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4"/>
  </p:notesMasterIdLst>
  <p:handoutMasterIdLst>
    <p:handoutMasterId r:id="rId35"/>
  </p:handoutMasterIdLst>
  <p:sldIdLst>
    <p:sldId id="267" r:id="rId3"/>
    <p:sldId id="364" r:id="rId4"/>
    <p:sldId id="415" r:id="rId5"/>
    <p:sldId id="397" r:id="rId6"/>
    <p:sldId id="412" r:id="rId7"/>
    <p:sldId id="416" r:id="rId8"/>
    <p:sldId id="399" r:id="rId9"/>
    <p:sldId id="417" r:id="rId10"/>
    <p:sldId id="418" r:id="rId11"/>
    <p:sldId id="419" r:id="rId12"/>
    <p:sldId id="420" r:id="rId13"/>
    <p:sldId id="421" r:id="rId14"/>
    <p:sldId id="410" r:id="rId15"/>
    <p:sldId id="398" r:id="rId16"/>
    <p:sldId id="424" r:id="rId17"/>
    <p:sldId id="425" r:id="rId18"/>
    <p:sldId id="426" r:id="rId19"/>
    <p:sldId id="427" r:id="rId20"/>
    <p:sldId id="428" r:id="rId21"/>
    <p:sldId id="429" r:id="rId22"/>
    <p:sldId id="430" r:id="rId23"/>
    <p:sldId id="431" r:id="rId24"/>
    <p:sldId id="432" r:id="rId25"/>
    <p:sldId id="433" r:id="rId26"/>
    <p:sldId id="434" r:id="rId27"/>
    <p:sldId id="435" r:id="rId28"/>
    <p:sldId id="436" r:id="rId29"/>
    <p:sldId id="437" r:id="rId30"/>
    <p:sldId id="438" r:id="rId31"/>
    <p:sldId id="439" r:id="rId32"/>
    <p:sldId id="44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eliya" initials="A" lastIdx="1" clrIdx="0">
    <p:extLst>
      <p:ext uri="{19B8F6BF-5375-455C-9EA6-DF929625EA0E}">
        <p15:presenceInfo xmlns:p15="http://schemas.microsoft.com/office/powerpoint/2012/main" userId="Aneliy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A916"/>
    <a:srgbClr val="040F7C"/>
    <a:srgbClr val="9148C8"/>
    <a:srgbClr val="0D8DB2"/>
    <a:srgbClr val="990000"/>
    <a:srgbClr val="3F5465"/>
    <a:srgbClr val="0000E2"/>
    <a:srgbClr val="683C3C"/>
    <a:srgbClr val="8C5151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431" autoAdjust="0"/>
    <p:restoredTop sz="93957" autoAdjust="0"/>
  </p:normalViewPr>
  <p:slideViewPr>
    <p:cSldViewPr snapToGrid="0">
      <p:cViewPr varScale="1">
        <p:scale>
          <a:sx n="71" d="100"/>
          <a:sy n="71" d="100"/>
        </p:scale>
        <p:origin x="66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6/18/2020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EE4D9-0C8B-4569-BA14-25AE8547D1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7093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6/18/2020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9D971-1E38-408D-B890-61BF581441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7091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Para RD50 final: aumentar el número de</a:t>
            </a:r>
            <a:r>
              <a:rPr lang="es-ES" baseline="0" smtClean="0"/>
              <a:t> autores, poner las diapositivas de puntería con el gadolinio, explicar las visualizaciones MCA y XY en una diapositiva adhoc, comparándolas con visualización de osciloscopio, establecer el valor de la ganancia final del DAQ para la comparativa. Dar una diapositiva de conclusiones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491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71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895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606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Conclusiones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5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176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87556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Ilustraciones sacadas de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C3153-644F-C246-B95C-F81F50EFD28D}" type="slidenum">
              <a:rPr kumimoji="0" lang="es-ES_tradn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s-ES_tradn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107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9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31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9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Conclusiones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04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Conclusiones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6507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67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96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77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37811" y="6356354"/>
            <a:ext cx="4415589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Rogelio Palomo, HVCMOS@RD50 Weekly meeting ,  June 17th 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F09632FC-DB43-4A0C-A374-E2F8222399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3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7928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6041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9263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755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0" y="3"/>
            <a:ext cx="6096000" cy="333375"/>
          </a:xfrm>
          <a:prstGeom prst="rect">
            <a:avLst/>
          </a:prstGeom>
          <a:solidFill>
            <a:srgbClr val="3164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err="1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Sevilla</a:t>
            </a:r>
            <a:r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AFTU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15"/>
          <p:cNvSpPr>
            <a:spLocks noChangeArrowheads="1"/>
          </p:cNvSpPr>
          <p:nvPr userDrawn="1"/>
        </p:nvSpPr>
        <p:spPr bwMode="auto">
          <a:xfrm>
            <a:off x="6096000" y="3"/>
            <a:ext cx="6096000" cy="333375"/>
          </a:xfrm>
          <a:prstGeom prst="rect">
            <a:avLst/>
          </a:prstGeom>
          <a:solidFill>
            <a:srgbClr val="93A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F.R.Palomo</a:t>
            </a:r>
            <a:r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fld id="{A355FF45-698C-4C83-9F76-7B7D7A233417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r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/31</a:t>
            </a:r>
            <a:endParaRPr kumimoji="0" lang="es-E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6"/>
          <p:cNvSpPr>
            <a:spLocks noChangeArrowheads="1"/>
          </p:cNvSpPr>
          <p:nvPr userDrawn="1"/>
        </p:nvSpPr>
        <p:spPr bwMode="auto">
          <a:xfrm>
            <a:off x="0" y="333375"/>
            <a:ext cx="12192000" cy="71438"/>
          </a:xfrm>
          <a:prstGeom prst="rect">
            <a:avLst/>
          </a:prstGeom>
          <a:solidFill>
            <a:srgbClr val="EAAE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7"/>
          <p:cNvSpPr>
            <a:spLocks noChangeArrowheads="1"/>
          </p:cNvSpPr>
          <p:nvPr userDrawn="1"/>
        </p:nvSpPr>
        <p:spPr bwMode="auto">
          <a:xfrm>
            <a:off x="0" y="6453188"/>
            <a:ext cx="6096000" cy="404812"/>
          </a:xfrm>
          <a:prstGeom prst="rect">
            <a:avLst/>
          </a:prstGeom>
          <a:solidFill>
            <a:srgbClr val="93A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8"/>
          <p:cNvSpPr>
            <a:spLocks noChangeArrowheads="1"/>
          </p:cNvSpPr>
          <p:nvPr userDrawn="1"/>
        </p:nvSpPr>
        <p:spPr bwMode="auto">
          <a:xfrm>
            <a:off x="6096000" y="6453188"/>
            <a:ext cx="6096000" cy="404812"/>
          </a:xfrm>
          <a:prstGeom prst="rect">
            <a:avLst/>
          </a:prstGeom>
          <a:solidFill>
            <a:srgbClr val="3164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</a:t>
            </a:r>
            <a:endParaRPr kumimoji="0" lang="es-E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19"/>
          <p:cNvSpPr>
            <a:spLocks noChangeArrowheads="1"/>
          </p:cNvSpPr>
          <p:nvPr userDrawn="1"/>
        </p:nvSpPr>
        <p:spPr bwMode="auto">
          <a:xfrm>
            <a:off x="0" y="6381750"/>
            <a:ext cx="12192000" cy="71438"/>
          </a:xfrm>
          <a:prstGeom prst="rect">
            <a:avLst/>
          </a:prstGeom>
          <a:solidFill>
            <a:srgbClr val="EAAE5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2" name="Picture 69" descr="C:\Documents and Settings\Pablo\Escritorio\19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456727"/>
            <a:ext cx="466724" cy="40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0445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528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5798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4430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90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808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6719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5757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1768" y="6356354"/>
            <a:ext cx="44316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Rogelio Palomo, HVCMOS@RD50 Weekly meeting ,  June 17th 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632FC-DB43-4A0C-A374-E2F82223992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9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3724E5-BDA4-4547-8284-9C3610DC958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11/19/2021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2C86A-FEA1-F64F-8BD0-DB29AA10D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881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074989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51.jpeg"/><Relationship Id="rId7" Type="http://schemas.openxmlformats.org/officeDocument/2006/relationships/hyperlink" Target="https://indico.cern.ch/event/107498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074989" TargetMode="External"/><Relationship Id="rId3" Type="http://schemas.openxmlformats.org/officeDocument/2006/relationships/image" Target="../media/image55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074989" TargetMode="External"/><Relationship Id="rId3" Type="http://schemas.openxmlformats.org/officeDocument/2006/relationships/image" Target="../media/image59.jpe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4989" TargetMode="External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5.png"/><Relationship Id="rId4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s://indico.cern.ch/event/1074989" TargetMode="Externa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074989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microelectronics.esa.int/amicsa/2012/amicsa2012.htm" TargetMode="Externa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277669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hyperlink" Target="https://indico.cern.ch/event/1074989" TargetMode="External"/><Relationship Id="rId4" Type="http://schemas.openxmlformats.org/officeDocument/2006/relationships/image" Target="../media/image8.jpeg"/><Relationship Id="rId9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4.png"/><Relationship Id="rId5" Type="http://schemas.openxmlformats.org/officeDocument/2006/relationships/image" Target="../media/image73.emf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074989" TargetMode="External"/><Relationship Id="rId13" Type="http://schemas.openxmlformats.org/officeDocument/2006/relationships/image" Target="../media/image6.jpg"/><Relationship Id="rId3" Type="http://schemas.openxmlformats.org/officeDocument/2006/relationships/image" Target="../media/image13.png"/><Relationship Id="rId7" Type="http://schemas.openxmlformats.org/officeDocument/2006/relationships/image" Target="../media/image12.jpe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7.png"/><Relationship Id="rId5" Type="http://schemas.openxmlformats.org/officeDocument/2006/relationships/image" Target="../media/image10.png"/><Relationship Id="rId10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fpalomo@us.es" TargetMode="External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g"/><Relationship Id="rId12" Type="http://schemas.openxmlformats.org/officeDocument/2006/relationships/hyperlink" Target="https://indico.cern.ch/event/107498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11" Type="http://schemas.openxmlformats.org/officeDocument/2006/relationships/image" Target="../media/image6.jpg"/><Relationship Id="rId5" Type="http://schemas.openxmlformats.org/officeDocument/2006/relationships/image" Target="../media/image21.jpg"/><Relationship Id="rId10" Type="http://schemas.openxmlformats.org/officeDocument/2006/relationships/image" Target="../media/image12.jpeg"/><Relationship Id="rId4" Type="http://schemas.openxmlformats.org/officeDocument/2006/relationships/image" Target="../media/image20.jp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hyperlink" Target="https://indico.cern.ch/event/1074989" TargetMode="External"/><Relationship Id="rId3" Type="http://schemas.openxmlformats.org/officeDocument/2006/relationships/image" Target="../media/image25.png"/><Relationship Id="rId7" Type="http://schemas.openxmlformats.org/officeDocument/2006/relationships/image" Target="../media/image27.jpeg"/><Relationship Id="rId12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11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30.jpeg"/><Relationship Id="rId4" Type="http://schemas.openxmlformats.org/officeDocument/2006/relationships/image" Target="../media/image10.png"/><Relationship Id="rId9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hyperlink" Target="https://indico.cern.ch/event/1074989" TargetMode="External"/><Relationship Id="rId5" Type="http://schemas.openxmlformats.org/officeDocument/2006/relationships/image" Target="../media/image33.png"/><Relationship Id="rId10" Type="http://schemas.openxmlformats.org/officeDocument/2006/relationships/image" Target="../media/image6.jpg"/><Relationship Id="rId4" Type="http://schemas.openxmlformats.org/officeDocument/2006/relationships/image" Target="../media/image32.jpeg"/><Relationship Id="rId9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8.jpg"/><Relationship Id="rId11" Type="http://schemas.openxmlformats.org/officeDocument/2006/relationships/hyperlink" Target="https://indico.cern.ch/event/1074989" TargetMode="External"/><Relationship Id="rId5" Type="http://schemas.openxmlformats.org/officeDocument/2006/relationships/image" Target="../media/image37.jpg"/><Relationship Id="rId10" Type="http://schemas.openxmlformats.org/officeDocument/2006/relationships/image" Target="../media/image42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41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3.jpeg"/><Relationship Id="rId7" Type="http://schemas.openxmlformats.org/officeDocument/2006/relationships/hyperlink" Target="https://indico.cern.ch/event/107498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7.jpeg"/><Relationship Id="rId7" Type="http://schemas.openxmlformats.org/officeDocument/2006/relationships/hyperlink" Target="https://indico.cern.ch/event/1074989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2599608"/>
          </a:xfrm>
          <a:prstGeom prst="rect">
            <a:avLst/>
          </a:prstGeom>
          <a:solidFill>
            <a:srgbClr val="0D8DB2"/>
          </a:solidFill>
          <a:ln>
            <a:solidFill>
              <a:srgbClr val="0D8D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2800"/>
          </a:p>
        </p:txBody>
      </p:sp>
      <p:sp>
        <p:nvSpPr>
          <p:cNvPr id="8" name="TextBox 7"/>
          <p:cNvSpPr txBox="1"/>
          <p:nvPr/>
        </p:nvSpPr>
        <p:spPr>
          <a:xfrm>
            <a:off x="1524002" y="2718718"/>
            <a:ext cx="95685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u="sng">
                <a:solidFill>
                  <a:schemeClr val="tx1">
                    <a:lumMod val="75000"/>
                    <a:lumOff val="25000"/>
                  </a:schemeClr>
                </a:solidFill>
              </a:rPr>
              <a:t>Francisco Rogelio </a:t>
            </a:r>
            <a:r>
              <a:rPr lang="en-US" sz="2000" i="1" u="sng" err="1">
                <a:solidFill>
                  <a:schemeClr val="tx1">
                    <a:lumMod val="75000"/>
                    <a:lumOff val="25000"/>
                  </a:schemeClr>
                </a:solidFill>
              </a:rPr>
              <a:t>Palomo</a:t>
            </a:r>
            <a:r>
              <a:rPr lang="en-US" sz="2000" i="1" u="sng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i="1" u="sng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Pinto</a:t>
            </a:r>
            <a:r>
              <a:rPr lang="en-US" sz="2000" i="1" baseline="3000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000" i="1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Aneliya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Karadzhinova-Ferrer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, Jose M.Hinojo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Eva Villella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Sam Powell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Milko Jaksic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Milan Vicentijevic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sz="20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Georgios Provatas</a:t>
            </a:r>
            <a:r>
              <a:rPr lang="en-US" sz="20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</a:p>
          <a:p>
            <a:pPr algn="ctr"/>
            <a:r>
              <a:rPr lang="en-US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fpalomo@us.es, </a:t>
            </a:r>
            <a:r>
              <a:rPr lang="en-US" i="1" smtClean="0"/>
              <a:t>aneliya.karadzhinova@cern.ch</a:t>
            </a:r>
          </a:p>
          <a:p>
            <a:pPr algn="ctr"/>
            <a:r>
              <a:rPr lang="en-US" sz="1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1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Electronic </a:t>
            </a:r>
            <a:r>
              <a:rPr lang="en-US" sz="1600" i="1">
                <a:solidFill>
                  <a:schemeClr val="tx1">
                    <a:lumMod val="75000"/>
                    <a:lumOff val="25000"/>
                  </a:schemeClr>
                </a:solidFill>
              </a:rPr>
              <a:t>Engineering Department of School for Engineering in University of Seville, Spain</a:t>
            </a:r>
          </a:p>
          <a:p>
            <a:pPr algn="ctr"/>
            <a:r>
              <a:rPr lang="en-US" sz="16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en-US" sz="1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Helsinki Institute of Physics, Finland </a:t>
            </a:r>
          </a:p>
          <a:p>
            <a:pPr algn="ctr"/>
            <a:r>
              <a:rPr lang="es-ES" sz="16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 </a:t>
            </a:r>
            <a:r>
              <a:rPr lang="es-ES" sz="1600" i="1">
                <a:solidFill>
                  <a:schemeClr val="tx1">
                    <a:lumMod val="75000"/>
                    <a:lumOff val="25000"/>
                  </a:schemeClr>
                </a:solidFill>
              </a:rPr>
              <a:t>U</a:t>
            </a:r>
            <a:r>
              <a:rPr lang="es-ES" sz="1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niversity of Liverpool</a:t>
            </a:r>
          </a:p>
          <a:p>
            <a:pPr algn="ctr"/>
            <a:r>
              <a:rPr lang="es-ES" sz="1600" i="1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s-ES" sz="16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Ruder Boskovic Institute, Zagreb, Croatia</a:t>
            </a:r>
            <a:endParaRPr lang="en-US" sz="1600" i="1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en-US" sz="1600" i="1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393" y="590177"/>
            <a:ext cx="118871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RBI microbeam experiment for HVCMOS RD50 MPW2 pixel matrix</a:t>
            </a:r>
            <a:endParaRPr lang="en-US" sz="4400" b="1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380147"/>
            <a:ext cx="2743200" cy="365125"/>
          </a:xfrm>
        </p:spPr>
        <p:txBody>
          <a:bodyPr/>
          <a:lstStyle/>
          <a:p>
            <a:fld id="{F09632FC-DB43-4A0C-A374-E2F82223992B}" type="slidenum">
              <a:rPr lang="en-US" smtClean="0"/>
              <a:t>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389" y="6125217"/>
            <a:ext cx="1030023" cy="717544"/>
          </a:xfrm>
          <a:prstGeom prst="rect">
            <a:avLst/>
          </a:prstGeom>
        </p:spPr>
      </p:pic>
      <p:pic>
        <p:nvPicPr>
          <p:cNvPr id="1026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29" y="6060014"/>
            <a:ext cx="830736" cy="73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825" y="4793130"/>
            <a:ext cx="2527844" cy="152286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43" y="6165398"/>
            <a:ext cx="2376693" cy="63718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799" y="6137147"/>
            <a:ext cx="1544601" cy="693683"/>
          </a:xfrm>
          <a:prstGeom prst="rect">
            <a:avLst/>
          </a:prstGeom>
        </p:spPr>
      </p:pic>
      <p:sp>
        <p:nvSpPr>
          <p:cNvPr id="1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8"/>
              </a:rPr>
              <a:t>https://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8"/>
              </a:rPr>
              <a:t>indico.cern.ch/event/1074989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 smtClean="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817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" t="592" r="12561"/>
          <a:stretch/>
        </p:blipFill>
        <p:spPr>
          <a:xfrm>
            <a:off x="4386923" y="1038321"/>
            <a:ext cx="3595544" cy="2435514"/>
          </a:xfrm>
          <a:prstGeom prst="rect">
            <a:avLst/>
          </a:prstGeom>
        </p:spPr>
      </p:pic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736035" y="3546588"/>
            <a:ext cx="672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2 </a:t>
            </a:r>
            <a:r>
              <a:rPr lang="es-ES" sz="1600" dirty="0" err="1"/>
              <a:t>MeV</a:t>
            </a:r>
            <a:r>
              <a:rPr lang="es-ES" sz="1600" dirty="0"/>
              <a:t> 200 </a:t>
            </a:r>
            <a:r>
              <a:rPr lang="es-ES" sz="1600" dirty="0" err="1"/>
              <a:t>protons</a:t>
            </a:r>
            <a:r>
              <a:rPr lang="es-ES" sz="1600" dirty="0"/>
              <a:t>/</a:t>
            </a:r>
            <a:r>
              <a:rPr lang="es-ES" sz="1600" dirty="0" err="1"/>
              <a:t>sec</a:t>
            </a:r>
            <a:r>
              <a:rPr lang="es-ES" sz="1600" dirty="0"/>
              <a:t>, 640x640 </a:t>
            </a:r>
            <a:r>
              <a:rPr lang="es-ES" sz="1600" dirty="0">
                <a:latin typeface="Symbol" panose="05050102010706020507" pitchFamily="18" charset="2"/>
              </a:rPr>
              <a:t>m</a:t>
            </a:r>
            <a:r>
              <a:rPr lang="es-ES" sz="1600" dirty="0"/>
              <a:t>m2 </a:t>
            </a:r>
            <a:r>
              <a:rPr lang="es-ES" sz="1600" dirty="0" err="1"/>
              <a:t>zig-zag</a:t>
            </a:r>
            <a:r>
              <a:rPr lang="es-ES" sz="1600" dirty="0"/>
              <a:t> </a:t>
            </a:r>
            <a:r>
              <a:rPr lang="es-ES" sz="1600" dirty="0" err="1"/>
              <a:t>scan</a:t>
            </a:r>
            <a:r>
              <a:rPr lang="es-ES" sz="1600" dirty="0"/>
              <a:t>, 60V </a:t>
            </a:r>
            <a:r>
              <a:rPr lang="es-ES" sz="1600" dirty="0" err="1"/>
              <a:t>bias</a:t>
            </a:r>
            <a:r>
              <a:rPr lang="es-ES" sz="1600" dirty="0"/>
              <a:t>, 30 </a:t>
            </a:r>
            <a:r>
              <a:rPr lang="es-ES" sz="1600" dirty="0">
                <a:latin typeface="Symbol" panose="05050102010706020507" pitchFamily="18" charset="2"/>
              </a:rPr>
              <a:t>m</a:t>
            </a:r>
            <a:r>
              <a:rPr lang="es-ES" sz="1600" dirty="0"/>
              <a:t>m</a:t>
            </a:r>
            <a:r>
              <a:rPr lang="es-ES" sz="1600" baseline="30000" dirty="0"/>
              <a:t>2</a:t>
            </a:r>
            <a:r>
              <a:rPr lang="es-ES" sz="1600" dirty="0"/>
              <a:t> spot </a:t>
            </a:r>
            <a:r>
              <a:rPr lang="es-ES" sz="1600" dirty="0" err="1"/>
              <a:t>area</a:t>
            </a:r>
            <a:endParaRPr lang="es-ES" sz="1600" dirty="0"/>
          </a:p>
          <a:p>
            <a:r>
              <a:rPr lang="es-ES" sz="1600" dirty="0"/>
              <a:t>1 minute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scanning</a:t>
            </a:r>
            <a:r>
              <a:rPr lang="es-ES" sz="1600" dirty="0"/>
              <a:t> </a:t>
            </a:r>
            <a:r>
              <a:rPr lang="es-ES" sz="1600" dirty="0" err="1"/>
              <a:t>for</a:t>
            </a:r>
            <a:r>
              <a:rPr lang="es-ES" sz="1600" dirty="0"/>
              <a:t> </a:t>
            </a:r>
            <a:r>
              <a:rPr lang="es-ES" sz="1600" dirty="0" err="1"/>
              <a:t>each</a:t>
            </a:r>
            <a:r>
              <a:rPr lang="es-ES" sz="1600" dirty="0"/>
              <a:t> </a:t>
            </a:r>
            <a:r>
              <a:rPr lang="es-ES" sz="1600" dirty="0" err="1"/>
              <a:t>hitmap</a:t>
            </a:r>
            <a:r>
              <a:rPr lang="es-ES" sz="1600" dirty="0"/>
              <a:t>, </a:t>
            </a:r>
            <a:r>
              <a:rPr lang="es-ES" sz="1600" dirty="0" err="1"/>
              <a:t>Vth</a:t>
            </a:r>
            <a:r>
              <a:rPr lang="es-ES" sz="1600" dirty="0"/>
              <a:t>=1050 (1.0256V), BL=900 (0.8791 V)</a:t>
            </a:r>
            <a:endParaRPr lang="en-US" sz="16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52"/>
          <a:stretch/>
        </p:blipFill>
        <p:spPr>
          <a:xfrm>
            <a:off x="4374189" y="4205457"/>
            <a:ext cx="3595543" cy="2431364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7"/>
          <a:stretch/>
        </p:blipFill>
        <p:spPr>
          <a:xfrm>
            <a:off x="8098630" y="4205457"/>
            <a:ext cx="3991244" cy="2431364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5959006" y="5036579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r2c7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9607783" y="4987257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r2c7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2"/>
          <a:stretch/>
        </p:blipFill>
        <p:spPr>
          <a:xfrm>
            <a:off x="8106907" y="1038321"/>
            <a:ext cx="4021182" cy="2430478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5959006" y="1867679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r2c1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9607783" y="1919914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r2c1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29" name="Grupo 28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30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31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the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MPW2 pixel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matrix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at RBI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microprobe</a:t>
              </a:r>
              <a:endParaRPr lang="es-ES" sz="2800" b="1" dirty="0"/>
            </a:p>
            <a:p>
              <a:pPr algn="l"/>
              <a:endParaRPr lang="en-US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7"/>
              </a:rPr>
              <a:t>https://indico.cern.ch/event/1074989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CCE0F23-D4C1-48D5-9A8D-00420582C8D3}"/>
              </a:ext>
            </a:extLst>
          </p:cNvPr>
          <p:cNvGrpSpPr/>
          <p:nvPr/>
        </p:nvGrpSpPr>
        <p:grpSpPr>
          <a:xfrm>
            <a:off x="303725" y="689366"/>
            <a:ext cx="3968669" cy="4634806"/>
            <a:chOff x="7774206" y="689366"/>
            <a:chExt cx="3968669" cy="4634806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5113303-E5B8-433F-BBCC-44799C29EA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3805" t="8338" r="38761" b="13943"/>
            <a:stretch/>
          </p:blipFill>
          <p:spPr>
            <a:xfrm>
              <a:off x="7774206" y="689366"/>
              <a:ext cx="3968669" cy="4634806"/>
            </a:xfrm>
            <a:prstGeom prst="rect">
              <a:avLst/>
            </a:prstGeom>
          </p:spPr>
        </p:pic>
        <p:sp>
          <p:nvSpPr>
            <p:cNvPr id="36" name="CuadroTexto 10">
              <a:extLst>
                <a:ext uri="{FF2B5EF4-FFF2-40B4-BE49-F238E27FC236}">
                  <a16:creationId xmlns:a16="http://schemas.microsoft.com/office/drawing/2014/main" id="{F8F6F26A-507D-422B-89ED-4BC615898CC2}"/>
                </a:ext>
              </a:extLst>
            </p:cNvPr>
            <p:cNvSpPr txBox="1"/>
            <p:nvPr/>
          </p:nvSpPr>
          <p:spPr>
            <a:xfrm>
              <a:off x="11050772" y="2585974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r2c7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7" name="CuadroTexto 11">
              <a:extLst>
                <a:ext uri="{FF2B5EF4-FFF2-40B4-BE49-F238E27FC236}">
                  <a16:creationId xmlns:a16="http://schemas.microsoft.com/office/drawing/2014/main" id="{FDAF92D0-A5AB-4099-9BB2-8EC1C2DF1E5C}"/>
                </a:ext>
              </a:extLst>
            </p:cNvPr>
            <p:cNvSpPr txBox="1"/>
            <p:nvPr/>
          </p:nvSpPr>
          <p:spPr>
            <a:xfrm>
              <a:off x="8317294" y="2585974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r2c1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2" name="Google Shape;330;p32">
            <a:extLst>
              <a:ext uri="{FF2B5EF4-FFF2-40B4-BE49-F238E27FC236}">
                <a16:creationId xmlns:a16="http://schemas.microsoft.com/office/drawing/2014/main" id="{3C257464-1356-42D4-B6C9-B306B86A7729}"/>
              </a:ext>
            </a:extLst>
          </p:cNvPr>
          <p:cNvSpPr txBox="1"/>
          <p:nvPr/>
        </p:nvSpPr>
        <p:spPr>
          <a:xfrm>
            <a:off x="742370" y="5221245"/>
            <a:ext cx="4675344" cy="160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/>
              <a:t>Each flavour APM has 4 cols / 8 rows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5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rgbClr val="FF0000"/>
                </a:solidFill>
              </a:rPr>
              <a:t>with trench</a:t>
            </a:r>
            <a:r>
              <a:rPr lang="en-GB" sz="1200" dirty="0"/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rgbClr val="FF0000"/>
                </a:solidFill>
              </a:rPr>
              <a:t>Width - 60,5 um </a:t>
            </a:r>
            <a:endParaRPr lang="en-US" sz="10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FF0000"/>
                </a:solidFill>
              </a:rPr>
              <a:t>Height - 60,5 um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5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chemeClr val="accent1"/>
                </a:solidFill>
              </a:rPr>
              <a:t>without trench</a:t>
            </a:r>
            <a:r>
              <a:rPr lang="en-GB" sz="1200" dirty="0"/>
              <a:t>)</a:t>
            </a:r>
            <a:r>
              <a:rPr lang="en-GB" sz="1000" dirty="0"/>
              <a:t/>
            </a:r>
            <a:br>
              <a:rPr lang="en-GB" sz="1000" dirty="0"/>
            </a:br>
            <a:r>
              <a:rPr lang="en-GB" sz="1000" dirty="0">
                <a:solidFill>
                  <a:schemeClr val="accent1"/>
                </a:solidFill>
              </a:rPr>
              <a:t>Width - 39,68 um 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W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chemeClr val="accent1"/>
                </a:solidFill>
              </a:rPr>
              <a:t>Height - 39,68 um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H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50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" t="2980" r="12808"/>
          <a:stretch/>
        </p:blipFill>
        <p:spPr>
          <a:xfrm>
            <a:off x="4379970" y="1037383"/>
            <a:ext cx="3595544" cy="242325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8950C195-8241-47C1-B552-3E38D4D35723}"/>
              </a:ext>
            </a:extLst>
          </p:cNvPr>
          <p:cNvGrpSpPr/>
          <p:nvPr/>
        </p:nvGrpSpPr>
        <p:grpSpPr>
          <a:xfrm>
            <a:off x="344066" y="689366"/>
            <a:ext cx="3968669" cy="4634806"/>
            <a:chOff x="7774206" y="689366"/>
            <a:chExt cx="3968669" cy="4634806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EE6EA32-5DDE-45D3-82AD-D102248043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3805" t="8338" r="38761" b="13943"/>
            <a:stretch/>
          </p:blipFill>
          <p:spPr>
            <a:xfrm>
              <a:off x="7774206" y="689366"/>
              <a:ext cx="3968669" cy="4634806"/>
            </a:xfrm>
            <a:prstGeom prst="rect">
              <a:avLst/>
            </a:prstGeom>
          </p:spPr>
        </p:pic>
        <p:sp>
          <p:nvSpPr>
            <p:cNvPr id="36" name="CuadroTexto 10">
              <a:extLst>
                <a:ext uri="{FF2B5EF4-FFF2-40B4-BE49-F238E27FC236}">
                  <a16:creationId xmlns:a16="http://schemas.microsoft.com/office/drawing/2014/main" id="{4AD70676-48CD-4DA2-818F-9A13D8DFEC67}"/>
                </a:ext>
              </a:extLst>
            </p:cNvPr>
            <p:cNvSpPr txBox="1"/>
            <p:nvPr/>
          </p:nvSpPr>
          <p:spPr>
            <a:xfrm>
              <a:off x="9673378" y="3478507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r4c4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7" name="CuadroTexto 11">
              <a:extLst>
                <a:ext uri="{FF2B5EF4-FFF2-40B4-BE49-F238E27FC236}">
                  <a16:creationId xmlns:a16="http://schemas.microsoft.com/office/drawing/2014/main" id="{88AC5D5A-C0D6-48A6-8798-C5E4D2C90E15}"/>
                </a:ext>
              </a:extLst>
            </p:cNvPr>
            <p:cNvSpPr txBox="1"/>
            <p:nvPr/>
          </p:nvSpPr>
          <p:spPr>
            <a:xfrm>
              <a:off x="9216236" y="3478507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r4c3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2" name="Imagen 3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" t="1641" r="2041"/>
          <a:stretch/>
        </p:blipFill>
        <p:spPr>
          <a:xfrm>
            <a:off x="8062622" y="4167349"/>
            <a:ext cx="4015410" cy="242325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" r="13465"/>
          <a:stretch/>
        </p:blipFill>
        <p:spPr>
          <a:xfrm>
            <a:off x="4348926" y="4170254"/>
            <a:ext cx="3626587" cy="242325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" r="4147"/>
          <a:stretch/>
        </p:blipFill>
        <p:spPr>
          <a:xfrm>
            <a:off x="8062622" y="1037383"/>
            <a:ext cx="4015409" cy="2423251"/>
          </a:xfrm>
          <a:prstGeom prst="rect">
            <a:avLst/>
          </a:prstGeom>
        </p:spPr>
      </p:pic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716356" y="3508013"/>
            <a:ext cx="6692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2 </a:t>
            </a:r>
            <a:r>
              <a:rPr lang="es-ES" sz="1600" dirty="0" err="1"/>
              <a:t>MeV</a:t>
            </a:r>
            <a:r>
              <a:rPr lang="es-ES" sz="1600" dirty="0"/>
              <a:t> 200 </a:t>
            </a:r>
            <a:r>
              <a:rPr lang="es-ES" sz="1600" dirty="0" err="1"/>
              <a:t>protons</a:t>
            </a:r>
            <a:r>
              <a:rPr lang="es-ES" sz="1600" dirty="0"/>
              <a:t>/</a:t>
            </a:r>
            <a:r>
              <a:rPr lang="es-ES" sz="1600" dirty="0" err="1"/>
              <a:t>sec</a:t>
            </a:r>
            <a:r>
              <a:rPr lang="es-ES" sz="1600" dirty="0"/>
              <a:t>, 640x640 </a:t>
            </a:r>
            <a:r>
              <a:rPr lang="es-ES" sz="1600" dirty="0">
                <a:latin typeface="Symbol" panose="05050102010706020507" pitchFamily="18" charset="2"/>
              </a:rPr>
              <a:t>m</a:t>
            </a:r>
            <a:r>
              <a:rPr lang="es-ES" sz="1600" dirty="0"/>
              <a:t>m2 </a:t>
            </a:r>
            <a:r>
              <a:rPr lang="es-ES" sz="1600" dirty="0" err="1"/>
              <a:t>zig-zag</a:t>
            </a:r>
            <a:r>
              <a:rPr lang="es-ES" sz="1600" dirty="0"/>
              <a:t> </a:t>
            </a:r>
            <a:r>
              <a:rPr lang="es-ES" sz="1600" dirty="0" err="1"/>
              <a:t>scan</a:t>
            </a:r>
            <a:r>
              <a:rPr lang="es-ES" sz="1600" dirty="0"/>
              <a:t>, 60V </a:t>
            </a:r>
            <a:r>
              <a:rPr lang="es-ES" sz="1600" dirty="0" err="1"/>
              <a:t>bias</a:t>
            </a:r>
            <a:r>
              <a:rPr lang="es-ES" sz="1600" dirty="0"/>
              <a:t>, 30 </a:t>
            </a:r>
            <a:r>
              <a:rPr lang="es-ES" sz="1600" dirty="0">
                <a:latin typeface="Symbol" panose="05050102010706020507" pitchFamily="18" charset="2"/>
              </a:rPr>
              <a:t>m</a:t>
            </a:r>
            <a:r>
              <a:rPr lang="es-ES" sz="1600" dirty="0"/>
              <a:t>m</a:t>
            </a:r>
            <a:r>
              <a:rPr lang="es-ES" sz="1600" baseline="30000" dirty="0"/>
              <a:t>2</a:t>
            </a:r>
            <a:r>
              <a:rPr lang="es-ES" sz="1600" dirty="0"/>
              <a:t> spot </a:t>
            </a:r>
            <a:r>
              <a:rPr lang="es-ES" sz="1600" dirty="0" err="1"/>
              <a:t>area</a:t>
            </a:r>
            <a:endParaRPr lang="es-ES" sz="1600" dirty="0"/>
          </a:p>
          <a:p>
            <a:r>
              <a:rPr lang="es-ES" sz="1600" dirty="0"/>
              <a:t>1 minute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scanning</a:t>
            </a:r>
            <a:r>
              <a:rPr lang="es-ES" sz="1600" dirty="0"/>
              <a:t> </a:t>
            </a:r>
            <a:r>
              <a:rPr lang="es-ES" sz="1600" dirty="0" err="1"/>
              <a:t>for</a:t>
            </a:r>
            <a:r>
              <a:rPr lang="es-ES" sz="1600" dirty="0"/>
              <a:t> </a:t>
            </a:r>
            <a:r>
              <a:rPr lang="es-ES" sz="1600" dirty="0" err="1"/>
              <a:t>each</a:t>
            </a:r>
            <a:r>
              <a:rPr lang="es-ES" sz="1600" dirty="0"/>
              <a:t> </a:t>
            </a:r>
            <a:r>
              <a:rPr lang="es-ES" sz="1600" dirty="0" err="1"/>
              <a:t>hitmap</a:t>
            </a:r>
            <a:r>
              <a:rPr lang="es-ES" sz="1600" dirty="0"/>
              <a:t>, </a:t>
            </a:r>
            <a:r>
              <a:rPr lang="es-ES" sz="1600" dirty="0" err="1"/>
              <a:t>Vth</a:t>
            </a:r>
            <a:r>
              <a:rPr lang="es-ES" sz="1600" dirty="0"/>
              <a:t>=1050 (1.0256V), BL=900 (0.8791 V)</a:t>
            </a:r>
            <a:endParaRPr lang="en-US" sz="16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5848380" y="1861312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r4c3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8867037" y="1861312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r4c3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848380" y="5072901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r4c4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8867037" y="5072901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r4c4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27" name="Grupo 26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28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29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the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MPW2 pixel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matrix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at RBI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microprobe</a:t>
              </a:r>
              <a:endParaRPr lang="es-ES" sz="2800" b="1" dirty="0"/>
            </a:p>
            <a:p>
              <a:pPr algn="l"/>
              <a:endParaRPr lang="en-US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8"/>
              </a:rPr>
              <a:t>https://indico.cern.ch/event/1074989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Google Shape;330;p32">
            <a:extLst>
              <a:ext uri="{FF2B5EF4-FFF2-40B4-BE49-F238E27FC236}">
                <a16:creationId xmlns:a16="http://schemas.microsoft.com/office/drawing/2014/main" id="{3C257464-1356-42D4-B6C9-B306B86A7729}"/>
              </a:ext>
            </a:extLst>
          </p:cNvPr>
          <p:cNvSpPr txBox="1"/>
          <p:nvPr/>
        </p:nvSpPr>
        <p:spPr>
          <a:xfrm>
            <a:off x="742370" y="5221245"/>
            <a:ext cx="4675344" cy="160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/>
              <a:t>Each flavour APM has 4 cols / 8 rows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5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rgbClr val="FF0000"/>
                </a:solidFill>
              </a:rPr>
              <a:t>with trench</a:t>
            </a:r>
            <a:r>
              <a:rPr lang="en-GB" sz="1200" dirty="0"/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rgbClr val="FF0000"/>
                </a:solidFill>
              </a:rPr>
              <a:t>Width - 60,5 um </a:t>
            </a:r>
            <a:endParaRPr lang="en-US" sz="10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FF0000"/>
                </a:solidFill>
              </a:rPr>
              <a:t>Height - 60,5 um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5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chemeClr val="accent1"/>
                </a:solidFill>
              </a:rPr>
              <a:t>without trench</a:t>
            </a:r>
            <a:r>
              <a:rPr lang="en-GB" sz="1200" dirty="0"/>
              <a:t>)</a:t>
            </a:r>
            <a:r>
              <a:rPr lang="en-GB" sz="1000" dirty="0"/>
              <a:t/>
            </a:r>
            <a:br>
              <a:rPr lang="en-GB" sz="1000" dirty="0"/>
            </a:br>
            <a:r>
              <a:rPr lang="en-GB" sz="1000" dirty="0">
                <a:solidFill>
                  <a:schemeClr val="accent1"/>
                </a:solidFill>
              </a:rPr>
              <a:t>Width - 39,68 um 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W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chemeClr val="accent1"/>
                </a:solidFill>
              </a:rPr>
              <a:t>Height - 39,68 um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H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66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" r="12328"/>
          <a:stretch/>
        </p:blipFill>
        <p:spPr>
          <a:xfrm>
            <a:off x="4389480" y="1040991"/>
            <a:ext cx="3595544" cy="2419643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04DE1A06-9764-46C7-94E4-4486C41ACC9E}"/>
              </a:ext>
            </a:extLst>
          </p:cNvPr>
          <p:cNvGrpSpPr/>
          <p:nvPr/>
        </p:nvGrpSpPr>
        <p:grpSpPr>
          <a:xfrm>
            <a:off x="370960" y="689366"/>
            <a:ext cx="3968669" cy="4634806"/>
            <a:chOff x="7774206" y="689366"/>
            <a:chExt cx="3968669" cy="4634806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C0464A4-754B-43B6-BE1E-01C413AC7D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3805" t="8338" r="38761" b="13943"/>
            <a:stretch/>
          </p:blipFill>
          <p:spPr>
            <a:xfrm>
              <a:off x="7774206" y="689366"/>
              <a:ext cx="3968669" cy="4634806"/>
            </a:xfrm>
            <a:prstGeom prst="rect">
              <a:avLst/>
            </a:prstGeom>
          </p:spPr>
        </p:pic>
        <p:sp>
          <p:nvSpPr>
            <p:cNvPr id="35" name="CuadroTexto 10">
              <a:extLst>
                <a:ext uri="{FF2B5EF4-FFF2-40B4-BE49-F238E27FC236}">
                  <a16:creationId xmlns:a16="http://schemas.microsoft.com/office/drawing/2014/main" id="{392E9C02-DAB3-4A50-ACC7-47F950523AAF}"/>
                </a:ext>
              </a:extLst>
            </p:cNvPr>
            <p:cNvSpPr txBox="1"/>
            <p:nvPr/>
          </p:nvSpPr>
          <p:spPr>
            <a:xfrm>
              <a:off x="10588824" y="4339948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r6c6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6" name="CuadroTexto 11">
              <a:extLst>
                <a:ext uri="{FF2B5EF4-FFF2-40B4-BE49-F238E27FC236}">
                  <a16:creationId xmlns:a16="http://schemas.microsoft.com/office/drawing/2014/main" id="{AE6EC9BF-B651-49C6-9346-C600C2EC4387}"/>
                </a:ext>
              </a:extLst>
            </p:cNvPr>
            <p:cNvSpPr txBox="1"/>
            <p:nvPr/>
          </p:nvSpPr>
          <p:spPr>
            <a:xfrm>
              <a:off x="8768512" y="4357827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r6c2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48"/>
          <a:stretch/>
        </p:blipFill>
        <p:spPr>
          <a:xfrm>
            <a:off x="4404697" y="4225812"/>
            <a:ext cx="3580328" cy="232293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7"/>
          <a:stretch/>
        </p:blipFill>
        <p:spPr>
          <a:xfrm>
            <a:off x="8025502" y="4229896"/>
            <a:ext cx="4041535" cy="231884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3"/>
          <a:stretch/>
        </p:blipFill>
        <p:spPr>
          <a:xfrm>
            <a:off x="8025502" y="1040991"/>
            <a:ext cx="4041535" cy="2419642"/>
          </a:xfrm>
          <a:prstGeom prst="rect">
            <a:avLst/>
          </a:prstGeom>
        </p:spPr>
      </p:pic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657464" y="3559201"/>
            <a:ext cx="6736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2 </a:t>
            </a:r>
            <a:r>
              <a:rPr lang="es-ES" sz="1600" dirty="0" err="1"/>
              <a:t>MeV</a:t>
            </a:r>
            <a:r>
              <a:rPr lang="es-ES" sz="1600" dirty="0"/>
              <a:t> 200 </a:t>
            </a:r>
            <a:r>
              <a:rPr lang="es-ES" sz="1600" dirty="0" err="1"/>
              <a:t>protons</a:t>
            </a:r>
            <a:r>
              <a:rPr lang="es-ES" sz="1600" dirty="0"/>
              <a:t>/</a:t>
            </a:r>
            <a:r>
              <a:rPr lang="es-ES" sz="1600" dirty="0" err="1"/>
              <a:t>sec</a:t>
            </a:r>
            <a:r>
              <a:rPr lang="es-ES" sz="1600" dirty="0"/>
              <a:t>, 640x640 </a:t>
            </a:r>
            <a:r>
              <a:rPr lang="es-ES" sz="1600" dirty="0">
                <a:latin typeface="Symbol" panose="05050102010706020507" pitchFamily="18" charset="2"/>
              </a:rPr>
              <a:t>m</a:t>
            </a:r>
            <a:r>
              <a:rPr lang="es-ES" sz="1600" dirty="0"/>
              <a:t>m2 </a:t>
            </a:r>
            <a:r>
              <a:rPr lang="es-ES" sz="1600" dirty="0" err="1"/>
              <a:t>zig-zag</a:t>
            </a:r>
            <a:r>
              <a:rPr lang="es-ES" sz="1600" dirty="0"/>
              <a:t> </a:t>
            </a:r>
            <a:r>
              <a:rPr lang="es-ES" sz="1600" dirty="0" err="1"/>
              <a:t>scan</a:t>
            </a:r>
            <a:r>
              <a:rPr lang="es-ES" sz="1600" dirty="0"/>
              <a:t>, 60V </a:t>
            </a:r>
            <a:r>
              <a:rPr lang="es-ES" sz="1600" dirty="0" err="1"/>
              <a:t>bias</a:t>
            </a:r>
            <a:r>
              <a:rPr lang="es-ES" sz="1600" dirty="0"/>
              <a:t>, 30 </a:t>
            </a:r>
            <a:r>
              <a:rPr lang="es-ES" sz="1600" dirty="0">
                <a:latin typeface="Symbol" panose="05050102010706020507" pitchFamily="18" charset="2"/>
              </a:rPr>
              <a:t>m</a:t>
            </a:r>
            <a:r>
              <a:rPr lang="es-ES" sz="1600" dirty="0"/>
              <a:t>m</a:t>
            </a:r>
            <a:r>
              <a:rPr lang="es-ES" sz="1600" baseline="30000" dirty="0"/>
              <a:t>2</a:t>
            </a:r>
            <a:r>
              <a:rPr lang="es-ES" sz="1600" dirty="0"/>
              <a:t> spot </a:t>
            </a:r>
            <a:r>
              <a:rPr lang="es-ES" sz="1600" dirty="0" err="1"/>
              <a:t>area</a:t>
            </a:r>
            <a:endParaRPr lang="es-ES" sz="1600" dirty="0"/>
          </a:p>
          <a:p>
            <a:r>
              <a:rPr lang="es-ES" sz="1600" dirty="0"/>
              <a:t>1 minute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scanning</a:t>
            </a:r>
            <a:r>
              <a:rPr lang="es-ES" sz="1600" dirty="0"/>
              <a:t> </a:t>
            </a:r>
            <a:r>
              <a:rPr lang="es-ES" sz="1600" dirty="0" err="1"/>
              <a:t>for</a:t>
            </a:r>
            <a:r>
              <a:rPr lang="es-ES" sz="1600" dirty="0"/>
              <a:t> </a:t>
            </a:r>
            <a:r>
              <a:rPr lang="es-ES" sz="1600" dirty="0" err="1"/>
              <a:t>each</a:t>
            </a:r>
            <a:r>
              <a:rPr lang="es-ES" sz="1600" dirty="0"/>
              <a:t> </a:t>
            </a:r>
            <a:r>
              <a:rPr lang="es-ES" sz="1600" dirty="0" err="1"/>
              <a:t>hitmap</a:t>
            </a:r>
            <a:r>
              <a:rPr lang="es-ES" sz="1600" dirty="0"/>
              <a:t>, </a:t>
            </a:r>
            <a:r>
              <a:rPr lang="es-ES" sz="1600" dirty="0" err="1"/>
              <a:t>Vth</a:t>
            </a:r>
            <a:r>
              <a:rPr lang="es-ES" sz="1600" dirty="0"/>
              <a:t>=1050 (1.0256V), BL=900 (0.8791 V)</a:t>
            </a:r>
            <a:endParaRPr lang="en-US" sz="16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5761986" y="1880023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r6c2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0517188" y="191082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r6c2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5797681" y="5014484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>
                <a:solidFill>
                  <a:srgbClr val="C00000"/>
                </a:solidFill>
              </a:rPr>
              <a:t>r6c6</a:t>
            </a:r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0517188" y="5036579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r6c6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3201193" y="4205457"/>
            <a:ext cx="682388" cy="6414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upo 27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29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30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1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the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MPW2 pixel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matrix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at RBI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microprobe</a:t>
              </a:r>
              <a:endParaRPr lang="es-ES" sz="2800" b="1" dirty="0"/>
            </a:p>
            <a:p>
              <a:pPr algn="l"/>
              <a:endParaRPr lang="en-US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8"/>
              </a:rPr>
              <a:t>https://indico.cern.ch/event/1074989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Google Shape;330;p32">
            <a:extLst>
              <a:ext uri="{FF2B5EF4-FFF2-40B4-BE49-F238E27FC236}">
                <a16:creationId xmlns:a16="http://schemas.microsoft.com/office/drawing/2014/main" id="{3C257464-1356-42D4-B6C9-B306B86A7729}"/>
              </a:ext>
            </a:extLst>
          </p:cNvPr>
          <p:cNvSpPr txBox="1"/>
          <p:nvPr/>
        </p:nvSpPr>
        <p:spPr>
          <a:xfrm>
            <a:off x="742370" y="5221245"/>
            <a:ext cx="4675344" cy="160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/>
              <a:t>Each flavour APM has 4 cols / 8 rows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5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rgbClr val="FF0000"/>
                </a:solidFill>
              </a:rPr>
              <a:t>with trench</a:t>
            </a:r>
            <a:r>
              <a:rPr lang="en-GB" sz="1200" dirty="0"/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rgbClr val="FF0000"/>
                </a:solidFill>
              </a:rPr>
              <a:t>Width - 60,5 um </a:t>
            </a:r>
            <a:endParaRPr lang="en-US" sz="10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FF0000"/>
                </a:solidFill>
              </a:rPr>
              <a:t>Height - 60,5 um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5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chemeClr val="accent1"/>
                </a:solidFill>
              </a:rPr>
              <a:t>without trench</a:t>
            </a:r>
            <a:r>
              <a:rPr lang="en-GB" sz="1200" dirty="0"/>
              <a:t>)</a:t>
            </a:r>
            <a:r>
              <a:rPr lang="en-GB" sz="1000" dirty="0"/>
              <a:t/>
            </a:r>
            <a:br>
              <a:rPr lang="en-GB" sz="1000" dirty="0"/>
            </a:br>
            <a:r>
              <a:rPr lang="en-GB" sz="1000" dirty="0">
                <a:solidFill>
                  <a:schemeClr val="accent1"/>
                </a:solidFill>
              </a:rPr>
              <a:t>Width - 39,68 um 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W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chemeClr val="accent1"/>
                </a:solidFill>
              </a:rPr>
              <a:t>Height - 39,68 um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H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15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11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 the MPW2 pixel matrix at RBI microprobe</a:t>
              </a:r>
              <a:endParaRPr lang="es-ES" sz="2800" b="1"/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" name="CuadroTexto 1"/>
          <p:cNvSpPr txBox="1"/>
          <p:nvPr/>
        </p:nvSpPr>
        <p:spPr>
          <a:xfrm>
            <a:off x="285215" y="2205711"/>
            <a:ext cx="119067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smtClean="0"/>
              <a:t>First Testing of a monolithic pixel sensor in a microbeam (protons 2MeV)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smtClean="0"/>
              <a:t>Flux control (200 protons/sec) is more important than XY precisión for pixel characterization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smtClean="0"/>
              <a:t>MCA histograms show clearly the relevance of each pixel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smtClean="0"/>
              <a:t>XY histograms informs about “halo detections”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smtClean="0"/>
              <a:t>We see too many small amplitude signals, possible SETs?, to be further analyzed by circuit</a:t>
            </a:r>
          </a:p>
          <a:p>
            <a:r>
              <a:rPr lang="es-ES" sz="2400" smtClean="0"/>
              <a:t>simulation (AFTU tool) from the design schematics.</a:t>
            </a:r>
            <a:endParaRPr lang="en-US" sz="2400"/>
          </a:p>
        </p:txBody>
      </p:sp>
      <p:sp>
        <p:nvSpPr>
          <p:cNvPr id="2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3"/>
              </a:rPr>
              <a:t>https://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3"/>
              </a:rPr>
              <a:t>indico.cern.ch/event/1074989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 smtClean="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6" y="5988182"/>
            <a:ext cx="863155" cy="76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43" y="6012836"/>
            <a:ext cx="2763470" cy="740876"/>
          </a:xfrm>
          <a:prstGeom prst="rect">
            <a:avLst/>
          </a:prstGeom>
        </p:spPr>
      </p:pic>
      <p:pic>
        <p:nvPicPr>
          <p:cNvPr id="19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8634" y="6068042"/>
            <a:ext cx="984268" cy="68567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237" y="6065784"/>
            <a:ext cx="1607289" cy="72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7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itle 8"/>
          <p:cNvSpPr txBox="1">
            <a:spLocks/>
          </p:cNvSpPr>
          <p:nvPr/>
        </p:nvSpPr>
        <p:spPr>
          <a:xfrm>
            <a:off x="2276242" y="2177071"/>
            <a:ext cx="7639516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Thanks for </a:t>
            </a:r>
            <a:r>
              <a:rPr lang="en-US" sz="4800" b="1">
                <a:latin typeface="Times New Roman" panose="02020603050405020304" pitchFamily="18" charset="0"/>
                <a:cs typeface="Times New Roman" panose="02020603050405020304" pitchFamily="18" charset="0"/>
              </a:rPr>
              <a:t>your </a:t>
            </a:r>
            <a:r>
              <a:rPr lang="en-US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attention!</a:t>
            </a:r>
          </a:p>
          <a:p>
            <a:r>
              <a:rPr lang="es-ES" b="1" smtClean="0">
                <a:latin typeface="Times New Roman" panose="020206030504050203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fpalomo@us.es</a:t>
            </a:r>
          </a:p>
          <a:p>
            <a:r>
              <a:rPr lang="hr-HR" b="1" smtClean="0">
                <a:latin typeface="Times New Roman" panose="020206030504050203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aneliya.karadzhinova@cern.ch</a:t>
            </a:r>
            <a:endParaRPr lang="es-ES" b="1" smtClean="0">
              <a:latin typeface="Times New Roman" panose="02020603050405020304" pitchFamily="18" charset="0"/>
              <a:ea typeface="Segoe UI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6" y="5988182"/>
            <a:ext cx="863155" cy="76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43" y="6012836"/>
            <a:ext cx="2763470" cy="740876"/>
          </a:xfrm>
          <a:prstGeom prst="rect">
            <a:avLst/>
          </a:prstGeom>
        </p:spPr>
      </p:pic>
      <p:sp>
        <p:nvSpPr>
          <p:cNvPr id="1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5"/>
              </a:rPr>
              <a:t>https://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5"/>
              </a:rPr>
              <a:t>indico.cern.ch/event/1074989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 smtClean="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11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 the MPW2 pixel matrix at RBI microprobe</a:t>
              </a:r>
              <a:endParaRPr lang="es-ES" sz="2800" b="1"/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19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8634" y="6068042"/>
            <a:ext cx="984268" cy="68567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237" y="6065784"/>
            <a:ext cx="1607289" cy="72183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4185414" y="5604119"/>
            <a:ext cx="4758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smtClean="0"/>
              <a:t>Thanks to RADIATE Project 21002359-ST</a:t>
            </a:r>
          </a:p>
          <a:p>
            <a:r>
              <a:rPr lang="es-ES" b="1" smtClean="0"/>
              <a:t>and Project COMRAD-2, Spanish National</a:t>
            </a:r>
          </a:p>
          <a:p>
            <a:r>
              <a:rPr lang="es-ES" b="1" smtClean="0"/>
              <a:t>Science Programme, RTI2018-099189-B-C21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23723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3600" b="1" i="0" u="none" strike="noStrike" kern="1200" cap="none" spc="0" normalizeH="0" baseline="0" noProof="0">
              <a:ln>
                <a:noFill/>
              </a:ln>
              <a:solidFill>
                <a:srgbClr val="3E4666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itle 8"/>
          <p:cNvSpPr txBox="1">
            <a:spLocks/>
          </p:cNvSpPr>
          <p:nvPr/>
        </p:nvSpPr>
        <p:spPr>
          <a:xfrm>
            <a:off x="2240547" y="2884231"/>
            <a:ext cx="7639516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</a:t>
            </a:r>
            <a:r>
              <a:rPr kumimoji="0" lang="es-ES" sz="4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Spare Slides</a:t>
            </a:r>
            <a:endParaRPr kumimoji="0" lang="es-ES" sz="4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Segoe UI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6" y="5666941"/>
            <a:ext cx="1225363" cy="108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https://indico.cern.ch/event/1074989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39</a:t>
            </a:r>
            <a:r>
              <a:rPr kumimoji="0" lang="en-US" sz="1200" b="0" i="0" u="none" strike="noStrike" kern="1200" cap="none" spc="0" normalizeH="0" baseline="30000" noProof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RD50 Valencia 17-19 Nov 2021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11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r-H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r-HR" sz="3600" b="1" i="0" u="none" strike="noStrike" kern="1200" cap="none" spc="0" normalizeH="0" baseline="0" noProof="0">
                <a:ln>
                  <a:noFill/>
                </a:ln>
                <a:solidFill>
                  <a:srgbClr val="3E4666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1" i="0" u="none" strike="noStrike" kern="120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Segoe UI" panose="020B0502040204020203" pitchFamily="34" charset="0"/>
                  <a:ea typeface="+mj-ea"/>
                  <a:cs typeface="Segoe UI" panose="020B0502040204020203" pitchFamily="34" charset="0"/>
                </a:rPr>
                <a:t>Testing the MPW2 pixel matrix at RBI microprobe</a:t>
              </a:r>
              <a:endParaRPr kumimoji="0" lang="es-E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787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83398" y="1311906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What is AFTU?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7" name="Shape 48"/>
          <p:cNvSpPr txBox="1">
            <a:spLocks/>
          </p:cNvSpPr>
          <p:nvPr/>
        </p:nvSpPr>
        <p:spPr>
          <a:xfrm>
            <a:off x="1981200" y="2285506"/>
            <a:ext cx="8229600" cy="24093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en-US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nalog </a:t>
            </a:r>
            <a:r>
              <a:rPr kumimoji="0" lang="en-US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FTU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Hardware Debugging System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 a software tool to evaluate the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SEE sensitivity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analog/mixed signal circuits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388D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transistor level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205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14385" y="366141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How does it work?</a:t>
            </a:r>
          </a:p>
        </p:txBody>
      </p:sp>
      <p:sp>
        <p:nvSpPr>
          <p:cNvPr id="3" name="Shape 54"/>
          <p:cNvSpPr txBox="1">
            <a:spLocks/>
          </p:cNvSpPr>
          <p:nvPr/>
        </p:nvSpPr>
        <p:spPr>
          <a:xfrm>
            <a:off x="1837944" y="830547"/>
            <a:ext cx="8229600" cy="5905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AFTU parses a Spectre design netlist...</a:t>
            </a:r>
          </a:p>
        </p:txBody>
      </p:sp>
      <p:pic>
        <p:nvPicPr>
          <p:cNvPr id="4" name="Shape 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53969" y="1443292"/>
            <a:ext cx="4597550" cy="296989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54"/>
          <p:cNvSpPr txBox="1">
            <a:spLocks/>
          </p:cNvSpPr>
          <p:nvPr/>
        </p:nvSpPr>
        <p:spPr>
          <a:xfrm>
            <a:off x="2907076" y="4336369"/>
            <a:ext cx="8858250" cy="5905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…to generate a parametric simulation Ocean script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524000" y="4850105"/>
            <a:ext cx="90081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Analysis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Transient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Effects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Analogue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Topologies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F.Marquez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F.Muñoz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F.R.Palomo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M.A.Aguirre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M.Ullán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AMICSA 2012,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Noordvijk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Netherlands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26th -28th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August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2012, 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http://microelectronics.esa.int/amicsa/2012/amicsa2012.htm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Automatic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inspection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SET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sensitivity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analog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F.Márquez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F.Muñoz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M.A.Aguirre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F.R.Palomo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M.Ullán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SMACD’12,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Sevilla,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Spain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19th-21st Sept. 2012 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http://www2.imse-cnm.csic.es/~smacd2012/SMACD_2012/HOME.html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-AFTU,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analog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single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effects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automatic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analysis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tool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F.Marquez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L.Sanz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F.R.Palomo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F. Muñoz and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M.A.Aguirre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AMICSA 2014, CERN,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Switzerland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30th June-1st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July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2014, 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https://indico.cern.ch/event/277669/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Automatic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Single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Effects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Sensitivity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Analysis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a 13-Bit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Successive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Approximation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ADC,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F.Márquez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F.Muñoz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F.R.Palomo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L.Sanz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E.López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-Morillo,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M.Aguirre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s-E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A.Jiménez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IEEE </a:t>
            </a:r>
            <a:r>
              <a:rPr kumimoji="0" lang="es-E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Transactions</a:t>
            </a: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</a:t>
            </a: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Nuclear Science,62(4) 2015, pp.1609-1616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-5390996" y="5032357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12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863224" y="338845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…emulates Single Event Effects…</a:t>
            </a:r>
          </a:p>
        </p:txBody>
      </p:sp>
      <p:pic>
        <p:nvPicPr>
          <p:cNvPr id="3" name="Shape 6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29127" y="967115"/>
            <a:ext cx="4194163" cy="2479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1" descr="C:\Esenciales\a-TESIS Radiación\chap2_protones\2_imagenes\pulso-exponencial-sp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626" y="3817830"/>
            <a:ext cx="3809164" cy="226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6" descr="grafic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174" y="967115"/>
            <a:ext cx="4460414" cy="349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115" y="3770331"/>
            <a:ext cx="2704561" cy="69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939" y="4537169"/>
            <a:ext cx="1465293" cy="60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6126696" y="4799450"/>
            <a:ext cx="43533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injection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current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source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every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node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selected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nodes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way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emulate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SEE.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injection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source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model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can be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changed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726208" y="5137442"/>
            <a:ext cx="1772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Injection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Current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Default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Model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901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68"/>
          <p:cNvSpPr txBox="1">
            <a:spLocks/>
          </p:cNvSpPr>
          <p:nvPr/>
        </p:nvSpPr>
        <p:spPr>
          <a:xfrm>
            <a:off x="1668755" y="352193"/>
            <a:ext cx="8558399" cy="61396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... and evaluates vulnerabilities</a:t>
            </a:r>
          </a:p>
        </p:txBody>
      </p:sp>
      <p:pic>
        <p:nvPicPr>
          <p:cNvPr id="4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8526" y="3400246"/>
            <a:ext cx="5729474" cy="296384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Objeto 6"/>
          <p:cNvGraphicFramePr>
            <a:graphicFrameLocks noChangeAspect="1"/>
          </p:cNvGraphicFramePr>
          <p:nvPr>
            <p:extLst/>
          </p:nvPr>
        </p:nvGraphicFramePr>
        <p:xfrm>
          <a:off x="1477331" y="904696"/>
          <a:ext cx="4086225" cy="249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Visio" r:id="rId4" imgW="9190193" imgH="5586300" progId="Visio.Drawing.11">
                  <p:embed/>
                </p:oleObj>
              </mc:Choice>
              <mc:Fallback>
                <p:oleObj name="Visio" r:id="rId4" imgW="9190193" imgH="5586300" progId="Visio.Drawing.11">
                  <p:embed/>
                  <p:pic>
                    <p:nvPicPr>
                      <p:cNvPr id="7" name="Obje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7331" y="904696"/>
                        <a:ext cx="4086225" cy="2495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5947953" y="1212783"/>
            <a:ext cx="44751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defines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injection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evaluation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zones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select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appropriate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coded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heuristic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analyze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parametric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simulation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results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761374" y="4116065"/>
            <a:ext cx="31771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final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result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list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vulnerabilities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(in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terms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heuristic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each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selected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node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design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036327" y="3030914"/>
            <a:ext cx="419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D-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latch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circuit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,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STMicroelectronics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130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nm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34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34174" y="890550"/>
            <a:ext cx="8108077" cy="5416388"/>
            <a:chOff x="187290" y="1940839"/>
            <a:chExt cx="8108077" cy="5416388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290" y="1940839"/>
              <a:ext cx="8108077" cy="4222957"/>
            </a:xfrm>
            <a:prstGeom prst="rect">
              <a:avLst/>
            </a:prstGeom>
          </p:spPr>
        </p:pic>
        <p:sp>
          <p:nvSpPr>
            <p:cNvPr id="29" name="CuadroTexto 28"/>
            <p:cNvSpPr txBox="1"/>
            <p:nvPr/>
          </p:nvSpPr>
          <p:spPr>
            <a:xfrm>
              <a:off x="776361" y="6710896"/>
              <a:ext cx="5188388" cy="64633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mtClean="0"/>
                <a:t>Testing of the Analog Pixel Matrix. 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s-ES" smtClean="0"/>
                <a:t>Line E3, proton microbeam, in air (2 MeV)</a:t>
              </a:r>
            </a:p>
          </p:txBody>
        </p:sp>
        <p:sp>
          <p:nvSpPr>
            <p:cNvPr id="5" name="Elipse 4"/>
            <p:cNvSpPr/>
            <p:nvPr/>
          </p:nvSpPr>
          <p:spPr>
            <a:xfrm>
              <a:off x="3394053" y="4188185"/>
              <a:ext cx="551069" cy="318655"/>
            </a:xfrm>
            <a:prstGeom prst="ellipse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Conector recto de flecha 8"/>
          <p:cNvCxnSpPr>
            <a:stCxn id="29" idx="0"/>
          </p:cNvCxnSpPr>
          <p:nvPr/>
        </p:nvCxnSpPr>
        <p:spPr>
          <a:xfrm flipV="1">
            <a:off x="3317439" y="3456551"/>
            <a:ext cx="385559" cy="22040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44504" y="3670457"/>
            <a:ext cx="2985875" cy="2239407"/>
          </a:xfrm>
          <a:prstGeom prst="rect">
            <a:avLst/>
          </a:prstGeom>
        </p:spPr>
      </p:pic>
      <p:grpSp>
        <p:nvGrpSpPr>
          <p:cNvPr id="13" name="Grupo 12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14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 the MPW2 pixel matrix at RBI microprobe</a:t>
              </a:r>
              <a:endParaRPr lang="es-ES" sz="2800" b="1"/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8779645" y="1084316"/>
            <a:ext cx="3342416" cy="5039404"/>
            <a:chOff x="8744140" y="1453471"/>
            <a:chExt cx="3342416" cy="5039404"/>
          </a:xfrm>
        </p:grpSpPr>
        <p:pic>
          <p:nvPicPr>
            <p:cNvPr id="27" name="Imagen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4140" y="1453471"/>
              <a:ext cx="3342416" cy="5039404"/>
            </a:xfrm>
            <a:prstGeom prst="rect">
              <a:avLst/>
            </a:prstGeom>
          </p:spPr>
        </p:pic>
        <p:sp>
          <p:nvSpPr>
            <p:cNvPr id="4" name="Rectángulo redondeado 3"/>
            <p:cNvSpPr/>
            <p:nvPr/>
          </p:nvSpPr>
          <p:spPr>
            <a:xfrm>
              <a:off x="9543572" y="3023865"/>
              <a:ext cx="818536" cy="855406"/>
            </a:xfrm>
            <a:prstGeom prst="roundRect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" y="6447681"/>
            <a:ext cx="441337" cy="39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1" y="6444390"/>
            <a:ext cx="1472276" cy="394712"/>
          </a:xfrm>
          <a:prstGeom prst="rect">
            <a:avLst/>
          </a:prstGeom>
        </p:spPr>
      </p:pic>
      <p:pic>
        <p:nvPicPr>
          <p:cNvPr id="21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602" y="6444390"/>
            <a:ext cx="541555" cy="377263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844" y="6366792"/>
            <a:ext cx="1093758" cy="491208"/>
          </a:xfrm>
          <a:prstGeom prst="rect">
            <a:avLst/>
          </a:prstGeom>
        </p:spPr>
      </p:pic>
      <p:sp>
        <p:nvSpPr>
          <p:cNvPr id="2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10"/>
              </a:rPr>
              <a:t>https://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10"/>
              </a:rPr>
              <a:t>indico.cern.ch/event/1074989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 smtClean="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650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28049" y="354370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Hard Coded Heuristics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557935" y="1047619"/>
            <a:ext cx="25158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Deviation</a:t>
            </a:r>
            <a:r>
              <a:rPr kumimoji="0" lang="es-E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Recovery</a:t>
            </a:r>
            <a:endParaRPr kumimoji="0" lang="es-ES" sz="1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(ex.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analog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circuits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SET’s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507247" y="1099471"/>
            <a:ext cx="5639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 </a:t>
            </a:r>
            <a:r>
              <a:rPr kumimoji="0" lang="es-ES" sz="1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Ranges</a:t>
            </a:r>
            <a:endParaRPr kumimoji="0" lang="es-ES" sz="1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(ex. digital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SEU’s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&amp;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differential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circuits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SET’s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557936" y="5272262"/>
            <a:ext cx="2731773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285750" marR="0" lvl="0" indent="-28575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Recovery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Time</a:t>
            </a:r>
          </a:p>
          <a:p>
            <a:pPr marL="285750" marR="0" lvl="0" indent="-28575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Signal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Voltage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Deviation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126925" y="5271984"/>
            <a:ext cx="2479718" cy="64633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Total time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between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up to 4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signal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thresholds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60885" y="180691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-2401929" y="141078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3" name="Objeto 12"/>
          <p:cNvGraphicFramePr>
            <a:graphicFrameLocks noChangeAspect="1"/>
          </p:cNvGraphicFramePr>
          <p:nvPr>
            <p:extLst/>
          </p:nvPr>
        </p:nvGraphicFramePr>
        <p:xfrm>
          <a:off x="5134010" y="2037097"/>
          <a:ext cx="5533991" cy="3080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Visio" r:id="rId4" imgW="9506082" imgH="5219566" progId="Visio.Drawing.11">
                  <p:embed/>
                </p:oleObj>
              </mc:Choice>
              <mc:Fallback>
                <p:oleObj name="Visio" r:id="rId4" imgW="9506082" imgH="5219566" progId="Visio.Drawing.11">
                  <p:embed/>
                  <p:pic>
                    <p:nvPicPr>
                      <p:cNvPr id="13" name="Objeto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4010" y="2037097"/>
                        <a:ext cx="5533991" cy="30801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131" y="1651384"/>
            <a:ext cx="4463647" cy="347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411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9241" y="354370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AFTU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ToolChain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Shape 75"/>
          <p:cNvSpPr txBox="1">
            <a:spLocks/>
          </p:cNvSpPr>
          <p:nvPr/>
        </p:nvSpPr>
        <p:spPr>
          <a:xfrm>
            <a:off x="2199564" y="3833239"/>
            <a:ext cx="8229600" cy="13110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Before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using AFTU: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user designs a circuit with Cadence as usual.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design is simulated through 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testbench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all files generated by Cadence, we pick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netlist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Shape 7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81264" y="1199386"/>
            <a:ext cx="8229473" cy="2251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69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9241" y="354370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AFTU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instrumentalize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3" name="Shape 8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81175" y="1200125"/>
            <a:ext cx="8229651" cy="225149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83"/>
          <p:cNvSpPr txBox="1">
            <a:spLocks/>
          </p:cNvSpPr>
          <p:nvPr/>
        </p:nvSpPr>
        <p:spPr>
          <a:xfrm>
            <a:off x="1981200" y="3546635"/>
            <a:ext cx="8229600" cy="131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instrumentalizer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implements a parser for the SPECTRE language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Replaces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netlist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a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functionally identical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one allowing radiation emulation.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netlist.nodes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lists all observable circuit nodes.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netlist.sources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lists all transistors where an impact can be emulated.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7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9241" y="354370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AFTU ocean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init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3" name="Shape 8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81199" y="1200133"/>
            <a:ext cx="8229598" cy="225148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90"/>
          <p:cNvSpPr txBox="1">
            <a:spLocks/>
          </p:cNvSpPr>
          <p:nvPr/>
        </p:nvSpPr>
        <p:spPr>
          <a:xfrm>
            <a:off x="1981200" y="3614875"/>
            <a:ext cx="8229600" cy="131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AFTU projects are flexible and give the user many options for analysis.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contains paths, times, heuristics, initial values…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watch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defines all elements in the circuit to be observed during the simulation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inject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defines where, when and how much charge we inject (SEE emulation).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092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9241" y="354370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AFTU Ocean cook</a:t>
            </a:r>
          </a:p>
        </p:txBody>
      </p:sp>
      <p:pic>
        <p:nvPicPr>
          <p:cNvPr id="3" name="Shape 9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81264" y="1200150"/>
            <a:ext cx="8229473" cy="22514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97"/>
          <p:cNvSpPr txBox="1">
            <a:spLocks/>
          </p:cNvSpPr>
          <p:nvPr/>
        </p:nvSpPr>
        <p:spPr>
          <a:xfrm>
            <a:off x="1981200" y="3751355"/>
            <a:ext cx="8229600" cy="131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 all this data an Ocean simulation script is produced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Includes all paths and required data.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Describes the way to perform the user defined test campaign.</a:t>
            </a:r>
          </a:p>
          <a:p>
            <a:pPr marL="4572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Defines how to analyze the results of the campaign.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129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9241" y="354370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AFTU campaign</a:t>
            </a:r>
          </a:p>
        </p:txBody>
      </p:sp>
      <p:pic>
        <p:nvPicPr>
          <p:cNvPr id="3" name="Shape 10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81264" y="1200150"/>
            <a:ext cx="8229473" cy="22514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104"/>
          <p:cNvSpPr txBox="1">
            <a:spLocks/>
          </p:cNvSpPr>
          <p:nvPr/>
        </p:nvSpPr>
        <p:spPr>
          <a:xfrm>
            <a:off x="2172331" y="4254537"/>
            <a:ext cx="8229600" cy="131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Cadence runs the provided script.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 produces a CSV file with the desired statistics.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uncovers radiation vulnerabilities in the circuit.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85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81200" y="364222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 Practical Example</a:t>
            </a:r>
          </a:p>
        </p:txBody>
      </p:sp>
      <p:sp>
        <p:nvSpPr>
          <p:cNvPr id="3" name="Shape 110"/>
          <p:cNvSpPr txBox="1">
            <a:spLocks/>
          </p:cNvSpPr>
          <p:nvPr/>
        </p:nvSpPr>
        <p:spPr>
          <a:xfrm>
            <a:off x="1981200" y="956240"/>
            <a:ext cx="8229600" cy="11336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Let's say we have this circuit: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Shape 1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38902" y="1610437"/>
            <a:ext cx="6114196" cy="38623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110"/>
          <p:cNvSpPr txBox="1">
            <a:spLocks/>
          </p:cNvSpPr>
          <p:nvPr/>
        </p:nvSpPr>
        <p:spPr>
          <a:xfrm>
            <a:off x="2201839" y="5452707"/>
            <a:ext cx="8229600" cy="11336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What is the critical charge to produce a SEU?</a:t>
            </a:r>
          </a:p>
        </p:txBody>
      </p:sp>
    </p:spTree>
    <p:extLst>
      <p:ext uri="{BB962C8B-B14F-4D97-AF65-F5344CB8AC3E}">
        <p14:creationId xmlns:p14="http://schemas.microsoft.com/office/powerpoint/2010/main" val="141052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863806" y="366141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Netlist</a:t>
            </a:r>
          </a:p>
        </p:txBody>
      </p:sp>
      <p:pic>
        <p:nvPicPr>
          <p:cNvPr id="3" name="Shape 1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588526" y="914149"/>
            <a:ext cx="7001301" cy="20515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upo 1"/>
          <p:cNvGrpSpPr/>
          <p:nvPr/>
        </p:nvGrpSpPr>
        <p:grpSpPr>
          <a:xfrm>
            <a:off x="1926659" y="3022192"/>
            <a:ext cx="8509329" cy="3268703"/>
            <a:chOff x="470898" y="1740025"/>
            <a:chExt cx="8215901" cy="3047700"/>
          </a:xfrm>
        </p:grpSpPr>
        <p:pic>
          <p:nvPicPr>
            <p:cNvPr id="4" name="Shape 1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70898" y="2551875"/>
              <a:ext cx="3256099" cy="2217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Shape 1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585850" y="1740025"/>
              <a:ext cx="4100949" cy="3047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Shape 120"/>
            <p:cNvSpPr/>
            <p:nvPr/>
          </p:nvSpPr>
          <p:spPr>
            <a:xfrm>
              <a:off x="2696400" y="1764800"/>
              <a:ext cx="5976700" cy="3004750"/>
            </a:xfrm>
            <a:custGeom>
              <a:avLst/>
              <a:gdLst/>
              <a:ahLst/>
              <a:cxnLst/>
              <a:rect l="0" t="0" r="0" b="0"/>
              <a:pathLst>
                <a:path w="239068" h="120190" extrusionOk="0">
                  <a:moveTo>
                    <a:pt x="0" y="50123"/>
                  </a:moveTo>
                  <a:lnTo>
                    <a:pt x="77153" y="262"/>
                  </a:lnTo>
                  <a:lnTo>
                    <a:pt x="239068" y="0"/>
                  </a:lnTo>
                  <a:lnTo>
                    <a:pt x="238805" y="120190"/>
                  </a:lnTo>
                  <a:lnTo>
                    <a:pt x="76365" y="120190"/>
                  </a:lnTo>
                  <a:lnTo>
                    <a:pt x="0" y="75053"/>
                  </a:lnTo>
                  <a:close/>
                </a:path>
              </a:pathLst>
            </a:custGeom>
            <a:noFill/>
            <a:ln w="9525" cap="flat" cmpd="sng">
              <a:solidFill>
                <a:srgbClr val="FF00FF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sp>
        <p:nvSpPr>
          <p:cNvPr id="8" name="CuadroTexto 7"/>
          <p:cNvSpPr txBox="1"/>
          <p:nvPr/>
        </p:nvSpPr>
        <p:spPr>
          <a:xfrm>
            <a:off x="1607486" y="2985164"/>
            <a:ext cx="4136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D-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latch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transient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testbench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schematic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view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digital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STMicroelectronics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130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nm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7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9241" y="354370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Watch &amp; Inject</a:t>
            </a:r>
          </a:p>
        </p:txBody>
      </p:sp>
      <p:pic>
        <p:nvPicPr>
          <p:cNvPr id="3" name="Shape 1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179094" y="967114"/>
            <a:ext cx="7956643" cy="24994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upo 1"/>
          <p:cNvGrpSpPr/>
          <p:nvPr/>
        </p:nvGrpSpPr>
        <p:grpSpPr>
          <a:xfrm>
            <a:off x="1803779" y="3753136"/>
            <a:ext cx="8686800" cy="2428409"/>
            <a:chOff x="457200" y="3558416"/>
            <a:chExt cx="8384699" cy="2186399"/>
          </a:xfrm>
        </p:grpSpPr>
        <p:sp>
          <p:nvSpPr>
            <p:cNvPr id="4" name="Shape 127"/>
            <p:cNvSpPr txBox="1">
              <a:spLocks/>
            </p:cNvSpPr>
            <p:nvPr/>
          </p:nvSpPr>
          <p:spPr>
            <a:xfrm>
              <a:off x="457200" y="3558416"/>
              <a:ext cx="2865899" cy="2186399"/>
            </a:xfrm>
            <a:prstGeom prst="rect">
              <a:avLst/>
            </a:prstGeom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ct val="110000"/>
                <a:buFont typeface="Arial"/>
                <a:buNone/>
                <a:tabLst/>
                <a:defRPr/>
              </a:pPr>
              <a:r>
                <a:rPr kumimoji="0" lang="en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4A86E8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watch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Q =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900FF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/Q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: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   threshold =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0.975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;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endParaRPr kumimoji="0" lang="e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endParaRPr>
            </a:p>
          </p:txBody>
        </p:sp>
        <p:sp>
          <p:nvSpPr>
            <p:cNvPr id="6" name="Shape 128"/>
            <p:cNvSpPr txBox="1">
              <a:spLocks/>
            </p:cNvSpPr>
            <p:nvPr/>
          </p:nvSpPr>
          <p:spPr>
            <a:xfrm>
              <a:off x="3706800" y="3558416"/>
              <a:ext cx="5135099" cy="2186399"/>
            </a:xfrm>
            <a:prstGeom prst="rect">
              <a:avLst/>
            </a:prstGeom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t" anchorCtr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4A86E8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inject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I0_MP19: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   Q =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.025p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.05p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0.1p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.2p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.75p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;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   t =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1.0n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1.1n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1.2n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1.3n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1.4n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1.5n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1.6n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1.7n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1.8n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1.9n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;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/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4A86E8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inject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I0_MN19: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   Q =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.025p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.05p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0.1p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.2p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.75p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;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   t =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1.0n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1.1n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1.2n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1.3n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1.4n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1.5n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1.6n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1.7n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1.8n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1.9n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;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/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4A86E8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inject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I0_MP18: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   Q =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.025p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.05p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0.1p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.2p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.75p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1.5p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;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    t =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1.0n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1.1n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1.2n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1.3n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1.4n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1.5n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1.6n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1.7n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1.8n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, 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80000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1.9n</a:t>
              </a: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198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9241" y="354370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Results</a:t>
            </a:r>
          </a:p>
        </p:txBody>
      </p:sp>
      <p:pic>
        <p:nvPicPr>
          <p:cNvPr id="3" name="Shape 1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25677" y="1139575"/>
            <a:ext cx="6981197" cy="20812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upo 1"/>
          <p:cNvGrpSpPr/>
          <p:nvPr/>
        </p:nvGrpSpPr>
        <p:grpSpPr>
          <a:xfrm>
            <a:off x="1981201" y="3363042"/>
            <a:ext cx="8229575" cy="2217900"/>
            <a:chOff x="457200" y="2707950"/>
            <a:chExt cx="8229575" cy="2217900"/>
          </a:xfrm>
        </p:grpSpPr>
        <p:sp>
          <p:nvSpPr>
            <p:cNvPr id="4" name="Shape 135"/>
            <p:cNvSpPr txBox="1">
              <a:spLocks/>
            </p:cNvSpPr>
            <p:nvPr/>
          </p:nvSpPr>
          <p:spPr>
            <a:xfrm>
              <a:off x="457200" y="2707950"/>
              <a:ext cx="3994500" cy="2217900"/>
            </a:xfrm>
            <a:prstGeom prst="rect">
              <a:avLst/>
            </a:prstGeom>
          </p:spPr>
          <p:txBody>
            <a:bodyPr lIns="91425" tIns="91425" rIns="91425" bIns="91425" anchor="t" anchorCtr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marR="0" lvl="0" indent="-342900" algn="l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>
                  <a:prstClr val="black"/>
                </a:buClr>
                <a:buSzPct val="110000"/>
                <a:buFont typeface="Arial"/>
                <a:buNone/>
                <a:tabLst/>
                <a:defRPr/>
              </a:pP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Output ImpactNode Qinj  Timp    Trec     Vmax</a:t>
              </a:r>
            </a:p>
            <a:p>
              <a:pPr marL="342900" marR="0" lvl="0" indent="-342900" algn="l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>
                  <a:prstClr val="black"/>
                </a:buClr>
                <a:buSzPct val="110000"/>
                <a:buFont typeface="Arial"/>
                <a:buNone/>
                <a:tabLst/>
                <a:defRPr/>
              </a:pP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I0_MP18  2.5e-14 1e-09   0.000000 0.001941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I0_MP18  2.5e-14 1.1e-09 0.000000 0.00219</a:t>
              </a:r>
            </a:p>
            <a:p>
              <a:pPr marL="342900" marR="0" lvl="0" indent="-342900" algn="l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>
                  <a:prstClr val="black"/>
                </a:buClr>
                <a:buSzPct val="110000"/>
                <a:buFont typeface="Arial"/>
                <a:buNone/>
                <a:tabLst/>
                <a:defRPr/>
              </a:pP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I0_MP18  2.5e-14 1.9e-09 0.000000 0.003664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I0_MP18  5e-14   1e-09   2.000000 1.807421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I0_MP18  5e-14   1.1e-09 1.910000 1.807422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I0_MP18  5e-14   1.2e-09 1.800000 1.807426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I0_MP18  5e-14   1.3e-09 1.700000 1.807384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/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I0_MP18  5e-14   1.8e-09 0.000000 0.519730</a:t>
              </a:r>
              <a:b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I0_MP18  5e-14   1.9e-09 1.100000 1.803023</a:t>
              </a:r>
            </a:p>
          </p:txBody>
        </p:sp>
        <p:sp>
          <p:nvSpPr>
            <p:cNvPr id="6" name="Shape 136"/>
            <p:cNvSpPr txBox="1">
              <a:spLocks/>
            </p:cNvSpPr>
            <p:nvPr/>
          </p:nvSpPr>
          <p:spPr>
            <a:xfrm>
              <a:off x="4692275" y="2707950"/>
              <a:ext cx="3994500" cy="2217900"/>
            </a:xfrm>
            <a:prstGeom prst="rect">
              <a:avLst/>
            </a:prstGeom>
          </p:spPr>
          <p:txBody>
            <a:bodyPr lIns="91425" tIns="91425" rIns="91425" bIns="91425" anchor="t" anchorCtr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marR="0" lvl="0" indent="-342900" algn="l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Output ImpactNode Qinj  Timp    Trec     Vmax</a:t>
              </a:r>
            </a:p>
            <a:p>
              <a:pPr marL="342900" marR="0" lvl="0" indent="-342900" algn="l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I0_MN11  2.5e-14 1e-09   0.000000 0.006827</a:t>
              </a:r>
            </a:p>
            <a:p>
              <a:pPr marL="342900" marR="0" lvl="0" indent="-342900" algn="l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I0_MN11  2.5e-14 1.9e-09 0.000000 0.016568</a:t>
              </a:r>
              <a:b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I0_MN11  5e-14   1e-09   0.000000 0.017084</a:t>
              </a:r>
              <a:b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/>
              </a:r>
              <a:b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I0_MN11  5e-14   1.3e-09 0.000000 0.005371</a:t>
              </a:r>
              <a:b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I0_MN11  5e-14   1.4e-09 1.610000 1.806680</a:t>
              </a:r>
              <a:b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I0_MN11  5e-14   1.5e-09 1.500000 1.806814</a:t>
              </a:r>
              <a:b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I0_MN11  5e-14   1.6e-09 1.400000 1.805740</a:t>
              </a:r>
              <a:b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I0_MN11  5e-14   1.7e-09 1.300000 1.802925</a:t>
              </a:r>
              <a:b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  <a:t>V_Q    I0_MN11  5e-14   1.8e-09 0.240000 1.404223</a:t>
              </a:r>
              <a:br>
                <a:rPr kumimoji="0" lang="en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/>
                  <a:ea typeface="Consolas"/>
                  <a:cs typeface="Consolas"/>
                  <a:sym typeface="Consolas"/>
                </a:rPr>
              </a:br>
              <a:endParaRPr kumimoji="0" lang="en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endParaRPr>
            </a:p>
          </p:txBody>
        </p:sp>
      </p:grpSp>
      <p:sp>
        <p:nvSpPr>
          <p:cNvPr id="7" name="CuadroTexto 6"/>
          <p:cNvSpPr txBox="1"/>
          <p:nvPr/>
        </p:nvSpPr>
        <p:spPr>
          <a:xfrm>
            <a:off x="4171667" y="5799457"/>
            <a:ext cx="3828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Deviation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Recovery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”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heuristic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analysis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49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upo 24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26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27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 the MPW2 pixel matrix at RBI microprobe</a:t>
              </a:r>
              <a:endParaRPr lang="es-ES" sz="2800" b="1"/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22" name="Imagen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5" y="3527053"/>
            <a:ext cx="6504568" cy="2946514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25" y="780159"/>
            <a:ext cx="6611259" cy="2802002"/>
          </a:xfrm>
          <a:prstGeom prst="rect">
            <a:avLst/>
          </a:prstGeom>
        </p:spPr>
      </p:pic>
      <p:sp>
        <p:nvSpPr>
          <p:cNvPr id="30" name="CuadroTexto 29"/>
          <p:cNvSpPr txBox="1"/>
          <p:nvPr/>
        </p:nvSpPr>
        <p:spPr>
          <a:xfrm>
            <a:off x="5916596" y="1183026"/>
            <a:ext cx="1486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smtClean="0">
                <a:solidFill>
                  <a:srgbClr val="07A916"/>
                </a:solidFill>
              </a:rPr>
              <a:t>APM1</a:t>
            </a:r>
          </a:p>
          <a:p>
            <a:pPr algn="ctr"/>
            <a:r>
              <a:rPr lang="es-ES" sz="2000" smtClean="0">
                <a:solidFill>
                  <a:srgbClr val="07A916"/>
                </a:solidFill>
              </a:rPr>
              <a:t>Columns 0-3</a:t>
            </a:r>
            <a:endParaRPr lang="en-US" sz="2000">
              <a:solidFill>
                <a:srgbClr val="07A916"/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6104159" y="5779394"/>
            <a:ext cx="1486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smtClean="0">
                <a:solidFill>
                  <a:srgbClr val="07A916"/>
                </a:solidFill>
              </a:rPr>
              <a:t>APM2</a:t>
            </a:r>
          </a:p>
          <a:p>
            <a:pPr algn="ctr"/>
            <a:r>
              <a:rPr lang="es-ES" sz="2000" smtClean="0">
                <a:solidFill>
                  <a:srgbClr val="07A916"/>
                </a:solidFill>
              </a:rPr>
              <a:t>Columns 4-7</a:t>
            </a:r>
            <a:endParaRPr lang="en-US" sz="2000">
              <a:solidFill>
                <a:srgbClr val="07A916"/>
              </a:solidFill>
            </a:endParaRPr>
          </a:p>
        </p:txBody>
      </p:sp>
      <p:pic>
        <p:nvPicPr>
          <p:cNvPr id="32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" y="6447681"/>
            <a:ext cx="441337" cy="39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1" y="6444390"/>
            <a:ext cx="1472276" cy="394712"/>
          </a:xfrm>
          <a:prstGeom prst="rect">
            <a:avLst/>
          </a:prstGeom>
        </p:spPr>
      </p:pic>
      <p:pic>
        <p:nvPicPr>
          <p:cNvPr id="36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602" y="6444390"/>
            <a:ext cx="541555" cy="377263"/>
          </a:xfrm>
          <a:prstGeom prst="rect">
            <a:avLst/>
          </a:prstGeom>
        </p:spPr>
      </p:pic>
      <p:sp>
        <p:nvSpPr>
          <p:cNvPr id="3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8"/>
              </a:rPr>
              <a:t>https://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8"/>
              </a:rPr>
              <a:t>indico.cern.ch/event/1074989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 smtClean="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133636" y="2899619"/>
            <a:ext cx="17249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smtClean="0"/>
              <a:t>Vth defines the comparator threshold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smtClean="0"/>
              <a:t>BL (baseline) defines an offset to the analog output to ensure signal stability</a:t>
            </a:r>
            <a:endParaRPr lang="en-US" sz="1200"/>
          </a:p>
        </p:txBody>
      </p:sp>
      <p:grpSp>
        <p:nvGrpSpPr>
          <p:cNvPr id="13" name="Grupo 12"/>
          <p:cNvGrpSpPr/>
          <p:nvPr/>
        </p:nvGrpSpPr>
        <p:grpSpPr>
          <a:xfrm>
            <a:off x="7712324" y="662697"/>
            <a:ext cx="4200525" cy="5964835"/>
            <a:chOff x="7712324" y="662697"/>
            <a:chExt cx="4200525" cy="5964835"/>
          </a:xfrm>
        </p:grpSpPr>
        <p:grpSp>
          <p:nvGrpSpPr>
            <p:cNvPr id="2" name="Grupo 1"/>
            <p:cNvGrpSpPr/>
            <p:nvPr/>
          </p:nvGrpSpPr>
          <p:grpSpPr>
            <a:xfrm>
              <a:off x="7712324" y="662697"/>
              <a:ext cx="4200525" cy="5807132"/>
              <a:chOff x="319143" y="868305"/>
              <a:chExt cx="4200525" cy="5807132"/>
            </a:xfrm>
          </p:grpSpPr>
          <p:pic>
            <p:nvPicPr>
              <p:cNvPr id="3" name="Imagen 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5400000">
                <a:off x="-290457" y="1477905"/>
                <a:ext cx="5419725" cy="4200525"/>
              </a:xfrm>
              <a:prstGeom prst="rect">
                <a:avLst/>
              </a:prstGeom>
            </p:spPr>
          </p:pic>
          <p:pic>
            <p:nvPicPr>
              <p:cNvPr id="4" name="Imagen 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363344" y="5386794"/>
                <a:ext cx="1929145" cy="1288643"/>
              </a:xfrm>
              <a:prstGeom prst="rect">
                <a:avLst/>
              </a:prstGeom>
            </p:spPr>
          </p:pic>
          <p:sp>
            <p:nvSpPr>
              <p:cNvPr id="5" name="CuadroTexto 4"/>
              <p:cNvSpPr txBox="1"/>
              <p:nvPr/>
            </p:nvSpPr>
            <p:spPr>
              <a:xfrm>
                <a:off x="673231" y="4720856"/>
                <a:ext cx="596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mtClean="0"/>
                  <a:t>r7c0</a:t>
                </a:r>
                <a:endParaRPr lang="en-US"/>
              </a:p>
            </p:txBody>
          </p:sp>
          <p:sp>
            <p:nvSpPr>
              <p:cNvPr id="10" name="CuadroTexto 9"/>
              <p:cNvSpPr txBox="1"/>
              <p:nvPr/>
            </p:nvSpPr>
            <p:spPr>
              <a:xfrm>
                <a:off x="3505036" y="4728256"/>
                <a:ext cx="596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mtClean="0"/>
                  <a:t>r7c7</a:t>
                </a:r>
                <a:endParaRPr lang="en-US"/>
              </a:p>
            </p:txBody>
          </p:sp>
          <p:sp>
            <p:nvSpPr>
              <p:cNvPr id="11" name="CuadroTexto 10"/>
              <p:cNvSpPr txBox="1"/>
              <p:nvPr/>
            </p:nvSpPr>
            <p:spPr>
              <a:xfrm>
                <a:off x="3491910" y="1948910"/>
                <a:ext cx="596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mtClean="0"/>
                  <a:t>r0c7</a:t>
                </a:r>
                <a:endParaRPr lang="en-US"/>
              </a:p>
            </p:txBody>
          </p:sp>
          <p:sp>
            <p:nvSpPr>
              <p:cNvPr id="12" name="CuadroTexto 11"/>
              <p:cNvSpPr txBox="1"/>
              <p:nvPr/>
            </p:nvSpPr>
            <p:spPr>
              <a:xfrm>
                <a:off x="668244" y="1929522"/>
                <a:ext cx="596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mtClean="0"/>
                  <a:t>r0c0</a:t>
                </a:r>
                <a:endParaRPr lang="en-US"/>
              </a:p>
            </p:txBody>
          </p:sp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891835" y="1634247"/>
                <a:ext cx="600075" cy="295275"/>
              </a:xfrm>
              <a:prstGeom prst="rect">
                <a:avLst/>
              </a:prstGeom>
            </p:spPr>
          </p:pic>
          <p:pic>
            <p:nvPicPr>
              <p:cNvPr id="8" name="Imagen 7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316051" y="1662822"/>
                <a:ext cx="514350" cy="266700"/>
              </a:xfrm>
              <a:prstGeom prst="rect">
                <a:avLst/>
              </a:prstGeom>
            </p:spPr>
          </p:pic>
        </p:grpSp>
        <p:sp>
          <p:nvSpPr>
            <p:cNvPr id="34" name="Google Shape;330;p32">
              <a:extLst>
                <a:ext uri="{FF2B5EF4-FFF2-40B4-BE49-F238E27FC236}">
                  <a16:creationId xmlns:a16="http://schemas.microsoft.com/office/drawing/2014/main" id="{EB73CB7D-2B91-4144-9BF7-8F38107F153A}"/>
                </a:ext>
              </a:extLst>
            </p:cNvPr>
            <p:cNvSpPr txBox="1"/>
            <p:nvPr/>
          </p:nvSpPr>
          <p:spPr>
            <a:xfrm>
              <a:off x="8436415" y="4965569"/>
              <a:ext cx="3122757" cy="16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/>
                <a:t>Each </a:t>
              </a:r>
              <a:r>
                <a:rPr lang="en-GB" sz="1600" smtClean="0"/>
                <a:t>APM (Analog Pixel Matrix) flavour has </a:t>
              </a:r>
              <a:r>
                <a:rPr lang="en-GB" sz="1600" dirty="0"/>
                <a:t>4 cols / 8 rows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smtClean="0"/>
                <a:t>Size </a:t>
              </a:r>
              <a:r>
                <a:rPr lang="en-GB" sz="1200" dirty="0"/>
                <a:t>of a single pixel (</a:t>
              </a:r>
              <a:r>
                <a:rPr lang="en-GB" sz="1200" dirty="0">
                  <a:solidFill>
                    <a:srgbClr val="FF0000"/>
                  </a:solidFill>
                </a:rPr>
                <a:t>with trench</a:t>
              </a:r>
              <a:r>
                <a:rPr lang="en-GB" sz="1200" dirty="0"/>
                <a:t>)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 dirty="0">
                  <a:solidFill>
                    <a:srgbClr val="FF0000"/>
                  </a:solidFill>
                </a:rPr>
                <a:t>Width - 60,5 um </a:t>
              </a:r>
              <a:endParaRPr lang="en-US" sz="1000" dirty="0">
                <a:solidFill>
                  <a:srgbClr val="FF0000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dirty="0">
                  <a:solidFill>
                    <a:srgbClr val="FF0000"/>
                  </a:solidFill>
                </a:rPr>
                <a:t>Height - </a:t>
              </a:r>
              <a:r>
                <a:rPr lang="en-US" sz="1000">
                  <a:solidFill>
                    <a:srgbClr val="FF0000"/>
                  </a:solidFill>
                </a:rPr>
                <a:t>60,5 </a:t>
              </a:r>
              <a:r>
                <a:rPr lang="en-US" sz="1000" smtClean="0">
                  <a:solidFill>
                    <a:srgbClr val="FF0000"/>
                  </a:solidFill>
                </a:rPr>
                <a:t>um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smtClean="0"/>
                <a:t>Size of a single pixel (</a:t>
              </a:r>
              <a:r>
                <a:rPr lang="en-GB" sz="1200" smtClean="0">
                  <a:solidFill>
                    <a:schemeClr val="accent1"/>
                  </a:solidFill>
                </a:rPr>
                <a:t>without trench</a:t>
              </a:r>
              <a:r>
                <a:rPr lang="en-GB" sz="1200" smtClean="0"/>
                <a:t>)</a:t>
              </a:r>
              <a:r>
                <a:rPr lang="en-GB" sz="1000" smtClean="0"/>
                <a:t/>
              </a:r>
              <a:br>
                <a:rPr lang="en-GB" sz="1000" smtClean="0"/>
              </a:br>
              <a:r>
                <a:rPr lang="en-GB" sz="1000" smtClean="0">
                  <a:solidFill>
                    <a:schemeClr val="accent1"/>
                  </a:solidFill>
                </a:rPr>
                <a:t>Width - 39,68 um     Trench</a:t>
              </a:r>
              <a:r>
                <a:rPr lang="en-GB" sz="1000" baseline="-25000" smtClean="0">
                  <a:solidFill>
                    <a:schemeClr val="accent1"/>
                  </a:solidFill>
                </a:rPr>
                <a:t>W</a:t>
              </a:r>
              <a:r>
                <a:rPr lang="en-GB" sz="1000" smtClean="0">
                  <a:solidFill>
                    <a:schemeClr val="accent1"/>
                  </a:solidFill>
                </a:rPr>
                <a:t> - 20,3 um </a:t>
              </a:r>
              <a:endParaRPr sz="1000" smtClean="0">
                <a:solidFill>
                  <a:schemeClr val="accent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 smtClean="0">
                  <a:solidFill>
                    <a:schemeClr val="accent1"/>
                  </a:solidFill>
                </a:rPr>
                <a:t>Height </a:t>
              </a:r>
              <a:r>
                <a:rPr lang="en-GB" sz="1000" dirty="0">
                  <a:solidFill>
                    <a:schemeClr val="accent1"/>
                  </a:solidFill>
                </a:rPr>
                <a:t>- 39,68 um    </a:t>
              </a:r>
              <a:r>
                <a:rPr lang="en-GB" sz="1000" dirty="0" err="1">
                  <a:solidFill>
                    <a:schemeClr val="accent1"/>
                  </a:solidFill>
                </a:rPr>
                <a:t>Trench</a:t>
              </a:r>
              <a:r>
                <a:rPr lang="en-GB" sz="1000" baseline="-25000" dirty="0" err="1">
                  <a:solidFill>
                    <a:schemeClr val="accent1"/>
                  </a:solidFill>
                </a:rPr>
                <a:t>H</a:t>
              </a:r>
              <a:r>
                <a:rPr lang="en-GB" sz="1000" dirty="0">
                  <a:solidFill>
                    <a:schemeClr val="accent1"/>
                  </a:solidFill>
                </a:rPr>
                <a:t> - 20,3 um </a:t>
              </a:r>
              <a:endParaRPr sz="1000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37" name="Imagen 3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844" y="6366792"/>
            <a:ext cx="1093758" cy="49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91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66095" y="366141"/>
            <a:ext cx="8227402" cy="61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Results</a:t>
            </a:r>
          </a:p>
        </p:txBody>
      </p:sp>
      <p:pic>
        <p:nvPicPr>
          <p:cNvPr id="10" name="Shape 14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97457" y="1096666"/>
            <a:ext cx="8010393" cy="46490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05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esthandymancalgary.com/wp-content/uploads/2010/12/Handyman-Questions-Answer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582" y="1092391"/>
            <a:ext cx="5206987" cy="288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4150480" y="3408124"/>
            <a:ext cx="434683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fpalomo@us.es</a:t>
            </a:r>
            <a:endParaRPr kumimoji="0" lang="en-GB" sz="2800" b="0" i="0" u="none" strike="noStrike" kern="0" cap="none" spc="0" normalizeH="0" baseline="0" noProof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kern="0" smtClean="0">
                <a:solidFill>
                  <a:srgbClr val="1F497D"/>
                </a:solidFill>
                <a:latin typeface="Calibri"/>
              </a:rPr>
              <a:t>Electronic Engineering Dept.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School</a:t>
            </a:r>
            <a:r>
              <a:rPr kumimoji="0" lang="en-GB" sz="2800" b="0" i="0" u="none" strike="noStrike" kern="0" cap="none" spc="0" normalizeH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Engineering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kern="0" baseline="0" smtClean="0">
                <a:solidFill>
                  <a:srgbClr val="1F497D"/>
                </a:solidFill>
                <a:latin typeface="Calibri"/>
              </a:rPr>
              <a:t>Sevilla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234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1819" y="5002880"/>
            <a:ext cx="5320375" cy="1638866"/>
          </a:xfrm>
          <a:prstGeom prst="rect">
            <a:avLst/>
          </a:prstGeom>
        </p:spPr>
      </p:pic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704" y="681778"/>
            <a:ext cx="2583287" cy="344438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10" y="962266"/>
            <a:ext cx="3874953" cy="516660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532" y="681778"/>
            <a:ext cx="2563622" cy="3444383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3996163" y="4066623"/>
            <a:ext cx="8162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mtClean="0"/>
              <a:t>The MPW2 chip and DAQ setup (Caribou and ZC706 cards) are placed on a holder in front of the external microbeam outport window (Al). Proton Beam Energy at</a:t>
            </a:r>
          </a:p>
          <a:p>
            <a:r>
              <a:rPr lang="es-ES"/>
              <a:t> </a:t>
            </a:r>
            <a:r>
              <a:rPr lang="es-ES" smtClean="0"/>
              <a:t>    beam pipe out, 2 </a:t>
            </a:r>
            <a:r>
              <a:rPr lang="es-ES" smtClean="0"/>
              <a:t>MeV</a:t>
            </a:r>
            <a:r>
              <a:rPr lang="es-ES" smtClean="0"/>
              <a:t>. Proton beam energy after the Al window (in air) 1.8 MeV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695" y="681778"/>
            <a:ext cx="2561034" cy="3444383"/>
          </a:xfrm>
          <a:prstGeom prst="rect">
            <a:avLst/>
          </a:prstGeom>
        </p:spPr>
      </p:pic>
      <p:grpSp>
        <p:nvGrpSpPr>
          <p:cNvPr id="12" name="Grupo 11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14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5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 the MPW2 pixel matrix at RBI microprobe</a:t>
              </a:r>
              <a:endParaRPr lang="es-ES" sz="2800" b="1"/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18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" y="6447681"/>
            <a:ext cx="441337" cy="39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1" y="6444390"/>
            <a:ext cx="1472276" cy="394712"/>
          </a:xfrm>
          <a:prstGeom prst="rect">
            <a:avLst/>
          </a:prstGeom>
        </p:spPr>
      </p:pic>
      <p:pic>
        <p:nvPicPr>
          <p:cNvPr id="23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602" y="6444390"/>
            <a:ext cx="541555" cy="377263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844" y="6366792"/>
            <a:ext cx="1093758" cy="491208"/>
          </a:xfrm>
          <a:prstGeom prst="rect">
            <a:avLst/>
          </a:prstGeom>
        </p:spPr>
      </p:pic>
      <p:sp>
        <p:nvSpPr>
          <p:cNvPr id="2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12"/>
              </a:rPr>
              <a:t>https://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12"/>
              </a:rPr>
              <a:t>indico.cern.ch/event/1074989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 smtClean="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4304" y="6312822"/>
            <a:ext cx="26098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30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084" y="780932"/>
            <a:ext cx="4023327" cy="2955316"/>
          </a:xfrm>
          <a:prstGeom prst="rect">
            <a:avLst/>
          </a:prstGeom>
        </p:spPr>
      </p:pic>
      <p:pic>
        <p:nvPicPr>
          <p:cNvPr id="14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6" y="6362291"/>
            <a:ext cx="441337" cy="39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89" y="6362291"/>
            <a:ext cx="1472276" cy="394712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22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7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 the MPW2 pixel matrix at RBI microprobe</a:t>
              </a:r>
              <a:endParaRPr lang="es-ES" sz="2800" b="1"/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36" y="757938"/>
            <a:ext cx="3773928" cy="283044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74489" y="1197173"/>
            <a:ext cx="2830446" cy="212283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67745" y="1153100"/>
            <a:ext cx="2880816" cy="216061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679376" y="3622965"/>
            <a:ext cx="4160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smtClean="0"/>
              <a:t>2 MeV Proton Flux control very precise by a local scope looking at the pick up signal</a:t>
            </a:r>
            <a:endParaRPr lang="en-US" sz="1600"/>
          </a:p>
        </p:txBody>
      </p:sp>
      <p:sp>
        <p:nvSpPr>
          <p:cNvPr id="15" name="CuadroTexto 14"/>
          <p:cNvSpPr txBox="1"/>
          <p:nvPr/>
        </p:nvSpPr>
        <p:spPr>
          <a:xfrm>
            <a:off x="7449692" y="3638643"/>
            <a:ext cx="4315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smtClean="0"/>
              <a:t>Coarse aiming with a gadolinium scintillator patch</a:t>
            </a:r>
            <a:endParaRPr lang="en-US" sz="1600"/>
          </a:p>
        </p:txBody>
      </p:sp>
      <p:sp>
        <p:nvSpPr>
          <p:cNvPr id="19" name="CuadroTexto 18"/>
          <p:cNvSpPr txBox="1"/>
          <p:nvPr/>
        </p:nvSpPr>
        <p:spPr>
          <a:xfrm>
            <a:off x="96375" y="3781101"/>
            <a:ext cx="3430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mtClean="0"/>
              <a:t>By SRIM we can use up to 1.5 MeV</a:t>
            </a:r>
          </a:p>
          <a:p>
            <a:r>
              <a:rPr lang="es-ES" smtClean="0"/>
              <a:t>protons</a:t>
            </a:r>
            <a:endParaRPr lang="en-U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7707609" y="4000783"/>
            <a:ext cx="3732762" cy="279957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372" y="4306707"/>
            <a:ext cx="2916964" cy="2187723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96375" y="4562105"/>
            <a:ext cx="42883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Signals coming from the chosen pixel</a:t>
            </a:r>
          </a:p>
          <a:p>
            <a:r>
              <a:rPr lang="es-ES" smtClean="0"/>
              <a:t>are routed to the microprobe DAQ to</a:t>
            </a:r>
          </a:p>
          <a:p>
            <a:r>
              <a:rPr lang="es-ES" smtClean="0"/>
              <a:t>generate MCA histograms and XY </a:t>
            </a:r>
            <a:r>
              <a:rPr lang="es-ES" smtClean="0"/>
              <a:t>maps </a:t>
            </a:r>
          </a:p>
          <a:p>
            <a:r>
              <a:rPr lang="es-ES" smtClean="0"/>
              <a:t>with the custom Spector software.</a:t>
            </a:r>
            <a:endParaRPr lang="es-ES" smtClean="0"/>
          </a:p>
          <a:p>
            <a:r>
              <a:rPr lang="es-ES" smtClean="0"/>
              <a:t>The beam centroid has a positioning</a:t>
            </a:r>
          </a:p>
          <a:p>
            <a:r>
              <a:rPr lang="es-ES" smtClean="0"/>
              <a:t>precision of 1.8 </a:t>
            </a:r>
            <a:r>
              <a:rPr lang="es-ES" smtClean="0">
                <a:latin typeface="Symbol" panose="05050102010706020507" pitchFamily="18" charset="2"/>
              </a:rPr>
              <a:t>m</a:t>
            </a:r>
            <a:r>
              <a:rPr lang="es-ES" smtClean="0"/>
              <a:t>m . </a:t>
            </a:r>
            <a:endParaRPr lang="en-US"/>
          </a:p>
        </p:txBody>
      </p:sp>
      <p:pic>
        <p:nvPicPr>
          <p:cNvPr id="23" name="Pictur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602" y="6444390"/>
            <a:ext cx="541555" cy="377263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844" y="6366792"/>
            <a:ext cx="1093758" cy="491208"/>
          </a:xfrm>
          <a:prstGeom prst="rect">
            <a:avLst/>
          </a:prstGeom>
        </p:spPr>
      </p:pic>
      <p:sp>
        <p:nvSpPr>
          <p:cNvPr id="2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698070" y="6478407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13"/>
              </a:rPr>
              <a:t>https://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13"/>
              </a:rPr>
              <a:t>indico.cern.ch/event/1074989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 smtClean="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79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971" y="663148"/>
            <a:ext cx="3957977" cy="311699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4" t="397" r="2136"/>
          <a:stretch/>
        </p:blipFill>
        <p:spPr>
          <a:xfrm>
            <a:off x="6846523" y="3844199"/>
            <a:ext cx="5343000" cy="3003398"/>
          </a:xfrm>
          <a:prstGeom prst="rect">
            <a:avLst/>
          </a:prstGeom>
        </p:spPr>
      </p:pic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r-HR" sz="3600" b="1" i="0" u="none" strike="noStrike" kern="1200" cap="none" spc="0" normalizeH="0" baseline="0" noProof="0">
              <a:ln>
                <a:noFill/>
              </a:ln>
              <a:solidFill>
                <a:srgbClr val="3E4666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10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r-H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r-HR" sz="3600" b="1" i="0" u="none" strike="noStrike" kern="1200" cap="none" spc="0" normalizeH="0" baseline="0" noProof="0">
                <a:ln>
                  <a:noFill/>
                </a:ln>
                <a:solidFill>
                  <a:srgbClr val="3E4666"/>
                </a:solidFill>
                <a:effectLst/>
                <a:uLnTx/>
                <a:uFillTx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Segoe UI" panose="020B0502040204020203" pitchFamily="34" charset="0"/>
                  <a:ea typeface="+mj-ea"/>
                  <a:cs typeface="Segoe UI" panose="020B0502040204020203" pitchFamily="34" charset="0"/>
                </a:rPr>
                <a:t>Testing</a:t>
              </a:r>
              <a:r>
                <a:rPr kumimoji="0" lang="es-E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Segoe UI" panose="020B0502040204020203" pitchFamily="34" charset="0"/>
                  <a:ea typeface="+mj-ea"/>
                  <a:cs typeface="Segoe UI" panose="020B0502040204020203" pitchFamily="34" charset="0"/>
                </a:rPr>
                <a:t> </a:t>
              </a:r>
              <a:r>
                <a:rPr kumimoji="0" lang="es-ES" sz="2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Segoe UI" panose="020B0502040204020203" pitchFamily="34" charset="0"/>
                  <a:ea typeface="+mj-ea"/>
                  <a:cs typeface="Segoe UI" panose="020B0502040204020203" pitchFamily="34" charset="0"/>
                </a:rPr>
                <a:t>the</a:t>
              </a:r>
              <a:r>
                <a:rPr kumimoji="0" lang="es-E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Segoe UI" panose="020B0502040204020203" pitchFamily="34" charset="0"/>
                  <a:ea typeface="+mj-ea"/>
                  <a:cs typeface="Segoe UI" panose="020B0502040204020203" pitchFamily="34" charset="0"/>
                </a:rPr>
                <a:t> MPW2 pixel </a:t>
              </a:r>
              <a:r>
                <a:rPr kumimoji="0" lang="es-ES" sz="2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Segoe UI" panose="020B0502040204020203" pitchFamily="34" charset="0"/>
                  <a:ea typeface="+mj-ea"/>
                  <a:cs typeface="Segoe UI" panose="020B0502040204020203" pitchFamily="34" charset="0"/>
                </a:rPr>
                <a:t>matrix</a:t>
              </a:r>
              <a:r>
                <a:rPr kumimoji="0" lang="es-E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Segoe UI" panose="020B0502040204020203" pitchFamily="34" charset="0"/>
                  <a:ea typeface="+mj-ea"/>
                  <a:cs typeface="Segoe UI" panose="020B0502040204020203" pitchFamily="34" charset="0"/>
                </a:rPr>
                <a:t> at RBI </a:t>
              </a:r>
              <a:r>
                <a:rPr kumimoji="0" lang="es-ES" sz="2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Segoe UI" panose="020B0502040204020203" pitchFamily="34" charset="0"/>
                  <a:ea typeface="+mj-ea"/>
                  <a:cs typeface="Segoe UI" panose="020B0502040204020203" pitchFamily="34" charset="0"/>
                </a:rPr>
                <a:t>microprobe</a:t>
              </a:r>
              <a:endPara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endParaRPr>
            </a:p>
          </p:txBody>
        </p:sp>
      </p:grpSp>
      <p:pic>
        <p:nvPicPr>
          <p:cNvPr id="14" name="Picture 2" descr="File:Emblema Universidad de Sevilla.png - Wikimedia Commo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0942" y="6484791"/>
            <a:ext cx="389539" cy="34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431" y="6435399"/>
            <a:ext cx="1472876" cy="39487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C5E4433-3E39-456F-8C53-098F6EBC01BF}"/>
              </a:ext>
            </a:extLst>
          </p:cNvPr>
          <p:cNvGrpSpPr/>
          <p:nvPr/>
        </p:nvGrpSpPr>
        <p:grpSpPr>
          <a:xfrm>
            <a:off x="10693" y="651688"/>
            <a:ext cx="3134851" cy="3106435"/>
            <a:chOff x="10693" y="651688"/>
            <a:chExt cx="3134851" cy="310643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D49DA780-DC0C-4D74-A97C-BB12769F95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3805" t="20112" r="38761" b="13943"/>
            <a:stretch/>
          </p:blipFill>
          <p:spPr>
            <a:xfrm>
              <a:off x="10693" y="651688"/>
              <a:ext cx="3134851" cy="3106435"/>
            </a:xfrm>
            <a:prstGeom prst="rect">
              <a:avLst/>
            </a:prstGeom>
          </p:spPr>
        </p:pic>
        <p:sp>
          <p:nvSpPr>
            <p:cNvPr id="18" name="CuadroTexto 17"/>
            <p:cNvSpPr txBox="1"/>
            <p:nvPr/>
          </p:nvSpPr>
          <p:spPr>
            <a:xfrm>
              <a:off x="754961" y="2266146"/>
              <a:ext cx="667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r4c2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49001" y="690760"/>
            <a:ext cx="5343000" cy="3119517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19049" y="3844199"/>
            <a:ext cx="3189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1.44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mV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per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channel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Maximum</a:t>
            </a:r>
            <a:r>
              <a: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 statistical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frequency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channel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741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Signal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Amplitude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1.07 V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9039545" y="1648735"/>
            <a:ext cx="667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r4c2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9331737" y="5284961"/>
            <a:ext cx="667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r4c2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7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898" y="6453009"/>
            <a:ext cx="541555" cy="377263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" y="6366792"/>
            <a:ext cx="1093758" cy="491208"/>
          </a:xfrm>
          <a:prstGeom prst="rect">
            <a:avLst/>
          </a:prstGeom>
        </p:spPr>
      </p:pic>
      <p:sp>
        <p:nvSpPr>
          <p:cNvPr id="29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856775" y="6465147"/>
            <a:ext cx="492692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11"/>
              </a:rPr>
              <a:t>https://indico.cern.ch/event/1074989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39</a:t>
            </a:r>
            <a:r>
              <a:rPr kumimoji="0" lang="en-US" sz="1200" b="0" i="0" u="none" strike="noStrike" kern="1200" cap="none" spc="0" normalizeH="0" baseline="30000" noProof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RD50 Valencia 17-19 Nov 2021</a:t>
            </a:r>
          </a:p>
        </p:txBody>
      </p:sp>
      <p:sp>
        <p:nvSpPr>
          <p:cNvPr id="31" name="CuadroTexto 22">
            <a:extLst>
              <a:ext uri="{FF2B5EF4-FFF2-40B4-BE49-F238E27FC236}">
                <a16:creationId xmlns:a16="http://schemas.microsoft.com/office/drawing/2014/main" id="{EB4FE977-24F0-4713-AE46-BA5CF34DFB0A}"/>
              </a:ext>
            </a:extLst>
          </p:cNvPr>
          <p:cNvSpPr txBox="1"/>
          <p:nvPr/>
        </p:nvSpPr>
        <p:spPr>
          <a:xfrm>
            <a:off x="3309925" y="3650413"/>
            <a:ext cx="35650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200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protons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640x640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r>
              <a:rPr kumimoji="0" lang="es-E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zig-zag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scan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60V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bias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30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r>
              <a:rPr kumimoji="0" lang="es-E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spot área 1 minute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scanning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hitmap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Vth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=1050 (1.0256V)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comparator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BL=900 (0.8791 V)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baseline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82008" y="4957396"/>
            <a:ext cx="65625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scope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raw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signal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gives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calibration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MCA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histogram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MCA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histogram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relevant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because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about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statistical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frequency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signals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shoot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zig-zag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pattern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XY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histogram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relevant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aiming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also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know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about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posible halo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effects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75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651158" y="3963017"/>
            <a:ext cx="3820370" cy="2865278"/>
            <a:chOff x="8297301" y="3972430"/>
            <a:chExt cx="3820370" cy="2865278"/>
          </a:xfrm>
        </p:grpSpPr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7301" y="3972430"/>
              <a:ext cx="3820370" cy="2865278"/>
            </a:xfrm>
            <a:prstGeom prst="rect">
              <a:avLst/>
            </a:prstGeom>
          </p:spPr>
        </p:pic>
        <p:sp>
          <p:nvSpPr>
            <p:cNvPr id="21" name="CuadroTexto 20"/>
            <p:cNvSpPr txBox="1"/>
            <p:nvPr/>
          </p:nvSpPr>
          <p:spPr>
            <a:xfrm>
              <a:off x="10517471" y="5076661"/>
              <a:ext cx="8062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smtClean="0">
                  <a:solidFill>
                    <a:srgbClr val="C00000"/>
                  </a:solidFill>
                </a:rPr>
                <a:t>r4c2</a:t>
              </a:r>
            </a:p>
            <a:p>
              <a:r>
                <a:rPr lang="es-ES" sz="1600" b="1" smtClean="0">
                  <a:solidFill>
                    <a:srgbClr val="C00000"/>
                  </a:solidFill>
                </a:rPr>
                <a:t>APM1</a:t>
              </a:r>
              <a:endParaRPr lang="en-US" sz="1600" b="1">
                <a:solidFill>
                  <a:srgbClr val="C00000"/>
                </a:solidFill>
              </a:endParaRPr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8346338" y="3960178"/>
            <a:ext cx="3838851" cy="2879138"/>
            <a:chOff x="4680943" y="3975646"/>
            <a:chExt cx="3838851" cy="2879138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43" y="3975646"/>
              <a:ext cx="3838851" cy="2879138"/>
            </a:xfrm>
            <a:prstGeom prst="rect">
              <a:avLst/>
            </a:prstGeom>
          </p:spPr>
        </p:pic>
        <p:sp>
          <p:nvSpPr>
            <p:cNvPr id="23" name="CuadroTexto 22"/>
            <p:cNvSpPr txBox="1"/>
            <p:nvPr/>
          </p:nvSpPr>
          <p:spPr>
            <a:xfrm>
              <a:off x="6374317" y="5076660"/>
              <a:ext cx="8062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smtClean="0">
                  <a:solidFill>
                    <a:srgbClr val="C00000"/>
                  </a:solidFill>
                </a:rPr>
                <a:t>r4c5</a:t>
              </a:r>
            </a:p>
            <a:p>
              <a:r>
                <a:rPr lang="es-ES" sz="1600" b="1" smtClean="0">
                  <a:solidFill>
                    <a:srgbClr val="C00000"/>
                  </a:solidFill>
                </a:rPr>
                <a:t>APM2</a:t>
              </a:r>
              <a:endParaRPr lang="en-US" sz="1600" b="1">
                <a:solidFill>
                  <a:srgbClr val="C00000"/>
                </a:solidFill>
              </a:endParaRPr>
            </a:p>
          </p:txBody>
        </p:sp>
      </p:grpSp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800protonsbysec1mmscan_2021-07-20_12-07-5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029" y="3725344"/>
            <a:ext cx="4609129" cy="259263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585" y="529748"/>
            <a:ext cx="3838851" cy="287913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426" y="551733"/>
            <a:ext cx="3838850" cy="287913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651158" y="3272443"/>
            <a:ext cx="75340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2 MeV 200 protons/sec, 640x640 </a:t>
            </a:r>
            <a:r>
              <a:rPr lang="es-ES" smtClean="0">
                <a:latin typeface="Symbol" panose="05050102010706020507" pitchFamily="18" charset="2"/>
              </a:rPr>
              <a:t>m</a:t>
            </a:r>
            <a:r>
              <a:rPr lang="es-ES" smtClean="0"/>
              <a:t>m2 zig-zag scan, 60V bias, 30 </a:t>
            </a:r>
            <a:r>
              <a:rPr lang="es-ES" smtClean="0">
                <a:latin typeface="Symbol" panose="05050102010706020507" pitchFamily="18" charset="2"/>
              </a:rPr>
              <a:t>m</a:t>
            </a:r>
            <a:r>
              <a:rPr lang="es-ES" smtClean="0"/>
              <a:t>m</a:t>
            </a:r>
            <a:r>
              <a:rPr lang="es-ES" baseline="30000" smtClean="0"/>
              <a:t>2</a:t>
            </a:r>
            <a:r>
              <a:rPr lang="es-ES" smtClean="0"/>
              <a:t> spot area</a:t>
            </a:r>
          </a:p>
          <a:p>
            <a:r>
              <a:rPr lang="es-ES" smtClean="0"/>
              <a:t>1 minute of scanning for each hitmap, Vth=1050 (1.0256V), BL=900 (0.8791 V) for the comparator signal (pink in the scope movie).</a:t>
            </a:r>
            <a:endParaRPr lang="en-US"/>
          </a:p>
        </p:txBody>
      </p:sp>
      <p:grpSp>
        <p:nvGrpSpPr>
          <p:cNvPr id="15" name="Grupo 14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17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8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 the MPW2 pixel matrix at RBI microprobe</a:t>
              </a:r>
              <a:endParaRPr lang="es-ES" sz="2800" b="1"/>
            </a:p>
            <a:p>
              <a:pPr algn="l"/>
              <a:endParaRPr lang="en-US" sz="3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1427952" y="671206"/>
            <a:ext cx="2974512" cy="3032966"/>
            <a:chOff x="1007950" y="637324"/>
            <a:chExt cx="2974512" cy="3032966"/>
          </a:xfrm>
        </p:grpSpPr>
        <p:grpSp>
          <p:nvGrpSpPr>
            <p:cNvPr id="24" name="Grupo 23"/>
            <p:cNvGrpSpPr/>
            <p:nvPr/>
          </p:nvGrpSpPr>
          <p:grpSpPr>
            <a:xfrm>
              <a:off x="1007950" y="637324"/>
              <a:ext cx="2974512" cy="3032966"/>
              <a:chOff x="97871" y="732927"/>
              <a:chExt cx="3248025" cy="3171825"/>
            </a:xfrm>
          </p:grpSpPr>
          <p:pic>
            <p:nvPicPr>
              <p:cNvPr id="25" name="Imagen 2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871" y="732927"/>
                <a:ext cx="3248025" cy="3171825"/>
              </a:xfrm>
              <a:prstGeom prst="rect">
                <a:avLst/>
              </a:prstGeom>
            </p:spPr>
          </p:pic>
          <p:sp>
            <p:nvSpPr>
              <p:cNvPr id="26" name="CuadroTexto 25"/>
              <p:cNvSpPr txBox="1"/>
              <p:nvPr/>
            </p:nvSpPr>
            <p:spPr>
              <a:xfrm>
                <a:off x="850515" y="2318840"/>
                <a:ext cx="728720" cy="354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smtClean="0">
                    <a:solidFill>
                      <a:srgbClr val="C00000"/>
                    </a:solidFill>
                  </a:rPr>
                  <a:t>r4c2</a:t>
                </a:r>
                <a:endParaRPr lang="en-US" sz="1600" b="1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7" name="CuadroTexto 26"/>
            <p:cNvSpPr txBox="1"/>
            <p:nvPr/>
          </p:nvSpPr>
          <p:spPr>
            <a:xfrm>
              <a:off x="2776652" y="2158993"/>
              <a:ext cx="667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smtClean="0">
                  <a:solidFill>
                    <a:srgbClr val="C00000"/>
                  </a:solidFill>
                </a:rPr>
                <a:t>r4c5</a:t>
              </a:r>
              <a:endParaRPr lang="en-US" sz="1600" b="1">
                <a:solidFill>
                  <a:srgbClr val="C00000"/>
                </a:solidFill>
              </a:endParaRPr>
            </a:p>
          </p:txBody>
        </p:sp>
      </p:grpSp>
      <p:sp>
        <p:nvSpPr>
          <p:cNvPr id="2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6563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11"/>
              </a:rPr>
              <a:t>https://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  <a:hlinkClick r:id="rId11"/>
              </a:rPr>
              <a:t>indico.cern.ch/event/1074989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 smtClean="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 smtClean="0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-41658" y="684438"/>
            <a:ext cx="13859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mtClean="0"/>
              <a:t>Scope</a:t>
            </a:r>
          </a:p>
          <a:p>
            <a:pPr algn="ctr"/>
            <a:r>
              <a:rPr lang="es-ES" smtClean="0"/>
              <a:t>Capture triggered</a:t>
            </a:r>
          </a:p>
          <a:p>
            <a:pPr algn="ctr"/>
            <a:r>
              <a:rPr lang="es-ES" smtClean="0"/>
              <a:t>by the detector</a:t>
            </a:r>
          </a:p>
          <a:p>
            <a:pPr algn="ctr"/>
            <a:r>
              <a:rPr lang="es-ES" smtClean="0"/>
              <a:t>signal raising edge</a:t>
            </a:r>
          </a:p>
          <a:p>
            <a:pPr algn="ctr"/>
            <a:r>
              <a:rPr lang="es-ES" smtClean="0"/>
              <a:t>(yellow signal in the movie)</a:t>
            </a:r>
          </a:p>
        </p:txBody>
      </p:sp>
    </p:spTree>
    <p:extLst>
      <p:ext uri="{BB962C8B-B14F-4D97-AF65-F5344CB8AC3E}">
        <p14:creationId xmlns:p14="http://schemas.microsoft.com/office/powerpoint/2010/main" val="175449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46"/>
          <a:stretch/>
        </p:blipFill>
        <p:spPr>
          <a:xfrm>
            <a:off x="4386373" y="1038327"/>
            <a:ext cx="3670944" cy="2450889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7"/>
          <a:stretch/>
        </p:blipFill>
        <p:spPr>
          <a:xfrm>
            <a:off x="8107616" y="1052170"/>
            <a:ext cx="4026069" cy="2450889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6003582" y="1708851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r0c0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9524012" y="1709197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r0c0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79"/>
          <a:stretch/>
        </p:blipFill>
        <p:spPr>
          <a:xfrm>
            <a:off x="4375377" y="4156004"/>
            <a:ext cx="3670944" cy="246572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1"/>
          <a:stretch/>
        </p:blipFill>
        <p:spPr>
          <a:xfrm>
            <a:off x="8107616" y="4156003"/>
            <a:ext cx="4026069" cy="2465725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6003582" y="4779817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r0c7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9524012" y="4779817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r0c7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430269" y="3506365"/>
            <a:ext cx="7683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2 </a:t>
            </a:r>
            <a:r>
              <a:rPr lang="es-ES" dirty="0" err="1"/>
              <a:t>MeV</a:t>
            </a:r>
            <a:r>
              <a:rPr lang="es-ES" dirty="0"/>
              <a:t> 200 </a:t>
            </a:r>
            <a:r>
              <a:rPr lang="es-ES" dirty="0" err="1"/>
              <a:t>protons</a:t>
            </a:r>
            <a:r>
              <a:rPr lang="es-ES" dirty="0"/>
              <a:t>/</a:t>
            </a:r>
            <a:r>
              <a:rPr lang="es-ES" dirty="0" err="1"/>
              <a:t>sec</a:t>
            </a:r>
            <a:r>
              <a:rPr lang="es-ES" dirty="0"/>
              <a:t>, 640x640 </a:t>
            </a:r>
            <a:r>
              <a:rPr lang="es-ES" dirty="0">
                <a:latin typeface="Symbol" panose="05050102010706020507" pitchFamily="18" charset="2"/>
              </a:rPr>
              <a:t>m</a:t>
            </a:r>
            <a:r>
              <a:rPr lang="es-ES" dirty="0"/>
              <a:t>m2 </a:t>
            </a:r>
            <a:r>
              <a:rPr lang="es-ES" sz="1600" dirty="0" err="1"/>
              <a:t>zig-zag</a:t>
            </a:r>
            <a:r>
              <a:rPr lang="es-ES" dirty="0"/>
              <a:t> </a:t>
            </a:r>
            <a:r>
              <a:rPr lang="es-ES" dirty="0" err="1"/>
              <a:t>scan</a:t>
            </a:r>
            <a:r>
              <a:rPr lang="es-ES" dirty="0"/>
              <a:t>, 60V </a:t>
            </a:r>
            <a:r>
              <a:rPr lang="es-ES" dirty="0" err="1"/>
              <a:t>bias</a:t>
            </a:r>
            <a:r>
              <a:rPr lang="es-ES" dirty="0"/>
              <a:t>, 30 </a:t>
            </a:r>
            <a:r>
              <a:rPr lang="es-ES" dirty="0">
                <a:latin typeface="Symbol" panose="05050102010706020507" pitchFamily="18" charset="2"/>
              </a:rPr>
              <a:t>m</a:t>
            </a:r>
            <a:r>
              <a:rPr lang="es-ES" dirty="0"/>
              <a:t>m</a:t>
            </a:r>
            <a:r>
              <a:rPr lang="es-ES" baseline="30000" dirty="0"/>
              <a:t>2</a:t>
            </a:r>
            <a:r>
              <a:rPr lang="es-ES" dirty="0"/>
              <a:t> spot </a:t>
            </a:r>
            <a:r>
              <a:rPr lang="es-ES" dirty="0" err="1"/>
              <a:t>area</a:t>
            </a:r>
            <a:endParaRPr lang="es-ES" dirty="0"/>
          </a:p>
          <a:p>
            <a:r>
              <a:rPr lang="es-ES" dirty="0"/>
              <a:t>1 minute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scanning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hitmap</a:t>
            </a:r>
            <a:r>
              <a:rPr lang="es-ES" dirty="0"/>
              <a:t>, </a:t>
            </a:r>
            <a:r>
              <a:rPr lang="es-ES" dirty="0" err="1"/>
              <a:t>Vth</a:t>
            </a:r>
            <a:r>
              <a:rPr lang="es-ES" dirty="0"/>
              <a:t>=1050 (1.0256V), BL=900 (0.8791 V)</a:t>
            </a:r>
            <a:endParaRPr lang="en-US" dirty="0"/>
          </a:p>
        </p:txBody>
      </p:sp>
      <p:grpSp>
        <p:nvGrpSpPr>
          <p:cNvPr id="25" name="Grupo 24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26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27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the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MPW2 pixel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matrix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at RBI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microprobe</a:t>
              </a:r>
              <a:endParaRPr lang="es-ES" sz="2800" b="1" dirty="0"/>
            </a:p>
            <a:p>
              <a:pPr algn="l"/>
              <a:endParaRPr lang="en-US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9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7"/>
              </a:rPr>
              <a:t>https://indico.cern.ch/event/1074989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51D0FE-1B57-424F-B4AD-BCEBDC4A2548}"/>
              </a:ext>
            </a:extLst>
          </p:cNvPr>
          <p:cNvGrpSpPr/>
          <p:nvPr/>
        </p:nvGrpSpPr>
        <p:grpSpPr>
          <a:xfrm>
            <a:off x="209686" y="683767"/>
            <a:ext cx="3968669" cy="4634806"/>
            <a:chOff x="7774206" y="689366"/>
            <a:chExt cx="3968669" cy="4634806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D8D5B5F-C5D2-4287-A232-BEF329767E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3805" t="8338" r="38761" b="13943"/>
            <a:stretch/>
          </p:blipFill>
          <p:spPr>
            <a:xfrm>
              <a:off x="7774206" y="689366"/>
              <a:ext cx="3968669" cy="4634806"/>
            </a:xfrm>
            <a:prstGeom prst="rect">
              <a:avLst/>
            </a:prstGeom>
          </p:spPr>
        </p:pic>
        <p:sp>
          <p:nvSpPr>
            <p:cNvPr id="34" name="CuadroTexto 10">
              <a:extLst>
                <a:ext uri="{FF2B5EF4-FFF2-40B4-BE49-F238E27FC236}">
                  <a16:creationId xmlns:a16="http://schemas.microsoft.com/office/drawing/2014/main" id="{8C8987F8-15DC-4415-B63F-74894F552BAF}"/>
                </a:ext>
              </a:extLst>
            </p:cNvPr>
            <p:cNvSpPr txBox="1"/>
            <p:nvPr/>
          </p:nvSpPr>
          <p:spPr>
            <a:xfrm>
              <a:off x="11058723" y="1700139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r0c7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5" name="CuadroTexto 11">
              <a:extLst>
                <a:ext uri="{FF2B5EF4-FFF2-40B4-BE49-F238E27FC236}">
                  <a16:creationId xmlns:a16="http://schemas.microsoft.com/office/drawing/2014/main" id="{196CFDC5-78A2-4F90-AD1F-FFE4946A79E5}"/>
                </a:ext>
              </a:extLst>
            </p:cNvPr>
            <p:cNvSpPr txBox="1"/>
            <p:nvPr/>
          </p:nvSpPr>
          <p:spPr>
            <a:xfrm>
              <a:off x="7872020" y="1700139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r0c0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6" name="Google Shape;330;p32">
            <a:extLst>
              <a:ext uri="{FF2B5EF4-FFF2-40B4-BE49-F238E27FC236}">
                <a16:creationId xmlns:a16="http://schemas.microsoft.com/office/drawing/2014/main" id="{EB73CB7D-2B91-4144-9BF7-8F38107F153A}"/>
              </a:ext>
            </a:extLst>
          </p:cNvPr>
          <p:cNvSpPr txBox="1"/>
          <p:nvPr/>
        </p:nvSpPr>
        <p:spPr>
          <a:xfrm>
            <a:off x="737106" y="5224779"/>
            <a:ext cx="4675344" cy="160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Each </a:t>
            </a:r>
            <a:r>
              <a:rPr lang="en-GB" sz="1600" smtClean="0"/>
              <a:t>APM flavour has </a:t>
            </a:r>
            <a:r>
              <a:rPr lang="en-GB" sz="1600" dirty="0"/>
              <a:t>4 cols / 8 rows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5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rgbClr val="FF0000"/>
                </a:solidFill>
              </a:rPr>
              <a:t>with trench</a:t>
            </a:r>
            <a:r>
              <a:rPr lang="en-GB" sz="1200" dirty="0"/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rgbClr val="FF0000"/>
                </a:solidFill>
              </a:rPr>
              <a:t>Width - 60,5 um </a:t>
            </a:r>
            <a:endParaRPr lang="en-US" sz="10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FF0000"/>
                </a:solidFill>
              </a:rPr>
              <a:t>Height - 60,5 um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5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chemeClr val="accent1"/>
                </a:solidFill>
              </a:rPr>
              <a:t>without trench</a:t>
            </a:r>
            <a:r>
              <a:rPr lang="en-GB" sz="1200" dirty="0"/>
              <a:t>)</a:t>
            </a:r>
            <a:r>
              <a:rPr lang="en-GB" sz="1000" dirty="0"/>
              <a:t/>
            </a:r>
            <a:br>
              <a:rPr lang="en-GB" sz="1000" dirty="0"/>
            </a:br>
            <a:r>
              <a:rPr lang="en-GB" sz="1000" dirty="0">
                <a:solidFill>
                  <a:schemeClr val="accent1"/>
                </a:solidFill>
              </a:rPr>
              <a:t>Width - 39,68 um 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W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chemeClr val="accent1"/>
                </a:solidFill>
              </a:rPr>
              <a:t>Height - 39,68 um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H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9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" t="2256" r="12341"/>
          <a:stretch/>
        </p:blipFill>
        <p:spPr>
          <a:xfrm>
            <a:off x="4386923" y="1038324"/>
            <a:ext cx="3670394" cy="245231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4"/>
          <a:stretch/>
        </p:blipFill>
        <p:spPr>
          <a:xfrm>
            <a:off x="8143684" y="1038324"/>
            <a:ext cx="4010144" cy="2452312"/>
          </a:xfrm>
          <a:prstGeom prst="rect">
            <a:avLst/>
          </a:prstGeom>
        </p:spPr>
      </p:pic>
      <p:sp>
        <p:nvSpPr>
          <p:cNvPr id="7" name="Title 8"/>
          <p:cNvSpPr txBox="1">
            <a:spLocks/>
          </p:cNvSpPr>
          <p:nvPr/>
        </p:nvSpPr>
        <p:spPr>
          <a:xfrm>
            <a:off x="3292489" y="116632"/>
            <a:ext cx="6687699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hr-HR" sz="3600" b="1">
              <a:solidFill>
                <a:srgbClr val="3E466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788151" y="3518938"/>
            <a:ext cx="6702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2 </a:t>
            </a:r>
            <a:r>
              <a:rPr lang="es-ES" sz="1600" dirty="0" err="1"/>
              <a:t>MeV</a:t>
            </a:r>
            <a:r>
              <a:rPr lang="es-ES" sz="1600" dirty="0"/>
              <a:t> 200 </a:t>
            </a:r>
            <a:r>
              <a:rPr lang="es-ES" sz="1600" dirty="0" err="1"/>
              <a:t>protons</a:t>
            </a:r>
            <a:r>
              <a:rPr lang="es-ES" sz="1600" dirty="0"/>
              <a:t>/</a:t>
            </a:r>
            <a:r>
              <a:rPr lang="es-ES" sz="1600" dirty="0" err="1"/>
              <a:t>sec</a:t>
            </a:r>
            <a:r>
              <a:rPr lang="es-ES" sz="1600" dirty="0"/>
              <a:t>, 640x640 </a:t>
            </a:r>
            <a:r>
              <a:rPr lang="es-ES" sz="1600" dirty="0">
                <a:latin typeface="Symbol" panose="05050102010706020507" pitchFamily="18" charset="2"/>
              </a:rPr>
              <a:t>m</a:t>
            </a:r>
            <a:r>
              <a:rPr lang="es-ES" sz="1600" dirty="0"/>
              <a:t>m2 </a:t>
            </a:r>
            <a:r>
              <a:rPr lang="es-ES" sz="1600" dirty="0" err="1"/>
              <a:t>zig-zag</a:t>
            </a:r>
            <a:r>
              <a:rPr lang="es-ES" sz="1600" dirty="0"/>
              <a:t> </a:t>
            </a:r>
            <a:r>
              <a:rPr lang="es-ES" sz="1600" dirty="0" err="1"/>
              <a:t>scan</a:t>
            </a:r>
            <a:r>
              <a:rPr lang="es-ES" sz="1600" dirty="0"/>
              <a:t>, 60V </a:t>
            </a:r>
            <a:r>
              <a:rPr lang="es-ES" sz="1600" dirty="0" err="1"/>
              <a:t>bias</a:t>
            </a:r>
            <a:r>
              <a:rPr lang="es-ES" sz="1600" dirty="0"/>
              <a:t>, 30 </a:t>
            </a:r>
            <a:r>
              <a:rPr lang="es-ES" sz="1600" dirty="0">
                <a:latin typeface="Symbol" panose="05050102010706020507" pitchFamily="18" charset="2"/>
              </a:rPr>
              <a:t>m</a:t>
            </a:r>
            <a:r>
              <a:rPr lang="es-ES" sz="1600" dirty="0"/>
              <a:t>m</a:t>
            </a:r>
            <a:r>
              <a:rPr lang="es-ES" sz="1600" baseline="30000" dirty="0"/>
              <a:t>2</a:t>
            </a:r>
            <a:r>
              <a:rPr lang="es-ES" sz="1600" dirty="0"/>
              <a:t> spot </a:t>
            </a:r>
            <a:r>
              <a:rPr lang="es-ES" sz="1600" dirty="0" err="1"/>
              <a:t>area</a:t>
            </a:r>
            <a:r>
              <a:rPr lang="es-ES" sz="1600" dirty="0"/>
              <a:t> 1 minute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scanning</a:t>
            </a:r>
            <a:r>
              <a:rPr lang="es-ES" sz="1600" dirty="0"/>
              <a:t> </a:t>
            </a:r>
            <a:r>
              <a:rPr lang="es-ES" sz="1600" dirty="0" err="1"/>
              <a:t>for</a:t>
            </a:r>
            <a:r>
              <a:rPr lang="es-ES" sz="1600" dirty="0"/>
              <a:t> </a:t>
            </a:r>
            <a:r>
              <a:rPr lang="es-ES" sz="1600" dirty="0" err="1"/>
              <a:t>each</a:t>
            </a:r>
            <a:r>
              <a:rPr lang="es-ES" sz="1600" dirty="0"/>
              <a:t> </a:t>
            </a:r>
            <a:r>
              <a:rPr lang="es-ES" sz="1600" dirty="0" err="1"/>
              <a:t>hitmap</a:t>
            </a:r>
            <a:r>
              <a:rPr lang="es-ES" sz="1600" dirty="0"/>
              <a:t>, </a:t>
            </a:r>
            <a:r>
              <a:rPr lang="es-ES" sz="1600" dirty="0" err="1"/>
              <a:t>Vth</a:t>
            </a:r>
            <a:r>
              <a:rPr lang="es-ES" sz="1600" dirty="0"/>
              <a:t>=1050 (1.0256V), BL=900 (0.8791 V)</a:t>
            </a:r>
            <a:endParaRPr lang="en-US" sz="16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027718" y="1819763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r1c0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9552118" y="1895148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r1c0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01"/>
          <a:stretch/>
        </p:blipFill>
        <p:spPr>
          <a:xfrm>
            <a:off x="4386923" y="4161847"/>
            <a:ext cx="3670393" cy="2451754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" r="1902"/>
          <a:stretch/>
        </p:blipFill>
        <p:spPr>
          <a:xfrm>
            <a:off x="8139500" y="4161846"/>
            <a:ext cx="4035861" cy="2451753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6027718" y="4994493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r1c7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9681869" y="495484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r1c7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27" name="Grupo 26"/>
          <p:cNvGrpSpPr/>
          <p:nvPr/>
        </p:nvGrpSpPr>
        <p:grpSpPr>
          <a:xfrm>
            <a:off x="1" y="3"/>
            <a:ext cx="12192000" cy="650031"/>
            <a:chOff x="1" y="3"/>
            <a:chExt cx="12192000" cy="650031"/>
          </a:xfrm>
        </p:grpSpPr>
        <p:sp>
          <p:nvSpPr>
            <p:cNvPr id="28" name="Rectangle 12"/>
            <p:cNvSpPr/>
            <p:nvPr/>
          </p:nvSpPr>
          <p:spPr>
            <a:xfrm rot="5400000">
              <a:off x="5770985" y="-5770981"/>
              <a:ext cx="650031" cy="12192000"/>
            </a:xfrm>
            <a:prstGeom prst="rect">
              <a:avLst/>
            </a:prstGeom>
            <a:solidFill>
              <a:srgbClr val="0B8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29" name="Title 8"/>
            <p:cNvSpPr txBox="1">
              <a:spLocks/>
            </p:cNvSpPr>
            <p:nvPr/>
          </p:nvSpPr>
          <p:spPr>
            <a:xfrm>
              <a:off x="3292489" y="116632"/>
              <a:ext cx="6687699" cy="5334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defRPr/>
              </a:pPr>
              <a:endParaRPr lang="hr-HR" sz="3600" b="1">
                <a:solidFill>
                  <a:srgbClr val="3E466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Title 8">
              <a:extLst>
                <a:ext uri="{FF2B5EF4-FFF2-40B4-BE49-F238E27FC236}">
                  <a16:creationId xmlns:a16="http://schemas.microsoft.com/office/drawing/2014/main" id="{462E5FC1-C73A-42E8-9122-A973749503D4}"/>
                </a:ext>
              </a:extLst>
            </p:cNvPr>
            <p:cNvSpPr txBox="1">
              <a:spLocks/>
            </p:cNvSpPr>
            <p:nvPr/>
          </p:nvSpPr>
          <p:spPr>
            <a:xfrm>
              <a:off x="1516299" y="33737"/>
              <a:ext cx="9088012" cy="6162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Testing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the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MPW2 pixel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matrix</a:t>
              </a:r>
              <a:r>
                <a:rPr lang="es-E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 at RBI </a:t>
              </a:r>
              <a:r>
                <a:rPr lang="es-ES" sz="2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microprobe</a:t>
              </a:r>
              <a:endParaRPr lang="es-ES" sz="2800" b="1" dirty="0"/>
            </a:p>
            <a:p>
              <a:pPr algn="l"/>
              <a:endParaRPr lang="en-US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1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68491" y="6541819"/>
            <a:ext cx="4926923" cy="365125"/>
          </a:xfrm>
        </p:spPr>
        <p:txBody>
          <a:bodyPr/>
          <a:lstStyle/>
          <a:p>
            <a:pPr lvl="0">
              <a:defRPr/>
            </a:pPr>
            <a:r>
              <a:rPr lang="en-US">
                <a:solidFill>
                  <a:srgbClr val="ED7D31">
                    <a:lumMod val="75000"/>
                  </a:srgbClr>
                </a:solidFill>
                <a:hlinkClick r:id="rId7"/>
              </a:rPr>
              <a:t>https://indico.cern.ch/event/1074989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 39</a:t>
            </a:r>
            <a:r>
              <a:rPr lang="en-US" baseline="30000">
                <a:solidFill>
                  <a:srgbClr val="ED7D31">
                    <a:lumMod val="75000"/>
                  </a:srgbClr>
                </a:solidFill>
              </a:rPr>
              <a:t>th</a:t>
            </a:r>
            <a:r>
              <a:rPr lang="en-US">
                <a:solidFill>
                  <a:srgbClr val="ED7D31">
                    <a:lumMod val="75000"/>
                  </a:srgbClr>
                </a:solidFill>
              </a:rPr>
              <a:t> RD50 Valencia 17-19 Nov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C979FAE-4109-4D4A-83E3-4A45C475255E}"/>
              </a:ext>
            </a:extLst>
          </p:cNvPr>
          <p:cNvGrpSpPr/>
          <p:nvPr/>
        </p:nvGrpSpPr>
        <p:grpSpPr>
          <a:xfrm>
            <a:off x="249937" y="689366"/>
            <a:ext cx="3968669" cy="4634806"/>
            <a:chOff x="7774206" y="689366"/>
            <a:chExt cx="3968669" cy="4634806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1322CCF-7152-41FF-A907-677D653323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3805" t="8338" r="38761" b="13943"/>
            <a:stretch/>
          </p:blipFill>
          <p:spPr>
            <a:xfrm>
              <a:off x="7774206" y="689366"/>
              <a:ext cx="3968669" cy="4634806"/>
            </a:xfrm>
            <a:prstGeom prst="rect">
              <a:avLst/>
            </a:prstGeom>
          </p:spPr>
        </p:pic>
        <p:sp>
          <p:nvSpPr>
            <p:cNvPr id="36" name="CuadroTexto 10">
              <a:extLst>
                <a:ext uri="{FF2B5EF4-FFF2-40B4-BE49-F238E27FC236}">
                  <a16:creationId xmlns:a16="http://schemas.microsoft.com/office/drawing/2014/main" id="{7176EE90-5A0B-4E19-A28B-77107061164B}"/>
                </a:ext>
              </a:extLst>
            </p:cNvPr>
            <p:cNvSpPr txBox="1"/>
            <p:nvPr/>
          </p:nvSpPr>
          <p:spPr>
            <a:xfrm>
              <a:off x="11058723" y="2153077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r1c7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7" name="CuadroTexto 11">
              <a:extLst>
                <a:ext uri="{FF2B5EF4-FFF2-40B4-BE49-F238E27FC236}">
                  <a16:creationId xmlns:a16="http://schemas.microsoft.com/office/drawing/2014/main" id="{38EE5855-BB21-45C0-9E1A-2F77447F6810}"/>
                </a:ext>
              </a:extLst>
            </p:cNvPr>
            <p:cNvSpPr txBox="1"/>
            <p:nvPr/>
          </p:nvSpPr>
          <p:spPr>
            <a:xfrm>
              <a:off x="7872020" y="2153077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C00000"/>
                  </a:solidFill>
                </a:rPr>
                <a:t>r1c0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8" name="Google Shape;330;p32">
            <a:extLst>
              <a:ext uri="{FF2B5EF4-FFF2-40B4-BE49-F238E27FC236}">
                <a16:creationId xmlns:a16="http://schemas.microsoft.com/office/drawing/2014/main" id="{3C257464-1356-42D4-B6C9-B306B86A7729}"/>
              </a:ext>
            </a:extLst>
          </p:cNvPr>
          <p:cNvSpPr txBox="1"/>
          <p:nvPr/>
        </p:nvSpPr>
        <p:spPr>
          <a:xfrm>
            <a:off x="742370" y="5221245"/>
            <a:ext cx="4675344" cy="160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/>
              <a:t>Each flavour APM has 4 cols / 8 rows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5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rgbClr val="FF0000"/>
                </a:solidFill>
              </a:rPr>
              <a:t>with trench</a:t>
            </a:r>
            <a:r>
              <a:rPr lang="en-GB" sz="1200" dirty="0"/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rgbClr val="FF0000"/>
                </a:solidFill>
              </a:rPr>
              <a:t>Width - 60,5 um </a:t>
            </a:r>
            <a:endParaRPr lang="en-US" sz="10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FF0000"/>
                </a:solidFill>
              </a:rPr>
              <a:t>Height - 60,5 um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500" dirty="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Size of a single pixel (</a:t>
            </a:r>
            <a:r>
              <a:rPr lang="en-GB" sz="1200" dirty="0">
                <a:solidFill>
                  <a:schemeClr val="accent1"/>
                </a:solidFill>
              </a:rPr>
              <a:t>without trench</a:t>
            </a:r>
            <a:r>
              <a:rPr lang="en-GB" sz="1200" dirty="0"/>
              <a:t>)</a:t>
            </a:r>
            <a:r>
              <a:rPr lang="en-GB" sz="1000" dirty="0"/>
              <a:t/>
            </a:r>
            <a:br>
              <a:rPr lang="en-GB" sz="1000" dirty="0"/>
            </a:br>
            <a:r>
              <a:rPr lang="en-GB" sz="1000" dirty="0">
                <a:solidFill>
                  <a:schemeClr val="accent1"/>
                </a:solidFill>
              </a:rPr>
              <a:t>Width - 39,68 um 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W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>
                <a:solidFill>
                  <a:schemeClr val="accent1"/>
                </a:solidFill>
              </a:rPr>
              <a:t>Height - 39,68 um    </a:t>
            </a:r>
            <a:r>
              <a:rPr lang="en-GB" sz="1000" dirty="0" err="1">
                <a:solidFill>
                  <a:schemeClr val="accent1"/>
                </a:solidFill>
              </a:rPr>
              <a:t>Trench</a:t>
            </a:r>
            <a:r>
              <a:rPr lang="en-GB" sz="1000" baseline="-25000" dirty="0" err="1">
                <a:solidFill>
                  <a:schemeClr val="accent1"/>
                </a:solidFill>
              </a:rPr>
              <a:t>H</a:t>
            </a:r>
            <a:r>
              <a:rPr lang="en-GB" sz="1000" dirty="0">
                <a:solidFill>
                  <a:schemeClr val="accent1"/>
                </a:solidFill>
              </a:rPr>
              <a:t> - 20,3 um </a:t>
            </a:r>
            <a:endParaRPr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74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10213</TotalTime>
  <Words>1861</Words>
  <Application>Microsoft Office PowerPoint</Application>
  <PresentationFormat>Panorámica</PresentationFormat>
  <Paragraphs>281</Paragraphs>
  <Slides>31</Slides>
  <Notes>16</Notes>
  <HiddenSlides>0</HiddenSlides>
  <MMClips>1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1" baseType="lpstr">
      <vt:lpstr>Arial</vt:lpstr>
      <vt:lpstr>Calibri</vt:lpstr>
      <vt:lpstr>Calibri Light</vt:lpstr>
      <vt:lpstr>Consolas</vt:lpstr>
      <vt:lpstr>Segoe UI</vt:lpstr>
      <vt:lpstr>Symbol</vt:lpstr>
      <vt:lpstr>Times New Roman</vt:lpstr>
      <vt:lpstr>Office Theme</vt:lpstr>
      <vt:lpstr>1_Office Theme</vt:lpstr>
      <vt:lpstr>Visio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Aneliya</dc:creator>
  <cp:lastModifiedBy>rogelio</cp:lastModifiedBy>
  <cp:revision>448</cp:revision>
  <dcterms:created xsi:type="dcterms:W3CDTF">2020-06-01T15:37:25Z</dcterms:created>
  <dcterms:modified xsi:type="dcterms:W3CDTF">2021-11-19T09:35:38Z</dcterms:modified>
</cp:coreProperties>
</file>