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323" r:id="rId2"/>
    <p:sldId id="266" r:id="rId3"/>
    <p:sldId id="296" r:id="rId4"/>
    <p:sldId id="314" r:id="rId5"/>
    <p:sldId id="317" r:id="rId6"/>
    <p:sldId id="315" r:id="rId7"/>
    <p:sldId id="299" r:id="rId8"/>
    <p:sldId id="311" r:id="rId9"/>
    <p:sldId id="305" r:id="rId10"/>
    <p:sldId id="309" r:id="rId11"/>
    <p:sldId id="312" r:id="rId12"/>
    <p:sldId id="355" r:id="rId13"/>
    <p:sldId id="360" r:id="rId14"/>
    <p:sldId id="298" r:id="rId15"/>
    <p:sldId id="362" r:id="rId16"/>
    <p:sldId id="297" r:id="rId17"/>
    <p:sldId id="365" r:id="rId18"/>
    <p:sldId id="308" r:id="rId19"/>
    <p:sldId id="368" r:id="rId20"/>
    <p:sldId id="307" r:id="rId21"/>
    <p:sldId id="310" r:id="rId22"/>
    <p:sldId id="372" r:id="rId23"/>
    <p:sldId id="374" r:id="rId24"/>
    <p:sldId id="376" r:id="rId25"/>
    <p:sldId id="379" r:id="rId26"/>
    <p:sldId id="381" r:id="rId27"/>
    <p:sldId id="324" r:id="rId28"/>
    <p:sldId id="385" r:id="rId29"/>
    <p:sldId id="329" r:id="rId30"/>
    <p:sldId id="325" r:id="rId31"/>
    <p:sldId id="386" r:id="rId32"/>
    <p:sldId id="357" r:id="rId33"/>
    <p:sldId id="352" r:id="rId34"/>
    <p:sldId id="320" r:id="rId35"/>
    <p:sldId id="316" r:id="rId36"/>
    <p:sldId id="32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18" autoAdjust="0"/>
    <p:restoredTop sz="94660"/>
  </p:normalViewPr>
  <p:slideViewPr>
    <p:cSldViewPr>
      <p:cViewPr>
        <p:scale>
          <a:sx n="125" d="100"/>
          <a:sy n="125" d="100"/>
        </p:scale>
        <p:origin x="-384" y="-4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5.wmf"/><Relationship Id="rId1" Type="http://schemas.openxmlformats.org/officeDocument/2006/relationships/image" Target="../media/image9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45CDDA-14C9-46DC-BF7D-7A787F9AA533}" type="datetimeFigureOut">
              <a:rPr lang="en-US" smtClean="0"/>
              <a:t>11/16/2021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56A412-A1CF-430E-BD36-F48CB593F0F5}" type="slidenum">
              <a:rPr lang="en-US" smtClean="0"/>
              <a:t>‹#›</a:t>
            </a:fld>
            <a:endParaRPr lang="en-US"/>
          </a:p>
        </p:txBody>
      </p:sp>
    </p:spTree>
    <p:extLst>
      <p:ext uri="{BB962C8B-B14F-4D97-AF65-F5344CB8AC3E}">
        <p14:creationId xmlns:p14="http://schemas.microsoft.com/office/powerpoint/2010/main" val="4167992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14</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15</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16</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17</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18</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19</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20</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21</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22</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23</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3</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24</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34</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35</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36</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4</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5</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6</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7</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8</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9</a:t>
            </a:fld>
            <a:endParaRPr lang="en-US"/>
          </a:p>
        </p:txBody>
      </p:sp>
    </p:spTree>
    <p:extLst>
      <p:ext uri="{BB962C8B-B14F-4D97-AF65-F5344CB8AC3E}">
        <p14:creationId xmlns:p14="http://schemas.microsoft.com/office/powerpoint/2010/main" val="3052765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461DBD-6437-4B6B-884F-8A89DDBED727}" type="slidenum">
              <a:rPr lang="en-US" smtClean="0"/>
              <a:t>10</a:t>
            </a:fld>
            <a:endParaRPr lang="en-US"/>
          </a:p>
        </p:txBody>
      </p:sp>
    </p:spTree>
    <p:extLst>
      <p:ext uri="{BB962C8B-B14F-4D97-AF65-F5344CB8AC3E}">
        <p14:creationId xmlns:p14="http://schemas.microsoft.com/office/powerpoint/2010/main" val="3052765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9983D51-D741-4ADA-9708-B6E29B414432}" type="datetime1">
              <a:rPr lang="en-US" smtClean="0"/>
              <a:t>11/16/2021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1481117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215CDFE-1A43-4A55-A643-E865AA25581E}" type="datetime1">
              <a:rPr lang="en-US" smtClean="0"/>
              <a:t>11/16/2021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846663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8A3C975-AE5C-450C-8FA4-B0F33C012A12}" type="datetime1">
              <a:rPr lang="en-US" smtClean="0"/>
              <a:t>11/16/2021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1516574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os objectes">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1B8FADFF-5D29-FA48-BB65-1E0C4FDC2EF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4192"/>
          <a:stretch/>
        </p:blipFill>
        <p:spPr>
          <a:xfrm>
            <a:off x="0" y="0"/>
            <a:ext cx="9144000" cy="6858000"/>
          </a:xfrm>
          <a:prstGeom prst="rect">
            <a:avLst/>
          </a:prstGeom>
        </p:spPr>
      </p:pic>
      <p:sp>
        <p:nvSpPr>
          <p:cNvPr id="9" name="Rectángulo 8">
            <a:extLst>
              <a:ext uri="{FF2B5EF4-FFF2-40B4-BE49-F238E27FC236}">
                <a16:creationId xmlns:a16="http://schemas.microsoft.com/office/drawing/2014/main" id="{A8538221-9420-3A41-8343-76F5623EB16F}"/>
              </a:ext>
            </a:extLst>
          </p:cNvPr>
          <p:cNvSpPr/>
          <p:nvPr userDrawn="1"/>
        </p:nvSpPr>
        <p:spPr>
          <a:xfrm>
            <a:off x="-9426" y="0"/>
            <a:ext cx="8636960" cy="6858000"/>
          </a:xfrm>
          <a:prstGeom prst="rect">
            <a:avLst/>
          </a:prstGeom>
          <a:gradFill>
            <a:gsLst>
              <a:gs pos="99000">
                <a:schemeClr val="bg1">
                  <a:lumMod val="95000"/>
                  <a:alpha val="0"/>
                </a:schemeClr>
              </a:gs>
              <a:gs pos="33000">
                <a:srgbClr val="00499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dirty="0"/>
          </a:p>
        </p:txBody>
      </p:sp>
      <p:sp>
        <p:nvSpPr>
          <p:cNvPr id="10" name="Título 1">
            <a:extLst>
              <a:ext uri="{FF2B5EF4-FFF2-40B4-BE49-F238E27FC236}">
                <a16:creationId xmlns:a16="http://schemas.microsoft.com/office/drawing/2014/main" id="{0E33A8E4-AD28-614D-815B-C43848BA1B45}"/>
              </a:ext>
            </a:extLst>
          </p:cNvPr>
          <p:cNvSpPr txBox="1">
            <a:spLocks/>
          </p:cNvSpPr>
          <p:nvPr userDrawn="1"/>
        </p:nvSpPr>
        <p:spPr>
          <a:xfrm>
            <a:off x="549152" y="506795"/>
            <a:ext cx="7664119" cy="288395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s-ES" sz="1350" b="1" noProof="0" dirty="0">
              <a:solidFill>
                <a:schemeClr val="bg1"/>
              </a:solidFill>
              <a:latin typeface="Arial" panose="020B0604020202020204" pitchFamily="34" charset="0"/>
              <a:cs typeface="Arial" panose="020B0604020202020204" pitchFamily="34" charset="0"/>
            </a:endParaRPr>
          </a:p>
        </p:txBody>
      </p:sp>
      <p:pic>
        <p:nvPicPr>
          <p:cNvPr id="12" name="Imagen 11">
            <a:extLst>
              <a:ext uri="{FF2B5EF4-FFF2-40B4-BE49-F238E27FC236}">
                <a16:creationId xmlns:a16="http://schemas.microsoft.com/office/drawing/2014/main" id="{8BC325B0-F566-3D4C-94AD-CA1BC03061B3}"/>
              </a:ext>
            </a:extLst>
          </p:cNvPr>
          <p:cNvPicPr>
            <a:picLocks noChangeAspect="1"/>
          </p:cNvPicPr>
          <p:nvPr userDrawn="1"/>
        </p:nvPicPr>
        <p:blipFill>
          <a:blip r:embed="rId3"/>
          <a:stretch>
            <a:fillRect/>
          </a:stretch>
        </p:blipFill>
        <p:spPr>
          <a:xfrm>
            <a:off x="691465" y="2841949"/>
            <a:ext cx="1560668" cy="435862"/>
          </a:xfrm>
          <a:prstGeom prst="rect">
            <a:avLst/>
          </a:prstGeom>
        </p:spPr>
      </p:pic>
      <p:pic>
        <p:nvPicPr>
          <p:cNvPr id="13" name="Imagen 12">
            <a:extLst>
              <a:ext uri="{FF2B5EF4-FFF2-40B4-BE49-F238E27FC236}">
                <a16:creationId xmlns:a16="http://schemas.microsoft.com/office/drawing/2014/main" id="{C63FCAFA-BF23-684C-B971-D9A4232F04D9}"/>
              </a:ext>
            </a:extLst>
          </p:cNvPr>
          <p:cNvPicPr>
            <a:picLocks noChangeAspect="1"/>
          </p:cNvPicPr>
          <p:nvPr userDrawn="1"/>
        </p:nvPicPr>
        <p:blipFill>
          <a:blip r:embed="rId4"/>
          <a:stretch>
            <a:fillRect/>
          </a:stretch>
        </p:blipFill>
        <p:spPr>
          <a:xfrm>
            <a:off x="2448404" y="2841950"/>
            <a:ext cx="1872166" cy="455391"/>
          </a:xfrm>
          <a:prstGeom prst="rect">
            <a:avLst/>
          </a:prstGeom>
        </p:spPr>
      </p:pic>
      <p:sp>
        <p:nvSpPr>
          <p:cNvPr id="14" name="Rectángulo 13">
            <a:extLst>
              <a:ext uri="{FF2B5EF4-FFF2-40B4-BE49-F238E27FC236}">
                <a16:creationId xmlns:a16="http://schemas.microsoft.com/office/drawing/2014/main" id="{6554BA61-11EB-094E-B3E6-EAAEC8FCE463}"/>
              </a:ext>
            </a:extLst>
          </p:cNvPr>
          <p:cNvSpPr/>
          <p:nvPr userDrawn="1"/>
        </p:nvSpPr>
        <p:spPr>
          <a:xfrm>
            <a:off x="691465" y="4003619"/>
            <a:ext cx="1756939" cy="5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Tree>
    <p:extLst>
      <p:ext uri="{BB962C8B-B14F-4D97-AF65-F5344CB8AC3E}">
        <p14:creationId xmlns:p14="http://schemas.microsoft.com/office/powerpoint/2010/main" val="40103472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En blanc">
    <p:spTree>
      <p:nvGrpSpPr>
        <p:cNvPr id="1" name=""/>
        <p:cNvGrpSpPr/>
        <p:nvPr/>
      </p:nvGrpSpPr>
      <p:grpSpPr>
        <a:xfrm>
          <a:off x="0" y="0"/>
          <a:ext cx="0" cy="0"/>
          <a:chOff x="0" y="0"/>
          <a:chExt cx="0" cy="0"/>
        </a:xfrm>
      </p:grpSpPr>
      <p:grpSp>
        <p:nvGrpSpPr>
          <p:cNvPr id="13" name="Grupo 12">
            <a:extLst>
              <a:ext uri="{FF2B5EF4-FFF2-40B4-BE49-F238E27FC236}">
                <a16:creationId xmlns:a16="http://schemas.microsoft.com/office/drawing/2014/main" id="{87B9D459-7C1F-5640-A72F-364D95A79048}"/>
              </a:ext>
            </a:extLst>
          </p:cNvPr>
          <p:cNvGrpSpPr/>
          <p:nvPr userDrawn="1"/>
        </p:nvGrpSpPr>
        <p:grpSpPr>
          <a:xfrm>
            <a:off x="-2" y="2787"/>
            <a:ext cx="9144001" cy="648088"/>
            <a:chOff x="-4" y="9909"/>
            <a:chExt cx="9144001" cy="648088"/>
          </a:xfrm>
        </p:grpSpPr>
        <p:pic>
          <p:nvPicPr>
            <p:cNvPr id="14" name="Imagen 13">
              <a:extLst>
                <a:ext uri="{FF2B5EF4-FFF2-40B4-BE49-F238E27FC236}">
                  <a16:creationId xmlns:a16="http://schemas.microsoft.com/office/drawing/2014/main" id="{7F33998C-AB1F-7F45-9371-072E2062837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4" y="9909"/>
              <a:ext cx="9144001" cy="648088"/>
            </a:xfrm>
            <a:prstGeom prst="rect">
              <a:avLst/>
            </a:prstGeom>
          </p:spPr>
        </p:pic>
        <p:pic>
          <p:nvPicPr>
            <p:cNvPr id="15" name="Imagen 14">
              <a:extLst>
                <a:ext uri="{FF2B5EF4-FFF2-40B4-BE49-F238E27FC236}">
                  <a16:creationId xmlns:a16="http://schemas.microsoft.com/office/drawing/2014/main" id="{B31341BB-2F9F-C742-987A-D88EFF27E287}"/>
                </a:ext>
              </a:extLst>
            </p:cNvPr>
            <p:cNvPicPr>
              <a:picLocks noChangeAspect="1"/>
            </p:cNvPicPr>
            <p:nvPr/>
          </p:nvPicPr>
          <p:blipFill>
            <a:blip r:embed="rId3"/>
            <a:stretch>
              <a:fillRect/>
            </a:stretch>
          </p:blipFill>
          <p:spPr>
            <a:xfrm>
              <a:off x="492375" y="113936"/>
              <a:ext cx="1575607" cy="440034"/>
            </a:xfrm>
            <a:prstGeom prst="rect">
              <a:avLst/>
            </a:prstGeom>
          </p:spPr>
        </p:pic>
        <p:pic>
          <p:nvPicPr>
            <p:cNvPr id="16" name="Imagen 15">
              <a:extLst>
                <a:ext uri="{FF2B5EF4-FFF2-40B4-BE49-F238E27FC236}">
                  <a16:creationId xmlns:a16="http://schemas.microsoft.com/office/drawing/2014/main" id="{FD6AC408-F456-3849-ABBC-B5C038E273B7}"/>
                </a:ext>
              </a:extLst>
            </p:cNvPr>
            <p:cNvPicPr>
              <a:picLocks noChangeAspect="1"/>
            </p:cNvPicPr>
            <p:nvPr/>
          </p:nvPicPr>
          <p:blipFill>
            <a:blip r:embed="rId4"/>
            <a:stretch>
              <a:fillRect/>
            </a:stretch>
          </p:blipFill>
          <p:spPr>
            <a:xfrm>
              <a:off x="2411461" y="113936"/>
              <a:ext cx="1806475" cy="439413"/>
            </a:xfrm>
            <a:prstGeom prst="rect">
              <a:avLst/>
            </a:prstGeom>
          </p:spPr>
        </p:pic>
      </p:grpSp>
      <p:pic>
        <p:nvPicPr>
          <p:cNvPr id="18" name="14 Imagen" descr="quadrats_logo_50transp.png">
            <a:extLst>
              <a:ext uri="{FF2B5EF4-FFF2-40B4-BE49-F238E27FC236}">
                <a16:creationId xmlns:a16="http://schemas.microsoft.com/office/drawing/2014/main" id="{0031ACDE-98DE-D442-AFCD-0C654A3BA129}"/>
              </a:ext>
            </a:extLst>
          </p:cNvPr>
          <p:cNvPicPr>
            <a:picLocks noChangeAspect="1"/>
          </p:cNvPicPr>
          <p:nvPr userDrawn="1"/>
        </p:nvPicPr>
        <p:blipFill rotWithShape="1">
          <a:blip r:embed="rId5" cstate="screen">
            <a:lum contrast="25000"/>
            <a:alphaModFix amt="70000"/>
            <a:extLst>
              <a:ext uri="{28A0092B-C50C-407E-A947-70E740481C1C}">
                <a14:useLocalDpi xmlns:a14="http://schemas.microsoft.com/office/drawing/2010/main"/>
              </a:ext>
            </a:extLst>
          </a:blip>
          <a:srcRect/>
          <a:stretch/>
        </p:blipFill>
        <p:spPr>
          <a:xfrm>
            <a:off x="6951133" y="4546600"/>
            <a:ext cx="2192867" cy="2311400"/>
          </a:xfrm>
          <a:prstGeom prst="rect">
            <a:avLst/>
          </a:prstGeom>
        </p:spPr>
      </p:pic>
      <p:sp>
        <p:nvSpPr>
          <p:cNvPr id="23" name="Títol 1">
            <a:extLst>
              <a:ext uri="{FF2B5EF4-FFF2-40B4-BE49-F238E27FC236}">
                <a16:creationId xmlns:a16="http://schemas.microsoft.com/office/drawing/2014/main" id="{C4AA9466-031B-CD4D-9E57-3F8E934551EE}"/>
              </a:ext>
            </a:extLst>
          </p:cNvPr>
          <p:cNvSpPr>
            <a:spLocks noGrp="1"/>
          </p:cNvSpPr>
          <p:nvPr>
            <p:ph type="title"/>
          </p:nvPr>
        </p:nvSpPr>
        <p:spPr>
          <a:xfrm>
            <a:off x="465919" y="888427"/>
            <a:ext cx="8121491" cy="803922"/>
          </a:xfrm>
        </p:spPr>
        <p:txBody>
          <a:bodyPr>
            <a:normAutofit/>
          </a:bodyPr>
          <a:lstStyle>
            <a:lvl1pPr algn="l">
              <a:defRPr sz="2100" b="1">
                <a:solidFill>
                  <a:srgbClr val="004996"/>
                </a:solidFill>
                <a:latin typeface="Arial" panose="020B0604020202020204" pitchFamily="34" charset="0"/>
                <a:cs typeface="Arial" panose="020B0604020202020204" pitchFamily="34" charset="0"/>
              </a:defRPr>
            </a:lvl1pPr>
          </a:lstStyle>
          <a:p>
            <a:r>
              <a:rPr lang="en-US" noProof="0"/>
              <a:t>Click to edit Master title style</a:t>
            </a:r>
            <a:endParaRPr lang="en-GB" noProof="0" dirty="0"/>
          </a:p>
        </p:txBody>
      </p:sp>
      <p:sp>
        <p:nvSpPr>
          <p:cNvPr id="24" name="Contenidor de contingut 3">
            <a:extLst>
              <a:ext uri="{FF2B5EF4-FFF2-40B4-BE49-F238E27FC236}">
                <a16:creationId xmlns:a16="http://schemas.microsoft.com/office/drawing/2014/main" id="{63B62931-3F78-AD4C-855E-93FE39428CD0}"/>
              </a:ext>
            </a:extLst>
          </p:cNvPr>
          <p:cNvSpPr>
            <a:spLocks noGrp="1"/>
          </p:cNvSpPr>
          <p:nvPr>
            <p:ph sz="half" idx="2"/>
          </p:nvPr>
        </p:nvSpPr>
        <p:spPr>
          <a:xfrm>
            <a:off x="465918" y="1800773"/>
            <a:ext cx="8130208" cy="4299989"/>
          </a:xfrm>
        </p:spPr>
        <p:txBody>
          <a:bodyPr/>
          <a:lstStyle>
            <a:lvl1pPr marL="0" indent="0">
              <a:buNone/>
              <a:defRPr sz="1800" b="1">
                <a:latin typeface="Arial" panose="020B0604020202020204" pitchFamily="34" charset="0"/>
                <a:cs typeface="Arial" panose="020B0604020202020204" pitchFamily="34" charset="0"/>
              </a:defRPr>
            </a:lvl1pPr>
            <a:lvl2pPr>
              <a:defRPr sz="1500" b="1">
                <a:latin typeface="Arial" panose="020B0604020202020204" pitchFamily="34" charset="0"/>
                <a:cs typeface="Arial" panose="020B0604020202020204" pitchFamily="34" charset="0"/>
              </a:defRPr>
            </a:lvl2pPr>
            <a:lvl3pPr>
              <a:defRPr sz="1350" b="1">
                <a:latin typeface="Arial" panose="020B0604020202020204" pitchFamily="34" charset="0"/>
                <a:cs typeface="Arial" panose="020B0604020202020204" pitchFamily="34" charset="0"/>
              </a:defRPr>
            </a:lvl3pPr>
            <a:lvl4pPr>
              <a:defRPr sz="1200" b="1">
                <a:latin typeface="Arial" panose="020B0604020202020204" pitchFamily="34" charset="0"/>
                <a:cs typeface="Arial" panose="020B0604020202020204" pitchFamily="34" charset="0"/>
              </a:defRPr>
            </a:lvl4pPr>
            <a:lvl5pPr>
              <a:defRPr sz="1200" b="1">
                <a:latin typeface="Arial" panose="020B0604020202020204" pitchFamily="34" charset="0"/>
                <a:cs typeface="Arial" panose="020B0604020202020204" pitchFamily="34" charset="0"/>
              </a:defRPr>
            </a:lvl5pPr>
            <a:lvl6pPr>
              <a:defRPr sz="1200"/>
            </a:lvl6pPr>
            <a:lvl7pPr>
              <a:defRPr sz="1200"/>
            </a:lvl7pPr>
            <a:lvl8pPr>
              <a:defRPr sz="1200"/>
            </a:lvl8pPr>
            <a:lvl9pPr>
              <a:defRPr sz="1200"/>
            </a:lvl9pPr>
          </a:lstStyle>
          <a:p>
            <a:pPr lvl="0"/>
            <a:r>
              <a:rPr lang="en-US" noProof="0"/>
              <a:t>Click to edit Master text styles</a:t>
            </a:r>
          </a:p>
        </p:txBody>
      </p:sp>
      <p:sp>
        <p:nvSpPr>
          <p:cNvPr id="9" name="8 CuadroTexto"/>
          <p:cNvSpPr txBox="1"/>
          <p:nvPr userDrawn="1"/>
        </p:nvSpPr>
        <p:spPr>
          <a:xfrm>
            <a:off x="8282355" y="6462291"/>
            <a:ext cx="861646" cy="300082"/>
          </a:xfrm>
          <a:prstGeom prst="rect">
            <a:avLst/>
          </a:prstGeom>
          <a:noFill/>
        </p:spPr>
        <p:txBody>
          <a:bodyPr wrap="square" rtlCol="0">
            <a:spAutoFit/>
          </a:bodyPr>
          <a:lstStyle/>
          <a:p>
            <a:fld id="{589357BD-885A-4B25-B8AB-B236EBC62421}" type="slidenum">
              <a:rPr lang="es-ES" sz="1350" smtClean="0"/>
              <a:t>‹#›</a:t>
            </a:fld>
            <a:endParaRPr lang="es-ES" sz="1350" dirty="0"/>
          </a:p>
        </p:txBody>
      </p:sp>
    </p:spTree>
    <p:extLst>
      <p:ext uri="{BB962C8B-B14F-4D97-AF65-F5344CB8AC3E}">
        <p14:creationId xmlns:p14="http://schemas.microsoft.com/office/powerpoint/2010/main" val="3405585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5CBFEF-B46E-4756-AA0F-5D008D6E01E3}" type="datetime1">
              <a:rPr lang="en-US" smtClean="0"/>
              <a:t>11/16/2021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2832055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E11478E-096B-4532-8351-D27F6D02C501}" type="datetime1">
              <a:rPr lang="en-US" smtClean="0"/>
              <a:t>11/16/2021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928419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23634AE-741F-40FA-BCD2-F80D3D30AB92}" type="datetime1">
              <a:rPr lang="en-US" smtClean="0"/>
              <a:t>11/16/2021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541982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F7E89EE-7AA0-4A50-9F5D-AFB921C6D129}" type="datetime1">
              <a:rPr lang="en-US" smtClean="0"/>
              <a:t>11/16/2021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358181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D46C37C-E321-471B-ABD7-75C67AD1AD19}" type="datetime1">
              <a:rPr lang="en-US" smtClean="0"/>
              <a:t>11/16/2021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843606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F5CBD5-74B7-4A99-93B9-0197195AB43B}" type="datetime1">
              <a:rPr lang="en-US" smtClean="0"/>
              <a:t>11/16/2021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2791477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94E7DAA-50E6-428A-88BF-6D23589162CA}" type="datetime1">
              <a:rPr lang="en-US" smtClean="0"/>
              <a:t>11/16/2021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3945259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DCFB6E1-0028-416C-B4F7-311F5FB99D4D}" type="datetime1">
              <a:rPr lang="en-US" smtClean="0"/>
              <a:t>11/16/2021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A25242-1DFD-45BB-89E8-D96AD62FA012}" type="slidenum">
              <a:rPr lang="en-US" smtClean="0"/>
              <a:t>‹#›</a:t>
            </a:fld>
            <a:endParaRPr lang="en-US" dirty="0"/>
          </a:p>
        </p:txBody>
      </p:sp>
    </p:spTree>
    <p:extLst>
      <p:ext uri="{BB962C8B-B14F-4D97-AF65-F5344CB8AC3E}">
        <p14:creationId xmlns:p14="http://schemas.microsoft.com/office/powerpoint/2010/main" val="2371771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C699E9-970A-4BBE-BFDD-5ACF62D9C65A}" type="datetime1">
              <a:rPr lang="en-US" smtClean="0"/>
              <a:t>11/16/2021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A25242-1DFD-45BB-89E8-D96AD62FA012}" type="slidenum">
              <a:rPr lang="en-US" smtClean="0"/>
              <a:t>‹#›</a:t>
            </a:fld>
            <a:endParaRPr lang="en-US" dirty="0"/>
          </a:p>
        </p:txBody>
      </p:sp>
    </p:spTree>
    <p:extLst>
      <p:ext uri="{BB962C8B-B14F-4D97-AF65-F5344CB8AC3E}">
        <p14:creationId xmlns:p14="http://schemas.microsoft.com/office/powerpoint/2010/main" val="20112614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4.jpeg"/><Relationship Id="rId4" Type="http://schemas.openxmlformats.org/officeDocument/2006/relationships/image" Target="../media/image33.jpeg"/></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jpeg"/></Relationships>
</file>

<file path=ppt/slides/_rels/slide1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18.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21.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23.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s>
</file>

<file path=ppt/slides/_rels/slide24.xml.rels><?xml version="1.0" encoding="UTF-8" standalone="yes"?>
<Relationships xmlns="http://schemas.openxmlformats.org/package/2006/relationships"><Relationship Id="rId8" Type="http://schemas.openxmlformats.org/officeDocument/2006/relationships/image" Target="../media/image73.jpeg"/><Relationship Id="rId3" Type="http://schemas.openxmlformats.org/officeDocument/2006/relationships/image" Target="../media/image68.jpeg"/><Relationship Id="rId7" Type="http://schemas.openxmlformats.org/officeDocument/2006/relationships/image" Target="../media/image72.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s>
</file>

<file path=ppt/slides/_rels/slide25.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2.xml"/><Relationship Id="rId4" Type="http://schemas.openxmlformats.org/officeDocument/2006/relationships/image" Target="../media/image77.jpeg"/></Relationships>
</file>

<file path=ppt/slides/_rels/slide27.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2.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s>
</file>

<file path=ppt/slides/_rels/slide28.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88.jpeg"/><Relationship Id="rId7" Type="http://schemas.openxmlformats.org/officeDocument/2006/relationships/image" Target="../media/image92.jpeg"/><Relationship Id="rId2" Type="http://schemas.openxmlformats.org/officeDocument/2006/relationships/image" Target="../media/image87.jpeg"/><Relationship Id="rId1" Type="http://schemas.openxmlformats.org/officeDocument/2006/relationships/slideLayout" Target="../slideLayouts/slideLayout2.xml"/><Relationship Id="rId6" Type="http://schemas.openxmlformats.org/officeDocument/2006/relationships/image" Target="../media/image91.jpeg"/><Relationship Id="rId5" Type="http://schemas.openxmlformats.org/officeDocument/2006/relationships/image" Target="../media/image90.jpeg"/><Relationship Id="rId4" Type="http://schemas.openxmlformats.org/officeDocument/2006/relationships/image" Target="../media/image89.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93.jpg"/><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95.wmf"/><Relationship Id="rId5" Type="http://schemas.openxmlformats.org/officeDocument/2006/relationships/oleObject" Target="../embeddings/oleObject2.bin"/><Relationship Id="rId4" Type="http://schemas.openxmlformats.org/officeDocument/2006/relationships/image" Target="../media/image94.wmf"/></Relationships>
</file>

<file path=ppt/slides/_rels/slide34.xml.rels><?xml version="1.0" encoding="UTF-8" standalone="yes"?>
<Relationships xmlns="http://schemas.openxmlformats.org/package/2006/relationships"><Relationship Id="rId3" Type="http://schemas.openxmlformats.org/officeDocument/2006/relationships/image" Target="../media/image96.jpeg"/><Relationship Id="rId7" Type="http://schemas.openxmlformats.org/officeDocument/2006/relationships/image" Target="../media/image100.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98.jpeg"/><Relationship Id="rId4" Type="http://schemas.openxmlformats.org/officeDocument/2006/relationships/image" Target="../media/image97.png"/></Relationships>
</file>

<file path=ppt/slides/_rels/slide35.xml.rels><?xml version="1.0" encoding="UTF-8" standalone="yes"?>
<Relationships xmlns="http://schemas.openxmlformats.org/package/2006/relationships"><Relationship Id="rId3" Type="http://schemas.openxmlformats.org/officeDocument/2006/relationships/image" Target="../media/image101.jpeg"/><Relationship Id="rId7" Type="http://schemas.openxmlformats.org/officeDocument/2006/relationships/image" Target="../media/image105.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04.png"/><Relationship Id="rId5" Type="http://schemas.openxmlformats.org/officeDocument/2006/relationships/image" Target="../media/image103.jpeg"/><Relationship Id="rId4" Type="http://schemas.openxmlformats.org/officeDocument/2006/relationships/image" Target="../media/image102.jpeg"/></Relationships>
</file>

<file path=ppt/slides/_rels/slide36.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09.jpeg"/><Relationship Id="rId5" Type="http://schemas.openxmlformats.org/officeDocument/2006/relationships/image" Target="../media/image108.jpeg"/><Relationship Id="rId4" Type="http://schemas.openxmlformats.org/officeDocument/2006/relationships/image" Target="../media/image10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3.jpe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BAFBC-5338-46AC-8583-3BB3E0D1F1CC}"/>
              </a:ext>
            </a:extLst>
          </p:cNvPr>
          <p:cNvSpPr>
            <a:spLocks noGrp="1"/>
          </p:cNvSpPr>
          <p:nvPr>
            <p:ph type="title"/>
          </p:nvPr>
        </p:nvSpPr>
        <p:spPr>
          <a:xfrm>
            <a:off x="974186" y="1905000"/>
            <a:ext cx="7696200" cy="1362075"/>
          </a:xfrm>
        </p:spPr>
        <p:txBody>
          <a:bodyPr>
            <a:noAutofit/>
          </a:bodyPr>
          <a:lstStyle/>
          <a:p>
            <a:r>
              <a:rPr lang="en-GB" sz="2800" b="0" dirty="0">
                <a:latin typeface="Arial Black" panose="020B0A04020102020204" pitchFamily="34" charset="0"/>
                <a:cs typeface="Calibri" panose="020F0502020204030204" pitchFamily="34" charset="0"/>
              </a:rPr>
              <a:t>THICKNESS dependence of the </a:t>
            </a:r>
            <a:r>
              <a:rPr lang="en-GB" sz="2800" b="0" dirty="0" err="1">
                <a:latin typeface="Arial Black" panose="020B0A04020102020204" pitchFamily="34" charset="0"/>
                <a:cs typeface="Calibri" panose="020F0502020204030204" pitchFamily="34" charset="0"/>
              </a:rPr>
              <a:t>Seb</a:t>
            </a:r>
            <a:r>
              <a:rPr lang="en-GB" sz="2800" b="0" dirty="0">
                <a:latin typeface="Arial Black" panose="020B0A04020102020204" pitchFamily="34" charset="0"/>
                <a:cs typeface="Calibri" panose="020F0502020204030204" pitchFamily="34" charset="0"/>
              </a:rPr>
              <a:t> bias threshold in fs-laser</a:t>
            </a:r>
            <a:br>
              <a:rPr lang="en-GB" sz="2800" b="0" dirty="0">
                <a:latin typeface="Arial Black" panose="020B0A04020102020204" pitchFamily="34" charset="0"/>
                <a:cs typeface="Calibri" panose="020F0502020204030204" pitchFamily="34" charset="0"/>
              </a:rPr>
            </a:br>
            <a:r>
              <a:rPr lang="en-GB" sz="2800" b="0" dirty="0">
                <a:latin typeface="Arial Black" panose="020B0A04020102020204" pitchFamily="34" charset="0"/>
                <a:cs typeface="Calibri" panose="020F0502020204030204" pitchFamily="34" charset="0"/>
              </a:rPr>
              <a:t>based mortality study on LGAD from different producers</a:t>
            </a:r>
            <a:endParaRPr lang="en-GB" sz="2800" dirty="0">
              <a:latin typeface="Arial Black" panose="020B0A0402010202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46E08A8D-E310-4DB8-BC49-6C47D5B8C547}"/>
              </a:ext>
            </a:extLst>
          </p:cNvPr>
          <p:cNvSpPr txBox="1"/>
          <p:nvPr/>
        </p:nvSpPr>
        <p:spPr>
          <a:xfrm>
            <a:off x="783686" y="3886200"/>
            <a:ext cx="8077200" cy="2123658"/>
          </a:xfrm>
          <a:prstGeom prst="rect">
            <a:avLst/>
          </a:prstGeom>
          <a:noFill/>
        </p:spPr>
        <p:txBody>
          <a:bodyPr wrap="square">
            <a:spAutoFit/>
          </a:bodyPr>
          <a:lstStyle/>
          <a:p>
            <a:r>
              <a:rPr lang="en-GB" sz="1800" dirty="0">
                <a:effectLst/>
                <a:latin typeface="Arial" panose="020B0604020202020204" pitchFamily="34" charset="0"/>
                <a:ea typeface="Calibri" panose="020F0502020204030204" pitchFamily="34" charset="0"/>
                <a:cs typeface="Times New Roman" panose="02020603050405020304" pitchFamily="18" charset="0"/>
              </a:rPr>
              <a:t>Gordana Lastovicka-Medin</a:t>
            </a:r>
            <a:r>
              <a:rPr lang="en-GB" sz="1800" baseline="30000" dirty="0">
                <a:effectLst/>
                <a:latin typeface="Arial" panose="020B0604020202020204" pitchFamily="34" charset="0"/>
                <a:ea typeface="Calibri" panose="020F0502020204030204" pitchFamily="34" charset="0"/>
                <a:cs typeface="Times New Roman" panose="02020603050405020304" pitchFamily="18" charset="0"/>
              </a:rPr>
              <a:t>1</a:t>
            </a:r>
            <a:r>
              <a:rPr lang="en-GB" sz="1800" dirty="0">
                <a:effectLst/>
                <a:latin typeface="Arial" panose="020B0604020202020204" pitchFamily="34" charset="0"/>
                <a:ea typeface="Calibri" panose="020F0502020204030204" pitchFamily="34" charset="0"/>
                <a:cs typeface="Times New Roman" panose="02020603050405020304" pitchFamily="18" charset="0"/>
              </a:rPr>
              <a:t>, Mateusz Rebarz</a:t>
            </a:r>
            <a:r>
              <a:rPr lang="en-GB" sz="1800" baseline="30000" dirty="0">
                <a:effectLst/>
                <a:latin typeface="Arial" panose="020B0604020202020204" pitchFamily="34" charset="0"/>
                <a:ea typeface="Calibri" panose="020F0502020204030204" pitchFamily="34" charset="0"/>
                <a:cs typeface="Times New Roman" panose="02020603050405020304" pitchFamily="18" charset="0"/>
              </a:rPr>
              <a:t>2</a:t>
            </a:r>
            <a:r>
              <a:rPr lang="en-GB" sz="1800" dirty="0">
                <a:effectLst/>
                <a:latin typeface="Arial" panose="020B0604020202020204" pitchFamily="34" charset="0"/>
                <a:ea typeface="Calibri" panose="020F0502020204030204" pitchFamily="34" charset="0"/>
                <a:cs typeface="Times New Roman" panose="02020603050405020304" pitchFamily="18" charset="0"/>
              </a:rPr>
              <a:t>, Gregor Kramberger</a:t>
            </a:r>
            <a:r>
              <a:rPr lang="en-GB" sz="1800" baseline="30000" dirty="0">
                <a:effectLst/>
                <a:latin typeface="Arial" panose="020B0604020202020204" pitchFamily="34" charset="0"/>
                <a:ea typeface="Calibri" panose="020F0502020204030204" pitchFamily="34" charset="0"/>
                <a:cs typeface="Times New Roman" panose="02020603050405020304" pitchFamily="18" charset="0"/>
              </a:rPr>
              <a:t>3</a:t>
            </a:r>
            <a:r>
              <a:rPr lang="en-GB" sz="1800" dirty="0">
                <a:effectLst/>
                <a:latin typeface="Arial" panose="020B0604020202020204" pitchFamily="34" charset="0"/>
                <a:ea typeface="Calibri" panose="020F0502020204030204" pitchFamily="34" charset="0"/>
                <a:cs typeface="Times New Roman" panose="02020603050405020304" pitchFamily="18" charset="0"/>
              </a:rPr>
              <a:t>, Jakob Andreasson</a:t>
            </a:r>
            <a:r>
              <a:rPr lang="en-GB" sz="1800" baseline="30000" dirty="0">
                <a:effectLst/>
                <a:latin typeface="Arial" panose="020B0604020202020204" pitchFamily="34" charset="0"/>
                <a:ea typeface="Calibri" panose="020F0502020204030204" pitchFamily="34" charset="0"/>
                <a:cs typeface="Times New Roman" panose="02020603050405020304" pitchFamily="18" charset="0"/>
              </a:rPr>
              <a:t>2</a:t>
            </a:r>
            <a:r>
              <a:rPr lang="en-GB" sz="1800" dirty="0">
                <a:effectLst/>
                <a:latin typeface="Arial" panose="020B0604020202020204" pitchFamily="34" charset="0"/>
                <a:ea typeface="Calibri" panose="020F0502020204030204" pitchFamily="34" charset="0"/>
                <a:cs typeface="Times New Roman" panose="02020603050405020304" pitchFamily="18" charset="0"/>
              </a:rPr>
              <a:t> Tomas Lastovicka</a:t>
            </a:r>
            <a:r>
              <a:rPr lang="en-GB" sz="1800" baseline="30000" dirty="0">
                <a:effectLst/>
                <a:latin typeface="Arial" panose="020B0604020202020204" pitchFamily="34" charset="0"/>
                <a:ea typeface="Calibri" panose="020F0502020204030204" pitchFamily="34" charset="0"/>
                <a:cs typeface="Times New Roman" panose="02020603050405020304" pitchFamily="18" charset="0"/>
              </a:rPr>
              <a:t>4</a:t>
            </a:r>
            <a:r>
              <a:rPr lang="en-GB" sz="1800" dirty="0">
                <a:effectLst/>
                <a:latin typeface="Arial" panose="020B0604020202020204" pitchFamily="34" charset="0"/>
                <a:ea typeface="Calibri" panose="020F0502020204030204" pitchFamily="34" charset="0"/>
                <a:cs typeface="Times New Roman" panose="02020603050405020304" pitchFamily="18" charset="0"/>
              </a:rPr>
              <a:t>, Jiri Kroll</a:t>
            </a:r>
            <a:r>
              <a:rPr lang="en-GB" sz="1800" baseline="30000" dirty="0">
                <a:effectLst/>
                <a:latin typeface="Arial" panose="020B0604020202020204" pitchFamily="34" charset="0"/>
                <a:ea typeface="Calibri" panose="020F0502020204030204" pitchFamily="34" charset="0"/>
                <a:cs typeface="Times New Roman" panose="02020603050405020304" pitchFamily="18" charset="0"/>
              </a:rPr>
              <a:t>4</a:t>
            </a:r>
            <a:r>
              <a:rPr lang="en-GB" sz="1800" dirty="0">
                <a:effectLst/>
                <a:latin typeface="Arial" panose="020B0604020202020204" pitchFamily="34" charset="0"/>
                <a:ea typeface="Calibri" panose="020F0502020204030204" pitchFamily="34" charset="0"/>
                <a:cs typeface="Times New Roman" panose="02020603050405020304" pitchFamily="18" charset="0"/>
              </a:rPr>
              <a:t>, Kamil </a:t>
            </a:r>
            <a:r>
              <a:rPr lang="en-GB"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Kropielnicki</a:t>
            </a:r>
            <a:r>
              <a:rPr lang="en-GB" sz="1800" baseline="30000" dirty="0">
                <a:effectLst/>
                <a:latin typeface="Arial" panose="020B0604020202020204" pitchFamily="34" charset="0"/>
                <a:ea typeface="Calibri" panose="020F0502020204030204" pitchFamily="34" charset="0"/>
                <a:cs typeface="Times New Roman" panose="02020603050405020304" pitchFamily="18" charset="0"/>
              </a:rPr>
              <a:t>2</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rial" panose="020B0604020202020204" pitchFamily="34" charset="0"/>
                <a:ea typeface="Calibri" panose="020F0502020204030204" pitchFamily="34" charset="0"/>
                <a:cs typeface="Times New Roman" panose="02020603050405020304" pitchFamily="18" charset="0"/>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1400" baseline="30000" dirty="0">
                <a:effectLst/>
                <a:latin typeface="Arial" panose="020B0604020202020204" pitchFamily="34" charset="0"/>
                <a:ea typeface="Calibri" panose="020F0502020204030204" pitchFamily="34" charset="0"/>
                <a:cs typeface="Times New Roman" panose="02020603050405020304" pitchFamily="18" charset="0"/>
              </a:rPr>
              <a:t>1</a:t>
            </a:r>
            <a:r>
              <a:rPr lang="en-GB" sz="1400" dirty="0">
                <a:effectLst/>
                <a:latin typeface="Arial" panose="020B0604020202020204" pitchFamily="34" charset="0"/>
                <a:ea typeface="Calibri" panose="020F0502020204030204" pitchFamily="34" charset="0"/>
                <a:cs typeface="Times New Roman" panose="02020603050405020304" pitchFamily="18" charset="0"/>
              </a:rPr>
              <a:t>University of Montenegro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1400" baseline="30000" dirty="0">
                <a:effectLst/>
                <a:latin typeface="Arial" panose="020B0604020202020204" pitchFamily="34" charset="0"/>
                <a:ea typeface="Calibri" panose="020F0502020204030204" pitchFamily="34" charset="0"/>
                <a:cs typeface="Times New Roman" panose="02020603050405020304" pitchFamily="18" charset="0"/>
              </a:rPr>
              <a:t>2</a:t>
            </a:r>
            <a:r>
              <a:rPr lang="en-GB" sz="1400" dirty="0">
                <a:effectLst/>
                <a:latin typeface="Arial" panose="020B0604020202020204" pitchFamily="34" charset="0"/>
                <a:ea typeface="Calibri" panose="020F0502020204030204" pitchFamily="34" charset="0"/>
                <a:cs typeface="Times New Roman" panose="02020603050405020304" pitchFamily="18" charset="0"/>
              </a:rPr>
              <a:t>Extreme Light Infrastructure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1400" baseline="30000" dirty="0">
                <a:effectLst/>
                <a:latin typeface="Arial" panose="020B0604020202020204" pitchFamily="34" charset="0"/>
                <a:ea typeface="Calibri" panose="020F0502020204030204" pitchFamily="34" charset="0"/>
                <a:cs typeface="Times New Roman" panose="02020603050405020304" pitchFamily="18" charset="0"/>
              </a:rPr>
              <a:t>3</a:t>
            </a:r>
            <a:r>
              <a:rPr lang="en-GB" sz="1400" dirty="0">
                <a:effectLst/>
                <a:latin typeface="Arial" panose="020B0604020202020204" pitchFamily="34" charset="0"/>
                <a:ea typeface="Calibri" panose="020F0502020204030204" pitchFamily="34" charset="0"/>
                <a:cs typeface="Times New Roman" panose="02020603050405020304" pitchFamily="18" charset="0"/>
              </a:rPr>
              <a:t>Jozef Stefan Institute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1400" baseline="30000" dirty="0">
                <a:effectLst/>
                <a:latin typeface="Arial" panose="020B0604020202020204" pitchFamily="34" charset="0"/>
                <a:ea typeface="Calibri" panose="020F0502020204030204" pitchFamily="34" charset="0"/>
                <a:cs typeface="Times New Roman" panose="02020603050405020304" pitchFamily="18" charset="0"/>
              </a:rPr>
              <a:t>4</a:t>
            </a:r>
            <a:r>
              <a:rPr lang="en-GB" sz="1400" dirty="0">
                <a:effectLst/>
                <a:latin typeface="Arial" panose="020B0604020202020204" pitchFamily="34" charset="0"/>
                <a:ea typeface="Calibri" panose="020F0502020204030204" pitchFamily="34" charset="0"/>
                <a:cs typeface="Times New Roman" panose="02020603050405020304" pitchFamily="18" charset="0"/>
              </a:rPr>
              <a:t>Czech Academy of Sciences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GB" sz="20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8" name="TextBox 7">
            <a:extLst>
              <a:ext uri="{FF2B5EF4-FFF2-40B4-BE49-F238E27FC236}">
                <a16:creationId xmlns:a16="http://schemas.microsoft.com/office/drawing/2014/main" id="{066676A4-562B-4152-A334-E4B1BF0CAE8F}"/>
              </a:ext>
            </a:extLst>
          </p:cNvPr>
          <p:cNvSpPr txBox="1"/>
          <p:nvPr/>
        </p:nvSpPr>
        <p:spPr>
          <a:xfrm>
            <a:off x="1651612" y="1164193"/>
            <a:ext cx="5791200" cy="369332"/>
          </a:xfrm>
          <a:prstGeom prst="rect">
            <a:avLst/>
          </a:prstGeom>
          <a:noFill/>
        </p:spPr>
        <p:txBody>
          <a:bodyPr wrap="square" rtlCol="0">
            <a:spAutoFit/>
          </a:bodyPr>
          <a:lstStyle/>
          <a:p>
            <a:r>
              <a:rPr lang="en-GB" dirty="0"/>
              <a:t>39</a:t>
            </a:r>
            <a:r>
              <a:rPr lang="en-GB" baseline="30000" dirty="0"/>
              <a:t>th</a:t>
            </a:r>
            <a:r>
              <a:rPr lang="en-GB" dirty="0"/>
              <a:t> CERN RD50 Workshop, 17-19 November 2021, Valencia  </a:t>
            </a:r>
          </a:p>
        </p:txBody>
      </p:sp>
      <p:sp>
        <p:nvSpPr>
          <p:cNvPr id="10" name="Slide Number Placeholder 9">
            <a:extLst>
              <a:ext uri="{FF2B5EF4-FFF2-40B4-BE49-F238E27FC236}">
                <a16:creationId xmlns:a16="http://schemas.microsoft.com/office/drawing/2014/main" id="{FA5BA0E7-35D5-4080-9CF6-780DF6BFC6C0}"/>
              </a:ext>
            </a:extLst>
          </p:cNvPr>
          <p:cNvSpPr>
            <a:spLocks noGrp="1"/>
          </p:cNvSpPr>
          <p:nvPr>
            <p:ph type="sldNum" sz="quarter" idx="12"/>
          </p:nvPr>
        </p:nvSpPr>
        <p:spPr/>
        <p:txBody>
          <a:bodyPr/>
          <a:lstStyle/>
          <a:p>
            <a:fld id="{C8A25242-1DFD-45BB-89E8-D96AD62FA012}" type="slidenum">
              <a:rPr lang="en-US" smtClean="0"/>
              <a:t>1</a:t>
            </a:fld>
            <a:endParaRPr lang="en-US" dirty="0"/>
          </a:p>
        </p:txBody>
      </p:sp>
    </p:spTree>
    <p:extLst>
      <p:ext uri="{BB962C8B-B14F-4D97-AF65-F5344CB8AC3E}">
        <p14:creationId xmlns:p14="http://schemas.microsoft.com/office/powerpoint/2010/main" val="31148520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009412"/>
            <a:ext cx="3709896" cy="22860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28075" y="987641"/>
            <a:ext cx="3718318" cy="2286000"/>
          </a:xfrm>
          <a:prstGeom prst="rect">
            <a:avLst/>
          </a:prstGeom>
        </p:spPr>
      </p:pic>
      <p:sp>
        <p:nvSpPr>
          <p:cNvPr id="10" name="Rectangle 9"/>
          <p:cNvSpPr/>
          <p:nvPr/>
        </p:nvSpPr>
        <p:spPr>
          <a:xfrm>
            <a:off x="2285999" y="76200"/>
            <a:ext cx="5960393" cy="646331"/>
          </a:xfrm>
          <a:prstGeom prst="rect">
            <a:avLst/>
          </a:prstGeom>
        </p:spPr>
        <p:txBody>
          <a:bodyPr wrap="square">
            <a:spAutoFit/>
          </a:bodyPr>
          <a:lstStyle/>
          <a:p>
            <a:pPr algn="ctr"/>
            <a:r>
              <a:rPr lang="en-US" b="1" dirty="0">
                <a:solidFill>
                  <a:srgbClr val="C00000"/>
                </a:solidFill>
                <a:latin typeface="Arial Black" panose="020B0A04020102020204" pitchFamily="34" charset="0"/>
              </a:rPr>
              <a:t>HPK-P1 W4 LGAD </a:t>
            </a:r>
            <a:r>
              <a:rPr lang="en-US" dirty="0">
                <a:solidFill>
                  <a:srgbClr val="C00000"/>
                </a:solidFill>
                <a:latin typeface="Arial Black" panose="020B0A04020102020204" pitchFamily="34" charset="0"/>
              </a:rPr>
              <a:t>(2.25e15 35 um single pad)</a:t>
            </a:r>
          </a:p>
          <a:p>
            <a:pPr algn="ctr"/>
            <a:r>
              <a:rPr lang="en-US" dirty="0">
                <a:solidFill>
                  <a:srgbClr val="C00000"/>
                </a:solidFill>
                <a:latin typeface="Arial Black" panose="020B0A04020102020204" pitchFamily="34" charset="0"/>
              </a:rPr>
              <a:t>(bias above nominal value 400 V)</a:t>
            </a:r>
          </a:p>
        </p:txBody>
      </p:sp>
      <p:sp>
        <p:nvSpPr>
          <p:cNvPr id="3" name="Slide Number Placeholder 2">
            <a:extLst>
              <a:ext uri="{FF2B5EF4-FFF2-40B4-BE49-F238E27FC236}">
                <a16:creationId xmlns:a16="http://schemas.microsoft.com/office/drawing/2014/main" id="{9F4C7696-126F-46B7-B8F3-8756654D743C}"/>
              </a:ext>
            </a:extLst>
          </p:cNvPr>
          <p:cNvSpPr>
            <a:spLocks noGrp="1"/>
          </p:cNvSpPr>
          <p:nvPr>
            <p:ph type="sldNum" sz="quarter" idx="12"/>
          </p:nvPr>
        </p:nvSpPr>
        <p:spPr/>
        <p:txBody>
          <a:bodyPr/>
          <a:lstStyle/>
          <a:p>
            <a:fld id="{C8A25242-1DFD-45BB-89E8-D96AD62FA012}" type="slidenum">
              <a:rPr lang="en-US" smtClean="0"/>
              <a:t>10</a:t>
            </a:fld>
            <a:endParaRPr lang="en-US" dirty="0"/>
          </a:p>
        </p:txBody>
      </p:sp>
    </p:spTree>
    <p:extLst>
      <p:ext uri="{BB962C8B-B14F-4D97-AF65-F5344CB8AC3E}">
        <p14:creationId xmlns:p14="http://schemas.microsoft.com/office/powerpoint/2010/main" val="1406508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5EB5997-D7A7-44CF-96CF-995F5A40F632}"/>
              </a:ext>
            </a:extLst>
          </p:cNvPr>
          <p:cNvSpPr txBox="1"/>
          <p:nvPr/>
        </p:nvSpPr>
        <p:spPr>
          <a:xfrm>
            <a:off x="622564" y="2313539"/>
            <a:ext cx="7501049" cy="600164"/>
          </a:xfrm>
          <a:prstGeom prst="rect">
            <a:avLst/>
          </a:prstGeom>
          <a:noFill/>
        </p:spPr>
        <p:txBody>
          <a:bodyPr wrap="square" rtlCol="0">
            <a:spAutoFit/>
          </a:bodyPr>
          <a:lstStyle/>
          <a:p>
            <a:r>
              <a:rPr lang="es-ES" sz="3300" dirty="0">
                <a:solidFill>
                  <a:schemeClr val="bg1"/>
                </a:solidFill>
              </a:rPr>
              <a:t>Run9254 </a:t>
            </a:r>
            <a:r>
              <a:rPr lang="es-ES" sz="3300" dirty="0">
                <a:solidFill>
                  <a:schemeClr val="bg1"/>
                </a:solidFill>
                <a:sym typeface="Wingdings" panose="05000000000000000000" pitchFamily="2" charset="2"/>
              </a:rPr>
              <a:t> 50/70um </a:t>
            </a:r>
            <a:r>
              <a:rPr lang="es-ES" sz="3300" dirty="0" err="1">
                <a:solidFill>
                  <a:schemeClr val="bg1"/>
                </a:solidFill>
                <a:sym typeface="Wingdings" panose="05000000000000000000" pitchFamily="2" charset="2"/>
              </a:rPr>
              <a:t>LGADs</a:t>
            </a:r>
            <a:r>
              <a:rPr lang="es-ES" sz="3300" dirty="0">
                <a:solidFill>
                  <a:schemeClr val="bg1"/>
                </a:solidFill>
                <a:sym typeface="Wingdings" panose="05000000000000000000" pitchFamily="2" charset="2"/>
              </a:rPr>
              <a:t> &amp; </a:t>
            </a:r>
            <a:r>
              <a:rPr lang="es-ES" sz="3300" dirty="0" err="1">
                <a:solidFill>
                  <a:schemeClr val="bg1"/>
                </a:solidFill>
                <a:sym typeface="Wingdings" panose="05000000000000000000" pitchFamily="2" charset="2"/>
              </a:rPr>
              <a:t>PINs</a:t>
            </a:r>
            <a:endParaRPr lang="en-GB" sz="3300" dirty="0">
              <a:solidFill>
                <a:schemeClr val="bg1"/>
              </a:solidFill>
            </a:endParaRPr>
          </a:p>
        </p:txBody>
      </p:sp>
    </p:spTree>
    <p:extLst>
      <p:ext uri="{BB962C8B-B14F-4D97-AF65-F5344CB8AC3E}">
        <p14:creationId xmlns:p14="http://schemas.microsoft.com/office/powerpoint/2010/main" val="3189549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p:cNvCxnSpPr/>
          <p:nvPr/>
        </p:nvCxnSpPr>
        <p:spPr>
          <a:xfrm>
            <a:off x="189497" y="1817929"/>
            <a:ext cx="8671761" cy="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Rectángulo 4"/>
          <p:cNvSpPr/>
          <p:nvPr/>
        </p:nvSpPr>
        <p:spPr>
          <a:xfrm>
            <a:off x="189498" y="1425514"/>
            <a:ext cx="8671761" cy="415498"/>
          </a:xfrm>
          <a:prstGeom prst="rect">
            <a:avLst/>
          </a:prstGeom>
        </p:spPr>
        <p:txBody>
          <a:bodyPr wrap="square">
            <a:spAutoFit/>
          </a:bodyPr>
          <a:lstStyle/>
          <a:p>
            <a:pPr algn="ctr"/>
            <a:r>
              <a:rPr lang="en-GB" sz="2100" b="1" dirty="0">
                <a:solidFill>
                  <a:schemeClr val="accent5">
                    <a:lumMod val="50000"/>
                  </a:schemeClr>
                </a:solidFill>
                <a:latin typeface="Trebuchet MS" panose="020B0603020202020204" pitchFamily="34" charset="0"/>
              </a:rPr>
              <a:t>Devices Run9254</a:t>
            </a:r>
            <a:endParaRPr lang="en-GB" sz="2100" dirty="0"/>
          </a:p>
        </p:txBody>
      </p:sp>
      <p:pic>
        <p:nvPicPr>
          <p:cNvPr id="4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3325" y="2965173"/>
            <a:ext cx="1940969" cy="1964872"/>
          </a:xfrm>
          <a:prstGeom prst="rect">
            <a:avLst/>
          </a:prstGeom>
        </p:spPr>
      </p:pic>
      <p:pic>
        <p:nvPicPr>
          <p:cNvPr id="44"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105" y="2958547"/>
            <a:ext cx="3278790" cy="1956698"/>
          </a:xfrm>
          <a:prstGeom prst="rect">
            <a:avLst/>
          </a:prstGeom>
        </p:spPr>
      </p:pic>
      <p:sp>
        <p:nvSpPr>
          <p:cNvPr id="45" name="CuadroTexto 8"/>
          <p:cNvSpPr txBox="1"/>
          <p:nvPr/>
        </p:nvSpPr>
        <p:spPr>
          <a:xfrm>
            <a:off x="189497" y="2607383"/>
            <a:ext cx="1580735" cy="380873"/>
          </a:xfrm>
          <a:prstGeom prst="rect">
            <a:avLst/>
          </a:prstGeom>
          <a:noFill/>
        </p:spPr>
        <p:txBody>
          <a:bodyPr wrap="square" rtlCol="0">
            <a:spAutoFit/>
          </a:bodyPr>
          <a:lstStyle/>
          <a:p>
            <a:r>
              <a:rPr lang="es-ES" sz="1875" dirty="0">
                <a:latin typeface="Trebuchet MS" panose="020B0603020202020204" pitchFamily="34" charset="0"/>
              </a:rPr>
              <a:t>LGA (LGAD)</a:t>
            </a:r>
            <a:endParaRPr lang="en-GB" sz="1875" dirty="0">
              <a:latin typeface="Trebuchet MS" panose="020B0603020202020204" pitchFamily="34" charset="0"/>
            </a:endParaRPr>
          </a:p>
        </p:txBody>
      </p:sp>
      <p:sp>
        <p:nvSpPr>
          <p:cNvPr id="46" name="CuadroTexto 9"/>
          <p:cNvSpPr txBox="1"/>
          <p:nvPr/>
        </p:nvSpPr>
        <p:spPr>
          <a:xfrm>
            <a:off x="1895043" y="2580621"/>
            <a:ext cx="1556054" cy="380873"/>
          </a:xfrm>
          <a:prstGeom prst="rect">
            <a:avLst/>
          </a:prstGeom>
          <a:noFill/>
        </p:spPr>
        <p:txBody>
          <a:bodyPr wrap="square" rtlCol="0">
            <a:spAutoFit/>
          </a:bodyPr>
          <a:lstStyle/>
          <a:p>
            <a:r>
              <a:rPr lang="es-ES" sz="1875" dirty="0">
                <a:latin typeface="Trebuchet MS" panose="020B0603020202020204" pitchFamily="34" charset="0"/>
              </a:rPr>
              <a:t>LGB (LGAD)</a:t>
            </a:r>
            <a:endParaRPr lang="en-GB" sz="1875" dirty="0">
              <a:latin typeface="Trebuchet MS" panose="020B0603020202020204" pitchFamily="34" charset="0"/>
            </a:endParaRPr>
          </a:p>
        </p:txBody>
      </p:sp>
      <p:sp>
        <p:nvSpPr>
          <p:cNvPr id="47" name="CuadroTexto 10"/>
          <p:cNvSpPr txBox="1"/>
          <p:nvPr/>
        </p:nvSpPr>
        <p:spPr>
          <a:xfrm>
            <a:off x="3890811" y="2574714"/>
            <a:ext cx="1533658" cy="380873"/>
          </a:xfrm>
          <a:prstGeom prst="rect">
            <a:avLst/>
          </a:prstGeom>
          <a:noFill/>
        </p:spPr>
        <p:txBody>
          <a:bodyPr wrap="square" rtlCol="0">
            <a:spAutoFit/>
          </a:bodyPr>
          <a:lstStyle/>
          <a:p>
            <a:r>
              <a:rPr lang="es-ES" sz="1875" dirty="0">
                <a:latin typeface="Trebuchet MS" panose="020B0603020202020204" pitchFamily="34" charset="0"/>
              </a:rPr>
              <a:t>HGTDA (PIN)</a:t>
            </a:r>
            <a:endParaRPr lang="en-GB" sz="1875" dirty="0">
              <a:latin typeface="Trebuchet MS" panose="020B0603020202020204" pitchFamily="34" charset="0"/>
            </a:endParaRPr>
          </a:p>
        </p:txBody>
      </p:sp>
      <p:cxnSp>
        <p:nvCxnSpPr>
          <p:cNvPr id="48" name="Conector recto de flecha 13"/>
          <p:cNvCxnSpPr/>
          <p:nvPr/>
        </p:nvCxnSpPr>
        <p:spPr>
          <a:xfrm>
            <a:off x="535235" y="3524185"/>
            <a:ext cx="568713"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9" name="Conector recto de flecha 14"/>
          <p:cNvCxnSpPr/>
          <p:nvPr/>
        </p:nvCxnSpPr>
        <p:spPr>
          <a:xfrm>
            <a:off x="1770232" y="3797390"/>
            <a:ext cx="1340936" cy="11152"/>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0" name="Conector recto de flecha 16"/>
          <p:cNvCxnSpPr/>
          <p:nvPr/>
        </p:nvCxnSpPr>
        <p:spPr>
          <a:xfrm>
            <a:off x="3898665" y="3651996"/>
            <a:ext cx="645733"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51" name="CuadroTexto 20"/>
          <p:cNvSpPr txBox="1"/>
          <p:nvPr/>
        </p:nvSpPr>
        <p:spPr>
          <a:xfrm>
            <a:off x="503096" y="3252761"/>
            <a:ext cx="735980" cy="300082"/>
          </a:xfrm>
          <a:prstGeom prst="rect">
            <a:avLst/>
          </a:prstGeom>
          <a:noFill/>
        </p:spPr>
        <p:txBody>
          <a:bodyPr wrap="square" rtlCol="0">
            <a:spAutoFit/>
          </a:bodyPr>
          <a:lstStyle/>
          <a:p>
            <a:r>
              <a:rPr lang="es-ES" sz="1350" dirty="0">
                <a:latin typeface="Trebuchet MS" panose="020B0603020202020204" pitchFamily="34" charset="0"/>
              </a:rPr>
              <a:t>1.3mm</a:t>
            </a:r>
            <a:endParaRPr lang="en-GB" sz="1350" dirty="0">
              <a:latin typeface="Trebuchet MS" panose="020B0603020202020204" pitchFamily="34" charset="0"/>
            </a:endParaRPr>
          </a:p>
        </p:txBody>
      </p:sp>
      <p:sp>
        <p:nvSpPr>
          <p:cNvPr id="52" name="CuadroTexto 21"/>
          <p:cNvSpPr txBox="1"/>
          <p:nvPr/>
        </p:nvSpPr>
        <p:spPr>
          <a:xfrm>
            <a:off x="2115970" y="3538711"/>
            <a:ext cx="735980" cy="300082"/>
          </a:xfrm>
          <a:prstGeom prst="rect">
            <a:avLst/>
          </a:prstGeom>
          <a:noFill/>
        </p:spPr>
        <p:txBody>
          <a:bodyPr wrap="square" rtlCol="0">
            <a:spAutoFit/>
          </a:bodyPr>
          <a:lstStyle/>
          <a:p>
            <a:r>
              <a:rPr lang="es-ES" sz="1350" dirty="0">
                <a:latin typeface="Trebuchet MS" panose="020B0603020202020204" pitchFamily="34" charset="0"/>
              </a:rPr>
              <a:t>3.3mm</a:t>
            </a:r>
            <a:endParaRPr lang="en-GB" sz="1350" dirty="0">
              <a:latin typeface="Trebuchet MS" panose="020B0603020202020204" pitchFamily="34" charset="0"/>
            </a:endParaRPr>
          </a:p>
        </p:txBody>
      </p:sp>
      <p:sp>
        <p:nvSpPr>
          <p:cNvPr id="53" name="CuadroTexto 22"/>
          <p:cNvSpPr txBox="1"/>
          <p:nvPr/>
        </p:nvSpPr>
        <p:spPr>
          <a:xfrm>
            <a:off x="3972763" y="3440232"/>
            <a:ext cx="571634" cy="300082"/>
          </a:xfrm>
          <a:prstGeom prst="rect">
            <a:avLst/>
          </a:prstGeom>
          <a:noFill/>
        </p:spPr>
        <p:txBody>
          <a:bodyPr wrap="square" rtlCol="0">
            <a:spAutoFit/>
          </a:bodyPr>
          <a:lstStyle/>
          <a:p>
            <a:r>
              <a:rPr lang="es-ES" sz="1350" dirty="0">
                <a:latin typeface="Trebuchet MS" panose="020B0603020202020204" pitchFamily="34" charset="0"/>
              </a:rPr>
              <a:t>2mm</a:t>
            </a:r>
            <a:endParaRPr lang="en-GB" sz="1350" dirty="0">
              <a:latin typeface="Trebuchet MS" panose="020B0603020202020204" pitchFamily="34" charset="0"/>
            </a:endParaRPr>
          </a:p>
        </p:txBody>
      </p:sp>
      <p:sp>
        <p:nvSpPr>
          <p:cNvPr id="54" name="CuadroTexto 24"/>
          <p:cNvSpPr txBox="1"/>
          <p:nvPr/>
        </p:nvSpPr>
        <p:spPr>
          <a:xfrm>
            <a:off x="3859339" y="3676203"/>
            <a:ext cx="571634" cy="265457"/>
          </a:xfrm>
          <a:prstGeom prst="rect">
            <a:avLst/>
          </a:prstGeom>
          <a:noFill/>
        </p:spPr>
        <p:txBody>
          <a:bodyPr wrap="square" rtlCol="0">
            <a:spAutoFit/>
          </a:bodyPr>
          <a:lstStyle/>
          <a:p>
            <a:r>
              <a:rPr lang="es-ES" sz="1125" dirty="0">
                <a:latin typeface="Trebuchet MS" panose="020B0603020202020204" pitchFamily="34" charset="0"/>
              </a:rPr>
              <a:t>Pixel1</a:t>
            </a:r>
            <a:endParaRPr lang="en-GB" sz="1125" dirty="0">
              <a:latin typeface="Trebuchet MS" panose="020B0603020202020204" pitchFamily="34" charset="0"/>
            </a:endParaRPr>
          </a:p>
        </p:txBody>
      </p:sp>
      <p:sp>
        <p:nvSpPr>
          <p:cNvPr id="55" name="CuadroTexto 25"/>
          <p:cNvSpPr txBox="1"/>
          <p:nvPr/>
        </p:nvSpPr>
        <p:spPr>
          <a:xfrm>
            <a:off x="4618496" y="3676203"/>
            <a:ext cx="571634" cy="265457"/>
          </a:xfrm>
          <a:prstGeom prst="rect">
            <a:avLst/>
          </a:prstGeom>
          <a:noFill/>
        </p:spPr>
        <p:txBody>
          <a:bodyPr wrap="square" rtlCol="0">
            <a:spAutoFit/>
          </a:bodyPr>
          <a:lstStyle/>
          <a:p>
            <a:r>
              <a:rPr lang="es-ES" sz="1125" dirty="0">
                <a:latin typeface="Trebuchet MS" panose="020B0603020202020204" pitchFamily="34" charset="0"/>
              </a:rPr>
              <a:t>Pixel2</a:t>
            </a:r>
            <a:endParaRPr lang="en-GB" sz="1125" dirty="0">
              <a:latin typeface="Trebuchet MS" panose="020B0603020202020204" pitchFamily="34" charset="0"/>
            </a:endParaRPr>
          </a:p>
        </p:txBody>
      </p:sp>
      <p:sp>
        <p:nvSpPr>
          <p:cNvPr id="56" name="CuadroTexto 26"/>
          <p:cNvSpPr txBox="1"/>
          <p:nvPr/>
        </p:nvSpPr>
        <p:spPr>
          <a:xfrm>
            <a:off x="3869117" y="4426304"/>
            <a:ext cx="571634" cy="265457"/>
          </a:xfrm>
          <a:prstGeom prst="rect">
            <a:avLst/>
          </a:prstGeom>
          <a:noFill/>
        </p:spPr>
        <p:txBody>
          <a:bodyPr wrap="square" rtlCol="0">
            <a:spAutoFit/>
          </a:bodyPr>
          <a:lstStyle/>
          <a:p>
            <a:r>
              <a:rPr lang="es-ES" sz="1125" dirty="0">
                <a:latin typeface="Trebuchet MS" panose="020B0603020202020204" pitchFamily="34" charset="0"/>
              </a:rPr>
              <a:t>Pixel3</a:t>
            </a:r>
            <a:endParaRPr lang="en-GB" sz="1125" dirty="0">
              <a:latin typeface="Trebuchet MS" panose="020B0603020202020204" pitchFamily="34" charset="0"/>
            </a:endParaRPr>
          </a:p>
        </p:txBody>
      </p:sp>
      <p:sp>
        <p:nvSpPr>
          <p:cNvPr id="57" name="CuadroTexto 27"/>
          <p:cNvSpPr txBox="1"/>
          <p:nvPr/>
        </p:nvSpPr>
        <p:spPr>
          <a:xfrm>
            <a:off x="4573810" y="4426304"/>
            <a:ext cx="571634" cy="265457"/>
          </a:xfrm>
          <a:prstGeom prst="rect">
            <a:avLst/>
          </a:prstGeom>
          <a:noFill/>
        </p:spPr>
        <p:txBody>
          <a:bodyPr wrap="square" rtlCol="0">
            <a:spAutoFit/>
          </a:bodyPr>
          <a:lstStyle/>
          <a:p>
            <a:r>
              <a:rPr lang="es-ES" sz="1125" dirty="0">
                <a:latin typeface="Trebuchet MS" panose="020B0603020202020204" pitchFamily="34" charset="0"/>
              </a:rPr>
              <a:t>Pixel4</a:t>
            </a:r>
            <a:endParaRPr lang="en-GB" sz="1125" dirty="0">
              <a:latin typeface="Trebuchet MS" panose="020B0603020202020204"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8005" y="2574713"/>
            <a:ext cx="3720216" cy="2465353"/>
          </a:xfrm>
          <a:prstGeom prst="rect">
            <a:avLst/>
          </a:prstGeom>
        </p:spPr>
      </p:pic>
    </p:spTree>
    <p:extLst>
      <p:ext uri="{BB962C8B-B14F-4D97-AF65-F5344CB8AC3E}">
        <p14:creationId xmlns:p14="http://schemas.microsoft.com/office/powerpoint/2010/main" val="1470046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p:cNvCxnSpPr/>
          <p:nvPr/>
        </p:nvCxnSpPr>
        <p:spPr>
          <a:xfrm>
            <a:off x="189497" y="1817929"/>
            <a:ext cx="8671761" cy="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Rectángulo 4"/>
          <p:cNvSpPr/>
          <p:nvPr/>
        </p:nvSpPr>
        <p:spPr>
          <a:xfrm>
            <a:off x="189498" y="1425514"/>
            <a:ext cx="8671761" cy="415498"/>
          </a:xfrm>
          <a:prstGeom prst="rect">
            <a:avLst/>
          </a:prstGeom>
        </p:spPr>
        <p:txBody>
          <a:bodyPr wrap="square">
            <a:spAutoFit/>
          </a:bodyPr>
          <a:lstStyle/>
          <a:p>
            <a:pPr algn="ctr"/>
            <a:r>
              <a:rPr lang="en-GB" sz="2100" b="1" dirty="0">
                <a:solidFill>
                  <a:schemeClr val="accent5">
                    <a:lumMod val="50000"/>
                  </a:schemeClr>
                </a:solidFill>
                <a:latin typeface="Trebuchet MS" panose="020B0603020202020204" pitchFamily="34" charset="0"/>
              </a:rPr>
              <a:t>Voltage range (at -20ºC)</a:t>
            </a:r>
            <a:endParaRPr lang="en-GB" sz="2100" dirty="0"/>
          </a:p>
        </p:txBody>
      </p:sp>
      <p:sp>
        <p:nvSpPr>
          <p:cNvPr id="7" name="TextBox 6"/>
          <p:cNvSpPr txBox="1"/>
          <p:nvPr/>
        </p:nvSpPr>
        <p:spPr>
          <a:xfrm>
            <a:off x="588756" y="2556510"/>
            <a:ext cx="8021844" cy="2273699"/>
          </a:xfrm>
          <a:prstGeom prst="rect">
            <a:avLst/>
          </a:prstGeom>
          <a:noFill/>
        </p:spPr>
        <p:txBody>
          <a:bodyPr wrap="square" rtlCol="0">
            <a:spAutoFit/>
          </a:bodyPr>
          <a:lstStyle/>
          <a:p>
            <a:pPr algn="ctr"/>
            <a:r>
              <a:rPr lang="en-GB" sz="1575" dirty="0">
                <a:latin typeface="Trebuchet MS" panose="020B0603020202020204" pitchFamily="34" charset="0"/>
              </a:rPr>
              <a:t>Devices of this sort have been found to have their mortality at about 600V for thicknesses of 50um (either LGADs, with intrinsic multiplication, or PINs, without), thus they can stand 12V/um (more or less).</a:t>
            </a:r>
          </a:p>
          <a:p>
            <a:pPr algn="ctr"/>
            <a:endParaRPr lang="en-GB" sz="1575" dirty="0">
              <a:latin typeface="Trebuchet MS" panose="020B0603020202020204" pitchFamily="34" charset="0"/>
            </a:endParaRPr>
          </a:p>
          <a:p>
            <a:pPr algn="ctr"/>
            <a:r>
              <a:rPr lang="en-GB" sz="1575" dirty="0">
                <a:latin typeface="Trebuchet MS" panose="020B0603020202020204" pitchFamily="34" charset="0"/>
              </a:rPr>
              <a:t>For the devices of 70um, it is expected that their mortality occurs beyond 600V (12V/um x 70um = 840V)</a:t>
            </a:r>
          </a:p>
          <a:p>
            <a:pPr algn="ctr"/>
            <a:r>
              <a:rPr lang="en-GB" sz="1575" dirty="0">
                <a:latin typeface="Trebuchet MS" panose="020B0603020202020204" pitchFamily="34" charset="0"/>
              </a:rPr>
              <a:t>Request: If possible, the voltage range should cover a range up to 800-840V at -20ºC</a:t>
            </a:r>
          </a:p>
          <a:p>
            <a:pPr algn="ctr"/>
            <a:endParaRPr lang="en-GB" sz="1575" dirty="0">
              <a:latin typeface="Trebuchet MS" panose="020B0603020202020204" pitchFamily="34" charset="0"/>
            </a:endParaRPr>
          </a:p>
          <a:p>
            <a:pPr algn="ctr"/>
            <a:endParaRPr lang="en-GB" sz="1575" dirty="0">
              <a:latin typeface="Trebuchet MS" panose="020B0603020202020204" pitchFamily="34" charset="0"/>
            </a:endParaRPr>
          </a:p>
        </p:txBody>
      </p:sp>
    </p:spTree>
    <p:extLst>
      <p:ext uri="{BB962C8B-B14F-4D97-AF65-F5344CB8AC3E}">
        <p14:creationId xmlns:p14="http://schemas.microsoft.com/office/powerpoint/2010/main" val="2942086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456757"/>
            <a:ext cx="7848600" cy="369332"/>
          </a:xfrm>
          <a:prstGeom prst="rect">
            <a:avLst/>
          </a:prstGeom>
          <a:noFill/>
        </p:spPr>
        <p:txBody>
          <a:bodyPr wrap="square" rtlCol="0">
            <a:spAutoFit/>
          </a:bodyPr>
          <a:lstStyle/>
          <a:p>
            <a:r>
              <a:rPr lang="en-US" dirty="0"/>
              <a:t>Samples: 10 LGADs sent to Prague from CNM and 6 of them wire bonded by Jiri </a:t>
            </a:r>
          </a:p>
        </p:txBody>
      </p:sp>
      <p:graphicFrame>
        <p:nvGraphicFramePr>
          <p:cNvPr id="3" name="Table 2"/>
          <p:cNvGraphicFramePr>
            <a:graphicFrameLocks noGrp="1"/>
          </p:cNvGraphicFramePr>
          <p:nvPr>
            <p:extLst>
              <p:ext uri="{D42A27DB-BD31-4B8C-83A1-F6EECF244321}">
                <p14:modId xmlns:p14="http://schemas.microsoft.com/office/powerpoint/2010/main" val="437181771"/>
              </p:ext>
            </p:extLst>
          </p:nvPr>
        </p:nvGraphicFramePr>
        <p:xfrm>
          <a:off x="838200" y="979031"/>
          <a:ext cx="6705600" cy="5007987"/>
        </p:xfrm>
        <a:graphic>
          <a:graphicData uri="http://schemas.openxmlformats.org/drawingml/2006/table">
            <a:tbl>
              <a:tblPr firstRow="1" bandRow="1">
                <a:tableStyleId>{5C22544A-7EE6-4342-B048-85BDC9FD1C3A}</a:tableStyleId>
              </a:tblPr>
              <a:tblGrid>
                <a:gridCol w="1559284">
                  <a:extLst>
                    <a:ext uri="{9D8B030D-6E8A-4147-A177-3AD203B41FA5}">
                      <a16:colId xmlns:a16="http://schemas.microsoft.com/office/drawing/2014/main" val="20000"/>
                    </a:ext>
                  </a:extLst>
                </a:gridCol>
                <a:gridCol w="1057952">
                  <a:extLst>
                    <a:ext uri="{9D8B030D-6E8A-4147-A177-3AD203B41FA5}">
                      <a16:colId xmlns:a16="http://schemas.microsoft.com/office/drawing/2014/main" val="20001"/>
                    </a:ext>
                  </a:extLst>
                </a:gridCol>
                <a:gridCol w="1266320">
                  <a:extLst>
                    <a:ext uri="{9D8B030D-6E8A-4147-A177-3AD203B41FA5}">
                      <a16:colId xmlns:a16="http://schemas.microsoft.com/office/drawing/2014/main" val="20002"/>
                    </a:ext>
                  </a:extLst>
                </a:gridCol>
                <a:gridCol w="1309184">
                  <a:extLst>
                    <a:ext uri="{9D8B030D-6E8A-4147-A177-3AD203B41FA5}">
                      <a16:colId xmlns:a16="http://schemas.microsoft.com/office/drawing/2014/main" val="20003"/>
                    </a:ext>
                  </a:extLst>
                </a:gridCol>
                <a:gridCol w="1512860">
                  <a:extLst>
                    <a:ext uri="{9D8B030D-6E8A-4147-A177-3AD203B41FA5}">
                      <a16:colId xmlns:a16="http://schemas.microsoft.com/office/drawing/2014/main" val="20004"/>
                    </a:ext>
                  </a:extLst>
                </a:gridCol>
              </a:tblGrid>
              <a:tr h="643896">
                <a:tc>
                  <a:txBody>
                    <a:bodyPr/>
                    <a:lstStyle/>
                    <a:p>
                      <a:r>
                        <a:rPr lang="en-US" dirty="0"/>
                        <a:t>Sensor type</a:t>
                      </a:r>
                    </a:p>
                  </a:txBody>
                  <a:tcPr/>
                </a:tc>
                <a:tc>
                  <a:txBody>
                    <a:bodyPr/>
                    <a:lstStyle/>
                    <a:p>
                      <a:r>
                        <a:rPr lang="en-US" dirty="0" err="1"/>
                        <a:t>Fluence</a:t>
                      </a:r>
                      <a:endParaRPr lang="en-US" dirty="0"/>
                    </a:p>
                  </a:txBody>
                  <a:tcPr/>
                </a:tc>
                <a:tc>
                  <a:txBody>
                    <a:bodyPr/>
                    <a:lstStyle/>
                    <a:p>
                      <a:r>
                        <a:rPr lang="en-US" dirty="0"/>
                        <a:t>Thickness</a:t>
                      </a:r>
                    </a:p>
                  </a:txBody>
                  <a:tcPr>
                    <a:solidFill>
                      <a:srgbClr val="C00000"/>
                    </a:solidFill>
                  </a:tcPr>
                </a:tc>
                <a:tc>
                  <a:txBody>
                    <a:bodyPr/>
                    <a:lstStyle/>
                    <a:p>
                      <a:r>
                        <a:rPr lang="en-US" dirty="0"/>
                        <a:t>Stability</a:t>
                      </a:r>
                    </a:p>
                    <a:p>
                      <a:r>
                        <a:rPr lang="en-US" dirty="0"/>
                        <a:t>threshold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Breakdown</a:t>
                      </a:r>
                    </a:p>
                  </a:txBody>
                  <a:tcPr>
                    <a:solidFill>
                      <a:schemeClr val="accent3">
                        <a:lumMod val="75000"/>
                      </a:schemeClr>
                    </a:solidFill>
                  </a:tcPr>
                </a:tc>
                <a:extLst>
                  <a:ext uri="{0D108BD9-81ED-4DB2-BD59-A6C34878D82A}">
                    <a16:rowId xmlns:a16="http://schemas.microsoft.com/office/drawing/2014/main" val="10000"/>
                  </a:ext>
                </a:extLst>
              </a:tr>
              <a:tr h="919851">
                <a:tc>
                  <a:txBody>
                    <a:bodyPr/>
                    <a:lstStyle/>
                    <a:p>
                      <a:r>
                        <a:rPr lang="en-US" dirty="0"/>
                        <a:t>W1 LGAD</a:t>
                      </a:r>
                    </a:p>
                    <a:p>
                      <a:r>
                        <a:rPr lang="en-US" dirty="0"/>
                        <a:t>LGB, 3.5x3.5mm</a:t>
                      </a:r>
                      <a:r>
                        <a:rPr lang="en-US" baseline="30000" dirty="0"/>
                        <a:t>2</a:t>
                      </a:r>
                    </a:p>
                  </a:txBody>
                  <a:tcPr/>
                </a:tc>
                <a:tc>
                  <a:txBody>
                    <a:bodyPr/>
                    <a:lstStyle/>
                    <a:p>
                      <a:r>
                        <a:rPr lang="en-US" dirty="0"/>
                        <a:t>1.5e15</a:t>
                      </a:r>
                    </a:p>
                  </a:txBody>
                  <a:tcPr/>
                </a:tc>
                <a:tc>
                  <a:txBody>
                    <a:bodyPr/>
                    <a:lstStyle/>
                    <a:p>
                      <a:r>
                        <a:rPr lang="en-US" dirty="0">
                          <a:solidFill>
                            <a:schemeClr val="bg1"/>
                          </a:solidFill>
                        </a:rPr>
                        <a:t>50 um</a:t>
                      </a:r>
                    </a:p>
                  </a:txBody>
                  <a:tcPr>
                    <a:solidFill>
                      <a:srgbClr val="C00000"/>
                    </a:solidFill>
                  </a:tcPr>
                </a:tc>
                <a:tc>
                  <a:txBody>
                    <a:bodyPr/>
                    <a:lstStyle/>
                    <a:p>
                      <a:r>
                        <a:rPr lang="en-US" sz="1800" dirty="0">
                          <a:solidFill>
                            <a:schemeClr val="tx1"/>
                          </a:solidFill>
                        </a:rPr>
                        <a:t>600 V</a:t>
                      </a:r>
                    </a:p>
                  </a:txBody>
                  <a:tcPr/>
                </a:tc>
                <a:tc>
                  <a:txBody>
                    <a:bodyPr/>
                    <a:lstStyle/>
                    <a:p>
                      <a:r>
                        <a:rPr lang="en-US" sz="1800" dirty="0">
                          <a:solidFill>
                            <a:schemeClr val="bg1"/>
                          </a:solidFill>
                        </a:rPr>
                        <a:t>615 V</a:t>
                      </a:r>
                    </a:p>
                  </a:txBody>
                  <a:tcPr>
                    <a:solidFill>
                      <a:schemeClr val="accent3">
                        <a:lumMod val="75000"/>
                      </a:schemeClr>
                    </a:solidFill>
                  </a:tcPr>
                </a:tc>
                <a:extLst>
                  <a:ext uri="{0D108BD9-81ED-4DB2-BD59-A6C34878D82A}">
                    <a16:rowId xmlns:a16="http://schemas.microsoft.com/office/drawing/2014/main" val="10001"/>
                  </a:ext>
                </a:extLst>
              </a:tr>
              <a:tr h="373051">
                <a:tc>
                  <a:txBody>
                    <a:bodyPr/>
                    <a:lstStyle/>
                    <a:p>
                      <a:r>
                        <a:rPr lang="en-US" dirty="0"/>
                        <a:t>W2 LGAD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LGB, 3.5x3.5mm</a:t>
                      </a:r>
                      <a:r>
                        <a:rPr lang="en-US" baseline="30000" dirty="0"/>
                        <a:t>2</a:t>
                      </a:r>
                    </a:p>
                  </a:txBody>
                  <a:tcPr/>
                </a:tc>
                <a:tc>
                  <a:txBody>
                    <a:bodyPr/>
                    <a:lstStyle/>
                    <a:p>
                      <a:r>
                        <a:rPr lang="en-US" dirty="0"/>
                        <a:t>2.5e15</a:t>
                      </a:r>
                    </a:p>
                  </a:txBody>
                  <a:tcPr/>
                </a:tc>
                <a:tc>
                  <a:txBody>
                    <a:bodyPr/>
                    <a:lstStyle/>
                    <a:p>
                      <a:r>
                        <a:rPr lang="en-US" dirty="0">
                          <a:solidFill>
                            <a:schemeClr val="bg1"/>
                          </a:solidFill>
                        </a:rPr>
                        <a:t>50 um</a:t>
                      </a:r>
                    </a:p>
                  </a:txBody>
                  <a:tcPr>
                    <a:solidFill>
                      <a:srgbClr val="C00000"/>
                    </a:solidFill>
                  </a:tcPr>
                </a:tc>
                <a:tc>
                  <a:txBody>
                    <a:bodyPr/>
                    <a:lstStyle/>
                    <a:p>
                      <a:r>
                        <a:rPr lang="en-US" sz="1800" dirty="0">
                          <a:solidFill>
                            <a:schemeClr val="tx1"/>
                          </a:solidFill>
                        </a:rPr>
                        <a:t>600 V</a:t>
                      </a:r>
                    </a:p>
                  </a:txBody>
                  <a:tcPr/>
                </a:tc>
                <a:tc>
                  <a:txBody>
                    <a:bodyPr/>
                    <a:lstStyle/>
                    <a:p>
                      <a:r>
                        <a:rPr lang="en-US" sz="1800" dirty="0">
                          <a:solidFill>
                            <a:schemeClr val="bg1"/>
                          </a:solidFill>
                        </a:rPr>
                        <a:t>&gt; 545 V</a:t>
                      </a:r>
                    </a:p>
                  </a:txBody>
                  <a:tcPr>
                    <a:solidFill>
                      <a:schemeClr val="accent3">
                        <a:lumMod val="75000"/>
                      </a:schemeClr>
                    </a:solidFill>
                  </a:tcPr>
                </a:tc>
                <a:extLst>
                  <a:ext uri="{0D108BD9-81ED-4DB2-BD59-A6C34878D82A}">
                    <a16:rowId xmlns:a16="http://schemas.microsoft.com/office/drawing/2014/main" val="10002"/>
                  </a:ext>
                </a:extLst>
              </a:tr>
              <a:tr h="373051">
                <a:tc>
                  <a:txBody>
                    <a:bodyPr/>
                    <a:lstStyle/>
                    <a:p>
                      <a:r>
                        <a:rPr lang="en-US" dirty="0"/>
                        <a:t>PIN (2x2)</a:t>
                      </a:r>
                    </a:p>
                    <a:p>
                      <a:r>
                        <a:rPr lang="en-US" dirty="0"/>
                        <a:t>3.5x3.5mm</a:t>
                      </a:r>
                      <a:r>
                        <a:rPr lang="en-US" baseline="30000" dirty="0"/>
                        <a:t>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1.5e15</a:t>
                      </a:r>
                    </a:p>
                  </a:txBody>
                  <a:tcPr/>
                </a:tc>
                <a:tc>
                  <a:txBody>
                    <a:bodyPr/>
                    <a:lstStyle/>
                    <a:p>
                      <a:r>
                        <a:rPr lang="en-US" baseline="0" dirty="0">
                          <a:solidFill>
                            <a:schemeClr val="bg1"/>
                          </a:solidFill>
                        </a:rPr>
                        <a:t>70 um</a:t>
                      </a:r>
                      <a:endParaRPr lang="en-US" dirty="0">
                        <a:solidFill>
                          <a:schemeClr val="bg1"/>
                        </a:solidFill>
                      </a:endParaRPr>
                    </a:p>
                  </a:txBody>
                  <a:tcPr>
                    <a:solidFill>
                      <a:srgbClr val="C00000"/>
                    </a:solidFill>
                  </a:tcPr>
                </a:tc>
                <a:tc>
                  <a:txBody>
                    <a:bodyPr/>
                    <a:lstStyle/>
                    <a:p>
                      <a:r>
                        <a:rPr lang="en-US" sz="1800" dirty="0">
                          <a:solidFill>
                            <a:schemeClr val="tx1"/>
                          </a:solidFill>
                        </a:rPr>
                        <a:t>840 V</a:t>
                      </a:r>
                    </a:p>
                  </a:txBody>
                  <a:tcPr/>
                </a:tc>
                <a:tc>
                  <a:txBody>
                    <a:bodyPr/>
                    <a:lstStyle/>
                    <a:p>
                      <a:r>
                        <a:rPr lang="en-US" sz="1800" dirty="0">
                          <a:solidFill>
                            <a:schemeClr val="bg1"/>
                          </a:solidFill>
                        </a:rPr>
                        <a:t>885 V</a:t>
                      </a:r>
                    </a:p>
                  </a:txBody>
                  <a:tcPr>
                    <a:solidFill>
                      <a:schemeClr val="accent3">
                        <a:lumMod val="75000"/>
                      </a:schemeClr>
                    </a:solidFill>
                  </a:tcPr>
                </a:tc>
                <a:extLst>
                  <a:ext uri="{0D108BD9-81ED-4DB2-BD59-A6C34878D82A}">
                    <a16:rowId xmlns:a16="http://schemas.microsoft.com/office/drawing/2014/main" val="10003"/>
                  </a:ext>
                </a:extLst>
              </a:tr>
              <a:tr h="373051">
                <a:tc>
                  <a:txBody>
                    <a:bodyPr/>
                    <a:lstStyle/>
                    <a:p>
                      <a:r>
                        <a:rPr lang="en-US" dirty="0"/>
                        <a:t>W3 LGAD</a:t>
                      </a:r>
                    </a:p>
                    <a:p>
                      <a:r>
                        <a:rPr lang="en-US" dirty="0"/>
                        <a:t>LGB</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1.5e15</a:t>
                      </a:r>
                    </a:p>
                  </a:txBody>
                  <a:tcPr/>
                </a:tc>
                <a:tc>
                  <a:txBody>
                    <a:bodyPr/>
                    <a:lstStyle/>
                    <a:p>
                      <a:r>
                        <a:rPr lang="en-US" baseline="0" dirty="0">
                          <a:solidFill>
                            <a:schemeClr val="bg1"/>
                          </a:solidFill>
                        </a:rPr>
                        <a:t>70 um</a:t>
                      </a:r>
                      <a:endParaRPr lang="en-US" dirty="0">
                        <a:solidFill>
                          <a:schemeClr val="bg1"/>
                        </a:solidFill>
                      </a:endParaRPr>
                    </a:p>
                  </a:txBody>
                  <a:tcPr>
                    <a:solidFill>
                      <a:srgbClr val="C00000"/>
                    </a:solidFill>
                  </a:tcPr>
                </a:tc>
                <a:tc>
                  <a:txBody>
                    <a:bodyPr/>
                    <a:lstStyle/>
                    <a:p>
                      <a:r>
                        <a:rPr lang="en-US" sz="1800" dirty="0">
                          <a:solidFill>
                            <a:schemeClr val="tx1"/>
                          </a:solidFill>
                        </a:rPr>
                        <a:t>840 V</a:t>
                      </a:r>
                    </a:p>
                  </a:txBody>
                  <a:tcPr/>
                </a:tc>
                <a:tc>
                  <a:txBody>
                    <a:bodyPr/>
                    <a:lstStyle/>
                    <a:p>
                      <a:r>
                        <a:rPr lang="en-US" sz="1800" dirty="0">
                          <a:solidFill>
                            <a:schemeClr val="bg1"/>
                          </a:solidFill>
                        </a:rPr>
                        <a:t>915 V</a:t>
                      </a:r>
                    </a:p>
                  </a:txBody>
                  <a:tcPr>
                    <a:solidFill>
                      <a:schemeClr val="accent3">
                        <a:lumMod val="75000"/>
                      </a:schemeClr>
                    </a:solidFill>
                  </a:tcPr>
                </a:tc>
                <a:extLst>
                  <a:ext uri="{0D108BD9-81ED-4DB2-BD59-A6C34878D82A}">
                    <a16:rowId xmlns:a16="http://schemas.microsoft.com/office/drawing/2014/main" val="10004"/>
                  </a:ext>
                </a:extLst>
              </a:tr>
              <a:tr h="373051">
                <a:tc>
                  <a:txBody>
                    <a:bodyPr/>
                    <a:lstStyle/>
                    <a:p>
                      <a:r>
                        <a:rPr lang="en-US" dirty="0"/>
                        <a:t>W3 LGAD</a:t>
                      </a:r>
                    </a:p>
                    <a:p>
                      <a:r>
                        <a:rPr lang="en-US" dirty="0"/>
                        <a:t>LGB</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2.5e15</a:t>
                      </a:r>
                    </a:p>
                  </a:txBody>
                  <a:tcPr/>
                </a:tc>
                <a:tc>
                  <a:txBody>
                    <a:bodyPr/>
                    <a:lstStyle/>
                    <a:p>
                      <a:r>
                        <a:rPr lang="en-US" baseline="0" dirty="0">
                          <a:solidFill>
                            <a:schemeClr val="bg1"/>
                          </a:solidFill>
                        </a:rPr>
                        <a:t>75 um</a:t>
                      </a:r>
                      <a:endParaRPr lang="en-US" dirty="0">
                        <a:solidFill>
                          <a:schemeClr val="bg1"/>
                        </a:solidFill>
                      </a:endParaRPr>
                    </a:p>
                  </a:txBody>
                  <a:tcPr>
                    <a:solidFill>
                      <a:srgbClr val="C00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820 V</a:t>
                      </a:r>
                    </a:p>
                  </a:txBody>
                  <a:tcPr/>
                </a:tc>
                <a:tc>
                  <a:txBody>
                    <a:bodyPr/>
                    <a:lstStyle/>
                    <a:p>
                      <a:r>
                        <a:rPr lang="en-US" sz="1800" dirty="0">
                          <a:solidFill>
                            <a:schemeClr val="bg1"/>
                          </a:solidFill>
                        </a:rPr>
                        <a:t>&gt; 910 V</a:t>
                      </a:r>
                    </a:p>
                  </a:txBody>
                  <a:tcPr>
                    <a:solidFill>
                      <a:schemeClr val="accent3">
                        <a:lumMod val="75000"/>
                      </a:schemeClr>
                    </a:solidFill>
                  </a:tcPr>
                </a:tc>
                <a:extLst>
                  <a:ext uri="{0D108BD9-81ED-4DB2-BD59-A6C34878D82A}">
                    <a16:rowId xmlns:a16="http://schemas.microsoft.com/office/drawing/2014/main" val="10005"/>
                  </a:ext>
                </a:extLst>
              </a:tr>
              <a:tr h="373051">
                <a:tc>
                  <a:txBody>
                    <a:bodyPr/>
                    <a:lstStyle/>
                    <a:p>
                      <a:r>
                        <a:rPr lang="en-US" dirty="0"/>
                        <a:t>W4 PIN </a:t>
                      </a:r>
                    </a:p>
                    <a:p>
                      <a:r>
                        <a:rPr lang="en-US" sz="1600" dirty="0"/>
                        <a:t>3.3x3.3 mm</a:t>
                      </a:r>
                      <a:r>
                        <a:rPr lang="en-US" sz="1600" baseline="30000" dirty="0"/>
                        <a:t>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2.5e15</a:t>
                      </a:r>
                    </a:p>
                  </a:txBody>
                  <a:tcPr/>
                </a:tc>
                <a:tc>
                  <a:txBody>
                    <a:bodyPr/>
                    <a:lstStyle/>
                    <a:p>
                      <a:r>
                        <a:rPr lang="en-US" baseline="0" dirty="0">
                          <a:solidFill>
                            <a:schemeClr val="bg1"/>
                          </a:solidFill>
                        </a:rPr>
                        <a:t>75 um</a:t>
                      </a:r>
                      <a:endParaRPr lang="en-US" dirty="0">
                        <a:solidFill>
                          <a:schemeClr val="bg1"/>
                        </a:solidFill>
                      </a:endParaRPr>
                    </a:p>
                  </a:txBody>
                  <a:tcPr>
                    <a:solidFill>
                      <a:srgbClr val="C00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900 V</a:t>
                      </a:r>
                    </a:p>
                  </a:txBody>
                  <a:tcPr/>
                </a:tc>
                <a:tc>
                  <a:txBody>
                    <a:bodyPr/>
                    <a:lstStyle/>
                    <a:p>
                      <a:r>
                        <a:rPr lang="en-US" sz="1800" dirty="0">
                          <a:solidFill>
                            <a:schemeClr val="bg1"/>
                          </a:solidFill>
                        </a:rPr>
                        <a:t>910 V</a:t>
                      </a:r>
                    </a:p>
                  </a:txBody>
                  <a:tcPr>
                    <a:solidFill>
                      <a:schemeClr val="accent3">
                        <a:lumMod val="75000"/>
                      </a:schemeClr>
                    </a:solidFill>
                  </a:tcPr>
                </a:tc>
                <a:extLst>
                  <a:ext uri="{0D108BD9-81ED-4DB2-BD59-A6C34878D82A}">
                    <a16:rowId xmlns:a16="http://schemas.microsoft.com/office/drawing/2014/main" val="10006"/>
                  </a:ext>
                </a:extLst>
              </a:tr>
            </a:tbl>
          </a:graphicData>
        </a:graphic>
      </p:graphicFrame>
      <p:sp>
        <p:nvSpPr>
          <p:cNvPr id="6" name="TextBox 5"/>
          <p:cNvSpPr txBox="1"/>
          <p:nvPr/>
        </p:nvSpPr>
        <p:spPr>
          <a:xfrm>
            <a:off x="1828800" y="87425"/>
            <a:ext cx="4217758" cy="369332"/>
          </a:xfrm>
          <a:prstGeom prst="rect">
            <a:avLst/>
          </a:prstGeom>
          <a:noFill/>
        </p:spPr>
        <p:txBody>
          <a:bodyPr wrap="none" rtlCol="0">
            <a:spAutoFit/>
          </a:bodyPr>
          <a:lstStyle/>
          <a:p>
            <a:r>
              <a:rPr lang="en-US" b="1" dirty="0"/>
              <a:t>Study on irradiated LGADs – CNM samples</a:t>
            </a:r>
          </a:p>
        </p:txBody>
      </p:sp>
      <p:sp>
        <p:nvSpPr>
          <p:cNvPr id="7" name="TextBox 6"/>
          <p:cNvSpPr txBox="1"/>
          <p:nvPr/>
        </p:nvSpPr>
        <p:spPr>
          <a:xfrm>
            <a:off x="990600" y="5875351"/>
            <a:ext cx="6324600" cy="830997"/>
          </a:xfrm>
          <a:prstGeom prst="rect">
            <a:avLst/>
          </a:prstGeom>
          <a:noFill/>
        </p:spPr>
        <p:txBody>
          <a:bodyPr wrap="square" rtlCol="0">
            <a:spAutoFit/>
          </a:bodyPr>
          <a:lstStyle/>
          <a:p>
            <a:r>
              <a:rPr lang="en-US" sz="1200" dirty="0"/>
              <a:t>All the samples were illuminated by 50 </a:t>
            </a:r>
            <a:r>
              <a:rPr lang="en-US" sz="1200" dirty="0" err="1"/>
              <a:t>pJ</a:t>
            </a:r>
            <a:r>
              <a:rPr lang="en-US" sz="1200" dirty="0"/>
              <a:t> laser pulses at 800 nm</a:t>
            </a:r>
          </a:p>
          <a:p>
            <a:r>
              <a:rPr lang="en-US" sz="1200" dirty="0"/>
              <a:t>All the samples were kept at temperature -25 °C</a:t>
            </a:r>
          </a:p>
          <a:p>
            <a:r>
              <a:rPr lang="en-US" sz="1200" dirty="0"/>
              <a:t>The waveforms of the signal were recorded vs HV bias</a:t>
            </a:r>
          </a:p>
          <a:p>
            <a:r>
              <a:rPr lang="en-US" sz="1200" dirty="0"/>
              <a:t>Leak current was monitored vs HV bias</a:t>
            </a:r>
          </a:p>
        </p:txBody>
      </p:sp>
      <p:sp>
        <p:nvSpPr>
          <p:cNvPr id="4" name="Slide Number Placeholder 3">
            <a:extLst>
              <a:ext uri="{FF2B5EF4-FFF2-40B4-BE49-F238E27FC236}">
                <a16:creationId xmlns:a16="http://schemas.microsoft.com/office/drawing/2014/main" id="{27E2B9E1-2284-4391-A2CB-67B485CA064D}"/>
              </a:ext>
            </a:extLst>
          </p:cNvPr>
          <p:cNvSpPr>
            <a:spLocks noGrp="1"/>
          </p:cNvSpPr>
          <p:nvPr>
            <p:ph type="sldNum" sz="quarter" idx="12"/>
          </p:nvPr>
        </p:nvSpPr>
        <p:spPr/>
        <p:txBody>
          <a:bodyPr/>
          <a:lstStyle/>
          <a:p>
            <a:fld id="{C8A25242-1DFD-45BB-89E8-D96AD62FA012}" type="slidenum">
              <a:rPr lang="en-US" smtClean="0"/>
              <a:t>14</a:t>
            </a:fld>
            <a:endParaRPr lang="en-US" dirty="0"/>
          </a:p>
        </p:txBody>
      </p:sp>
      <p:sp>
        <p:nvSpPr>
          <p:cNvPr id="2" name="Oval 1">
            <a:extLst>
              <a:ext uri="{FF2B5EF4-FFF2-40B4-BE49-F238E27FC236}">
                <a16:creationId xmlns:a16="http://schemas.microsoft.com/office/drawing/2014/main" id="{7BE061C1-7A87-4016-8B07-F4E9C05836F3}"/>
              </a:ext>
            </a:extLst>
          </p:cNvPr>
          <p:cNvSpPr/>
          <p:nvPr/>
        </p:nvSpPr>
        <p:spPr>
          <a:xfrm>
            <a:off x="2295525" y="1524001"/>
            <a:ext cx="1057275" cy="14784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D12C930F-867C-402E-A35F-C60A6E6AA219}"/>
              </a:ext>
            </a:extLst>
          </p:cNvPr>
          <p:cNvSpPr/>
          <p:nvPr/>
        </p:nvSpPr>
        <p:spPr>
          <a:xfrm>
            <a:off x="2286000" y="3422869"/>
            <a:ext cx="1143000" cy="11775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D6E9E24B-F946-4F96-A240-6401000EC63C}"/>
              </a:ext>
            </a:extLst>
          </p:cNvPr>
          <p:cNvSpPr/>
          <p:nvPr/>
        </p:nvSpPr>
        <p:spPr>
          <a:xfrm>
            <a:off x="2295525" y="4600436"/>
            <a:ext cx="1285875" cy="12749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28370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131423" y="228600"/>
            <a:ext cx="5336177" cy="646331"/>
          </a:xfrm>
          <a:prstGeom prst="rect">
            <a:avLst/>
          </a:prstGeom>
        </p:spPr>
        <p:txBody>
          <a:bodyPr wrap="square">
            <a:spAutoFit/>
          </a:bodyPr>
          <a:lstStyle/>
          <a:p>
            <a:pPr algn="ctr"/>
            <a:r>
              <a:rPr lang="en-US" b="1" dirty="0">
                <a:solidFill>
                  <a:srgbClr val="C00000"/>
                </a:solidFill>
                <a:latin typeface="Arial Black" panose="020B0A04020102020204" pitchFamily="34" charset="0"/>
              </a:rPr>
              <a:t>W1 LGAD </a:t>
            </a:r>
            <a:r>
              <a:rPr lang="en-US" dirty="0">
                <a:solidFill>
                  <a:srgbClr val="C00000"/>
                </a:solidFill>
                <a:latin typeface="Arial Black" panose="020B0A04020102020204" pitchFamily="34" charset="0"/>
              </a:rPr>
              <a:t>(1.5e15  50 um)</a:t>
            </a:r>
          </a:p>
          <a:p>
            <a:pPr algn="ctr"/>
            <a:r>
              <a:rPr lang="en-US" dirty="0">
                <a:solidFill>
                  <a:srgbClr val="C00000"/>
                </a:solidFill>
                <a:latin typeface="Arial Black" panose="020B0A04020102020204" pitchFamily="34" charset="0"/>
              </a:rPr>
              <a:t>LGB, 3.5x3.5 mm</a:t>
            </a:r>
            <a:r>
              <a:rPr lang="en-US" baseline="30000" dirty="0">
                <a:solidFill>
                  <a:srgbClr val="C00000"/>
                </a:solidFill>
                <a:latin typeface="Arial Black" panose="020B0A04020102020204" pitchFamily="34" charset="0"/>
              </a:rPr>
              <a:t>2</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56" y="914400"/>
            <a:ext cx="4441814" cy="2743200"/>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3810000"/>
            <a:ext cx="4492578" cy="2743200"/>
          </a:xfrm>
          <a:prstGeom prst="rect">
            <a:avLst/>
          </a:prstGeom>
        </p:spPr>
      </p:pic>
      <p:sp>
        <p:nvSpPr>
          <p:cNvPr id="17" name="Rectangle 16"/>
          <p:cNvSpPr/>
          <p:nvPr/>
        </p:nvSpPr>
        <p:spPr>
          <a:xfrm>
            <a:off x="4800600" y="1116449"/>
            <a:ext cx="4114800" cy="1169551"/>
          </a:xfrm>
          <a:prstGeom prst="rect">
            <a:avLst/>
          </a:prstGeom>
        </p:spPr>
        <p:txBody>
          <a:bodyPr wrap="square">
            <a:spAutoFit/>
          </a:bodyPr>
          <a:lstStyle/>
          <a:p>
            <a:r>
              <a:rPr lang="en-US" sz="1400" dirty="0"/>
              <a:t>Signal of the sensor vs bias is relatively linear for lower values (up to 400 V). For higher values we observe </a:t>
            </a:r>
            <a:r>
              <a:rPr lang="en-US" sz="1400" b="1" dirty="0">
                <a:solidFill>
                  <a:srgbClr val="C00000"/>
                </a:solidFill>
              </a:rPr>
              <a:t>rapid highly nonlinear increase of the signal amplitude and significant broadening of the waveforms.</a:t>
            </a:r>
          </a:p>
        </p:txBody>
      </p:sp>
      <p:pic>
        <p:nvPicPr>
          <p:cNvPr id="6" name="Picture 5">
            <a:extLst>
              <a:ext uri="{FF2B5EF4-FFF2-40B4-BE49-F238E27FC236}">
                <a16:creationId xmlns:a16="http://schemas.microsoft.com/office/drawing/2014/main" id="{88DD51A4-EBF7-4844-9D9D-1B247C9D5C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57800" y="3048000"/>
            <a:ext cx="2844800" cy="2133600"/>
          </a:xfrm>
          <a:prstGeom prst="rect">
            <a:avLst/>
          </a:prstGeom>
        </p:spPr>
      </p:pic>
      <p:sp>
        <p:nvSpPr>
          <p:cNvPr id="3" name="Slide Number Placeholder 2">
            <a:extLst>
              <a:ext uri="{FF2B5EF4-FFF2-40B4-BE49-F238E27FC236}">
                <a16:creationId xmlns:a16="http://schemas.microsoft.com/office/drawing/2014/main" id="{0AD8CBFD-4961-48C8-A373-769EA7A6DE35}"/>
              </a:ext>
            </a:extLst>
          </p:cNvPr>
          <p:cNvSpPr>
            <a:spLocks noGrp="1"/>
          </p:cNvSpPr>
          <p:nvPr>
            <p:ph type="sldNum" sz="quarter" idx="12"/>
          </p:nvPr>
        </p:nvSpPr>
        <p:spPr/>
        <p:txBody>
          <a:bodyPr/>
          <a:lstStyle/>
          <a:p>
            <a:fld id="{C8A25242-1DFD-45BB-89E8-D96AD62FA012}" type="slidenum">
              <a:rPr lang="en-US" smtClean="0"/>
              <a:t>15</a:t>
            </a:fld>
            <a:endParaRPr lang="en-US" dirty="0"/>
          </a:p>
        </p:txBody>
      </p:sp>
    </p:spTree>
    <p:extLst>
      <p:ext uri="{BB962C8B-B14F-4D97-AF65-F5344CB8AC3E}">
        <p14:creationId xmlns:p14="http://schemas.microsoft.com/office/powerpoint/2010/main" val="1349495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399" y="4038600"/>
            <a:ext cx="4451875" cy="27432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61050" y="4038600"/>
            <a:ext cx="4461981" cy="2743200"/>
          </a:xfrm>
          <a:prstGeom prst="rect">
            <a:avLst/>
          </a:prstGeom>
        </p:spPr>
      </p:pic>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86400" y="2839016"/>
            <a:ext cx="1233260" cy="1170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381000" y="3657600"/>
            <a:ext cx="4953000" cy="369332"/>
          </a:xfrm>
          <a:prstGeom prst="rect">
            <a:avLst/>
          </a:prstGeom>
        </p:spPr>
        <p:txBody>
          <a:bodyPr wrap="square">
            <a:spAutoFit/>
          </a:bodyPr>
          <a:lstStyle/>
          <a:p>
            <a:r>
              <a:rPr lang="en-US" dirty="0"/>
              <a:t>Example waveforms in unstable region (at 600 V)</a:t>
            </a:r>
          </a:p>
        </p:txBody>
      </p:sp>
      <p:sp>
        <p:nvSpPr>
          <p:cNvPr id="9" name="Rectangle 8"/>
          <p:cNvSpPr/>
          <p:nvPr/>
        </p:nvSpPr>
        <p:spPr>
          <a:xfrm>
            <a:off x="6841957" y="3011269"/>
            <a:ext cx="2149643" cy="646331"/>
          </a:xfrm>
          <a:prstGeom prst="rect">
            <a:avLst/>
          </a:prstGeom>
        </p:spPr>
        <p:txBody>
          <a:bodyPr wrap="square">
            <a:spAutoFit/>
          </a:bodyPr>
          <a:lstStyle/>
          <a:p>
            <a:r>
              <a:rPr lang="en-US" sz="1200" dirty="0"/>
              <a:t>(some spots are visible but not clear in the simple imaging system of the setup)</a:t>
            </a:r>
          </a:p>
        </p:txBody>
      </p:sp>
      <p:sp>
        <p:nvSpPr>
          <p:cNvPr id="10" name="Rectangle 9"/>
          <p:cNvSpPr/>
          <p:nvPr/>
        </p:nvSpPr>
        <p:spPr>
          <a:xfrm>
            <a:off x="2131423" y="228600"/>
            <a:ext cx="5336177" cy="369332"/>
          </a:xfrm>
          <a:prstGeom prst="rect">
            <a:avLst/>
          </a:prstGeom>
        </p:spPr>
        <p:txBody>
          <a:bodyPr wrap="square">
            <a:spAutoFit/>
          </a:bodyPr>
          <a:lstStyle/>
          <a:p>
            <a:pPr algn="ctr"/>
            <a:r>
              <a:rPr lang="en-US" b="1" dirty="0">
                <a:solidFill>
                  <a:srgbClr val="C00000"/>
                </a:solidFill>
                <a:latin typeface="Arial Black" panose="020B0A04020102020204" pitchFamily="34" charset="0"/>
              </a:rPr>
              <a:t>W1 LGAD </a:t>
            </a:r>
            <a:r>
              <a:rPr lang="en-US" dirty="0">
                <a:solidFill>
                  <a:srgbClr val="C00000"/>
                </a:solidFill>
                <a:latin typeface="Arial Black" panose="020B0A04020102020204" pitchFamily="34" charset="0"/>
              </a:rPr>
              <a:t>(1.5e15  50 um):continuation</a:t>
            </a:r>
          </a:p>
        </p:txBody>
      </p:sp>
      <p:sp>
        <p:nvSpPr>
          <p:cNvPr id="11" name="Rectangle 10"/>
          <p:cNvSpPr/>
          <p:nvPr/>
        </p:nvSpPr>
        <p:spPr>
          <a:xfrm>
            <a:off x="4877888" y="711875"/>
            <a:ext cx="4113712" cy="2031325"/>
          </a:xfrm>
          <a:prstGeom prst="rect">
            <a:avLst/>
          </a:prstGeom>
        </p:spPr>
        <p:txBody>
          <a:bodyPr wrap="square">
            <a:spAutoFit/>
          </a:bodyPr>
          <a:lstStyle/>
          <a:p>
            <a:pPr marL="285750" indent="-285750">
              <a:buFontTx/>
              <a:buChar char="-"/>
            </a:pPr>
            <a:r>
              <a:rPr lang="en-US" sz="1400" dirty="0"/>
              <a:t>Signal is stable up to 600 V</a:t>
            </a:r>
          </a:p>
          <a:p>
            <a:pPr marL="285750" indent="-285750">
              <a:buFontTx/>
              <a:buChar char="-"/>
            </a:pPr>
            <a:r>
              <a:rPr lang="en-US" sz="1400" dirty="0"/>
              <a:t>Above 600 V signal becomes unstable (amplitude vary , the waveform is deformed and extended to microsecond scale)</a:t>
            </a:r>
          </a:p>
          <a:p>
            <a:pPr marL="285750" indent="-285750">
              <a:buFontTx/>
              <a:buChar char="-"/>
            </a:pPr>
            <a:r>
              <a:rPr lang="en-US" sz="1400" b="1" dirty="0">
                <a:solidFill>
                  <a:srgbClr val="C00000"/>
                </a:solidFill>
              </a:rPr>
              <a:t>At 615 V the sensor breaks down irreversibly</a:t>
            </a:r>
          </a:p>
          <a:p>
            <a:pPr marL="285750" indent="-285750">
              <a:buFontTx/>
              <a:buChar char="-"/>
            </a:pPr>
            <a:r>
              <a:rPr lang="en-US" sz="1400" dirty="0"/>
              <a:t>Probably some damage spots appear in the illuminated area after breakdown but further visual inspection with electron microscope is needed (we plan to do it in 1-2 weeks)</a:t>
            </a:r>
          </a:p>
        </p:txBody>
      </p:sp>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9352" y="762000"/>
            <a:ext cx="4498848" cy="2743200"/>
          </a:xfrm>
          <a:prstGeom prst="rect">
            <a:avLst/>
          </a:prstGeom>
        </p:spPr>
      </p:pic>
      <p:sp>
        <p:nvSpPr>
          <p:cNvPr id="3" name="Slide Number Placeholder 2">
            <a:extLst>
              <a:ext uri="{FF2B5EF4-FFF2-40B4-BE49-F238E27FC236}">
                <a16:creationId xmlns:a16="http://schemas.microsoft.com/office/drawing/2014/main" id="{DE49EE06-D3D7-4BD0-BFB3-E3C24735E122}"/>
              </a:ext>
            </a:extLst>
          </p:cNvPr>
          <p:cNvSpPr>
            <a:spLocks noGrp="1"/>
          </p:cNvSpPr>
          <p:nvPr>
            <p:ph type="sldNum" sz="quarter" idx="12"/>
          </p:nvPr>
        </p:nvSpPr>
        <p:spPr/>
        <p:txBody>
          <a:bodyPr/>
          <a:lstStyle/>
          <a:p>
            <a:fld id="{C8A25242-1DFD-45BB-89E8-D96AD62FA012}" type="slidenum">
              <a:rPr lang="en-US" smtClean="0"/>
              <a:t>16</a:t>
            </a:fld>
            <a:endParaRPr lang="en-US" dirty="0"/>
          </a:p>
        </p:txBody>
      </p:sp>
    </p:spTree>
    <p:extLst>
      <p:ext uri="{BB962C8B-B14F-4D97-AF65-F5344CB8AC3E}">
        <p14:creationId xmlns:p14="http://schemas.microsoft.com/office/powerpoint/2010/main" val="749898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131423" y="228600"/>
            <a:ext cx="5336177" cy="646331"/>
          </a:xfrm>
          <a:prstGeom prst="rect">
            <a:avLst/>
          </a:prstGeom>
        </p:spPr>
        <p:txBody>
          <a:bodyPr wrap="square">
            <a:spAutoFit/>
          </a:bodyPr>
          <a:lstStyle/>
          <a:p>
            <a:pPr algn="ctr"/>
            <a:r>
              <a:rPr lang="en-US" b="1" dirty="0">
                <a:solidFill>
                  <a:srgbClr val="C00000"/>
                </a:solidFill>
                <a:latin typeface="Arial Black" panose="020B0A04020102020204" pitchFamily="34" charset="0"/>
              </a:rPr>
              <a:t>W2 LGAD </a:t>
            </a:r>
            <a:r>
              <a:rPr lang="en-US" dirty="0">
                <a:solidFill>
                  <a:srgbClr val="C00000"/>
                </a:solidFill>
                <a:latin typeface="Arial Black" panose="020B0A04020102020204" pitchFamily="34" charset="0"/>
              </a:rPr>
              <a:t>(2.5e15  50 um)</a:t>
            </a:r>
          </a:p>
          <a:p>
            <a:pPr algn="ctr"/>
            <a:r>
              <a:rPr lang="en-US" dirty="0">
                <a:solidFill>
                  <a:srgbClr val="C00000"/>
                </a:solidFill>
                <a:latin typeface="Arial Black" panose="020B0A04020102020204" pitchFamily="34" charset="0"/>
              </a:rPr>
              <a:t>LGB, 3.5x3.5 mm</a:t>
            </a:r>
            <a:r>
              <a:rPr lang="en-US" baseline="30000" dirty="0">
                <a:solidFill>
                  <a:srgbClr val="C00000"/>
                </a:solidFill>
                <a:latin typeface="Arial Black" panose="020B0A04020102020204" pitchFamily="34" charset="0"/>
              </a:rPr>
              <a:t>2</a:t>
            </a:r>
            <a:endParaRPr lang="en-US" dirty="0">
              <a:solidFill>
                <a:srgbClr val="C00000"/>
              </a:solidFill>
              <a:latin typeface="Arial Black" panose="020B0A0402010202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2921" y="3953864"/>
            <a:ext cx="4498848" cy="27432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343" y="4083424"/>
            <a:ext cx="4492578" cy="27432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103" y="1030038"/>
            <a:ext cx="4441814" cy="2743200"/>
          </a:xfrm>
          <a:prstGeom prst="rect">
            <a:avLst/>
          </a:prstGeom>
        </p:spPr>
      </p:pic>
      <p:sp>
        <p:nvSpPr>
          <p:cNvPr id="10" name="Rectangle 9"/>
          <p:cNvSpPr/>
          <p:nvPr/>
        </p:nvSpPr>
        <p:spPr>
          <a:xfrm>
            <a:off x="5233831" y="1873716"/>
            <a:ext cx="3910169" cy="2246769"/>
          </a:xfrm>
          <a:prstGeom prst="rect">
            <a:avLst/>
          </a:prstGeom>
        </p:spPr>
        <p:txBody>
          <a:bodyPr wrap="square">
            <a:spAutoFit/>
          </a:bodyPr>
          <a:lstStyle/>
          <a:p>
            <a:pPr marL="285750" indent="-285750">
              <a:buFontTx/>
              <a:buChar char="-"/>
            </a:pPr>
            <a:r>
              <a:rPr lang="en-US" sz="1400" dirty="0"/>
              <a:t>Signal is stable up to 540 V</a:t>
            </a:r>
          </a:p>
          <a:p>
            <a:pPr marL="285750" indent="-285750">
              <a:buFontTx/>
              <a:buChar char="-"/>
            </a:pPr>
            <a:r>
              <a:rPr lang="en-US" sz="1400" b="1" dirty="0">
                <a:solidFill>
                  <a:srgbClr val="C00000"/>
                </a:solidFill>
              </a:rPr>
              <a:t>Above 540 V signal becomes slightly unstable </a:t>
            </a:r>
            <a:r>
              <a:rPr lang="en-US" sz="1400" dirty="0"/>
              <a:t>(amplitude varies) and the leak current start jumping.</a:t>
            </a:r>
          </a:p>
          <a:p>
            <a:pPr marL="285750" indent="-285750">
              <a:buFontTx/>
              <a:buChar char="-"/>
            </a:pPr>
            <a:r>
              <a:rPr lang="en-US" sz="1400" dirty="0"/>
              <a:t>At 545 V the leak current rapidly jumps above 0.5 mA what is a safety limit of our HV power supply. In such case further increase of bias is not possible in our setup.</a:t>
            </a:r>
          </a:p>
          <a:p>
            <a:pPr marL="285750" indent="-285750">
              <a:buFontTx/>
              <a:buChar char="-"/>
            </a:pPr>
            <a:r>
              <a:rPr lang="en-US" sz="1400" b="1" dirty="0">
                <a:solidFill>
                  <a:srgbClr val="C00000"/>
                </a:solidFill>
              </a:rPr>
              <a:t>No damage at 545 V </a:t>
            </a:r>
            <a:r>
              <a:rPr lang="en-US" sz="1400" dirty="0"/>
              <a:t>(after decreasing the bias the sensor works normally)</a:t>
            </a:r>
          </a:p>
        </p:txBody>
      </p:sp>
      <p:pic>
        <p:nvPicPr>
          <p:cNvPr id="7" name="Picture 6">
            <a:extLst>
              <a:ext uri="{FF2B5EF4-FFF2-40B4-BE49-F238E27FC236}">
                <a16:creationId xmlns:a16="http://schemas.microsoft.com/office/drawing/2014/main" id="{183C4477-0D70-4220-82FE-3441E36792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200" y="160936"/>
            <a:ext cx="2317604" cy="1738203"/>
          </a:xfrm>
          <a:prstGeom prst="rect">
            <a:avLst/>
          </a:prstGeom>
        </p:spPr>
      </p:pic>
      <p:sp>
        <p:nvSpPr>
          <p:cNvPr id="6" name="Slide Number Placeholder 5">
            <a:extLst>
              <a:ext uri="{FF2B5EF4-FFF2-40B4-BE49-F238E27FC236}">
                <a16:creationId xmlns:a16="http://schemas.microsoft.com/office/drawing/2014/main" id="{521E4743-D9EF-47D1-8BC8-E65E04631396}"/>
              </a:ext>
            </a:extLst>
          </p:cNvPr>
          <p:cNvSpPr>
            <a:spLocks noGrp="1"/>
          </p:cNvSpPr>
          <p:nvPr>
            <p:ph type="sldNum" sz="quarter" idx="12"/>
          </p:nvPr>
        </p:nvSpPr>
        <p:spPr/>
        <p:txBody>
          <a:bodyPr/>
          <a:lstStyle/>
          <a:p>
            <a:fld id="{C8A25242-1DFD-45BB-89E8-D96AD62FA012}" type="slidenum">
              <a:rPr lang="en-US" smtClean="0"/>
              <a:t>17</a:t>
            </a:fld>
            <a:endParaRPr lang="en-US" dirty="0"/>
          </a:p>
        </p:txBody>
      </p:sp>
    </p:spTree>
    <p:extLst>
      <p:ext uri="{BB962C8B-B14F-4D97-AF65-F5344CB8AC3E}">
        <p14:creationId xmlns:p14="http://schemas.microsoft.com/office/powerpoint/2010/main" val="4191957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0305" y="52330"/>
            <a:ext cx="5336177" cy="369332"/>
          </a:xfrm>
          <a:prstGeom prst="rect">
            <a:avLst/>
          </a:prstGeom>
        </p:spPr>
        <p:txBody>
          <a:bodyPr wrap="square">
            <a:spAutoFit/>
          </a:bodyPr>
          <a:lstStyle/>
          <a:p>
            <a:pPr algn="ctr"/>
            <a:r>
              <a:rPr lang="en-US" b="1" dirty="0">
                <a:solidFill>
                  <a:srgbClr val="C00000"/>
                </a:solidFill>
                <a:latin typeface="Arial Black" panose="020B0A04020102020204" pitchFamily="34" charset="0"/>
              </a:rPr>
              <a:t>PIN - W2 LGAD </a:t>
            </a:r>
            <a:r>
              <a:rPr lang="en-US" dirty="0">
                <a:solidFill>
                  <a:srgbClr val="C00000"/>
                </a:solidFill>
                <a:latin typeface="Arial Black" panose="020B0A04020102020204" pitchFamily="34" charset="0"/>
              </a:rPr>
              <a:t>(1.5e15  70 um)</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59" y="1379911"/>
            <a:ext cx="4441814" cy="27432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3408" y="4038600"/>
            <a:ext cx="4441814" cy="27432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5222" y="1371600"/>
            <a:ext cx="4492578" cy="2743200"/>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95800" y="4038600"/>
            <a:ext cx="4492578" cy="2743200"/>
          </a:xfrm>
          <a:prstGeom prst="rect">
            <a:avLst/>
          </a:prstGeom>
        </p:spPr>
      </p:pic>
      <p:sp>
        <p:nvSpPr>
          <p:cNvPr id="7" name="Rectangle 6"/>
          <p:cNvSpPr/>
          <p:nvPr/>
        </p:nvSpPr>
        <p:spPr>
          <a:xfrm>
            <a:off x="258024" y="371375"/>
            <a:ext cx="5105400" cy="1169551"/>
          </a:xfrm>
          <a:prstGeom prst="rect">
            <a:avLst/>
          </a:prstGeom>
        </p:spPr>
        <p:txBody>
          <a:bodyPr wrap="square">
            <a:spAutoFit/>
          </a:bodyPr>
          <a:lstStyle/>
          <a:p>
            <a:r>
              <a:rPr lang="en-US" sz="1400" dirty="0"/>
              <a:t>Signal of this sensor shows 3-step behavior. First signal grows relatively homogenously with bias. (&lt; 600 V) then is relatively independent on bias (600-850 V) and finally increase drastically when bias is close to the breakdown level (&gt; 850 V). Similar behavior (see next slides) is observed for all 70-75 um sensors. </a:t>
            </a:r>
          </a:p>
        </p:txBody>
      </p:sp>
      <p:pic>
        <p:nvPicPr>
          <p:cNvPr id="8" name="Picture 7">
            <a:extLst>
              <a:ext uri="{FF2B5EF4-FFF2-40B4-BE49-F238E27FC236}">
                <a16:creationId xmlns:a16="http://schemas.microsoft.com/office/drawing/2014/main" id="{27AB9E62-F947-4B32-BA8E-9D4D04C12FE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62819" y="236996"/>
            <a:ext cx="2743200" cy="2057400"/>
          </a:xfrm>
          <a:prstGeom prst="rect">
            <a:avLst/>
          </a:prstGeom>
        </p:spPr>
      </p:pic>
      <p:sp>
        <p:nvSpPr>
          <p:cNvPr id="11" name="Slide Number Placeholder 10">
            <a:extLst>
              <a:ext uri="{FF2B5EF4-FFF2-40B4-BE49-F238E27FC236}">
                <a16:creationId xmlns:a16="http://schemas.microsoft.com/office/drawing/2014/main" id="{FE7ED047-82F3-49C4-A6FB-C556C41B989C}"/>
              </a:ext>
            </a:extLst>
          </p:cNvPr>
          <p:cNvSpPr>
            <a:spLocks noGrp="1"/>
          </p:cNvSpPr>
          <p:nvPr>
            <p:ph type="sldNum" sz="quarter" idx="12"/>
          </p:nvPr>
        </p:nvSpPr>
        <p:spPr/>
        <p:txBody>
          <a:bodyPr/>
          <a:lstStyle/>
          <a:p>
            <a:fld id="{C8A25242-1DFD-45BB-89E8-D96AD62FA012}" type="slidenum">
              <a:rPr lang="en-US" smtClean="0"/>
              <a:t>18</a:t>
            </a:fld>
            <a:endParaRPr lang="en-US" dirty="0"/>
          </a:p>
        </p:txBody>
      </p:sp>
      <p:sp>
        <p:nvSpPr>
          <p:cNvPr id="9" name="Arrow: Right 8">
            <a:extLst>
              <a:ext uri="{FF2B5EF4-FFF2-40B4-BE49-F238E27FC236}">
                <a16:creationId xmlns:a16="http://schemas.microsoft.com/office/drawing/2014/main" id="{8C70A40B-BD03-4891-9BA4-4D956558F0B7}"/>
              </a:ext>
            </a:extLst>
          </p:cNvPr>
          <p:cNvSpPr/>
          <p:nvPr/>
        </p:nvSpPr>
        <p:spPr>
          <a:xfrm rot="15208779">
            <a:off x="2438400" y="2057400"/>
            <a:ext cx="468217" cy="2369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FD8F55A8-A7C2-47B3-875E-7C6FE96B2F4A}"/>
              </a:ext>
            </a:extLst>
          </p:cNvPr>
          <p:cNvSpPr txBox="1"/>
          <p:nvPr/>
        </p:nvSpPr>
        <p:spPr>
          <a:xfrm>
            <a:off x="2209800" y="2549462"/>
            <a:ext cx="1524000" cy="646331"/>
          </a:xfrm>
          <a:prstGeom prst="rect">
            <a:avLst/>
          </a:prstGeom>
          <a:noFill/>
        </p:spPr>
        <p:txBody>
          <a:bodyPr wrap="square" rtlCol="0">
            <a:spAutoFit/>
          </a:bodyPr>
          <a:lstStyle/>
          <a:p>
            <a:r>
              <a:rPr lang="en-GB" sz="1200" dirty="0"/>
              <a:t>Full depletion nicely seen with the kink of the signal</a:t>
            </a:r>
          </a:p>
        </p:txBody>
      </p:sp>
      <p:cxnSp>
        <p:nvCxnSpPr>
          <p:cNvPr id="13" name="Straight Arrow Connector 12">
            <a:extLst>
              <a:ext uri="{FF2B5EF4-FFF2-40B4-BE49-F238E27FC236}">
                <a16:creationId xmlns:a16="http://schemas.microsoft.com/office/drawing/2014/main" id="{E59634A2-7879-4C4D-8F0C-F749EDFF9D52}"/>
              </a:ext>
            </a:extLst>
          </p:cNvPr>
          <p:cNvCxnSpPr>
            <a:cxnSpLocks/>
          </p:cNvCxnSpPr>
          <p:nvPr/>
        </p:nvCxnSpPr>
        <p:spPr>
          <a:xfrm flipV="1">
            <a:off x="6096000" y="2743200"/>
            <a:ext cx="166819" cy="533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BE1E71-A224-42B3-95F1-7FDBB1D6D427}"/>
              </a:ext>
            </a:extLst>
          </p:cNvPr>
          <p:cNvSpPr txBox="1"/>
          <p:nvPr/>
        </p:nvSpPr>
        <p:spPr>
          <a:xfrm>
            <a:off x="5791200" y="3276600"/>
            <a:ext cx="2133600" cy="307777"/>
          </a:xfrm>
          <a:prstGeom prst="rect">
            <a:avLst/>
          </a:prstGeom>
          <a:noFill/>
        </p:spPr>
        <p:txBody>
          <a:bodyPr wrap="square" rtlCol="0">
            <a:spAutoFit/>
          </a:bodyPr>
          <a:lstStyle/>
          <a:p>
            <a:r>
              <a:rPr lang="en-GB" sz="1400" dirty="0"/>
              <a:t>Depletion well seen</a:t>
            </a:r>
          </a:p>
        </p:txBody>
      </p:sp>
      <p:sp>
        <p:nvSpPr>
          <p:cNvPr id="16" name="TextBox 15">
            <a:extLst>
              <a:ext uri="{FF2B5EF4-FFF2-40B4-BE49-F238E27FC236}">
                <a16:creationId xmlns:a16="http://schemas.microsoft.com/office/drawing/2014/main" id="{4072EE57-AD4B-4BD9-B78D-8707714705F5}"/>
              </a:ext>
            </a:extLst>
          </p:cNvPr>
          <p:cNvSpPr txBox="1"/>
          <p:nvPr/>
        </p:nvSpPr>
        <p:spPr>
          <a:xfrm>
            <a:off x="6019800" y="4563605"/>
            <a:ext cx="1676400" cy="584775"/>
          </a:xfrm>
          <a:prstGeom prst="rect">
            <a:avLst/>
          </a:prstGeom>
          <a:noFill/>
        </p:spPr>
        <p:txBody>
          <a:bodyPr wrap="square" rtlCol="0">
            <a:spAutoFit/>
          </a:bodyPr>
          <a:lstStyle/>
          <a:p>
            <a:r>
              <a:rPr lang="en-GB" sz="1600" dirty="0" err="1"/>
              <a:t>Drif</a:t>
            </a:r>
            <a:r>
              <a:rPr lang="en-GB" sz="1600" dirty="0"/>
              <a:t> </a:t>
            </a:r>
            <a:r>
              <a:rPr lang="en-GB" sz="1600" dirty="0" err="1"/>
              <a:t>velosity</a:t>
            </a:r>
            <a:r>
              <a:rPr lang="en-GB" sz="1600" dirty="0"/>
              <a:t> saturation</a:t>
            </a:r>
          </a:p>
        </p:txBody>
      </p:sp>
      <p:cxnSp>
        <p:nvCxnSpPr>
          <p:cNvPr id="18" name="Straight Arrow Connector 17">
            <a:extLst>
              <a:ext uri="{FF2B5EF4-FFF2-40B4-BE49-F238E27FC236}">
                <a16:creationId xmlns:a16="http://schemas.microsoft.com/office/drawing/2014/main" id="{B652BC6A-6F13-48A1-B03B-E299C5D3AA3F}"/>
              </a:ext>
            </a:extLst>
          </p:cNvPr>
          <p:cNvCxnSpPr>
            <a:cxnSpLocks/>
          </p:cNvCxnSpPr>
          <p:nvPr/>
        </p:nvCxnSpPr>
        <p:spPr>
          <a:xfrm flipV="1">
            <a:off x="8001000" y="4489556"/>
            <a:ext cx="274320" cy="5751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D5B24D8-9338-4CAE-BECE-FE7843D3B334}"/>
              </a:ext>
            </a:extLst>
          </p:cNvPr>
          <p:cNvSpPr txBox="1"/>
          <p:nvPr/>
        </p:nvSpPr>
        <p:spPr>
          <a:xfrm>
            <a:off x="7010400" y="5334000"/>
            <a:ext cx="1371600" cy="584775"/>
          </a:xfrm>
          <a:prstGeom prst="rect">
            <a:avLst/>
          </a:prstGeom>
          <a:noFill/>
        </p:spPr>
        <p:txBody>
          <a:bodyPr wrap="square" rtlCol="0">
            <a:spAutoFit/>
          </a:bodyPr>
          <a:lstStyle/>
          <a:p>
            <a:r>
              <a:rPr lang="en-GB" sz="1600" dirty="0"/>
              <a:t>Gain   at higher bias</a:t>
            </a:r>
          </a:p>
        </p:txBody>
      </p:sp>
    </p:spTree>
    <p:extLst>
      <p:ext uri="{BB962C8B-B14F-4D97-AF65-F5344CB8AC3E}">
        <p14:creationId xmlns:p14="http://schemas.microsoft.com/office/powerpoint/2010/main" val="33369668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1423" y="228600"/>
            <a:ext cx="5336177" cy="646331"/>
          </a:xfrm>
          <a:prstGeom prst="rect">
            <a:avLst/>
          </a:prstGeom>
        </p:spPr>
        <p:txBody>
          <a:bodyPr wrap="square">
            <a:spAutoFit/>
          </a:bodyPr>
          <a:lstStyle/>
          <a:p>
            <a:pPr algn="ctr"/>
            <a:r>
              <a:rPr lang="en-US" b="1" dirty="0">
                <a:solidFill>
                  <a:srgbClr val="C00000"/>
                </a:solidFill>
                <a:latin typeface="Arial Black" panose="020B0A04020102020204" pitchFamily="34" charset="0"/>
              </a:rPr>
              <a:t>W2 LGAD </a:t>
            </a:r>
            <a:r>
              <a:rPr lang="en-US" dirty="0">
                <a:solidFill>
                  <a:srgbClr val="C00000"/>
                </a:solidFill>
                <a:latin typeface="Arial Black" panose="020B0A04020102020204" pitchFamily="34" charset="0"/>
              </a:rPr>
              <a:t>(1.5e15  70 um)</a:t>
            </a:r>
          </a:p>
          <a:p>
            <a:pPr algn="ctr"/>
            <a:r>
              <a:rPr lang="en-US" dirty="0">
                <a:solidFill>
                  <a:srgbClr val="C00000"/>
                </a:solidFill>
                <a:latin typeface="Arial Black" panose="020B0A04020102020204" pitchFamily="34" charset="0"/>
              </a:rPr>
              <a:t>LGM, 3.3x3.3 mm</a:t>
            </a:r>
            <a:r>
              <a:rPr lang="en-US" baseline="30000" dirty="0">
                <a:solidFill>
                  <a:srgbClr val="C00000"/>
                </a:solidFill>
                <a:latin typeface="Arial Black" panose="020B0A04020102020204" pitchFamily="34" charset="0"/>
              </a:rPr>
              <a:t>2</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1106031"/>
            <a:ext cx="4623816" cy="2819400"/>
          </a:xfrm>
          <a:prstGeom prst="rect">
            <a:avLst/>
          </a:prstGeom>
        </p:spPr>
      </p:pic>
      <p:sp>
        <p:nvSpPr>
          <p:cNvPr id="8" name="Rectangle 7"/>
          <p:cNvSpPr/>
          <p:nvPr/>
        </p:nvSpPr>
        <p:spPr>
          <a:xfrm>
            <a:off x="5001828" y="1392347"/>
            <a:ext cx="4113712" cy="2246769"/>
          </a:xfrm>
          <a:prstGeom prst="rect">
            <a:avLst/>
          </a:prstGeom>
        </p:spPr>
        <p:txBody>
          <a:bodyPr wrap="square">
            <a:spAutoFit/>
          </a:bodyPr>
          <a:lstStyle/>
          <a:p>
            <a:pPr marL="285750" indent="-285750">
              <a:buFontTx/>
              <a:buChar char="-"/>
            </a:pPr>
            <a:r>
              <a:rPr lang="en-US" sz="1400" dirty="0"/>
              <a:t>In this particular sensor </a:t>
            </a:r>
            <a:r>
              <a:rPr lang="en-US" sz="1400" b="1" dirty="0">
                <a:solidFill>
                  <a:srgbClr val="C00000"/>
                </a:solidFill>
              </a:rPr>
              <a:t>the leak current becomes very unstable at relatively low bias 340 V. </a:t>
            </a:r>
            <a:r>
              <a:rPr lang="en-US" sz="1400" dirty="0"/>
              <a:t>We observe rapid amplitude jumping between 3 and 90 </a:t>
            </a:r>
            <a:r>
              <a:rPr lang="en-US" sz="1400" dirty="0" err="1"/>
              <a:t>uA</a:t>
            </a:r>
            <a:r>
              <a:rPr lang="en-US" sz="1400" dirty="0"/>
              <a:t>.</a:t>
            </a:r>
          </a:p>
          <a:p>
            <a:pPr marL="285750" indent="-285750">
              <a:buFontTx/>
              <a:buChar char="-"/>
            </a:pPr>
            <a:r>
              <a:rPr lang="en-US" sz="1400" dirty="0"/>
              <a:t>However the current instability is not reflected in the signal and it looks quite stable up to 800 V</a:t>
            </a:r>
          </a:p>
          <a:p>
            <a:pPr marL="285750" indent="-285750">
              <a:buFontTx/>
              <a:buChar char="-"/>
            </a:pPr>
            <a:r>
              <a:rPr lang="en-US" sz="1400" dirty="0"/>
              <a:t>Signal becomes unstable above 800 V (amplitude and broadening vary)</a:t>
            </a:r>
          </a:p>
          <a:p>
            <a:pPr marL="285750" indent="-285750">
              <a:buFontTx/>
              <a:buChar char="-"/>
            </a:pPr>
            <a:r>
              <a:rPr lang="en-US" sz="1400" b="1" dirty="0">
                <a:solidFill>
                  <a:srgbClr val="C00000"/>
                </a:solidFill>
              </a:rPr>
              <a:t>Irreversible break down  occurred at 885 V</a:t>
            </a:r>
          </a:p>
          <a:p>
            <a:pPr marL="285750" indent="-285750">
              <a:buFontTx/>
              <a:buChar char="-"/>
            </a:pPr>
            <a:r>
              <a:rPr lang="en-US" sz="1400" dirty="0"/>
              <a:t>No visible damage in illuminated area</a:t>
            </a:r>
          </a:p>
        </p:txBody>
      </p:sp>
      <p:sp>
        <p:nvSpPr>
          <p:cNvPr id="4" name="Slide Number Placeholder 3">
            <a:extLst>
              <a:ext uri="{FF2B5EF4-FFF2-40B4-BE49-F238E27FC236}">
                <a16:creationId xmlns:a16="http://schemas.microsoft.com/office/drawing/2014/main" id="{BC40F4B6-195C-42F8-9523-16B08430C04A}"/>
              </a:ext>
            </a:extLst>
          </p:cNvPr>
          <p:cNvSpPr>
            <a:spLocks noGrp="1"/>
          </p:cNvSpPr>
          <p:nvPr>
            <p:ph type="sldNum" sz="quarter" idx="12"/>
          </p:nvPr>
        </p:nvSpPr>
        <p:spPr/>
        <p:txBody>
          <a:bodyPr/>
          <a:lstStyle/>
          <a:p>
            <a:fld id="{C8A25242-1DFD-45BB-89E8-D96AD62FA012}" type="slidenum">
              <a:rPr lang="en-US" smtClean="0"/>
              <a:t>19</a:t>
            </a:fld>
            <a:endParaRPr lang="en-US" dirty="0"/>
          </a:p>
        </p:txBody>
      </p:sp>
      <p:pic>
        <p:nvPicPr>
          <p:cNvPr id="6" name="Picture 5">
            <a:extLst>
              <a:ext uri="{FF2B5EF4-FFF2-40B4-BE49-F238E27FC236}">
                <a16:creationId xmlns:a16="http://schemas.microsoft.com/office/drawing/2014/main" id="{A64BFDF0-8C78-4557-A584-48CEA06182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3352800" y="3933908"/>
            <a:ext cx="2895600" cy="2062361"/>
          </a:xfrm>
          <a:prstGeom prst="rect">
            <a:avLst/>
          </a:prstGeom>
        </p:spPr>
      </p:pic>
      <p:cxnSp>
        <p:nvCxnSpPr>
          <p:cNvPr id="5" name="Straight Arrow Connector 4">
            <a:extLst>
              <a:ext uri="{FF2B5EF4-FFF2-40B4-BE49-F238E27FC236}">
                <a16:creationId xmlns:a16="http://schemas.microsoft.com/office/drawing/2014/main" id="{5B077C8E-570C-45E7-A01E-51D8C87F4382}"/>
              </a:ext>
            </a:extLst>
          </p:cNvPr>
          <p:cNvCxnSpPr/>
          <p:nvPr/>
        </p:nvCxnSpPr>
        <p:spPr>
          <a:xfrm>
            <a:off x="2438400" y="4876800"/>
            <a:ext cx="2133600" cy="15240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4B43044-3FE7-4EB6-AF42-6D4ACE2C69EF}"/>
              </a:ext>
            </a:extLst>
          </p:cNvPr>
          <p:cNvSpPr txBox="1"/>
          <p:nvPr/>
        </p:nvSpPr>
        <p:spPr>
          <a:xfrm>
            <a:off x="685800" y="4419600"/>
            <a:ext cx="2209800" cy="1384995"/>
          </a:xfrm>
          <a:prstGeom prst="rect">
            <a:avLst/>
          </a:prstGeom>
          <a:noFill/>
        </p:spPr>
        <p:txBody>
          <a:bodyPr wrap="square" rtlCol="0">
            <a:spAutoFit/>
          </a:bodyPr>
          <a:lstStyle/>
          <a:p>
            <a:r>
              <a:rPr lang="en-GB" sz="1400" dirty="0">
                <a:highlight>
                  <a:srgbClr val="FFFF00"/>
                </a:highlight>
              </a:rPr>
              <a:t>Fatality signature at the same place where  illumination was performed (seen in our study as </a:t>
            </a:r>
            <a:r>
              <a:rPr lang="en-GB" sz="1400" b="1" dirty="0">
                <a:highlight>
                  <a:srgbClr val="FFFF00"/>
                </a:highlight>
              </a:rPr>
              <a:t>characteristic feature for CNM </a:t>
            </a:r>
            <a:r>
              <a:rPr lang="en-GB" sz="1400" b="1" dirty="0" err="1">
                <a:highlight>
                  <a:srgbClr val="FFFF00"/>
                </a:highlight>
              </a:rPr>
              <a:t>sesnosr</a:t>
            </a:r>
            <a:r>
              <a:rPr lang="en-GB" sz="1400" b="1" dirty="0">
                <a:highlight>
                  <a:srgbClr val="FFFF00"/>
                </a:highlight>
              </a:rPr>
              <a:t>; not HPK</a:t>
            </a:r>
            <a:r>
              <a:rPr lang="en-GB" sz="1400" dirty="0">
                <a:highlight>
                  <a:srgbClr val="FFFF00"/>
                </a:highlight>
              </a:rPr>
              <a:t>) </a:t>
            </a:r>
            <a:endParaRPr lang="en-GB" dirty="0">
              <a:highlight>
                <a:srgbClr val="FFFF00"/>
              </a:highlight>
            </a:endParaRPr>
          </a:p>
        </p:txBody>
      </p:sp>
    </p:spTree>
    <p:extLst>
      <p:ext uri="{BB962C8B-B14F-4D97-AF65-F5344CB8AC3E}">
        <p14:creationId xmlns:p14="http://schemas.microsoft.com/office/powerpoint/2010/main" val="3309227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73725" y="331315"/>
            <a:ext cx="7792711" cy="400110"/>
          </a:xfrm>
          <a:prstGeom prst="rect">
            <a:avLst/>
          </a:prstGeom>
          <a:noFill/>
        </p:spPr>
        <p:txBody>
          <a:bodyPr wrap="none" rtlCol="0">
            <a:spAutoFit/>
          </a:bodyPr>
          <a:lstStyle/>
          <a:p>
            <a:r>
              <a:rPr lang="en-US" sz="2000" b="1" dirty="0">
                <a:latin typeface="Arial Black" panose="020B0A04020102020204" pitchFamily="34" charset="0"/>
              </a:rPr>
              <a:t>Study on irradiated LGADs - Fall 2021 campaign at ELI</a:t>
            </a:r>
          </a:p>
        </p:txBody>
      </p:sp>
      <p:sp>
        <p:nvSpPr>
          <p:cNvPr id="5" name="TextBox 4"/>
          <p:cNvSpPr txBox="1"/>
          <p:nvPr/>
        </p:nvSpPr>
        <p:spPr>
          <a:xfrm>
            <a:off x="511628" y="1004054"/>
            <a:ext cx="5889172" cy="523220"/>
          </a:xfrm>
          <a:prstGeom prst="rect">
            <a:avLst/>
          </a:prstGeom>
          <a:noFill/>
        </p:spPr>
        <p:txBody>
          <a:bodyPr wrap="square" rtlCol="0">
            <a:spAutoFit/>
          </a:bodyPr>
          <a:lstStyle/>
          <a:p>
            <a:r>
              <a:rPr lang="en-US" sz="1400" b="1" dirty="0"/>
              <a:t>The first set of samples:</a:t>
            </a:r>
            <a:r>
              <a:rPr lang="en-US" sz="1400" dirty="0"/>
              <a:t> 6 LGADs wire bonded in Ljubljana and sent by Gregor directly to ELI  (HPK, FBK)</a:t>
            </a:r>
          </a:p>
        </p:txBody>
      </p:sp>
      <p:graphicFrame>
        <p:nvGraphicFramePr>
          <p:cNvPr id="3" name="Table 2"/>
          <p:cNvGraphicFramePr>
            <a:graphicFrameLocks noGrp="1"/>
          </p:cNvGraphicFramePr>
          <p:nvPr>
            <p:extLst>
              <p:ext uri="{D42A27DB-BD31-4B8C-83A1-F6EECF244321}">
                <p14:modId xmlns:p14="http://schemas.microsoft.com/office/powerpoint/2010/main" val="4084719838"/>
              </p:ext>
            </p:extLst>
          </p:nvPr>
        </p:nvGraphicFramePr>
        <p:xfrm>
          <a:off x="381000" y="1447800"/>
          <a:ext cx="8304407" cy="4754880"/>
        </p:xfrm>
        <a:graphic>
          <a:graphicData uri="http://schemas.openxmlformats.org/drawingml/2006/table">
            <a:tbl>
              <a:tblPr firstRow="1" bandRow="1">
                <a:tableStyleId>{5C22544A-7EE6-4342-B048-85BDC9FD1C3A}</a:tableStyleId>
              </a:tblPr>
              <a:tblGrid>
                <a:gridCol w="1511300">
                  <a:extLst>
                    <a:ext uri="{9D8B030D-6E8A-4147-A177-3AD203B41FA5}">
                      <a16:colId xmlns:a16="http://schemas.microsoft.com/office/drawing/2014/main" val="20000"/>
                    </a:ext>
                  </a:extLst>
                </a:gridCol>
                <a:gridCol w="721043">
                  <a:extLst>
                    <a:ext uri="{9D8B030D-6E8A-4147-A177-3AD203B41FA5}">
                      <a16:colId xmlns:a16="http://schemas.microsoft.com/office/drawing/2014/main" val="20001"/>
                    </a:ext>
                  </a:extLst>
                </a:gridCol>
                <a:gridCol w="830580">
                  <a:extLst>
                    <a:ext uri="{9D8B030D-6E8A-4147-A177-3AD203B41FA5}">
                      <a16:colId xmlns:a16="http://schemas.microsoft.com/office/drawing/2014/main" val="20002"/>
                    </a:ext>
                  </a:extLst>
                </a:gridCol>
                <a:gridCol w="788099">
                  <a:extLst>
                    <a:ext uri="{9D8B030D-6E8A-4147-A177-3AD203B41FA5}">
                      <a16:colId xmlns:a16="http://schemas.microsoft.com/office/drawing/2014/main" val="20003"/>
                    </a:ext>
                  </a:extLst>
                </a:gridCol>
                <a:gridCol w="1418019">
                  <a:extLst>
                    <a:ext uri="{9D8B030D-6E8A-4147-A177-3AD203B41FA5}">
                      <a16:colId xmlns:a16="http://schemas.microsoft.com/office/drawing/2014/main" val="20004"/>
                    </a:ext>
                  </a:extLst>
                </a:gridCol>
                <a:gridCol w="1503111">
                  <a:extLst>
                    <a:ext uri="{9D8B030D-6E8A-4147-A177-3AD203B41FA5}">
                      <a16:colId xmlns:a16="http://schemas.microsoft.com/office/drawing/2014/main" val="20005"/>
                    </a:ext>
                  </a:extLst>
                </a:gridCol>
                <a:gridCol w="1532255">
                  <a:extLst>
                    <a:ext uri="{9D8B030D-6E8A-4147-A177-3AD203B41FA5}">
                      <a16:colId xmlns:a16="http://schemas.microsoft.com/office/drawing/2014/main" val="20006"/>
                    </a:ext>
                  </a:extLst>
                </a:gridCol>
              </a:tblGrid>
              <a:tr h="137160">
                <a:tc>
                  <a:txBody>
                    <a:bodyPr/>
                    <a:lstStyle/>
                    <a:p>
                      <a:r>
                        <a:rPr lang="en-US" sz="1200" dirty="0"/>
                        <a:t>Sensor </a:t>
                      </a:r>
                      <a:r>
                        <a:rPr lang="en-US" sz="1200" dirty="0" err="1"/>
                        <a:t>typeor</a:t>
                      </a:r>
                      <a:r>
                        <a:rPr lang="en-US" sz="1200" dirty="0"/>
                        <a:t> </a:t>
                      </a:r>
                    </a:p>
                  </a:txBody>
                  <a:tcPr/>
                </a:tc>
                <a:tc>
                  <a:txBody>
                    <a:bodyPr/>
                    <a:lstStyle/>
                    <a:p>
                      <a:r>
                        <a:rPr lang="en-US" sz="1200" dirty="0" err="1"/>
                        <a:t>Fluence</a:t>
                      </a:r>
                      <a:endParaRPr lang="en-US" sz="1200" dirty="0"/>
                    </a:p>
                  </a:txBody>
                  <a:tcPr/>
                </a:tc>
                <a:tc>
                  <a:txBody>
                    <a:bodyPr/>
                    <a:lstStyle/>
                    <a:p>
                      <a:r>
                        <a:rPr lang="en-US" sz="1200" dirty="0"/>
                        <a:t>Thickness</a:t>
                      </a:r>
                    </a:p>
                  </a:txBody>
                  <a:tcPr>
                    <a:solidFill>
                      <a:srgbClr val="FFC000"/>
                    </a:solidFill>
                  </a:tcPr>
                </a:tc>
                <a:tc>
                  <a:txBody>
                    <a:bodyPr/>
                    <a:lstStyle/>
                    <a:p>
                      <a:r>
                        <a:rPr lang="en-US" sz="1200" dirty="0"/>
                        <a:t>Pad</a:t>
                      </a:r>
                    </a:p>
                  </a:txBody>
                  <a:tcPr/>
                </a:tc>
                <a:tc>
                  <a:txBody>
                    <a:bodyPr/>
                    <a:lstStyle/>
                    <a:p>
                      <a:r>
                        <a:rPr lang="en-US" sz="1200" dirty="0"/>
                        <a:t>Nominal</a:t>
                      </a:r>
                      <a:r>
                        <a:rPr lang="en-US" sz="1200" baseline="0" dirty="0"/>
                        <a:t> m</a:t>
                      </a:r>
                      <a:r>
                        <a:rPr lang="en-US" sz="1200" dirty="0"/>
                        <a:t>ax. bias</a:t>
                      </a:r>
                    </a:p>
                  </a:txBody>
                  <a:tcPr/>
                </a:tc>
                <a:tc>
                  <a:txBody>
                    <a:bodyPr/>
                    <a:lstStyle/>
                    <a:p>
                      <a:r>
                        <a:rPr lang="en-US" sz="1200" dirty="0"/>
                        <a:t>Damage</a:t>
                      </a:r>
                    </a:p>
                  </a:txBody>
                  <a:tcPr/>
                </a:tc>
                <a:tc>
                  <a:txBody>
                    <a:bodyPr/>
                    <a:lstStyle/>
                    <a:p>
                      <a:r>
                        <a:rPr lang="en-US" sz="1200" dirty="0"/>
                        <a:t>Performed experiments</a:t>
                      </a:r>
                    </a:p>
                  </a:txBody>
                  <a:tcPr>
                    <a:solidFill>
                      <a:schemeClr val="accent3">
                        <a:lumMod val="50000"/>
                      </a:schemeClr>
                    </a:solidFill>
                  </a:tcPr>
                </a:tc>
                <a:extLst>
                  <a:ext uri="{0D108BD9-81ED-4DB2-BD59-A6C34878D82A}">
                    <a16:rowId xmlns:a16="http://schemas.microsoft.com/office/drawing/2014/main" val="10000"/>
                  </a:ext>
                </a:extLst>
              </a:tr>
              <a:tr h="370840">
                <a:tc>
                  <a:txBody>
                    <a:bodyPr/>
                    <a:lstStyle/>
                    <a:p>
                      <a:r>
                        <a:rPr lang="en-US" sz="1200" dirty="0"/>
                        <a:t>HPK-P2</a:t>
                      </a:r>
                    </a:p>
                    <a:p>
                      <a:r>
                        <a:rPr lang="en-US" sz="1200" dirty="0"/>
                        <a:t>W36 LGAD</a:t>
                      </a:r>
                    </a:p>
                  </a:txBody>
                  <a:tcPr/>
                </a:tc>
                <a:tc>
                  <a:txBody>
                    <a:bodyPr/>
                    <a:lstStyle/>
                    <a:p>
                      <a:r>
                        <a:rPr lang="en-US" sz="1200" dirty="0"/>
                        <a:t>1.5e15</a:t>
                      </a:r>
                    </a:p>
                  </a:txBody>
                  <a:tcPr/>
                </a:tc>
                <a:tc>
                  <a:txBody>
                    <a:bodyPr/>
                    <a:lstStyle/>
                    <a:p>
                      <a:r>
                        <a:rPr lang="en-US" sz="1200" dirty="0">
                          <a:solidFill>
                            <a:schemeClr val="bg1"/>
                          </a:solidFill>
                          <a:latin typeface="Arial Black" panose="020B0A04020102020204" pitchFamily="34" charset="0"/>
                        </a:rPr>
                        <a:t>50 um</a:t>
                      </a:r>
                    </a:p>
                  </a:txBody>
                  <a:tcPr>
                    <a:solidFill>
                      <a:srgbClr val="FFC000"/>
                    </a:solidFill>
                  </a:tcPr>
                </a:tc>
                <a:tc>
                  <a:txBody>
                    <a:bodyPr/>
                    <a:lstStyle/>
                    <a:p>
                      <a:r>
                        <a:rPr lang="en-US" sz="1200" dirty="0"/>
                        <a:t>2x2 array</a:t>
                      </a:r>
                    </a:p>
                  </a:txBody>
                  <a:tcPr/>
                </a:tc>
                <a:tc>
                  <a:txBody>
                    <a:bodyPr/>
                    <a:lstStyle/>
                    <a:p>
                      <a:r>
                        <a:rPr lang="en-US" sz="1200" dirty="0"/>
                        <a:t>650 V</a:t>
                      </a:r>
                    </a:p>
                  </a:txBody>
                  <a:tcPr/>
                </a:tc>
                <a:tc>
                  <a:txBody>
                    <a:bodyPr/>
                    <a:lstStyle/>
                    <a:p>
                      <a:r>
                        <a:rPr lang="en-US" sz="1200" dirty="0">
                          <a:solidFill>
                            <a:srgbClr val="FF0000"/>
                          </a:solidFill>
                        </a:rPr>
                        <a:t>SPA at 635V</a:t>
                      </a:r>
                      <a:r>
                        <a:rPr lang="en-US" sz="1200" baseline="0" dirty="0">
                          <a:solidFill>
                            <a:srgbClr val="FF0000"/>
                          </a:solidFill>
                        </a:rPr>
                        <a:t>/30 </a:t>
                      </a:r>
                      <a:r>
                        <a:rPr lang="en-US" sz="1200" baseline="0" dirty="0" err="1">
                          <a:solidFill>
                            <a:srgbClr val="FF0000"/>
                          </a:solidFill>
                        </a:rPr>
                        <a:t>pJ</a:t>
                      </a:r>
                      <a:endParaRPr lang="en-US" sz="1200" baseline="0" dirty="0">
                        <a:solidFill>
                          <a:srgbClr val="FF0000"/>
                        </a:solidFill>
                      </a:endParaRPr>
                    </a:p>
                    <a:p>
                      <a:r>
                        <a:rPr lang="en-US" sz="1200" baseline="0" dirty="0">
                          <a:solidFill>
                            <a:srgbClr val="FF0000"/>
                          </a:solidFill>
                        </a:rPr>
                        <a:t>(unintentional breakdown)</a:t>
                      </a:r>
                      <a:endParaRPr lang="en-US" sz="1200" dirty="0">
                        <a:solidFill>
                          <a:srgbClr val="FF0000"/>
                        </a:solidFill>
                      </a:endParaRPr>
                    </a:p>
                  </a:txBody>
                  <a:tcPr/>
                </a:tc>
                <a:tc>
                  <a:txBody>
                    <a:bodyPr/>
                    <a:lstStyle/>
                    <a:p>
                      <a:r>
                        <a:rPr lang="en-US" sz="1200" dirty="0">
                          <a:solidFill>
                            <a:schemeClr val="bg1"/>
                          </a:solidFill>
                          <a:latin typeface="Arial Black" panose="020B0A04020102020204" pitchFamily="34" charset="0"/>
                        </a:rPr>
                        <a:t>Front - SPA</a:t>
                      </a:r>
                    </a:p>
                  </a:txBody>
                  <a:tcPr>
                    <a:solidFill>
                      <a:schemeClr val="accent3">
                        <a:lumMod val="50000"/>
                      </a:schemeClr>
                    </a:solidFill>
                  </a:tcPr>
                </a:tc>
                <a:extLst>
                  <a:ext uri="{0D108BD9-81ED-4DB2-BD59-A6C34878D82A}">
                    <a16:rowId xmlns:a16="http://schemas.microsoft.com/office/drawing/2014/main" val="10001"/>
                  </a:ext>
                </a:extLst>
              </a:tr>
              <a:tr h="370840">
                <a:tc>
                  <a:txBody>
                    <a:bodyPr/>
                    <a:lstStyle/>
                    <a:p>
                      <a:r>
                        <a:rPr lang="en-US" sz="1200" dirty="0"/>
                        <a:t>FBK UFSD3.2</a:t>
                      </a:r>
                    </a:p>
                    <a:p>
                      <a:r>
                        <a:rPr lang="en-US" sz="1200" dirty="0"/>
                        <a:t>W18 LGAD</a:t>
                      </a:r>
                    </a:p>
                    <a:p>
                      <a:r>
                        <a:rPr lang="en-US" sz="1200" b="0" dirty="0">
                          <a:solidFill>
                            <a:schemeClr val="tx1"/>
                          </a:solidFill>
                          <a:latin typeface="Arial" panose="020B0604020202020204" pitchFamily="34" charset="0"/>
                          <a:cs typeface="Arial" panose="020B0604020202020204" pitchFamily="34" charset="0"/>
                        </a:rPr>
                        <a:t>C+B</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1.5e15</a:t>
                      </a:r>
                    </a:p>
                  </a:txBody>
                  <a:tcPr/>
                </a:tc>
                <a:tc>
                  <a:txBody>
                    <a:bodyPr/>
                    <a:lstStyle/>
                    <a:p>
                      <a:r>
                        <a:rPr lang="en-US" sz="1200" dirty="0">
                          <a:solidFill>
                            <a:schemeClr val="bg1"/>
                          </a:solidFill>
                          <a:latin typeface="Arial Black" panose="020B0A04020102020204" pitchFamily="34" charset="0"/>
                        </a:rPr>
                        <a:t>45 um</a:t>
                      </a:r>
                    </a:p>
                  </a:txBody>
                  <a:tcPr>
                    <a:solidFill>
                      <a:srgbClr val="FFC000"/>
                    </a:solidFill>
                  </a:tcPr>
                </a:tc>
                <a:tc>
                  <a:txBody>
                    <a:bodyPr/>
                    <a:lstStyle/>
                    <a:p>
                      <a:r>
                        <a:rPr lang="en-US" sz="1200" dirty="0"/>
                        <a:t>2x2 array</a:t>
                      </a:r>
                    </a:p>
                  </a:txBody>
                  <a:tcPr/>
                </a:tc>
                <a:tc>
                  <a:txBody>
                    <a:bodyPr/>
                    <a:lstStyle/>
                    <a:p>
                      <a:r>
                        <a:rPr lang="en-US" sz="1200" dirty="0"/>
                        <a:t>~550 V</a:t>
                      </a:r>
                    </a:p>
                  </a:txBody>
                  <a:tcPr/>
                </a:tc>
                <a:tc>
                  <a:txBody>
                    <a:bodyPr/>
                    <a:lstStyle/>
                    <a:p>
                      <a:r>
                        <a:rPr lang="en-US" sz="1200" dirty="0"/>
                        <a:t>No damage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Arial Black" panose="020B0A04020102020204" pitchFamily="34" charset="0"/>
                        </a:rPr>
                        <a:t>Front – SPA (+ guard ring)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Arial Black" panose="020B0A04020102020204" pitchFamily="34" charset="0"/>
                        </a:rPr>
                        <a:t>Back - SPA</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Arial Black" panose="020B0A04020102020204" pitchFamily="34" charset="0"/>
                        </a:rPr>
                        <a:t>Front – TPA</a:t>
                      </a:r>
                    </a:p>
                  </a:txBody>
                  <a:tcPr>
                    <a:solidFill>
                      <a:schemeClr val="accent3">
                        <a:lumMod val="50000"/>
                      </a:schemeClr>
                    </a:solidFill>
                  </a:tcPr>
                </a:tc>
                <a:extLst>
                  <a:ext uri="{0D108BD9-81ED-4DB2-BD59-A6C34878D82A}">
                    <a16:rowId xmlns:a16="http://schemas.microsoft.com/office/drawing/2014/main" val="10002"/>
                  </a:ext>
                </a:extLst>
              </a:tr>
              <a:tr h="370840">
                <a:tc>
                  <a:txBody>
                    <a:bodyPr/>
                    <a:lstStyle/>
                    <a:p>
                      <a:r>
                        <a:rPr lang="en-US" sz="1200" dirty="0"/>
                        <a:t>FBK UFSD3.2</a:t>
                      </a:r>
                    </a:p>
                    <a:p>
                      <a:r>
                        <a:rPr lang="en-US" sz="1200" dirty="0"/>
                        <a:t>W18 LGAD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chemeClr val="tx1"/>
                          </a:solidFill>
                          <a:latin typeface="Arial" panose="020B0604020202020204" pitchFamily="34" charset="0"/>
                          <a:cs typeface="Arial" panose="020B0604020202020204" pitchFamily="34" charset="0"/>
                        </a:rPr>
                        <a:t>C+B</a:t>
                      </a:r>
                    </a:p>
                    <a:p>
                      <a:endParaRPr lang="en-US" sz="1200" dirty="0"/>
                    </a:p>
                    <a:p>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2.5e15</a:t>
                      </a:r>
                    </a:p>
                  </a:txBody>
                  <a:tcPr/>
                </a:tc>
                <a:tc>
                  <a:txBody>
                    <a:bodyPr/>
                    <a:lstStyle/>
                    <a:p>
                      <a:r>
                        <a:rPr lang="en-US" sz="1200" dirty="0">
                          <a:solidFill>
                            <a:schemeClr val="bg1"/>
                          </a:solidFill>
                          <a:latin typeface="Arial Black" panose="020B0A04020102020204" pitchFamily="34" charset="0"/>
                        </a:rPr>
                        <a:t>45 um</a:t>
                      </a:r>
                    </a:p>
                  </a:txBody>
                  <a:tcPr>
                    <a:solidFill>
                      <a:srgbClr val="FFC000"/>
                    </a:solidFill>
                  </a:tcPr>
                </a:tc>
                <a:tc>
                  <a:txBody>
                    <a:bodyPr/>
                    <a:lstStyle/>
                    <a:p>
                      <a:r>
                        <a:rPr lang="en-US" sz="1200" dirty="0"/>
                        <a:t>2x2</a:t>
                      </a:r>
                      <a:r>
                        <a:rPr lang="en-US" sz="1200" baseline="0" dirty="0"/>
                        <a:t> </a:t>
                      </a:r>
                      <a:r>
                        <a:rPr lang="en-US" sz="1200" dirty="0"/>
                        <a:t>array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~550 V</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rPr>
                        <a:t>SPA at 545V</a:t>
                      </a:r>
                      <a:r>
                        <a:rPr lang="en-US" sz="1200" baseline="0" dirty="0">
                          <a:solidFill>
                            <a:srgbClr val="FF0000"/>
                          </a:solidFill>
                        </a:rPr>
                        <a:t>/1 </a:t>
                      </a:r>
                      <a:r>
                        <a:rPr lang="en-US" sz="1200" baseline="0" dirty="0" err="1">
                          <a:solidFill>
                            <a:srgbClr val="FF0000"/>
                          </a:solidFill>
                        </a:rPr>
                        <a:t>pJ</a:t>
                      </a:r>
                      <a:endParaRPr lang="en-US" sz="1200" baseline="0" dirty="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rgbClr val="FF0000"/>
                          </a:solidFill>
                        </a:rPr>
                        <a:t>(unintentional breakdown)</a:t>
                      </a:r>
                      <a:endParaRPr lang="en-US" sz="1200" dirty="0">
                        <a:solidFill>
                          <a:srgbClr val="FF0000"/>
                        </a:solidFill>
                      </a:endParaRPr>
                    </a:p>
                  </a:txBody>
                  <a:tcPr/>
                </a:tc>
                <a:tc>
                  <a:txBody>
                    <a:bodyPr/>
                    <a:lstStyle/>
                    <a:p>
                      <a:r>
                        <a:rPr lang="en-US" sz="1200" dirty="0">
                          <a:solidFill>
                            <a:schemeClr val="bg1"/>
                          </a:solidFill>
                          <a:latin typeface="Arial Black" panose="020B0A04020102020204" pitchFamily="34" charset="0"/>
                        </a:rPr>
                        <a:t>No data</a:t>
                      </a:r>
                    </a:p>
                  </a:txBody>
                  <a:tcPr>
                    <a:solidFill>
                      <a:schemeClr val="accent3">
                        <a:lumMod val="50000"/>
                      </a:schemeClr>
                    </a:solidFill>
                  </a:tcPr>
                </a:tc>
                <a:extLst>
                  <a:ext uri="{0D108BD9-81ED-4DB2-BD59-A6C34878D82A}">
                    <a16:rowId xmlns:a16="http://schemas.microsoft.com/office/drawing/2014/main" val="10003"/>
                  </a:ext>
                </a:extLst>
              </a:tr>
              <a:tr h="370840">
                <a:tc>
                  <a:txBody>
                    <a:bodyPr/>
                    <a:lstStyle/>
                    <a:p>
                      <a:r>
                        <a:rPr lang="en-US" sz="1200" dirty="0"/>
                        <a:t>HPK-P1</a:t>
                      </a:r>
                    </a:p>
                    <a:p>
                      <a:r>
                        <a:rPr lang="en-US" sz="1200" dirty="0"/>
                        <a:t>W4 LGAD (type 1.2)</a:t>
                      </a:r>
                    </a:p>
                  </a:txBody>
                  <a:tcPr/>
                </a:tc>
                <a:tc>
                  <a:txBody>
                    <a:bodyPr/>
                    <a:lstStyle/>
                    <a:p>
                      <a:r>
                        <a:rPr lang="en-US" sz="1200" dirty="0"/>
                        <a:t>1.5e15</a:t>
                      </a:r>
                    </a:p>
                  </a:txBody>
                  <a:tcPr/>
                </a:tc>
                <a:tc>
                  <a:txBody>
                    <a:bodyPr/>
                    <a:lstStyle/>
                    <a:p>
                      <a:r>
                        <a:rPr lang="en-US" sz="1200" dirty="0">
                          <a:solidFill>
                            <a:schemeClr val="bg1"/>
                          </a:solidFill>
                          <a:latin typeface="Arial Black" panose="020B0A04020102020204" pitchFamily="34" charset="0"/>
                        </a:rPr>
                        <a:t>35 um</a:t>
                      </a:r>
                    </a:p>
                  </a:txBody>
                  <a:tcPr>
                    <a:solidFill>
                      <a:srgbClr val="FFC000"/>
                    </a:solidFill>
                  </a:tcPr>
                </a:tc>
                <a:tc>
                  <a:txBody>
                    <a:bodyPr/>
                    <a:lstStyle/>
                    <a:p>
                      <a:r>
                        <a:rPr lang="en-US" sz="1200" dirty="0"/>
                        <a:t>2x2</a:t>
                      </a:r>
                      <a:r>
                        <a:rPr lang="en-US" sz="1200" baseline="0" dirty="0"/>
                        <a:t> </a:t>
                      </a:r>
                      <a:r>
                        <a:rPr lang="en-US" sz="1200" dirty="0"/>
                        <a:t>array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~400 V</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(in practice ~550 V)</a:t>
                      </a:r>
                    </a:p>
                  </a:txBody>
                  <a:tcPr/>
                </a:tc>
                <a:tc>
                  <a:txBody>
                    <a:bodyPr/>
                    <a:lstStyle/>
                    <a:p>
                      <a:r>
                        <a:rPr lang="en-US" sz="1200" dirty="0"/>
                        <a:t>No damage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Arial Black" panose="020B0A04020102020204" pitchFamily="34" charset="0"/>
                        </a:rPr>
                        <a:t>Front – SPA (+ </a:t>
                      </a:r>
                      <a:r>
                        <a:rPr lang="en-US" sz="1200" dirty="0" err="1">
                          <a:solidFill>
                            <a:schemeClr val="bg1"/>
                          </a:solidFill>
                          <a:latin typeface="Arial Black" panose="020B0A04020102020204" pitchFamily="34" charset="0"/>
                        </a:rPr>
                        <a:t>interpad</a:t>
                      </a:r>
                      <a:r>
                        <a:rPr lang="en-US" sz="1200" dirty="0">
                          <a:solidFill>
                            <a:schemeClr val="bg1"/>
                          </a:solidFill>
                          <a:latin typeface="Arial Black" panose="020B0A0402010202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Arial Black" panose="020B0A04020102020204" pitchFamily="34" charset="0"/>
                        </a:rPr>
                        <a:t>Back - SPA</a:t>
                      </a:r>
                    </a:p>
                    <a:p>
                      <a:r>
                        <a:rPr lang="en-US" sz="1200" dirty="0">
                          <a:solidFill>
                            <a:schemeClr val="bg1"/>
                          </a:solidFill>
                          <a:latin typeface="Arial Black" panose="020B0A04020102020204" pitchFamily="34" charset="0"/>
                        </a:rPr>
                        <a:t>Front – TPA</a:t>
                      </a:r>
                    </a:p>
                    <a:p>
                      <a:r>
                        <a:rPr lang="en-US" sz="1200" dirty="0">
                          <a:solidFill>
                            <a:schemeClr val="bg1"/>
                          </a:solidFill>
                          <a:latin typeface="Arial Black" panose="020B0A04020102020204" pitchFamily="34" charset="0"/>
                        </a:rPr>
                        <a:t>Back - TPA</a:t>
                      </a:r>
                    </a:p>
                  </a:txBody>
                  <a:tcPr>
                    <a:solidFill>
                      <a:schemeClr val="accent3">
                        <a:lumMod val="50000"/>
                      </a:schemeClr>
                    </a:solidFill>
                  </a:tcPr>
                </a:tc>
                <a:extLst>
                  <a:ext uri="{0D108BD9-81ED-4DB2-BD59-A6C34878D82A}">
                    <a16:rowId xmlns:a16="http://schemas.microsoft.com/office/drawing/2014/main" val="10004"/>
                  </a:ext>
                </a:extLst>
              </a:tr>
              <a:tr h="370840">
                <a:tc>
                  <a:txBody>
                    <a:bodyPr/>
                    <a:lstStyle/>
                    <a:p>
                      <a:r>
                        <a:rPr lang="en-US" sz="1200" dirty="0"/>
                        <a:t>HPK-P1</a:t>
                      </a:r>
                    </a:p>
                    <a:p>
                      <a:r>
                        <a:rPr lang="en-US" sz="1200" dirty="0"/>
                        <a:t>W4 LGAD (type 1.2)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2.25e15</a:t>
                      </a:r>
                    </a:p>
                  </a:txBody>
                  <a:tcPr/>
                </a:tc>
                <a:tc>
                  <a:txBody>
                    <a:bodyPr/>
                    <a:lstStyle/>
                    <a:p>
                      <a:r>
                        <a:rPr lang="en-US" sz="1200" dirty="0">
                          <a:solidFill>
                            <a:schemeClr val="bg1"/>
                          </a:solidFill>
                          <a:latin typeface="Arial Black" panose="020B0A04020102020204" pitchFamily="34" charset="0"/>
                        </a:rPr>
                        <a:t>35</a:t>
                      </a:r>
                      <a:r>
                        <a:rPr lang="en-US" sz="1200" baseline="0" dirty="0">
                          <a:solidFill>
                            <a:schemeClr val="bg1"/>
                          </a:solidFill>
                          <a:latin typeface="Arial Black" panose="020B0A04020102020204" pitchFamily="34" charset="0"/>
                        </a:rPr>
                        <a:t> um</a:t>
                      </a:r>
                      <a:endParaRPr lang="en-US" sz="1200" dirty="0">
                        <a:solidFill>
                          <a:schemeClr val="bg1"/>
                        </a:solidFill>
                        <a:latin typeface="Arial Black" panose="020B0A04020102020204" pitchFamily="34" charset="0"/>
                      </a:endParaRPr>
                    </a:p>
                  </a:txBody>
                  <a:tcPr>
                    <a:solidFill>
                      <a:srgbClr val="FFC000"/>
                    </a:solidFill>
                  </a:tcPr>
                </a:tc>
                <a:tc>
                  <a:txBody>
                    <a:bodyPr/>
                    <a:lstStyle/>
                    <a:p>
                      <a:r>
                        <a:rPr lang="en-US" sz="1200" dirty="0"/>
                        <a:t>single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~400 V</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(in practice ~550 V)</a:t>
                      </a:r>
                    </a:p>
                  </a:txBody>
                  <a:tcPr/>
                </a:tc>
                <a:tc>
                  <a:txBody>
                    <a:bodyPr/>
                    <a:lstStyle/>
                    <a:p>
                      <a:r>
                        <a:rPr lang="en-US" sz="1200" dirty="0">
                          <a:solidFill>
                            <a:srgbClr val="FF0000"/>
                          </a:solidFill>
                        </a:rPr>
                        <a:t>TPA at 530V /1.45 </a:t>
                      </a:r>
                      <a:r>
                        <a:rPr lang="en-US" sz="1200" dirty="0" err="1">
                          <a:solidFill>
                            <a:srgbClr val="FF0000"/>
                          </a:solidFill>
                        </a:rPr>
                        <a:t>nJ</a:t>
                      </a:r>
                      <a:endParaRPr lang="en-US" sz="1200" dirty="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Arial Black" panose="020B0A04020102020204" pitchFamily="34" charset="0"/>
                        </a:rPr>
                        <a:t>Front – SPA (+ guard ring)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Arial Black" panose="020B0A04020102020204" pitchFamily="34" charset="0"/>
                        </a:rPr>
                        <a:t>Back - SPA</a:t>
                      </a:r>
                    </a:p>
                    <a:p>
                      <a:r>
                        <a:rPr lang="en-US" sz="1200" dirty="0">
                          <a:solidFill>
                            <a:schemeClr val="bg1"/>
                          </a:solidFill>
                          <a:latin typeface="Arial Black" panose="020B0A04020102020204" pitchFamily="34" charset="0"/>
                        </a:rPr>
                        <a:t>Front – TPA</a:t>
                      </a:r>
                    </a:p>
                  </a:txBody>
                  <a:tcPr>
                    <a:solidFill>
                      <a:schemeClr val="accent3">
                        <a:lumMod val="50000"/>
                      </a:schemeClr>
                    </a:solidFill>
                  </a:tcPr>
                </a:tc>
                <a:extLst>
                  <a:ext uri="{0D108BD9-81ED-4DB2-BD59-A6C34878D82A}">
                    <a16:rowId xmlns:a16="http://schemas.microsoft.com/office/drawing/2014/main" val="10005"/>
                  </a:ext>
                </a:extLst>
              </a:tr>
            </a:tbl>
          </a:graphicData>
        </a:graphic>
      </p:graphicFrame>
      <p:sp>
        <p:nvSpPr>
          <p:cNvPr id="2" name="Rectangle 1"/>
          <p:cNvSpPr/>
          <p:nvPr/>
        </p:nvSpPr>
        <p:spPr>
          <a:xfrm>
            <a:off x="381000" y="6059269"/>
            <a:ext cx="8153400" cy="523220"/>
          </a:xfrm>
          <a:prstGeom prst="rect">
            <a:avLst/>
          </a:prstGeom>
        </p:spPr>
        <p:txBody>
          <a:bodyPr wrap="square">
            <a:spAutoFit/>
          </a:bodyPr>
          <a:lstStyle/>
          <a:p>
            <a:r>
              <a:rPr lang="en-US" sz="1400" dirty="0"/>
              <a:t>Due to time limitations most of studies were performed at laser energy 50 </a:t>
            </a:r>
            <a:r>
              <a:rPr lang="en-US" sz="1400" dirty="0" err="1"/>
              <a:t>pJ</a:t>
            </a:r>
            <a:r>
              <a:rPr lang="en-US" sz="1400" dirty="0"/>
              <a:t> for SPA and equivalent values for TPA studies. Temperature of the samples for all measurements were kept at -25 °C .</a:t>
            </a:r>
          </a:p>
        </p:txBody>
      </p:sp>
      <p:sp>
        <p:nvSpPr>
          <p:cNvPr id="6" name="Slide Number Placeholder 5">
            <a:extLst>
              <a:ext uri="{FF2B5EF4-FFF2-40B4-BE49-F238E27FC236}">
                <a16:creationId xmlns:a16="http://schemas.microsoft.com/office/drawing/2014/main" id="{4B7025BE-82E6-45AF-BB10-AAC313ADCB5E}"/>
              </a:ext>
            </a:extLst>
          </p:cNvPr>
          <p:cNvSpPr>
            <a:spLocks noGrp="1"/>
          </p:cNvSpPr>
          <p:nvPr>
            <p:ph type="sldNum" sz="quarter" idx="12"/>
          </p:nvPr>
        </p:nvSpPr>
        <p:spPr/>
        <p:txBody>
          <a:bodyPr/>
          <a:lstStyle/>
          <a:p>
            <a:fld id="{C8A25242-1DFD-45BB-89E8-D96AD62FA012}" type="slidenum">
              <a:rPr lang="en-US" smtClean="0"/>
              <a:t>2</a:t>
            </a:fld>
            <a:endParaRPr lang="en-US" dirty="0"/>
          </a:p>
        </p:txBody>
      </p:sp>
    </p:spTree>
    <p:extLst>
      <p:ext uri="{BB962C8B-B14F-4D97-AF65-F5344CB8AC3E}">
        <p14:creationId xmlns:p14="http://schemas.microsoft.com/office/powerpoint/2010/main" val="40178985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1423" y="228600"/>
            <a:ext cx="5336177" cy="369332"/>
          </a:xfrm>
          <a:prstGeom prst="rect">
            <a:avLst/>
          </a:prstGeom>
        </p:spPr>
        <p:txBody>
          <a:bodyPr wrap="square">
            <a:spAutoFit/>
          </a:bodyPr>
          <a:lstStyle/>
          <a:p>
            <a:pPr algn="ctr"/>
            <a:r>
              <a:rPr lang="en-US" b="1" dirty="0">
                <a:solidFill>
                  <a:srgbClr val="C00000"/>
                </a:solidFill>
                <a:latin typeface="Arial Black" panose="020B0A04020102020204" pitchFamily="34" charset="0"/>
              </a:rPr>
              <a:t>W3 LGAD </a:t>
            </a:r>
            <a:r>
              <a:rPr lang="en-US" dirty="0">
                <a:solidFill>
                  <a:srgbClr val="C00000"/>
                </a:solidFill>
                <a:latin typeface="Arial Black" panose="020B0A04020102020204" pitchFamily="34" charset="0"/>
              </a:rPr>
              <a:t>(1.5e15  70 um)</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186" y="1143000"/>
            <a:ext cx="4441814" cy="27432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9022" y="1143000"/>
            <a:ext cx="4492578" cy="27432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95800" y="3733800"/>
            <a:ext cx="4492578" cy="2743200"/>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 y="3733800"/>
            <a:ext cx="4441814" cy="2743200"/>
          </a:xfrm>
          <a:prstGeom prst="rect">
            <a:avLst/>
          </a:prstGeom>
        </p:spPr>
      </p:pic>
      <p:sp>
        <p:nvSpPr>
          <p:cNvPr id="7" name="Rectangle 6"/>
          <p:cNvSpPr/>
          <p:nvPr/>
        </p:nvSpPr>
        <p:spPr>
          <a:xfrm>
            <a:off x="457200" y="682823"/>
            <a:ext cx="7543800" cy="307777"/>
          </a:xfrm>
          <a:prstGeom prst="rect">
            <a:avLst/>
          </a:prstGeom>
        </p:spPr>
        <p:txBody>
          <a:bodyPr wrap="square">
            <a:spAutoFit/>
          </a:bodyPr>
          <a:lstStyle/>
          <a:p>
            <a:r>
              <a:rPr lang="en-US" sz="1400" dirty="0"/>
              <a:t>Similarly to other 70/75 um sensors we observe 3-steps in the signal vs bias</a:t>
            </a:r>
          </a:p>
        </p:txBody>
      </p:sp>
      <p:pic>
        <p:nvPicPr>
          <p:cNvPr id="8" name="Picture 7">
            <a:extLst>
              <a:ext uri="{FF2B5EF4-FFF2-40B4-BE49-F238E27FC236}">
                <a16:creationId xmlns:a16="http://schemas.microsoft.com/office/drawing/2014/main" id="{6DB34550-51C2-4ECE-8468-770F5216074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75445" y="180978"/>
            <a:ext cx="2565391" cy="1924043"/>
          </a:xfrm>
          <a:prstGeom prst="rect">
            <a:avLst/>
          </a:prstGeom>
        </p:spPr>
      </p:pic>
      <p:sp>
        <p:nvSpPr>
          <p:cNvPr id="10" name="Slide Number Placeholder 9">
            <a:extLst>
              <a:ext uri="{FF2B5EF4-FFF2-40B4-BE49-F238E27FC236}">
                <a16:creationId xmlns:a16="http://schemas.microsoft.com/office/drawing/2014/main" id="{9273CA14-95C5-4444-8391-49644E79F522}"/>
              </a:ext>
            </a:extLst>
          </p:cNvPr>
          <p:cNvSpPr>
            <a:spLocks noGrp="1"/>
          </p:cNvSpPr>
          <p:nvPr>
            <p:ph type="sldNum" sz="quarter" idx="12"/>
          </p:nvPr>
        </p:nvSpPr>
        <p:spPr/>
        <p:txBody>
          <a:bodyPr/>
          <a:lstStyle/>
          <a:p>
            <a:fld id="{C8A25242-1DFD-45BB-89E8-D96AD62FA012}" type="slidenum">
              <a:rPr lang="en-US" smtClean="0"/>
              <a:t>20</a:t>
            </a:fld>
            <a:endParaRPr lang="en-US" dirty="0"/>
          </a:p>
        </p:txBody>
      </p:sp>
    </p:spTree>
    <p:extLst>
      <p:ext uri="{BB962C8B-B14F-4D97-AF65-F5344CB8AC3E}">
        <p14:creationId xmlns:p14="http://schemas.microsoft.com/office/powerpoint/2010/main" val="9534734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1423" y="228600"/>
            <a:ext cx="5336177" cy="369332"/>
          </a:xfrm>
          <a:prstGeom prst="rect">
            <a:avLst/>
          </a:prstGeom>
        </p:spPr>
        <p:txBody>
          <a:bodyPr wrap="square">
            <a:spAutoFit/>
          </a:bodyPr>
          <a:lstStyle/>
          <a:p>
            <a:pPr algn="ctr"/>
            <a:r>
              <a:rPr lang="en-US" b="1" dirty="0">
                <a:solidFill>
                  <a:srgbClr val="C00000"/>
                </a:solidFill>
                <a:latin typeface="Arial Black" panose="020B0A04020102020204" pitchFamily="34" charset="0"/>
              </a:rPr>
              <a:t>W3 LGAD </a:t>
            </a:r>
            <a:r>
              <a:rPr lang="en-US" dirty="0">
                <a:solidFill>
                  <a:srgbClr val="C00000"/>
                </a:solidFill>
                <a:latin typeface="Arial Black" panose="020B0A04020102020204" pitchFamily="34" charset="0"/>
              </a:rPr>
              <a:t>(1.5e15  70 um)</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 y="762000"/>
            <a:ext cx="4498848" cy="2743200"/>
          </a:xfrm>
          <a:prstGeom prst="rect">
            <a:avLst/>
          </a:prstGeom>
        </p:spPr>
      </p:pic>
      <p:sp>
        <p:nvSpPr>
          <p:cNvPr id="8" name="Rectangle 7"/>
          <p:cNvSpPr/>
          <p:nvPr/>
        </p:nvSpPr>
        <p:spPr>
          <a:xfrm>
            <a:off x="4801688" y="761762"/>
            <a:ext cx="4113712" cy="1600438"/>
          </a:xfrm>
          <a:prstGeom prst="rect">
            <a:avLst/>
          </a:prstGeom>
        </p:spPr>
        <p:txBody>
          <a:bodyPr wrap="square">
            <a:spAutoFit/>
          </a:bodyPr>
          <a:lstStyle/>
          <a:p>
            <a:pPr marL="285750" indent="-285750">
              <a:buFontTx/>
              <a:buChar char="-"/>
            </a:pPr>
            <a:r>
              <a:rPr lang="en-US" sz="1400" dirty="0"/>
              <a:t>Signal is stable up to 720 V</a:t>
            </a:r>
          </a:p>
          <a:p>
            <a:pPr marL="285750" indent="-285750">
              <a:buFontTx/>
              <a:buChar char="-"/>
            </a:pPr>
            <a:r>
              <a:rPr lang="en-US" sz="1400" dirty="0"/>
              <a:t>Between 720 and  840 V signal is slightly unstable (small jumping of amplitude)</a:t>
            </a:r>
          </a:p>
          <a:p>
            <a:pPr marL="285750" indent="-285750">
              <a:buFontTx/>
              <a:buChar char="-"/>
            </a:pPr>
            <a:r>
              <a:rPr lang="en-US" sz="1400" dirty="0"/>
              <a:t>Signal is unstable above 840 V (amplitude and broadening vary)</a:t>
            </a:r>
          </a:p>
          <a:p>
            <a:pPr marL="285750" indent="-285750">
              <a:buFontTx/>
              <a:buChar char="-"/>
            </a:pPr>
            <a:r>
              <a:rPr lang="en-US" sz="1400" b="1" dirty="0">
                <a:solidFill>
                  <a:srgbClr val="C00000"/>
                </a:solidFill>
              </a:rPr>
              <a:t>Irreversible break down  occurred at 910 V</a:t>
            </a:r>
          </a:p>
          <a:p>
            <a:pPr marL="285750" indent="-285750">
              <a:buFontTx/>
              <a:buChar char="-"/>
            </a:pPr>
            <a:r>
              <a:rPr lang="en-US" sz="1400" dirty="0"/>
              <a:t>Clear damage spot in the place of illumination</a:t>
            </a: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3200" y="2514600"/>
            <a:ext cx="1279944" cy="1165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01688" y="4038600"/>
            <a:ext cx="4129208" cy="2743200"/>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9868" y="4114800"/>
            <a:ext cx="4451875" cy="2743200"/>
          </a:xfrm>
          <a:prstGeom prst="rect">
            <a:avLst/>
          </a:prstGeom>
        </p:spPr>
      </p:pic>
      <p:sp>
        <p:nvSpPr>
          <p:cNvPr id="14" name="Rectangle 13"/>
          <p:cNvSpPr/>
          <p:nvPr/>
        </p:nvSpPr>
        <p:spPr>
          <a:xfrm>
            <a:off x="457200" y="3699850"/>
            <a:ext cx="4953000" cy="369332"/>
          </a:xfrm>
          <a:prstGeom prst="rect">
            <a:avLst/>
          </a:prstGeom>
        </p:spPr>
        <p:txBody>
          <a:bodyPr wrap="square">
            <a:spAutoFit/>
          </a:bodyPr>
          <a:lstStyle/>
          <a:p>
            <a:r>
              <a:rPr lang="en-US" dirty="0"/>
              <a:t>Example waveforms in unstable region (at 900 V)</a:t>
            </a:r>
          </a:p>
        </p:txBody>
      </p:sp>
      <p:sp>
        <p:nvSpPr>
          <p:cNvPr id="4" name="Slide Number Placeholder 3">
            <a:extLst>
              <a:ext uri="{FF2B5EF4-FFF2-40B4-BE49-F238E27FC236}">
                <a16:creationId xmlns:a16="http://schemas.microsoft.com/office/drawing/2014/main" id="{51857D32-B617-4BF8-88F3-FF50CDBB22CA}"/>
              </a:ext>
            </a:extLst>
          </p:cNvPr>
          <p:cNvSpPr>
            <a:spLocks noGrp="1"/>
          </p:cNvSpPr>
          <p:nvPr>
            <p:ph type="sldNum" sz="quarter" idx="12"/>
          </p:nvPr>
        </p:nvSpPr>
        <p:spPr/>
        <p:txBody>
          <a:bodyPr/>
          <a:lstStyle/>
          <a:p>
            <a:fld id="{C8A25242-1DFD-45BB-89E8-D96AD62FA012}" type="slidenum">
              <a:rPr lang="en-US" smtClean="0"/>
              <a:t>21</a:t>
            </a:fld>
            <a:endParaRPr lang="en-US" dirty="0"/>
          </a:p>
        </p:txBody>
      </p:sp>
    </p:spTree>
    <p:extLst>
      <p:ext uri="{BB962C8B-B14F-4D97-AF65-F5344CB8AC3E}">
        <p14:creationId xmlns:p14="http://schemas.microsoft.com/office/powerpoint/2010/main" val="33661391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9007" y="172945"/>
            <a:ext cx="5336177" cy="369332"/>
          </a:xfrm>
          <a:prstGeom prst="rect">
            <a:avLst/>
          </a:prstGeom>
        </p:spPr>
        <p:txBody>
          <a:bodyPr wrap="square">
            <a:spAutoFit/>
          </a:bodyPr>
          <a:lstStyle/>
          <a:p>
            <a:pPr algn="ctr"/>
            <a:r>
              <a:rPr lang="en-US" b="1" dirty="0">
                <a:solidFill>
                  <a:srgbClr val="C00000"/>
                </a:solidFill>
                <a:latin typeface="Arial Black" panose="020B0A04020102020204" pitchFamily="34" charset="0"/>
              </a:rPr>
              <a:t>LGB, W3 LGAD </a:t>
            </a:r>
            <a:r>
              <a:rPr lang="en-US" dirty="0">
                <a:solidFill>
                  <a:srgbClr val="C00000"/>
                </a:solidFill>
                <a:latin typeface="Arial Black" panose="020B0A04020102020204" pitchFamily="34" charset="0"/>
              </a:rPr>
              <a:t>(2.5e15  75 um)</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4216" y="1066800"/>
            <a:ext cx="4441814" cy="27432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3810000"/>
            <a:ext cx="4441814" cy="274320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94214" y="1127393"/>
            <a:ext cx="4492578" cy="2743200"/>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95800" y="3886200"/>
            <a:ext cx="4492578" cy="2743200"/>
          </a:xfrm>
          <a:prstGeom prst="rect">
            <a:avLst/>
          </a:prstGeom>
        </p:spPr>
      </p:pic>
      <p:sp>
        <p:nvSpPr>
          <p:cNvPr id="11" name="Rectangle 10"/>
          <p:cNvSpPr/>
          <p:nvPr/>
        </p:nvSpPr>
        <p:spPr>
          <a:xfrm>
            <a:off x="457200" y="682823"/>
            <a:ext cx="7543800" cy="307777"/>
          </a:xfrm>
          <a:prstGeom prst="rect">
            <a:avLst/>
          </a:prstGeom>
        </p:spPr>
        <p:txBody>
          <a:bodyPr wrap="square">
            <a:spAutoFit/>
          </a:bodyPr>
          <a:lstStyle/>
          <a:p>
            <a:r>
              <a:rPr lang="en-US" sz="1400" dirty="0"/>
              <a:t>Similarly to other 70/75 um sensors we observe 3-steps in the signal vs bias</a:t>
            </a:r>
          </a:p>
        </p:txBody>
      </p:sp>
      <p:pic>
        <p:nvPicPr>
          <p:cNvPr id="12" name="Picture 11">
            <a:extLst>
              <a:ext uri="{FF2B5EF4-FFF2-40B4-BE49-F238E27FC236}">
                <a16:creationId xmlns:a16="http://schemas.microsoft.com/office/drawing/2014/main" id="{9CCA2576-969F-4928-B1C2-9ACDCEA1E7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52726" y="172945"/>
            <a:ext cx="2474205" cy="1792804"/>
          </a:xfrm>
          <a:prstGeom prst="rect">
            <a:avLst/>
          </a:prstGeom>
        </p:spPr>
      </p:pic>
      <p:sp>
        <p:nvSpPr>
          <p:cNvPr id="4" name="Slide Number Placeholder 3">
            <a:extLst>
              <a:ext uri="{FF2B5EF4-FFF2-40B4-BE49-F238E27FC236}">
                <a16:creationId xmlns:a16="http://schemas.microsoft.com/office/drawing/2014/main" id="{FAEF1381-10BF-4783-AC90-999600530E3C}"/>
              </a:ext>
            </a:extLst>
          </p:cNvPr>
          <p:cNvSpPr>
            <a:spLocks noGrp="1"/>
          </p:cNvSpPr>
          <p:nvPr>
            <p:ph type="sldNum" sz="quarter" idx="12"/>
          </p:nvPr>
        </p:nvSpPr>
        <p:spPr/>
        <p:txBody>
          <a:bodyPr/>
          <a:lstStyle/>
          <a:p>
            <a:fld id="{C8A25242-1DFD-45BB-89E8-D96AD62FA012}" type="slidenum">
              <a:rPr lang="en-US" smtClean="0"/>
              <a:t>22</a:t>
            </a:fld>
            <a:endParaRPr lang="en-US" dirty="0"/>
          </a:p>
        </p:txBody>
      </p:sp>
    </p:spTree>
    <p:extLst>
      <p:ext uri="{BB962C8B-B14F-4D97-AF65-F5344CB8AC3E}">
        <p14:creationId xmlns:p14="http://schemas.microsoft.com/office/powerpoint/2010/main" val="6188932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1423" y="228600"/>
            <a:ext cx="5336177" cy="369332"/>
          </a:xfrm>
          <a:prstGeom prst="rect">
            <a:avLst/>
          </a:prstGeom>
        </p:spPr>
        <p:txBody>
          <a:bodyPr wrap="square">
            <a:spAutoFit/>
          </a:bodyPr>
          <a:lstStyle/>
          <a:p>
            <a:pPr algn="ctr"/>
            <a:r>
              <a:rPr lang="en-US" b="1" dirty="0">
                <a:solidFill>
                  <a:srgbClr val="C00000"/>
                </a:solidFill>
                <a:latin typeface="Arial Black" panose="020B0A04020102020204" pitchFamily="34" charset="0"/>
              </a:rPr>
              <a:t>W3 LGAD </a:t>
            </a:r>
            <a:r>
              <a:rPr lang="en-US" dirty="0">
                <a:solidFill>
                  <a:srgbClr val="C00000"/>
                </a:solidFill>
                <a:latin typeface="Arial Black" panose="020B0A04020102020204" pitchFamily="34" charset="0"/>
              </a:rPr>
              <a:t>(2.5e15  75 um)</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821" y="762000"/>
            <a:ext cx="4498848" cy="2743200"/>
          </a:xfrm>
          <a:prstGeom prst="rect">
            <a:avLst/>
          </a:prstGeom>
        </p:spPr>
      </p:pic>
      <p:sp>
        <p:nvSpPr>
          <p:cNvPr id="4" name="Rectangle 3"/>
          <p:cNvSpPr/>
          <p:nvPr/>
        </p:nvSpPr>
        <p:spPr>
          <a:xfrm>
            <a:off x="4809319" y="873897"/>
            <a:ext cx="4113712" cy="2893100"/>
          </a:xfrm>
          <a:prstGeom prst="rect">
            <a:avLst/>
          </a:prstGeom>
        </p:spPr>
        <p:txBody>
          <a:bodyPr wrap="square">
            <a:spAutoFit/>
          </a:bodyPr>
          <a:lstStyle/>
          <a:p>
            <a:pPr marL="285750" indent="-285750">
              <a:buFontTx/>
              <a:buChar char="-"/>
            </a:pPr>
            <a:r>
              <a:rPr lang="en-US" sz="1400" dirty="0"/>
              <a:t>Signal is stable up to 820 V</a:t>
            </a:r>
          </a:p>
          <a:p>
            <a:pPr marL="285750" indent="-285750">
              <a:buFontTx/>
              <a:buChar char="-"/>
            </a:pPr>
            <a:r>
              <a:rPr lang="en-US" sz="1400" dirty="0"/>
              <a:t>Between 820 and  860 V signal is slightly unstable (small jumping of amplitude)</a:t>
            </a:r>
          </a:p>
          <a:p>
            <a:pPr marL="285750" indent="-285750">
              <a:buFontTx/>
              <a:buChar char="-"/>
            </a:pPr>
            <a:r>
              <a:rPr lang="en-US" sz="1400" dirty="0"/>
              <a:t>Signal is unstable above 860 V (amplitude and broadening vary)</a:t>
            </a:r>
          </a:p>
          <a:p>
            <a:pPr marL="285750" indent="-285750">
              <a:buFontTx/>
              <a:buChar char="-"/>
            </a:pPr>
            <a:r>
              <a:rPr lang="en-US" sz="1400" dirty="0"/>
              <a:t>Leak current becomes unstable at 890 V</a:t>
            </a:r>
          </a:p>
          <a:p>
            <a:pPr marL="285750" indent="-285750">
              <a:buFontTx/>
              <a:buChar char="-"/>
            </a:pPr>
            <a:r>
              <a:rPr lang="en-US" sz="1400" dirty="0"/>
              <a:t>At 915 V signal is too high to be measured</a:t>
            </a:r>
          </a:p>
          <a:p>
            <a:pPr marL="285750" indent="-285750">
              <a:buFontTx/>
              <a:buChar char="-"/>
            </a:pPr>
            <a:r>
              <a:rPr lang="en-US" sz="1400" dirty="0"/>
              <a:t>It was possible to apply higher bias to reach the breakdown and know exact damage threshold but we decided to save this sensor for other studies. </a:t>
            </a:r>
            <a:r>
              <a:rPr lang="en-US" sz="1400"/>
              <a:t>However, </a:t>
            </a:r>
            <a:r>
              <a:rPr lang="en-US" sz="1400" dirty="0"/>
              <a:t>the waveforms recorded </a:t>
            </a:r>
            <a:r>
              <a:rPr lang="en-US" sz="1400" b="1" dirty="0">
                <a:solidFill>
                  <a:srgbClr val="C00000"/>
                </a:solidFill>
              </a:rPr>
              <a:t>at 915 V shows that this value is very close to the breakdown limit</a:t>
            </a:r>
            <a:r>
              <a:rPr lang="en-US" sz="1400" dirty="0"/>
              <a:t>.</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2485" y="4038600"/>
            <a:ext cx="3338906" cy="20574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27590" y="4038600"/>
            <a:ext cx="3025610" cy="2010035"/>
          </a:xfrm>
          <a:prstGeom prst="rect">
            <a:avLst/>
          </a:prstGeom>
        </p:spPr>
      </p:pic>
      <p:sp>
        <p:nvSpPr>
          <p:cNvPr id="8" name="Rectangle 7"/>
          <p:cNvSpPr/>
          <p:nvPr/>
        </p:nvSpPr>
        <p:spPr>
          <a:xfrm>
            <a:off x="457200" y="3669268"/>
            <a:ext cx="4953000" cy="369332"/>
          </a:xfrm>
          <a:prstGeom prst="rect">
            <a:avLst/>
          </a:prstGeom>
        </p:spPr>
        <p:txBody>
          <a:bodyPr wrap="square">
            <a:spAutoFit/>
          </a:bodyPr>
          <a:lstStyle/>
          <a:p>
            <a:r>
              <a:rPr lang="en-US" dirty="0"/>
              <a:t>Example waveforms in unstable region (at 915 V)</a:t>
            </a:r>
          </a:p>
        </p:txBody>
      </p:sp>
      <p:sp>
        <p:nvSpPr>
          <p:cNvPr id="9" name="Slide Number Placeholder 8">
            <a:extLst>
              <a:ext uri="{FF2B5EF4-FFF2-40B4-BE49-F238E27FC236}">
                <a16:creationId xmlns:a16="http://schemas.microsoft.com/office/drawing/2014/main" id="{2FB9A9D4-EF6A-4632-B4A7-A0FF1A05A6E5}"/>
              </a:ext>
            </a:extLst>
          </p:cNvPr>
          <p:cNvSpPr>
            <a:spLocks noGrp="1"/>
          </p:cNvSpPr>
          <p:nvPr>
            <p:ph type="sldNum" sz="quarter" idx="12"/>
          </p:nvPr>
        </p:nvSpPr>
        <p:spPr/>
        <p:txBody>
          <a:bodyPr/>
          <a:lstStyle/>
          <a:p>
            <a:fld id="{C8A25242-1DFD-45BB-89E8-D96AD62FA012}" type="slidenum">
              <a:rPr lang="en-US" smtClean="0"/>
              <a:t>23</a:t>
            </a:fld>
            <a:endParaRPr lang="en-US" dirty="0"/>
          </a:p>
        </p:txBody>
      </p:sp>
      <p:pic>
        <p:nvPicPr>
          <p:cNvPr id="11" name="Picture 10">
            <a:extLst>
              <a:ext uri="{FF2B5EF4-FFF2-40B4-BE49-F238E27FC236}">
                <a16:creationId xmlns:a16="http://schemas.microsoft.com/office/drawing/2014/main" id="{E9850992-5B00-4FEA-962B-6F0C09D92D8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81800" y="4191000"/>
            <a:ext cx="1976336" cy="1407625"/>
          </a:xfrm>
          <a:prstGeom prst="rect">
            <a:avLst/>
          </a:prstGeom>
        </p:spPr>
      </p:pic>
      <p:cxnSp>
        <p:nvCxnSpPr>
          <p:cNvPr id="12" name="Straight Arrow Connector 11">
            <a:extLst>
              <a:ext uri="{FF2B5EF4-FFF2-40B4-BE49-F238E27FC236}">
                <a16:creationId xmlns:a16="http://schemas.microsoft.com/office/drawing/2014/main" id="{C4A3A3EF-8BA4-4EA9-A80F-4C656BEC1669}"/>
              </a:ext>
            </a:extLst>
          </p:cNvPr>
          <p:cNvCxnSpPr/>
          <p:nvPr/>
        </p:nvCxnSpPr>
        <p:spPr>
          <a:xfrm>
            <a:off x="6477000" y="4953000"/>
            <a:ext cx="1219200" cy="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F0383A3-A19F-4331-9729-76CFBB5BBA41}"/>
              </a:ext>
            </a:extLst>
          </p:cNvPr>
          <p:cNvSpPr txBox="1"/>
          <p:nvPr/>
        </p:nvSpPr>
        <p:spPr>
          <a:xfrm>
            <a:off x="4912601" y="4685179"/>
            <a:ext cx="1754899" cy="646331"/>
          </a:xfrm>
          <a:prstGeom prst="rect">
            <a:avLst/>
          </a:prstGeom>
          <a:noFill/>
        </p:spPr>
        <p:txBody>
          <a:bodyPr wrap="square" rtlCol="0">
            <a:spAutoFit/>
          </a:bodyPr>
          <a:lstStyle/>
          <a:p>
            <a:r>
              <a:rPr lang="en-GB" sz="1200" dirty="0">
                <a:highlight>
                  <a:srgbClr val="FFFF00"/>
                </a:highlight>
              </a:rPr>
              <a:t>Breakdown at &gt; 915 V; fatality signature </a:t>
            </a:r>
            <a:r>
              <a:rPr lang="en-GB" sz="1200" b="1" dirty="0">
                <a:highlight>
                  <a:srgbClr val="FFFF00"/>
                </a:highlight>
              </a:rPr>
              <a:t>where sensor was illuminated</a:t>
            </a:r>
          </a:p>
        </p:txBody>
      </p:sp>
    </p:spTree>
    <p:extLst>
      <p:ext uri="{BB962C8B-B14F-4D97-AF65-F5344CB8AC3E}">
        <p14:creationId xmlns:p14="http://schemas.microsoft.com/office/powerpoint/2010/main" val="36414677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2812" y="209490"/>
            <a:ext cx="5336177" cy="369332"/>
          </a:xfrm>
          <a:prstGeom prst="rect">
            <a:avLst/>
          </a:prstGeom>
        </p:spPr>
        <p:txBody>
          <a:bodyPr wrap="square">
            <a:spAutoFit/>
          </a:bodyPr>
          <a:lstStyle/>
          <a:p>
            <a:pPr algn="ctr"/>
            <a:r>
              <a:rPr lang="en-US" b="1" dirty="0">
                <a:solidFill>
                  <a:srgbClr val="C00000"/>
                </a:solidFill>
                <a:latin typeface="Arial Black" panose="020B0A04020102020204" pitchFamily="34" charset="0"/>
              </a:rPr>
              <a:t>PIN </a:t>
            </a:r>
            <a:r>
              <a:rPr lang="en-US" dirty="0">
                <a:solidFill>
                  <a:srgbClr val="C00000"/>
                </a:solidFill>
                <a:latin typeface="Arial Black" panose="020B0A04020102020204" pitchFamily="34" charset="0"/>
              </a:rPr>
              <a:t>(2.5e15  75 um)</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1219200"/>
            <a:ext cx="4441814" cy="27432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0186" y="3962400"/>
            <a:ext cx="4441814" cy="27432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3450" y="1447800"/>
            <a:ext cx="4492578" cy="2743200"/>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72000" y="4038600"/>
            <a:ext cx="4492578" cy="2743200"/>
          </a:xfrm>
          <a:prstGeom prst="rect">
            <a:avLst/>
          </a:prstGeom>
        </p:spPr>
      </p:pic>
      <p:sp>
        <p:nvSpPr>
          <p:cNvPr id="11" name="Rectangle 10"/>
          <p:cNvSpPr/>
          <p:nvPr/>
        </p:nvSpPr>
        <p:spPr>
          <a:xfrm>
            <a:off x="457200" y="911423"/>
            <a:ext cx="7543800" cy="307777"/>
          </a:xfrm>
          <a:prstGeom prst="rect">
            <a:avLst/>
          </a:prstGeom>
        </p:spPr>
        <p:txBody>
          <a:bodyPr wrap="square">
            <a:spAutoFit/>
          </a:bodyPr>
          <a:lstStyle/>
          <a:p>
            <a:r>
              <a:rPr lang="en-US" sz="1400" dirty="0"/>
              <a:t>Similarly, to other 70/75 um sensors we observe 3-steps in the signal vs bias</a:t>
            </a:r>
          </a:p>
        </p:txBody>
      </p:sp>
      <p:pic>
        <p:nvPicPr>
          <p:cNvPr id="8" name="Picture 7">
            <a:extLst>
              <a:ext uri="{FF2B5EF4-FFF2-40B4-BE49-F238E27FC236}">
                <a16:creationId xmlns:a16="http://schemas.microsoft.com/office/drawing/2014/main" id="{D84E0499-333D-4805-9F64-A7E1FBC8289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24600" y="413266"/>
            <a:ext cx="2667000" cy="2000250"/>
          </a:xfrm>
          <a:prstGeom prst="rect">
            <a:avLst/>
          </a:prstGeom>
        </p:spPr>
      </p:pic>
      <p:sp>
        <p:nvSpPr>
          <p:cNvPr id="9" name="Slide Number Placeholder 8">
            <a:extLst>
              <a:ext uri="{FF2B5EF4-FFF2-40B4-BE49-F238E27FC236}">
                <a16:creationId xmlns:a16="http://schemas.microsoft.com/office/drawing/2014/main" id="{CB35B8B1-36ED-4A36-8449-B622B4DC2B55}"/>
              </a:ext>
            </a:extLst>
          </p:cNvPr>
          <p:cNvSpPr>
            <a:spLocks noGrp="1"/>
          </p:cNvSpPr>
          <p:nvPr>
            <p:ph type="sldNum" sz="quarter" idx="12"/>
          </p:nvPr>
        </p:nvSpPr>
        <p:spPr/>
        <p:txBody>
          <a:bodyPr/>
          <a:lstStyle/>
          <a:p>
            <a:fld id="{C8A25242-1DFD-45BB-89E8-D96AD62FA012}" type="slidenum">
              <a:rPr lang="en-US" smtClean="0"/>
              <a:t>24</a:t>
            </a:fld>
            <a:endParaRPr lang="en-US" dirty="0"/>
          </a:p>
        </p:txBody>
      </p:sp>
      <p:pic>
        <p:nvPicPr>
          <p:cNvPr id="12" name="Picture 11">
            <a:extLst>
              <a:ext uri="{FF2B5EF4-FFF2-40B4-BE49-F238E27FC236}">
                <a16:creationId xmlns:a16="http://schemas.microsoft.com/office/drawing/2014/main" id="{244DB088-644F-44E9-8244-2B52FF26885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48400" y="4972566"/>
            <a:ext cx="1604797" cy="1143000"/>
          </a:xfrm>
          <a:prstGeom prst="rect">
            <a:avLst/>
          </a:prstGeom>
        </p:spPr>
      </p:pic>
      <p:cxnSp>
        <p:nvCxnSpPr>
          <p:cNvPr id="13" name="Straight Arrow Connector 12">
            <a:extLst>
              <a:ext uri="{FF2B5EF4-FFF2-40B4-BE49-F238E27FC236}">
                <a16:creationId xmlns:a16="http://schemas.microsoft.com/office/drawing/2014/main" id="{A47F2510-FE2D-4C4B-937C-80D43667B057}"/>
              </a:ext>
            </a:extLst>
          </p:cNvPr>
          <p:cNvCxnSpPr/>
          <p:nvPr/>
        </p:nvCxnSpPr>
        <p:spPr>
          <a:xfrm>
            <a:off x="5715000" y="5715000"/>
            <a:ext cx="1219200" cy="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8ED6BE3-D89F-4178-8DCD-48F09E34D22F}"/>
              </a:ext>
            </a:extLst>
          </p:cNvPr>
          <p:cNvSpPr txBox="1"/>
          <p:nvPr/>
        </p:nvSpPr>
        <p:spPr>
          <a:xfrm>
            <a:off x="5370950" y="4756249"/>
            <a:ext cx="1754899" cy="646331"/>
          </a:xfrm>
          <a:prstGeom prst="rect">
            <a:avLst/>
          </a:prstGeom>
          <a:noFill/>
        </p:spPr>
        <p:txBody>
          <a:bodyPr wrap="square" rtlCol="0">
            <a:spAutoFit/>
          </a:bodyPr>
          <a:lstStyle/>
          <a:p>
            <a:r>
              <a:rPr lang="en-GB" sz="1200" dirty="0">
                <a:highlight>
                  <a:srgbClr val="FFFF00"/>
                </a:highlight>
              </a:rPr>
              <a:t>Breakdown at &gt; 910 V; fatality signature </a:t>
            </a:r>
            <a:r>
              <a:rPr lang="en-GB" sz="1200" b="1" dirty="0">
                <a:highlight>
                  <a:srgbClr val="FFFF00"/>
                </a:highlight>
              </a:rPr>
              <a:t>where sensor was illuminated</a:t>
            </a:r>
          </a:p>
        </p:txBody>
      </p:sp>
    </p:spTree>
    <p:extLst>
      <p:ext uri="{BB962C8B-B14F-4D97-AF65-F5344CB8AC3E}">
        <p14:creationId xmlns:p14="http://schemas.microsoft.com/office/powerpoint/2010/main" val="37767947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C0ED9-888C-4AE0-A45C-0F3609E380CE}"/>
              </a:ext>
            </a:extLst>
          </p:cNvPr>
          <p:cNvSpPr>
            <a:spLocks noGrp="1"/>
          </p:cNvSpPr>
          <p:nvPr>
            <p:ph type="title"/>
          </p:nvPr>
        </p:nvSpPr>
        <p:spPr>
          <a:xfrm>
            <a:off x="5598460" y="1783959"/>
            <a:ext cx="3065480" cy="2889114"/>
          </a:xfrm>
        </p:spPr>
        <p:txBody>
          <a:bodyPr vert="horz" lIns="91440" tIns="45720" rIns="91440" bIns="45720" rtlCol="0" anchor="b">
            <a:normAutofit/>
          </a:bodyPr>
          <a:lstStyle/>
          <a:p>
            <a:pPr algn="l">
              <a:lnSpc>
                <a:spcPct val="90000"/>
              </a:lnSpc>
            </a:pPr>
            <a:r>
              <a:rPr lang="en-US" sz="4700" dirty="0"/>
              <a:t>TPA</a:t>
            </a:r>
            <a:br>
              <a:rPr lang="en-US" sz="4700" dirty="0"/>
            </a:br>
            <a:r>
              <a:rPr lang="en-US" sz="4700" dirty="0"/>
              <a:t>back/front</a:t>
            </a:r>
          </a:p>
        </p:txBody>
      </p:sp>
      <p:sp>
        <p:nvSpPr>
          <p:cNvPr id="8" name="Freeform: Shape 7">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a:extLst>
              <a:ext uri="{FF2B5EF4-FFF2-40B4-BE49-F238E27FC236}">
                <a16:creationId xmlns:a16="http://schemas.microsoft.com/office/drawing/2014/main" id="{28F835DD-52AE-41BE-837C-7C15660A9797}"/>
              </a:ext>
            </a:extLst>
          </p:cNvPr>
          <p:cNvPicPr>
            <a:picLocks noChangeAspect="1"/>
          </p:cNvPicPr>
          <p:nvPr/>
        </p:nvPicPr>
        <p:blipFill rotWithShape="1">
          <a:blip r:embed="rId2"/>
          <a:srcRect l="23136"/>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
        <p:nvSpPr>
          <p:cNvPr id="6" name="TextBox 5">
            <a:extLst>
              <a:ext uri="{FF2B5EF4-FFF2-40B4-BE49-F238E27FC236}">
                <a16:creationId xmlns:a16="http://schemas.microsoft.com/office/drawing/2014/main" id="{3994CB95-5417-4D9F-9406-284767263B9E}"/>
              </a:ext>
            </a:extLst>
          </p:cNvPr>
          <p:cNvSpPr txBox="1"/>
          <p:nvPr/>
        </p:nvSpPr>
        <p:spPr>
          <a:xfrm>
            <a:off x="4571980" y="4953000"/>
            <a:ext cx="4572000" cy="1200329"/>
          </a:xfrm>
          <a:prstGeom prst="rect">
            <a:avLst/>
          </a:prstGeom>
          <a:noFill/>
        </p:spPr>
        <p:txBody>
          <a:bodyPr wrap="square">
            <a:spAutoFit/>
          </a:bodyPr>
          <a:lstStyle/>
          <a:p>
            <a:r>
              <a:rPr lang="en-US" sz="1800" dirty="0"/>
              <a:t>All TPA studies were performed with 1550 nm wavelength and at temperature -25 °C.</a:t>
            </a:r>
          </a:p>
          <a:p>
            <a:r>
              <a:rPr lang="en-US" sz="1800" dirty="0"/>
              <a:t>Signal was measured at </a:t>
            </a:r>
            <a:r>
              <a:rPr lang="en-US" sz="1800" dirty="0" err="1"/>
              <a:t>Zmax</a:t>
            </a:r>
            <a:r>
              <a:rPr lang="en-US" sz="1800" dirty="0"/>
              <a:t> position </a:t>
            </a:r>
          </a:p>
          <a:p>
            <a:r>
              <a:rPr lang="en-US" sz="1800" dirty="0"/>
              <a:t>(Z-scan was always performed first)</a:t>
            </a:r>
          </a:p>
        </p:txBody>
      </p:sp>
      <p:sp>
        <p:nvSpPr>
          <p:cNvPr id="7" name="Slide Number Placeholder 6">
            <a:extLst>
              <a:ext uri="{FF2B5EF4-FFF2-40B4-BE49-F238E27FC236}">
                <a16:creationId xmlns:a16="http://schemas.microsoft.com/office/drawing/2014/main" id="{EC151036-087C-4A72-A89D-52E53D17C325}"/>
              </a:ext>
            </a:extLst>
          </p:cNvPr>
          <p:cNvSpPr>
            <a:spLocks noGrp="1"/>
          </p:cNvSpPr>
          <p:nvPr>
            <p:ph type="sldNum" sz="quarter" idx="12"/>
          </p:nvPr>
        </p:nvSpPr>
        <p:spPr/>
        <p:txBody>
          <a:bodyPr/>
          <a:lstStyle/>
          <a:p>
            <a:fld id="{C8A25242-1DFD-45BB-89E8-D96AD62FA012}" type="slidenum">
              <a:rPr lang="en-US" smtClean="0"/>
              <a:t>25</a:t>
            </a:fld>
            <a:endParaRPr lang="en-US" dirty="0"/>
          </a:p>
        </p:txBody>
      </p:sp>
    </p:spTree>
    <p:extLst>
      <p:ext uri="{BB962C8B-B14F-4D97-AF65-F5344CB8AC3E}">
        <p14:creationId xmlns:p14="http://schemas.microsoft.com/office/powerpoint/2010/main" val="3262569654"/>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76400" y="261092"/>
            <a:ext cx="7315200" cy="646331"/>
          </a:xfrm>
          <a:prstGeom prst="rect">
            <a:avLst/>
          </a:prstGeom>
        </p:spPr>
        <p:txBody>
          <a:bodyPr wrap="square">
            <a:spAutoFit/>
          </a:bodyPr>
          <a:lstStyle/>
          <a:p>
            <a:r>
              <a:rPr lang="en-US" b="1" dirty="0">
                <a:solidFill>
                  <a:srgbClr val="C00000"/>
                </a:solidFill>
                <a:latin typeface="Arial Black" panose="020B0A04020102020204" pitchFamily="34" charset="0"/>
              </a:rPr>
              <a:t>FBK  UFSD3.2 W18 LGAD </a:t>
            </a:r>
            <a:r>
              <a:rPr lang="en-US" dirty="0">
                <a:solidFill>
                  <a:srgbClr val="C00000"/>
                </a:solidFill>
                <a:latin typeface="Arial Black" panose="020B0A04020102020204" pitchFamily="34" charset="0"/>
              </a:rPr>
              <a:t>(1.5e15 45 um 2x2 array)</a:t>
            </a:r>
          </a:p>
          <a:p>
            <a:pPr algn="ctr"/>
            <a:r>
              <a:rPr lang="en-US" b="1" dirty="0">
                <a:solidFill>
                  <a:schemeClr val="tx2"/>
                </a:solidFill>
                <a:latin typeface="Arial Black" panose="020B0A04020102020204" pitchFamily="34" charset="0"/>
              </a:rPr>
              <a:t>(Frontside TPA)</a:t>
            </a:r>
            <a:endParaRPr lang="en-US" dirty="0">
              <a:solidFill>
                <a:srgbClr val="C00000"/>
              </a:solidFill>
              <a:latin typeface="Arial Black" panose="020B0A040201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914400"/>
            <a:ext cx="4468209" cy="27432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3810000"/>
            <a:ext cx="4492578" cy="27432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80555" y="3810000"/>
            <a:ext cx="4451875" cy="2743200"/>
          </a:xfrm>
          <a:prstGeom prst="rect">
            <a:avLst/>
          </a:prstGeom>
        </p:spPr>
      </p:pic>
      <p:sp>
        <p:nvSpPr>
          <p:cNvPr id="10" name="Rectangle 9"/>
          <p:cNvSpPr/>
          <p:nvPr/>
        </p:nvSpPr>
        <p:spPr>
          <a:xfrm>
            <a:off x="4877888" y="966787"/>
            <a:ext cx="4113712" cy="2677656"/>
          </a:xfrm>
          <a:prstGeom prst="rect">
            <a:avLst/>
          </a:prstGeom>
        </p:spPr>
        <p:txBody>
          <a:bodyPr wrap="square">
            <a:spAutoFit/>
          </a:bodyPr>
          <a:lstStyle/>
          <a:p>
            <a:pPr marL="285750" indent="-285750">
              <a:buFontTx/>
              <a:buChar char="-"/>
            </a:pPr>
            <a:r>
              <a:rPr lang="en-US" sz="1400" dirty="0"/>
              <a:t>To generate the signal comparable </a:t>
            </a:r>
            <a:r>
              <a:rPr lang="en-US" sz="1400" b="1" dirty="0"/>
              <a:t>to 50 </a:t>
            </a:r>
            <a:r>
              <a:rPr lang="en-US" sz="1400" b="1" dirty="0" err="1"/>
              <a:t>pJ</a:t>
            </a:r>
            <a:r>
              <a:rPr lang="en-US" sz="1400" b="1" dirty="0"/>
              <a:t> SPA </a:t>
            </a:r>
            <a:r>
              <a:rPr lang="en-US" sz="1400" dirty="0"/>
              <a:t>the pulse energy </a:t>
            </a:r>
            <a:r>
              <a:rPr lang="en-US" sz="1400" b="1" dirty="0"/>
              <a:t>17 </a:t>
            </a:r>
            <a:r>
              <a:rPr lang="en-US" sz="1400" b="1" dirty="0" err="1"/>
              <a:t>nJ</a:t>
            </a:r>
            <a:r>
              <a:rPr lang="en-US" sz="1400" b="1" dirty="0"/>
              <a:t> was used for TPA</a:t>
            </a:r>
          </a:p>
          <a:p>
            <a:pPr marL="285750" indent="-285750">
              <a:buFontTx/>
              <a:buChar char="-"/>
            </a:pPr>
            <a:r>
              <a:rPr lang="en-US" sz="1400" dirty="0"/>
              <a:t>The signal and its evolution vs HV are very similar to  SPA results.</a:t>
            </a:r>
          </a:p>
          <a:p>
            <a:pPr marL="285750" indent="-285750">
              <a:buFontTx/>
              <a:buChar char="-"/>
            </a:pPr>
            <a:r>
              <a:rPr lang="en-US" sz="1400" dirty="0"/>
              <a:t>Similarly, to SPA the leak current jumps rapidly above 0.5 mA at 550V but not irreversible damage  happens</a:t>
            </a:r>
          </a:p>
          <a:p>
            <a:pPr marL="285750" indent="-285750">
              <a:buFontTx/>
              <a:buChar char="-"/>
            </a:pPr>
            <a:r>
              <a:rPr lang="en-US" sz="1400" dirty="0"/>
              <a:t>sensor works normally after decreasing bias below 550 V</a:t>
            </a:r>
          </a:p>
          <a:p>
            <a:pPr marL="285750" indent="-285750">
              <a:buFontTx/>
              <a:buChar char="-"/>
            </a:pPr>
            <a:r>
              <a:rPr lang="en-US" sz="1400" dirty="0"/>
              <a:t>We didn’t succeed to get any reasonable signal by backside illumination (</a:t>
            </a:r>
            <a:r>
              <a:rPr lang="en-US" sz="1400" b="1" dirty="0"/>
              <a:t>metal mesh has  to be removed</a:t>
            </a:r>
            <a:r>
              <a:rPr lang="en-US" sz="1400" dirty="0"/>
              <a:t>)</a:t>
            </a:r>
          </a:p>
        </p:txBody>
      </p:sp>
      <p:sp>
        <p:nvSpPr>
          <p:cNvPr id="11" name="Rectangle 10"/>
          <p:cNvSpPr/>
          <p:nvPr/>
        </p:nvSpPr>
        <p:spPr>
          <a:xfrm>
            <a:off x="762000" y="2743200"/>
            <a:ext cx="685800" cy="369332"/>
          </a:xfrm>
          <a:prstGeom prst="rect">
            <a:avLst/>
          </a:prstGeom>
        </p:spPr>
        <p:txBody>
          <a:bodyPr wrap="square">
            <a:spAutoFit/>
          </a:bodyPr>
          <a:lstStyle/>
          <a:p>
            <a:r>
              <a:rPr lang="en-US" dirty="0"/>
              <a:t>17 </a:t>
            </a:r>
            <a:r>
              <a:rPr lang="en-US" dirty="0" err="1"/>
              <a:t>nJ</a:t>
            </a:r>
            <a:endParaRPr lang="en-US" dirty="0"/>
          </a:p>
        </p:txBody>
      </p:sp>
      <p:sp>
        <p:nvSpPr>
          <p:cNvPr id="3" name="Slide Number Placeholder 2">
            <a:extLst>
              <a:ext uri="{FF2B5EF4-FFF2-40B4-BE49-F238E27FC236}">
                <a16:creationId xmlns:a16="http://schemas.microsoft.com/office/drawing/2014/main" id="{570A15ED-99D6-4BA0-8CCC-817E73B31D6C}"/>
              </a:ext>
            </a:extLst>
          </p:cNvPr>
          <p:cNvSpPr>
            <a:spLocks noGrp="1"/>
          </p:cNvSpPr>
          <p:nvPr>
            <p:ph type="sldNum" sz="quarter" idx="12"/>
          </p:nvPr>
        </p:nvSpPr>
        <p:spPr/>
        <p:txBody>
          <a:bodyPr/>
          <a:lstStyle/>
          <a:p>
            <a:fld id="{C8A25242-1DFD-45BB-89E8-D96AD62FA012}" type="slidenum">
              <a:rPr lang="en-US" smtClean="0"/>
              <a:t>26</a:t>
            </a:fld>
            <a:endParaRPr lang="en-US" dirty="0"/>
          </a:p>
        </p:txBody>
      </p:sp>
    </p:spTree>
    <p:extLst>
      <p:ext uri="{BB962C8B-B14F-4D97-AF65-F5344CB8AC3E}">
        <p14:creationId xmlns:p14="http://schemas.microsoft.com/office/powerpoint/2010/main" val="27957898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62200" y="76200"/>
            <a:ext cx="5715000" cy="646331"/>
          </a:xfrm>
          <a:prstGeom prst="rect">
            <a:avLst/>
          </a:prstGeom>
        </p:spPr>
        <p:txBody>
          <a:bodyPr wrap="square">
            <a:spAutoFit/>
          </a:bodyPr>
          <a:lstStyle/>
          <a:p>
            <a:r>
              <a:rPr lang="en-US" b="1" dirty="0">
                <a:solidFill>
                  <a:srgbClr val="C00000"/>
                </a:solidFill>
                <a:latin typeface="Arial Black" panose="020B0A04020102020204" pitchFamily="34" charset="0"/>
              </a:rPr>
              <a:t>HPK-P1 W4 LGAD </a:t>
            </a:r>
            <a:r>
              <a:rPr lang="en-US" dirty="0">
                <a:solidFill>
                  <a:srgbClr val="C00000"/>
                </a:solidFill>
                <a:latin typeface="Arial Black" panose="020B0A04020102020204" pitchFamily="34" charset="0"/>
              </a:rPr>
              <a:t>(1.5e15 35 um 2x2 array)</a:t>
            </a:r>
          </a:p>
          <a:p>
            <a:pPr algn="ctr"/>
            <a:r>
              <a:rPr lang="en-US" dirty="0">
                <a:solidFill>
                  <a:schemeClr val="tx2"/>
                </a:solidFill>
                <a:latin typeface="Arial Black" panose="020B0A04020102020204" pitchFamily="34" charset="0"/>
              </a:rPr>
              <a:t>     (</a:t>
            </a:r>
            <a:r>
              <a:rPr lang="en-US" b="1" dirty="0">
                <a:solidFill>
                  <a:schemeClr val="tx2"/>
                </a:solidFill>
                <a:latin typeface="Arial Black" panose="020B0A04020102020204" pitchFamily="34" charset="0"/>
              </a:rPr>
              <a:t>frontside TPA)</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7060" y="1006042"/>
            <a:ext cx="3848247" cy="2371251"/>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048" y="3660804"/>
            <a:ext cx="3199281" cy="1953504"/>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07307" y="3644445"/>
            <a:ext cx="3164664" cy="1950034"/>
          </a:xfrm>
          <a:prstGeom prst="rect">
            <a:avLst/>
          </a:prstGeom>
        </p:spPr>
      </p:pic>
      <p:sp>
        <p:nvSpPr>
          <p:cNvPr id="11" name="Rectangle 10"/>
          <p:cNvSpPr/>
          <p:nvPr/>
        </p:nvSpPr>
        <p:spPr>
          <a:xfrm>
            <a:off x="4877888" y="966787"/>
            <a:ext cx="4113712" cy="2031325"/>
          </a:xfrm>
          <a:prstGeom prst="rect">
            <a:avLst/>
          </a:prstGeom>
        </p:spPr>
        <p:txBody>
          <a:bodyPr wrap="square">
            <a:spAutoFit/>
          </a:bodyPr>
          <a:lstStyle/>
          <a:p>
            <a:pPr marL="285750" indent="-285750">
              <a:buFontTx/>
              <a:buChar char="-"/>
            </a:pPr>
            <a:r>
              <a:rPr lang="en-US" sz="1400" dirty="0"/>
              <a:t>To generate the signal comparable to </a:t>
            </a:r>
            <a:r>
              <a:rPr lang="en-US" sz="1400" b="1" dirty="0"/>
              <a:t>50 </a:t>
            </a:r>
            <a:r>
              <a:rPr lang="en-US" sz="1400" b="1" dirty="0" err="1"/>
              <a:t>pJ</a:t>
            </a:r>
            <a:r>
              <a:rPr lang="en-US" sz="1400" b="1" dirty="0"/>
              <a:t> SPA </a:t>
            </a:r>
            <a:r>
              <a:rPr lang="en-US" sz="1400" dirty="0"/>
              <a:t>the pulse energy </a:t>
            </a:r>
            <a:r>
              <a:rPr lang="en-US" sz="1400" b="1" dirty="0"/>
              <a:t>12 </a:t>
            </a:r>
            <a:r>
              <a:rPr lang="en-US" sz="1400" b="1" dirty="0" err="1"/>
              <a:t>nJ</a:t>
            </a:r>
            <a:r>
              <a:rPr lang="en-US" sz="1400" b="1" dirty="0"/>
              <a:t> was used for TPA</a:t>
            </a:r>
            <a:endParaRPr lang="en-US" sz="1400" dirty="0"/>
          </a:p>
          <a:p>
            <a:pPr marL="285750" indent="-285750">
              <a:buFontTx/>
              <a:buChar char="-"/>
            </a:pPr>
            <a:r>
              <a:rPr lang="en-US" sz="1400" dirty="0"/>
              <a:t>Signal is stable up to 460 V</a:t>
            </a:r>
          </a:p>
          <a:p>
            <a:pPr marL="285750" indent="-285750">
              <a:buFontTx/>
              <a:buChar char="-"/>
            </a:pPr>
            <a:r>
              <a:rPr lang="en-US" sz="1400" b="1" dirty="0">
                <a:solidFill>
                  <a:srgbClr val="FF0000"/>
                </a:solidFill>
              </a:rPr>
              <a:t>Above 460V </a:t>
            </a:r>
            <a:r>
              <a:rPr lang="en-US" sz="1400" dirty="0">
                <a:solidFill>
                  <a:srgbClr val="FF0000"/>
                </a:solidFill>
              </a:rPr>
              <a:t>signal starts jumping and extends to microsecond region</a:t>
            </a:r>
          </a:p>
          <a:p>
            <a:pPr marL="285750" indent="-285750">
              <a:buFontTx/>
              <a:buChar char="-"/>
            </a:pPr>
            <a:r>
              <a:rPr lang="en-US" sz="1400" dirty="0">
                <a:solidFill>
                  <a:srgbClr val="FF0000"/>
                </a:solidFill>
              </a:rPr>
              <a:t> </a:t>
            </a:r>
            <a:r>
              <a:rPr lang="en-US" sz="1400" b="1" dirty="0">
                <a:solidFill>
                  <a:srgbClr val="FF0000"/>
                </a:solidFill>
              </a:rPr>
              <a:t>at 480 V is too high to be measured</a:t>
            </a:r>
          </a:p>
          <a:p>
            <a:pPr marL="285750" indent="-285750">
              <a:buFontTx/>
              <a:buChar char="-"/>
            </a:pPr>
            <a:r>
              <a:rPr lang="en-US" sz="1400" dirty="0"/>
              <a:t>We didn’t push the bias further to save the sample for backside illumination test (see next slide)</a:t>
            </a:r>
          </a:p>
        </p:txBody>
      </p:sp>
      <p:sp>
        <p:nvSpPr>
          <p:cNvPr id="12" name="Rectangle 11"/>
          <p:cNvSpPr/>
          <p:nvPr/>
        </p:nvSpPr>
        <p:spPr>
          <a:xfrm>
            <a:off x="914400" y="2646887"/>
            <a:ext cx="685800" cy="369332"/>
          </a:xfrm>
          <a:prstGeom prst="rect">
            <a:avLst/>
          </a:prstGeom>
        </p:spPr>
        <p:txBody>
          <a:bodyPr wrap="square">
            <a:spAutoFit/>
          </a:bodyPr>
          <a:lstStyle/>
          <a:p>
            <a:r>
              <a:rPr lang="en-US" dirty="0"/>
              <a:t>12 </a:t>
            </a:r>
            <a:r>
              <a:rPr lang="en-US" dirty="0" err="1"/>
              <a:t>nJ</a:t>
            </a:r>
            <a:endParaRPr lang="en-US" dirty="0"/>
          </a:p>
        </p:txBody>
      </p:sp>
      <p:pic>
        <p:nvPicPr>
          <p:cNvPr id="8" name="Picture 7">
            <a:extLst>
              <a:ext uri="{FF2B5EF4-FFF2-40B4-BE49-F238E27FC236}">
                <a16:creationId xmlns:a16="http://schemas.microsoft.com/office/drawing/2014/main" id="{9F162959-005E-452A-A2A2-4B9A56C2AF6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23385" y="3277552"/>
            <a:ext cx="2517451" cy="1551228"/>
          </a:xfrm>
          <a:prstGeom prst="rect">
            <a:avLst/>
          </a:prstGeom>
        </p:spPr>
      </p:pic>
      <p:pic>
        <p:nvPicPr>
          <p:cNvPr id="9" name="Picture 8">
            <a:extLst>
              <a:ext uri="{FF2B5EF4-FFF2-40B4-BE49-F238E27FC236}">
                <a16:creationId xmlns:a16="http://schemas.microsoft.com/office/drawing/2014/main" id="{4FF1B285-1A8E-4997-BB4D-92E9A6B23AC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77210" y="4892776"/>
            <a:ext cx="2209800" cy="1358572"/>
          </a:xfrm>
          <a:prstGeom prst="rect">
            <a:avLst/>
          </a:prstGeom>
        </p:spPr>
      </p:pic>
      <p:sp>
        <p:nvSpPr>
          <p:cNvPr id="13" name="TextBox 12">
            <a:extLst>
              <a:ext uri="{FF2B5EF4-FFF2-40B4-BE49-F238E27FC236}">
                <a16:creationId xmlns:a16="http://schemas.microsoft.com/office/drawing/2014/main" id="{AFDA5ADD-CCB5-4608-86B6-9DE30EC934D8}"/>
              </a:ext>
            </a:extLst>
          </p:cNvPr>
          <p:cNvSpPr txBox="1"/>
          <p:nvPr/>
        </p:nvSpPr>
        <p:spPr>
          <a:xfrm>
            <a:off x="7193477" y="3644445"/>
            <a:ext cx="1819307" cy="338554"/>
          </a:xfrm>
          <a:prstGeom prst="rect">
            <a:avLst/>
          </a:prstGeom>
          <a:noFill/>
        </p:spPr>
        <p:txBody>
          <a:bodyPr wrap="square">
            <a:spAutoFit/>
          </a:bodyPr>
          <a:lstStyle/>
          <a:p>
            <a:r>
              <a:rPr lang="en-US" sz="1600" dirty="0"/>
              <a:t>for bias at 470 V</a:t>
            </a:r>
            <a:endParaRPr lang="en-GB" sz="1600" dirty="0"/>
          </a:p>
        </p:txBody>
      </p:sp>
      <p:sp>
        <p:nvSpPr>
          <p:cNvPr id="7" name="Slide Number Placeholder 6">
            <a:extLst>
              <a:ext uri="{FF2B5EF4-FFF2-40B4-BE49-F238E27FC236}">
                <a16:creationId xmlns:a16="http://schemas.microsoft.com/office/drawing/2014/main" id="{98C989B8-7260-4B2D-B5B5-197A2201E4CD}"/>
              </a:ext>
            </a:extLst>
          </p:cNvPr>
          <p:cNvSpPr>
            <a:spLocks noGrp="1"/>
          </p:cNvSpPr>
          <p:nvPr>
            <p:ph type="sldNum" sz="quarter" idx="12"/>
          </p:nvPr>
        </p:nvSpPr>
        <p:spPr/>
        <p:txBody>
          <a:bodyPr/>
          <a:lstStyle/>
          <a:p>
            <a:fld id="{C8A25242-1DFD-45BB-89E8-D96AD62FA012}" type="slidenum">
              <a:rPr lang="en-US" smtClean="0"/>
              <a:t>27</a:t>
            </a:fld>
            <a:endParaRPr lang="en-US" dirty="0"/>
          </a:p>
        </p:txBody>
      </p:sp>
    </p:spTree>
    <p:extLst>
      <p:ext uri="{BB962C8B-B14F-4D97-AF65-F5344CB8AC3E}">
        <p14:creationId xmlns:p14="http://schemas.microsoft.com/office/powerpoint/2010/main" val="35573029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362200" y="76200"/>
            <a:ext cx="6096000" cy="646331"/>
          </a:xfrm>
          <a:prstGeom prst="rect">
            <a:avLst/>
          </a:prstGeom>
        </p:spPr>
        <p:txBody>
          <a:bodyPr wrap="square">
            <a:spAutoFit/>
          </a:bodyPr>
          <a:lstStyle/>
          <a:p>
            <a:r>
              <a:rPr lang="en-US" b="1" dirty="0">
                <a:solidFill>
                  <a:srgbClr val="C00000"/>
                </a:solidFill>
                <a:latin typeface="Arial Black" panose="020B0A04020102020204" pitchFamily="34" charset="0"/>
              </a:rPr>
              <a:t>HPK-P1 W4 LGAD </a:t>
            </a:r>
            <a:r>
              <a:rPr lang="en-US" dirty="0">
                <a:solidFill>
                  <a:srgbClr val="C00000"/>
                </a:solidFill>
                <a:latin typeface="Arial Black" panose="020B0A04020102020204" pitchFamily="34" charset="0"/>
              </a:rPr>
              <a:t>(1.5e15 35 um 2x2 array)</a:t>
            </a:r>
          </a:p>
          <a:p>
            <a:pPr algn="ctr"/>
            <a:r>
              <a:rPr lang="en-US" dirty="0">
                <a:solidFill>
                  <a:schemeClr val="tx2"/>
                </a:solidFill>
                <a:latin typeface="Arial Black" panose="020B0A04020102020204" pitchFamily="34" charset="0"/>
              </a:rPr>
              <a:t>(</a:t>
            </a:r>
            <a:r>
              <a:rPr lang="en-US" b="1" dirty="0">
                <a:solidFill>
                  <a:schemeClr val="tx2"/>
                </a:solidFill>
                <a:latin typeface="Arial Black" panose="020B0A04020102020204" pitchFamily="34" charset="0"/>
              </a:rPr>
              <a:t>backside TPA illumination</a:t>
            </a:r>
            <a:r>
              <a:rPr lang="en-US" dirty="0">
                <a:solidFill>
                  <a:schemeClr val="tx2"/>
                </a:solidFill>
                <a:latin typeface="Arial Black" panose="020B0A04020102020204" pitchFamily="34" charset="0"/>
              </a:rPr>
              <a:t>)</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914400"/>
            <a:ext cx="4451875" cy="2743200"/>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422" y="3810000"/>
            <a:ext cx="4492578" cy="2743200"/>
          </a:xfrm>
          <a:prstGeom prst="rect">
            <a:avLst/>
          </a:prstGeom>
        </p:spPr>
      </p:pic>
      <p:sp>
        <p:nvSpPr>
          <p:cNvPr id="14" name="Rectangle 13"/>
          <p:cNvSpPr/>
          <p:nvPr/>
        </p:nvSpPr>
        <p:spPr>
          <a:xfrm>
            <a:off x="4877888" y="966787"/>
            <a:ext cx="4113712" cy="2031325"/>
          </a:xfrm>
          <a:prstGeom prst="rect">
            <a:avLst/>
          </a:prstGeom>
        </p:spPr>
        <p:txBody>
          <a:bodyPr wrap="square">
            <a:spAutoFit/>
          </a:bodyPr>
          <a:lstStyle/>
          <a:p>
            <a:pPr marL="285750" indent="-285750">
              <a:buFontTx/>
              <a:buChar char="-"/>
            </a:pPr>
            <a:r>
              <a:rPr lang="en-US" sz="1400" dirty="0"/>
              <a:t>To generate the signal comparable to front-TPA the pulse energy </a:t>
            </a:r>
            <a:r>
              <a:rPr lang="en-US" sz="1400" b="1" dirty="0"/>
              <a:t>30 </a:t>
            </a:r>
            <a:r>
              <a:rPr lang="en-US" sz="1400" b="1" dirty="0" err="1"/>
              <a:t>nJ</a:t>
            </a:r>
            <a:r>
              <a:rPr lang="en-US" sz="1400" b="1" dirty="0"/>
              <a:t> </a:t>
            </a:r>
            <a:r>
              <a:rPr lang="en-US" sz="1400" dirty="0"/>
              <a:t>was used for backside illumination</a:t>
            </a:r>
          </a:p>
          <a:p>
            <a:pPr marL="285750" indent="-285750">
              <a:buFontTx/>
              <a:buChar char="-"/>
            </a:pPr>
            <a:r>
              <a:rPr lang="en-US" sz="1400" b="1" dirty="0"/>
              <a:t>The signal and its evolution vs HV are very similar to front-TPA</a:t>
            </a:r>
          </a:p>
          <a:p>
            <a:pPr marL="285750" indent="-285750">
              <a:buFontTx/>
              <a:buChar char="-"/>
            </a:pPr>
            <a:r>
              <a:rPr lang="en-US" sz="1400" dirty="0"/>
              <a:t>Signal is stable up to 470 V</a:t>
            </a:r>
          </a:p>
          <a:p>
            <a:pPr marL="285750" indent="-285750">
              <a:buFontTx/>
              <a:buChar char="-"/>
            </a:pPr>
            <a:r>
              <a:rPr lang="en-US" sz="1400" dirty="0"/>
              <a:t>Above 470V signal starts jumping and extends to microsecond region</a:t>
            </a:r>
          </a:p>
          <a:p>
            <a:pPr marL="285750" indent="-285750">
              <a:buFontTx/>
              <a:buChar char="-"/>
            </a:pPr>
            <a:r>
              <a:rPr lang="en-US" sz="1400" b="1" dirty="0"/>
              <a:t>above 480 V is too high to be measured</a:t>
            </a:r>
          </a:p>
        </p:txBody>
      </p:sp>
      <p:sp>
        <p:nvSpPr>
          <p:cNvPr id="15" name="Rectangle 14"/>
          <p:cNvSpPr/>
          <p:nvPr/>
        </p:nvSpPr>
        <p:spPr>
          <a:xfrm>
            <a:off x="762000" y="2743200"/>
            <a:ext cx="685800" cy="369332"/>
          </a:xfrm>
          <a:prstGeom prst="rect">
            <a:avLst/>
          </a:prstGeom>
        </p:spPr>
        <p:txBody>
          <a:bodyPr wrap="square">
            <a:spAutoFit/>
          </a:bodyPr>
          <a:lstStyle/>
          <a:p>
            <a:r>
              <a:rPr lang="en-US" dirty="0"/>
              <a:t>30 </a:t>
            </a:r>
            <a:r>
              <a:rPr lang="en-US" dirty="0" err="1"/>
              <a:t>nJ</a:t>
            </a:r>
            <a:endParaRPr lang="en-US" dirty="0"/>
          </a:p>
        </p:txBody>
      </p:sp>
      <p:sp>
        <p:nvSpPr>
          <p:cNvPr id="3" name="Slide Number Placeholder 2">
            <a:extLst>
              <a:ext uri="{FF2B5EF4-FFF2-40B4-BE49-F238E27FC236}">
                <a16:creationId xmlns:a16="http://schemas.microsoft.com/office/drawing/2014/main" id="{018A0324-48BB-4BD7-BED7-370663A04829}"/>
              </a:ext>
            </a:extLst>
          </p:cNvPr>
          <p:cNvSpPr>
            <a:spLocks noGrp="1"/>
          </p:cNvSpPr>
          <p:nvPr>
            <p:ph type="sldNum" sz="quarter" idx="12"/>
          </p:nvPr>
        </p:nvSpPr>
        <p:spPr/>
        <p:txBody>
          <a:bodyPr/>
          <a:lstStyle/>
          <a:p>
            <a:fld id="{C8A25242-1DFD-45BB-89E8-D96AD62FA012}" type="slidenum">
              <a:rPr lang="en-US" smtClean="0"/>
              <a:t>28</a:t>
            </a:fld>
            <a:endParaRPr lang="en-US" dirty="0"/>
          </a:p>
        </p:txBody>
      </p:sp>
    </p:spTree>
    <p:extLst>
      <p:ext uri="{BB962C8B-B14F-4D97-AF65-F5344CB8AC3E}">
        <p14:creationId xmlns:p14="http://schemas.microsoft.com/office/powerpoint/2010/main" val="28916737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304856"/>
            <a:ext cx="4451875" cy="274320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29619" y="1304856"/>
            <a:ext cx="4461981" cy="2743200"/>
          </a:xfrm>
          <a:prstGeom prst="rect">
            <a:avLst/>
          </a:prstGeom>
        </p:spPr>
      </p:pic>
      <p:sp>
        <p:nvSpPr>
          <p:cNvPr id="5" name="Rectangle 4"/>
          <p:cNvSpPr/>
          <p:nvPr/>
        </p:nvSpPr>
        <p:spPr>
          <a:xfrm>
            <a:off x="2362200" y="76200"/>
            <a:ext cx="6248400" cy="646331"/>
          </a:xfrm>
          <a:prstGeom prst="rect">
            <a:avLst/>
          </a:prstGeom>
        </p:spPr>
        <p:txBody>
          <a:bodyPr wrap="square">
            <a:spAutoFit/>
          </a:bodyPr>
          <a:lstStyle/>
          <a:p>
            <a:r>
              <a:rPr lang="en-US" b="1" dirty="0">
                <a:solidFill>
                  <a:srgbClr val="C00000"/>
                </a:solidFill>
                <a:latin typeface="Arial Black" panose="020B0A04020102020204" pitchFamily="34" charset="0"/>
              </a:rPr>
              <a:t>HPK-P1 W4 LGAD </a:t>
            </a:r>
            <a:r>
              <a:rPr lang="en-US" dirty="0">
                <a:solidFill>
                  <a:srgbClr val="C00000"/>
                </a:solidFill>
                <a:latin typeface="Arial Black" panose="020B0A04020102020204" pitchFamily="34" charset="0"/>
              </a:rPr>
              <a:t>(1.5e15 35 um 2x2 array)</a:t>
            </a:r>
          </a:p>
          <a:p>
            <a:pPr algn="ctr"/>
            <a:r>
              <a:rPr lang="en-US" dirty="0">
                <a:solidFill>
                  <a:schemeClr val="tx2"/>
                </a:solidFill>
                <a:latin typeface="Arial Black" panose="020B0A04020102020204" pitchFamily="34" charset="0"/>
              </a:rPr>
              <a:t>(backside TPA illumination)</a:t>
            </a:r>
          </a:p>
        </p:txBody>
      </p:sp>
      <p:sp>
        <p:nvSpPr>
          <p:cNvPr id="6" name="Rectangle 5"/>
          <p:cNvSpPr/>
          <p:nvPr/>
        </p:nvSpPr>
        <p:spPr>
          <a:xfrm>
            <a:off x="533400" y="914400"/>
            <a:ext cx="4953000" cy="369332"/>
          </a:xfrm>
          <a:prstGeom prst="rect">
            <a:avLst/>
          </a:prstGeom>
        </p:spPr>
        <p:txBody>
          <a:bodyPr wrap="square">
            <a:spAutoFit/>
          </a:bodyPr>
          <a:lstStyle/>
          <a:p>
            <a:r>
              <a:rPr lang="en-US" dirty="0"/>
              <a:t>Example waveforms in unstable region (at 480 V)</a:t>
            </a:r>
          </a:p>
        </p:txBody>
      </p:sp>
      <p:sp>
        <p:nvSpPr>
          <p:cNvPr id="7" name="Rectangle 6"/>
          <p:cNvSpPr/>
          <p:nvPr/>
        </p:nvSpPr>
        <p:spPr>
          <a:xfrm>
            <a:off x="304800" y="4069180"/>
            <a:ext cx="7086600" cy="1169551"/>
          </a:xfrm>
          <a:prstGeom prst="rect">
            <a:avLst/>
          </a:prstGeom>
        </p:spPr>
        <p:txBody>
          <a:bodyPr wrap="square">
            <a:spAutoFit/>
          </a:bodyPr>
          <a:lstStyle/>
          <a:p>
            <a:r>
              <a:rPr lang="en-US" sz="1400" dirty="0"/>
              <a:t>This sensor is only one  where we succeeded to get backside illumination TPA signal.</a:t>
            </a:r>
          </a:p>
          <a:p>
            <a:pPr marL="285750" indent="-285750">
              <a:buFontTx/>
              <a:buChar char="-"/>
            </a:pPr>
            <a:r>
              <a:rPr lang="en-US" sz="1400" dirty="0"/>
              <a:t>here only slightly higher power (30 </a:t>
            </a:r>
            <a:r>
              <a:rPr lang="en-US" sz="1400" dirty="0" err="1"/>
              <a:t>nJ</a:t>
            </a:r>
            <a:r>
              <a:rPr lang="en-US" sz="1400" dirty="0"/>
              <a:t> vs 12 </a:t>
            </a:r>
            <a:r>
              <a:rPr lang="en-US" sz="1400" dirty="0" err="1"/>
              <a:t>nJ</a:t>
            </a:r>
            <a:r>
              <a:rPr lang="en-US" sz="1400" dirty="0"/>
              <a:t>) is needed to get comparable signal to front side TPA;</a:t>
            </a:r>
          </a:p>
          <a:p>
            <a:pPr marL="285750" indent="-285750">
              <a:buFontTx/>
              <a:buChar char="-"/>
            </a:pPr>
            <a:r>
              <a:rPr lang="en-US" sz="1400" dirty="0"/>
              <a:t>Front and back-TPA gives very similar results in terms of the stability; well in agreement with </a:t>
            </a:r>
            <a:r>
              <a:rPr lang="en-US" sz="1400" dirty="0" err="1"/>
              <a:t>frontv</a:t>
            </a:r>
            <a:r>
              <a:rPr lang="en-US" sz="1400" dirty="0"/>
              <a:t> SPA regarding the fatality bias threshold.</a:t>
            </a:r>
            <a:endParaRPr lang="en-US" dirty="0"/>
          </a:p>
        </p:txBody>
      </p:sp>
      <p:sp>
        <p:nvSpPr>
          <p:cNvPr id="8" name="Slide Number Placeholder 7">
            <a:extLst>
              <a:ext uri="{FF2B5EF4-FFF2-40B4-BE49-F238E27FC236}">
                <a16:creationId xmlns:a16="http://schemas.microsoft.com/office/drawing/2014/main" id="{16DEE512-7D76-4ECD-A61F-8C9591019062}"/>
              </a:ext>
            </a:extLst>
          </p:cNvPr>
          <p:cNvSpPr>
            <a:spLocks noGrp="1"/>
          </p:cNvSpPr>
          <p:nvPr>
            <p:ph type="sldNum" sz="quarter" idx="12"/>
          </p:nvPr>
        </p:nvSpPr>
        <p:spPr/>
        <p:txBody>
          <a:bodyPr/>
          <a:lstStyle/>
          <a:p>
            <a:fld id="{C8A25242-1DFD-45BB-89E8-D96AD62FA012}" type="slidenum">
              <a:rPr lang="en-US" smtClean="0"/>
              <a:t>29</a:t>
            </a:fld>
            <a:endParaRPr lang="en-US" dirty="0"/>
          </a:p>
        </p:txBody>
      </p:sp>
    </p:spTree>
    <p:extLst>
      <p:ext uri="{BB962C8B-B14F-4D97-AF65-F5344CB8AC3E}">
        <p14:creationId xmlns:p14="http://schemas.microsoft.com/office/powerpoint/2010/main" val="1585658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1423" y="245358"/>
            <a:ext cx="6405155" cy="646331"/>
          </a:xfrm>
          <a:prstGeom prst="rect">
            <a:avLst/>
          </a:prstGeom>
        </p:spPr>
        <p:txBody>
          <a:bodyPr wrap="square">
            <a:spAutoFit/>
          </a:bodyPr>
          <a:lstStyle/>
          <a:p>
            <a:pPr algn="ctr"/>
            <a:r>
              <a:rPr lang="en-US" b="1" dirty="0">
                <a:solidFill>
                  <a:srgbClr val="C00000"/>
                </a:solidFill>
                <a:latin typeface="Arial Black" panose="020B0A04020102020204" pitchFamily="34" charset="0"/>
              </a:rPr>
              <a:t>HPK-P2  W36 LGAD </a:t>
            </a:r>
            <a:r>
              <a:rPr lang="en-US" dirty="0">
                <a:solidFill>
                  <a:srgbClr val="C00000"/>
                </a:solidFill>
                <a:latin typeface="Arial Black" panose="020B0A04020102020204" pitchFamily="34" charset="0"/>
              </a:rPr>
              <a:t>(1.5e15  </a:t>
            </a:r>
            <a:r>
              <a:rPr lang="en-US" dirty="0">
                <a:solidFill>
                  <a:srgbClr val="C00000"/>
                </a:solidFill>
                <a:highlight>
                  <a:srgbClr val="FFFF00"/>
                </a:highlight>
                <a:latin typeface="Arial Black" panose="020B0A04020102020204" pitchFamily="34" charset="0"/>
              </a:rPr>
              <a:t>50 um  </a:t>
            </a:r>
            <a:r>
              <a:rPr lang="en-US" b="1" dirty="0">
                <a:solidFill>
                  <a:srgbClr val="C00000"/>
                </a:solidFill>
                <a:latin typeface="Arial Black" panose="020B0A04020102020204" pitchFamily="34" charset="0"/>
              </a:rPr>
              <a:t>2x2 array)</a:t>
            </a:r>
          </a:p>
          <a:p>
            <a:pPr algn="ctr"/>
            <a:r>
              <a:rPr lang="en-US" b="1" dirty="0">
                <a:solidFill>
                  <a:srgbClr val="C00000"/>
                </a:solidFill>
                <a:latin typeface="Arial Black" panose="020B0A04020102020204" pitchFamily="34" charset="0"/>
              </a:rPr>
              <a:t>Front SPA, 800 nm</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895533"/>
            <a:ext cx="4445661" cy="2743200"/>
          </a:xfrm>
          <a:prstGeom prst="rect">
            <a:avLst/>
          </a:prstGeom>
        </p:spPr>
      </p:pic>
      <p:sp>
        <p:nvSpPr>
          <p:cNvPr id="5" name="Rectangle 4"/>
          <p:cNvSpPr/>
          <p:nvPr/>
        </p:nvSpPr>
        <p:spPr>
          <a:xfrm>
            <a:off x="228599" y="3731823"/>
            <a:ext cx="6706801" cy="1985159"/>
          </a:xfrm>
          <a:prstGeom prst="rect">
            <a:avLst/>
          </a:prstGeom>
        </p:spPr>
        <p:txBody>
          <a:bodyPr wrap="square">
            <a:spAutoFit/>
          </a:bodyPr>
          <a:lstStyle/>
          <a:p>
            <a:r>
              <a:rPr lang="en-US" sz="1400" dirty="0"/>
              <a:t>This sample is from the same wafer we have already tested in our previous study (W36 LGAD 1.5e15). </a:t>
            </a:r>
          </a:p>
          <a:p>
            <a:r>
              <a:rPr lang="en-US" sz="1400" dirty="0"/>
              <a:t>This time we observed:</a:t>
            </a:r>
          </a:p>
          <a:p>
            <a:pPr marL="285750" indent="-285750">
              <a:buFont typeface="Wingdings" panose="05000000000000000000" pitchFamily="2" charset="2"/>
              <a:buChar char="ü"/>
            </a:pPr>
            <a:r>
              <a:rPr lang="en-US" sz="1400" dirty="0"/>
              <a:t>  higher leak current at the same bias &amp;  higher amplitude signal at the same laser power for bias &gt; 600 V  (the most probable due to higher capacity – 2x2  LGAD area)</a:t>
            </a:r>
          </a:p>
          <a:p>
            <a:pPr marL="285750" indent="-285750">
              <a:buFont typeface="Wingdings" panose="05000000000000000000" pitchFamily="2" charset="2"/>
              <a:buChar char="ü"/>
            </a:pPr>
            <a:r>
              <a:rPr lang="en-US" sz="1400" b="1" dirty="0">
                <a:solidFill>
                  <a:srgbClr val="FF0000"/>
                </a:solidFill>
              </a:rPr>
              <a:t>breakdown at lower laser power and bias (30 </a:t>
            </a:r>
            <a:r>
              <a:rPr lang="en-US" sz="1400" b="1" dirty="0" err="1">
                <a:solidFill>
                  <a:srgbClr val="FF0000"/>
                </a:solidFill>
              </a:rPr>
              <a:t>pJ</a:t>
            </a:r>
            <a:r>
              <a:rPr lang="en-US" sz="1400" b="1" dirty="0">
                <a:solidFill>
                  <a:srgbClr val="FF0000"/>
                </a:solidFill>
              </a:rPr>
              <a:t>/635 V vs 50 </a:t>
            </a:r>
            <a:r>
              <a:rPr lang="en-US" sz="1400" b="1" dirty="0" err="1">
                <a:solidFill>
                  <a:srgbClr val="FF0000"/>
                </a:solidFill>
              </a:rPr>
              <a:t>pJ</a:t>
            </a:r>
            <a:r>
              <a:rPr lang="en-US" sz="1400" b="1" dirty="0">
                <a:solidFill>
                  <a:srgbClr val="FF0000"/>
                </a:solidFill>
              </a:rPr>
              <a:t>/645 V previously)</a:t>
            </a:r>
          </a:p>
          <a:p>
            <a:pPr marL="285750" indent="-285750">
              <a:buFont typeface="Wingdings" panose="05000000000000000000" pitchFamily="2" charset="2"/>
              <a:buChar char="ü"/>
            </a:pPr>
            <a:r>
              <a:rPr lang="en-US" sz="1400" b="1" dirty="0">
                <a:solidFill>
                  <a:srgbClr val="FF0000"/>
                </a:solidFill>
              </a:rPr>
              <a:t>no visible damage on the pad after breakdown </a:t>
            </a:r>
          </a:p>
          <a:p>
            <a:pPr marL="285750" indent="-285750">
              <a:buFont typeface="Wingdings" panose="05000000000000000000" pitchFamily="2" charset="2"/>
              <a:buChar char="ü"/>
            </a:pPr>
            <a:r>
              <a:rPr lang="en-US" sz="1400" b="1" dirty="0">
                <a:solidFill>
                  <a:srgbClr val="FF0000"/>
                </a:solidFill>
              </a:rPr>
              <a:t>    - </a:t>
            </a:r>
            <a:r>
              <a:rPr lang="en-US" sz="1100" b="1" dirty="0">
                <a:solidFill>
                  <a:srgbClr val="FF0000"/>
                </a:solidFill>
              </a:rPr>
              <a:t>it has to be inspected by microscope and further investigate in order to demonstrate that sensor died from the same mechanism as before (SEB and the same triggered conditions) </a:t>
            </a:r>
          </a:p>
        </p:txBody>
      </p:sp>
      <p:grpSp>
        <p:nvGrpSpPr>
          <p:cNvPr id="10" name="Group 9"/>
          <p:cNvGrpSpPr/>
          <p:nvPr/>
        </p:nvGrpSpPr>
        <p:grpSpPr>
          <a:xfrm>
            <a:off x="4954200" y="922075"/>
            <a:ext cx="3656400" cy="2232916"/>
            <a:chOff x="5105400" y="2720084"/>
            <a:chExt cx="3656400" cy="2232916"/>
          </a:xfrm>
        </p:grpSpPr>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5400" y="2720084"/>
              <a:ext cx="3656400" cy="2232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Explosion 1 7"/>
            <p:cNvSpPr/>
            <p:nvPr/>
          </p:nvSpPr>
          <p:spPr>
            <a:xfrm>
              <a:off x="6934200" y="3486333"/>
              <a:ext cx="152400" cy="171267"/>
            </a:xfrm>
            <a:prstGeom prst="irregularSeal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p:cNvSpPr/>
          <p:nvPr/>
        </p:nvSpPr>
        <p:spPr>
          <a:xfrm>
            <a:off x="5284534" y="3072323"/>
            <a:ext cx="3252044" cy="523220"/>
          </a:xfrm>
          <a:prstGeom prst="rect">
            <a:avLst/>
          </a:prstGeom>
        </p:spPr>
        <p:txBody>
          <a:bodyPr wrap="none">
            <a:spAutoFit/>
          </a:bodyPr>
          <a:lstStyle/>
          <a:p>
            <a:r>
              <a:rPr lang="en-US" sz="1400" dirty="0"/>
              <a:t>Breakdown in the “safe” region </a:t>
            </a:r>
            <a:r>
              <a:rPr lang="en-US" sz="1400" dirty="0" err="1"/>
              <a:t>asdefined</a:t>
            </a:r>
            <a:r>
              <a:rPr lang="en-US" sz="1400" dirty="0"/>
              <a:t> </a:t>
            </a:r>
          </a:p>
          <a:p>
            <a:r>
              <a:rPr lang="en-US" sz="1400" dirty="0"/>
              <a:t>in previous study</a:t>
            </a:r>
          </a:p>
        </p:txBody>
      </p:sp>
      <p:cxnSp>
        <p:nvCxnSpPr>
          <p:cNvPr id="13" name="Straight Arrow Connector 12"/>
          <p:cNvCxnSpPr/>
          <p:nvPr/>
        </p:nvCxnSpPr>
        <p:spPr>
          <a:xfrm flipV="1">
            <a:off x="6402000" y="1905000"/>
            <a:ext cx="381000" cy="116732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304800" y="5412313"/>
            <a:ext cx="8231778" cy="1384995"/>
          </a:xfrm>
          <a:prstGeom prst="rect">
            <a:avLst/>
          </a:prstGeom>
        </p:spPr>
        <p:txBody>
          <a:bodyPr wrap="square">
            <a:spAutoFit/>
          </a:bodyPr>
          <a:lstStyle/>
          <a:p>
            <a:endParaRPr lang="en-US" sz="1200" dirty="0"/>
          </a:p>
          <a:p>
            <a:endParaRPr lang="en-US" sz="1200" dirty="0"/>
          </a:p>
          <a:p>
            <a:r>
              <a:rPr lang="en-US" sz="1200" dirty="0"/>
              <a:t>Experimental conditions were the same so maybe something in this sample or wire bonding. </a:t>
            </a:r>
          </a:p>
          <a:p>
            <a:r>
              <a:rPr lang="en-US" sz="1200" dirty="0"/>
              <a:t>Other samples of the same type are needed to verify these discrepancies.</a:t>
            </a:r>
            <a:r>
              <a:rPr lang="en-GB" sz="1200" dirty="0"/>
              <a:t> Unfortunately, no backup of the sample so no further studies were performed</a:t>
            </a:r>
            <a:r>
              <a:rPr lang="en-US" sz="1200" dirty="0"/>
              <a:t>. </a:t>
            </a:r>
          </a:p>
          <a:p>
            <a:r>
              <a:rPr lang="en-US" sz="1200" dirty="0"/>
              <a:t>Difficult to justify behavior based on one sample</a:t>
            </a:r>
          </a:p>
          <a:p>
            <a:pPr marL="171450" indent="-171450">
              <a:buFont typeface="Wingdings" panose="05000000000000000000" pitchFamily="2" charset="2"/>
              <a:buChar char="Ø"/>
            </a:pPr>
            <a:endParaRPr lang="en-US" sz="1200" dirty="0"/>
          </a:p>
        </p:txBody>
      </p:sp>
      <p:sp>
        <p:nvSpPr>
          <p:cNvPr id="15" name="Rectangle 14"/>
          <p:cNvSpPr/>
          <p:nvPr/>
        </p:nvSpPr>
        <p:spPr>
          <a:xfrm>
            <a:off x="2131423" y="2362200"/>
            <a:ext cx="1511439" cy="369332"/>
          </a:xfrm>
          <a:prstGeom prst="rect">
            <a:avLst/>
          </a:prstGeom>
        </p:spPr>
        <p:txBody>
          <a:bodyPr wrap="none">
            <a:spAutoFit/>
          </a:bodyPr>
          <a:lstStyle/>
          <a:p>
            <a:r>
              <a:rPr lang="en-US" dirty="0"/>
              <a:t>Signal at 50 </a:t>
            </a:r>
            <a:r>
              <a:rPr lang="en-US" dirty="0" err="1"/>
              <a:t>pJ</a:t>
            </a:r>
            <a:endParaRPr lang="en-US" dirty="0"/>
          </a:p>
        </p:txBody>
      </p:sp>
      <p:sp>
        <p:nvSpPr>
          <p:cNvPr id="9" name="Slide Number Placeholder 8">
            <a:extLst>
              <a:ext uri="{FF2B5EF4-FFF2-40B4-BE49-F238E27FC236}">
                <a16:creationId xmlns:a16="http://schemas.microsoft.com/office/drawing/2014/main" id="{81D32980-BA35-40B8-B044-BF740502ACE0}"/>
              </a:ext>
            </a:extLst>
          </p:cNvPr>
          <p:cNvSpPr>
            <a:spLocks noGrp="1"/>
          </p:cNvSpPr>
          <p:nvPr>
            <p:ph type="sldNum" sz="quarter" idx="12"/>
          </p:nvPr>
        </p:nvSpPr>
        <p:spPr/>
        <p:txBody>
          <a:bodyPr/>
          <a:lstStyle/>
          <a:p>
            <a:fld id="{C8A25242-1DFD-45BB-89E8-D96AD62FA012}" type="slidenum">
              <a:rPr lang="en-US" smtClean="0"/>
              <a:t>3</a:t>
            </a:fld>
            <a:endParaRPr lang="en-US" dirty="0"/>
          </a:p>
        </p:txBody>
      </p:sp>
      <p:sp>
        <p:nvSpPr>
          <p:cNvPr id="4" name="Rectangle 3">
            <a:extLst>
              <a:ext uri="{FF2B5EF4-FFF2-40B4-BE49-F238E27FC236}">
                <a16:creationId xmlns:a16="http://schemas.microsoft.com/office/drawing/2014/main" id="{76E5DA42-BC8A-4FF6-9FC7-27EC70F7D513}"/>
              </a:ext>
            </a:extLst>
          </p:cNvPr>
          <p:cNvSpPr/>
          <p:nvPr/>
        </p:nvSpPr>
        <p:spPr>
          <a:xfrm>
            <a:off x="7277100" y="4486423"/>
            <a:ext cx="990600" cy="47596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11">
            <a:extLst>
              <a:ext uri="{FF2B5EF4-FFF2-40B4-BE49-F238E27FC236}">
                <a16:creationId xmlns:a16="http://schemas.microsoft.com/office/drawing/2014/main" id="{10F0A20A-F6F7-4465-B934-2FBFC8212437}"/>
              </a:ext>
            </a:extLst>
          </p:cNvPr>
          <p:cNvSpPr/>
          <p:nvPr/>
        </p:nvSpPr>
        <p:spPr>
          <a:xfrm rot="5400000">
            <a:off x="7366334" y="4318339"/>
            <a:ext cx="659731"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9BFC0E3D-B33B-4210-B9A6-6F434C5B8750}"/>
              </a:ext>
            </a:extLst>
          </p:cNvPr>
          <p:cNvSpPr txBox="1"/>
          <p:nvPr/>
        </p:nvSpPr>
        <p:spPr>
          <a:xfrm>
            <a:off x="5472849" y="3538481"/>
            <a:ext cx="4572000" cy="461665"/>
          </a:xfrm>
          <a:prstGeom prst="rect">
            <a:avLst/>
          </a:prstGeom>
          <a:noFill/>
        </p:spPr>
        <p:txBody>
          <a:bodyPr wrap="square">
            <a:spAutoFit/>
          </a:bodyPr>
          <a:lstStyle/>
          <a:p>
            <a:pPr algn="ctr"/>
            <a:r>
              <a:rPr lang="en-US" sz="1200" b="1" dirty="0">
                <a:solidFill>
                  <a:srgbClr val="C00000"/>
                </a:solidFill>
                <a:latin typeface="Arial Black" panose="020B0A04020102020204" pitchFamily="34" charset="0"/>
              </a:rPr>
              <a:t>Front SPA, </a:t>
            </a:r>
          </a:p>
          <a:p>
            <a:pPr algn="ctr"/>
            <a:r>
              <a:rPr lang="en-US" sz="1200" b="1" dirty="0">
                <a:solidFill>
                  <a:srgbClr val="C00000"/>
                </a:solidFill>
                <a:latin typeface="Arial Black" panose="020B0A04020102020204" pitchFamily="34" charset="0"/>
              </a:rPr>
              <a:t>800 nm</a:t>
            </a:r>
          </a:p>
        </p:txBody>
      </p:sp>
    </p:spTree>
    <p:extLst>
      <p:ext uri="{BB962C8B-B14F-4D97-AF65-F5344CB8AC3E}">
        <p14:creationId xmlns:p14="http://schemas.microsoft.com/office/powerpoint/2010/main" val="2486319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76200"/>
            <a:ext cx="6400800" cy="646331"/>
          </a:xfrm>
          <a:prstGeom prst="rect">
            <a:avLst/>
          </a:prstGeom>
        </p:spPr>
        <p:txBody>
          <a:bodyPr wrap="square">
            <a:spAutoFit/>
          </a:bodyPr>
          <a:lstStyle/>
          <a:p>
            <a:pPr algn="ctr"/>
            <a:r>
              <a:rPr lang="en-US" b="1" dirty="0">
                <a:solidFill>
                  <a:srgbClr val="C00000"/>
                </a:solidFill>
                <a:latin typeface="Arial Black" panose="020B0A04020102020204" pitchFamily="34" charset="0"/>
              </a:rPr>
              <a:t>HPK-P1 W4 LGAD </a:t>
            </a:r>
            <a:r>
              <a:rPr lang="en-US" dirty="0">
                <a:solidFill>
                  <a:srgbClr val="C00000"/>
                </a:solidFill>
                <a:latin typeface="Arial Black" panose="020B0A04020102020204" pitchFamily="34" charset="0"/>
              </a:rPr>
              <a:t>(2.25e15 35 um); single pad</a:t>
            </a:r>
          </a:p>
          <a:p>
            <a:pPr algn="ctr"/>
            <a:r>
              <a:rPr lang="en-US" dirty="0">
                <a:solidFill>
                  <a:schemeClr val="tx2"/>
                </a:solidFill>
                <a:latin typeface="Arial Black" panose="020B0A04020102020204" pitchFamily="34" charset="0"/>
              </a:rPr>
              <a:t> (</a:t>
            </a:r>
            <a:r>
              <a:rPr lang="en-US" b="1" dirty="0">
                <a:solidFill>
                  <a:schemeClr val="tx2"/>
                </a:solidFill>
                <a:latin typeface="Arial Black" panose="020B0A04020102020204" pitchFamily="34" charset="0"/>
              </a:rPr>
              <a:t>frontside TPA)</a:t>
            </a:r>
            <a:endParaRPr lang="en-US" dirty="0">
              <a:solidFill>
                <a:srgbClr val="C00000"/>
              </a:solidFill>
              <a:latin typeface="Arial Black" panose="020B0A040201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947175"/>
            <a:ext cx="3445138" cy="212285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279" y="3429000"/>
            <a:ext cx="2906121" cy="20574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0400" y="3571677"/>
            <a:ext cx="2967917" cy="1828800"/>
          </a:xfrm>
          <a:prstGeom prst="rect">
            <a:avLst/>
          </a:prstGeom>
        </p:spPr>
      </p:pic>
      <p:sp>
        <p:nvSpPr>
          <p:cNvPr id="11" name="Rectangle 10"/>
          <p:cNvSpPr/>
          <p:nvPr/>
        </p:nvSpPr>
        <p:spPr>
          <a:xfrm>
            <a:off x="4173276" y="762752"/>
            <a:ext cx="4953000" cy="2246769"/>
          </a:xfrm>
          <a:prstGeom prst="rect">
            <a:avLst/>
          </a:prstGeom>
        </p:spPr>
        <p:txBody>
          <a:bodyPr wrap="square">
            <a:spAutoFit/>
          </a:bodyPr>
          <a:lstStyle/>
          <a:p>
            <a:pPr marL="285750" indent="-285750">
              <a:buFontTx/>
              <a:buChar char="-"/>
            </a:pPr>
            <a:r>
              <a:rPr lang="en-US" sz="1400" dirty="0"/>
              <a:t>To generate the signal comparable to 50 </a:t>
            </a:r>
            <a:r>
              <a:rPr lang="en-US" sz="1400" dirty="0" err="1"/>
              <a:t>pJ</a:t>
            </a:r>
            <a:r>
              <a:rPr lang="en-US" sz="1400" dirty="0"/>
              <a:t> SPA the pulse energy 1.5 </a:t>
            </a:r>
            <a:r>
              <a:rPr lang="en-US" sz="1400" dirty="0" err="1"/>
              <a:t>nJ</a:t>
            </a:r>
            <a:r>
              <a:rPr lang="en-US" sz="1400" dirty="0"/>
              <a:t> was used for TPA (this is much less than for other sensors, no explanation for the moment)</a:t>
            </a:r>
          </a:p>
          <a:p>
            <a:pPr marL="285750" indent="-285750">
              <a:buFontTx/>
              <a:buChar char="-"/>
            </a:pPr>
            <a:r>
              <a:rPr lang="en-US" sz="1400" dirty="0"/>
              <a:t>The signal and its evolution vs HV are similar to  SPA results.</a:t>
            </a:r>
          </a:p>
          <a:p>
            <a:pPr marL="285750" indent="-285750">
              <a:buFontTx/>
              <a:buChar char="-"/>
            </a:pPr>
            <a:r>
              <a:rPr lang="en-US" sz="1400" dirty="0"/>
              <a:t>Signal is stable up to 460 V</a:t>
            </a:r>
          </a:p>
          <a:p>
            <a:pPr marL="285750" indent="-285750">
              <a:buFontTx/>
              <a:buChar char="-"/>
            </a:pPr>
            <a:r>
              <a:rPr lang="en-US" sz="1400" dirty="0"/>
              <a:t>Above 460V signal starts jumping and extends to microsecond region</a:t>
            </a:r>
          </a:p>
          <a:p>
            <a:pPr marL="285750" indent="-285750">
              <a:buFontTx/>
              <a:buChar char="-"/>
            </a:pPr>
            <a:r>
              <a:rPr lang="en-US" sz="1400" dirty="0"/>
              <a:t> above 480 V is too high to be measured</a:t>
            </a:r>
          </a:p>
          <a:p>
            <a:pPr marL="285750" indent="-285750">
              <a:buFontTx/>
              <a:buChar char="-"/>
            </a:pPr>
            <a:r>
              <a:rPr lang="en-US" sz="1400" dirty="0"/>
              <a:t> the bias was pushed further and the sensor broke down irreversibly at 530 V.</a:t>
            </a:r>
          </a:p>
        </p:txBody>
      </p:sp>
      <p:sp>
        <p:nvSpPr>
          <p:cNvPr id="12" name="Rectangle 11"/>
          <p:cNvSpPr/>
          <p:nvPr/>
        </p:nvSpPr>
        <p:spPr>
          <a:xfrm>
            <a:off x="914400" y="2743200"/>
            <a:ext cx="762000" cy="369332"/>
          </a:xfrm>
          <a:prstGeom prst="rect">
            <a:avLst/>
          </a:prstGeom>
        </p:spPr>
        <p:txBody>
          <a:bodyPr wrap="square">
            <a:spAutoFit/>
          </a:bodyPr>
          <a:lstStyle/>
          <a:p>
            <a:r>
              <a:rPr lang="en-US" dirty="0"/>
              <a:t>1.5 </a:t>
            </a:r>
            <a:r>
              <a:rPr lang="en-US" dirty="0" err="1"/>
              <a:t>nJ</a:t>
            </a:r>
            <a:endParaRPr lang="en-US" dirty="0"/>
          </a:p>
        </p:txBody>
      </p:sp>
      <p:pic>
        <p:nvPicPr>
          <p:cNvPr id="8" name="Picture 7">
            <a:extLst>
              <a:ext uri="{FF2B5EF4-FFF2-40B4-BE49-F238E27FC236}">
                <a16:creationId xmlns:a16="http://schemas.microsoft.com/office/drawing/2014/main" id="{E33D7F23-BA07-49BC-843C-BAC21360C5C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06521" y="2865904"/>
            <a:ext cx="2836304" cy="1747702"/>
          </a:xfrm>
          <a:prstGeom prst="rect">
            <a:avLst/>
          </a:prstGeom>
        </p:spPr>
      </p:pic>
      <p:pic>
        <p:nvPicPr>
          <p:cNvPr id="13" name="Picture 12">
            <a:extLst>
              <a:ext uri="{FF2B5EF4-FFF2-40B4-BE49-F238E27FC236}">
                <a16:creationId xmlns:a16="http://schemas.microsoft.com/office/drawing/2014/main" id="{B02A2A22-96B1-4209-96F4-DD8B42F674D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84917" y="4613606"/>
            <a:ext cx="2764804" cy="1699785"/>
          </a:xfrm>
          <a:prstGeom prst="rect">
            <a:avLst/>
          </a:prstGeom>
        </p:spPr>
      </p:pic>
      <p:sp>
        <p:nvSpPr>
          <p:cNvPr id="16" name="TextBox 15">
            <a:extLst>
              <a:ext uri="{FF2B5EF4-FFF2-40B4-BE49-F238E27FC236}">
                <a16:creationId xmlns:a16="http://schemas.microsoft.com/office/drawing/2014/main" id="{680EC763-701B-47C1-B694-5FC427B9AA39}"/>
              </a:ext>
            </a:extLst>
          </p:cNvPr>
          <p:cNvSpPr txBox="1"/>
          <p:nvPr/>
        </p:nvSpPr>
        <p:spPr>
          <a:xfrm>
            <a:off x="6998184" y="3362408"/>
            <a:ext cx="2133600" cy="523220"/>
          </a:xfrm>
          <a:prstGeom prst="rect">
            <a:avLst/>
          </a:prstGeom>
          <a:noFill/>
        </p:spPr>
        <p:txBody>
          <a:bodyPr wrap="square">
            <a:spAutoFit/>
          </a:bodyPr>
          <a:lstStyle/>
          <a:p>
            <a:r>
              <a:rPr lang="en-US" sz="1400" dirty="0"/>
              <a:t>Example waveforms in unstable region at 480 V</a:t>
            </a:r>
            <a:endParaRPr lang="en-GB" sz="1400" dirty="0"/>
          </a:p>
        </p:txBody>
      </p:sp>
      <p:sp>
        <p:nvSpPr>
          <p:cNvPr id="17" name="Slide Number Placeholder 16">
            <a:extLst>
              <a:ext uri="{FF2B5EF4-FFF2-40B4-BE49-F238E27FC236}">
                <a16:creationId xmlns:a16="http://schemas.microsoft.com/office/drawing/2014/main" id="{ACD06B8F-2438-4652-810E-7185D51AF801}"/>
              </a:ext>
            </a:extLst>
          </p:cNvPr>
          <p:cNvSpPr>
            <a:spLocks noGrp="1"/>
          </p:cNvSpPr>
          <p:nvPr>
            <p:ph type="sldNum" sz="quarter" idx="12"/>
          </p:nvPr>
        </p:nvSpPr>
        <p:spPr/>
        <p:txBody>
          <a:bodyPr/>
          <a:lstStyle/>
          <a:p>
            <a:fld id="{C8A25242-1DFD-45BB-89E8-D96AD62FA012}" type="slidenum">
              <a:rPr lang="en-US" smtClean="0"/>
              <a:t>30</a:t>
            </a:fld>
            <a:endParaRPr lang="en-US" dirty="0"/>
          </a:p>
        </p:txBody>
      </p:sp>
      <p:pic>
        <p:nvPicPr>
          <p:cNvPr id="14" name="Picture 13">
            <a:extLst>
              <a:ext uri="{FF2B5EF4-FFF2-40B4-BE49-F238E27FC236}">
                <a16:creationId xmlns:a16="http://schemas.microsoft.com/office/drawing/2014/main" id="{F07B0795-4DEE-4F3E-AEE7-ADD4236E102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43200" y="5376134"/>
            <a:ext cx="2069873" cy="1474246"/>
          </a:xfrm>
          <a:prstGeom prst="rect">
            <a:avLst/>
          </a:prstGeom>
        </p:spPr>
      </p:pic>
      <p:cxnSp>
        <p:nvCxnSpPr>
          <p:cNvPr id="4" name="Straight Arrow Connector 3">
            <a:extLst>
              <a:ext uri="{FF2B5EF4-FFF2-40B4-BE49-F238E27FC236}">
                <a16:creationId xmlns:a16="http://schemas.microsoft.com/office/drawing/2014/main" id="{2B4F4F7E-5EF8-4079-9A92-D6A12A22FA1A}"/>
              </a:ext>
            </a:extLst>
          </p:cNvPr>
          <p:cNvCxnSpPr/>
          <p:nvPr/>
        </p:nvCxnSpPr>
        <p:spPr>
          <a:xfrm>
            <a:off x="2286000" y="5802868"/>
            <a:ext cx="1266717" cy="159765"/>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8F22BD31-4443-45D4-8453-0734469AD30B}"/>
              </a:ext>
            </a:extLst>
          </p:cNvPr>
          <p:cNvSpPr txBox="1"/>
          <p:nvPr/>
        </p:nvSpPr>
        <p:spPr>
          <a:xfrm>
            <a:off x="1003073" y="5582990"/>
            <a:ext cx="1371600" cy="954107"/>
          </a:xfrm>
          <a:prstGeom prst="rect">
            <a:avLst/>
          </a:prstGeom>
          <a:noFill/>
        </p:spPr>
        <p:txBody>
          <a:bodyPr wrap="square" rtlCol="0">
            <a:spAutoFit/>
          </a:bodyPr>
          <a:lstStyle/>
          <a:p>
            <a:r>
              <a:rPr lang="en-GB" sz="1400" dirty="0"/>
              <a:t>Edge effect (symptomatic behaviour for HPK) </a:t>
            </a:r>
          </a:p>
        </p:txBody>
      </p:sp>
    </p:spTree>
    <p:extLst>
      <p:ext uri="{BB962C8B-B14F-4D97-AF65-F5344CB8AC3E}">
        <p14:creationId xmlns:p14="http://schemas.microsoft.com/office/powerpoint/2010/main" val="39473135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F1448-70EC-4AD4-A21C-EE291BA08375}"/>
              </a:ext>
            </a:extLst>
          </p:cNvPr>
          <p:cNvSpPr>
            <a:spLocks noGrp="1"/>
          </p:cNvSpPr>
          <p:nvPr>
            <p:ph type="title"/>
          </p:nvPr>
        </p:nvSpPr>
        <p:spPr/>
        <p:txBody>
          <a:bodyPr/>
          <a:lstStyle/>
          <a:p>
            <a:r>
              <a:rPr lang="en-GB" dirty="0"/>
              <a:t>Conclusion</a:t>
            </a:r>
          </a:p>
        </p:txBody>
      </p:sp>
      <p:sp>
        <p:nvSpPr>
          <p:cNvPr id="3" name="Slide Number Placeholder 2">
            <a:extLst>
              <a:ext uri="{FF2B5EF4-FFF2-40B4-BE49-F238E27FC236}">
                <a16:creationId xmlns:a16="http://schemas.microsoft.com/office/drawing/2014/main" id="{826A827C-589B-43D1-8858-A4E778019040}"/>
              </a:ext>
            </a:extLst>
          </p:cNvPr>
          <p:cNvSpPr>
            <a:spLocks noGrp="1"/>
          </p:cNvSpPr>
          <p:nvPr>
            <p:ph type="sldNum" sz="quarter" idx="12"/>
          </p:nvPr>
        </p:nvSpPr>
        <p:spPr/>
        <p:txBody>
          <a:bodyPr/>
          <a:lstStyle/>
          <a:p>
            <a:fld id="{C8A25242-1DFD-45BB-89E8-D96AD62FA012}" type="slidenum">
              <a:rPr lang="en-US" smtClean="0"/>
              <a:t>31</a:t>
            </a:fld>
            <a:endParaRPr lang="en-US" dirty="0"/>
          </a:p>
        </p:txBody>
      </p:sp>
      <p:sp>
        <p:nvSpPr>
          <p:cNvPr id="4" name="TextBox 3">
            <a:extLst>
              <a:ext uri="{FF2B5EF4-FFF2-40B4-BE49-F238E27FC236}">
                <a16:creationId xmlns:a16="http://schemas.microsoft.com/office/drawing/2014/main" id="{1D86571A-0C97-466B-8229-33BFCF872A63}"/>
              </a:ext>
            </a:extLst>
          </p:cNvPr>
          <p:cNvSpPr txBox="1"/>
          <p:nvPr/>
        </p:nvSpPr>
        <p:spPr>
          <a:xfrm>
            <a:off x="1524000" y="1600200"/>
            <a:ext cx="5943600" cy="3416320"/>
          </a:xfrm>
          <a:prstGeom prst="rect">
            <a:avLst/>
          </a:prstGeom>
          <a:noFill/>
        </p:spPr>
        <p:txBody>
          <a:bodyPr wrap="square" rtlCol="0">
            <a:spAutoFit/>
          </a:bodyPr>
          <a:lstStyle/>
          <a:p>
            <a:pPr marL="285750" indent="-285750">
              <a:buFont typeface="Wingdings" panose="05000000000000000000" pitchFamily="2" charset="2"/>
              <a:buChar char="q"/>
            </a:pPr>
            <a:r>
              <a:rPr lang="en-GB" dirty="0"/>
              <a:t>Sensor from different vendors have been studied  (HPK, UFSD, CNM)</a:t>
            </a:r>
          </a:p>
          <a:p>
            <a:r>
              <a:rPr lang="en-GB" dirty="0"/>
              <a:t>          SPA, TPA (Front, backside) was utilized</a:t>
            </a:r>
          </a:p>
          <a:p>
            <a:pPr marL="285750" indent="-285750">
              <a:buFont typeface="Wingdings" panose="05000000000000000000" pitchFamily="2" charset="2"/>
              <a:buChar char="q"/>
            </a:pPr>
            <a:r>
              <a:rPr lang="en-GB" dirty="0"/>
              <a:t>Thickness – 35, 45, 50, 70 and 75  microns  have been explored</a:t>
            </a:r>
          </a:p>
          <a:p>
            <a:pPr marL="285750" indent="-285750">
              <a:buFont typeface="Wingdings" panose="05000000000000000000" pitchFamily="2" charset="2"/>
              <a:buChar char="q"/>
            </a:pPr>
            <a:r>
              <a:rPr lang="en-GB" dirty="0"/>
              <a:t>Results are in according with expectations</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b="1" dirty="0">
                <a:solidFill>
                  <a:srgbClr val="FF0000"/>
                </a:solidFill>
              </a:rPr>
              <a:t>CNM fatality studies at the place of illumination</a:t>
            </a:r>
          </a:p>
          <a:p>
            <a:pPr marL="285750" indent="-285750">
              <a:buFont typeface="Wingdings" panose="05000000000000000000" pitchFamily="2" charset="2"/>
              <a:buChar char="q"/>
            </a:pPr>
            <a:r>
              <a:rPr lang="en-GB" dirty="0"/>
              <a:t>HPK at the metal/Si edge</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a:t>Thinner HPK -35 microns survived longer then we expected</a:t>
            </a:r>
          </a:p>
        </p:txBody>
      </p:sp>
    </p:spTree>
    <p:extLst>
      <p:ext uri="{BB962C8B-B14F-4D97-AF65-F5344CB8AC3E}">
        <p14:creationId xmlns:p14="http://schemas.microsoft.com/office/powerpoint/2010/main" val="11181405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p:cNvCxnSpPr/>
          <p:nvPr/>
        </p:nvCxnSpPr>
        <p:spPr>
          <a:xfrm>
            <a:off x="189497" y="1817929"/>
            <a:ext cx="8671761" cy="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Rectángulo 4"/>
          <p:cNvSpPr/>
          <p:nvPr/>
        </p:nvSpPr>
        <p:spPr>
          <a:xfrm>
            <a:off x="189498" y="1425514"/>
            <a:ext cx="8671761" cy="415498"/>
          </a:xfrm>
          <a:prstGeom prst="rect">
            <a:avLst/>
          </a:prstGeom>
        </p:spPr>
        <p:txBody>
          <a:bodyPr wrap="square">
            <a:spAutoFit/>
          </a:bodyPr>
          <a:lstStyle/>
          <a:p>
            <a:pPr algn="ctr"/>
            <a:r>
              <a:rPr lang="en-GB" sz="2100" b="1" dirty="0">
                <a:solidFill>
                  <a:schemeClr val="accent5">
                    <a:lumMod val="50000"/>
                  </a:schemeClr>
                </a:solidFill>
                <a:latin typeface="Trebuchet MS" panose="020B0603020202020204" pitchFamily="34" charset="0"/>
              </a:rPr>
              <a:t>Devices Run9254</a:t>
            </a:r>
            <a:endParaRPr lang="en-GB" sz="2100" dirty="0"/>
          </a:p>
        </p:txBody>
      </p:sp>
      <p:pic>
        <p:nvPicPr>
          <p:cNvPr id="44"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105" y="2958547"/>
            <a:ext cx="3278790" cy="1956698"/>
          </a:xfrm>
          <a:prstGeom prst="rect">
            <a:avLst/>
          </a:prstGeom>
        </p:spPr>
      </p:pic>
      <p:sp>
        <p:nvSpPr>
          <p:cNvPr id="45" name="CuadroTexto 8"/>
          <p:cNvSpPr txBox="1"/>
          <p:nvPr/>
        </p:nvSpPr>
        <p:spPr>
          <a:xfrm>
            <a:off x="189497" y="2607383"/>
            <a:ext cx="1580735" cy="380873"/>
          </a:xfrm>
          <a:prstGeom prst="rect">
            <a:avLst/>
          </a:prstGeom>
          <a:noFill/>
        </p:spPr>
        <p:txBody>
          <a:bodyPr wrap="square" rtlCol="0">
            <a:spAutoFit/>
          </a:bodyPr>
          <a:lstStyle/>
          <a:p>
            <a:r>
              <a:rPr lang="es-ES" sz="1875" dirty="0">
                <a:latin typeface="Trebuchet MS" panose="020B0603020202020204" pitchFamily="34" charset="0"/>
              </a:rPr>
              <a:t>LGA (LGAD)</a:t>
            </a:r>
            <a:endParaRPr lang="en-GB" sz="1875" dirty="0">
              <a:latin typeface="Trebuchet MS" panose="020B0603020202020204" pitchFamily="34" charset="0"/>
            </a:endParaRPr>
          </a:p>
        </p:txBody>
      </p:sp>
      <p:sp>
        <p:nvSpPr>
          <p:cNvPr id="46" name="CuadroTexto 9"/>
          <p:cNvSpPr txBox="1"/>
          <p:nvPr/>
        </p:nvSpPr>
        <p:spPr>
          <a:xfrm>
            <a:off x="1895043" y="2580621"/>
            <a:ext cx="1556054" cy="380873"/>
          </a:xfrm>
          <a:prstGeom prst="rect">
            <a:avLst/>
          </a:prstGeom>
          <a:noFill/>
        </p:spPr>
        <p:txBody>
          <a:bodyPr wrap="square" rtlCol="0">
            <a:spAutoFit/>
          </a:bodyPr>
          <a:lstStyle/>
          <a:p>
            <a:r>
              <a:rPr lang="es-ES" sz="1875" dirty="0">
                <a:latin typeface="Trebuchet MS" panose="020B0603020202020204" pitchFamily="34" charset="0"/>
              </a:rPr>
              <a:t>LGB (LGAD)</a:t>
            </a:r>
            <a:endParaRPr lang="en-GB" sz="1875" dirty="0">
              <a:latin typeface="Trebuchet MS" panose="020B0603020202020204" pitchFamily="34" charset="0"/>
            </a:endParaRPr>
          </a:p>
        </p:txBody>
      </p:sp>
      <p:sp>
        <p:nvSpPr>
          <p:cNvPr id="3" name="Rectangle 2"/>
          <p:cNvSpPr/>
          <p:nvPr/>
        </p:nvSpPr>
        <p:spPr>
          <a:xfrm>
            <a:off x="1895044" y="3358787"/>
            <a:ext cx="1207385" cy="11495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1" name="Rectangle 20"/>
          <p:cNvSpPr/>
          <p:nvPr/>
        </p:nvSpPr>
        <p:spPr>
          <a:xfrm>
            <a:off x="664970" y="3417570"/>
            <a:ext cx="393123" cy="40168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Oval 5"/>
          <p:cNvSpPr/>
          <p:nvPr/>
        </p:nvSpPr>
        <p:spPr>
          <a:xfrm>
            <a:off x="2057400" y="3473087"/>
            <a:ext cx="868680" cy="8817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4" name="Oval 23"/>
          <p:cNvSpPr/>
          <p:nvPr/>
        </p:nvSpPr>
        <p:spPr>
          <a:xfrm>
            <a:off x="718265" y="3485677"/>
            <a:ext cx="286532" cy="2654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7001" y="3493171"/>
            <a:ext cx="2837770" cy="1422074"/>
          </a:xfrm>
          <a:prstGeom prst="rect">
            <a:avLst/>
          </a:prstGeom>
        </p:spPr>
      </p:pic>
      <p:sp>
        <p:nvSpPr>
          <p:cNvPr id="20" name="TextBox 19"/>
          <p:cNvSpPr txBox="1"/>
          <p:nvPr/>
        </p:nvSpPr>
        <p:spPr>
          <a:xfrm>
            <a:off x="3939379" y="2043043"/>
            <a:ext cx="4538416" cy="1338828"/>
          </a:xfrm>
          <a:prstGeom prst="rect">
            <a:avLst/>
          </a:prstGeom>
          <a:noFill/>
        </p:spPr>
        <p:txBody>
          <a:bodyPr wrap="square" rtlCol="0">
            <a:spAutoFit/>
          </a:bodyPr>
          <a:lstStyle/>
          <a:p>
            <a:r>
              <a:rPr lang="en-GB" sz="1350" dirty="0">
                <a:latin typeface="Trebuchet MS" panose="020B0603020202020204" pitchFamily="34" charset="0"/>
              </a:rPr>
              <a:t>Some of the LGA and LGB samples are not diced (they are stick together as the photo below shows). However they are short-circuited with regard to each other. One can be </a:t>
            </a:r>
            <a:r>
              <a:rPr lang="en-GB" sz="1350" dirty="0" err="1">
                <a:latin typeface="Trebuchet MS" panose="020B0603020202020204" pitchFamily="34" charset="0"/>
              </a:rPr>
              <a:t>wirebond</a:t>
            </a:r>
            <a:r>
              <a:rPr lang="en-GB" sz="1350" dirty="0">
                <a:latin typeface="Trebuchet MS" panose="020B0603020202020204" pitchFamily="34" charset="0"/>
              </a:rPr>
              <a:t> and measured while the other don’t. </a:t>
            </a:r>
          </a:p>
          <a:p>
            <a:r>
              <a:rPr lang="en-GB" sz="1350" dirty="0">
                <a:latin typeface="Trebuchet MS" panose="020B0603020202020204" pitchFamily="34" charset="0"/>
              </a:rPr>
              <a:t>The priority set by CNM was  to test the mortality of the LGA samples (1.3x1.3mm, the small ones)</a:t>
            </a:r>
          </a:p>
        </p:txBody>
      </p:sp>
      <p:sp>
        <p:nvSpPr>
          <p:cNvPr id="23" name="TextBox 22"/>
          <p:cNvSpPr txBox="1"/>
          <p:nvPr/>
        </p:nvSpPr>
        <p:spPr>
          <a:xfrm>
            <a:off x="3939378" y="5049630"/>
            <a:ext cx="4538416" cy="715581"/>
          </a:xfrm>
          <a:prstGeom prst="rect">
            <a:avLst/>
          </a:prstGeom>
          <a:noFill/>
        </p:spPr>
        <p:txBody>
          <a:bodyPr wrap="square" rtlCol="0">
            <a:spAutoFit/>
          </a:bodyPr>
          <a:lstStyle/>
          <a:p>
            <a:r>
              <a:rPr lang="en-GB" sz="1350" dirty="0">
                <a:latin typeface="Trebuchet MS" panose="020B0603020202020204" pitchFamily="34" charset="0"/>
              </a:rPr>
              <a:t>There are 6 housings and 10 devices. The priority is to test first the mortality of the 6 devices enlisted in the following slide (samples1, 2, 4, 6, 7 and 9)  </a:t>
            </a:r>
          </a:p>
        </p:txBody>
      </p:sp>
    </p:spTree>
    <p:extLst>
      <p:ext uri="{BB962C8B-B14F-4D97-AF65-F5344CB8AC3E}">
        <p14:creationId xmlns:p14="http://schemas.microsoft.com/office/powerpoint/2010/main" val="1832993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ector recto 3"/>
          <p:cNvCxnSpPr/>
          <p:nvPr/>
        </p:nvCxnSpPr>
        <p:spPr>
          <a:xfrm>
            <a:off x="189497" y="1817929"/>
            <a:ext cx="8671761" cy="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Rectángulo 4"/>
          <p:cNvSpPr/>
          <p:nvPr/>
        </p:nvSpPr>
        <p:spPr>
          <a:xfrm>
            <a:off x="189498" y="1425514"/>
            <a:ext cx="8671761" cy="415498"/>
          </a:xfrm>
          <a:prstGeom prst="rect">
            <a:avLst/>
          </a:prstGeom>
        </p:spPr>
        <p:txBody>
          <a:bodyPr wrap="square">
            <a:spAutoFit/>
          </a:bodyPr>
          <a:lstStyle/>
          <a:p>
            <a:pPr algn="ctr"/>
            <a:r>
              <a:rPr lang="en-GB" sz="2100" b="1" dirty="0">
                <a:solidFill>
                  <a:schemeClr val="accent5">
                    <a:lumMod val="50000"/>
                  </a:schemeClr>
                </a:solidFill>
                <a:latin typeface="Trebuchet MS" panose="020B0603020202020204" pitchFamily="34" charset="0"/>
              </a:rPr>
              <a:t>IV @ -20ºC </a:t>
            </a:r>
            <a:r>
              <a:rPr lang="en-GB" sz="2100" b="1" dirty="0">
                <a:solidFill>
                  <a:schemeClr val="accent5">
                    <a:lumMod val="50000"/>
                  </a:schemeClr>
                </a:solidFill>
                <a:latin typeface="Trebuchet MS" panose="020B0603020202020204" pitchFamily="34" charset="0"/>
                <a:sym typeface="Wingdings" panose="05000000000000000000" pitchFamily="2" charset="2"/>
              </a:rPr>
              <a:t> Neutron irradiated samples to test  PRIORITY</a:t>
            </a:r>
            <a:endParaRPr lang="en-GB" sz="2100" dirty="0"/>
          </a:p>
        </p:txBody>
      </p:sp>
      <p:sp>
        <p:nvSpPr>
          <p:cNvPr id="15" name="CuadroTexto 12"/>
          <p:cNvSpPr txBox="1"/>
          <p:nvPr/>
        </p:nvSpPr>
        <p:spPr>
          <a:xfrm>
            <a:off x="2657390" y="2000299"/>
            <a:ext cx="3838590" cy="276999"/>
          </a:xfrm>
          <a:prstGeom prst="rect">
            <a:avLst/>
          </a:prstGeom>
          <a:noFill/>
        </p:spPr>
        <p:txBody>
          <a:bodyPr wrap="square" rtlCol="0">
            <a:spAutoFit/>
          </a:bodyPr>
          <a:lstStyle/>
          <a:p>
            <a:pPr algn="ctr"/>
            <a:r>
              <a:rPr lang="en-GB" sz="1200" b="1" dirty="0">
                <a:latin typeface="Trebuchet MS" panose="020B0603020202020204" pitchFamily="34" charset="0"/>
              </a:rPr>
              <a:t>Annealing 80min @ 60ºC</a:t>
            </a:r>
          </a:p>
        </p:txBody>
      </p:sp>
      <p:graphicFrame>
        <p:nvGraphicFramePr>
          <p:cNvPr id="9" name="Object 8"/>
          <p:cNvGraphicFramePr>
            <a:graphicFrameLocks noChangeAspect="1"/>
          </p:cNvGraphicFramePr>
          <p:nvPr/>
        </p:nvGraphicFramePr>
        <p:xfrm>
          <a:off x="-254725" y="2059033"/>
          <a:ext cx="5229587" cy="4001588"/>
        </p:xfrm>
        <a:graphic>
          <a:graphicData uri="http://schemas.openxmlformats.org/presentationml/2006/ole">
            <mc:AlternateContent xmlns:mc="http://schemas.openxmlformats.org/markup-compatibility/2006">
              <mc:Choice xmlns:v="urn:schemas-microsoft-com:vml" Requires="v">
                <p:oleObj spid="_x0000_s1040" name="Graph" r:id="rId3" imgW="3920760" imgH="3000960" progId="Origin95.Graph">
                  <p:embed/>
                </p:oleObj>
              </mc:Choice>
              <mc:Fallback>
                <p:oleObj name="Graph" r:id="rId3" imgW="3920760" imgH="3000960" progId="Origin95.Graph">
                  <p:embed/>
                  <p:pic>
                    <p:nvPicPr>
                      <p:cNvPr id="9" name="Object 8"/>
                      <p:cNvPicPr/>
                      <p:nvPr/>
                    </p:nvPicPr>
                    <p:blipFill>
                      <a:blip r:embed="rId4"/>
                      <a:stretch>
                        <a:fillRect/>
                      </a:stretch>
                    </p:blipFill>
                    <p:spPr>
                      <a:xfrm>
                        <a:off x="-254725" y="2059033"/>
                        <a:ext cx="5229587" cy="4001588"/>
                      </a:xfrm>
                      <a:prstGeom prst="rect">
                        <a:avLst/>
                      </a:prstGeom>
                    </p:spPr>
                  </p:pic>
                </p:oleObj>
              </mc:Fallback>
            </mc:AlternateContent>
          </a:graphicData>
        </a:graphic>
      </p:graphicFrame>
      <p:graphicFrame>
        <p:nvGraphicFramePr>
          <p:cNvPr id="10" name="Object 9"/>
          <p:cNvGraphicFramePr>
            <a:graphicFrameLocks noChangeAspect="1"/>
          </p:cNvGraphicFramePr>
          <p:nvPr/>
        </p:nvGraphicFramePr>
        <p:xfrm>
          <a:off x="4193178" y="2059033"/>
          <a:ext cx="5151344" cy="3941717"/>
        </p:xfrm>
        <a:graphic>
          <a:graphicData uri="http://schemas.openxmlformats.org/presentationml/2006/ole">
            <mc:AlternateContent xmlns:mc="http://schemas.openxmlformats.org/markup-compatibility/2006">
              <mc:Choice xmlns:v="urn:schemas-microsoft-com:vml" Requires="v">
                <p:oleObj spid="_x0000_s1041" name="Graph" r:id="rId5" imgW="3920760" imgH="3000960" progId="Origin95.Graph">
                  <p:embed/>
                </p:oleObj>
              </mc:Choice>
              <mc:Fallback>
                <p:oleObj name="Graph" r:id="rId5" imgW="3920760" imgH="3000960" progId="Origin95.Graph">
                  <p:embed/>
                  <p:pic>
                    <p:nvPicPr>
                      <p:cNvPr id="10" name="Object 9"/>
                      <p:cNvPicPr/>
                      <p:nvPr/>
                    </p:nvPicPr>
                    <p:blipFill>
                      <a:blip r:embed="rId6"/>
                      <a:stretch>
                        <a:fillRect/>
                      </a:stretch>
                    </p:blipFill>
                    <p:spPr>
                      <a:xfrm>
                        <a:off x="4193178" y="2059033"/>
                        <a:ext cx="5151344" cy="3941717"/>
                      </a:xfrm>
                      <a:prstGeom prst="rect">
                        <a:avLst/>
                      </a:prstGeom>
                    </p:spPr>
                  </p:pic>
                </p:oleObj>
              </mc:Fallback>
            </mc:AlternateContent>
          </a:graphicData>
        </a:graphic>
      </p:graphicFrame>
    </p:spTree>
    <p:extLst>
      <p:ext uri="{BB962C8B-B14F-4D97-AF65-F5344CB8AC3E}">
        <p14:creationId xmlns:p14="http://schemas.microsoft.com/office/powerpoint/2010/main" val="37932028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1066800"/>
            <a:ext cx="4451875" cy="2743200"/>
          </a:xfrm>
          <a:prstGeom prst="rect">
            <a:avLst/>
          </a:prstGeom>
        </p:spPr>
      </p:pic>
      <p:sp>
        <p:nvSpPr>
          <p:cNvPr id="8" name="Rectangle 7"/>
          <p:cNvSpPr/>
          <p:nvPr/>
        </p:nvSpPr>
        <p:spPr>
          <a:xfrm>
            <a:off x="1474342" y="109938"/>
            <a:ext cx="6629400" cy="646331"/>
          </a:xfrm>
          <a:prstGeom prst="rect">
            <a:avLst/>
          </a:prstGeom>
        </p:spPr>
        <p:txBody>
          <a:bodyPr wrap="square">
            <a:spAutoFit/>
          </a:bodyPr>
          <a:lstStyle/>
          <a:p>
            <a:pPr algn="ctr"/>
            <a:r>
              <a:rPr lang="en-US" b="1" dirty="0">
                <a:solidFill>
                  <a:srgbClr val="C00000"/>
                </a:solidFill>
                <a:latin typeface="Arial Black" panose="020B0A04020102020204" pitchFamily="34" charset="0"/>
              </a:rPr>
              <a:t>HPK-P1 W4 LGAD </a:t>
            </a:r>
            <a:r>
              <a:rPr lang="en-US" dirty="0">
                <a:solidFill>
                  <a:srgbClr val="C00000"/>
                </a:solidFill>
                <a:latin typeface="Arial Black" panose="020B0A04020102020204" pitchFamily="34" charset="0"/>
              </a:rPr>
              <a:t>(2.25e15 35 um single pad)</a:t>
            </a:r>
          </a:p>
          <a:p>
            <a:pPr algn="ctr"/>
            <a:r>
              <a:rPr lang="en-US" dirty="0">
                <a:solidFill>
                  <a:srgbClr val="C00000"/>
                </a:solidFill>
                <a:latin typeface="Arial Black" panose="020B0A04020102020204" pitchFamily="34" charset="0"/>
              </a:rPr>
              <a:t>(comparison of opening window with guard ring)</a:t>
            </a:r>
          </a:p>
        </p:txBody>
      </p:sp>
      <p:sp>
        <p:nvSpPr>
          <p:cNvPr id="2" name="Rectangle 1"/>
          <p:cNvSpPr/>
          <p:nvPr/>
        </p:nvSpPr>
        <p:spPr>
          <a:xfrm>
            <a:off x="4572000" y="1103293"/>
            <a:ext cx="4572000" cy="954107"/>
          </a:xfrm>
          <a:prstGeom prst="rect">
            <a:avLst/>
          </a:prstGeom>
        </p:spPr>
        <p:txBody>
          <a:bodyPr>
            <a:spAutoFit/>
          </a:bodyPr>
          <a:lstStyle/>
          <a:p>
            <a:pPr marL="285750" indent="-285750">
              <a:buFontTx/>
              <a:buChar char="-"/>
            </a:pPr>
            <a:r>
              <a:rPr lang="en-US" sz="1400" dirty="0"/>
              <a:t>this sensor has nominal max. bias ~400 V</a:t>
            </a:r>
          </a:p>
          <a:p>
            <a:pPr marL="285750" indent="-285750">
              <a:buFontTx/>
              <a:buChar char="-"/>
            </a:pPr>
            <a:r>
              <a:rPr lang="en-US" sz="1400" dirty="0"/>
              <a:t>the measurements in this range were performed for opening window and for the guard ring</a:t>
            </a:r>
          </a:p>
          <a:p>
            <a:pPr marL="285750" indent="-285750">
              <a:buFontTx/>
              <a:buChar char="-"/>
            </a:pPr>
            <a:r>
              <a:rPr lang="en-US" sz="1400" dirty="0"/>
              <a:t>the results are nearly identical</a:t>
            </a:r>
          </a:p>
        </p:txBody>
      </p:sp>
      <p:sp>
        <p:nvSpPr>
          <p:cNvPr id="10" name="TextBox 9"/>
          <p:cNvSpPr txBox="1"/>
          <p:nvPr/>
        </p:nvSpPr>
        <p:spPr>
          <a:xfrm>
            <a:off x="762000" y="759023"/>
            <a:ext cx="1424685" cy="307777"/>
          </a:xfrm>
          <a:prstGeom prst="rect">
            <a:avLst/>
          </a:prstGeom>
          <a:noFill/>
        </p:spPr>
        <p:txBody>
          <a:bodyPr wrap="none" rtlCol="0">
            <a:spAutoFit/>
          </a:bodyPr>
          <a:lstStyle/>
          <a:p>
            <a:r>
              <a:rPr lang="en-US" sz="1400" dirty="0"/>
              <a:t>Opening window</a:t>
            </a:r>
          </a:p>
        </p:txBody>
      </p:sp>
      <p:sp>
        <p:nvSpPr>
          <p:cNvPr id="11" name="Rectangle 10"/>
          <p:cNvSpPr/>
          <p:nvPr/>
        </p:nvSpPr>
        <p:spPr>
          <a:xfrm>
            <a:off x="838200" y="2907268"/>
            <a:ext cx="685800" cy="369332"/>
          </a:xfrm>
          <a:prstGeom prst="rect">
            <a:avLst/>
          </a:prstGeom>
        </p:spPr>
        <p:txBody>
          <a:bodyPr wrap="square">
            <a:spAutoFit/>
          </a:bodyPr>
          <a:lstStyle/>
          <a:p>
            <a:r>
              <a:rPr lang="en-US" dirty="0"/>
              <a:t>50 </a:t>
            </a:r>
            <a:r>
              <a:rPr lang="en-US" dirty="0" err="1"/>
              <a:t>pJ</a:t>
            </a:r>
            <a:endParaRPr lang="en-US" dirty="0"/>
          </a:p>
        </p:txBody>
      </p:sp>
      <p:sp>
        <p:nvSpPr>
          <p:cNvPr id="14" name="TextBox 13"/>
          <p:cNvSpPr txBox="1"/>
          <p:nvPr/>
        </p:nvSpPr>
        <p:spPr>
          <a:xfrm>
            <a:off x="762000" y="3730823"/>
            <a:ext cx="958083" cy="307777"/>
          </a:xfrm>
          <a:prstGeom prst="rect">
            <a:avLst/>
          </a:prstGeom>
          <a:noFill/>
        </p:spPr>
        <p:txBody>
          <a:bodyPr wrap="none" rtlCol="0">
            <a:spAutoFit/>
          </a:bodyPr>
          <a:lstStyle/>
          <a:p>
            <a:r>
              <a:rPr lang="en-US" sz="1400" dirty="0"/>
              <a:t>Guard ring</a:t>
            </a:r>
          </a:p>
        </p:txBody>
      </p:sp>
      <p:pic>
        <p:nvPicPr>
          <p:cNvPr id="2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35702" y="2209800"/>
            <a:ext cx="848661" cy="819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4038600"/>
            <a:ext cx="4451875" cy="2743200"/>
          </a:xfrm>
          <a:prstGeom prst="rect">
            <a:avLst/>
          </a:prstGeom>
        </p:spPr>
      </p:pic>
      <p:sp>
        <p:nvSpPr>
          <p:cNvPr id="22" name="Rectangle 21"/>
          <p:cNvSpPr/>
          <p:nvPr/>
        </p:nvSpPr>
        <p:spPr>
          <a:xfrm>
            <a:off x="838200" y="5879068"/>
            <a:ext cx="685800" cy="369332"/>
          </a:xfrm>
          <a:prstGeom prst="rect">
            <a:avLst/>
          </a:prstGeom>
        </p:spPr>
        <p:txBody>
          <a:bodyPr wrap="square">
            <a:spAutoFit/>
          </a:bodyPr>
          <a:lstStyle/>
          <a:p>
            <a:r>
              <a:rPr lang="en-US" dirty="0"/>
              <a:t>50 </a:t>
            </a:r>
            <a:r>
              <a:rPr lang="en-US" dirty="0" err="1"/>
              <a:t>pJ</a:t>
            </a:r>
            <a:endParaRPr lang="en-US" dirty="0"/>
          </a:p>
        </p:txBody>
      </p:sp>
      <p:pic>
        <p:nvPicPr>
          <p:cNvPr id="23"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35703" y="5262076"/>
            <a:ext cx="879374" cy="801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72000" y="4038600"/>
            <a:ext cx="4492578" cy="2743200"/>
          </a:xfrm>
          <a:prstGeom prst="rect">
            <a:avLst/>
          </a:prstGeom>
        </p:spPr>
      </p:pic>
      <p:sp>
        <p:nvSpPr>
          <p:cNvPr id="4" name="Slide Number Placeholder 3">
            <a:extLst>
              <a:ext uri="{FF2B5EF4-FFF2-40B4-BE49-F238E27FC236}">
                <a16:creationId xmlns:a16="http://schemas.microsoft.com/office/drawing/2014/main" id="{B55F200A-C8D8-4FA3-BF19-9073E35EAC87}"/>
              </a:ext>
            </a:extLst>
          </p:cNvPr>
          <p:cNvSpPr>
            <a:spLocks noGrp="1"/>
          </p:cNvSpPr>
          <p:nvPr>
            <p:ph type="sldNum" sz="quarter" idx="12"/>
          </p:nvPr>
        </p:nvSpPr>
        <p:spPr/>
        <p:txBody>
          <a:bodyPr/>
          <a:lstStyle/>
          <a:p>
            <a:fld id="{C8A25242-1DFD-45BB-89E8-D96AD62FA012}" type="slidenum">
              <a:rPr lang="en-US" smtClean="0"/>
              <a:t>34</a:t>
            </a:fld>
            <a:endParaRPr lang="en-US" dirty="0"/>
          </a:p>
        </p:txBody>
      </p:sp>
    </p:spTree>
    <p:extLst>
      <p:ext uri="{BB962C8B-B14F-4D97-AF65-F5344CB8AC3E}">
        <p14:creationId xmlns:p14="http://schemas.microsoft.com/office/powerpoint/2010/main" val="31635735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838200"/>
            <a:ext cx="1424685" cy="307777"/>
          </a:xfrm>
          <a:prstGeom prst="rect">
            <a:avLst/>
          </a:prstGeom>
          <a:noFill/>
        </p:spPr>
        <p:txBody>
          <a:bodyPr wrap="none" rtlCol="0">
            <a:spAutoFit/>
          </a:bodyPr>
          <a:lstStyle/>
          <a:p>
            <a:r>
              <a:rPr lang="en-US" sz="1400" dirty="0"/>
              <a:t>Opening window</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4217" y="1143000"/>
            <a:ext cx="4461982" cy="27432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4114800"/>
            <a:ext cx="4451875" cy="27432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4114800"/>
            <a:ext cx="4492578" cy="2743200"/>
          </a:xfrm>
          <a:prstGeom prst="rect">
            <a:avLst/>
          </a:prstGeom>
        </p:spPr>
      </p:pic>
      <p:sp>
        <p:nvSpPr>
          <p:cNvPr id="9" name="Rectangle 8"/>
          <p:cNvSpPr/>
          <p:nvPr/>
        </p:nvSpPr>
        <p:spPr>
          <a:xfrm>
            <a:off x="1981200" y="191869"/>
            <a:ext cx="6781800" cy="646331"/>
          </a:xfrm>
          <a:prstGeom prst="rect">
            <a:avLst/>
          </a:prstGeom>
        </p:spPr>
        <p:txBody>
          <a:bodyPr wrap="square">
            <a:spAutoFit/>
          </a:bodyPr>
          <a:lstStyle/>
          <a:p>
            <a:pPr algn="ctr"/>
            <a:r>
              <a:rPr lang="en-US" b="1" dirty="0">
                <a:solidFill>
                  <a:srgbClr val="C00000"/>
                </a:solidFill>
                <a:latin typeface="Arial Black" panose="020B0A04020102020204" pitchFamily="34" charset="0"/>
              </a:rPr>
              <a:t>FBK  UFSD3.2 W18 LGAD </a:t>
            </a:r>
            <a:r>
              <a:rPr lang="en-US" dirty="0">
                <a:solidFill>
                  <a:srgbClr val="C00000"/>
                </a:solidFill>
                <a:latin typeface="Arial Black" panose="020B0A04020102020204" pitchFamily="34" charset="0"/>
              </a:rPr>
              <a:t>(1.5e15 </a:t>
            </a:r>
            <a:r>
              <a:rPr lang="en-US" dirty="0">
                <a:solidFill>
                  <a:srgbClr val="C00000"/>
                </a:solidFill>
                <a:highlight>
                  <a:srgbClr val="FFFF00"/>
                </a:highlight>
                <a:latin typeface="Arial Black" panose="020B0A04020102020204" pitchFamily="34" charset="0"/>
              </a:rPr>
              <a:t>45 um </a:t>
            </a:r>
            <a:r>
              <a:rPr lang="en-US" dirty="0">
                <a:solidFill>
                  <a:srgbClr val="C00000"/>
                </a:solidFill>
                <a:latin typeface="Arial Black" panose="020B0A04020102020204" pitchFamily="34" charset="0"/>
              </a:rPr>
              <a:t>2x2 array)</a:t>
            </a:r>
          </a:p>
          <a:p>
            <a:pPr algn="ctr"/>
            <a:r>
              <a:rPr lang="en-US" dirty="0">
                <a:solidFill>
                  <a:srgbClr val="C00000"/>
                </a:solidFill>
                <a:latin typeface="Arial Black" panose="020B0A04020102020204" pitchFamily="34" charset="0"/>
              </a:rPr>
              <a:t>(comparison of opening window with guard ring)</a:t>
            </a:r>
          </a:p>
        </p:txBody>
      </p:sp>
      <p:sp>
        <p:nvSpPr>
          <p:cNvPr id="10" name="TextBox 9"/>
          <p:cNvSpPr txBox="1"/>
          <p:nvPr/>
        </p:nvSpPr>
        <p:spPr>
          <a:xfrm>
            <a:off x="864879" y="3810754"/>
            <a:ext cx="958083" cy="307777"/>
          </a:xfrm>
          <a:prstGeom prst="rect">
            <a:avLst/>
          </a:prstGeom>
          <a:noFill/>
        </p:spPr>
        <p:txBody>
          <a:bodyPr wrap="none" rtlCol="0">
            <a:spAutoFit/>
          </a:bodyPr>
          <a:lstStyle/>
          <a:p>
            <a:r>
              <a:rPr lang="en-US" sz="1400" dirty="0"/>
              <a:t>Guard ring</a:t>
            </a:r>
          </a:p>
        </p:txBody>
      </p:sp>
      <p:pic>
        <p:nvPicPr>
          <p:cNvPr id="1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95600" y="2590800"/>
            <a:ext cx="677898" cy="6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19400" y="5505714"/>
            <a:ext cx="691778" cy="6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4724400" y="1242536"/>
            <a:ext cx="4191000" cy="738664"/>
          </a:xfrm>
          <a:prstGeom prst="rect">
            <a:avLst/>
          </a:prstGeom>
        </p:spPr>
        <p:txBody>
          <a:bodyPr wrap="square">
            <a:spAutoFit/>
          </a:bodyPr>
          <a:lstStyle/>
          <a:p>
            <a:r>
              <a:rPr lang="en-US" sz="1400" dirty="0"/>
              <a:t>The opening window in FBK sensors are much smaller than in others but still big enough (~10x10 um) to safely focus the beam inside.</a:t>
            </a:r>
          </a:p>
        </p:txBody>
      </p:sp>
      <p:sp>
        <p:nvSpPr>
          <p:cNvPr id="14" name="Rectangle 13"/>
          <p:cNvSpPr/>
          <p:nvPr/>
        </p:nvSpPr>
        <p:spPr>
          <a:xfrm>
            <a:off x="914400" y="2983468"/>
            <a:ext cx="685800" cy="369332"/>
          </a:xfrm>
          <a:prstGeom prst="rect">
            <a:avLst/>
          </a:prstGeom>
        </p:spPr>
        <p:txBody>
          <a:bodyPr wrap="square">
            <a:spAutoFit/>
          </a:bodyPr>
          <a:lstStyle/>
          <a:p>
            <a:r>
              <a:rPr lang="en-US" dirty="0"/>
              <a:t>50 </a:t>
            </a:r>
            <a:r>
              <a:rPr lang="en-US" dirty="0" err="1"/>
              <a:t>pJ</a:t>
            </a:r>
            <a:endParaRPr lang="en-US" dirty="0"/>
          </a:p>
        </p:txBody>
      </p:sp>
      <p:sp>
        <p:nvSpPr>
          <p:cNvPr id="15" name="Rectangle 14"/>
          <p:cNvSpPr/>
          <p:nvPr/>
        </p:nvSpPr>
        <p:spPr>
          <a:xfrm>
            <a:off x="914400" y="5955268"/>
            <a:ext cx="685800" cy="369332"/>
          </a:xfrm>
          <a:prstGeom prst="rect">
            <a:avLst/>
          </a:prstGeom>
        </p:spPr>
        <p:txBody>
          <a:bodyPr wrap="square">
            <a:spAutoFit/>
          </a:bodyPr>
          <a:lstStyle/>
          <a:p>
            <a:r>
              <a:rPr lang="en-US" dirty="0"/>
              <a:t>50 </a:t>
            </a:r>
            <a:r>
              <a:rPr lang="en-US" dirty="0" err="1"/>
              <a:t>pJ</a:t>
            </a:r>
            <a:endParaRPr lang="en-US" dirty="0"/>
          </a:p>
        </p:txBody>
      </p:sp>
      <p:sp>
        <p:nvSpPr>
          <p:cNvPr id="16" name="Rectangle 15"/>
          <p:cNvSpPr/>
          <p:nvPr/>
        </p:nvSpPr>
        <p:spPr>
          <a:xfrm>
            <a:off x="4745525" y="2183249"/>
            <a:ext cx="4191000" cy="1169551"/>
          </a:xfrm>
          <a:prstGeom prst="rect">
            <a:avLst/>
          </a:prstGeom>
        </p:spPr>
        <p:txBody>
          <a:bodyPr wrap="square">
            <a:spAutoFit/>
          </a:bodyPr>
          <a:lstStyle/>
          <a:p>
            <a:r>
              <a:rPr lang="en-US" sz="1400" dirty="0"/>
              <a:t>The response of the sensor was checked when illuminated in the guard ring region.</a:t>
            </a:r>
          </a:p>
          <a:p>
            <a:r>
              <a:rPr lang="en-US" sz="1400" dirty="0"/>
              <a:t>At exactly the same conditions the signal looks almost identical for window and ring. Leak current was also identical in both cases.</a:t>
            </a:r>
          </a:p>
        </p:txBody>
      </p:sp>
      <p:sp>
        <p:nvSpPr>
          <p:cNvPr id="4" name="Slide Number Placeholder 3">
            <a:extLst>
              <a:ext uri="{FF2B5EF4-FFF2-40B4-BE49-F238E27FC236}">
                <a16:creationId xmlns:a16="http://schemas.microsoft.com/office/drawing/2014/main" id="{3AB21742-3914-462C-A678-3A072BEFAEFA}"/>
              </a:ext>
            </a:extLst>
          </p:cNvPr>
          <p:cNvSpPr>
            <a:spLocks noGrp="1"/>
          </p:cNvSpPr>
          <p:nvPr>
            <p:ph type="sldNum" sz="quarter" idx="12"/>
          </p:nvPr>
        </p:nvSpPr>
        <p:spPr/>
        <p:txBody>
          <a:bodyPr/>
          <a:lstStyle/>
          <a:p>
            <a:fld id="{C8A25242-1DFD-45BB-89E8-D96AD62FA012}" type="slidenum">
              <a:rPr lang="en-US" smtClean="0"/>
              <a:t>35</a:t>
            </a:fld>
            <a:endParaRPr lang="en-US" dirty="0"/>
          </a:p>
        </p:txBody>
      </p:sp>
    </p:spTree>
    <p:extLst>
      <p:ext uri="{BB962C8B-B14F-4D97-AF65-F5344CB8AC3E}">
        <p14:creationId xmlns:p14="http://schemas.microsoft.com/office/powerpoint/2010/main" val="2077805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399255" y="164068"/>
            <a:ext cx="5754145" cy="646331"/>
          </a:xfrm>
          <a:prstGeom prst="rect">
            <a:avLst/>
          </a:prstGeom>
        </p:spPr>
        <p:txBody>
          <a:bodyPr wrap="square">
            <a:spAutoFit/>
          </a:bodyPr>
          <a:lstStyle/>
          <a:p>
            <a:r>
              <a:rPr lang="en-US" b="1" dirty="0">
                <a:solidFill>
                  <a:srgbClr val="C00000"/>
                </a:solidFill>
                <a:latin typeface="Arial Black" panose="020B0A04020102020204" pitchFamily="34" charset="0"/>
              </a:rPr>
              <a:t>HPK-P1 W4 LGAD </a:t>
            </a:r>
            <a:r>
              <a:rPr lang="en-US" dirty="0">
                <a:solidFill>
                  <a:srgbClr val="C00000"/>
                </a:solidFill>
                <a:latin typeface="Arial Black" panose="020B0A04020102020204" pitchFamily="34" charset="0"/>
              </a:rPr>
              <a:t>(2.5e15 35 um single pad)</a:t>
            </a:r>
          </a:p>
          <a:p>
            <a:pPr algn="ctr"/>
            <a:r>
              <a:rPr lang="en-US" dirty="0">
                <a:solidFill>
                  <a:srgbClr val="C00000"/>
                </a:solidFill>
                <a:latin typeface="Arial Black" panose="020B0A04020102020204" pitchFamily="34" charset="0"/>
              </a:rPr>
              <a:t>(backside illumination)</a:t>
            </a:r>
          </a:p>
        </p:txBody>
      </p:sp>
      <p:sp>
        <p:nvSpPr>
          <p:cNvPr id="12" name="Rectangle 11"/>
          <p:cNvSpPr/>
          <p:nvPr/>
        </p:nvSpPr>
        <p:spPr>
          <a:xfrm>
            <a:off x="4495800" y="1232118"/>
            <a:ext cx="4572000" cy="2031325"/>
          </a:xfrm>
          <a:prstGeom prst="rect">
            <a:avLst/>
          </a:prstGeom>
        </p:spPr>
        <p:txBody>
          <a:bodyPr>
            <a:spAutoFit/>
          </a:bodyPr>
          <a:lstStyle/>
          <a:p>
            <a:pPr marL="285750" indent="-285750">
              <a:buFontTx/>
              <a:buChar char="-"/>
            </a:pPr>
            <a:r>
              <a:rPr lang="en-US" sz="1400" dirty="0"/>
              <a:t>to get a reasonable signal by illumination from the backside much higher pulse energy is necessary (10s of </a:t>
            </a:r>
            <a:r>
              <a:rPr lang="en-US" sz="1400" dirty="0" err="1"/>
              <a:t>nJ</a:t>
            </a:r>
            <a:r>
              <a:rPr lang="en-US" sz="1400" dirty="0"/>
              <a:t> regime)</a:t>
            </a:r>
          </a:p>
          <a:p>
            <a:pPr marL="285750" indent="-285750">
              <a:buFontTx/>
              <a:buChar char="-"/>
            </a:pPr>
            <a:r>
              <a:rPr lang="en-US" sz="1400" b="1" dirty="0">
                <a:solidFill>
                  <a:srgbClr val="FF0000"/>
                </a:solidFill>
              </a:rPr>
              <a:t>although nominal max. bias for this sensor is ~400 V it turned out that it can survive significantly higher  voltage (at least 560 V)</a:t>
            </a:r>
          </a:p>
          <a:p>
            <a:pPr marL="285750" indent="-285750">
              <a:buFontTx/>
              <a:buChar char="-"/>
            </a:pPr>
            <a:r>
              <a:rPr lang="en-US" sz="1400" dirty="0"/>
              <a:t>leak current jumps rapidly above 0.5 mA at 560V but not irreversible damage  happens  *not enough deposited charge</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925" y="1066800"/>
            <a:ext cx="4451875" cy="274320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76327" y="2983029"/>
            <a:ext cx="2819400" cy="1719146"/>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3938848"/>
            <a:ext cx="3959178" cy="2417502"/>
          </a:xfrm>
          <a:prstGeom prst="rect">
            <a:avLst/>
          </a:prstGeom>
        </p:spPr>
      </p:pic>
      <p:sp>
        <p:nvSpPr>
          <p:cNvPr id="8" name="Rectangle 7"/>
          <p:cNvSpPr/>
          <p:nvPr/>
        </p:nvSpPr>
        <p:spPr>
          <a:xfrm>
            <a:off x="685800" y="2819400"/>
            <a:ext cx="685800" cy="369332"/>
          </a:xfrm>
          <a:prstGeom prst="rect">
            <a:avLst/>
          </a:prstGeom>
        </p:spPr>
        <p:txBody>
          <a:bodyPr wrap="square">
            <a:spAutoFit/>
          </a:bodyPr>
          <a:lstStyle/>
          <a:p>
            <a:r>
              <a:rPr lang="en-US" dirty="0"/>
              <a:t>10 </a:t>
            </a:r>
            <a:r>
              <a:rPr lang="en-US" dirty="0" err="1"/>
              <a:t>nJ</a:t>
            </a:r>
            <a:endParaRPr lang="en-US" dirty="0"/>
          </a:p>
        </p:txBody>
      </p:sp>
      <p:sp>
        <p:nvSpPr>
          <p:cNvPr id="3" name="Slide Number Placeholder 2">
            <a:extLst>
              <a:ext uri="{FF2B5EF4-FFF2-40B4-BE49-F238E27FC236}">
                <a16:creationId xmlns:a16="http://schemas.microsoft.com/office/drawing/2014/main" id="{D84EA5D0-4C9B-479F-8D47-82B306FB9B0F}"/>
              </a:ext>
            </a:extLst>
          </p:cNvPr>
          <p:cNvSpPr>
            <a:spLocks noGrp="1"/>
          </p:cNvSpPr>
          <p:nvPr>
            <p:ph type="sldNum" sz="quarter" idx="12"/>
          </p:nvPr>
        </p:nvSpPr>
        <p:spPr/>
        <p:txBody>
          <a:bodyPr/>
          <a:lstStyle/>
          <a:p>
            <a:fld id="{C8A25242-1DFD-45BB-89E8-D96AD62FA012}" type="slidenum">
              <a:rPr lang="en-US" smtClean="0"/>
              <a:t>36</a:t>
            </a:fld>
            <a:endParaRPr lang="en-US" dirty="0"/>
          </a:p>
        </p:txBody>
      </p:sp>
      <p:pic>
        <p:nvPicPr>
          <p:cNvPr id="13" name="Picture 12">
            <a:extLst>
              <a:ext uri="{FF2B5EF4-FFF2-40B4-BE49-F238E27FC236}">
                <a16:creationId xmlns:a16="http://schemas.microsoft.com/office/drawing/2014/main" id="{B79B93BC-153B-4C36-8884-C4A301742C3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47653" y="4702175"/>
            <a:ext cx="2369295" cy="1687506"/>
          </a:xfrm>
          <a:prstGeom prst="rect">
            <a:avLst/>
          </a:prstGeom>
        </p:spPr>
      </p:pic>
      <p:sp>
        <p:nvSpPr>
          <p:cNvPr id="15" name="TextBox 14">
            <a:extLst>
              <a:ext uri="{FF2B5EF4-FFF2-40B4-BE49-F238E27FC236}">
                <a16:creationId xmlns:a16="http://schemas.microsoft.com/office/drawing/2014/main" id="{2B21B184-DD1D-4AD0-9554-45FAACF9024F}"/>
              </a:ext>
            </a:extLst>
          </p:cNvPr>
          <p:cNvSpPr txBox="1"/>
          <p:nvPr/>
        </p:nvSpPr>
        <p:spPr>
          <a:xfrm>
            <a:off x="4282996" y="5067597"/>
            <a:ext cx="1264657" cy="923330"/>
          </a:xfrm>
          <a:prstGeom prst="rect">
            <a:avLst/>
          </a:prstGeom>
          <a:noFill/>
        </p:spPr>
        <p:txBody>
          <a:bodyPr wrap="square" rtlCol="0">
            <a:spAutoFit/>
          </a:bodyPr>
          <a:lstStyle/>
          <a:p>
            <a:r>
              <a:rPr lang="en-GB" dirty="0"/>
              <a:t>Edge fatality signature</a:t>
            </a:r>
          </a:p>
        </p:txBody>
      </p:sp>
      <p:cxnSp>
        <p:nvCxnSpPr>
          <p:cNvPr id="16" name="Straight Arrow Connector 15">
            <a:extLst>
              <a:ext uri="{FF2B5EF4-FFF2-40B4-BE49-F238E27FC236}">
                <a16:creationId xmlns:a16="http://schemas.microsoft.com/office/drawing/2014/main" id="{5401A7F6-5837-4F5B-AB5C-E61B998B3817}"/>
              </a:ext>
            </a:extLst>
          </p:cNvPr>
          <p:cNvCxnSpPr>
            <a:cxnSpLocks/>
          </p:cNvCxnSpPr>
          <p:nvPr/>
        </p:nvCxnSpPr>
        <p:spPr>
          <a:xfrm>
            <a:off x="5334000" y="5486400"/>
            <a:ext cx="990600" cy="0"/>
          </a:xfrm>
          <a:prstGeom prst="straightConnector1">
            <a:avLst/>
          </a:prstGeom>
          <a:ln w="381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7A31855-7B22-4DA9-B78E-FF9F3D9A47EF}"/>
              </a:ext>
            </a:extLst>
          </p:cNvPr>
          <p:cNvSpPr txBox="1"/>
          <p:nvPr/>
        </p:nvSpPr>
        <p:spPr>
          <a:xfrm>
            <a:off x="7375604" y="5067597"/>
            <a:ext cx="1311196" cy="1200329"/>
          </a:xfrm>
          <a:prstGeom prst="rect">
            <a:avLst/>
          </a:prstGeom>
          <a:noFill/>
        </p:spPr>
        <p:txBody>
          <a:bodyPr wrap="square" rtlCol="0">
            <a:spAutoFit/>
          </a:bodyPr>
          <a:lstStyle/>
          <a:p>
            <a:r>
              <a:rPr lang="en-GB" b="1" dirty="0">
                <a:highlight>
                  <a:srgbClr val="FFFF00"/>
                </a:highlight>
              </a:rPr>
              <a:t>Damaged by TPA at 530 V, see later</a:t>
            </a:r>
          </a:p>
        </p:txBody>
      </p:sp>
    </p:spTree>
    <p:extLst>
      <p:ext uri="{BB962C8B-B14F-4D97-AF65-F5344CB8AC3E}">
        <p14:creationId xmlns:p14="http://schemas.microsoft.com/office/powerpoint/2010/main" val="3266528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8952" y="3810000"/>
            <a:ext cx="4498848" cy="27432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5800" y="911761"/>
            <a:ext cx="4492578" cy="27432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019" y="3810000"/>
            <a:ext cx="4461981" cy="2743200"/>
          </a:xfrm>
          <a:prstGeom prst="rect">
            <a:avLst/>
          </a:prstGeom>
        </p:spPr>
      </p:pic>
      <p:sp>
        <p:nvSpPr>
          <p:cNvPr id="5" name="Rectangle 4"/>
          <p:cNvSpPr/>
          <p:nvPr/>
        </p:nvSpPr>
        <p:spPr>
          <a:xfrm>
            <a:off x="685800" y="99403"/>
            <a:ext cx="7619999" cy="646331"/>
          </a:xfrm>
          <a:prstGeom prst="rect">
            <a:avLst/>
          </a:prstGeom>
        </p:spPr>
        <p:txBody>
          <a:bodyPr wrap="square">
            <a:spAutoFit/>
          </a:bodyPr>
          <a:lstStyle/>
          <a:p>
            <a:pPr algn="ctr"/>
            <a:r>
              <a:rPr lang="en-US" b="1" dirty="0">
                <a:solidFill>
                  <a:srgbClr val="C00000"/>
                </a:solidFill>
                <a:latin typeface="Arial Black" panose="020B0A04020102020204" pitchFamily="34" charset="0"/>
              </a:rPr>
              <a:t>HPK-P2  W36 LGAD (</a:t>
            </a:r>
            <a:r>
              <a:rPr lang="en-US" dirty="0">
                <a:solidFill>
                  <a:srgbClr val="C00000"/>
                </a:solidFill>
                <a:latin typeface="Arial Black" panose="020B0A04020102020204" pitchFamily="34" charset="0"/>
              </a:rPr>
              <a:t>1.5e15  50 um)</a:t>
            </a:r>
          </a:p>
          <a:p>
            <a:pPr algn="ctr"/>
            <a:r>
              <a:rPr lang="en-US" dirty="0">
                <a:latin typeface="Arial Black" panose="020B0A04020102020204" pitchFamily="34" charset="0"/>
              </a:rPr>
              <a:t>  </a:t>
            </a:r>
            <a:r>
              <a:rPr lang="en-US" dirty="0">
                <a:latin typeface="Arial" panose="020B0604020202020204" pitchFamily="34" charset="0"/>
                <a:cs typeface="Arial" panose="020B0604020202020204" pitchFamily="34" charset="0"/>
              </a:rPr>
              <a:t>Comparison of new sample (2x2 array) with previous one (single pad)</a:t>
            </a:r>
          </a:p>
        </p:txBody>
      </p:sp>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714" y="1047750"/>
            <a:ext cx="4445661" cy="2743200"/>
          </a:xfrm>
          <a:prstGeom prst="rect">
            <a:avLst/>
          </a:prstGeom>
        </p:spPr>
      </p:pic>
      <p:sp>
        <p:nvSpPr>
          <p:cNvPr id="7" name="Rectangle 6"/>
          <p:cNvSpPr/>
          <p:nvPr/>
        </p:nvSpPr>
        <p:spPr>
          <a:xfrm>
            <a:off x="1905000" y="2133600"/>
            <a:ext cx="1340880" cy="646331"/>
          </a:xfrm>
          <a:prstGeom prst="rect">
            <a:avLst/>
          </a:prstGeom>
        </p:spPr>
        <p:txBody>
          <a:bodyPr wrap="none">
            <a:spAutoFit/>
          </a:bodyPr>
          <a:lstStyle/>
          <a:p>
            <a:r>
              <a:rPr lang="en-US" dirty="0"/>
              <a:t>New sample</a:t>
            </a:r>
          </a:p>
          <a:p>
            <a:r>
              <a:rPr lang="en-US" dirty="0"/>
              <a:t>(2x2 array)</a:t>
            </a:r>
          </a:p>
        </p:txBody>
      </p:sp>
      <p:sp>
        <p:nvSpPr>
          <p:cNvPr id="8" name="Rectangle 7"/>
          <p:cNvSpPr/>
          <p:nvPr/>
        </p:nvSpPr>
        <p:spPr>
          <a:xfrm>
            <a:off x="1905000" y="4724400"/>
            <a:ext cx="1274708" cy="646331"/>
          </a:xfrm>
          <a:prstGeom prst="rect">
            <a:avLst/>
          </a:prstGeom>
        </p:spPr>
        <p:txBody>
          <a:bodyPr wrap="none">
            <a:spAutoFit/>
          </a:bodyPr>
          <a:lstStyle/>
          <a:p>
            <a:r>
              <a:rPr lang="en-US" dirty="0"/>
              <a:t>Old sample</a:t>
            </a:r>
          </a:p>
          <a:p>
            <a:r>
              <a:rPr lang="en-US" dirty="0"/>
              <a:t>(single pad)</a:t>
            </a:r>
          </a:p>
        </p:txBody>
      </p:sp>
      <p:sp>
        <p:nvSpPr>
          <p:cNvPr id="9" name="Rectangle 8"/>
          <p:cNvSpPr/>
          <p:nvPr/>
        </p:nvSpPr>
        <p:spPr>
          <a:xfrm>
            <a:off x="152400" y="6474023"/>
            <a:ext cx="5131148" cy="307777"/>
          </a:xfrm>
          <a:prstGeom prst="rect">
            <a:avLst/>
          </a:prstGeom>
        </p:spPr>
        <p:txBody>
          <a:bodyPr wrap="none">
            <a:spAutoFit/>
          </a:bodyPr>
          <a:lstStyle/>
          <a:p>
            <a:r>
              <a:rPr lang="en-US" sz="1400" dirty="0"/>
              <a:t>Above 600 V waveforms for new sample are significantly broadened</a:t>
            </a:r>
          </a:p>
        </p:txBody>
      </p:sp>
      <p:sp>
        <p:nvSpPr>
          <p:cNvPr id="11" name="Slide Number Placeholder 10">
            <a:extLst>
              <a:ext uri="{FF2B5EF4-FFF2-40B4-BE49-F238E27FC236}">
                <a16:creationId xmlns:a16="http://schemas.microsoft.com/office/drawing/2014/main" id="{98266A88-8716-47B5-849A-C81010983486}"/>
              </a:ext>
            </a:extLst>
          </p:cNvPr>
          <p:cNvSpPr>
            <a:spLocks noGrp="1"/>
          </p:cNvSpPr>
          <p:nvPr>
            <p:ph type="sldNum" sz="quarter" idx="12"/>
          </p:nvPr>
        </p:nvSpPr>
        <p:spPr/>
        <p:txBody>
          <a:bodyPr/>
          <a:lstStyle/>
          <a:p>
            <a:fld id="{C8A25242-1DFD-45BB-89E8-D96AD62FA012}" type="slidenum">
              <a:rPr lang="en-US" smtClean="0"/>
              <a:t>4</a:t>
            </a:fld>
            <a:endParaRPr lang="en-US" dirty="0"/>
          </a:p>
        </p:txBody>
      </p:sp>
      <p:sp>
        <p:nvSpPr>
          <p:cNvPr id="10" name="TextBox 9">
            <a:extLst>
              <a:ext uri="{FF2B5EF4-FFF2-40B4-BE49-F238E27FC236}">
                <a16:creationId xmlns:a16="http://schemas.microsoft.com/office/drawing/2014/main" id="{0263E0E3-21AB-43F3-9BEE-1585F0A7C0EB}"/>
              </a:ext>
            </a:extLst>
          </p:cNvPr>
          <p:cNvSpPr txBox="1"/>
          <p:nvPr/>
        </p:nvSpPr>
        <p:spPr>
          <a:xfrm>
            <a:off x="1143000" y="764784"/>
            <a:ext cx="3048000" cy="261610"/>
          </a:xfrm>
          <a:prstGeom prst="rect">
            <a:avLst/>
          </a:prstGeom>
          <a:noFill/>
        </p:spPr>
        <p:txBody>
          <a:bodyPr wrap="square" rtlCol="0">
            <a:spAutoFit/>
          </a:bodyPr>
          <a:lstStyle/>
          <a:p>
            <a:pPr marL="171450" indent="-171450">
              <a:buFont typeface="Wingdings" panose="05000000000000000000" pitchFamily="2" charset="2"/>
              <a:buChar char="q"/>
            </a:pPr>
            <a:r>
              <a:rPr lang="en-GB" sz="1100" dirty="0"/>
              <a:t>Difference due to higher capacity of LGADs</a:t>
            </a:r>
          </a:p>
        </p:txBody>
      </p:sp>
    </p:spTree>
    <p:extLst>
      <p:ext uri="{BB962C8B-B14F-4D97-AF65-F5344CB8AC3E}">
        <p14:creationId xmlns:p14="http://schemas.microsoft.com/office/powerpoint/2010/main" val="1609779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131332"/>
            <a:ext cx="4451875" cy="2743200"/>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68952" y="4038600"/>
            <a:ext cx="4498848" cy="274320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0" y="4038600"/>
            <a:ext cx="4492578" cy="2743200"/>
          </a:xfrm>
          <a:prstGeom prst="rect">
            <a:avLst/>
          </a:prstGeom>
        </p:spPr>
      </p:pic>
      <p:sp>
        <p:nvSpPr>
          <p:cNvPr id="10" name="Rectangle 9"/>
          <p:cNvSpPr/>
          <p:nvPr/>
        </p:nvSpPr>
        <p:spPr>
          <a:xfrm>
            <a:off x="1676400" y="261092"/>
            <a:ext cx="6934200" cy="369332"/>
          </a:xfrm>
          <a:prstGeom prst="rect">
            <a:avLst/>
          </a:prstGeom>
        </p:spPr>
        <p:txBody>
          <a:bodyPr wrap="square">
            <a:spAutoFit/>
          </a:bodyPr>
          <a:lstStyle/>
          <a:p>
            <a:r>
              <a:rPr lang="en-US" b="1" dirty="0">
                <a:solidFill>
                  <a:srgbClr val="C00000"/>
                </a:solidFill>
                <a:latin typeface="Arial Black" panose="020B0A04020102020204" pitchFamily="34" charset="0"/>
              </a:rPr>
              <a:t>FBK  UFSD3.2 W18 LGAD </a:t>
            </a:r>
            <a:r>
              <a:rPr lang="en-US" dirty="0">
                <a:solidFill>
                  <a:srgbClr val="C00000"/>
                </a:solidFill>
                <a:latin typeface="Arial Black" panose="020B0A04020102020204" pitchFamily="34" charset="0"/>
              </a:rPr>
              <a:t>(1.5e15 </a:t>
            </a:r>
            <a:r>
              <a:rPr lang="en-US" dirty="0">
                <a:solidFill>
                  <a:srgbClr val="C00000"/>
                </a:solidFill>
                <a:highlight>
                  <a:srgbClr val="FFFF00"/>
                </a:highlight>
                <a:latin typeface="Arial Black" panose="020B0A04020102020204" pitchFamily="34" charset="0"/>
              </a:rPr>
              <a:t>45 um </a:t>
            </a:r>
            <a:r>
              <a:rPr lang="en-US" dirty="0">
                <a:solidFill>
                  <a:srgbClr val="C00000"/>
                </a:solidFill>
                <a:latin typeface="Arial Black" panose="020B0A04020102020204" pitchFamily="34" charset="0"/>
              </a:rPr>
              <a:t>2x2 array)</a:t>
            </a:r>
          </a:p>
        </p:txBody>
      </p:sp>
      <p:sp>
        <p:nvSpPr>
          <p:cNvPr id="2" name="Rectangle 1"/>
          <p:cNvSpPr/>
          <p:nvPr/>
        </p:nvSpPr>
        <p:spPr>
          <a:xfrm>
            <a:off x="4725488" y="685800"/>
            <a:ext cx="4113712" cy="2462213"/>
          </a:xfrm>
          <a:prstGeom prst="rect">
            <a:avLst/>
          </a:prstGeom>
        </p:spPr>
        <p:txBody>
          <a:bodyPr wrap="square">
            <a:spAutoFit/>
          </a:bodyPr>
          <a:lstStyle/>
          <a:p>
            <a:pPr marL="285750" indent="-285750">
              <a:buFont typeface="Wingdings" panose="05000000000000000000" pitchFamily="2" charset="2"/>
              <a:buChar char="Ø"/>
            </a:pPr>
            <a:r>
              <a:rPr lang="en-US" sz="1400" b="1" dirty="0"/>
              <a:t>this sensor has nominal </a:t>
            </a:r>
            <a:r>
              <a:rPr lang="en-US" sz="1400" b="1" u="sng" dirty="0"/>
              <a:t>max. bias ~550 V</a:t>
            </a:r>
          </a:p>
          <a:p>
            <a:pPr marL="285750" indent="-285750">
              <a:buFont typeface="Wingdings" panose="05000000000000000000" pitchFamily="2" charset="2"/>
              <a:buChar char="Ø"/>
            </a:pPr>
            <a:r>
              <a:rPr lang="en-US" sz="1400" dirty="0"/>
              <a:t>waveforms  start broadening significantly above 450 V but the signal is stable (no jumping) in all studied range</a:t>
            </a:r>
          </a:p>
          <a:p>
            <a:pPr marL="285750" indent="-285750">
              <a:buFont typeface="Wingdings" panose="05000000000000000000" pitchFamily="2" charset="2"/>
              <a:buChar char="Ø"/>
            </a:pPr>
            <a:r>
              <a:rPr lang="en-US" sz="1400" dirty="0"/>
              <a:t>Leak current is stable below 550 V</a:t>
            </a:r>
          </a:p>
          <a:p>
            <a:pPr marL="285750" indent="-285750">
              <a:buFont typeface="Wingdings" panose="05000000000000000000" pitchFamily="2" charset="2"/>
              <a:buChar char="Ø"/>
            </a:pPr>
            <a:r>
              <a:rPr lang="en-US" sz="1400" dirty="0"/>
              <a:t>Leak current jumps rapidly above 0.5 mA at 550V but not irreversible damage  happens</a:t>
            </a:r>
          </a:p>
          <a:p>
            <a:pPr marL="285750" indent="-285750">
              <a:buFont typeface="Wingdings" panose="05000000000000000000" pitchFamily="2" charset="2"/>
              <a:buChar char="Ø"/>
            </a:pPr>
            <a:r>
              <a:rPr lang="en-US" sz="1400" dirty="0"/>
              <a:t>sensor works normally after decreasing bias below 550 V</a:t>
            </a:r>
          </a:p>
          <a:p>
            <a:pPr marL="285750" indent="-285750">
              <a:buFont typeface="Wingdings" panose="05000000000000000000" pitchFamily="2" charset="2"/>
              <a:buChar char="Ø"/>
            </a:pPr>
            <a:r>
              <a:rPr lang="en-US" sz="1400" b="1" dirty="0"/>
              <a:t>rapid jump of current at 550 V occurs also for low pulse energies &lt; 10 </a:t>
            </a:r>
            <a:r>
              <a:rPr lang="en-US" sz="1400" b="1" dirty="0" err="1"/>
              <a:t>pJ</a:t>
            </a:r>
            <a:endParaRPr lang="en-US" sz="1400" b="1" dirty="0"/>
          </a:p>
        </p:txBody>
      </p:sp>
      <p:sp>
        <p:nvSpPr>
          <p:cNvPr id="11" name="Rectangle 10"/>
          <p:cNvSpPr/>
          <p:nvPr/>
        </p:nvSpPr>
        <p:spPr>
          <a:xfrm>
            <a:off x="1676400" y="762000"/>
            <a:ext cx="1511439" cy="369332"/>
          </a:xfrm>
          <a:prstGeom prst="rect">
            <a:avLst/>
          </a:prstGeom>
        </p:spPr>
        <p:txBody>
          <a:bodyPr wrap="none">
            <a:spAutoFit/>
          </a:bodyPr>
          <a:lstStyle/>
          <a:p>
            <a:r>
              <a:rPr lang="en-US" dirty="0"/>
              <a:t>Signal at 50 </a:t>
            </a:r>
            <a:r>
              <a:rPr lang="en-US" dirty="0" err="1"/>
              <a:t>pJ</a:t>
            </a:r>
            <a:endParaRPr lang="en-US" dirty="0"/>
          </a:p>
        </p:txBody>
      </p:sp>
      <p:sp>
        <p:nvSpPr>
          <p:cNvPr id="3" name="Rectangle 2"/>
          <p:cNvSpPr/>
          <p:nvPr/>
        </p:nvSpPr>
        <p:spPr>
          <a:xfrm>
            <a:off x="5334000" y="3223736"/>
            <a:ext cx="3581400" cy="738664"/>
          </a:xfrm>
          <a:prstGeom prst="rect">
            <a:avLst/>
          </a:prstGeom>
        </p:spPr>
        <p:txBody>
          <a:bodyPr wrap="square">
            <a:spAutoFit/>
          </a:bodyPr>
          <a:lstStyle/>
          <a:p>
            <a:r>
              <a:rPr lang="en-US" sz="1400" dirty="0"/>
              <a:t>(0.5 mA is a safety limit of our HV power supply so further increase of bias is not possible)</a:t>
            </a:r>
          </a:p>
        </p:txBody>
      </p:sp>
      <p:sp>
        <p:nvSpPr>
          <p:cNvPr id="14" name="TextBox 13">
            <a:extLst>
              <a:ext uri="{FF2B5EF4-FFF2-40B4-BE49-F238E27FC236}">
                <a16:creationId xmlns:a16="http://schemas.microsoft.com/office/drawing/2014/main" id="{62275EAF-02B3-4033-A3BC-25EB932FC0BA}"/>
              </a:ext>
            </a:extLst>
          </p:cNvPr>
          <p:cNvSpPr txBox="1"/>
          <p:nvPr/>
        </p:nvSpPr>
        <p:spPr>
          <a:xfrm>
            <a:off x="1524000" y="1676400"/>
            <a:ext cx="2438400" cy="523220"/>
          </a:xfrm>
          <a:prstGeom prst="rect">
            <a:avLst/>
          </a:prstGeom>
          <a:noFill/>
        </p:spPr>
        <p:txBody>
          <a:bodyPr wrap="square" rtlCol="0">
            <a:spAutoFit/>
          </a:bodyPr>
          <a:lstStyle/>
          <a:p>
            <a:r>
              <a:rPr lang="en-GB" sz="1400" i="1" dirty="0"/>
              <a:t>Broader waveform in comparison to HPK</a:t>
            </a:r>
          </a:p>
        </p:txBody>
      </p:sp>
      <p:sp>
        <p:nvSpPr>
          <p:cNvPr id="16" name="Slide Number Placeholder 15">
            <a:extLst>
              <a:ext uri="{FF2B5EF4-FFF2-40B4-BE49-F238E27FC236}">
                <a16:creationId xmlns:a16="http://schemas.microsoft.com/office/drawing/2014/main" id="{6CBA49E2-318F-47C2-A821-504D1003F8F2}"/>
              </a:ext>
            </a:extLst>
          </p:cNvPr>
          <p:cNvSpPr>
            <a:spLocks noGrp="1"/>
          </p:cNvSpPr>
          <p:nvPr>
            <p:ph type="sldNum" sz="quarter" idx="12"/>
          </p:nvPr>
        </p:nvSpPr>
        <p:spPr/>
        <p:txBody>
          <a:bodyPr/>
          <a:lstStyle/>
          <a:p>
            <a:fld id="{C8A25242-1DFD-45BB-89E8-D96AD62FA012}" type="slidenum">
              <a:rPr lang="en-US" smtClean="0"/>
              <a:t>5</a:t>
            </a:fld>
            <a:endParaRPr lang="en-US" dirty="0"/>
          </a:p>
        </p:txBody>
      </p:sp>
    </p:spTree>
    <p:extLst>
      <p:ext uri="{BB962C8B-B14F-4D97-AF65-F5344CB8AC3E}">
        <p14:creationId xmlns:p14="http://schemas.microsoft.com/office/powerpoint/2010/main" val="2997916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667000" y="762000"/>
            <a:ext cx="3352800" cy="646331"/>
          </a:xfrm>
          <a:prstGeom prst="rect">
            <a:avLst/>
          </a:prstGeom>
          <a:ln>
            <a:solidFill>
              <a:schemeClr val="accent1">
                <a:shade val="50000"/>
              </a:schemeClr>
            </a:solidFill>
          </a:ln>
        </p:spPr>
        <p:txBody>
          <a:bodyPr wrap="square">
            <a:spAutoFit/>
          </a:bodyPr>
          <a:lstStyle/>
          <a:p>
            <a:pPr>
              <a:defRPr/>
            </a:pPr>
            <a:r>
              <a:rPr lang="en-US" dirty="0">
                <a:solidFill>
                  <a:srgbClr val="FF0000"/>
                </a:solidFill>
              </a:rPr>
              <a:t>Irreversible damage of the sensor at 545V for 1 </a:t>
            </a:r>
            <a:r>
              <a:rPr lang="en-US" dirty="0" err="1">
                <a:solidFill>
                  <a:srgbClr val="FF0000"/>
                </a:solidFill>
              </a:rPr>
              <a:t>pJ</a:t>
            </a:r>
            <a:r>
              <a:rPr lang="en-US" dirty="0">
                <a:solidFill>
                  <a:srgbClr val="FF0000"/>
                </a:solidFill>
              </a:rPr>
              <a:t> pulse energy.</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148" y="3733800"/>
            <a:ext cx="4451875" cy="2743200"/>
          </a:xfrm>
          <a:prstGeom prst="rect">
            <a:avLst/>
          </a:prstGeom>
        </p:spPr>
      </p:pic>
      <p:sp>
        <p:nvSpPr>
          <p:cNvPr id="10" name="Rectangle 9"/>
          <p:cNvSpPr/>
          <p:nvPr/>
        </p:nvSpPr>
        <p:spPr>
          <a:xfrm>
            <a:off x="1846907" y="228600"/>
            <a:ext cx="6611293" cy="369332"/>
          </a:xfrm>
          <a:prstGeom prst="rect">
            <a:avLst/>
          </a:prstGeom>
        </p:spPr>
        <p:txBody>
          <a:bodyPr wrap="square">
            <a:spAutoFit/>
          </a:bodyPr>
          <a:lstStyle/>
          <a:p>
            <a:r>
              <a:rPr lang="en-US" b="1" dirty="0">
                <a:solidFill>
                  <a:srgbClr val="C00000"/>
                </a:solidFill>
                <a:latin typeface="Arial Black" panose="020B0A04020102020204" pitchFamily="34" charset="0"/>
              </a:rPr>
              <a:t>FBK  UFSD3.2 W18 LGAD </a:t>
            </a:r>
            <a:r>
              <a:rPr lang="en-US" dirty="0">
                <a:solidFill>
                  <a:srgbClr val="C00000"/>
                </a:solidFill>
                <a:latin typeface="Arial Black" panose="020B0A04020102020204" pitchFamily="34" charset="0"/>
              </a:rPr>
              <a:t>(2.5e15 45 um 2x2 array)</a:t>
            </a:r>
          </a:p>
        </p:txBody>
      </p:sp>
      <p:sp>
        <p:nvSpPr>
          <p:cNvPr id="11" name="Rectangle 10"/>
          <p:cNvSpPr/>
          <p:nvPr/>
        </p:nvSpPr>
        <p:spPr>
          <a:xfrm>
            <a:off x="304800" y="1600200"/>
            <a:ext cx="7772400" cy="523220"/>
          </a:xfrm>
          <a:prstGeom prst="rect">
            <a:avLst/>
          </a:prstGeom>
        </p:spPr>
        <p:txBody>
          <a:bodyPr wrap="square">
            <a:spAutoFit/>
          </a:bodyPr>
          <a:lstStyle/>
          <a:p>
            <a:r>
              <a:rPr lang="en-US" sz="1400" dirty="0"/>
              <a:t>Unfortunately, this sample  was </a:t>
            </a:r>
            <a:r>
              <a:rPr lang="en-US" sz="1400" b="1" dirty="0"/>
              <a:t>unintentionally damaged </a:t>
            </a:r>
            <a:r>
              <a:rPr lang="en-US" sz="1400" dirty="0"/>
              <a:t>during preliminary studies. On the other hand the first FBK sensor didn’t break down at 550 V.</a:t>
            </a:r>
          </a:p>
        </p:txBody>
      </p:sp>
      <p:sp>
        <p:nvSpPr>
          <p:cNvPr id="2" name="Rectangle 1"/>
          <p:cNvSpPr/>
          <p:nvPr/>
        </p:nvSpPr>
        <p:spPr>
          <a:xfrm>
            <a:off x="1519473" y="6375148"/>
            <a:ext cx="2935227" cy="369332"/>
          </a:xfrm>
          <a:prstGeom prst="rect">
            <a:avLst/>
          </a:prstGeom>
        </p:spPr>
        <p:txBody>
          <a:bodyPr wrap="none">
            <a:spAutoFit/>
          </a:bodyPr>
          <a:lstStyle/>
          <a:p>
            <a:r>
              <a:rPr lang="en-US" dirty="0"/>
              <a:t>No other data for this sample</a:t>
            </a:r>
          </a:p>
        </p:txBody>
      </p:sp>
      <p:sp>
        <p:nvSpPr>
          <p:cNvPr id="13" name="Rectangle 12"/>
          <p:cNvSpPr/>
          <p:nvPr/>
        </p:nvSpPr>
        <p:spPr>
          <a:xfrm>
            <a:off x="304800" y="2995136"/>
            <a:ext cx="7772400" cy="738664"/>
          </a:xfrm>
          <a:prstGeom prst="rect">
            <a:avLst/>
          </a:prstGeom>
        </p:spPr>
        <p:txBody>
          <a:bodyPr wrap="square">
            <a:spAutoFit/>
          </a:bodyPr>
          <a:lstStyle/>
          <a:p>
            <a:r>
              <a:rPr lang="en-US" sz="1400" dirty="0"/>
              <a:t>Only one result we managed to get for this sample  is single waveform we registered during alignment.</a:t>
            </a:r>
          </a:p>
          <a:p>
            <a:r>
              <a:rPr lang="en-US" sz="1400" dirty="0"/>
              <a:t>Below it’s comparison with the first FBK sample (1.5e15). </a:t>
            </a:r>
          </a:p>
          <a:p>
            <a:r>
              <a:rPr lang="en-US" sz="1400" dirty="0"/>
              <a:t>The waveforms for both samples are very similar.</a:t>
            </a:r>
          </a:p>
        </p:txBody>
      </p:sp>
      <p:sp>
        <p:nvSpPr>
          <p:cNvPr id="5" name="Slide Number Placeholder 4">
            <a:extLst>
              <a:ext uri="{FF2B5EF4-FFF2-40B4-BE49-F238E27FC236}">
                <a16:creationId xmlns:a16="http://schemas.microsoft.com/office/drawing/2014/main" id="{76F9D2D8-255D-4C8F-9BFC-634F3DF89E35}"/>
              </a:ext>
            </a:extLst>
          </p:cNvPr>
          <p:cNvSpPr>
            <a:spLocks noGrp="1"/>
          </p:cNvSpPr>
          <p:nvPr>
            <p:ph type="sldNum" sz="quarter" idx="12"/>
          </p:nvPr>
        </p:nvSpPr>
        <p:spPr/>
        <p:txBody>
          <a:bodyPr/>
          <a:lstStyle/>
          <a:p>
            <a:fld id="{C8A25242-1DFD-45BB-89E8-D96AD62FA012}" type="slidenum">
              <a:rPr lang="en-US" smtClean="0"/>
              <a:t>6</a:t>
            </a:fld>
            <a:endParaRPr lang="en-US" dirty="0"/>
          </a:p>
        </p:txBody>
      </p:sp>
    </p:spTree>
    <p:extLst>
      <p:ext uri="{BB962C8B-B14F-4D97-AF65-F5344CB8AC3E}">
        <p14:creationId xmlns:p14="http://schemas.microsoft.com/office/powerpoint/2010/main" val="902613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362200" y="76200"/>
            <a:ext cx="6096000" cy="369332"/>
          </a:xfrm>
          <a:prstGeom prst="rect">
            <a:avLst/>
          </a:prstGeom>
        </p:spPr>
        <p:txBody>
          <a:bodyPr wrap="square">
            <a:spAutoFit/>
          </a:bodyPr>
          <a:lstStyle/>
          <a:p>
            <a:r>
              <a:rPr lang="en-US" b="1" dirty="0">
                <a:solidFill>
                  <a:srgbClr val="C00000"/>
                </a:solidFill>
                <a:latin typeface="Arial Black" panose="020B0A04020102020204" pitchFamily="34" charset="0"/>
              </a:rPr>
              <a:t>HPK-P1 W4 LGAD </a:t>
            </a:r>
            <a:r>
              <a:rPr lang="en-US" dirty="0">
                <a:solidFill>
                  <a:srgbClr val="C00000"/>
                </a:solidFill>
                <a:latin typeface="Arial Black" panose="020B0A04020102020204" pitchFamily="34" charset="0"/>
              </a:rPr>
              <a:t>(1.5e15 </a:t>
            </a:r>
            <a:r>
              <a:rPr lang="en-US" dirty="0">
                <a:solidFill>
                  <a:srgbClr val="C00000"/>
                </a:solidFill>
                <a:highlight>
                  <a:srgbClr val="FFFF00"/>
                </a:highlight>
                <a:latin typeface="Arial Black" panose="020B0A04020102020204" pitchFamily="34" charset="0"/>
              </a:rPr>
              <a:t>35 um </a:t>
            </a:r>
            <a:r>
              <a:rPr lang="en-US" dirty="0">
                <a:solidFill>
                  <a:srgbClr val="C00000"/>
                </a:solidFill>
                <a:latin typeface="Arial Black" panose="020B0A04020102020204" pitchFamily="34" charset="0"/>
              </a:rPr>
              <a:t>2x2 array)</a:t>
            </a:r>
          </a:p>
        </p:txBody>
      </p:sp>
      <p:sp>
        <p:nvSpPr>
          <p:cNvPr id="2" name="Rectangle 1"/>
          <p:cNvSpPr/>
          <p:nvPr/>
        </p:nvSpPr>
        <p:spPr>
          <a:xfrm>
            <a:off x="4572000" y="914400"/>
            <a:ext cx="4572000" cy="954107"/>
          </a:xfrm>
          <a:prstGeom prst="rect">
            <a:avLst/>
          </a:prstGeom>
        </p:spPr>
        <p:txBody>
          <a:bodyPr>
            <a:spAutoFit/>
          </a:bodyPr>
          <a:lstStyle/>
          <a:p>
            <a:pPr marL="285750" indent="-285750">
              <a:buFont typeface="Wingdings" panose="05000000000000000000" pitchFamily="2" charset="2"/>
              <a:buChar char="Ø"/>
            </a:pPr>
            <a:r>
              <a:rPr lang="en-US" sz="1400" dirty="0"/>
              <a:t>this sensor has nominal max. bias ~400 V</a:t>
            </a:r>
          </a:p>
          <a:p>
            <a:pPr marL="285750" indent="-285750">
              <a:buFont typeface="Wingdings" panose="05000000000000000000" pitchFamily="2" charset="2"/>
              <a:buChar char="Ø"/>
            </a:pPr>
            <a:r>
              <a:rPr lang="en-US" sz="1400" dirty="0"/>
              <a:t>the measurements in this range were performed for opening window and for the </a:t>
            </a:r>
            <a:r>
              <a:rPr lang="en-US" sz="1400" dirty="0" err="1"/>
              <a:t>interpad</a:t>
            </a:r>
            <a:r>
              <a:rPr lang="en-US" sz="1400" dirty="0"/>
              <a:t> region</a:t>
            </a:r>
          </a:p>
          <a:p>
            <a:pPr marL="285750" indent="-285750">
              <a:buFont typeface="Wingdings" panose="05000000000000000000" pitchFamily="2" charset="2"/>
              <a:buChar char="Ø"/>
            </a:pPr>
            <a:r>
              <a:rPr lang="en-US" sz="1400" dirty="0"/>
              <a:t>the results are nearly identical</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392" y="1066800"/>
            <a:ext cx="4435615" cy="2743200"/>
          </a:xfrm>
          <a:prstGeom prst="rect">
            <a:avLst/>
          </a:prstGeom>
        </p:spPr>
      </p:pic>
      <p:sp>
        <p:nvSpPr>
          <p:cNvPr id="10" name="TextBox 9"/>
          <p:cNvSpPr txBox="1"/>
          <p:nvPr/>
        </p:nvSpPr>
        <p:spPr>
          <a:xfrm>
            <a:off x="762000" y="759023"/>
            <a:ext cx="1424685" cy="307777"/>
          </a:xfrm>
          <a:prstGeom prst="rect">
            <a:avLst/>
          </a:prstGeom>
          <a:noFill/>
        </p:spPr>
        <p:txBody>
          <a:bodyPr wrap="none" rtlCol="0">
            <a:spAutoFit/>
          </a:bodyPr>
          <a:lstStyle/>
          <a:p>
            <a:r>
              <a:rPr lang="en-US" sz="1400" dirty="0"/>
              <a:t>Opening window</a:t>
            </a:r>
          </a:p>
        </p:txBody>
      </p:sp>
      <p:sp>
        <p:nvSpPr>
          <p:cNvPr id="11" name="Rectangle 10"/>
          <p:cNvSpPr/>
          <p:nvPr/>
        </p:nvSpPr>
        <p:spPr>
          <a:xfrm>
            <a:off x="838200" y="2907268"/>
            <a:ext cx="685800" cy="369332"/>
          </a:xfrm>
          <a:prstGeom prst="rect">
            <a:avLst/>
          </a:prstGeom>
        </p:spPr>
        <p:txBody>
          <a:bodyPr wrap="square">
            <a:spAutoFit/>
          </a:bodyPr>
          <a:lstStyle/>
          <a:p>
            <a:r>
              <a:rPr lang="en-US" dirty="0"/>
              <a:t>50 </a:t>
            </a:r>
            <a:r>
              <a:rPr lang="en-US" dirty="0" err="1"/>
              <a:t>pJ</a:t>
            </a:r>
            <a:endParaRPr lang="en-US" dirty="0"/>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219" y="3962400"/>
            <a:ext cx="4461981" cy="2743200"/>
          </a:xfrm>
          <a:prstGeom prst="rect">
            <a:avLst/>
          </a:prstGeom>
        </p:spPr>
      </p:pic>
      <p:sp>
        <p:nvSpPr>
          <p:cNvPr id="13" name="Rectangle 12"/>
          <p:cNvSpPr/>
          <p:nvPr/>
        </p:nvSpPr>
        <p:spPr>
          <a:xfrm>
            <a:off x="914400" y="5802868"/>
            <a:ext cx="685800" cy="369332"/>
          </a:xfrm>
          <a:prstGeom prst="rect">
            <a:avLst/>
          </a:prstGeom>
        </p:spPr>
        <p:txBody>
          <a:bodyPr wrap="square">
            <a:spAutoFit/>
          </a:bodyPr>
          <a:lstStyle/>
          <a:p>
            <a:r>
              <a:rPr lang="en-US" dirty="0"/>
              <a:t>50 </a:t>
            </a:r>
            <a:r>
              <a:rPr lang="en-US" dirty="0" err="1"/>
              <a:t>pJ</a:t>
            </a:r>
            <a:endParaRPr lang="en-US" dirty="0"/>
          </a:p>
        </p:txBody>
      </p:sp>
      <p:sp>
        <p:nvSpPr>
          <p:cNvPr id="14" name="TextBox 13"/>
          <p:cNvSpPr txBox="1"/>
          <p:nvPr/>
        </p:nvSpPr>
        <p:spPr>
          <a:xfrm>
            <a:off x="762000" y="3730823"/>
            <a:ext cx="809452" cy="307777"/>
          </a:xfrm>
          <a:prstGeom prst="rect">
            <a:avLst/>
          </a:prstGeom>
          <a:noFill/>
        </p:spPr>
        <p:txBody>
          <a:bodyPr wrap="none" rtlCol="0">
            <a:spAutoFit/>
          </a:bodyPr>
          <a:lstStyle/>
          <a:p>
            <a:r>
              <a:rPr lang="en-US" sz="1400" dirty="0" err="1"/>
              <a:t>Interpad</a:t>
            </a:r>
            <a:endParaRPr lang="en-US" sz="1400" dirty="0"/>
          </a:p>
        </p:txBody>
      </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29110" y="2362200"/>
            <a:ext cx="840789" cy="792480"/>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56726" y="5105400"/>
            <a:ext cx="913173" cy="868680"/>
          </a:xfrm>
          <a:prstGeom prst="rect">
            <a:avLst/>
          </a:prstGeom>
        </p:spPr>
      </p:pic>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94480" y="1975800"/>
            <a:ext cx="4127040" cy="2520000"/>
          </a:xfrm>
          <a:prstGeom prst="rect">
            <a:avLst/>
          </a:prstGeom>
        </p:spPr>
      </p:pic>
      <p:pic>
        <p:nvPicPr>
          <p:cNvPr id="18" name="Picture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991100" y="4426631"/>
            <a:ext cx="3733800" cy="2276706"/>
          </a:xfrm>
          <a:prstGeom prst="rect">
            <a:avLst/>
          </a:prstGeom>
        </p:spPr>
      </p:pic>
      <p:sp>
        <p:nvSpPr>
          <p:cNvPr id="4" name="Slide Number Placeholder 3">
            <a:extLst>
              <a:ext uri="{FF2B5EF4-FFF2-40B4-BE49-F238E27FC236}">
                <a16:creationId xmlns:a16="http://schemas.microsoft.com/office/drawing/2014/main" id="{B1A0A32E-0293-4BC9-BF83-A55762658791}"/>
              </a:ext>
            </a:extLst>
          </p:cNvPr>
          <p:cNvSpPr>
            <a:spLocks noGrp="1"/>
          </p:cNvSpPr>
          <p:nvPr>
            <p:ph type="sldNum" sz="quarter" idx="12"/>
          </p:nvPr>
        </p:nvSpPr>
        <p:spPr/>
        <p:txBody>
          <a:bodyPr/>
          <a:lstStyle/>
          <a:p>
            <a:fld id="{C8A25242-1DFD-45BB-89E8-D96AD62FA012}" type="slidenum">
              <a:rPr lang="en-US" smtClean="0"/>
              <a:t>7</a:t>
            </a:fld>
            <a:endParaRPr lang="en-US" dirty="0"/>
          </a:p>
        </p:txBody>
      </p:sp>
    </p:spTree>
    <p:extLst>
      <p:ext uri="{BB962C8B-B14F-4D97-AF65-F5344CB8AC3E}">
        <p14:creationId xmlns:p14="http://schemas.microsoft.com/office/powerpoint/2010/main" val="348197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2752" y="3962400"/>
            <a:ext cx="4498848" cy="27432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3962400"/>
            <a:ext cx="4492578" cy="274320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1048379"/>
            <a:ext cx="4451875" cy="2743200"/>
          </a:xfrm>
          <a:prstGeom prst="rect">
            <a:avLst/>
          </a:prstGeom>
        </p:spPr>
      </p:pic>
      <p:sp>
        <p:nvSpPr>
          <p:cNvPr id="11" name="Rectangle 10"/>
          <p:cNvSpPr/>
          <p:nvPr/>
        </p:nvSpPr>
        <p:spPr>
          <a:xfrm>
            <a:off x="2399255" y="164068"/>
            <a:ext cx="5754145" cy="646331"/>
          </a:xfrm>
          <a:prstGeom prst="rect">
            <a:avLst/>
          </a:prstGeom>
        </p:spPr>
        <p:txBody>
          <a:bodyPr wrap="square">
            <a:spAutoFit/>
          </a:bodyPr>
          <a:lstStyle/>
          <a:p>
            <a:r>
              <a:rPr lang="en-US" b="1" dirty="0">
                <a:solidFill>
                  <a:srgbClr val="FF0000"/>
                </a:solidFill>
                <a:latin typeface="Arial Black" panose="020B0A04020102020204" pitchFamily="34" charset="0"/>
              </a:rPr>
              <a:t>HPK-P1 W4 LGAD </a:t>
            </a:r>
            <a:r>
              <a:rPr lang="en-US" dirty="0">
                <a:solidFill>
                  <a:srgbClr val="FF0000"/>
                </a:solidFill>
                <a:latin typeface="Arial Black" panose="020B0A04020102020204" pitchFamily="34" charset="0"/>
              </a:rPr>
              <a:t>(1.5e15 </a:t>
            </a:r>
            <a:r>
              <a:rPr lang="en-US" dirty="0">
                <a:solidFill>
                  <a:srgbClr val="FF0000"/>
                </a:solidFill>
                <a:highlight>
                  <a:srgbClr val="FFFF00"/>
                </a:highlight>
                <a:latin typeface="Arial Black" panose="020B0A04020102020204" pitchFamily="34" charset="0"/>
              </a:rPr>
              <a:t>35 um </a:t>
            </a:r>
            <a:r>
              <a:rPr lang="en-US" dirty="0">
                <a:solidFill>
                  <a:srgbClr val="FF0000"/>
                </a:solidFill>
                <a:latin typeface="Arial Black" panose="020B0A04020102020204" pitchFamily="34" charset="0"/>
              </a:rPr>
              <a:t>2x2 array)</a:t>
            </a:r>
          </a:p>
          <a:p>
            <a:pPr algn="ctr"/>
            <a:r>
              <a:rPr lang="en-US" dirty="0">
                <a:solidFill>
                  <a:srgbClr val="FF0000"/>
                </a:solidFill>
                <a:latin typeface="Arial Black" panose="020B0A04020102020204" pitchFamily="34" charset="0"/>
              </a:rPr>
              <a:t>(backside illumination)</a:t>
            </a:r>
          </a:p>
        </p:txBody>
      </p:sp>
      <p:sp>
        <p:nvSpPr>
          <p:cNvPr id="12" name="Rectangle 11"/>
          <p:cNvSpPr/>
          <p:nvPr/>
        </p:nvSpPr>
        <p:spPr>
          <a:xfrm>
            <a:off x="4572000" y="914400"/>
            <a:ext cx="4572000" cy="2677656"/>
          </a:xfrm>
          <a:prstGeom prst="rect">
            <a:avLst/>
          </a:prstGeom>
        </p:spPr>
        <p:txBody>
          <a:bodyPr>
            <a:spAutoFit/>
          </a:bodyPr>
          <a:lstStyle/>
          <a:p>
            <a:pPr marL="285750" indent="-285750">
              <a:buFontTx/>
              <a:buChar char="-"/>
            </a:pPr>
            <a:r>
              <a:rPr lang="en-US" sz="1400" dirty="0"/>
              <a:t>to get a reasonable signal by illumination from the backside much higher pulse energy is necessary</a:t>
            </a:r>
          </a:p>
          <a:p>
            <a:pPr marL="285750" indent="-285750">
              <a:buFontTx/>
              <a:buChar char="-"/>
            </a:pPr>
            <a:r>
              <a:rPr lang="en-US" sz="1400" b="1" dirty="0">
                <a:solidFill>
                  <a:srgbClr val="FF0000"/>
                </a:solidFill>
              </a:rPr>
              <a:t>more or less one order of magnitude higher pulse energy gives the signal comparable with front illuminated sensor (10 </a:t>
            </a:r>
            <a:r>
              <a:rPr lang="en-US" sz="1400" b="1" dirty="0" err="1">
                <a:solidFill>
                  <a:srgbClr val="FF0000"/>
                </a:solidFill>
              </a:rPr>
              <a:t>nJ</a:t>
            </a:r>
            <a:r>
              <a:rPr lang="en-US" sz="1400" b="1" dirty="0">
                <a:solidFill>
                  <a:srgbClr val="FF0000"/>
                </a:solidFill>
              </a:rPr>
              <a:t> vs 10 </a:t>
            </a:r>
            <a:r>
              <a:rPr lang="en-US" sz="1400" b="1" dirty="0" err="1">
                <a:solidFill>
                  <a:srgbClr val="FF0000"/>
                </a:solidFill>
              </a:rPr>
              <a:t>pJ</a:t>
            </a:r>
            <a:r>
              <a:rPr lang="en-US" sz="1400" b="1" dirty="0">
                <a:solidFill>
                  <a:srgbClr val="FF0000"/>
                </a:solidFill>
              </a:rPr>
              <a:t>)</a:t>
            </a:r>
          </a:p>
          <a:p>
            <a:pPr marL="285750" indent="-285750">
              <a:buFontTx/>
              <a:buChar char="-"/>
            </a:pPr>
            <a:r>
              <a:rPr lang="en-US" sz="1400" dirty="0"/>
              <a:t>although nominal max. bias for this sensor is ~400 V it turned out that it </a:t>
            </a:r>
            <a:r>
              <a:rPr lang="en-US" sz="1400" b="1" dirty="0">
                <a:solidFill>
                  <a:srgbClr val="C00000"/>
                </a:solidFill>
              </a:rPr>
              <a:t>can survive significantly higher  voltage (at least 544 V)</a:t>
            </a:r>
          </a:p>
          <a:p>
            <a:pPr marL="285750" indent="-285750">
              <a:buFontTx/>
              <a:buChar char="-"/>
            </a:pPr>
            <a:r>
              <a:rPr lang="en-US" sz="1400" dirty="0"/>
              <a:t>the signal became slightly instable (small jumping of amplitude) above 500 V</a:t>
            </a:r>
          </a:p>
          <a:p>
            <a:pPr marL="285750" indent="-285750">
              <a:buFontTx/>
              <a:buChar char="-"/>
            </a:pPr>
            <a:r>
              <a:rPr lang="en-US" sz="1400" dirty="0"/>
              <a:t>leak current jumps rapidly above 0.5 mA at 544V but not irreversible damage  happens</a:t>
            </a:r>
          </a:p>
        </p:txBody>
      </p:sp>
      <p:sp>
        <p:nvSpPr>
          <p:cNvPr id="13" name="Rectangle 12"/>
          <p:cNvSpPr/>
          <p:nvPr/>
        </p:nvSpPr>
        <p:spPr>
          <a:xfrm>
            <a:off x="762000" y="2907268"/>
            <a:ext cx="685800" cy="369332"/>
          </a:xfrm>
          <a:prstGeom prst="rect">
            <a:avLst/>
          </a:prstGeom>
        </p:spPr>
        <p:txBody>
          <a:bodyPr wrap="square">
            <a:spAutoFit/>
          </a:bodyPr>
          <a:lstStyle/>
          <a:p>
            <a:r>
              <a:rPr lang="en-US" dirty="0"/>
              <a:t>10 </a:t>
            </a:r>
            <a:r>
              <a:rPr lang="en-US" dirty="0" err="1"/>
              <a:t>nJ</a:t>
            </a:r>
            <a:endParaRPr lang="en-US" dirty="0"/>
          </a:p>
        </p:txBody>
      </p:sp>
      <p:sp>
        <p:nvSpPr>
          <p:cNvPr id="3" name="Slide Number Placeholder 2">
            <a:extLst>
              <a:ext uri="{FF2B5EF4-FFF2-40B4-BE49-F238E27FC236}">
                <a16:creationId xmlns:a16="http://schemas.microsoft.com/office/drawing/2014/main" id="{077F6F47-5E20-4EFD-8F6B-8579FAA1A8F4}"/>
              </a:ext>
            </a:extLst>
          </p:cNvPr>
          <p:cNvSpPr>
            <a:spLocks noGrp="1"/>
          </p:cNvSpPr>
          <p:nvPr>
            <p:ph type="sldNum" sz="quarter" idx="12"/>
          </p:nvPr>
        </p:nvSpPr>
        <p:spPr/>
        <p:txBody>
          <a:bodyPr/>
          <a:lstStyle/>
          <a:p>
            <a:fld id="{C8A25242-1DFD-45BB-89E8-D96AD62FA012}" type="slidenum">
              <a:rPr lang="en-US" smtClean="0"/>
              <a:t>8</a:t>
            </a:fld>
            <a:endParaRPr lang="en-US" dirty="0"/>
          </a:p>
        </p:txBody>
      </p:sp>
      <p:sp>
        <p:nvSpPr>
          <p:cNvPr id="9" name="Rectangle 8">
            <a:extLst>
              <a:ext uri="{FF2B5EF4-FFF2-40B4-BE49-F238E27FC236}">
                <a16:creationId xmlns:a16="http://schemas.microsoft.com/office/drawing/2014/main" id="{FD5B7B2A-F086-40A9-9707-2FA3CCC04D85}"/>
              </a:ext>
            </a:extLst>
          </p:cNvPr>
          <p:cNvSpPr/>
          <p:nvPr/>
        </p:nvSpPr>
        <p:spPr>
          <a:xfrm>
            <a:off x="457200" y="215448"/>
            <a:ext cx="990600" cy="47596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Arrow: Right 9">
            <a:extLst>
              <a:ext uri="{FF2B5EF4-FFF2-40B4-BE49-F238E27FC236}">
                <a16:creationId xmlns:a16="http://schemas.microsoft.com/office/drawing/2014/main" id="{9A100F9F-F1C7-4E45-80AC-4B232A1F86E5}"/>
              </a:ext>
            </a:extLst>
          </p:cNvPr>
          <p:cNvSpPr/>
          <p:nvPr/>
        </p:nvSpPr>
        <p:spPr>
          <a:xfrm rot="16200000">
            <a:off x="730125" y="671508"/>
            <a:ext cx="59715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1640BC94-4E58-42FB-8157-1D2532CFBB62}"/>
              </a:ext>
            </a:extLst>
          </p:cNvPr>
          <p:cNvSpPr txBox="1"/>
          <p:nvPr/>
        </p:nvSpPr>
        <p:spPr>
          <a:xfrm>
            <a:off x="1143000" y="914400"/>
            <a:ext cx="1676400" cy="369332"/>
          </a:xfrm>
          <a:prstGeom prst="rect">
            <a:avLst/>
          </a:prstGeom>
          <a:noFill/>
        </p:spPr>
        <p:txBody>
          <a:bodyPr wrap="square" rtlCol="0">
            <a:spAutoFit/>
          </a:bodyPr>
          <a:lstStyle/>
          <a:p>
            <a:r>
              <a:rPr lang="en-GB" dirty="0"/>
              <a:t>Fs-laser</a:t>
            </a:r>
          </a:p>
        </p:txBody>
      </p:sp>
    </p:spTree>
    <p:extLst>
      <p:ext uri="{BB962C8B-B14F-4D97-AF65-F5344CB8AC3E}">
        <p14:creationId xmlns:p14="http://schemas.microsoft.com/office/powerpoint/2010/main" val="2026881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914400"/>
            <a:ext cx="4451875" cy="27432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 y="3962400"/>
            <a:ext cx="4492578" cy="27432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68952" y="3962400"/>
            <a:ext cx="4498848" cy="2743200"/>
          </a:xfrm>
          <a:prstGeom prst="rect">
            <a:avLst/>
          </a:prstGeom>
        </p:spPr>
      </p:pic>
      <p:sp>
        <p:nvSpPr>
          <p:cNvPr id="8" name="Rectangle 7"/>
          <p:cNvSpPr/>
          <p:nvPr/>
        </p:nvSpPr>
        <p:spPr>
          <a:xfrm>
            <a:off x="2286000" y="76200"/>
            <a:ext cx="6400800" cy="646331"/>
          </a:xfrm>
          <a:prstGeom prst="rect">
            <a:avLst/>
          </a:prstGeom>
        </p:spPr>
        <p:txBody>
          <a:bodyPr wrap="square">
            <a:spAutoFit/>
          </a:bodyPr>
          <a:lstStyle/>
          <a:p>
            <a:pPr algn="ctr"/>
            <a:r>
              <a:rPr lang="en-US" dirty="0">
                <a:solidFill>
                  <a:srgbClr val="C00000"/>
                </a:solidFill>
                <a:latin typeface="Arial Black" panose="020B0A04020102020204" pitchFamily="34" charset="0"/>
              </a:rPr>
              <a:t>HPK-P1 W4 LGAD (2.25e15 </a:t>
            </a:r>
            <a:r>
              <a:rPr lang="en-US" dirty="0">
                <a:solidFill>
                  <a:srgbClr val="C00000"/>
                </a:solidFill>
                <a:highlight>
                  <a:srgbClr val="FFFF00"/>
                </a:highlight>
                <a:latin typeface="Arial Black" panose="020B0A04020102020204" pitchFamily="34" charset="0"/>
              </a:rPr>
              <a:t>35 um </a:t>
            </a:r>
            <a:r>
              <a:rPr lang="en-US" dirty="0">
                <a:solidFill>
                  <a:srgbClr val="C00000"/>
                </a:solidFill>
                <a:latin typeface="Arial Black" panose="020B0A04020102020204" pitchFamily="34" charset="0"/>
              </a:rPr>
              <a:t>single pad)</a:t>
            </a:r>
          </a:p>
          <a:p>
            <a:pPr algn="ctr"/>
            <a:r>
              <a:rPr lang="en-US" dirty="0">
                <a:solidFill>
                  <a:srgbClr val="C00000"/>
                </a:solidFill>
                <a:latin typeface="Arial Black" panose="020B0A04020102020204" pitchFamily="34" charset="0"/>
              </a:rPr>
              <a:t>Frontside</a:t>
            </a:r>
          </a:p>
        </p:txBody>
      </p:sp>
      <p:sp>
        <p:nvSpPr>
          <p:cNvPr id="9" name="Rectangle 8"/>
          <p:cNvSpPr/>
          <p:nvPr/>
        </p:nvSpPr>
        <p:spPr>
          <a:xfrm>
            <a:off x="838200" y="2743200"/>
            <a:ext cx="685800" cy="369332"/>
          </a:xfrm>
          <a:prstGeom prst="rect">
            <a:avLst/>
          </a:prstGeom>
        </p:spPr>
        <p:txBody>
          <a:bodyPr wrap="square">
            <a:spAutoFit/>
          </a:bodyPr>
          <a:lstStyle/>
          <a:p>
            <a:r>
              <a:rPr lang="en-US" dirty="0"/>
              <a:t>50 </a:t>
            </a:r>
            <a:r>
              <a:rPr lang="en-US" dirty="0" err="1"/>
              <a:t>pJ</a:t>
            </a:r>
            <a:endParaRPr lang="en-US" dirty="0"/>
          </a:p>
        </p:txBody>
      </p:sp>
      <p:sp>
        <p:nvSpPr>
          <p:cNvPr id="12" name="Rectangle 11"/>
          <p:cNvSpPr/>
          <p:nvPr/>
        </p:nvSpPr>
        <p:spPr>
          <a:xfrm>
            <a:off x="4572000" y="1129605"/>
            <a:ext cx="4572000" cy="2246769"/>
          </a:xfrm>
          <a:prstGeom prst="rect">
            <a:avLst/>
          </a:prstGeom>
        </p:spPr>
        <p:txBody>
          <a:bodyPr>
            <a:spAutoFit/>
          </a:bodyPr>
          <a:lstStyle/>
          <a:p>
            <a:pPr marL="285750" indent="-285750">
              <a:buFontTx/>
              <a:buChar char="-"/>
            </a:pPr>
            <a:r>
              <a:rPr lang="en-US" sz="1400" b="1" dirty="0">
                <a:solidFill>
                  <a:srgbClr val="C00000"/>
                </a:solidFill>
              </a:rPr>
              <a:t>although nominal max. bias for this sensor is ~400 V it turned out that it can survive higher voltage (at least 505 V)</a:t>
            </a:r>
          </a:p>
          <a:p>
            <a:pPr marL="285750" indent="-285750">
              <a:buFontTx/>
              <a:buChar char="-"/>
            </a:pPr>
            <a:r>
              <a:rPr lang="en-US" sz="1400" dirty="0"/>
              <a:t>the signal became very broad above 420 V</a:t>
            </a:r>
          </a:p>
          <a:p>
            <a:pPr marL="285750" indent="-285750">
              <a:buFontTx/>
              <a:buChar char="-"/>
            </a:pPr>
            <a:r>
              <a:rPr lang="en-US" sz="1400" dirty="0"/>
              <a:t>the signal became slightly instable (small jumping of amplitude) at 450 V</a:t>
            </a:r>
          </a:p>
          <a:p>
            <a:pPr marL="285750" indent="-285750">
              <a:buFontTx/>
              <a:buChar char="-"/>
            </a:pPr>
            <a:r>
              <a:rPr lang="en-US" sz="1400" dirty="0"/>
              <a:t>the signal is highly deformed and extended at 470 V (see next slide)</a:t>
            </a:r>
          </a:p>
          <a:p>
            <a:pPr marL="285750" indent="-285750">
              <a:buFontTx/>
              <a:buChar char="-"/>
            </a:pPr>
            <a:r>
              <a:rPr lang="en-US" sz="1400" b="1" dirty="0">
                <a:solidFill>
                  <a:srgbClr val="C00000"/>
                </a:solidFill>
              </a:rPr>
              <a:t>above 470 V the signal is too high to be measured</a:t>
            </a:r>
          </a:p>
          <a:p>
            <a:pPr marL="285750" indent="-285750">
              <a:buFontTx/>
              <a:buChar char="-"/>
            </a:pPr>
            <a:r>
              <a:rPr lang="en-US" sz="1400" dirty="0"/>
              <a:t>leak current becomes unstable at 505 V</a:t>
            </a:r>
          </a:p>
        </p:txBody>
      </p:sp>
      <p:sp>
        <p:nvSpPr>
          <p:cNvPr id="6" name="Slide Number Placeholder 5">
            <a:extLst>
              <a:ext uri="{FF2B5EF4-FFF2-40B4-BE49-F238E27FC236}">
                <a16:creationId xmlns:a16="http://schemas.microsoft.com/office/drawing/2014/main" id="{8712FCD4-E11B-43A5-9558-0AB1F56E4E11}"/>
              </a:ext>
            </a:extLst>
          </p:cNvPr>
          <p:cNvSpPr>
            <a:spLocks noGrp="1"/>
          </p:cNvSpPr>
          <p:nvPr>
            <p:ph type="sldNum" sz="quarter" idx="12"/>
          </p:nvPr>
        </p:nvSpPr>
        <p:spPr/>
        <p:txBody>
          <a:bodyPr/>
          <a:lstStyle/>
          <a:p>
            <a:fld id="{C8A25242-1DFD-45BB-89E8-D96AD62FA012}" type="slidenum">
              <a:rPr lang="en-US" smtClean="0"/>
              <a:t>9</a:t>
            </a:fld>
            <a:endParaRPr lang="en-US" dirty="0"/>
          </a:p>
        </p:txBody>
      </p:sp>
    </p:spTree>
    <p:extLst>
      <p:ext uri="{BB962C8B-B14F-4D97-AF65-F5344CB8AC3E}">
        <p14:creationId xmlns:p14="http://schemas.microsoft.com/office/powerpoint/2010/main" val="41020098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8750</TotalTime>
  <Words>3016</Words>
  <Application>Microsoft Office PowerPoint</Application>
  <PresentationFormat>On-screen Show (4:3)</PresentationFormat>
  <Paragraphs>405</Paragraphs>
  <Slides>36</Slides>
  <Notes>23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3" baseType="lpstr">
      <vt:lpstr>Arial</vt:lpstr>
      <vt:lpstr>Arial Black</vt:lpstr>
      <vt:lpstr>Calibri</vt:lpstr>
      <vt:lpstr>Trebuchet MS</vt:lpstr>
      <vt:lpstr>Wingdings</vt:lpstr>
      <vt:lpstr>Office Theme</vt:lpstr>
      <vt:lpstr>Graph</vt:lpstr>
      <vt:lpstr>THICKNESS dependence of the Seb bias threshold in fs-laser based mortality study on LGAD from different producers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TPA back/front</vt:lpstr>
      <vt:lpstr>PowerPoint Presentation</vt:lpstr>
      <vt:lpstr>PowerPoint Presentation</vt:lpstr>
      <vt:lpstr>PowerPoint Presentation</vt:lpstr>
      <vt:lpstr>PowerPoint Presentation</vt:lpstr>
      <vt:lpstr>PowerPoint Presentation</vt:lpstr>
      <vt:lpstr>Conclusion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Rebarz Mateusz</dc:creator>
  <cp:lastModifiedBy>Gordana Medin</cp:lastModifiedBy>
  <cp:revision>240</cp:revision>
  <dcterms:created xsi:type="dcterms:W3CDTF">2021-02-06T15:20:12Z</dcterms:created>
  <dcterms:modified xsi:type="dcterms:W3CDTF">2021-11-17T11:08:47Z</dcterms:modified>
</cp:coreProperties>
</file>