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"/>
  </p:notesMasterIdLst>
  <p:sldIdLst>
    <p:sldId id="267" r:id="rId2"/>
    <p:sldId id="268" r:id="rId3"/>
    <p:sldId id="269" r:id="rId4"/>
  </p:sldIdLst>
  <p:sldSz cx="12192000" cy="6858000"/>
  <p:notesSz cx="6858000" cy="9144000"/>
  <p:defaultTextStyle>
    <a:defPPr>
      <a:defRPr lang="sl-S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ilab" initials="s" lastIdx="1" clrIdx="0">
    <p:extLst>
      <p:ext uri="{19B8F6BF-5375-455C-9EA6-DF929625EA0E}">
        <p15:presenceInfo xmlns:p15="http://schemas.microsoft.com/office/powerpoint/2012/main" userId="silab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21" autoAdjust="0"/>
    <p:restoredTop sz="94660"/>
  </p:normalViewPr>
  <p:slideViewPr>
    <p:cSldViewPr snapToGrid="0">
      <p:cViewPr varScale="1">
        <p:scale>
          <a:sx n="104" d="100"/>
          <a:sy n="104" d="100"/>
        </p:scale>
        <p:origin x="126" y="3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commentAuthors" Target="commentAuthors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značba mesta glav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Označba mesta datum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0A7AA25-4D22-4CB9-B7B4-3274B15CE7BB}" type="datetimeFigureOut">
              <a:rPr lang="en-GB" smtClean="0"/>
              <a:t>18/11/2021</a:t>
            </a:fld>
            <a:endParaRPr lang="en-GB"/>
          </a:p>
        </p:txBody>
      </p:sp>
      <p:sp>
        <p:nvSpPr>
          <p:cNvPr id="4" name="Označba mesta stranske slike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Označba mesta opomb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l-SI"/>
              <a:t>Uredite sloge besedila matrice</a:t>
            </a:r>
          </a:p>
          <a:p>
            <a:pPr lvl="1"/>
            <a:r>
              <a:rPr lang="sl-SI"/>
              <a:t>Druga raven</a:t>
            </a:r>
          </a:p>
          <a:p>
            <a:pPr lvl="2"/>
            <a:r>
              <a:rPr lang="sl-SI"/>
              <a:t>Tretja raven</a:t>
            </a:r>
          </a:p>
          <a:p>
            <a:pPr lvl="3"/>
            <a:r>
              <a:rPr lang="sl-SI"/>
              <a:t>Četrta raven</a:t>
            </a:r>
          </a:p>
          <a:p>
            <a:pPr lvl="4"/>
            <a:r>
              <a:rPr lang="sl-SI"/>
              <a:t>Peta raven</a:t>
            </a:r>
            <a:endParaRPr lang="en-GB"/>
          </a:p>
        </p:txBody>
      </p:sp>
      <p:sp>
        <p:nvSpPr>
          <p:cNvPr id="6" name="Označba mesta no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Označba mesta številke diapoz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03DB84-5C7F-4524-A76F-C9E26490C02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758405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 userDrawn="1">
  <p:cSld name="Title Sli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/>
        </p:nvSpPr>
        <p:spPr bwMode="auto"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" name="Rectangle 7"/>
          <p:cNvSpPr/>
          <p:nvPr/>
        </p:nvSpPr>
        <p:spPr bwMode="auto">
          <a:xfrm>
            <a:off x="1" y="6334316"/>
            <a:ext cx="12192000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Title 1"/>
          <p:cNvSpPr>
            <a:spLocks noGrp="1"/>
          </p:cNvSpPr>
          <p:nvPr>
            <p:ph type="ctrTitle"/>
          </p:nvPr>
        </p:nvSpPr>
        <p:spPr bwMode="auto">
          <a:xfrm>
            <a:off x="1024778" y="278874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7" name="Subtitle 2"/>
          <p:cNvSpPr>
            <a:spLocks noGrp="1"/>
          </p:cNvSpPr>
          <p:nvPr>
            <p:ph type="subTitle" idx="1"/>
          </p:nvPr>
        </p:nvSpPr>
        <p:spPr bwMode="auto">
          <a:xfrm>
            <a:off x="1024778" y="396830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17.11.2021</a:t>
            </a:r>
            <a:endParaRPr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G.Kramberger, Effects of charge screening in LGADs, 39th RD50 workshop, Valencia</a:t>
            </a:r>
            <a:endParaRPr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712D73F1-E440-471F-A1D6-3101CD187FFC}" type="slidenum">
              <a:rPr/>
              <a:pPr>
                <a:defRPr/>
              </a:pPr>
              <a:t>‹#›</a:t>
            </a:fld>
            <a:endParaRPr/>
          </a:p>
        </p:txBody>
      </p:sp>
      <p:cxnSp>
        <p:nvCxnSpPr>
          <p:cNvPr id="11" name="Straight Connector 8"/>
          <p:cNvCxnSpPr>
            <a:cxnSpLocks/>
          </p:cNvCxnSpPr>
          <p:nvPr/>
        </p:nvCxnSpPr>
        <p:spPr bwMode="auto">
          <a:xfrm>
            <a:off x="1097280" y="3888283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22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11064177" y="0"/>
            <a:ext cx="466682" cy="521128"/>
          </a:xfrm>
          <a:prstGeom prst="rect">
            <a:avLst/>
          </a:prstGeom>
        </p:spPr>
      </p:pic>
      <p:sp>
        <p:nvSpPr>
          <p:cNvPr id="14" name="TextBox 23"/>
          <p:cNvSpPr>
            <a:spLocks noAdjustHandles="1"/>
          </p:cNvSpPr>
          <p:nvPr userDrawn="1"/>
        </p:nvSpPr>
        <p:spPr bwMode="auto">
          <a:xfrm>
            <a:off x="11470870" y="-39518"/>
            <a:ext cx="713657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>
              <a:defRPr/>
            </a:pPr>
            <a:r>
              <a:rPr lang="en-GB" sz="1100" b="1" kern="0">
                <a:solidFill>
                  <a:prstClr val="black"/>
                </a:solidFill>
              </a:rPr>
              <a:t>     JSI</a:t>
            </a:r>
            <a:endParaRPr kern="0">
              <a:solidFill>
                <a:prstClr val="black"/>
              </a:solidFill>
            </a:endParaRPr>
          </a:p>
          <a:p>
            <a:pPr defTabSz="457200">
              <a:defRPr/>
            </a:pPr>
            <a:r>
              <a:rPr lang="en-GB" sz="1100" b="1" kern="0">
                <a:solidFill>
                  <a:prstClr val="black"/>
                </a:solidFill>
              </a:rPr>
              <a:t>Ljubljana</a:t>
            </a:r>
            <a:endParaRPr kern="0">
              <a:solidFill>
                <a:prstClr val="black"/>
              </a:solidFill>
            </a:endParaRPr>
          </a:p>
          <a:p>
            <a:pPr defTabSz="457200">
              <a:defRPr/>
            </a:pPr>
            <a:r>
              <a:rPr lang="en-GB" sz="1100" b="1" kern="0">
                <a:solidFill>
                  <a:prstClr val="black"/>
                </a:solidFill>
              </a:rPr>
              <a:t>Slovenia</a:t>
            </a:r>
            <a:endParaRPr sz="1100" b="1" kern="0">
              <a:solidFill>
                <a:prstClr val="black"/>
              </a:solidFill>
            </a:endParaRPr>
          </a:p>
        </p:txBody>
      </p:sp>
      <p:pic>
        <p:nvPicPr>
          <p:cNvPr id="15" name="Picture 25"/>
          <p:cNvPicPr>
            <a:picLocks noChangeAspect="1"/>
          </p:cNvPicPr>
          <p:nvPr userDrawn="1"/>
        </p:nvPicPr>
        <p:blipFill>
          <a:blip r:embed="rId3"/>
          <a:stretch/>
        </p:blipFill>
        <p:spPr bwMode="auto">
          <a:xfrm>
            <a:off x="11153019" y="521128"/>
            <a:ext cx="1031508" cy="596602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B0F4C507-2173-4E0D-AEA4-4383BFAEF6A3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435" y="1"/>
            <a:ext cx="901390" cy="5884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26025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vertTx" preserve="1" userDrawn="1">
  <p:cSld name="Title and Vertical Tex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Vertical Text Placeholder 2"/>
          <p:cNvSpPr>
            <a:spLocks noGrp="1"/>
          </p:cNvSpPr>
          <p:nvPr>
            <p:ph type="body" orient="vert" idx="1"/>
          </p:nvPr>
        </p:nvSpPr>
        <p:spPr bwMode="auto"/>
        <p:txBody>
          <a:bodyPr vert="eaVert" lIns="45720" tIns="0" rIns="45720" bIns="0"/>
          <a:lstStyle/>
          <a:p>
            <a:pPr lvl="0">
              <a:defRPr/>
            </a:pPr>
            <a:r>
              <a:rPr lang="en-US"/>
              <a:t>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17.11.2021</a:t>
            </a:r>
            <a:endParaRPr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G.Kramberger, Effects of charge screening in LGADs, 39th RD50 workshop, Valencia</a:t>
            </a:r>
            <a:endParaRPr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712D73F1-E440-471F-A1D6-3101CD187FFC}" type="slidenum">
              <a:rPr/>
              <a:pPr>
                <a:defRPr/>
              </a:pPr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1883830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vertTitleAndTx" preserve="1" userDrawn="1">
  <p:cSld name="Vertical Title and Tex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/>
        </p:nvSpPr>
        <p:spPr bwMode="auto"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" name="Rectangle 7"/>
          <p:cNvSpPr/>
          <p:nvPr/>
        </p:nvSpPr>
        <p:spPr bwMode="auto"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Vertical Title 1"/>
          <p:cNvSpPr>
            <a:spLocks noGrp="1"/>
          </p:cNvSpPr>
          <p:nvPr>
            <p:ph type="title" orient="vert"/>
          </p:nvPr>
        </p:nvSpPr>
        <p:spPr bwMode="auto">
          <a:xfrm>
            <a:off x="8724900" y="412302"/>
            <a:ext cx="2628900" cy="5759898"/>
          </a:xfrm>
        </p:spPr>
        <p:txBody>
          <a:bodyPr vert="eaVert"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7" name="Vertical Text Placeholder 2"/>
          <p:cNvSpPr>
            <a:spLocks noGrp="1"/>
          </p:cNvSpPr>
          <p:nvPr>
            <p:ph type="body" orient="vert" idx="1"/>
          </p:nvPr>
        </p:nvSpPr>
        <p:spPr bwMode="auto"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>
              <a:defRPr/>
            </a:pPr>
            <a:r>
              <a:rPr lang="en-US"/>
              <a:t>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17.11.2021</a:t>
            </a:r>
            <a:endParaRPr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G.Kramberger, Effects of charge screening in LGADs, 39th RD50 workshop, Valencia</a:t>
            </a:r>
            <a:endParaRPr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712D73F1-E440-471F-A1D6-3101CD187FFC}" type="slidenum">
              <a:rPr/>
              <a:pPr>
                <a:defRPr/>
              </a:pPr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1816999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itle and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 bwMode="auto">
          <a:xfrm>
            <a:off x="1097280" y="1993406"/>
            <a:ext cx="10058400" cy="4023360"/>
          </a:xfrm>
        </p:spPr>
        <p:txBody>
          <a:bodyPr/>
          <a:lstStyle/>
          <a:p>
            <a:pPr lvl="0">
              <a:defRPr/>
            </a:pPr>
            <a:r>
              <a:rPr lang="en-US"/>
              <a:t>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</a:p>
        </p:txBody>
      </p:sp>
      <p:sp>
        <p:nvSpPr>
          <p:cNvPr id="5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17.11.2021</a:t>
            </a:r>
            <a:endParaRPr/>
          </a:p>
        </p:txBody>
      </p:sp>
      <p:sp>
        <p:nvSpPr>
          <p:cNvPr id="6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G.Kramberger, Effects of charge screening in LGADs, 39th RD50 workshop, Valencia</a:t>
            </a:r>
            <a:endParaRPr/>
          </a:p>
        </p:txBody>
      </p:sp>
      <p:sp>
        <p:nvSpPr>
          <p:cNvPr id="7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712D73F1-E440-471F-A1D6-3101CD187FFC}" type="slidenum">
              <a:rPr/>
              <a:pPr>
                <a:defRPr/>
              </a:pPr>
              <a:t>‹#›</a:t>
            </a:fld>
            <a:endParaRPr/>
          </a:p>
        </p:txBody>
      </p:sp>
      <p:sp>
        <p:nvSpPr>
          <p:cNvPr id="8" name="Title 9"/>
          <p:cNvSpPr>
            <a:spLocks noGrp="1"/>
          </p:cNvSpPr>
          <p:nvPr>
            <p:ph type="title"/>
          </p:nvPr>
        </p:nvSpPr>
        <p:spPr bwMode="auto">
          <a:xfrm>
            <a:off x="1216325" y="-487269"/>
            <a:ext cx="10058400" cy="1450757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9603538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secHead" preserve="1" userDrawn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/>
        </p:nvSpPr>
        <p:spPr bwMode="auto"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" name="Rectangle 7"/>
          <p:cNvSpPr/>
          <p:nvPr/>
        </p:nvSpPr>
        <p:spPr bwMode="auto"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Title 1"/>
          <p:cNvSpPr>
            <a:spLocks noGrp="1"/>
          </p:cNvSpPr>
          <p:nvPr>
            <p:ph type="title"/>
          </p:nvPr>
        </p:nvSpPr>
        <p:spPr bwMode="auto"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en-US"/>
              <a:t>Edit Master text styles</a:t>
            </a:r>
            <a:endParaRPr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17.11.2021</a:t>
            </a:r>
            <a:endParaRPr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G.Kramberger, Effects of charge screening in LGADs, 39th RD50 workshop, Valencia</a:t>
            </a:r>
            <a:endParaRPr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712D73F1-E440-471F-A1D6-3101CD187FFC}" type="slidenum">
              <a:rPr/>
              <a:pPr>
                <a:defRPr/>
              </a:pPr>
              <a:t>‹#›</a:t>
            </a:fld>
            <a:endParaRPr/>
          </a:p>
        </p:txBody>
      </p:sp>
      <p:cxnSp>
        <p:nvCxnSpPr>
          <p:cNvPr id="11" name="Straight Connector 8"/>
          <p:cNvCxnSpPr>
            <a:cxnSpLocks/>
          </p:cNvCxnSpPr>
          <p:nvPr/>
        </p:nvCxnSpPr>
        <p:spPr bwMode="auto"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0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11064177" y="0"/>
            <a:ext cx="466682" cy="521128"/>
          </a:xfrm>
          <a:prstGeom prst="rect">
            <a:avLst/>
          </a:prstGeom>
        </p:spPr>
      </p:pic>
      <p:pic>
        <p:nvPicPr>
          <p:cNvPr id="14" name="Picture 12"/>
          <p:cNvPicPr>
            <a:picLocks noChangeAspect="1"/>
          </p:cNvPicPr>
          <p:nvPr userDrawn="1"/>
        </p:nvPicPr>
        <p:blipFill>
          <a:blip r:embed="rId3"/>
          <a:stretch/>
        </p:blipFill>
        <p:spPr bwMode="auto">
          <a:xfrm>
            <a:off x="11153019" y="521128"/>
            <a:ext cx="1031508" cy="596602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99FF2A99-5E3E-4794-AD99-42E89835234A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 bwMode="auto">
          <a:xfrm>
            <a:off x="7435" y="1"/>
            <a:ext cx="901390" cy="5884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82637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woObj" preserve="1" userDrawn="1">
  <p:cSld name="Two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7"/>
          <p:cNvSpPr>
            <a:spLocks noGrp="1"/>
          </p:cNvSpPr>
          <p:nvPr>
            <p:ph type="title"/>
          </p:nvPr>
        </p:nvSpPr>
        <p:spPr bwMode="auto">
          <a:xfrm>
            <a:off x="1188720" y="-520705"/>
            <a:ext cx="10058400" cy="1450757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1097280" y="1845734"/>
            <a:ext cx="4937760" cy="4023359"/>
          </a:xfrm>
        </p:spPr>
        <p:txBody>
          <a:bodyPr/>
          <a:lstStyle/>
          <a:p>
            <a:pPr lvl="0">
              <a:defRPr/>
            </a:pPr>
            <a:r>
              <a:rPr lang="en-US"/>
              <a:t>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6217920" y="1845735"/>
            <a:ext cx="4937760" cy="4023360"/>
          </a:xfrm>
        </p:spPr>
        <p:txBody>
          <a:bodyPr/>
          <a:lstStyle/>
          <a:p>
            <a:pPr lvl="0">
              <a:defRPr/>
            </a:pPr>
            <a:r>
              <a:rPr lang="en-US"/>
              <a:t>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17.11.2021</a:t>
            </a:r>
            <a:endParaRPr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G.Kramberger, Effects of charge screening in LGADs, 39th RD50 workshop, Valencia</a:t>
            </a:r>
            <a:endParaRPr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712D73F1-E440-471F-A1D6-3101CD187FFC}" type="slidenum">
              <a:rPr/>
              <a:pPr>
                <a:defRPr/>
              </a:pPr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7838777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woTxTwoObj" preserve="1" userDrawn="1">
  <p:cSld name="Comparis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9"/>
          <p:cNvSpPr>
            <a:spLocks noGrp="1"/>
          </p:cNvSpPr>
          <p:nvPr>
            <p:ph type="title"/>
          </p:nvPr>
        </p:nvSpPr>
        <p:spPr bwMode="auto">
          <a:xfrm>
            <a:off x="1097280" y="-461852"/>
            <a:ext cx="10058400" cy="1450757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  <a:endParaRPr/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1097280" y="2582334"/>
            <a:ext cx="4937760" cy="3286759"/>
          </a:xfrm>
        </p:spPr>
        <p:txBody>
          <a:bodyPr/>
          <a:lstStyle/>
          <a:p>
            <a:pPr lvl="0">
              <a:defRPr/>
            </a:pPr>
            <a:r>
              <a:rPr lang="en-US"/>
              <a:t>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  <a:endParaRPr/>
          </a:p>
        </p:txBody>
      </p:sp>
      <p:sp>
        <p:nvSpPr>
          <p:cNvPr id="8" name="Content Placeholder 5"/>
          <p:cNvSpPr>
            <a:spLocks noGrp="1"/>
          </p:cNvSpPr>
          <p:nvPr>
            <p:ph sz="quarter" idx="4"/>
          </p:nvPr>
        </p:nvSpPr>
        <p:spPr bwMode="auto">
          <a:xfrm>
            <a:off x="6217920" y="2582334"/>
            <a:ext cx="4937760" cy="3286759"/>
          </a:xfrm>
        </p:spPr>
        <p:txBody>
          <a:bodyPr/>
          <a:lstStyle/>
          <a:p>
            <a:pPr lvl="0">
              <a:defRPr/>
            </a:pPr>
            <a:r>
              <a:rPr lang="en-US"/>
              <a:t>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</a:p>
        </p:txBody>
      </p:sp>
      <p:sp>
        <p:nvSpPr>
          <p:cNvPr id="9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17.11.2021</a:t>
            </a:r>
            <a:endParaRPr/>
          </a:p>
        </p:txBody>
      </p:sp>
      <p:sp>
        <p:nvSpPr>
          <p:cNvPr id="10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G.Kramberger, Effects of charge screening in LGADs, 39th RD50 workshop, Valencia</a:t>
            </a:r>
            <a:endParaRPr/>
          </a:p>
        </p:txBody>
      </p:sp>
      <p:sp>
        <p:nvSpPr>
          <p:cNvPr id="11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712D73F1-E440-471F-A1D6-3101CD187FFC}" type="slidenum">
              <a:rPr/>
              <a:pPr>
                <a:defRPr/>
              </a:pPr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09281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Only" preserve="1" userDrawn="1">
  <p:cSld name="Title Only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1211748" y="-461319"/>
            <a:ext cx="10058400" cy="1450757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Date Placeholder 2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17.11.2021</a:t>
            </a:r>
            <a:endParaRPr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G.Kramberger, Effects of charge screening in LGADs, 39th RD50 workshop, Valencia</a:t>
            </a:r>
            <a:endParaRPr/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712D73F1-E440-471F-A1D6-3101CD187FFC}" type="slidenum">
              <a:rPr/>
              <a:pPr>
                <a:defRPr/>
              </a:pPr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2057612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blank" preserve="1" userDrawn="1">
  <p:cSld name="Blank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/>
          <p:nvPr/>
        </p:nvSpPr>
        <p:spPr bwMode="auto"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" name="Rectangle 5"/>
          <p:cNvSpPr/>
          <p:nvPr/>
        </p:nvSpPr>
        <p:spPr bwMode="auto"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17.11.2021</a:t>
            </a:r>
            <a:endParaRPr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r>
              <a:rPr lang="en-US"/>
              <a:t>G.Kramberger, Effects of charge screening in LGADs, 39th RD50 workshop, Valencia</a:t>
            </a:r>
            <a:endParaRPr/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712D73F1-E440-471F-A1D6-3101CD187FFC}" type="slidenum">
              <a:rPr/>
              <a:pPr>
                <a:defRPr/>
              </a:pPr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2357226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objTx" preserve="1" userDrawn="1">
  <p:cSld name="Content with Capti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/>
          <p:nvPr/>
        </p:nvSpPr>
        <p:spPr bwMode="auto"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" name="Rectangle 8"/>
          <p:cNvSpPr/>
          <p:nvPr/>
        </p:nvSpPr>
        <p:spPr bwMode="auto"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Title 1"/>
          <p:cNvSpPr>
            <a:spLocks noGrp="1"/>
          </p:cNvSpPr>
          <p:nvPr>
            <p:ph type="title"/>
          </p:nvPr>
        </p:nvSpPr>
        <p:spPr bwMode="auto">
          <a:xfrm>
            <a:off x="457200" y="594358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 bwMode="auto">
          <a:xfrm>
            <a:off x="4800600" y="731520"/>
            <a:ext cx="6492240" cy="5257800"/>
          </a:xfrm>
        </p:spPr>
        <p:txBody>
          <a:bodyPr/>
          <a:lstStyle/>
          <a:p>
            <a:pPr lvl="0">
              <a:defRPr/>
            </a:pPr>
            <a:r>
              <a:rPr lang="en-US"/>
              <a:t>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 bwMode="auto"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>
              <a:defRPr/>
            </a:pPr>
            <a:r>
              <a:rPr lang="en-US"/>
              <a:t>Edit Master text styles</a:t>
            </a:r>
            <a:endParaRPr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 bwMode="auto">
          <a:xfrm>
            <a:off x="465512" y="6459785"/>
            <a:ext cx="2618509" cy="365125"/>
          </a:xfrm>
        </p:spPr>
        <p:txBody>
          <a:bodyPr/>
          <a:lstStyle>
            <a:lvl1pPr algn="l">
              <a:defRPr/>
            </a:lvl1pPr>
          </a:lstStyle>
          <a:p>
            <a:pPr>
              <a:defRPr/>
            </a:pPr>
            <a:r>
              <a:rPr lang="en-GB"/>
              <a:t>17.11.2021</a:t>
            </a:r>
            <a:endParaRPr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 bwMode="auto"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en-US">
                <a:solidFill>
                  <a:srgbClr val="344068"/>
                </a:solidFill>
              </a:rPr>
              <a:t>G.Kramberger, Effects of charge screening in LGADs, 39th RD50 workshop, Valencia</a:t>
            </a:r>
            <a:endParaRPr>
              <a:solidFill>
                <a:srgbClr val="344068"/>
              </a:solidFill>
            </a:endParaRPr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712D73F1-E440-471F-A1D6-3101CD187FFC}" type="slidenum">
              <a:rPr>
                <a:solidFill>
                  <a:srgbClr val="344068"/>
                </a:solidFill>
              </a:rPr>
              <a:pPr>
                <a:defRPr/>
              </a:pPr>
              <a:t>‹#›</a:t>
            </a:fld>
            <a:endParaRPr>
              <a:solidFill>
                <a:srgbClr val="34406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20723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picTx" preserve="1" userDrawn="1">
  <p:cSld name="Picture with Capti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/>
          <p:nvPr/>
        </p:nvSpPr>
        <p:spPr bwMode="auto"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" name="Rectangle 8"/>
          <p:cNvSpPr/>
          <p:nvPr/>
        </p:nvSpPr>
        <p:spPr bwMode="auto"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Title 1"/>
          <p:cNvSpPr>
            <a:spLocks noGrp="1"/>
          </p:cNvSpPr>
          <p:nvPr>
            <p:ph type="title"/>
          </p:nvPr>
        </p:nvSpPr>
        <p:spPr bwMode="auto">
          <a:xfrm>
            <a:off x="1097280" y="5074920"/>
            <a:ext cx="10113645" cy="822960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7" name="Picture Placeholder 2"/>
          <p:cNvSpPr>
            <a:spLocks noGrp="1" noChangeAspect="1"/>
          </p:cNvSpPr>
          <p:nvPr>
            <p:ph type="pic" idx="1"/>
          </p:nvPr>
        </p:nvSpPr>
        <p:spPr bwMode="auto">
          <a:xfrm>
            <a:off x="15" y="0"/>
            <a:ext cx="12191985" cy="4915076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>
              <a:defRPr/>
            </a:pPr>
            <a:r>
              <a:rPr lang="en-US"/>
              <a:t>Click icon to add picture</a:t>
            </a:r>
            <a:endParaRPr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 bwMode="auto"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>
              <a:defRPr/>
            </a:pPr>
            <a:r>
              <a:rPr lang="en-US"/>
              <a:t>Edit Master text styles</a:t>
            </a:r>
            <a:endParaRPr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17.11.2021</a:t>
            </a:r>
            <a:endParaRPr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G.Kramberger, Effects of charge screening in LGADs, 39th RD50 workshop, Valencia</a:t>
            </a:r>
            <a:endParaRPr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712D73F1-E440-471F-A1D6-3101CD187FFC}" type="slidenum">
              <a:rPr/>
              <a:pPr>
                <a:defRPr/>
              </a:pPr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0105169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/>
        </p:nvSpPr>
        <p:spPr bwMode="auto"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" name="Rectangle 8"/>
          <p:cNvSpPr/>
          <p:nvPr/>
        </p:nvSpPr>
        <p:spPr bwMode="auto"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Title Placeholder 1"/>
          <p:cNvSpPr>
            <a:spLocks noGrp="1"/>
          </p:cNvSpPr>
          <p:nvPr>
            <p:ph type="title"/>
          </p:nvPr>
        </p:nvSpPr>
        <p:spPr bwMode="auto">
          <a:xfrm>
            <a:off x="1216325" y="-487269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102092" y="1081699"/>
            <a:ext cx="10058400" cy="5030769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>
              <a:defRPr/>
            </a:pPr>
            <a:r>
              <a:rPr lang="en-US"/>
              <a:t>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 bwMode="auto">
          <a:xfrm>
            <a:off x="1648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pPr defTabSz="457200">
              <a:defRPr/>
            </a:pPr>
            <a:r>
              <a:rPr lang="en-GB" kern="0"/>
              <a:t>17.11.2021</a:t>
            </a:r>
            <a:endParaRPr kern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 bwMode="auto">
          <a:xfrm>
            <a:off x="2553730" y="6459785"/>
            <a:ext cx="819601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>
                <a:solidFill>
                  <a:srgbClr val="FFFFFF"/>
                </a:solidFill>
              </a:defRPr>
            </a:lvl1pPr>
          </a:lstStyle>
          <a:p>
            <a:pPr defTabSz="457200">
              <a:defRPr/>
            </a:pPr>
            <a:r>
              <a:rPr lang="en-US" kern="0"/>
              <a:t>G.Kramberger, Effects of charge screening in LGADs, 39th RD50 workshop, Valencia</a:t>
            </a:r>
            <a:endParaRPr kern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10814858" y="6452867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pPr defTabSz="457200">
              <a:defRPr/>
            </a:pPr>
            <a:fld id="{712D73F1-E440-471F-A1D6-3101CD187FFC}" type="slidenum">
              <a:rPr kern="0"/>
              <a:pPr defTabSz="457200">
                <a:defRPr/>
              </a:pPr>
              <a:t>‹#›</a:t>
            </a:fld>
            <a:endParaRPr kern="0"/>
          </a:p>
        </p:txBody>
      </p:sp>
      <p:cxnSp>
        <p:nvCxnSpPr>
          <p:cNvPr id="11" name="Straight Connector 9"/>
          <p:cNvCxnSpPr>
            <a:cxnSpLocks/>
          </p:cNvCxnSpPr>
          <p:nvPr/>
        </p:nvCxnSpPr>
        <p:spPr bwMode="auto">
          <a:xfrm>
            <a:off x="1193532" y="963488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7"/>
          <p:cNvPicPr>
            <a:picLocks noChangeAspect="1"/>
          </p:cNvPicPr>
          <p:nvPr userDrawn="1"/>
        </p:nvPicPr>
        <p:blipFill>
          <a:blip r:embed="rId13"/>
          <a:stretch/>
        </p:blipFill>
        <p:spPr bwMode="auto">
          <a:xfrm>
            <a:off x="11064177" y="0"/>
            <a:ext cx="466682" cy="521128"/>
          </a:xfrm>
          <a:prstGeom prst="rect">
            <a:avLst/>
          </a:prstGeom>
        </p:spPr>
      </p:pic>
      <p:sp>
        <p:nvSpPr>
          <p:cNvPr id="14" name="TextBox 12"/>
          <p:cNvSpPr>
            <a:spLocks noAdjustHandles="1"/>
          </p:cNvSpPr>
          <p:nvPr userDrawn="1"/>
        </p:nvSpPr>
        <p:spPr bwMode="auto">
          <a:xfrm>
            <a:off x="11470870" y="-39518"/>
            <a:ext cx="713657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>
              <a:defRPr/>
            </a:pPr>
            <a:r>
              <a:rPr lang="en-GB" sz="1100" b="1" kern="0">
                <a:solidFill>
                  <a:prstClr val="black"/>
                </a:solidFill>
              </a:rPr>
              <a:t>     JSI</a:t>
            </a:r>
            <a:endParaRPr kern="0">
              <a:solidFill>
                <a:prstClr val="black"/>
              </a:solidFill>
            </a:endParaRPr>
          </a:p>
          <a:p>
            <a:pPr defTabSz="457200">
              <a:defRPr/>
            </a:pPr>
            <a:r>
              <a:rPr lang="en-GB" sz="1100" b="1" kern="0">
                <a:solidFill>
                  <a:prstClr val="black"/>
                </a:solidFill>
              </a:rPr>
              <a:t>Ljubljana</a:t>
            </a:r>
            <a:endParaRPr kern="0">
              <a:solidFill>
                <a:prstClr val="black"/>
              </a:solidFill>
            </a:endParaRPr>
          </a:p>
          <a:p>
            <a:pPr defTabSz="457200">
              <a:defRPr/>
            </a:pPr>
            <a:r>
              <a:rPr lang="en-GB" sz="1100" b="1" kern="0">
                <a:solidFill>
                  <a:prstClr val="black"/>
                </a:solidFill>
              </a:rPr>
              <a:t>Slovenia</a:t>
            </a:r>
            <a:endParaRPr sz="1100" b="1" kern="0">
              <a:solidFill>
                <a:prstClr val="black"/>
              </a:solidFill>
            </a:endParaRPr>
          </a:p>
        </p:txBody>
      </p:sp>
      <p:pic>
        <p:nvPicPr>
          <p:cNvPr id="15" name="Picture 15"/>
          <p:cNvPicPr>
            <a:picLocks noChangeAspect="1"/>
          </p:cNvPicPr>
          <p:nvPr userDrawn="1"/>
        </p:nvPicPr>
        <p:blipFill>
          <a:blip r:embed="rId14"/>
          <a:stretch/>
        </p:blipFill>
        <p:spPr bwMode="auto">
          <a:xfrm>
            <a:off x="11153019" y="521128"/>
            <a:ext cx="1031508" cy="596602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FB434ED5-A210-4648-B64D-5272E4240163}"/>
              </a:ext>
            </a:extLst>
          </p:cNvPr>
          <p:cNvPicPr>
            <a:picLocks noChangeAspect="1"/>
          </p:cNvPicPr>
          <p:nvPr userDrawn="1"/>
        </p:nvPicPr>
        <p:blipFill>
          <a:blip r:embed="rId15"/>
          <a:stretch>
            <a:fillRect/>
          </a:stretch>
        </p:blipFill>
        <p:spPr bwMode="auto">
          <a:xfrm>
            <a:off x="7435" y="1"/>
            <a:ext cx="901390" cy="5884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44228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/>
  <p:txStyles>
    <p:titleStyle>
      <a:lvl1pPr algn="l" defTabSz="914400">
        <a:lnSpc>
          <a:spcPct val="85000"/>
        </a:lnSpc>
        <a:spcBef>
          <a:spcPts val="0"/>
        </a:spcBef>
        <a:buNone/>
        <a:defRPr sz="4800" spc="-5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/>
        <a:buChar char=" "/>
        <a:defRPr sz="20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/>
        <a:buChar char="◦"/>
        <a:defRPr sz="18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/>
        <a:buChar char="◦"/>
        <a:defRPr sz="14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/>
        <a:buChar char="◦"/>
        <a:defRPr sz="14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/>
        <a:buChar char="◦"/>
        <a:defRPr sz="14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/>
        <a:buChar char="◦"/>
        <a:defRPr sz="14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/>
        <a:buChar char="◦"/>
        <a:defRPr sz="14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/>
        <a:buChar char="◦"/>
        <a:defRPr sz="14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/>
        <a:buChar char="◦"/>
        <a:defRPr sz="14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 bwMode="auto">
          <a:xfrm>
            <a:off x="1003412" y="416439"/>
            <a:ext cx="10051050" cy="356616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GB" sz="4800" dirty="0"/>
              <a:t>LGAD Discussion session </a:t>
            </a:r>
          </a:p>
        </p:txBody>
      </p:sp>
      <p:sp>
        <p:nvSpPr>
          <p:cNvPr id="2" name="Označba mesta datum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17.11.2021</a:t>
            </a:r>
          </a:p>
        </p:txBody>
      </p:sp>
      <p:sp>
        <p:nvSpPr>
          <p:cNvPr id="3" name="Označba mesta no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G.Kramberger, Effects of charge screening in LGADs, 39th RD50 workshop, Valencia</a:t>
            </a:r>
            <a:endParaRPr lang="en-US" dirty="0"/>
          </a:p>
        </p:txBody>
      </p:sp>
      <p:sp>
        <p:nvSpPr>
          <p:cNvPr id="6" name="Označba mest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12D73F1-E440-471F-A1D6-3101CD187FFC}" type="slidenum">
              <a:rPr lang="en-GB" smtClean="0"/>
              <a:pPr>
                <a:defRPr/>
              </a:pPr>
              <a:t>1</a:t>
            </a:fld>
            <a:endParaRPr lang="en-GB"/>
          </a:p>
        </p:txBody>
      </p:sp>
      <p:sp>
        <p:nvSpPr>
          <p:cNvPr id="7" name="Subtitle 6">
            <a:extLst>
              <a:ext uri="{FF2B5EF4-FFF2-40B4-BE49-F238E27FC236}">
                <a16:creationId xmlns:a16="http://schemas.microsoft.com/office/drawing/2014/main" id="{CC7CB04F-BE95-4711-AF9C-44D8D753484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24778" y="3968299"/>
            <a:ext cx="10058400" cy="2349373"/>
          </a:xfrm>
        </p:spPr>
        <p:txBody>
          <a:bodyPr>
            <a:normAutofit/>
          </a:bodyPr>
          <a:lstStyle/>
          <a:p>
            <a:r>
              <a:rPr lang="en-GB" dirty="0"/>
              <a:t>WP 3.2.  Sensors with intrinsic gain</a:t>
            </a:r>
            <a:br>
              <a:rPr lang="en-GB" dirty="0"/>
            </a:br>
            <a:endParaRPr lang="en-GB" sz="900" dirty="0"/>
          </a:p>
          <a:p>
            <a:pPr marL="469900" lvl="1" indent="-285750" algn="l"/>
            <a:r>
              <a:rPr lang="en-GB" sz="2000" dirty="0"/>
              <a:t>M1: Understand the effect of Carbon and Gallium on gain after irradiation (Q1/2019)</a:t>
            </a:r>
          </a:p>
          <a:p>
            <a:pPr marL="469900" lvl="1" indent="-285750" algn="l"/>
            <a:r>
              <a:rPr lang="en-GB" sz="2000" dirty="0"/>
              <a:t>M2: </a:t>
            </a:r>
            <a:r>
              <a:rPr lang="en-GB" sz="2000" dirty="0">
                <a:solidFill>
                  <a:srgbClr val="FF0000"/>
                </a:solidFill>
              </a:rPr>
              <a:t>Model the acceptor removal effect after irradiation (Q3/2019)</a:t>
            </a:r>
          </a:p>
          <a:p>
            <a:pPr marL="469900" lvl="1" indent="-285750" algn="l"/>
            <a:r>
              <a:rPr lang="en-GB" sz="2000" dirty="0"/>
              <a:t>M3: Produce new LGAD design to increase the fill factor (Q2/2020)</a:t>
            </a:r>
          </a:p>
          <a:p>
            <a:pPr marL="469900" lvl="1" indent="-285750" algn="l"/>
            <a:r>
              <a:rPr lang="en-GB" sz="2000" dirty="0"/>
              <a:t>M4: </a:t>
            </a:r>
            <a:r>
              <a:rPr lang="en-GB" sz="2000" dirty="0">
                <a:solidFill>
                  <a:srgbClr val="FF0000"/>
                </a:solidFill>
              </a:rPr>
              <a:t>Design and simulate new LGAD geometries for operation at 1×10</a:t>
            </a:r>
            <a:r>
              <a:rPr lang="en-GB" sz="2000" baseline="30000" dirty="0">
                <a:solidFill>
                  <a:srgbClr val="FF0000"/>
                </a:solidFill>
              </a:rPr>
              <a:t>17</a:t>
            </a:r>
            <a:r>
              <a:rPr lang="en-GB" sz="2000" dirty="0">
                <a:solidFill>
                  <a:srgbClr val="FF0000"/>
                </a:solidFill>
              </a:rPr>
              <a:t>n</a:t>
            </a:r>
            <a:r>
              <a:rPr lang="en-GB" sz="2000" baseline="-25000" dirty="0">
                <a:solidFill>
                  <a:srgbClr val="FF0000"/>
                </a:solidFill>
              </a:rPr>
              <a:t>eq</a:t>
            </a:r>
            <a:r>
              <a:rPr lang="en-GB" sz="2000" dirty="0">
                <a:solidFill>
                  <a:srgbClr val="FF0000"/>
                </a:solidFill>
              </a:rPr>
              <a:t>/cm</a:t>
            </a:r>
            <a:r>
              <a:rPr lang="en-GB" sz="2000" baseline="30000" dirty="0">
                <a:solidFill>
                  <a:srgbClr val="FF0000"/>
                </a:solidFill>
              </a:rPr>
              <a:t>2</a:t>
            </a:r>
            <a:r>
              <a:rPr lang="en-GB" sz="2000" dirty="0">
                <a:solidFill>
                  <a:srgbClr val="FF0000"/>
                </a:solidFill>
              </a:rPr>
              <a:t> (Q4/2022)</a:t>
            </a:r>
          </a:p>
          <a:p>
            <a:endParaRPr lang="LID4096" dirty="0"/>
          </a:p>
        </p:txBody>
      </p:sp>
    </p:spTree>
    <p:extLst>
      <p:ext uri="{BB962C8B-B14F-4D97-AF65-F5344CB8AC3E}">
        <p14:creationId xmlns:p14="http://schemas.microsoft.com/office/powerpoint/2010/main" val="34006453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57FF9B7-FD6F-44B1-9DF9-5198C0FA413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1778" y="1161383"/>
            <a:ext cx="10058400" cy="5099373"/>
          </a:xfrm>
        </p:spPr>
        <p:txBody>
          <a:bodyPr>
            <a:normAutofit fontScale="92500" lnSpcReduction="10000"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GB" dirty="0"/>
              <a:t>SEB observed in particle beams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GB" dirty="0"/>
              <a:t>It driven by the average electric field in the device – safe &lt;11 V/mm, danger &gt;12 V/mm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GB" dirty="0"/>
              <a:t>Limits the operation voltage range and ability for compensation of radiation damage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GB" dirty="0"/>
              <a:t>Can we increase it by the device design?</a:t>
            </a:r>
          </a:p>
          <a:p>
            <a:pPr lvl="2">
              <a:buFont typeface="Wingdings" panose="05000000000000000000" pitchFamily="2" charset="2"/>
              <a:buChar char="Ø"/>
            </a:pPr>
            <a:r>
              <a:rPr lang="en-GB" dirty="0"/>
              <a:t>Quenching resistors?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dirty="0"/>
              <a:t>Improvement of radiation hardness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GB" dirty="0"/>
              <a:t>C enrichment mastered to the level that sensors can survive 2.5e15 cm-2 (HL-LHC) timing was mastered by FBK/IME (IHEP,USTC). Very good results and promising performance in the TB recently.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GB" dirty="0"/>
              <a:t>Can we invent some other impurity that would reduce the removal constant even further?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GB" dirty="0"/>
              <a:t>Replace the B with something else?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GB" dirty="0"/>
              <a:t>Understanding the acceptor removal on microscopic level:</a:t>
            </a:r>
          </a:p>
          <a:p>
            <a:pPr lvl="2">
              <a:buFont typeface="Wingdings" panose="05000000000000000000" pitchFamily="2" charset="2"/>
              <a:buChar char="Ø"/>
            </a:pPr>
            <a:r>
              <a:rPr lang="en-GB" dirty="0" err="1"/>
              <a:t>BiOi</a:t>
            </a:r>
            <a:endParaRPr lang="en-GB" dirty="0"/>
          </a:p>
          <a:p>
            <a:pPr lvl="2">
              <a:buFont typeface="Wingdings" panose="05000000000000000000" pitchFamily="2" charset="2"/>
              <a:buChar char="Ø"/>
            </a:pPr>
            <a:r>
              <a:rPr lang="en-GB" dirty="0" err="1"/>
              <a:t>g</a:t>
            </a:r>
            <a:r>
              <a:rPr lang="en-GB" baseline="-25000" dirty="0" err="1"/>
              <a:t>Bi</a:t>
            </a:r>
            <a:r>
              <a:rPr lang="en-GB" dirty="0" err="1"/>
              <a:t>-g</a:t>
            </a:r>
            <a:r>
              <a:rPr lang="en-GB" baseline="-25000" dirty="0" err="1"/>
              <a:t>BiOi</a:t>
            </a:r>
            <a:r>
              <a:rPr lang="en-GB" dirty="0"/>
              <a:t>= ?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dirty="0"/>
              <a:t>Improvement of inter-pad distance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GB" dirty="0"/>
              <a:t>TI-LGADSs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GB" dirty="0" err="1"/>
              <a:t>iLGADs</a:t>
            </a:r>
            <a:r>
              <a:rPr lang="en-GB" dirty="0"/>
              <a:t> ?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dirty="0"/>
              <a:t>Detection of non-</a:t>
            </a:r>
            <a:r>
              <a:rPr lang="en-GB" dirty="0" err="1"/>
              <a:t>mip</a:t>
            </a:r>
            <a:r>
              <a:rPr lang="en-GB" dirty="0"/>
              <a:t> particles?    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5056031-91FA-44F7-ACE8-3689BEE938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17.11.2021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1C0A3AC-0629-48EA-B250-B180E55927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G.Kramberger, Effects of charge screening in LGADs, 39th RD50 workshop, Valencia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AF60B40-345F-4935-8107-884AE00E61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12D73F1-E440-471F-A1D6-3101CD187FFC}" type="slidenum">
              <a:rPr lang="en-SI" smtClean="0"/>
              <a:pPr>
                <a:defRPr/>
              </a:pPr>
              <a:t>2</a:t>
            </a:fld>
            <a:endParaRPr lang="en-SI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2DBBF801-DDA1-4ACC-9613-9EAC76239B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LGADs – points for discussion	</a:t>
            </a:r>
            <a:endParaRPr lang="LID4096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DDF1FF2-D9AF-424B-8F4F-54ED0B89CFF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84757" y="3875298"/>
            <a:ext cx="4133746" cy="22472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21204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2144497-7C67-4502-80CF-BC267817D96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29426" y="1134424"/>
            <a:ext cx="10058400" cy="4023360"/>
          </a:xfrm>
        </p:spPr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en-GB" dirty="0"/>
              <a:t>AC-LGAD : 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GB" dirty="0"/>
              <a:t>Lots of activities – investigation for 4D in less busy environments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GB" dirty="0"/>
              <a:t>Test beam with BNL AC-LGAD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GB" dirty="0"/>
              <a:t>ALTIROC readout 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GB" dirty="0"/>
              <a:t>Deep junction-LGADs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dirty="0"/>
              <a:t>Extreme fluences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DA36494-C98D-47AE-A374-6365C9EC92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17.11.2021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611BE75-09FF-4589-9D58-FFED0C0EFC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G.Kramberger, Effects of charge screening in LGADs, 39th RD50 workshop, Valencia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BF0E952-6391-4459-BA4E-378A2395E9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12D73F1-E440-471F-A1D6-3101CD187FFC}" type="slidenum">
              <a:rPr lang="en-SI" smtClean="0"/>
              <a:pPr>
                <a:defRPr/>
              </a:pPr>
              <a:t>3</a:t>
            </a:fld>
            <a:endParaRPr lang="en-SI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3FD3251D-9368-4F32-9847-42B13E0A1D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LGADs – points for discussion</a:t>
            </a:r>
            <a:endParaRPr lang="LID4096" dirty="0"/>
          </a:p>
        </p:txBody>
      </p:sp>
    </p:spTree>
    <p:extLst>
      <p:ext uri="{BB962C8B-B14F-4D97-AF65-F5344CB8AC3E}">
        <p14:creationId xmlns:p14="http://schemas.microsoft.com/office/powerpoint/2010/main" val="3158382409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ct">
  <a:themeElements>
    <a:clrScheme name="Retrospect">
      <a:dk1>
        <a:sysClr val="windowText" lastClr="000000"/>
      </a:dk1>
      <a:lt1>
        <a:sysClr val="window" lastClr="FFFFFF"/>
      </a:lt1>
      <a:dk2>
        <a:srgbClr val="344068"/>
      </a:dk2>
      <a:lt2>
        <a:srgbClr val="D9E0E6"/>
      </a:lt2>
      <a:accent1>
        <a:srgbClr val="1CADE4"/>
      </a:accent1>
      <a:accent2>
        <a:srgbClr val="2683C6"/>
      </a:accent2>
      <a:accent3>
        <a:srgbClr val="28C4CC"/>
      </a:accent3>
      <a:accent4>
        <a:srgbClr val="42BA97"/>
      </a:accent4>
      <a:accent5>
        <a:srgbClr val="3E8853"/>
      </a:accent5>
      <a:accent6>
        <a:srgbClr val="62A39F"/>
      </a:accent6>
      <a:hlink>
        <a:srgbClr val="6EAC1C"/>
      </a:hlink>
      <a:folHlink>
        <a:srgbClr val="B26B02"/>
      </a:folHlink>
    </a:clrScheme>
    <a:fontScheme name="Retrospect">
      <a:majorFont>
        <a:latin typeface="Calibri Light"/>
        <a:ea typeface="Arial"/>
        <a:cs typeface="Arial"/>
      </a:majorFont>
      <a:minorFont>
        <a:latin typeface="Calibri"/>
        <a:ea typeface="Arial"/>
        <a:cs typeface="Arial"/>
      </a:minorFont>
    </a:fontScheme>
    <a:fmtScheme name="Retrospect">
      <a:fillStyleLst>
        <a:solidFill>
          <a:schemeClr val="phClr"/>
        </a:solidFill>
        <a:gradFill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/>
        </a:gradFill>
        <a:gradFill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ova tema">
  <a:themeElements>
    <a:clrScheme name="Pisarna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Pisarna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isarn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7231</TotalTime>
  <Words>300</Words>
  <Application>Microsoft Office PowerPoint</Application>
  <PresentationFormat>Widescreen</PresentationFormat>
  <Paragraphs>39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Wingdings</vt:lpstr>
      <vt:lpstr>Retrospect</vt:lpstr>
      <vt:lpstr>LGAD Discussion session </vt:lpstr>
      <vt:lpstr>LGADs – points for discussion </vt:lpstr>
      <vt:lpstr>LGADs – points for discussion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silab</dc:creator>
  <cp:lastModifiedBy>ata krambi</cp:lastModifiedBy>
  <cp:revision>219</cp:revision>
  <dcterms:created xsi:type="dcterms:W3CDTF">2020-08-03T10:43:49Z</dcterms:created>
  <dcterms:modified xsi:type="dcterms:W3CDTF">2021-11-18T16:36:52Z</dcterms:modified>
</cp:coreProperties>
</file>