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6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7.xml" ContentType="application/vnd.openxmlformats-officedocument.theme+xml"/>
  <Override PartName="/ppt/theme/themeOverride1.xml" ContentType="application/vnd.openxmlformats-officedocument.themeOverrid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9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08" r:id="rId1"/>
    <p:sldMasterId id="2147483991" r:id="rId2"/>
    <p:sldMasterId id="2147484026" r:id="rId3"/>
    <p:sldMasterId id="2147484083" r:id="rId4"/>
    <p:sldMasterId id="2147484091" r:id="rId5"/>
    <p:sldMasterId id="2147484099" r:id="rId6"/>
    <p:sldMasterId id="2147484107" r:id="rId7"/>
    <p:sldMasterId id="2147484120" r:id="rId8"/>
    <p:sldMasterId id="2147484128" r:id="rId9"/>
    <p:sldMasterId id="2147484155" r:id="rId10"/>
  </p:sldMasterIdLst>
  <p:notesMasterIdLst>
    <p:notesMasterId r:id="rId31"/>
  </p:notesMasterIdLst>
  <p:handoutMasterIdLst>
    <p:handoutMasterId r:id="rId32"/>
  </p:handoutMasterIdLst>
  <p:sldIdLst>
    <p:sldId id="1276" r:id="rId11"/>
    <p:sldId id="1090" r:id="rId12"/>
    <p:sldId id="1243" r:id="rId13"/>
    <p:sldId id="2036" r:id="rId14"/>
    <p:sldId id="999" r:id="rId15"/>
    <p:sldId id="2033" r:id="rId16"/>
    <p:sldId id="1411" r:id="rId17"/>
    <p:sldId id="2020" r:id="rId18"/>
    <p:sldId id="288" r:id="rId19"/>
    <p:sldId id="1330" r:id="rId20"/>
    <p:sldId id="1398" r:id="rId21"/>
    <p:sldId id="2067" r:id="rId22"/>
    <p:sldId id="2040" r:id="rId23"/>
    <p:sldId id="2019" r:id="rId24"/>
    <p:sldId id="2038" r:id="rId25"/>
    <p:sldId id="1250" r:id="rId26"/>
    <p:sldId id="1413" r:id="rId27"/>
    <p:sldId id="1408" r:id="rId28"/>
    <p:sldId id="1414" r:id="rId29"/>
    <p:sldId id="2032" r:id="rId3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F1FC"/>
    <a:srgbClr val="0000CC"/>
    <a:srgbClr val="0000FF"/>
    <a:srgbClr val="6699FF"/>
    <a:srgbClr val="FF7C80"/>
    <a:srgbClr val="0C377B"/>
    <a:srgbClr val="003399"/>
    <a:srgbClr val="000000"/>
    <a:srgbClr val="66FF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>
      <p:cViewPr varScale="1">
        <p:scale>
          <a:sx n="45" d="100"/>
          <a:sy n="45" d="100"/>
        </p:scale>
        <p:origin x="80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716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125" d="100"/>
        <a:sy n="125" d="100"/>
      </p:scale>
      <p:origin x="0" y="-660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21" Type="http://schemas.openxmlformats.org/officeDocument/2006/relationships/slide" Target="slides/slide1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14/09/2021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334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57210-7F66-4993-86DA-C4808AC66EF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753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2616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“Continuous flow” operation: succession of 8 months operation, 4 months installation shutdown (LEP-like) 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Three sets of cavities to cover all options (+ booster):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high intensity (Z, </a:t>
            </a:r>
            <a:r>
              <a:rPr lang="en-GB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FCC_hh</a:t>
            </a: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):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400 MHz mono-cell cavities, ≈1MW RF source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high energy (H, t):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400 MHz four-cell cavities   -&gt; will be used for the W machine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booster and t machine complement: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800 MHz four-cell cavities (400 MHz would do the job as well)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High energy</a:t>
            </a:r>
            <a:r>
              <a:rPr lang="en-GB" b="1" baseline="0" dirty="0">
                <a:solidFill>
                  <a:srgbClr val="FF0000"/>
                </a:solidFill>
              </a:rPr>
              <a:t> set for the W-machine not optimal (20-30% reduction of beam current) – building &amp; installing 48 specialized CM would impact more (&gt;&gt;1 </a:t>
            </a:r>
            <a:r>
              <a:rPr lang="en-GB" b="1" baseline="0">
                <a:solidFill>
                  <a:srgbClr val="FF0000"/>
                </a:solidFill>
              </a:rPr>
              <a:t>year delay)</a:t>
            </a:r>
            <a:endParaRPr lang="en-GB" b="1" dirty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Optimize the re-use of the 100MW, 400MHz RF power &amp; controls hardware installed for the ‘Z-machine’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design an easily adaptable and modular RF power distribution system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5439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3574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1280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257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5518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0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05442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32528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756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127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1301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20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5737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8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30845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316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989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399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410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8786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482433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6299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2395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41938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220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7851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363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739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08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0511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0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69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3307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55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60985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721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8219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14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97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08497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5966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07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98247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6925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471214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9925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8888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7D464-F2C3-40D3-BA9A-1E9F2F555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A6EC1C-F64E-47F0-982D-C3F18B8C9E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BF084-36BD-4485-8855-10687ACF0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1A6BB-0DD0-48E5-98D0-ED81E7719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796A0-B509-4A60-9FA4-E35BD66A3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2044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92D5E-5604-4EE9-B73A-95BA9658D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EBB19-534B-4A11-AAFB-C1A3CF24E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D2CFD-6059-4C03-AC5A-57FE17A79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0DAA66-B42D-47D6-90C7-46E7DBC3A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730FF-F7B0-401A-84C1-E66F53187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4513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6AB37-F305-4059-8366-93574D44A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924C3-879F-4486-8D4A-1BBA9ED29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3AA3F-5DA3-4A61-9984-38D6FB668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6047F-93DF-43E6-87EC-496D5CA6C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45BED-DDDD-446A-81B0-F006939D5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1555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F74C4-2979-455D-96C7-0047D4455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9323B-64D6-4559-BC34-9ADEBED213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53E205-0231-4158-9D8D-AB15DFE634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0C159C-71AF-4B59-918F-125B14070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BBF4AD-AC96-4A68-827A-559A84EC7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1AC2B8-1863-4C8F-8DC7-A3934ED34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63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71203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D1D4B-6CA2-4A19-8D0B-DEAEA25B1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8FAF82-9376-44E7-B681-B98520C4CA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F358B2-B395-4861-B11C-B766496E99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220A90-1F59-48BF-B973-FBD1367A77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33733E-9F28-4A81-A8EB-9CEF5C5940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710273-E00A-4E80-AE4A-8BEB021E1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13A1E7-E8FE-460C-9F3E-7A917B12C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2635FF-1C1D-4EBD-8E90-2FDE76B67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2584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1707B-2A1D-47A5-AFD4-0CB1A5F64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00D337-4F2A-41B5-9420-33340FD60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4430B6-1112-45ED-9A6B-595D2441E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56EE06-E2D3-4EC5-A077-768115705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2718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8A52B1-07D5-4E7E-BCBC-307E33229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A1A721-4F0A-495C-89CA-6C26E9433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BCC3A-89D1-47C8-A421-CB9F3EEE8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45872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A08DC-0637-446F-AA37-ED6B25A17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91809-6E17-43B0-BBA6-347B22DF9A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1E9351-0A11-4EE4-BC6A-74929FDC4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BC103C-2AEE-4046-8D58-B7F131A95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0DEAB3-22F1-41C5-BD49-09243FA6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0D6199-7997-4158-839F-0E66CE20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8003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2FD91-E0D9-42D1-91F1-A6B1FF80F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D573AC-7AC8-4674-A5FC-98FCDDD34F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AA89F0-250A-4C38-A95F-36B1A69AAA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BF4658-BD80-42C4-90D4-FEE5C3EBD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36626B-5DF7-4D0E-93BE-BC2BAF9B4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8253A9-1FB1-4F88-8B9C-773030CFE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88077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C5D18-DD52-4F87-B073-D894C1FBF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285582-FB3C-4E9C-8546-1795030B1A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0EEAF-D368-4647-8B66-5D759C36C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961C0-118E-46DD-AE57-E86715C16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0401A-39B1-4356-9BE1-1329DC103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6601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A05F41-6D1F-4A5D-BFAE-C9F63D222D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A6A125-BED6-4B1C-9C3A-F7AD45D16E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98C1C-1725-4353-B00F-0DA3733C2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038AD-5532-4566-99D2-8E67B39BF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1C28CC-7E3D-4180-879A-4A5EC970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55443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>
            <a:extLst>
              <a:ext uri="{FF2B5EF4-FFF2-40B4-BE49-F238E27FC236}">
                <a16:creationId xmlns:a16="http://schemas.microsoft.com/office/drawing/2014/main" id="{8D449FEE-16DF-EA4D-91B8-5D59EB4D81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367" y="2181225"/>
            <a:ext cx="3361267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44079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3577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170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20179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5523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0233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2354596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91948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15939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7850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4240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012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73104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230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85668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5160071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24609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37677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241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20184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0678451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1958436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926895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9855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61539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65326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46721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7764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5592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22522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57499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5418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349514" y="6258662"/>
            <a:ext cx="11547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66675" y="625866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54102" y="625866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17695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00833495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9957485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2"/>
          </a:xfrm>
        </p:spPr>
        <p:txBody>
          <a:bodyPr wrap="none">
            <a:noAutofit/>
          </a:bodyPr>
          <a:lstStyle>
            <a:lvl1pPr>
              <a:lnSpc>
                <a:spcPts val="1350"/>
              </a:lnSpc>
              <a:defRPr sz="1000" b="0"/>
            </a:lvl1pPr>
            <a:lvl2pPr marL="0" indent="0">
              <a:lnSpc>
                <a:spcPts val="1350"/>
              </a:lnSpc>
              <a:buFontTx/>
              <a:buNone/>
              <a:defRPr sz="1000" b="0"/>
            </a:lvl2pPr>
            <a:lvl3pPr marL="0" indent="0">
              <a:lnSpc>
                <a:spcPts val="1350"/>
              </a:lnSpc>
              <a:buFontTx/>
              <a:buNone/>
              <a:defRPr sz="1000" b="0"/>
            </a:lvl3pPr>
            <a:lvl4pPr marL="0" indent="0">
              <a:lnSpc>
                <a:spcPts val="1350"/>
              </a:lnSpc>
              <a:buFontTx/>
              <a:buNone/>
              <a:defRPr sz="1000" b="0"/>
            </a:lvl4pPr>
            <a:lvl5pPr marL="0" indent="0">
              <a:lnSpc>
                <a:spcPts val="1350"/>
              </a:lnSpc>
              <a:buFontTx/>
              <a:buNone/>
              <a:defRPr sz="10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30293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0904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3514460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9379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4206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76164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03115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53554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06043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64370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71560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39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7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image" Target="../media/image1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9" Type="http://schemas.openxmlformats.org/officeDocument/2006/relationships/image" Target="../media/image1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Relationship Id="rId9" Type="http://schemas.openxmlformats.org/officeDocument/2006/relationships/image" Target="../media/image1.em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26" Type="http://schemas.openxmlformats.org/officeDocument/2006/relationships/slideLayout" Target="../slideLayouts/slideLayout90.xml"/><Relationship Id="rId3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85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5" Type="http://schemas.openxmlformats.org/officeDocument/2006/relationships/slideLayout" Target="../slideLayouts/slideLayout89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24" Type="http://schemas.openxmlformats.org/officeDocument/2006/relationships/slideLayout" Target="../slideLayouts/slideLayout88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23" Type="http://schemas.openxmlformats.org/officeDocument/2006/relationships/slideLayout" Target="../slideLayouts/slideLayout87.xml"/><Relationship Id="rId28" Type="http://schemas.openxmlformats.org/officeDocument/2006/relationships/image" Target="../media/image4.png"/><Relationship Id="rId10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83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Relationship Id="rId22" Type="http://schemas.openxmlformats.org/officeDocument/2006/relationships/slideLayout" Target="../slideLayouts/slideLayout86.xml"/><Relationship Id="rId27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D3CB2-CB46-4D73-9AF3-8191DEA4D6E1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43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ACA1-B456-4328-8E7A-FE1252BD6DA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375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6" r:id="rId1"/>
    <p:sldLayoutId id="2147484157" r:id="rId2"/>
    <p:sldLayoutId id="2147484158" r:id="rId3"/>
    <p:sldLayoutId id="2147484159" r:id="rId4"/>
    <p:sldLayoutId id="2147484160" r:id="rId5"/>
    <p:sldLayoutId id="2147484161" r:id="rId6"/>
    <p:sldLayoutId id="2147484162" r:id="rId7"/>
    <p:sldLayoutId id="2147484163" r:id="rId8"/>
    <p:sldLayoutId id="2147484164" r:id="rId9"/>
    <p:sldLayoutId id="2147484165" r:id="rId10"/>
    <p:sldLayoutId id="21474841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Pakistan, 14 September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11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Pakistan, 14 September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712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7EAABD-BB97-42B2-BC16-9C7B453F596E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Pakistan, 14 September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87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167" r:id="rId8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222A4F-E5E0-407B-BFF0-E44E5CB38689}"/>
              </a:ext>
            </a:extLst>
          </p:cNvPr>
          <p:cNvSpPr txBox="1"/>
          <p:nvPr userDrawn="1"/>
        </p:nvSpPr>
        <p:spPr>
          <a:xfrm>
            <a:off x="695400" y="6244114"/>
            <a:ext cx="61976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Pakistan, 14 September 2021</a:t>
            </a:r>
            <a:endParaRPr lang="en-GB" sz="1000" b="0" dirty="0">
              <a:solidFill>
                <a:schemeClr val="bg1"/>
              </a:solidFill>
            </a:endParaRPr>
          </a:p>
          <a:p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10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2" r:id="rId1"/>
    <p:sldLayoutId id="2147484093" r:id="rId2"/>
    <p:sldLayoutId id="2147484094" r:id="rId3"/>
    <p:sldLayoutId id="2147484095" r:id="rId4"/>
    <p:sldLayoutId id="2147484096" r:id="rId5"/>
    <p:sldLayoutId id="2147484097" r:id="rId6"/>
    <p:sldLayoutId id="2147484098" r:id="rId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Pakistan, 14 September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878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68D7C9-2905-4210-B202-DB72552A1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7C7CC4-A5B9-4B3D-8876-21A70324E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CA38F-2E10-4862-A635-0F5696DE08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B0A7D-053C-4B3D-B8E5-E134885EC78B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53B76-D220-40F8-8D2D-40DB699B0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C7A17-884E-4EAF-879E-CA555F319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778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  <p:sldLayoutId id="214748411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Pakistan, 14 September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75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FAAA31-FA6E-4095-B9E8-E567086577AA}"/>
              </a:ext>
            </a:extLst>
          </p:cNvPr>
          <p:cNvSpPr/>
          <p:nvPr userDrawn="1"/>
        </p:nvSpPr>
        <p:spPr>
          <a:xfrm>
            <a:off x="935199" y="6315998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Pakistan, 14 September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962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  <p:sldLayoutId id="2147484140" r:id="rId12"/>
    <p:sldLayoutId id="2147484141" r:id="rId13"/>
    <p:sldLayoutId id="2147484142" r:id="rId14"/>
    <p:sldLayoutId id="2147484143" r:id="rId15"/>
    <p:sldLayoutId id="2147484144" r:id="rId16"/>
    <p:sldLayoutId id="2147484145" r:id="rId17"/>
    <p:sldLayoutId id="2147484146" r:id="rId18"/>
    <p:sldLayoutId id="2147484147" r:id="rId19"/>
    <p:sldLayoutId id="2147484148" r:id="rId20"/>
    <p:sldLayoutId id="2147484149" r:id="rId21"/>
    <p:sldLayoutId id="2147484150" r:id="rId22"/>
    <p:sldLayoutId id="2147484151" r:id="rId23"/>
    <p:sldLayoutId id="2147484152" r:id="rId24"/>
    <p:sldLayoutId id="2147484153" r:id="rId25"/>
    <p:sldLayoutId id="2147484154" r:id="rId2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emf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hyperlink" Target="http://cern.ch/fcc" TargetMode="External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6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6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7.png"/><Relationship Id="rId7" Type="http://schemas.openxmlformats.org/officeDocument/2006/relationships/image" Target="../media/image49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48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6.png"/><Relationship Id="rId4" Type="http://schemas.openxmlformats.org/officeDocument/2006/relationships/image" Target="../media/image59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gif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7.emf"/><Relationship Id="rId4" Type="http://schemas.openxmlformats.org/officeDocument/2006/relationships/image" Target="../media/image61.png"/><Relationship Id="rId9" Type="http://schemas.openxmlformats.org/officeDocument/2006/relationships/image" Target="../media/image6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6.png"/><Relationship Id="rId4" Type="http://schemas.openxmlformats.org/officeDocument/2006/relationships/image" Target="../media/image7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3.emf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6.pn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9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c 9"/>
          <p:cNvSpPr/>
          <p:nvPr/>
        </p:nvSpPr>
        <p:spPr>
          <a:xfrm>
            <a:off x="583469" y="4094589"/>
            <a:ext cx="6030464" cy="1358292"/>
          </a:xfrm>
          <a:prstGeom prst="arc">
            <a:avLst>
              <a:gd name="adj1" fmla="val 11568746"/>
              <a:gd name="adj2" fmla="val 488561"/>
            </a:avLst>
          </a:prstGeom>
          <a:noFill/>
          <a:ln w="381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-906378" y="0"/>
            <a:ext cx="16992592" cy="6858000"/>
            <a:chOff x="786608" y="-54911"/>
            <a:chExt cx="12644785" cy="69174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4218" y="-54911"/>
              <a:ext cx="9171384" cy="6917447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7" name="Oval 6"/>
            <p:cNvSpPr/>
            <p:nvPr/>
          </p:nvSpPr>
          <p:spPr>
            <a:xfrm>
              <a:off x="3187800" y="4113292"/>
              <a:ext cx="2884972" cy="617406"/>
            </a:xfrm>
            <a:prstGeom prst="ellips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072772" y="4196756"/>
              <a:ext cx="381668" cy="107375"/>
            </a:xfrm>
            <a:prstGeom prst="ellipse">
              <a:avLst/>
            </a:prstGeom>
            <a:noFill/>
            <a:ln w="28575" cap="flat" cmpd="sng" algn="ctr">
              <a:solidFill>
                <a:srgbClr val="33FF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3352800" y="3011602"/>
              <a:ext cx="10078593" cy="1638687"/>
            </a:xfrm>
            <a:prstGeom prst="arc">
              <a:avLst>
                <a:gd name="adj1" fmla="val 776254"/>
                <a:gd name="adj2" fmla="val 11036784"/>
              </a:avLst>
            </a:prstGeom>
            <a:ln w="28575" cap="rnd" cmpd="sng">
              <a:solidFill>
                <a:srgbClr val="FFFF00"/>
              </a:solidFill>
              <a:prstDash val="sysDash"/>
              <a:headEnd type="none"/>
              <a:tailEnd type="none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Arc 24"/>
            <p:cNvSpPr/>
            <p:nvPr/>
          </p:nvSpPr>
          <p:spPr>
            <a:xfrm rot="10800000">
              <a:off x="786608" y="4073016"/>
              <a:ext cx="5667832" cy="1362322"/>
            </a:xfrm>
            <a:prstGeom prst="arc">
              <a:avLst>
                <a:gd name="adj1" fmla="val 413169"/>
                <a:gd name="adj2" fmla="val 11745777"/>
              </a:avLst>
            </a:prstGeom>
            <a:ln w="28575" cap="rnd" cmpd="sng">
              <a:solidFill>
                <a:schemeClr val="accent2"/>
              </a:solidFill>
              <a:prstDash val="solid"/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000082" y="4747472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98324" y="4090748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33743" y="4741846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2603" y="3741747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98518" y="748066"/>
            <a:ext cx="113246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solidFill>
                  <a:srgbClr val="FFFF00"/>
                </a:solidFill>
              </a:rPr>
              <a:t>Status Report on FCC Accelerator Science and Technology</a:t>
            </a:r>
            <a:endParaRPr lang="de-DE" sz="5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95935" y="2396128"/>
            <a:ext cx="76377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Frank Zimmermann</a:t>
            </a:r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, CERN</a:t>
            </a:r>
          </a:p>
          <a:p>
            <a:pPr algn="ctr"/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Pakistan, Engagement Meeting, </a:t>
            </a:r>
          </a:p>
          <a:p>
            <a:pPr algn="ctr"/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14 September 2021</a:t>
            </a:r>
          </a:p>
          <a:p>
            <a:pPr algn="ctr"/>
            <a:endParaRPr lang="en-GB" sz="3600" i="1" dirty="0">
              <a:solidFill>
                <a:schemeClr val="bg1">
                  <a:lumMod val="8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7" name="TextBox 2">
            <a:extLst>
              <a:ext uri="{FF2B5EF4-FFF2-40B4-BE49-F238E27FC236}">
                <a16:creationId xmlns:a16="http://schemas.microsoft.com/office/drawing/2014/main" id="{885E0B1D-EE02-4D08-B4B7-6B086A825C46}"/>
              </a:ext>
            </a:extLst>
          </p:cNvPr>
          <p:cNvSpPr txBox="1"/>
          <p:nvPr/>
        </p:nvSpPr>
        <p:spPr>
          <a:xfrm>
            <a:off x="8904312" y="6597352"/>
            <a:ext cx="1656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54A8740-16D4-4760-ABC1-0CB85366A0F7}"/>
              </a:ext>
            </a:extLst>
          </p:cNvPr>
          <p:cNvSpPr/>
          <p:nvPr/>
        </p:nvSpPr>
        <p:spPr>
          <a:xfrm>
            <a:off x="336376" y="625962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Work supported by the </a:t>
            </a: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European Commission 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under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the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HORIZON 2020 projects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EuroCirCol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654305;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EASITrain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grant agreement no. 764879;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ARIES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730871,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1200" b="1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FCCIS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lang="en-GB" sz="1200" i="1" kern="0" dirty="0">
                <a:solidFill>
                  <a:srgbClr val="0000CC"/>
                </a:solidFill>
              </a:rPr>
              <a:t>grant agreement 951754,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I.FAST,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grant agreement 101004730.</a:t>
            </a:r>
            <a:endParaRPr kumimoji="0" lang="en-GB" sz="1200" b="0" i="1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D1F60EA-2701-4D84-AA78-272DEA2FD0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608" y="6158120"/>
            <a:ext cx="2814032" cy="4392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11">
            <a:extLst>
              <a:ext uri="{FF2B5EF4-FFF2-40B4-BE49-F238E27FC236}">
                <a16:creationId xmlns:a16="http://schemas.microsoft.com/office/drawing/2014/main" id="{35D5C610-92BF-4ACA-BD6F-9E763AC912C3}"/>
              </a:ext>
            </a:extLst>
          </p:cNvPr>
          <p:cNvSpPr txBox="1"/>
          <p:nvPr/>
        </p:nvSpPr>
        <p:spPr>
          <a:xfrm>
            <a:off x="390438" y="5517232"/>
            <a:ext cx="11466117" cy="726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6F9B256-6972-4B30-AD3F-FDD6C64A23E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91" y="5572343"/>
            <a:ext cx="1551182" cy="64872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5B25BE4-E4C9-446B-843A-99590BFBDA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549" y="5560631"/>
            <a:ext cx="1302192" cy="62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A162FAA-1BA1-4CAD-90C8-EA624DFEF9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283" y="5572343"/>
            <a:ext cx="983594" cy="6400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5B0FEDA-D1C1-463A-95BF-B7DAC8FE278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t="11250" r="6225" b="10001"/>
          <a:stretch/>
        </p:blipFill>
        <p:spPr>
          <a:xfrm>
            <a:off x="4972751" y="5565974"/>
            <a:ext cx="993246" cy="6400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786B6B1-4A82-437B-8B0F-4445B9D4CDE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313" y="5550094"/>
            <a:ext cx="1807908" cy="6400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81B5742-71F9-4313-A343-B42421E146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28209" y="5641821"/>
            <a:ext cx="601024" cy="6400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233FF6E1-7024-4633-94D1-8097A4DFBEE6}"/>
              </a:ext>
            </a:extLst>
          </p:cNvPr>
          <p:cNvSpPr/>
          <p:nvPr/>
        </p:nvSpPr>
        <p:spPr>
          <a:xfrm>
            <a:off x="9295016" y="5879375"/>
            <a:ext cx="1664045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  <a:hlinkClick r:id="rId11"/>
              </a:rPr>
              <a:t>http://cern.ch/fcc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9" name="Picture 28" descr="Logo, company name&#10;&#10;Description automatically generated">
            <a:extLst>
              <a:ext uri="{FF2B5EF4-FFF2-40B4-BE49-F238E27FC236}">
                <a16:creationId xmlns:a16="http://schemas.microsoft.com/office/drawing/2014/main" id="{F6746534-C50C-49B2-8C3C-AA2A4BC3D52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472" y="5496734"/>
            <a:ext cx="1191835" cy="735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637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B40EC6-033B-4095-9394-F41CDBF7E1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87" y="1066441"/>
            <a:ext cx="3982629" cy="25262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D9A66D-6044-45DA-B476-824415356134}"/>
              </a:ext>
            </a:extLst>
          </p:cNvPr>
          <p:cNvSpPr txBox="1"/>
          <p:nvPr/>
        </p:nvSpPr>
        <p:spPr>
          <a:xfrm>
            <a:off x="4007768" y="980728"/>
            <a:ext cx="81842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complete arc half-cell mock up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including girder, vacuum system with antechamber + pumps, dipole, quadrupole + sext. magnets, BPMs, cooling + alignment systems, technical infrastructure interfaces.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CCC5C5-1897-4545-AAB3-F4297149F2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3767832"/>
            <a:ext cx="5256584" cy="2378397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98DF315F-D4CC-4297-A04F-A8744083AE02}"/>
              </a:ext>
            </a:extLst>
          </p:cNvPr>
          <p:cNvSpPr txBox="1"/>
          <p:nvPr/>
        </p:nvSpPr>
        <p:spPr>
          <a:xfrm>
            <a:off x="5499334" y="2780928"/>
            <a:ext cx="65013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key beam diagnostics elements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bunch-by-bunch turn-by-turn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longitudinal charge density profiles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based on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electro-optical spectral decoding (beam tests at KIT/KARA) ;                        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ultra-low emittance measurement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(X-ray 	interferometer tests at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SuperKEKB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ALBA) ;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beam-loss monitors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IJCLab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/KEK?) 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beamstrahlung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monitor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(KEK);	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polarimeter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;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luminometer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key deliverables: prototypes by 2025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240B44-CA5A-48E1-A0C2-AD692606C1F3}"/>
              </a:ext>
            </a:extLst>
          </p:cNvPr>
          <p:cNvSpPr/>
          <p:nvPr/>
        </p:nvSpPr>
        <p:spPr>
          <a:xfrm>
            <a:off x="144016" y="546839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bunch electric field at the crystal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changes the laser pulse polarization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CD050C-77DA-48FE-8FA2-9B35FBE5D4B9}"/>
              </a:ext>
            </a:extLst>
          </p:cNvPr>
          <p:cNvSpPr txBox="1"/>
          <p:nvPr/>
        </p:nvSpPr>
        <p:spPr>
          <a:xfrm>
            <a:off x="185426" y="4986487"/>
            <a:ext cx="1284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A.-S. Müller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AE185D09-72B2-4841-835B-0B1F82DE2F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71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74B181A-ACC1-4BAB-B7AB-BDDD2F991200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         FCC-</a:t>
            </a:r>
            <a:r>
              <a:rPr kumimoji="0" lang="en-US" alt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ee</a:t>
            </a: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Machine Detector Interface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9669DC-47D8-4036-A847-BDB992F1C69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26"/>
          <a:stretch/>
        </p:blipFill>
        <p:spPr>
          <a:xfrm>
            <a:off x="687975" y="3653673"/>
            <a:ext cx="4078686" cy="317294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98206E1-EC29-4C5E-A1CE-25DA6E1AC1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310" y="3472043"/>
            <a:ext cx="2482601" cy="3300991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6271F349-E523-45FE-9BFE-776E7BB25BB7}"/>
              </a:ext>
            </a:extLst>
          </p:cNvPr>
          <p:cNvGrpSpPr/>
          <p:nvPr/>
        </p:nvGrpSpPr>
        <p:grpSpPr>
          <a:xfrm>
            <a:off x="39769" y="1027117"/>
            <a:ext cx="5934907" cy="2553888"/>
            <a:chOff x="1654734" y="779320"/>
            <a:chExt cx="5607369" cy="2553888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D0E5411-0002-4C74-B0A3-AF5FE292B83B}"/>
                </a:ext>
              </a:extLst>
            </p:cNvPr>
            <p:cNvGrpSpPr/>
            <p:nvPr/>
          </p:nvGrpSpPr>
          <p:grpSpPr>
            <a:xfrm>
              <a:off x="1654734" y="779320"/>
              <a:ext cx="5607369" cy="2553888"/>
              <a:chOff x="1601230" y="749942"/>
              <a:chExt cx="5607369" cy="2553888"/>
            </a:xfrm>
          </p:grpSpPr>
          <p:pic>
            <p:nvPicPr>
              <p:cNvPr id="34" name="Content Placeholder 3">
                <a:extLst>
                  <a:ext uri="{FF2B5EF4-FFF2-40B4-BE49-F238E27FC236}">
                    <a16:creationId xmlns:a16="http://schemas.microsoft.com/office/drawing/2014/main" id="{1FA78632-6124-41ED-9088-E346031D43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01230" y="839899"/>
                <a:ext cx="5607369" cy="2463931"/>
              </a:xfrm>
              <a:prstGeom prst="rect">
                <a:avLst/>
              </a:prstGeom>
            </p:spPr>
          </p:pic>
          <p:sp>
            <p:nvSpPr>
              <p:cNvPr id="35" name="TextBox 13">
                <a:extLst>
                  <a:ext uri="{FF2B5EF4-FFF2-40B4-BE49-F238E27FC236}">
                    <a16:creationId xmlns:a16="http://schemas.microsoft.com/office/drawing/2014/main" id="{6F406C23-54A1-4326-B23D-A55CF995C181}"/>
                  </a:ext>
                </a:extLst>
              </p:cNvPr>
              <p:cNvSpPr txBox="1"/>
              <p:nvPr/>
            </p:nvSpPr>
            <p:spPr>
              <a:xfrm>
                <a:off x="3201524" y="1683439"/>
                <a:ext cx="987068" cy="276999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37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1200" cap="none" spc="0" normalizeH="0" baseline="0" noProof="0" err="1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+mn-cs"/>
                  </a:rPr>
                  <a:t>Lumical</a:t>
                </a:r>
                <a:endParaRPr kumimoji="0" lang="en-GB" sz="12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/>
                  <a:ea typeface="ＭＳ Ｐゴシック" charset="0"/>
                  <a:cs typeface="+mn-cs"/>
                </a:endParaRPr>
              </a:p>
            </p:txBody>
          </p:sp>
          <p:sp>
            <p:nvSpPr>
              <p:cNvPr id="36" name="TextBox 17">
                <a:extLst>
                  <a:ext uri="{FF2B5EF4-FFF2-40B4-BE49-F238E27FC236}">
                    <a16:creationId xmlns:a16="http://schemas.microsoft.com/office/drawing/2014/main" id="{38F46041-8B32-4FC7-A41B-56144B4C3286}"/>
                  </a:ext>
                </a:extLst>
              </p:cNvPr>
              <p:cNvSpPr txBox="1"/>
              <p:nvPr/>
            </p:nvSpPr>
            <p:spPr>
              <a:xfrm>
                <a:off x="3721153" y="1253893"/>
                <a:ext cx="1475371" cy="461665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37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+mn-cs"/>
                  </a:rPr>
                  <a:t>Compensating solenoid</a:t>
                </a:r>
              </a:p>
            </p:txBody>
          </p:sp>
          <p:sp>
            <p:nvSpPr>
              <p:cNvPr id="37" name="TextBox 18">
                <a:extLst>
                  <a:ext uri="{FF2B5EF4-FFF2-40B4-BE49-F238E27FC236}">
                    <a16:creationId xmlns:a16="http://schemas.microsoft.com/office/drawing/2014/main" id="{CCB825BB-083B-4038-B672-D06C701E8E23}"/>
                  </a:ext>
                </a:extLst>
              </p:cNvPr>
              <p:cNvSpPr txBox="1"/>
              <p:nvPr/>
            </p:nvSpPr>
            <p:spPr>
              <a:xfrm>
                <a:off x="5010494" y="749942"/>
                <a:ext cx="1251796" cy="461665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37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+mn-cs"/>
                  </a:rPr>
                  <a:t>screening</a:t>
                </a:r>
              </a:p>
              <a:p>
                <a:pPr marL="0" marR="0" lvl="0" indent="0" algn="ctr" defTabSz="91437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1200" cap="none" spc="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+mn-cs"/>
                  </a:rPr>
                  <a:t> solenoid</a:t>
                </a:r>
              </a:p>
            </p:txBody>
          </p:sp>
          <p:sp>
            <p:nvSpPr>
              <p:cNvPr id="38" name="TextBox 11">
                <a:extLst>
                  <a:ext uri="{FF2B5EF4-FFF2-40B4-BE49-F238E27FC236}">
                    <a16:creationId xmlns:a16="http://schemas.microsoft.com/office/drawing/2014/main" id="{BB17D7C5-FB39-441A-8ADE-690502ADF0B8}"/>
                  </a:ext>
                </a:extLst>
              </p:cNvPr>
              <p:cNvSpPr txBox="1"/>
              <p:nvPr/>
            </p:nvSpPr>
            <p:spPr>
              <a:xfrm rot="20614176">
                <a:off x="5860031" y="1255090"/>
                <a:ext cx="982986" cy="33855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+mn-cs"/>
                  </a:rPr>
                  <a:t>FF quads</a:t>
                </a:r>
              </a:p>
            </p:txBody>
          </p:sp>
        </p:grpSp>
        <p:sp>
          <p:nvSpPr>
            <p:cNvPr id="30" name="TextBox 9">
              <a:extLst>
                <a:ext uri="{FF2B5EF4-FFF2-40B4-BE49-F238E27FC236}">
                  <a16:creationId xmlns:a16="http://schemas.microsoft.com/office/drawing/2014/main" id="{1D2DF277-882D-4650-9EA3-45462438822A}"/>
                </a:ext>
              </a:extLst>
            </p:cNvPr>
            <p:cNvSpPr txBox="1"/>
            <p:nvPr/>
          </p:nvSpPr>
          <p:spPr>
            <a:xfrm rot="20020790">
              <a:off x="2431479" y="2148982"/>
              <a:ext cx="7394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100 </a:t>
              </a:r>
              <a:r>
                <a:rPr kumimoji="0" lang="en-US" sz="12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mrad</a:t>
              </a: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9B1F5B8-4EB9-4FB2-9CEE-E9CD8888B895}"/>
                </a:ext>
              </a:extLst>
            </p:cNvPr>
            <p:cNvCxnSpPr/>
            <p:nvPr/>
          </p:nvCxnSpPr>
          <p:spPr>
            <a:xfrm flipV="1">
              <a:off x="2247096" y="2051222"/>
              <a:ext cx="1418742" cy="65137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dash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2" name="TextBox 25">
              <a:extLst>
                <a:ext uri="{FF2B5EF4-FFF2-40B4-BE49-F238E27FC236}">
                  <a16:creationId xmlns:a16="http://schemas.microsoft.com/office/drawing/2014/main" id="{AA8F846D-3FC7-4912-8026-C8F0C19EA817}"/>
                </a:ext>
              </a:extLst>
            </p:cNvPr>
            <p:cNvSpPr txBox="1"/>
            <p:nvPr/>
          </p:nvSpPr>
          <p:spPr>
            <a:xfrm>
              <a:off x="2068333" y="2778428"/>
              <a:ext cx="40301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IP</a:t>
              </a:r>
            </a:p>
          </p:txBody>
        </p:sp>
        <p:sp>
          <p:nvSpPr>
            <p:cNvPr id="33" name="5-Point Star 26">
              <a:extLst>
                <a:ext uri="{FF2B5EF4-FFF2-40B4-BE49-F238E27FC236}">
                  <a16:creationId xmlns:a16="http://schemas.microsoft.com/office/drawing/2014/main" id="{F886F088-9C74-4AC7-9E94-D7306F318B35}"/>
                </a:ext>
              </a:extLst>
            </p:cNvPr>
            <p:cNvSpPr/>
            <p:nvPr/>
          </p:nvSpPr>
          <p:spPr>
            <a:xfrm>
              <a:off x="2108886" y="2609859"/>
              <a:ext cx="189470" cy="193283"/>
            </a:xfrm>
            <a:prstGeom prst="star5">
              <a:avLst/>
            </a:prstGeom>
            <a:solidFill>
              <a:srgbClr val="FFFD78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40" name="Content Placeholder 3">
            <a:extLst>
              <a:ext uri="{FF2B5EF4-FFF2-40B4-BE49-F238E27FC236}">
                <a16:creationId xmlns:a16="http://schemas.microsoft.com/office/drawing/2014/main" id="{F4736A1A-9F45-4442-ABFC-184D19F428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048" y="1008112"/>
            <a:ext cx="3241863" cy="24639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D309430-164C-49AA-B476-DB405EB2DE85}"/>
              </a:ext>
            </a:extLst>
          </p:cNvPr>
          <p:cNvSpPr txBox="1"/>
          <p:nvPr/>
        </p:nvSpPr>
        <p:spPr>
          <a:xfrm>
            <a:off x="6731901" y="3563716"/>
            <a:ext cx="2638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prototype Q1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canted cosine theta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fringe field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correction,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using LHC SC cable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field measurement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warm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0CE9A14-292C-4259-9F7B-FA21A6D75CB7}"/>
              </a:ext>
            </a:extLst>
          </p:cNvPr>
          <p:cNvSpPr txBox="1"/>
          <p:nvPr/>
        </p:nvSpPr>
        <p:spPr>
          <a:xfrm>
            <a:off x="5650077" y="1093517"/>
            <a:ext cx="2692661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challenging integration: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T detector solenoid,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luminosity monitor 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(Bhabha scattering),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compensation &amp; 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shielding solenoids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AC1FB4A-5CE3-49BF-B327-2F843C1AB693}"/>
              </a:ext>
            </a:extLst>
          </p:cNvPr>
          <p:cNvSpPr txBox="1"/>
          <p:nvPr/>
        </p:nvSpPr>
        <p:spPr>
          <a:xfrm>
            <a:off x="4766661" y="3855969"/>
            <a:ext cx="16687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narrow central chamber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1 cm radius,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also avoids trapped modes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CF703E-5296-442D-BAE6-A5CFD6C7F6C1}"/>
              </a:ext>
            </a:extLst>
          </p:cNvPr>
          <p:cNvSpPr txBox="1"/>
          <p:nvPr/>
        </p:nvSpPr>
        <p:spPr>
          <a:xfrm>
            <a:off x="7454964" y="6254280"/>
            <a:ext cx="1526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M. Koratzinos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006E39-F808-43F4-9380-309A674E043E}"/>
              </a:ext>
            </a:extLst>
          </p:cNvPr>
          <p:cNvSpPr txBox="1"/>
          <p:nvPr/>
        </p:nvSpPr>
        <p:spPr>
          <a:xfrm>
            <a:off x="4385817" y="2978199"/>
            <a:ext cx="1639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M. Boscolo,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A. Novokhatski,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M. Sullivan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74CBCB3-FEBA-4E82-BD36-A3CA75A3D22B}"/>
              </a:ext>
            </a:extLst>
          </p:cNvPr>
          <p:cNvSpPr txBox="1"/>
          <p:nvPr/>
        </p:nvSpPr>
        <p:spPr>
          <a:xfrm>
            <a:off x="154275" y="1193343"/>
            <a:ext cx="176740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M. Dam,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A. Bogomyagkov,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E. Levichev,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M. Koratzinos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Picture 24" descr="A picture containing icon&#10;&#10;Description automatically generated">
            <a:extLst>
              <a:ext uri="{FF2B5EF4-FFF2-40B4-BE49-F238E27FC236}">
                <a16:creationId xmlns:a16="http://schemas.microsoft.com/office/drawing/2014/main" id="{C4B10A88-859F-4EF7-89D4-2044531FAC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75" y="187818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439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8A51F15-F817-4FF5-B24E-E2A44DA72F82}"/>
              </a:ext>
            </a:extLst>
          </p:cNvPr>
          <p:cNvSpPr txBox="1">
            <a:spLocks/>
          </p:cNvSpPr>
          <p:nvPr/>
        </p:nvSpPr>
        <p:spPr>
          <a:xfrm>
            <a:off x="-28931" y="0"/>
            <a:ext cx="12217315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             FCC-</a:t>
            </a:r>
            <a:r>
              <a:rPr kumimoji="0" lang="en-US" alt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ee</a:t>
            </a: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Machine Detector Interface cont’d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AAE44104-D685-4BFF-B22D-F826C8DC6C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6" y="108664"/>
            <a:ext cx="2046444" cy="724532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7B8A247F-0D01-453F-84B8-620E025500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50" y="2797686"/>
            <a:ext cx="4492761" cy="40447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8CC24D-9D3C-4015-A5BE-E0B9D95810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371" y="1239110"/>
            <a:ext cx="6520174" cy="2379560"/>
          </a:xfrm>
          <a:prstGeom prst="rect">
            <a:avLst/>
          </a:prstGeom>
        </p:spPr>
      </p:pic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E178C957-4FDE-40AA-AFA8-F646B9A5392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3975810"/>
            <a:ext cx="6045200" cy="286658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4314167-6465-44AA-A706-1629966DBDDB}"/>
              </a:ext>
            </a:extLst>
          </p:cNvPr>
          <p:cNvSpPr txBox="1"/>
          <p:nvPr/>
        </p:nvSpPr>
        <p:spPr>
          <a:xfrm>
            <a:off x="27299" y="2428890"/>
            <a:ext cx="1091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A. Ciarma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5AA41C-EDAD-46E3-9A93-95A3EE20BA80}"/>
              </a:ext>
            </a:extLst>
          </p:cNvPr>
          <p:cNvSpPr txBox="1"/>
          <p:nvPr/>
        </p:nvSpPr>
        <p:spPr>
          <a:xfrm>
            <a:off x="9244534" y="3116645"/>
            <a:ext cx="2570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F.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Fransesini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, L. Pellegrino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255C93-3FB3-48BB-B24D-6E57D1F32083}"/>
              </a:ext>
            </a:extLst>
          </p:cNvPr>
          <p:cNvSpPr txBox="1"/>
          <p:nvPr/>
        </p:nvSpPr>
        <p:spPr>
          <a:xfrm>
            <a:off x="5109414" y="6488668"/>
            <a:ext cx="121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L. Watrelot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ADCB7EA-AACB-42E4-8425-FD6B8592796F}"/>
              </a:ext>
            </a:extLst>
          </p:cNvPr>
          <p:cNvSpPr txBox="1"/>
          <p:nvPr/>
        </p:nvSpPr>
        <p:spPr>
          <a:xfrm>
            <a:off x="0" y="2821317"/>
            <a:ext cx="61518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Beamstrahlung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handling and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monitoring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255BBC7-EAE9-4BFA-8CD3-D2251938DCB9}"/>
              </a:ext>
            </a:extLst>
          </p:cNvPr>
          <p:cNvSpPr txBox="1"/>
          <p:nvPr/>
        </p:nvSpPr>
        <p:spPr>
          <a:xfrm>
            <a:off x="5088371" y="1011608"/>
            <a:ext cx="61518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central beam pipe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0AC44E-6CC5-434C-B0A4-0A09D3C8DB16}"/>
              </a:ext>
            </a:extLst>
          </p:cNvPr>
          <p:cNvSpPr txBox="1"/>
          <p:nvPr/>
        </p:nvSpPr>
        <p:spPr>
          <a:xfrm>
            <a:off x="4773411" y="4251093"/>
            <a:ext cx="61518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IR survey &amp;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alignment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systems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A6572C1-F34C-4A41-891A-CBF22C7BECF7}"/>
              </a:ext>
            </a:extLst>
          </p:cNvPr>
          <p:cNvSpPr txBox="1"/>
          <p:nvPr/>
        </p:nvSpPr>
        <p:spPr>
          <a:xfrm>
            <a:off x="88108" y="975691"/>
            <a:ext cx="48832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3D IR assembly, mechanical structural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behaviou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r, &amp; heat transfer study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6C4932B-0205-4D36-A26C-70A87B141020}"/>
              </a:ext>
            </a:extLst>
          </p:cNvPr>
          <p:cNvSpPr txBox="1"/>
          <p:nvPr/>
        </p:nvSpPr>
        <p:spPr>
          <a:xfrm>
            <a:off x="280650" y="1635939"/>
            <a:ext cx="3865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L. Pellegrino,  F.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Fransesini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, M. Boscolo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2184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74B181A-ACC1-4BAB-B7AB-BDDD2F991200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latin typeface="Arial" panose="020B0604020202020204" pitchFamily="34" charset="0"/>
              </a:rPr>
              <a:t>                </a:t>
            </a:r>
            <a:r>
              <a:rPr lang="en-US" altLang="en-US" sz="3200" dirty="0">
                <a:latin typeface="Arial" panose="020B0604020202020204" pitchFamily="34" charset="0"/>
              </a:rPr>
              <a:t>energy calibration by resonant </a:t>
            </a:r>
            <a:r>
              <a:rPr lang="en-US" altLang="en-US" sz="3200" dirty="0" err="1">
                <a:latin typeface="Arial" panose="020B0604020202020204" pitchFamily="34" charset="0"/>
              </a:rPr>
              <a:t>depolarisation</a:t>
            </a:r>
            <a:endParaRPr kumimoji="0" lang="en-US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8AC24A9-FD79-40BE-A05F-B5F50D5C40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693"/>
          <a:stretch/>
        </p:blipFill>
        <p:spPr>
          <a:xfrm>
            <a:off x="228683" y="1778780"/>
            <a:ext cx="3819784" cy="121037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EB7E92B-7E13-4F4B-B3AC-5DA0B92073FB}"/>
              </a:ext>
            </a:extLst>
          </p:cNvPr>
          <p:cNvSpPr txBox="1"/>
          <p:nvPr/>
        </p:nvSpPr>
        <p:spPr>
          <a:xfrm>
            <a:off x="212186" y="1215235"/>
            <a:ext cx="2546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 pole with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polarisation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wigglers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93ED779-4EA9-433C-94E9-7E86AFF06825}"/>
              </a:ext>
            </a:extLst>
          </p:cNvPr>
          <p:cNvSpPr txBox="1"/>
          <p:nvPr/>
        </p:nvSpPr>
        <p:spPr>
          <a:xfrm>
            <a:off x="400801" y="3350072"/>
            <a:ext cx="12066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 threshold</a:t>
            </a:r>
            <a:endParaRPr kumimoji="0" lang="en-GB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AFD28FA-5FC4-4EA7-A0F1-6343A95B0B6D}"/>
              </a:ext>
            </a:extLst>
          </p:cNvPr>
          <p:cNvSpPr txBox="1"/>
          <p:nvPr/>
        </p:nvSpPr>
        <p:spPr>
          <a:xfrm>
            <a:off x="293142" y="1540604"/>
            <a:ext cx="12886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orbit correction</a:t>
            </a:r>
            <a:endParaRPr kumimoji="0" lang="en-GB" sz="135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1E1D6A-BE33-4ACA-A3F0-0249D6F29793}"/>
              </a:ext>
            </a:extLst>
          </p:cNvPr>
          <p:cNvSpPr txBox="1"/>
          <p:nvPr/>
        </p:nvSpPr>
        <p:spPr>
          <a:xfrm>
            <a:off x="1907221" y="1533544"/>
            <a:ext cx="14966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+ harmonic bumps</a:t>
            </a:r>
            <a:endParaRPr kumimoji="0" lang="en-GB" sz="135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0EA58CA-78EC-450C-B1B4-B816A21593A0}"/>
              </a:ext>
            </a:extLst>
          </p:cNvPr>
          <p:cNvSpPr txBox="1"/>
          <p:nvPr/>
        </p:nvSpPr>
        <p:spPr>
          <a:xfrm>
            <a:off x="614987" y="3583359"/>
            <a:ext cx="12886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orbit correction</a:t>
            </a:r>
            <a:endParaRPr kumimoji="0" lang="en-GB" sz="135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E473DCF-D488-41B3-82C0-34B7341F2FB4}"/>
              </a:ext>
            </a:extLst>
          </p:cNvPr>
          <p:cNvSpPr txBox="1"/>
          <p:nvPr/>
        </p:nvSpPr>
        <p:spPr>
          <a:xfrm>
            <a:off x="2478974" y="3576299"/>
            <a:ext cx="14966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+ harmonic bumps</a:t>
            </a:r>
            <a:endParaRPr kumimoji="0" lang="en-GB" sz="135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6ACBC9DB-773E-4061-B8D9-8EB8C70746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6705" b="31324"/>
          <a:stretch/>
        </p:blipFill>
        <p:spPr>
          <a:xfrm>
            <a:off x="400801" y="3873341"/>
            <a:ext cx="3798604" cy="112169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FDFB431-D7CB-460C-96C1-41A80B62E50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77" b="35770"/>
          <a:stretch/>
        </p:blipFill>
        <p:spPr>
          <a:xfrm>
            <a:off x="1392077" y="5195086"/>
            <a:ext cx="4166097" cy="1693214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06045734-20E7-4FB1-B24F-5019269D32DE}"/>
              </a:ext>
            </a:extLst>
          </p:cNvPr>
          <p:cNvSpPr txBox="1"/>
          <p:nvPr/>
        </p:nvSpPr>
        <p:spPr>
          <a:xfrm>
            <a:off x="219416" y="5564639"/>
            <a:ext cx="12657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simulated frequency sweep with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depolariser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1975AB3B-25FA-480A-96DA-F22251C08C33}"/>
                  </a:ext>
                </a:extLst>
              </p:cNvPr>
              <p:cNvSpPr/>
              <p:nvPr/>
            </p:nvSpPr>
            <p:spPr>
              <a:xfrm>
                <a:off x="6501699" y="4789715"/>
                <a:ext cx="5580584" cy="193899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47625">
                <a:noFill/>
              </a:ln>
            </p:spPr>
            <p:txBody>
              <a:bodyPr wrap="square">
                <a:spAutoFit/>
              </a:bodyPr>
              <a:lstStyle/>
              <a:p>
                <a:pPr algn="ctr" defTabSz="457200"/>
                <a:r>
                  <a:rPr lang="en-GB" sz="2400" dirty="0">
                    <a:latin typeface="NimbusRomNo9L-Medi"/>
                  </a:rPr>
                  <a:t>luminosity-averaged centre-of-mass uncertainty:</a:t>
                </a:r>
              </a:p>
              <a:p>
                <a:pPr algn="ctr" defTabSz="457200"/>
                <a:endParaRPr lang="en-GB" sz="2400" dirty="0">
                  <a:latin typeface="NimbusRomNo9L-Medi"/>
                </a:endParaRPr>
              </a:p>
              <a:p>
                <a:pPr algn="ctr" defTabSz="457200"/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400" dirty="0">
                    <a:latin typeface="NimbusRomNo9L-Medi"/>
                  </a:rPr>
                  <a:t>100 keV at Z pole</a:t>
                </a:r>
              </a:p>
              <a:p>
                <a:pPr algn="ctr" defTabSz="457200"/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400" dirty="0">
                    <a:latin typeface="NimbusRomNo9L-Medi"/>
                  </a:rPr>
                  <a:t>300 </a:t>
                </a:r>
                <a:r>
                  <a:rPr lang="en-GB" sz="2400" dirty="0" err="1">
                    <a:latin typeface="NimbusRomNo9L-Medi"/>
                  </a:rPr>
                  <a:t>keV</a:t>
                </a:r>
                <a:r>
                  <a:rPr lang="en-GB" sz="2400" dirty="0">
                    <a:latin typeface="NimbusRomNo9L-Medi"/>
                  </a:rPr>
                  <a:t> at W pair threshold</a:t>
                </a: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1975AB3B-25FA-480A-96DA-F22251C08C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1699" y="4789715"/>
                <a:ext cx="5580584" cy="1938992"/>
              </a:xfrm>
              <a:prstGeom prst="rect">
                <a:avLst/>
              </a:prstGeom>
              <a:blipFill>
                <a:blip r:embed="rId6"/>
                <a:stretch>
                  <a:fillRect t="-2516" b="-6289"/>
                </a:stretch>
              </a:blipFill>
              <a:ln w="4762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6FBDDF3B-CB9E-4B37-88BF-FDD9D231B79C}"/>
              </a:ext>
            </a:extLst>
          </p:cNvPr>
          <p:cNvSpPr txBox="1"/>
          <p:nvPr/>
        </p:nvSpPr>
        <p:spPr>
          <a:xfrm>
            <a:off x="2822663" y="1149362"/>
            <a:ext cx="4247524" cy="43088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E. Gianfelice-Wendt, </a:t>
            </a:r>
            <a:r>
              <a:rPr kumimoji="0" lang="en-GB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Investigation of beam self-polarization in the future </a:t>
            </a:r>
            <a:r>
              <a:rPr kumimoji="0" lang="en-GB" sz="11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</a:t>
            </a:r>
            <a:r>
              <a:rPr kumimoji="0" lang="en-GB" sz="1100" b="0" i="1" u="none" strike="noStrike" kern="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+</a:t>
            </a:r>
            <a:r>
              <a:rPr kumimoji="0" lang="en-GB" sz="11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</a:t>
            </a:r>
            <a:r>
              <a:rPr kumimoji="0" lang="en-GB" sz="1100" b="0" i="1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−</a:t>
            </a:r>
            <a:r>
              <a:rPr kumimoji="0" lang="en-GB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circular collider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Phys. Rev. </a:t>
            </a:r>
            <a:r>
              <a:rPr kumimoji="0" lang="en-GB" sz="11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Accel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Beams 19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101005 (2016).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89FCC6F-C958-429D-9DBD-BE2C6226069A}"/>
              </a:ext>
            </a:extLst>
          </p:cNvPr>
          <p:cNvSpPr txBox="1"/>
          <p:nvPr/>
        </p:nvSpPr>
        <p:spPr>
          <a:xfrm>
            <a:off x="3792184" y="5548116"/>
            <a:ext cx="1745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depolarisation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technique used at  LEP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47F001B-F742-453A-959B-CAD6F027623B}"/>
              </a:ext>
            </a:extLst>
          </p:cNvPr>
          <p:cNvSpPr/>
          <p:nvPr/>
        </p:nvSpPr>
        <p:spPr>
          <a:xfrm>
            <a:off x="3965403" y="1793273"/>
            <a:ext cx="33057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Z pole: 8 asymmetric wigglers per beam 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lower the polarisation rise time to 12 hours allowing a level of 10% (5%) beam polarisation, sufficient for the energy calibration by RDP, to be obtained in 90 (45) minutes.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 pair threshold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: 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spontaneous polarisation 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with a rise-time of around 10 hours without wigglers.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A5B876A-74F6-43DF-8F62-32DD24E6C186}"/>
              </a:ext>
            </a:extLst>
          </p:cNvPr>
          <p:cNvSpPr/>
          <p:nvPr/>
        </p:nvSpPr>
        <p:spPr>
          <a:xfrm>
            <a:off x="4276085" y="3286812"/>
            <a:ext cx="268436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RF located in one point ! Largest remaining  systematic error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vertical closed-orbit distortions - at the Z,  300 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μm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error will induce a possible systematic shift of around 45 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keV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D12C0160-105B-4385-85E2-B011AB62502D}"/>
                  </a:ext>
                </a:extLst>
              </p:cNvPr>
              <p:cNvSpPr/>
              <p:nvPr/>
            </p:nvSpPr>
            <p:spPr>
              <a:xfrm>
                <a:off x="3841440" y="4292441"/>
                <a:ext cx="1652199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GB" sz="1100" b="0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kumimoji="0" lang="en-GB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200 </a:t>
                </a:r>
                <a:r>
                  <a:rPr kumimoji="0" lang="en-GB" sz="11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non-colliding</a:t>
                </a:r>
                <a:r>
                  <a:rPr kumimoji="0" lang="en-GB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</a:t>
                </a:r>
              </a:p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‘pilot’ bunches </a:t>
                </a:r>
                <a:r>
                  <a:rPr kumimoji="0" lang="en-GB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injected at start of fill and polarised using wigglers</a:t>
                </a:r>
              </a:p>
            </p:txBody>
          </p:sp>
        </mc:Choice>
        <mc:Fallback xmlns=""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D12C0160-105B-4385-85E2-B011AB6250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1440" y="4292441"/>
                <a:ext cx="1652199" cy="769441"/>
              </a:xfrm>
              <a:prstGeom prst="rect">
                <a:avLst/>
              </a:prstGeom>
              <a:blipFill>
                <a:blip r:embed="rId7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Rectangle 53">
            <a:extLst>
              <a:ext uri="{FF2B5EF4-FFF2-40B4-BE49-F238E27FC236}">
                <a16:creationId xmlns:a16="http://schemas.microsoft.com/office/drawing/2014/main" id="{D3F5861C-BDD8-44B2-AE76-2261FCDF1558}"/>
              </a:ext>
            </a:extLst>
          </p:cNvPr>
          <p:cNvSpPr/>
          <p:nvPr/>
        </p:nvSpPr>
        <p:spPr>
          <a:xfrm rot="20689448">
            <a:off x="2493029" y="3209490"/>
            <a:ext cx="3867004" cy="1384995"/>
          </a:xfrm>
          <a:prstGeom prst="rect">
            <a:avLst/>
          </a:prstGeom>
          <a:solidFill>
            <a:srgbClr val="FF0000">
              <a:alpha val="6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for Z and W: precise energy calibration at 10</a:t>
            </a:r>
            <a:r>
              <a:rPr kumimoji="0" lang="en-US" sz="2800" b="0" i="0" u="none" strike="noStrike" kern="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-6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level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80536A1-20B7-4AEF-8E67-22A4708D31B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450" y="1145858"/>
            <a:ext cx="4608364" cy="2791424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23D68F48-F4F7-4CBB-B7C2-B5D8A1D95DDF}"/>
              </a:ext>
            </a:extLst>
          </p:cNvPr>
          <p:cNvSpPr txBox="1"/>
          <p:nvPr/>
        </p:nvSpPr>
        <p:spPr>
          <a:xfrm>
            <a:off x="9090481" y="3783394"/>
            <a:ext cx="2999539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N.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Muchnoi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arXiv:1803.09595 (2018). 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57" name="Picture 56" descr="A picture containing icon&#10;&#10;Description automatically generated">
            <a:extLst>
              <a:ext uri="{FF2B5EF4-FFF2-40B4-BE49-F238E27FC236}">
                <a16:creationId xmlns:a16="http://schemas.microsoft.com/office/drawing/2014/main" id="{BA33EF50-26AA-47FB-9DA8-9C56441ADD5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89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88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343F6C1E-6405-4A59-BBDE-E1CE264CDD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47" y="2498223"/>
            <a:ext cx="3393046" cy="1498160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690A8593-406C-414A-A1A5-EB27939D60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572" y="2334029"/>
            <a:ext cx="3393047" cy="1849721"/>
          </a:xfrm>
          <a:prstGeom prst="rect">
            <a:avLst/>
          </a:prstGeom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D7F3453A-106F-4092-8051-22C9C9C27B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97" y="4872058"/>
            <a:ext cx="3483353" cy="1689575"/>
          </a:xfrm>
          <a:prstGeom prst="rect">
            <a:avLst/>
          </a:prstGeom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3D5237ED-28F9-40D0-9DFD-3B6618C1E8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276" y="4875005"/>
            <a:ext cx="2880275" cy="1776170"/>
          </a:xfrm>
          <a:prstGeom prst="rect">
            <a:avLst/>
          </a:prstGeom>
        </p:spPr>
      </p:pic>
      <p:pic>
        <p:nvPicPr>
          <p:cNvPr id="13" name="Picture 12" descr="A picture containing scatter chart&#10;&#10;Description automatically generated">
            <a:extLst>
              <a:ext uri="{FF2B5EF4-FFF2-40B4-BE49-F238E27FC236}">
                <a16:creationId xmlns:a16="http://schemas.microsoft.com/office/drawing/2014/main" id="{2FF8ED25-5EDF-42D0-9E17-B6332A6D79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325" y="2434848"/>
            <a:ext cx="4617871" cy="24372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A09C863-25DA-4A32-B404-C5688A398737}"/>
              </a:ext>
            </a:extLst>
          </p:cNvPr>
          <p:cNvSpPr txBox="1"/>
          <p:nvPr/>
        </p:nvSpPr>
        <p:spPr>
          <a:xfrm>
            <a:off x="767408" y="1728657"/>
            <a:ext cx="2009333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en-US" sz="2400" dirty="0">
                <a:solidFill>
                  <a:prstClr val="black"/>
                </a:solidFill>
                <a:latin typeface="Calibri" panose="020F0502020204030204"/>
              </a:rPr>
              <a:t>w crab cavities</a:t>
            </a:r>
            <a:endParaRPr lang="en-GB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12C557-583D-46E1-AAC3-5200FD5E182C}"/>
              </a:ext>
            </a:extLst>
          </p:cNvPr>
          <p:cNvSpPr txBox="1"/>
          <p:nvPr/>
        </p:nvSpPr>
        <p:spPr>
          <a:xfrm>
            <a:off x="5227019" y="1728657"/>
            <a:ext cx="2284600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en-US" sz="2400" dirty="0">
                <a:solidFill>
                  <a:prstClr val="black"/>
                </a:solidFill>
                <a:latin typeface="Calibri" panose="020F0502020204030204"/>
              </a:rPr>
              <a:t>w/o crab cavities</a:t>
            </a:r>
            <a:endParaRPr lang="en-GB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CE61C8-36FC-49B7-B166-72B608259DA7}"/>
              </a:ext>
            </a:extLst>
          </p:cNvPr>
          <p:cNvSpPr txBox="1"/>
          <p:nvPr/>
        </p:nvSpPr>
        <p:spPr>
          <a:xfrm>
            <a:off x="4745127" y="4581542"/>
            <a:ext cx="2456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en-US" sz="1600" b="1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 integrated resonance scan</a:t>
            </a:r>
            <a:endParaRPr lang="en-GB" sz="1600" b="1" dirty="0">
              <a:solidFill>
                <a:srgbClr val="ED7D31">
                  <a:lumMod val="75000"/>
                </a:srgbClr>
              </a:solidFill>
              <a:latin typeface="Calibri" panose="020F05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5B74CEE-E1F7-4FD8-9B16-2F88CBBE7BD8}"/>
                  </a:ext>
                </a:extLst>
              </p:cNvPr>
              <p:cNvSpPr txBox="1"/>
              <p:nvPr/>
            </p:nvSpPr>
            <p:spPr>
              <a:xfrm>
                <a:off x="3573641" y="1216859"/>
                <a:ext cx="1315873" cy="49244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34925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defTabSz="45720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sz="3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n-US" sz="3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3200" dirty="0">
                  <a:solidFill>
                    <a:srgbClr val="FF0000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5B74CEE-E1F7-4FD8-9B16-2F88CBBE7B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3641" y="1216859"/>
                <a:ext cx="1315873" cy="49244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3492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7CBCEFBB-B0EB-4A5F-AC5C-C124E02EBAE0}"/>
              </a:ext>
            </a:extLst>
          </p:cNvPr>
          <p:cNvSpPr txBox="1"/>
          <p:nvPr/>
        </p:nvSpPr>
        <p:spPr>
          <a:xfrm>
            <a:off x="8877008" y="1543991"/>
            <a:ext cx="211557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M.A. Valdivia Garcia,</a:t>
            </a:r>
          </a:p>
          <a:p>
            <a:pPr defTabSz="457200"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A. Faus-Golfe, et al.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B2D7016-93E5-4D30-BA00-C04C5E16CC16}"/>
              </a:ext>
            </a:extLst>
          </p:cNvPr>
          <p:cNvSpPr txBox="1"/>
          <p:nvPr/>
        </p:nvSpPr>
        <p:spPr>
          <a:xfrm flipH="1">
            <a:off x="7903349" y="5161982"/>
            <a:ext cx="4062898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b="1" dirty="0">
                <a:solidFill>
                  <a:srgbClr val="0000CC"/>
                </a:solidFill>
                <a:latin typeface="Calibri" panose="020F0502020204030204"/>
              </a:rPr>
              <a:t>a few times higher Higgs production rate thanks to </a:t>
            </a:r>
            <a:r>
              <a:rPr lang="en-US" b="1" dirty="0" err="1">
                <a:solidFill>
                  <a:srgbClr val="0000CC"/>
                </a:solidFill>
                <a:latin typeface="Calibri" panose="020F0502020204030204"/>
              </a:rPr>
              <a:t>monochromatization</a:t>
            </a:r>
            <a:r>
              <a:rPr lang="en-US" b="1" dirty="0">
                <a:solidFill>
                  <a:srgbClr val="0000CC"/>
                </a:solidFill>
                <a:latin typeface="Calibri" panose="020F0502020204030204"/>
              </a:rPr>
              <a:t> </a:t>
            </a:r>
          </a:p>
          <a:p>
            <a:pPr defTabSz="457200">
              <a:defRPr/>
            </a:pPr>
            <a:endParaRPr lang="en-US" b="1" dirty="0">
              <a:solidFill>
                <a:srgbClr val="70AD47">
                  <a:lumMod val="50000"/>
                </a:srgbClr>
              </a:solidFill>
              <a:latin typeface="Calibri" panose="020F0502020204030204"/>
            </a:endParaRPr>
          </a:p>
          <a:p>
            <a:pPr defTabSz="457200">
              <a:defRPr/>
            </a:pPr>
            <a:r>
              <a:rPr lang="en-US" b="1" dirty="0">
                <a:solidFill>
                  <a:srgbClr val="C00000"/>
                </a:solidFill>
                <a:latin typeface="Calibri" panose="020F0502020204030204"/>
              </a:rPr>
              <a:t>possibly the only available approach to measure the electron Yukawa coupling !</a:t>
            </a:r>
            <a:endParaRPr lang="en-GB" b="1" dirty="0">
              <a:solidFill>
                <a:srgbClr val="C00000"/>
              </a:solidFill>
              <a:latin typeface="Calibri" panose="020F050202020403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063F7E4-6A07-4FF1-BDFF-84130CBD92E6}"/>
              </a:ext>
            </a:extLst>
          </p:cNvPr>
          <p:cNvSpPr txBox="1"/>
          <p:nvPr/>
        </p:nvSpPr>
        <p:spPr>
          <a:xfrm>
            <a:off x="2413807" y="4331670"/>
            <a:ext cx="2697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en-US" b="1" i="1" dirty="0">
                <a:solidFill>
                  <a:srgbClr val="FF0000"/>
                </a:solidFill>
                <a:latin typeface="Calibri" panose="020F0502020204030204"/>
              </a:rPr>
              <a:t>including </a:t>
            </a:r>
            <a:r>
              <a:rPr lang="en-US" b="1" i="1" dirty="0" err="1">
                <a:solidFill>
                  <a:srgbClr val="FF0000"/>
                </a:solidFill>
                <a:latin typeface="Calibri" panose="020F0502020204030204"/>
              </a:rPr>
              <a:t>beamstrahlung</a:t>
            </a:r>
            <a:r>
              <a:rPr lang="en-US" b="1" i="1" dirty="0">
                <a:solidFill>
                  <a:srgbClr val="FF0000"/>
                </a:solidFill>
                <a:latin typeface="Calibri" panose="020F0502020204030204"/>
              </a:rPr>
              <a:t> !</a:t>
            </a:r>
            <a:endParaRPr lang="en-GB" b="1" i="1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2CFFCA0D-D34A-40D5-8D0D-DE3E75B354D8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 eaLnBrk="0" fontAlgn="base" hangingPunct="0">
              <a:spcAft>
                <a:spcPct val="0"/>
              </a:spcAft>
              <a:defRPr/>
            </a:pPr>
            <a:r>
              <a:rPr lang="en-US" sz="3200" kern="0" dirty="0">
                <a:latin typeface="Arial"/>
              </a:rPr>
              <a:t>            monochromatized direct</a:t>
            </a:r>
            <a:r>
              <a:rPr lang="en-GB" sz="3200" kern="0" dirty="0">
                <a:latin typeface="Arial"/>
              </a:rPr>
              <a:t> Higgs production? </a:t>
            </a:r>
            <a:endParaRPr lang="en-GB" sz="3200" dirty="0"/>
          </a:p>
        </p:txBody>
      </p:sp>
      <p:pic>
        <p:nvPicPr>
          <p:cNvPr id="25" name="Picture 24" descr="A picture containing icon&#10;&#10;Description automatically generated">
            <a:extLst>
              <a:ext uri="{FF2B5EF4-FFF2-40B4-BE49-F238E27FC236}">
                <a16:creationId xmlns:a16="http://schemas.microsoft.com/office/drawing/2014/main" id="{AADA49EB-EE4D-4F9C-BE99-F19147F6BBA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93" y="122989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952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D3B2AE68-57FB-4568-A3E5-167B90EA2687}"/>
              </a:ext>
            </a:extLst>
          </p:cNvPr>
          <p:cNvSpPr txBox="1">
            <a:spLocks/>
          </p:cNvSpPr>
          <p:nvPr/>
        </p:nvSpPr>
        <p:spPr>
          <a:xfrm>
            <a:off x="0" y="-46679"/>
            <a:ext cx="12192000" cy="767225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                 </a:t>
            </a:r>
            <a:r>
              <a:rPr lang="en-GB" sz="3200" dirty="0"/>
              <a:t>FCC </a:t>
            </a:r>
            <a:r>
              <a:rPr lang="en-GB" sz="3200" dirty="0" err="1"/>
              <a:t>hh</a:t>
            </a:r>
            <a:r>
              <a:rPr lang="en-GB" sz="3200" dirty="0"/>
              <a:t> basic design choices</a:t>
            </a:r>
          </a:p>
        </p:txBody>
      </p:sp>
      <p:pic>
        <p:nvPicPr>
          <p:cNvPr id="32" name="Picture 31" descr="layout_c.pdf">
            <a:extLst>
              <a:ext uri="{FF2B5EF4-FFF2-40B4-BE49-F238E27FC236}">
                <a16:creationId xmlns:a16="http://schemas.microsoft.com/office/drawing/2014/main" id="{D5E4771C-A92C-49EE-B495-6D44DCEE2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851371"/>
            <a:ext cx="5040560" cy="525058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A246ECC-10BC-4F4B-B1C8-97B5F70F0762}"/>
              </a:ext>
            </a:extLst>
          </p:cNvPr>
          <p:cNvSpPr txBox="1"/>
          <p:nvPr/>
        </p:nvSpPr>
        <p:spPr>
          <a:xfrm>
            <a:off x="5534025" y="871761"/>
            <a:ext cx="6538639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de-DE" sz="2400" b="1" dirty="0">
                <a:solidFill>
                  <a:srgbClr val="002060"/>
                </a:solidFill>
                <a:latin typeface="Calibri" panose="020F0502020204030204"/>
              </a:rPr>
              <a:t>dual aperture superconducting magnets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two high-luminosity experiments (A &amp; G)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two other experiments (L &amp; B)</a:t>
            </a:r>
            <a:r>
              <a:rPr lang="en-GB" sz="2400" dirty="0">
                <a:solidFill>
                  <a:srgbClr val="002060"/>
                </a:solidFill>
                <a:latin typeface="Calibri" panose="020F0502020204030204"/>
              </a:rPr>
              <a:t> combined with </a:t>
            </a:r>
            <a:r>
              <a:rPr lang="de-DE" sz="2400" b="1" dirty="0">
                <a:solidFill>
                  <a:srgbClr val="002060"/>
                </a:solidFill>
                <a:latin typeface="Calibri" panose="020F0502020204030204"/>
              </a:rPr>
              <a:t>injection upstream </a:t>
            </a:r>
            <a:r>
              <a:rPr lang="de-DE" sz="2400" dirty="0">
                <a:solidFill>
                  <a:srgbClr val="002060"/>
                </a:solidFill>
                <a:latin typeface="Calibri" panose="020F0502020204030204"/>
              </a:rPr>
              <a:t>of experiments</a:t>
            </a:r>
          </a:p>
          <a:p>
            <a:pPr marL="342900" indent="-342900" defTabSz="457200"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two collimation insertions</a:t>
            </a:r>
          </a:p>
          <a:p>
            <a:pPr marL="800100" lvl="1" indent="-342900" defTabSz="457200">
              <a:buFont typeface="Arial"/>
              <a:buChar char="•"/>
              <a:defRPr/>
            </a:pPr>
            <a:r>
              <a:rPr lang="en-GB" sz="2400" dirty="0" err="1">
                <a:solidFill>
                  <a:srgbClr val="002060"/>
                </a:solidFill>
                <a:latin typeface="Calibri" panose="020F0502020204030204"/>
              </a:rPr>
              <a:t>betatron</a:t>
            </a:r>
            <a:r>
              <a:rPr lang="en-GB" sz="2400" dirty="0">
                <a:solidFill>
                  <a:srgbClr val="002060"/>
                </a:solidFill>
                <a:latin typeface="Calibri" panose="020F0502020204030204"/>
              </a:rPr>
              <a:t> cleaning (J)</a:t>
            </a:r>
          </a:p>
          <a:p>
            <a:pPr marL="800100" lvl="1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dirty="0">
                <a:solidFill>
                  <a:srgbClr val="002060"/>
                </a:solidFill>
                <a:latin typeface="Calibri" panose="020F0502020204030204"/>
              </a:rPr>
              <a:t>momentum cleaning (F)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extraction/dump insertion (D)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RF insertion (H)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Injection from LHC (~3 </a:t>
            </a:r>
            <a:r>
              <a:rPr lang="en-GB" sz="2400" b="1" dirty="0" err="1">
                <a:solidFill>
                  <a:srgbClr val="002060"/>
                </a:solidFill>
                <a:latin typeface="Calibri" panose="020F0502020204030204"/>
              </a:rPr>
              <a:t>TeV</a:t>
            </a: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) or </a:t>
            </a:r>
            <a:r>
              <a:rPr lang="en-GB" sz="2400" b="1" dirty="0" err="1">
                <a:solidFill>
                  <a:srgbClr val="002060"/>
                </a:solidFill>
                <a:latin typeface="Calibri" panose="020F0502020204030204"/>
              </a:rPr>
              <a:t>scSPS</a:t>
            </a: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 (~1.2 </a:t>
            </a:r>
            <a:r>
              <a:rPr lang="en-GB" sz="2400" b="1" dirty="0" err="1">
                <a:solidFill>
                  <a:srgbClr val="002060"/>
                </a:solidFill>
                <a:latin typeface="Calibri" panose="020F0502020204030204"/>
              </a:rPr>
              <a:t>TeV</a:t>
            </a: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Alternative layouts under study</a:t>
            </a:r>
            <a:endParaRPr lang="de-DE" sz="24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41565A8A-A2F7-4270-9BAE-0E423B4437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5" y="-30778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59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-12231" y="772875"/>
          <a:ext cx="12167409" cy="5801952"/>
        </p:xfrm>
        <a:graphic>
          <a:graphicData uri="http://schemas.openxmlformats.org/drawingml/2006/table">
            <a:tbl>
              <a:tblPr firstRow="1" bandRow="1"/>
              <a:tblGrid>
                <a:gridCol w="4812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822">
                  <a:extLst>
                    <a:ext uri="{9D8B030D-6E8A-4147-A177-3AD203B41FA5}">
                      <a16:colId xmlns:a16="http://schemas.microsoft.com/office/drawing/2014/main" val="2863035795"/>
                    </a:ext>
                  </a:extLst>
                </a:gridCol>
                <a:gridCol w="24813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62945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09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97.75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 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2400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24253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0.54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de-AT" sz="1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(min.)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3.75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FF0000"/>
                          </a:solidFill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56012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-49765"/>
            <a:ext cx="12192000" cy="79240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(pp) collider parameters (stage 2) 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E4C8299B-0725-4215-BBB2-A1B59EB350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5" y="-30778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3766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orldwide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FCC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Nb</a:t>
            </a:r>
            <a:r>
              <a:rPr kumimoji="0" lang="en-US" sz="3600" b="1" i="0" u="none" strike="noStrike" kern="1200" cap="none" spc="0" normalizeH="0" baseline="-25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Sn program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0877B3-43DE-4EF7-8C76-994A8464C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3296429"/>
            <a:ext cx="4762462" cy="28688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0F29910-F164-4E4D-B5BC-FBFBB11A46BC}"/>
              </a:ext>
            </a:extLst>
          </p:cNvPr>
          <p:cNvSpPr/>
          <p:nvPr/>
        </p:nvSpPr>
        <p:spPr>
          <a:xfrm>
            <a:off x="93456" y="1052736"/>
            <a:ext cx="7802744" cy="112338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development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goal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performance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fr-CH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(16T, 4.2K) &gt; 1500 A/mm</a:t>
            </a:r>
            <a:r>
              <a:rPr kumimoji="0" lang="fr-CH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50%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HL-LHC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Reduction of coil &amp; magnet cross-section </a:t>
            </a:r>
            <a:endParaRPr kumimoji="0" lang="fr-CH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FCDC3B-CDC4-4599-9246-96F77D6D5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2922" y="1105817"/>
            <a:ext cx="1524235" cy="125320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CC2DE62-A57E-4223-9283-703955897B69}"/>
              </a:ext>
            </a:extLst>
          </p:cNvPr>
          <p:cNvSpPr txBox="1"/>
          <p:nvPr/>
        </p:nvSpPr>
        <p:spPr>
          <a:xfrm>
            <a:off x="10835029" y="989217"/>
            <a:ext cx="997389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3150 mm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3000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D76138-940B-4F96-9163-D3C545BCD9E3}"/>
              </a:ext>
            </a:extLst>
          </p:cNvPr>
          <p:cNvSpPr txBox="1"/>
          <p:nvPr/>
        </p:nvSpPr>
        <p:spPr>
          <a:xfrm>
            <a:off x="9455864" y="1426963"/>
            <a:ext cx="1248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~1.7 times less SC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1767284-149F-4CC3-ADAA-C0D1BAB1726E}"/>
              </a:ext>
            </a:extLst>
          </p:cNvPr>
          <p:cNvCxnSpPr/>
          <p:nvPr/>
        </p:nvCxnSpPr>
        <p:spPr>
          <a:xfrm>
            <a:off x="9617620" y="1935250"/>
            <a:ext cx="726852" cy="526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6728703-1693-48E3-B00E-F93C84A6DA32}"/>
              </a:ext>
            </a:extLst>
          </p:cNvPr>
          <p:cNvSpPr txBox="1"/>
          <p:nvPr/>
        </p:nvSpPr>
        <p:spPr>
          <a:xfrm>
            <a:off x="8054871" y="2113692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~10% margin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D0DC2A7-4628-4A86-ACB1-1CDEC5A7C6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0216" y="1116249"/>
            <a:ext cx="1524235" cy="125320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24C22AC-B304-414D-A344-329685C07D17}"/>
              </a:ext>
            </a:extLst>
          </p:cNvPr>
          <p:cNvSpPr txBox="1"/>
          <p:nvPr/>
        </p:nvSpPr>
        <p:spPr>
          <a:xfrm>
            <a:off x="10764001" y="2069730"/>
            <a:ext cx="11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~10% margin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ultimate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69540B-8BAD-4BFB-8B53-55EA90341BFC}"/>
              </a:ext>
            </a:extLst>
          </p:cNvPr>
          <p:cNvSpPr txBox="1"/>
          <p:nvPr/>
        </p:nvSpPr>
        <p:spPr>
          <a:xfrm>
            <a:off x="8400256" y="971741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5400 mm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5A3703B-9433-48A9-BCEE-7DB7F302AA74}"/>
              </a:ext>
            </a:extLst>
          </p:cNvPr>
          <p:cNvSpPr/>
          <p:nvPr/>
        </p:nvSpPr>
        <p:spPr>
          <a:xfrm>
            <a:off x="81703" y="2204864"/>
            <a:ext cx="5942289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After 1-2 years development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prototype Nb</a:t>
            </a:r>
            <a:r>
              <a:rPr kumimoji="0" lang="en-GB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Sn wires from several new industrial FCC partners already achieve HL-LHC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</a:t>
            </a:r>
            <a:r>
              <a:rPr kumimoji="0" lang="en-GB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performance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51C71F-FD50-49B5-B118-A12787950F9A}"/>
              </a:ext>
            </a:extLst>
          </p:cNvPr>
          <p:cNvSpPr/>
          <p:nvPr/>
        </p:nvSpPr>
        <p:spPr>
          <a:xfrm>
            <a:off x="6387598" y="2564904"/>
            <a:ext cx="554105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 conductor development collaboration: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Bochvar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Institute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(production at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TVEL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Russia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Bruker,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Germany,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Luvata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Pori,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Finland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Jastec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Furukawa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Japan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Korea,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Columbus,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Italy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University of Geneva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Switzerland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Technical University of Vienna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Austria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SPIN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Italy,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University of Freiberg,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E4D3E47-1C67-4CD1-A22F-22DEBE4EF817}"/>
              </a:ext>
            </a:extLst>
          </p:cNvPr>
          <p:cNvSpPr/>
          <p:nvPr/>
        </p:nvSpPr>
        <p:spPr>
          <a:xfrm>
            <a:off x="5519937" y="5500389"/>
            <a:ext cx="6672064" cy="1384995"/>
          </a:xfrm>
          <a:prstGeom prst="rect">
            <a:avLst/>
          </a:prstGeom>
          <a:solidFill>
            <a:srgbClr val="66FF66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2019/20 results from US, meeting FCC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</a:t>
            </a:r>
            <a:r>
              <a:rPr kumimoji="0" lang="en-GB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specs: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Florida State University: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igh-J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Nb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Sn via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Hf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addition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Hyper Tech /Ohio SU/FNAL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high-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Nb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Sn via artificial pinning centres based on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Zr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oxide.</a:t>
            </a:r>
          </a:p>
        </p:txBody>
      </p:sp>
      <p:pic>
        <p:nvPicPr>
          <p:cNvPr id="21" name="Picture 20" descr="A picture containing icon&#10;&#10;Description automatically generated">
            <a:extLst>
              <a:ext uri="{FF2B5EF4-FFF2-40B4-BE49-F238E27FC236}">
                <a16:creationId xmlns:a16="http://schemas.microsoft.com/office/drawing/2014/main" id="{56502351-9D07-4ED6-BD99-1B00139F2E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27214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9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    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16 T dipole design activities and options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7328" y="1559774"/>
            <a:ext cx="2493540" cy="2835632"/>
            <a:chOff x="52541" y="2329412"/>
            <a:chExt cx="3050072" cy="3468516"/>
          </a:xfrm>
        </p:grpSpPr>
        <p:sp>
          <p:nvSpPr>
            <p:cNvPr id="23" name="TextBox 22"/>
            <p:cNvSpPr txBox="1"/>
            <p:nvPr/>
          </p:nvSpPr>
          <p:spPr>
            <a:xfrm>
              <a:off x="52541" y="2329412"/>
              <a:ext cx="2466875" cy="564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Cos-theta</a:t>
              </a:r>
            </a:p>
          </p:txBody>
        </p:sp>
        <p:pic>
          <p:nvPicPr>
            <p:cNvPr id="24" name="Picture 23" descr="Screen Shot 2016-06-21 at 21.36.31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2111307" y="3086739"/>
            <a:ext cx="2544533" cy="2861021"/>
            <a:chOff x="2880606" y="549566"/>
            <a:chExt cx="3105587" cy="3491859"/>
          </a:xfrm>
        </p:grpSpPr>
        <p:sp>
          <p:nvSpPr>
            <p:cNvPr id="26" name="TextBox 25"/>
            <p:cNvSpPr txBox="1"/>
            <p:nvPr/>
          </p:nvSpPr>
          <p:spPr>
            <a:xfrm>
              <a:off x="3694526" y="549566"/>
              <a:ext cx="1935111" cy="56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Blocks </a:t>
              </a:r>
            </a:p>
          </p:txBody>
        </p:sp>
        <p:pic>
          <p:nvPicPr>
            <p:cNvPr id="27" name="Picture 26" descr="Screen Shot 2016-06-21 at 21.39.33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4163826" y="1517750"/>
            <a:ext cx="2580246" cy="2850336"/>
            <a:chOff x="5994568" y="2309809"/>
            <a:chExt cx="3078821" cy="3401099"/>
          </a:xfrm>
        </p:grpSpPr>
        <p:sp>
          <p:nvSpPr>
            <p:cNvPr id="29" name="TextBox 28"/>
            <p:cNvSpPr txBox="1"/>
            <p:nvPr/>
          </p:nvSpPr>
          <p:spPr>
            <a:xfrm>
              <a:off x="6344577" y="2309809"/>
              <a:ext cx="2550077" cy="550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Common coils</a:t>
              </a:r>
            </a:p>
          </p:txBody>
        </p:sp>
        <p:pic>
          <p:nvPicPr>
            <p:cNvPr id="30" name="Picture 29" descr="Screen Shot 2016-06-21 at 21.43.00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224" y="1138673"/>
            <a:ext cx="2064693" cy="98981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32" name="Rectangle 31"/>
          <p:cNvSpPr/>
          <p:nvPr/>
        </p:nvSpPr>
        <p:spPr>
          <a:xfrm>
            <a:off x="2540868" y="6364967"/>
            <a:ext cx="91747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20000"/>
                    <a:lumOff val="8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Short model magnets (1.5 m lengths) will be built until 2025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98894" y="1111874"/>
            <a:ext cx="2516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Swiss contribution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618" y="3382421"/>
            <a:ext cx="2417396" cy="240374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926165" y="2464042"/>
            <a:ext cx="201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Canted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Cos-theta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15130" y="1855420"/>
            <a:ext cx="638825" cy="63882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3142333" y="1041221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H2020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371" y="1019831"/>
            <a:ext cx="2858629" cy="371658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73896" y="5506225"/>
            <a:ext cx="1715851" cy="115417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86857" y="4008013"/>
            <a:ext cx="1702890" cy="1408961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44" name="TextBox 43"/>
          <p:cNvSpPr txBox="1"/>
          <p:nvPr/>
        </p:nvSpPr>
        <p:spPr>
          <a:xfrm>
            <a:off x="190005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INFN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105353" y="5628539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CEA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871864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CIEMAT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816080" y="5540529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PSI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480376" y="5147206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LBNL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480375" y="5686362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FNAL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40" name="Picture 39" descr="A picture containing icon&#10;&#10;Description automatically generated">
            <a:extLst>
              <a:ext uri="{FF2B5EF4-FFF2-40B4-BE49-F238E27FC236}">
                <a16:creationId xmlns:a16="http://schemas.microsoft.com/office/drawing/2014/main" id="{0074FF93-7F5A-4A26-B7E0-A5CB861E967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98" y="186831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22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US – MDP: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14.5 T magnet tested at FNAL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999468-AAF2-4054-9A21-F32897A12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61" y="1079300"/>
            <a:ext cx="6737063" cy="505824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37D231A-2E7D-4765-8CD8-E5168A2C58F1}"/>
              </a:ext>
            </a:extLst>
          </p:cNvPr>
          <p:cNvSpPr/>
          <p:nvPr/>
        </p:nvSpPr>
        <p:spPr>
          <a:xfrm>
            <a:off x="7327900" y="4252153"/>
            <a:ext cx="4737059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 T dipole demonstrator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Staged approach: In first step pre-stressed for 14 T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Second test in June 2020 with additional pre-stress reached 14.5 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829FBE4-3DC3-4DE8-A008-8F09D5493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476" y="1079300"/>
            <a:ext cx="4791100" cy="278817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CC91DCE-037C-4219-9A35-9CF0810AFA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885"/>
          <a:stretch/>
        </p:blipFill>
        <p:spPr>
          <a:xfrm>
            <a:off x="9931401" y="2000542"/>
            <a:ext cx="1581626" cy="133718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4A3F388-B2AD-4195-970A-EF25F52CCC4F}"/>
              </a:ext>
            </a:extLst>
          </p:cNvPr>
          <p:cNvSpPr/>
          <p:nvPr/>
        </p:nvSpPr>
        <p:spPr>
          <a:xfrm>
            <a:off x="8182214" y="2617232"/>
            <a:ext cx="2540000" cy="6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60-mm aperture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4-layer graded coil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4F0214-D3EE-450C-ADCD-100C13F91C6B}"/>
              </a:ext>
            </a:extLst>
          </p:cNvPr>
          <p:cNvSpPr txBox="1"/>
          <p:nvPr/>
        </p:nvSpPr>
        <p:spPr>
          <a:xfrm>
            <a:off x="7629919" y="1161869"/>
            <a:ext cx="1774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84% on the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laodline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1.9 K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92% on the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loadline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4.2 K</a:t>
            </a:r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F0414716-617C-4BD6-8B38-7B5F9DA8DD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64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6277789" y="997327"/>
            <a:ext cx="5911161" cy="5160603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48208" y="1124744"/>
            <a:ext cx="6528048" cy="475252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Double ring </a:t>
            </a:r>
            <a:r>
              <a:rPr lang="en-US" sz="2200" dirty="0">
                <a:solidFill>
                  <a:srgbClr val="0C377B"/>
                </a:solidFill>
              </a:rPr>
              <a:t>e+ e- collider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Common footprint with FCC-</a:t>
            </a:r>
            <a:r>
              <a:rPr lang="en-US" sz="2200" b="1" dirty="0" err="1">
                <a:solidFill>
                  <a:srgbClr val="0C377B"/>
                </a:solidFill>
              </a:rPr>
              <a:t>hh</a:t>
            </a:r>
            <a:r>
              <a:rPr lang="en-US" sz="2200" dirty="0">
                <a:solidFill>
                  <a:srgbClr val="0C377B"/>
                </a:solidFill>
              </a:rPr>
              <a:t>,                               except around IPs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Asymmetric IR layout and optics </a:t>
            </a:r>
            <a:r>
              <a:rPr lang="en-US" sz="2200" dirty="0">
                <a:solidFill>
                  <a:srgbClr val="0C377B"/>
                </a:solidFill>
              </a:rPr>
              <a:t>to limit synchrotron radiation towards the detector 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2 IPs, large </a:t>
            </a:r>
            <a:r>
              <a:rPr lang="en-US" sz="2200" dirty="0">
                <a:solidFill>
                  <a:srgbClr val="0C377B"/>
                </a:solidFill>
              </a:rPr>
              <a:t>horizontal crossing angle </a:t>
            </a:r>
            <a:r>
              <a:rPr lang="en-US" sz="2200" b="1" dirty="0">
                <a:solidFill>
                  <a:srgbClr val="0C377B"/>
                </a:solidFill>
              </a:rPr>
              <a:t>30 </a:t>
            </a:r>
            <a:r>
              <a:rPr lang="en-US" sz="2200" b="1" dirty="0" err="1">
                <a:solidFill>
                  <a:srgbClr val="0C377B"/>
                </a:solidFill>
              </a:rPr>
              <a:t>mrad</a:t>
            </a:r>
            <a:r>
              <a:rPr lang="en-US" sz="2200" b="1" dirty="0">
                <a:solidFill>
                  <a:srgbClr val="0C377B"/>
                </a:solidFill>
              </a:rPr>
              <a:t>, crab-waist collision optics                                </a:t>
            </a:r>
            <a:r>
              <a:rPr lang="en-GB" sz="2200" dirty="0">
                <a:solidFill>
                  <a:srgbClr val="0C377B"/>
                </a:solidFill>
              </a:rPr>
              <a:t>(alternative layouts with 4 IPs under study now)</a:t>
            </a:r>
            <a:endParaRPr lang="en-US" sz="2200" dirty="0">
              <a:solidFill>
                <a:srgbClr val="0C377B"/>
              </a:solidFill>
            </a:endParaRP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Synchrotron radiation power 50 MW/beam</a:t>
            </a:r>
            <a:r>
              <a:rPr lang="en-US" sz="2200" dirty="0">
                <a:solidFill>
                  <a:srgbClr val="0C377B"/>
                </a:solidFill>
              </a:rPr>
              <a:t>                  at all beam energies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Top-up injection </a:t>
            </a:r>
            <a:r>
              <a:rPr lang="en-US" sz="2200" dirty="0">
                <a:solidFill>
                  <a:srgbClr val="0C377B"/>
                </a:solidFill>
              </a:rPr>
              <a:t>scheme for high luminosity Requires </a:t>
            </a:r>
            <a:r>
              <a:rPr lang="en-US" sz="2200" b="1" dirty="0">
                <a:solidFill>
                  <a:srgbClr val="0C377B"/>
                </a:solidFill>
              </a:rPr>
              <a:t>booster synchrotron in collider tunnel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6AD1A5C-119A-4FB5-9FAC-2A96037B41B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basic design choices</a:t>
            </a:r>
          </a:p>
        </p:txBody>
      </p: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56E1B70B-2D1B-4246-A16F-A4728F593D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84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80728"/>
            <a:ext cx="12105861" cy="4896543"/>
          </a:xfrm>
        </p:spPr>
        <p:txBody>
          <a:bodyPr>
            <a:noAutofit/>
          </a:bodyPr>
          <a:lstStyle/>
          <a:p>
            <a:r>
              <a:rPr lang="en-US" sz="2800" dirty="0">
                <a:cs typeface="Times New Roman" panose="02020603050405020304" pitchFamily="18" charset="0"/>
              </a:rPr>
              <a:t>FCC-</a:t>
            </a:r>
            <a:r>
              <a:rPr lang="en-US" sz="2800" dirty="0" err="1">
                <a:cs typeface="Times New Roman" panose="02020603050405020304" pitchFamily="18" charset="0"/>
              </a:rPr>
              <a:t>ee</a:t>
            </a:r>
            <a:r>
              <a:rPr lang="en-US" sz="2800" dirty="0">
                <a:cs typeface="Times New Roman" panose="02020603050405020304" pitchFamily="18" charset="0"/>
              </a:rPr>
              <a:t> is first stage of FCC integrated </a:t>
            </a:r>
            <a:r>
              <a:rPr lang="en-US" sz="2800" dirty="0" err="1">
                <a:cs typeface="Times New Roman" panose="02020603050405020304" pitchFamily="18" charset="0"/>
              </a:rPr>
              <a:t>programme</a:t>
            </a:r>
            <a:r>
              <a:rPr lang="en-US" sz="2800" dirty="0">
                <a:cs typeface="Times New Roman" panose="02020603050405020304" pitchFamily="18" charset="0"/>
              </a:rPr>
              <a:t>; first physics ~2040</a:t>
            </a:r>
          </a:p>
          <a:p>
            <a:r>
              <a:rPr lang="en-US" sz="2800" dirty="0">
                <a:cs typeface="Times New Roman" panose="02020603050405020304" pitchFamily="18" charset="0"/>
              </a:rPr>
              <a:t>FCC-</a:t>
            </a:r>
            <a:r>
              <a:rPr lang="en-US" sz="2800" dirty="0" err="1">
                <a:cs typeface="Times New Roman" panose="02020603050405020304" pitchFamily="18" charset="0"/>
              </a:rPr>
              <a:t>ee</a:t>
            </a:r>
            <a:r>
              <a:rPr lang="en-US" sz="2800" dirty="0">
                <a:cs typeface="Times New Roman" panose="02020603050405020304" pitchFamily="18" charset="0"/>
              </a:rPr>
              <a:t> design incorporates </a:t>
            </a:r>
            <a:r>
              <a:rPr lang="en-US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many lessons from recent &amp; present </a:t>
            </a:r>
            <a:r>
              <a:rPr lang="en-US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e</a:t>
            </a:r>
            <a:r>
              <a:rPr lang="en-US" sz="2800" b="1" baseline="30000" dirty="0" err="1">
                <a:solidFill>
                  <a:srgbClr val="0000CC"/>
                </a:solidFill>
                <a:cs typeface="Times New Roman" panose="02020603050405020304" pitchFamily="18" charset="0"/>
              </a:rPr>
              <a:t>+</a:t>
            </a:r>
            <a:r>
              <a:rPr lang="en-US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e</a:t>
            </a:r>
            <a:r>
              <a:rPr lang="en-US" sz="2800" b="1" baseline="30000" dirty="0">
                <a:solidFill>
                  <a:srgbClr val="0000CC"/>
                </a:solidFill>
                <a:cs typeface="Times New Roman" panose="02020603050405020304" pitchFamily="18" charset="0"/>
              </a:rPr>
              <a:t>- </a:t>
            </a:r>
            <a:r>
              <a:rPr lang="en-US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colliders,</a:t>
            </a:r>
            <a:r>
              <a:rPr lang="en-US" sz="2800" dirty="0">
                <a:cs typeface="Times New Roman" panose="02020603050405020304" pitchFamily="18" charset="0"/>
              </a:rPr>
              <a:t> and goes further! </a:t>
            </a:r>
            <a:r>
              <a:rPr lang="en-US" sz="2800" dirty="0" err="1">
                <a:cs typeface="Times New Roman" panose="02020603050405020304" pitchFamily="18" charset="0"/>
              </a:rPr>
              <a:t>SuperKEKB</a:t>
            </a:r>
            <a:r>
              <a:rPr lang="en-US" sz="2800" dirty="0">
                <a:cs typeface="Times New Roman" panose="02020603050405020304" pitchFamily="18" charset="0"/>
              </a:rPr>
              <a:t> demonstrates key concepts </a:t>
            </a:r>
            <a:endParaRPr lang="en-GB" sz="2800" dirty="0">
              <a:cs typeface="Times New Roman" panose="02020603050405020304" pitchFamily="18" charset="0"/>
            </a:endParaRPr>
          </a:p>
          <a:p>
            <a:r>
              <a:rPr lang="en-GB" sz="2800" dirty="0">
                <a:cs typeface="Times New Roman" panose="02020603050405020304" pitchFamily="18" charset="0"/>
              </a:rPr>
              <a:t>FCC-</a:t>
            </a:r>
            <a:r>
              <a:rPr lang="en-GB" sz="2800" dirty="0" err="1">
                <a:cs typeface="Times New Roman" panose="02020603050405020304" pitchFamily="18" charset="0"/>
              </a:rPr>
              <a:t>ee</a:t>
            </a:r>
            <a:r>
              <a:rPr lang="en-GB" sz="2800" dirty="0">
                <a:cs typeface="Times New Roman" panose="02020603050405020304" pitchFamily="18" charset="0"/>
              </a:rPr>
              <a:t> =</a:t>
            </a:r>
            <a:r>
              <a:rPr lang="en-GB" sz="2800" b="1" dirty="0">
                <a:solidFill>
                  <a:srgbClr val="006600"/>
                </a:solidFill>
                <a:cs typeface="Times New Roman" panose="02020603050405020304" pitchFamily="18" charset="0"/>
              </a:rPr>
              <a:t> efficient and sustainable collider at the </a:t>
            </a:r>
            <a:r>
              <a:rPr lang="en-GB" sz="2800" b="1" dirty="0" err="1">
                <a:solidFill>
                  <a:srgbClr val="006600"/>
                </a:solidFill>
                <a:cs typeface="Times New Roman" panose="02020603050405020304" pitchFamily="18" charset="0"/>
              </a:rPr>
              <a:t>e</a:t>
            </a:r>
            <a:r>
              <a:rPr lang="en-GB" sz="2800" b="1" baseline="30000" dirty="0" err="1">
                <a:solidFill>
                  <a:srgbClr val="006600"/>
                </a:solidFill>
                <a:cs typeface="Times New Roman" panose="02020603050405020304" pitchFamily="18" charset="0"/>
              </a:rPr>
              <a:t>+</a:t>
            </a:r>
            <a:r>
              <a:rPr lang="en-GB" sz="2800" b="1" dirty="0" err="1">
                <a:solidFill>
                  <a:srgbClr val="006600"/>
                </a:solidFill>
                <a:cs typeface="Times New Roman" panose="02020603050405020304" pitchFamily="18" charset="0"/>
              </a:rPr>
              <a:t>e</a:t>
            </a:r>
            <a:r>
              <a:rPr lang="en-GB" sz="2800" b="1" baseline="30000" dirty="0">
                <a:solidFill>
                  <a:srgbClr val="006600"/>
                </a:solidFill>
                <a:cs typeface="Times New Roman" panose="02020603050405020304" pitchFamily="18" charset="0"/>
              </a:rPr>
              <a:t>-</a:t>
            </a:r>
            <a:r>
              <a:rPr lang="en-GB" sz="2800" b="1" dirty="0">
                <a:solidFill>
                  <a:srgbClr val="006600"/>
                </a:solidFill>
                <a:cs typeface="Times New Roman" panose="02020603050405020304" pitchFamily="18" charset="0"/>
              </a:rPr>
              <a:t> energy frontier</a:t>
            </a:r>
            <a:r>
              <a:rPr lang="en-GB" sz="2800" dirty="0">
                <a:cs typeface="Times New Roman" panose="02020603050405020304" pitchFamily="18" charset="0"/>
              </a:rPr>
              <a:t>: </a:t>
            </a:r>
            <a:r>
              <a:rPr lang="en-GB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highest luminosity per input power, highest luminosity per construction cost, most precise energy calibration, and ultimate upgrade potentials (ERL-based FCC-</a:t>
            </a:r>
            <a:r>
              <a:rPr lang="en-GB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ee</a:t>
            </a:r>
            <a:r>
              <a:rPr lang="en-GB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, 100 </a:t>
            </a:r>
            <a:r>
              <a:rPr lang="en-GB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TeV</a:t>
            </a:r>
            <a:r>
              <a:rPr lang="en-GB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 FCC-</a:t>
            </a:r>
            <a:r>
              <a:rPr lang="en-GB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hh</a:t>
            </a:r>
            <a:r>
              <a:rPr lang="en-GB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, …)</a:t>
            </a:r>
            <a:endParaRPr lang="en-GB" sz="2800" dirty="0"/>
          </a:p>
          <a:p>
            <a:r>
              <a:rPr lang="en-GB" sz="2800" dirty="0"/>
              <a:t>Prototypes of FCC-</a:t>
            </a:r>
            <a:r>
              <a:rPr lang="en-GB" sz="2800" dirty="0" err="1"/>
              <a:t>ee</a:t>
            </a:r>
            <a:r>
              <a:rPr lang="en-GB" sz="2800" dirty="0"/>
              <a:t> key components by 2025  </a:t>
            </a:r>
          </a:p>
          <a:p>
            <a:r>
              <a:rPr lang="en-GB" sz="2800" b="1" dirty="0">
                <a:solidFill>
                  <a:srgbClr val="0000CC"/>
                </a:solidFill>
              </a:rPr>
              <a:t>Superconducting cable &amp; high-field magnet programme </a:t>
            </a:r>
            <a:r>
              <a:rPr lang="en-GB" sz="2800" dirty="0"/>
              <a:t>prepares for 100 </a:t>
            </a:r>
            <a:r>
              <a:rPr lang="en-GB" sz="2800" dirty="0" err="1"/>
              <a:t>TeV</a:t>
            </a:r>
            <a:r>
              <a:rPr lang="en-GB" sz="2800" dirty="0"/>
              <a:t> proton-proton collider, FCC-</a:t>
            </a:r>
            <a:r>
              <a:rPr lang="en-GB" sz="2800" dirty="0" err="1"/>
              <a:t>hh</a:t>
            </a:r>
            <a:r>
              <a:rPr lang="en-GB" sz="2800" dirty="0"/>
              <a:t>, in the same tunnel, to begin operation around ~2065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Take home messages</a:t>
            </a:r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0D5D90A8-5161-45F9-83F0-686DC757A0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67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-28930" y="935444"/>
          <a:ext cx="12192001" cy="5936421"/>
        </p:xfrm>
        <a:graphic>
          <a:graphicData uri="http://schemas.openxmlformats.org/drawingml/2006/table">
            <a:tbl>
              <a:tblPr firstRow="1" bandRow="1"/>
              <a:tblGrid>
                <a:gridCol w="4992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49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84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04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25805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9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WW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2000" b="1" baseline="0" dirty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[mA]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1390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no. bunches/beam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16640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2000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393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0.34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1.72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9.21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8469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0.44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10.9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[turns]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1281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235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873614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0.27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length with SR / BS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 / 12.1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3.0 / 6.0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3.3 / 5.3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2.0 / 2.</a:t>
                      </a:r>
                      <a:r>
                        <a:rPr kumimoji="0" lang="en-GB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397388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per IP [10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230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lifetime rad </a:t>
                      </a: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Bhabha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BS [min]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68 / &gt;200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49 / &gt;1000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38 / 18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40 / 18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15532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ollider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parameters (stage 1)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7EA317A1-FA8C-4D65-91CD-D2CFEE7A86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2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2283518" y="4528255"/>
            <a:ext cx="1146468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Marica Biagini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24586" y="975431"/>
            <a:ext cx="5391439" cy="479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1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B-factories: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KEKB &amp; PEP-II: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double-ring lepton colliders, 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beam currents,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top-up injection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DAFNE: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crab waist, double ring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S-KEKB: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low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GB" sz="24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*, crab waist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LEP: 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energy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SR effects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VEPP-4M, LEP: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precision E calibration 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KEKB: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source 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HERA, LEP, RHIC: spin gymnastics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55428" y="5828159"/>
            <a:ext cx="9144000" cy="369332"/>
          </a:xfrm>
          <a:prstGeom prst="rect">
            <a:avLst/>
          </a:prstGeom>
          <a:solidFill>
            <a:srgbClr val="99FFCC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combining successful ingredients of several recent colliders → highest luminosities &amp; energies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0" y="-49765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FCC-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design concept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			based on lessons and techniques from past colliders (last 40 years)</a:t>
            </a:r>
            <a:endParaRPr kumimoji="0" lang="en-US" sz="225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9E7577D-433A-4A44-A3CD-9F0D0D0849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4"/>
          <a:stretch/>
        </p:blipFill>
        <p:spPr>
          <a:xfrm>
            <a:off x="32433" y="958347"/>
            <a:ext cx="6786103" cy="4869811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122C149-1D75-4719-BFCA-31310A29313D}"/>
              </a:ext>
            </a:extLst>
          </p:cNvPr>
          <p:cNvCxnSpPr>
            <a:cxnSpLocks/>
          </p:cNvCxnSpPr>
          <p:nvPr/>
        </p:nvCxnSpPr>
        <p:spPr>
          <a:xfrm flipV="1">
            <a:off x="2408708" y="1880967"/>
            <a:ext cx="2934202" cy="802255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A58B364-1C20-4CA1-8AEB-062007B8BC13}"/>
              </a:ext>
            </a:extLst>
          </p:cNvPr>
          <p:cNvCxnSpPr/>
          <p:nvPr/>
        </p:nvCxnSpPr>
        <p:spPr>
          <a:xfrm flipV="1">
            <a:off x="5548960" y="2166158"/>
            <a:ext cx="144016" cy="549855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A34144AD-C4F8-492C-9EF2-2A275B7E1307}"/>
              </a:ext>
            </a:extLst>
          </p:cNvPr>
          <p:cNvSpPr/>
          <p:nvPr/>
        </p:nvSpPr>
        <p:spPr>
          <a:xfrm>
            <a:off x="4871864" y="4941168"/>
            <a:ext cx="1470274" cy="33855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Marica Biagini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3F9D0DD-47E2-4718-B463-8B93AD5BDB95}"/>
              </a:ext>
            </a:extLst>
          </p:cNvPr>
          <p:cNvCxnSpPr>
            <a:cxnSpLocks/>
          </p:cNvCxnSpPr>
          <p:nvPr/>
        </p:nvCxnSpPr>
        <p:spPr>
          <a:xfrm flipV="1">
            <a:off x="4019143" y="1269757"/>
            <a:ext cx="852721" cy="608417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7D4943F-5BC2-4C61-817D-2E9FDE1319C1}"/>
              </a:ext>
            </a:extLst>
          </p:cNvPr>
          <p:cNvCxnSpPr>
            <a:cxnSpLocks/>
          </p:cNvCxnSpPr>
          <p:nvPr/>
        </p:nvCxnSpPr>
        <p:spPr>
          <a:xfrm flipV="1">
            <a:off x="3928184" y="1192500"/>
            <a:ext cx="871672" cy="13957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22C50DA-9248-4ECB-B4F4-28D1ADED44A4}"/>
              </a:ext>
            </a:extLst>
          </p:cNvPr>
          <p:cNvCxnSpPr>
            <a:cxnSpLocks/>
          </p:cNvCxnSpPr>
          <p:nvPr/>
        </p:nvCxnSpPr>
        <p:spPr>
          <a:xfrm flipV="1">
            <a:off x="3761215" y="2166158"/>
            <a:ext cx="1787745" cy="1262843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picture containing icon&#10;&#10;Description automatically generated">
            <a:extLst>
              <a:ext uri="{FF2B5EF4-FFF2-40B4-BE49-F238E27FC236}">
                <a16:creationId xmlns:a16="http://schemas.microsoft.com/office/drawing/2014/main" id="{93AC1A16-2D8C-4E35-A504-4EE325C6C8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1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3140968"/>
            <a:ext cx="10140938" cy="299345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FCC-ee RF staging scenario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3719736" y="1154883"/>
            <a:ext cx="8424000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hree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sets of RF cavities to cover all options for FCC-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&amp; booster: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high intensity (Z, FCC-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400 MHz mono-cell 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cavities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.)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higher energy (W, H, t):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400 MHz four-cell cavities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cryomodule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ttbar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machine complement: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800 MHz five-cell cavities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.)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installation sequence comparable to LEP ( ≈ 30 CM/shutdown)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7328" y="1454377"/>
          <a:ext cx="3591599" cy="1604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">
                  <a:extLst>
                    <a:ext uri="{9D8B030D-6E8A-4147-A177-3AD203B41FA5}">
                      <a16:colId xmlns:a16="http://schemas.microsoft.com/office/drawing/2014/main" val="2695382812"/>
                    </a:ext>
                  </a:extLst>
                </a:gridCol>
                <a:gridCol w="828977">
                  <a:extLst>
                    <a:ext uri="{9D8B030D-6E8A-4147-A177-3AD203B41FA5}">
                      <a16:colId xmlns:a16="http://schemas.microsoft.com/office/drawing/2014/main" val="211581498"/>
                    </a:ext>
                  </a:extLst>
                </a:gridCol>
                <a:gridCol w="1116565">
                  <a:extLst>
                    <a:ext uri="{9D8B030D-6E8A-4147-A177-3AD203B41FA5}">
                      <a16:colId xmlns:a16="http://schemas.microsoft.com/office/drawing/2014/main" val="571250755"/>
                    </a:ext>
                  </a:extLst>
                </a:gridCol>
                <a:gridCol w="1059952">
                  <a:extLst>
                    <a:ext uri="{9D8B030D-6E8A-4147-A177-3AD203B41FA5}">
                      <a16:colId xmlns:a16="http://schemas.microsoft.com/office/drawing/2014/main" val="1542903392"/>
                    </a:ext>
                  </a:extLst>
                </a:gridCol>
              </a:tblGrid>
              <a:tr h="38499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WP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ysClr val="windowText" lastClr="000000"/>
                          </a:solidFill>
                        </a:rPr>
                        <a:t>V</a:t>
                      </a:r>
                      <a:r>
                        <a:rPr lang="en-US" sz="1400" baseline="-25000" dirty="0" err="1">
                          <a:solidFill>
                            <a:sysClr val="windowText" lastClr="000000"/>
                          </a:solidFill>
                        </a:rPr>
                        <a:t>rf</a:t>
                      </a:r>
                      <a:r>
                        <a:rPr lang="en-US" sz="1400" baseline="-250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[GV]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#bunches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r>
                        <a:rPr lang="en-US" sz="1400" baseline="-25000" dirty="0" err="1">
                          <a:solidFill>
                            <a:sysClr val="windowText" lastClr="000000"/>
                          </a:solidFill>
                        </a:rPr>
                        <a:t>beam</a:t>
                      </a:r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 [mA]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3773298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Z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A5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16640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1390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0057827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W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0.44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2000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4626709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H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393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2652332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/>
                        <a:t>ttbar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48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0879777"/>
                  </a:ext>
                </a:extLst>
              </a:tr>
            </a:tbl>
          </a:graphicData>
        </a:graphic>
      </p:graphicFrame>
      <p:sp>
        <p:nvSpPr>
          <p:cNvPr id="11" name="Oval 10"/>
          <p:cNvSpPr/>
          <p:nvPr/>
        </p:nvSpPr>
        <p:spPr>
          <a:xfrm>
            <a:off x="2641147" y="1790363"/>
            <a:ext cx="970059" cy="373711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575158" y="1434583"/>
            <a:ext cx="562" cy="486995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80456" y="1052736"/>
            <a:ext cx="2537776" cy="338554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“Ampere-class” machine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66242" y="2704651"/>
            <a:ext cx="970059" cy="373711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990806" y="3068960"/>
            <a:ext cx="2" cy="253666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328" y="3306470"/>
            <a:ext cx="2328543" cy="338554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“high-gradient” machine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 descr="A picture containing icon&#10;&#10;Description automatically generated">
            <a:extLst>
              <a:ext uri="{FF2B5EF4-FFF2-40B4-BE49-F238E27FC236}">
                <a16:creationId xmlns:a16="http://schemas.microsoft.com/office/drawing/2014/main" id="{D69FFE5D-F940-43B8-B78F-4A2483121F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6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589B0872-B173-4AF5-A835-DE62922F73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77"/>
          <a:stretch/>
        </p:blipFill>
        <p:spPr>
          <a:xfrm>
            <a:off x="10161025" y="4508776"/>
            <a:ext cx="1763662" cy="1522413"/>
          </a:xfrm>
          <a:prstGeom prst="rect">
            <a:avLst/>
          </a:prstGeom>
          <a:solidFill>
            <a:sysClr val="window" lastClr="FFFFFF"/>
          </a:solidFill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2CA92C0-F1CE-41BB-BDE3-6D31310C7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222" y="1110578"/>
            <a:ext cx="1068723" cy="77696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CDF2B16-9151-43CA-A1CF-2DCB3EA6A4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06258">
            <a:off x="8120952" y="1064952"/>
            <a:ext cx="1026040" cy="15172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1606B7-B9AB-46D8-AF84-134C142FDE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036" y="1017301"/>
            <a:ext cx="1661019" cy="15351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97207E-A2AB-4564-BC45-BB1B2B8DD2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0629" y="1003149"/>
            <a:ext cx="1661019" cy="1535185"/>
          </a:xfrm>
          <a:prstGeom prst="rect">
            <a:avLst/>
          </a:prstGeom>
        </p:spPr>
      </p:pic>
      <p:sp>
        <p:nvSpPr>
          <p:cNvPr id="8" name="Freeform 42">
            <a:extLst>
              <a:ext uri="{FF2B5EF4-FFF2-40B4-BE49-F238E27FC236}">
                <a16:creationId xmlns:a16="http://schemas.microsoft.com/office/drawing/2014/main" id="{C0C41C50-DE08-4EEB-B500-BB25E5AF0ACA}"/>
              </a:ext>
            </a:extLst>
          </p:cNvPr>
          <p:cNvSpPr/>
          <p:nvPr/>
        </p:nvSpPr>
        <p:spPr>
          <a:xfrm>
            <a:off x="427606" y="1017300"/>
            <a:ext cx="1661020" cy="1535185"/>
          </a:xfrm>
          <a:custGeom>
            <a:avLst/>
            <a:gdLst>
              <a:gd name="connsiteX0" fmla="*/ 1661020 w 1661020"/>
              <a:gd name="connsiteY0" fmla="*/ 767611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5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1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4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5"/>
                </a:lnTo>
                <a:lnTo>
                  <a:pt x="1656755" y="689111"/>
                </a:lnTo>
                <a:cubicBezTo>
                  <a:pt x="1614439" y="302049"/>
                  <a:pt x="1262544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Freeform 40">
            <a:extLst>
              <a:ext uri="{FF2B5EF4-FFF2-40B4-BE49-F238E27FC236}">
                <a16:creationId xmlns:a16="http://schemas.microsoft.com/office/drawing/2014/main" id="{DD4E6AE0-B478-4366-8809-ECDA7182BCE3}"/>
              </a:ext>
            </a:extLst>
          </p:cNvPr>
          <p:cNvSpPr/>
          <p:nvPr/>
        </p:nvSpPr>
        <p:spPr>
          <a:xfrm>
            <a:off x="5385949" y="984398"/>
            <a:ext cx="1661020" cy="1535185"/>
          </a:xfrm>
          <a:custGeom>
            <a:avLst/>
            <a:gdLst>
              <a:gd name="connsiteX0" fmla="*/ 1661020 w 1661020"/>
              <a:gd name="connsiteY0" fmla="*/ 767612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4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2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4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4"/>
                </a:lnTo>
                <a:lnTo>
                  <a:pt x="1656755" y="689111"/>
                </a:lnTo>
                <a:cubicBezTo>
                  <a:pt x="1614439" y="302049"/>
                  <a:pt x="1262544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8ED4B7-0C2E-4F5D-A8C4-4F0C361C9262}"/>
              </a:ext>
            </a:extLst>
          </p:cNvPr>
          <p:cNvCxnSpPr/>
          <p:nvPr/>
        </p:nvCxnSpPr>
        <p:spPr>
          <a:xfrm>
            <a:off x="2654310" y="1784892"/>
            <a:ext cx="0" cy="39160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AAC1261-0115-4731-B09B-0A20428D5F2E}"/>
              </a:ext>
            </a:extLst>
          </p:cNvPr>
          <p:cNvCxnSpPr/>
          <p:nvPr/>
        </p:nvCxnSpPr>
        <p:spPr>
          <a:xfrm>
            <a:off x="4956437" y="1770741"/>
            <a:ext cx="0" cy="39160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14795AC-487F-4C6F-A677-6D6DBE03210A}"/>
              </a:ext>
            </a:extLst>
          </p:cNvPr>
          <p:cNvCxnSpPr/>
          <p:nvPr/>
        </p:nvCxnSpPr>
        <p:spPr>
          <a:xfrm>
            <a:off x="7358210" y="1942512"/>
            <a:ext cx="0" cy="39160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D4C92B1C-4271-44F3-A59B-39AB59998D08}"/>
              </a:ext>
            </a:extLst>
          </p:cNvPr>
          <p:cNvSpPr/>
          <p:nvPr/>
        </p:nvSpPr>
        <p:spPr>
          <a:xfrm>
            <a:off x="0" y="2742486"/>
            <a:ext cx="265431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Cavity Studies</a:t>
            </a:r>
          </a:p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Optimized Cavity Shape, Technology and Operating  Temperature (complexity, power consumption, Q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1- &amp; 4-cell Cavities 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Beam-Cavity Interaction 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Cavity Control System (LLRF)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47D56E3-55D9-49A5-81DE-9BA1527B14D0}"/>
              </a:ext>
            </a:extLst>
          </p:cNvPr>
          <p:cNvSpPr/>
          <p:nvPr/>
        </p:nvSpPr>
        <p:spPr>
          <a:xfrm>
            <a:off x="2695114" y="2646719"/>
            <a:ext cx="2487854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SRF &amp; Substrate Technologies </a:t>
            </a:r>
          </a:p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Improved Cavity Engineering: New SC Materials, Novel Fabrication Methods, Substrate Surface Preparation, Coating Techniques  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Fabrication &amp; Testing of 1-l &amp; 4-cell cavities for new cryomodule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Collaboration with international Partners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CDE46E-CB77-4F59-AE1A-B1C10A5DB912}"/>
              </a:ext>
            </a:extLst>
          </p:cNvPr>
          <p:cNvSpPr/>
          <p:nvPr/>
        </p:nvSpPr>
        <p:spPr>
          <a:xfrm>
            <a:off x="4956437" y="2645647"/>
            <a:ext cx="238854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Cryomodule Development </a:t>
            </a:r>
          </a:p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Engineering design of 400 MHz cryomodule including ancillaries 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Building a 2 cavity CM which can host 1-/4-cell 400 MHz cavities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R&amp;D  Collaboration with int’l Partners (e.g. JLAB)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800 MHz CM: Profit from Ongoing Development @ PERLE in Paris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53B9E98-9C31-446D-9D6E-1F5D38434878}"/>
              </a:ext>
            </a:extLst>
          </p:cNvPr>
          <p:cNvSpPr/>
          <p:nvPr/>
        </p:nvSpPr>
        <p:spPr>
          <a:xfrm>
            <a:off x="7358210" y="2742486"/>
            <a:ext cx="2675787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FPC &amp; HOM RF Couplers</a:t>
            </a:r>
          </a:p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Improved design, fabrication and testing of 400 MHz Fundamental Power Coupler (FPC)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FPC R&amp;D towards 1MW CW fixed/movable FPC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‘Adjustable’ FPC (external large adaptation of 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 </a:t>
            </a:r>
          </a:p>
          <a:p>
            <a:pPr marL="274638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HOM coupler production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2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Freeform 44">
            <a:extLst>
              <a:ext uri="{FF2B5EF4-FFF2-40B4-BE49-F238E27FC236}">
                <a16:creationId xmlns:a16="http://schemas.microsoft.com/office/drawing/2014/main" id="{4642FE3A-AB65-4D86-AE71-A3C1C377DD4F}"/>
              </a:ext>
            </a:extLst>
          </p:cNvPr>
          <p:cNvSpPr/>
          <p:nvPr/>
        </p:nvSpPr>
        <p:spPr>
          <a:xfrm>
            <a:off x="7659731" y="1063219"/>
            <a:ext cx="1661020" cy="1535185"/>
          </a:xfrm>
          <a:custGeom>
            <a:avLst/>
            <a:gdLst>
              <a:gd name="connsiteX0" fmla="*/ 1661020 w 1661020"/>
              <a:gd name="connsiteY0" fmla="*/ 767612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4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2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4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4"/>
                </a:lnTo>
                <a:lnTo>
                  <a:pt x="1656755" y="689111"/>
                </a:lnTo>
                <a:cubicBezTo>
                  <a:pt x="1614439" y="302049"/>
                  <a:pt x="1262544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D3B2AE68-57FB-4568-A3E5-167B90EA2687}"/>
              </a:ext>
            </a:extLst>
          </p:cNvPr>
          <p:cNvSpPr txBox="1">
            <a:spLocks/>
          </p:cNvSpPr>
          <p:nvPr/>
        </p:nvSpPr>
        <p:spPr>
          <a:xfrm>
            <a:off x="0" y="-46679"/>
            <a:ext cx="12192000" cy="767225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SRF R&amp;D Program Structure in a Nutshell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B8C9EF5-98FC-420A-BA4A-EF307887AABB}"/>
              </a:ext>
            </a:extLst>
          </p:cNvPr>
          <p:cNvCxnSpPr/>
          <p:nvPr/>
        </p:nvCxnSpPr>
        <p:spPr>
          <a:xfrm>
            <a:off x="9852170" y="1751991"/>
            <a:ext cx="0" cy="39160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79CB24F5-28E2-4FCE-844D-D2013A26EC8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3846" b="17716"/>
          <a:stretch/>
        </p:blipFill>
        <p:spPr>
          <a:xfrm>
            <a:off x="10330146" y="1540971"/>
            <a:ext cx="1555209" cy="507460"/>
          </a:xfrm>
          <a:prstGeom prst="rect">
            <a:avLst/>
          </a:prstGeom>
        </p:spPr>
      </p:pic>
      <p:sp>
        <p:nvSpPr>
          <p:cNvPr id="25" name="Freeform 44">
            <a:extLst>
              <a:ext uri="{FF2B5EF4-FFF2-40B4-BE49-F238E27FC236}">
                <a16:creationId xmlns:a16="http://schemas.microsoft.com/office/drawing/2014/main" id="{E80E21BF-4F56-4CF3-8CFA-91774E0C869E}"/>
              </a:ext>
            </a:extLst>
          </p:cNvPr>
          <p:cNvSpPr/>
          <p:nvPr/>
        </p:nvSpPr>
        <p:spPr>
          <a:xfrm>
            <a:off x="10224335" y="1080485"/>
            <a:ext cx="1661020" cy="1535185"/>
          </a:xfrm>
          <a:custGeom>
            <a:avLst/>
            <a:gdLst>
              <a:gd name="connsiteX0" fmla="*/ 1661020 w 1661020"/>
              <a:gd name="connsiteY0" fmla="*/ 767612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4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2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4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4"/>
                </a:lnTo>
                <a:lnTo>
                  <a:pt x="1656755" y="689111"/>
                </a:lnTo>
                <a:cubicBezTo>
                  <a:pt x="1614439" y="302049"/>
                  <a:pt x="1262544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CACE4CB-F1C1-430D-A363-1B3AEF6C058F}"/>
              </a:ext>
            </a:extLst>
          </p:cNvPr>
          <p:cNvSpPr/>
          <p:nvPr/>
        </p:nvSpPr>
        <p:spPr>
          <a:xfrm>
            <a:off x="9759054" y="2742486"/>
            <a:ext cx="2474487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RF Power Sources </a:t>
            </a:r>
          </a:p>
          <a:p>
            <a:pPr marL="103188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10428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88938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novel klystron bunching methods</a:t>
            </a:r>
          </a:p>
          <a:p>
            <a:pPr marL="388938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 klystron retrofit as proof of principle </a:t>
            </a:r>
          </a:p>
          <a:p>
            <a:pPr marL="388938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prototype design, fabrication and testing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30BF3B37-DD2B-44C6-835E-50FD2821D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3214" y="1705234"/>
            <a:ext cx="1609780" cy="86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reeform 41">
            <a:extLst>
              <a:ext uri="{FF2B5EF4-FFF2-40B4-BE49-F238E27FC236}">
                <a16:creationId xmlns:a16="http://schemas.microsoft.com/office/drawing/2014/main" id="{4649A641-A5F2-4110-B21F-307A0A1B539B}"/>
              </a:ext>
            </a:extLst>
          </p:cNvPr>
          <p:cNvSpPr/>
          <p:nvPr/>
        </p:nvSpPr>
        <p:spPr>
          <a:xfrm>
            <a:off x="3072263" y="1045591"/>
            <a:ext cx="1661020" cy="1535185"/>
          </a:xfrm>
          <a:custGeom>
            <a:avLst/>
            <a:gdLst>
              <a:gd name="connsiteX0" fmla="*/ 1661020 w 1661020"/>
              <a:gd name="connsiteY0" fmla="*/ 767611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5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1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5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5"/>
                </a:lnTo>
                <a:lnTo>
                  <a:pt x="1656755" y="689111"/>
                </a:lnTo>
                <a:cubicBezTo>
                  <a:pt x="1614439" y="302049"/>
                  <a:pt x="1262545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Freeform 44">
            <a:extLst>
              <a:ext uri="{FF2B5EF4-FFF2-40B4-BE49-F238E27FC236}">
                <a16:creationId xmlns:a16="http://schemas.microsoft.com/office/drawing/2014/main" id="{5FE675D0-5E6A-4BFC-9FB4-12E616E9EBFC}"/>
              </a:ext>
            </a:extLst>
          </p:cNvPr>
          <p:cNvSpPr/>
          <p:nvPr/>
        </p:nvSpPr>
        <p:spPr>
          <a:xfrm>
            <a:off x="10165787" y="4496004"/>
            <a:ext cx="1661020" cy="1535185"/>
          </a:xfrm>
          <a:custGeom>
            <a:avLst/>
            <a:gdLst>
              <a:gd name="connsiteX0" fmla="*/ 1661020 w 1661020"/>
              <a:gd name="connsiteY0" fmla="*/ 767612 h 1535185"/>
              <a:gd name="connsiteX1" fmla="*/ 1661020 w 1661020"/>
              <a:gd name="connsiteY1" fmla="*/ 1535185 h 1535185"/>
              <a:gd name="connsiteX2" fmla="*/ 834705 w 1661020"/>
              <a:gd name="connsiteY2" fmla="*/ 1535185 h 1535185"/>
              <a:gd name="connsiteX3" fmla="*/ 1656755 w 1661020"/>
              <a:gd name="connsiteY3" fmla="*/ 846075 h 1535185"/>
              <a:gd name="connsiteX4" fmla="*/ 0 w 1661020"/>
              <a:gd name="connsiteY4" fmla="*/ 0 h 1535185"/>
              <a:gd name="connsiteX5" fmla="*/ 1661020 w 1661020"/>
              <a:gd name="connsiteY5" fmla="*/ 0 h 1535185"/>
              <a:gd name="connsiteX6" fmla="*/ 1661020 w 1661020"/>
              <a:gd name="connsiteY6" fmla="*/ 767574 h 1535185"/>
              <a:gd name="connsiteX7" fmla="*/ 1656755 w 1661020"/>
              <a:gd name="connsiteY7" fmla="*/ 689111 h 1535185"/>
              <a:gd name="connsiteX8" fmla="*/ 834705 w 1661020"/>
              <a:gd name="connsiteY8" fmla="*/ 1 h 1535185"/>
              <a:gd name="connsiteX9" fmla="*/ 8389 w 1661020"/>
              <a:gd name="connsiteY9" fmla="*/ 767593 h 1535185"/>
              <a:gd name="connsiteX10" fmla="*/ 834705 w 1661020"/>
              <a:gd name="connsiteY10" fmla="*/ 1535185 h 1535185"/>
              <a:gd name="connsiteX11" fmla="*/ 0 w 1661020"/>
              <a:gd name="connsiteY11" fmla="*/ 1535185 h 1535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61020" h="1535185">
                <a:moveTo>
                  <a:pt x="1661020" y="767612"/>
                </a:moveTo>
                <a:lnTo>
                  <a:pt x="1661020" y="1535185"/>
                </a:lnTo>
                <a:lnTo>
                  <a:pt x="834705" y="1535185"/>
                </a:lnTo>
                <a:cubicBezTo>
                  <a:pt x="1262544" y="1535185"/>
                  <a:pt x="1614439" y="1233138"/>
                  <a:pt x="1656755" y="846075"/>
                </a:cubicBezTo>
                <a:close/>
                <a:moveTo>
                  <a:pt x="0" y="0"/>
                </a:moveTo>
                <a:lnTo>
                  <a:pt x="1661020" y="0"/>
                </a:lnTo>
                <a:lnTo>
                  <a:pt x="1661020" y="767574"/>
                </a:lnTo>
                <a:lnTo>
                  <a:pt x="1656755" y="689111"/>
                </a:lnTo>
                <a:cubicBezTo>
                  <a:pt x="1614439" y="302049"/>
                  <a:pt x="1262544" y="1"/>
                  <a:pt x="834705" y="1"/>
                </a:cubicBezTo>
                <a:cubicBezTo>
                  <a:pt x="378343" y="1"/>
                  <a:pt x="8389" y="343664"/>
                  <a:pt x="8389" y="767593"/>
                </a:cubicBezTo>
                <a:cubicBezTo>
                  <a:pt x="8389" y="1191522"/>
                  <a:pt x="378343" y="1535185"/>
                  <a:pt x="834705" y="1535185"/>
                </a:cubicBezTo>
                <a:lnTo>
                  <a:pt x="0" y="1535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2" name="Picture 31" descr="A picture containing icon&#10;&#10;Description automatically generated">
            <a:extLst>
              <a:ext uri="{FF2B5EF4-FFF2-40B4-BE49-F238E27FC236}">
                <a16:creationId xmlns:a16="http://schemas.microsoft.com/office/drawing/2014/main" id="{0614444C-D5F0-4F6F-A043-5EB8603EE71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28" y="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93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Prototypes of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low-power magnets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080BC3-5B07-4B8F-B802-909D1D275058}"/>
              </a:ext>
            </a:extLst>
          </p:cNvPr>
          <p:cNvSpPr/>
          <p:nvPr/>
        </p:nvSpPr>
        <p:spPr>
          <a:xfrm>
            <a:off x="397630" y="1064930"/>
            <a:ext cx="54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Twin-dipole design with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 MW (at 175 GeV), with Al busbars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208C12-E9BA-4456-95FA-C0EE877B0D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702" y="3789040"/>
            <a:ext cx="3512242" cy="23439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14C9CE-873D-4822-96A5-D095D06386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413396" y="1665567"/>
            <a:ext cx="5168810" cy="216444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87E84FE-4190-4063-B8D2-4DCC2BDF3CDA}"/>
              </a:ext>
            </a:extLst>
          </p:cNvPr>
          <p:cNvSpPr/>
          <p:nvPr/>
        </p:nvSpPr>
        <p:spPr>
          <a:xfrm>
            <a:off x="5879775" y="3165936"/>
            <a:ext cx="26063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 F/D arc quad design with                    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 MW (at 175 GeV), with Cu conductor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F9AAF66-8DC2-4C61-B2A3-C05E5DFAF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6039" y="1051822"/>
            <a:ext cx="3647728" cy="29254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755C58-0ECD-40AD-9DDD-9D12253A7C1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191" y="3869208"/>
            <a:ext cx="2866216" cy="224879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89C814D-C8BB-47EA-9638-5F9E0ABBCA97}"/>
              </a:ext>
            </a:extLst>
          </p:cNvPr>
          <p:cNvSpPr/>
          <p:nvPr/>
        </p:nvSpPr>
        <p:spPr>
          <a:xfrm>
            <a:off x="223499" y="5775114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prototype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8E7FABD-FFB3-4667-898A-5B79B9D3B4E2}"/>
              </a:ext>
            </a:extLst>
          </p:cNvPr>
          <p:cNvSpPr/>
          <p:nvPr/>
        </p:nvSpPr>
        <p:spPr>
          <a:xfrm>
            <a:off x="7968007" y="5770131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prototype</a:t>
            </a:r>
          </a:p>
        </p:txBody>
      </p:sp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E1B15918-C094-4A27-9976-A1D4420DD0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 Ring4.JPG                                                      04FFC802Macintosh HD                   C12DDCCD:"/>
          <p:cNvPicPr>
            <a:picLocks noChangeAspect="1" noChangeArrowheads="1"/>
          </p:cNvPicPr>
          <p:nvPr/>
        </p:nvPicPr>
        <p:blipFill rotWithShape="1">
          <a:blip r:embed="rId3"/>
          <a:srcRect l="14027" t="2080" r="21234" b="11344"/>
          <a:stretch/>
        </p:blipFill>
        <p:spPr bwMode="auto">
          <a:xfrm>
            <a:off x="479376" y="2031109"/>
            <a:ext cx="4431794" cy="406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240016" y="5362168"/>
            <a:ext cx="5909836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sz="2200" b="1" i="1" u="none" strike="noStrike" kern="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US" sz="22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0.8 mm achieved in both rings –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using the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-style “virtual” crab-waist collision scheme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6"/>
              <p:cNvSpPr/>
              <p:nvPr/>
            </p:nvSpPr>
            <p:spPr>
              <a:xfrm>
                <a:off x="-12204" y="980728"/>
                <a:ext cx="12192000" cy="923330"/>
              </a:xfrm>
              <a:prstGeom prst="rect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Design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: double ring 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collider as </a:t>
                </a:r>
                <a:r>
                  <a: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-factory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at 7(e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&amp; 4(e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GeV;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design luminosity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8 x 10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35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cm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-2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-1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b</a:t>
                </a:r>
                <a:r>
                  <a:rPr kumimoji="0" lang="en-US" sz="18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y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*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CC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 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0.3 mm; </a:t>
                </a:r>
                <a:b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nano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-beam – large crossing angle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collision scheme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(crab waist w/o 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sextupoles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beam lifetime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 minutes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top-up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injection; </a:t>
                </a:r>
                <a:b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rate up to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2.5 10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12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/s 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under commissioning</a:t>
                </a:r>
              </a:p>
            </p:txBody>
          </p:sp>
        </mc:Choice>
        <mc:Fallback xmlns="">
          <p:sp>
            <p:nvSpPr>
              <p:cNvPr id="8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204" y="980728"/>
                <a:ext cx="12192000" cy="923330"/>
              </a:xfrm>
              <a:prstGeom prst="rect">
                <a:avLst/>
              </a:prstGeom>
              <a:blipFill>
                <a:blip r:embed="rId4"/>
                <a:stretch>
                  <a:fillRect l="-450" t="-5298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23012" y="5854149"/>
            <a:ext cx="247266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Y. Funakoshi, Y. Ohnishi, K. Oide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EC72C8-A924-4F25-B9A0-6FAB39D5C45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20" r="6323" b="-1"/>
          <a:stretch/>
        </p:blipFill>
        <p:spPr>
          <a:xfrm>
            <a:off x="6234446" y="1904057"/>
            <a:ext cx="5909836" cy="348559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691791" y="4069521"/>
            <a:ext cx="2836257" cy="1015663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SuperKEKB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is demonstrating FCC-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key concepts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2AA706-D1E8-4AC2-81A2-E969D7DE17F2}"/>
              </a:ext>
            </a:extLst>
          </p:cNvPr>
          <p:cNvSpPr txBox="1"/>
          <p:nvPr/>
        </p:nvSpPr>
        <p:spPr>
          <a:xfrm>
            <a:off x="9996705" y="2067185"/>
            <a:ext cx="1715919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T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obiyama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K. Oide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3A52B1-3ACD-4E58-B4D2-864E18E6D5AA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SuperKEKB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– pushing luminosity and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anose="05050102010706020507" pitchFamily="18" charset="2"/>
                <a:ea typeface="+mj-ea"/>
                <a:cs typeface="+mj-cs"/>
              </a:rPr>
              <a:t>b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*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6EF3F3-3359-493F-B98E-AB774C4994B0}"/>
              </a:ext>
            </a:extLst>
          </p:cNvPr>
          <p:cNvSpPr/>
          <p:nvPr/>
        </p:nvSpPr>
        <p:spPr>
          <a:xfrm>
            <a:off x="4997781" y="6334165"/>
            <a:ext cx="64796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world record 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3.12 x 10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-2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 22 June ‘21</a:t>
            </a:r>
          </a:p>
        </p:txBody>
      </p: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72AD2A22-1973-4455-835B-AD26E8FC58B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04" y="-27384"/>
            <a:ext cx="1849517" cy="91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11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B28CD2-1798-4FB9-B682-65F2C3303C04}"/>
              </a:ext>
            </a:extLst>
          </p:cNvPr>
          <p:cNvSpPr txBox="1"/>
          <p:nvPr/>
        </p:nvSpPr>
        <p:spPr>
          <a:xfrm>
            <a:off x="0" y="-22023"/>
            <a:ext cx="12192000" cy="792000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FFFF00"/>
                </a:solidFill>
                <a:latin typeface="Calibri" panose="020F0502020204030204"/>
              </a:rPr>
              <a:t>c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ollective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effects &amp; impedance database</a:t>
            </a:r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60E9D27A-58AE-45E1-AD8C-BF62A27761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5" y="87086"/>
            <a:ext cx="1935386" cy="6542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342DE6-7770-4537-931F-61E33E205222}"/>
              </a:ext>
            </a:extLst>
          </p:cNvPr>
          <p:cNvSpPr txBox="1"/>
          <p:nvPr/>
        </p:nvSpPr>
        <p:spPr>
          <a:xfrm>
            <a:off x="7126892" y="948203"/>
            <a:ext cx="3581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Emanuela Carideo, Mauro Migliorati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Picture 23" descr="Chart, line chart&#10;&#10;Description automatically generated">
            <a:extLst>
              <a:ext uri="{FF2B5EF4-FFF2-40B4-BE49-F238E27FC236}">
                <a16:creationId xmlns:a16="http://schemas.microsoft.com/office/drawing/2014/main" id="{721B3E48-BA0E-4C8C-B025-5CCC83DFDE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64" y="967034"/>
            <a:ext cx="4139801" cy="3112404"/>
          </a:xfrm>
          <a:prstGeom prst="rect">
            <a:avLst/>
          </a:prstGeom>
        </p:spPr>
      </p:pic>
      <p:pic>
        <p:nvPicPr>
          <p:cNvPr id="26" name="Picture 25" descr="Chart, diagram&#10;&#10;Description automatically generated">
            <a:extLst>
              <a:ext uri="{FF2B5EF4-FFF2-40B4-BE49-F238E27FC236}">
                <a16:creationId xmlns:a16="http://schemas.microsoft.com/office/drawing/2014/main" id="{FBD47450-9C4F-4470-A425-F49B8A72A2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332" y="1275825"/>
            <a:ext cx="5245121" cy="2690873"/>
          </a:xfrm>
          <a:prstGeom prst="rect">
            <a:avLst/>
          </a:prstGeom>
        </p:spPr>
      </p:pic>
      <p:pic>
        <p:nvPicPr>
          <p:cNvPr id="28" name="Picture 27" descr="A picture containing surface chart&#10;&#10;Description automatically generated">
            <a:extLst>
              <a:ext uri="{FF2B5EF4-FFF2-40B4-BE49-F238E27FC236}">
                <a16:creationId xmlns:a16="http://schemas.microsoft.com/office/drawing/2014/main" id="{862DCE2A-8DA8-45E5-BD9C-5CAD7D6693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224" y="3789038"/>
            <a:ext cx="5245121" cy="2928477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7F5DA20A-3222-4947-B232-7E0EAE7BDAA8}"/>
              </a:ext>
            </a:extLst>
          </p:cNvPr>
          <p:cNvSpPr/>
          <p:nvPr/>
        </p:nvSpPr>
        <p:spPr>
          <a:xfrm>
            <a:off x="9575833" y="1431135"/>
            <a:ext cx="45213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 (</a:t>
            </a:r>
            <a:r>
              <a:rPr kumimoji="0" lang="en-GB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</a:t>
            </a:r>
            <a:r>
              <a:rPr kumimoji="0" lang="en-GB" sz="1800" b="0" i="1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vs 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  <a:r>
              <a:rPr kumimoji="0" lang="en-GB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comparing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PyHEADTAIL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&amp; DELPHI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transverse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resistive wall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wakefield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B30BF4A-A819-45F4-960F-09700FFB5E52}"/>
              </a:ext>
            </a:extLst>
          </p:cNvPr>
          <p:cNvSpPr/>
          <p:nvPr/>
        </p:nvSpPr>
        <p:spPr>
          <a:xfrm>
            <a:off x="9663542" y="3966698"/>
            <a:ext cx="45213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 (</a:t>
            </a:r>
            <a:r>
              <a:rPr kumimoji="0" lang="en-GB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</a:t>
            </a:r>
            <a:r>
              <a:rPr kumimoji="0" lang="en-GB" sz="1800" b="0" i="1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vs 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  <a:r>
              <a:rPr kumimoji="0" lang="en-GB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PyHEADTAIL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combined effect of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transverse &amp; longitudinal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resistive wall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wakefield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4" name="Picture 33" descr="Chart, line chart&#10;&#10;Description automatically generated">
            <a:extLst>
              <a:ext uri="{FF2B5EF4-FFF2-40B4-BE49-F238E27FC236}">
                <a16:creationId xmlns:a16="http://schemas.microsoft.com/office/drawing/2014/main" id="{EC5ABB07-6557-47FD-839D-82D845A17DF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683" y="4387770"/>
            <a:ext cx="3474264" cy="2383144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90D5204-99DF-422B-8413-C0FD3F7BC629}"/>
              </a:ext>
            </a:extLst>
          </p:cNvPr>
          <p:cNvSpPr txBox="1"/>
          <p:nvPr/>
        </p:nvSpPr>
        <p:spPr>
          <a:xfrm>
            <a:off x="5029715" y="898110"/>
            <a:ext cx="1821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TMCI threshold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5EAC66-8554-4FB1-A560-8303A5D1D498}"/>
              </a:ext>
            </a:extLst>
          </p:cNvPr>
          <p:cNvSpPr txBox="1"/>
          <p:nvPr/>
        </p:nvSpPr>
        <p:spPr>
          <a:xfrm>
            <a:off x="64105" y="724400"/>
            <a:ext cx="32054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longitudinal wake potentials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1FA14C-FF96-4994-8F48-DA41EED6B426}"/>
              </a:ext>
            </a:extLst>
          </p:cNvPr>
          <p:cNvSpPr txBox="1"/>
          <p:nvPr/>
        </p:nvSpPr>
        <p:spPr>
          <a:xfrm>
            <a:off x="64105" y="3633439"/>
            <a:ext cx="4235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Bunch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lengthenting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&amp; microwave inst.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CDF02C3-A06E-45D7-8C04-2F38BDD3626E}"/>
              </a:ext>
            </a:extLst>
          </p:cNvPr>
          <p:cNvSpPr/>
          <p:nvPr/>
        </p:nvSpPr>
        <p:spPr>
          <a:xfrm>
            <a:off x="64105" y="4157596"/>
            <a:ext cx="127936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s</a:t>
            </a:r>
            <a:r>
              <a:rPr kumimoji="0" lang="en-GB" sz="1800" b="0" i="1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(top) &amp;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s</a:t>
            </a:r>
            <a:r>
              <a:rPr kumimoji="0" lang="en-GB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(bottom)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vs 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  <a:r>
              <a:rPr kumimoji="0" lang="en-GB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without beam-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strahlung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576DF1-A944-4673-8CDE-17B00DAA94E6}"/>
              </a:ext>
            </a:extLst>
          </p:cNvPr>
          <p:cNvSpPr txBox="1"/>
          <p:nvPr/>
        </p:nvSpPr>
        <p:spPr>
          <a:xfrm>
            <a:off x="7104362" y="621516"/>
            <a:ext cx="5136021" cy="369332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Coordinated by M. Migliorati, Sapienza &amp; INFN Roma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CD9DAF-DB08-4A3E-8EA8-70F44BE1A3BC}"/>
              </a:ext>
            </a:extLst>
          </p:cNvPr>
          <p:cNvSpPr txBox="1"/>
          <p:nvPr/>
        </p:nvSpPr>
        <p:spPr>
          <a:xfrm rot="20846579">
            <a:off x="6706532" y="3493271"/>
            <a:ext cx="5457598" cy="830997"/>
          </a:xfrm>
          <a:prstGeom prst="rect">
            <a:avLst/>
          </a:prstGeom>
          <a:solidFill>
            <a:schemeClr val="accent5">
              <a:lumMod val="40000"/>
              <a:lumOff val="60000"/>
              <a:alpha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TMCI threshold greatly reduced 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when including longitudinal wake 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E0306C-7A54-460F-81B1-47934E131B7B}"/>
              </a:ext>
            </a:extLst>
          </p:cNvPr>
          <p:cNvSpPr txBox="1"/>
          <p:nvPr/>
        </p:nvSpPr>
        <p:spPr>
          <a:xfrm>
            <a:off x="1942433" y="6220254"/>
            <a:ext cx="836459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</a:rPr>
              <a:t>benchmarking FCC-</a:t>
            </a:r>
            <a:r>
              <a:rPr lang="en-US" sz="3200" b="1" dirty="0" err="1">
                <a:solidFill>
                  <a:srgbClr val="FFFF00"/>
                </a:solidFill>
              </a:rPr>
              <a:t>ee</a:t>
            </a:r>
            <a:r>
              <a:rPr lang="en-US" sz="3200" b="1" dirty="0">
                <a:solidFill>
                  <a:srgbClr val="FFFF00"/>
                </a:solidFill>
              </a:rPr>
              <a:t> calculations at </a:t>
            </a:r>
            <a:r>
              <a:rPr lang="en-US" sz="3200" b="1" dirty="0" err="1">
                <a:solidFill>
                  <a:srgbClr val="FFFF00"/>
                </a:solidFill>
              </a:rPr>
              <a:t>SuperKEKB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56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4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6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Override1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83349</TotalTime>
  <Words>2340</Words>
  <Application>Microsoft Office PowerPoint</Application>
  <PresentationFormat>Widescreen</PresentationFormat>
  <Paragraphs>444</Paragraphs>
  <Slides>20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20</vt:i4>
      </vt:variant>
    </vt:vector>
  </HeadingPairs>
  <TitlesOfParts>
    <vt:vector size="37" baseType="lpstr">
      <vt:lpstr>Arial</vt:lpstr>
      <vt:lpstr>Calibri</vt:lpstr>
      <vt:lpstr>Calibri Light</vt:lpstr>
      <vt:lpstr>Cambria Math</vt:lpstr>
      <vt:lpstr>NimbusRomNo9L-Medi</vt:lpstr>
      <vt:lpstr>Open Sans</vt:lpstr>
      <vt:lpstr>Symbol</vt:lpstr>
      <vt:lpstr>2_Office Theme</vt:lpstr>
      <vt:lpstr>2_FC5643-CERN3027 - Scale of contributions</vt:lpstr>
      <vt:lpstr>3_FC5643-CERN3027 - Scale of contributions</vt:lpstr>
      <vt:lpstr>4_FC5643-CERN3027 - Scale of contributions</vt:lpstr>
      <vt:lpstr>5_FC5643-CERN3027 - Scale of contributions</vt:lpstr>
      <vt:lpstr>6_FC5643-CERN3027 - Scale of contributions</vt:lpstr>
      <vt:lpstr>1_Office Theme</vt:lpstr>
      <vt:lpstr>7_FC5643-CERN3027 - Scale of contributions</vt:lpstr>
      <vt:lpstr>Office Theme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Frank Zimmermann</cp:lastModifiedBy>
  <cp:revision>2003</cp:revision>
  <cp:lastPrinted>2020-05-02T13:25:48Z</cp:lastPrinted>
  <dcterms:created xsi:type="dcterms:W3CDTF">2012-06-07T06:34:51Z</dcterms:created>
  <dcterms:modified xsi:type="dcterms:W3CDTF">2021-09-14T08:39:32Z</dcterms:modified>
</cp:coreProperties>
</file>