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5143500" cx="9144000"/>
  <p:notesSz cx="6858000" cy="9144000"/>
  <p:embeddedFontLst>
    <p:embeddedFont>
      <p:font typeface="Roboto Black"/>
      <p:bold r:id="rId26"/>
      <p:boldItalic r:id="rId27"/>
    </p:embeddedFont>
    <p:embeddedFont>
      <p:font typeface="Roboto"/>
      <p:regular r:id="rId28"/>
      <p:bold r:id="rId29"/>
      <p:italic r:id="rId30"/>
      <p:boldItalic r:id="rId31"/>
    </p:embeddedFont>
    <p:embeddedFont>
      <p:font typeface="Roboto Light"/>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Black-bold.fntdata"/><Relationship Id="rId25" Type="http://schemas.openxmlformats.org/officeDocument/2006/relationships/slide" Target="slides/slide20.xml"/><Relationship Id="rId28" Type="http://schemas.openxmlformats.org/officeDocument/2006/relationships/font" Target="fonts/Roboto-regular.fntdata"/><Relationship Id="rId27" Type="http://schemas.openxmlformats.org/officeDocument/2006/relationships/font" Target="fonts/RobotoBlack-bol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boldItalic.fntdata"/><Relationship Id="rId30" Type="http://schemas.openxmlformats.org/officeDocument/2006/relationships/font" Target="fonts/Roboto-italic.fntdata"/><Relationship Id="rId11" Type="http://schemas.openxmlformats.org/officeDocument/2006/relationships/slide" Target="slides/slide6.xml"/><Relationship Id="rId33" Type="http://schemas.openxmlformats.org/officeDocument/2006/relationships/font" Target="fonts/RobotoLight-bold.fntdata"/><Relationship Id="rId10" Type="http://schemas.openxmlformats.org/officeDocument/2006/relationships/slide" Target="slides/slide5.xml"/><Relationship Id="rId32" Type="http://schemas.openxmlformats.org/officeDocument/2006/relationships/font" Target="fonts/RobotoLight-regular.fntdata"/><Relationship Id="rId13" Type="http://schemas.openxmlformats.org/officeDocument/2006/relationships/slide" Target="slides/slide8.xml"/><Relationship Id="rId35" Type="http://schemas.openxmlformats.org/officeDocument/2006/relationships/font" Target="fonts/RobotoLight-boldItalic.fntdata"/><Relationship Id="rId12" Type="http://schemas.openxmlformats.org/officeDocument/2006/relationships/slide" Target="slides/slide7.xml"/><Relationship Id="rId34" Type="http://schemas.openxmlformats.org/officeDocument/2006/relationships/font" Target="fonts/RobotoLight-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e0311ef6d6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e0311ef6d6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e0311ef6d6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e0311ef6d6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b6c29b44c9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b6c29b44c9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b6c29b44c9_0_1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b6c29b44c9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b6c29b44c9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b6c29b44c9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b6c29b44c9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b6c29b44c9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b6c29b44c9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b6c29b44c9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b6c29b44c9_0_1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b6c29b44c9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b6c29b44c9_0_1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b6c29b44c9_0_1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gb6c29b44c9_0_2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6" name="Google Shape;326;gb6c29b44c9_0_2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deba8e940f_1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deba8e940f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df9b2f802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2" name="Google Shape;332;gdf9b2f802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deba8e940f_1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deba8e940f_1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deba8e940f_1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deba8e940f_1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deba8e940f_1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deba8e940f_1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deba8e940f_1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deba8e940f_1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e0311ef6d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e0311ef6d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e0311ef6d6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e0311ef6d6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e0311ef6d6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e0311ef6d6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2.png"/><Relationship Id="rId4" Type="http://schemas.openxmlformats.org/officeDocument/2006/relationships/image" Target="../media/image19.png"/><Relationship Id="rId5"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6.png"/><Relationship Id="rId4" Type="http://schemas.openxmlformats.org/officeDocument/2006/relationships/image" Target="../media/image23.png"/><Relationship Id="rId5"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4.png"/><Relationship Id="rId4" Type="http://schemas.openxmlformats.org/officeDocument/2006/relationships/image" Target="../media/image31.png"/><Relationship Id="rId5" Type="http://schemas.openxmlformats.org/officeDocument/2006/relationships/image" Target="../media/image28.png"/><Relationship Id="rId6" Type="http://schemas.openxmlformats.org/officeDocument/2006/relationships/image" Target="../media/image27.png"/><Relationship Id="rId7" Type="http://schemas.openxmlformats.org/officeDocument/2006/relationships/image" Target="../media/image29.png"/><Relationship Id="rId8" Type="http://schemas.openxmlformats.org/officeDocument/2006/relationships/image" Target="../media/image3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34.png"/><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42.png"/><Relationship Id="rId4" Type="http://schemas.openxmlformats.org/officeDocument/2006/relationships/image" Target="../media/image35.png"/><Relationship Id="rId5" Type="http://schemas.openxmlformats.org/officeDocument/2006/relationships/image" Target="../media/image3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6.png"/><Relationship Id="rId4" Type="http://schemas.openxmlformats.org/officeDocument/2006/relationships/image" Target="../media/image40.png"/><Relationship Id="rId5" Type="http://schemas.openxmlformats.org/officeDocument/2006/relationships/image" Target="../media/image33.png"/><Relationship Id="rId6" Type="http://schemas.openxmlformats.org/officeDocument/2006/relationships/image" Target="../media/image4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6.png"/><Relationship Id="rId4" Type="http://schemas.openxmlformats.org/officeDocument/2006/relationships/image" Target="../media/image38.png"/><Relationship Id="rId5" Type="http://schemas.openxmlformats.org/officeDocument/2006/relationships/image" Target="../media/image45.png"/><Relationship Id="rId6" Type="http://schemas.openxmlformats.org/officeDocument/2006/relationships/image" Target="../media/image4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1.png"/><Relationship Id="rId4" Type="http://schemas.openxmlformats.org/officeDocument/2006/relationships/image" Target="../media/image28.png"/><Relationship Id="rId5" Type="http://schemas.openxmlformats.org/officeDocument/2006/relationships/image" Target="../media/image39.png"/><Relationship Id="rId6" Type="http://schemas.openxmlformats.org/officeDocument/2006/relationships/image" Target="../media/image4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3.png"/><Relationship Id="rId4" Type="http://schemas.openxmlformats.org/officeDocument/2006/relationships/hyperlink" Target="http://drive.google.com/file/d/1zCz_Hm7-dPRf_5ExKus5MC1Bv5mxhPga/view" TargetMode="External"/><Relationship Id="rId5"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7.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4.png"/><Relationship Id="rId4" Type="http://schemas.openxmlformats.org/officeDocument/2006/relationships/image" Target="../media/image12.png"/><Relationship Id="rId5" Type="http://schemas.openxmlformats.org/officeDocument/2006/relationships/image" Target="../media/image15.png"/><Relationship Id="rId6" Type="http://schemas.openxmlformats.org/officeDocument/2006/relationships/image" Target="../media/image46.png"/><Relationship Id="rId7" Type="http://schemas.openxmlformats.org/officeDocument/2006/relationships/image" Target="../media/image21.png"/><Relationship Id="rId8" Type="http://schemas.openxmlformats.org/officeDocument/2006/relationships/image" Target="../media/image4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695075" y="58775"/>
            <a:ext cx="77538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sz="3500">
                <a:latin typeface="Cambria"/>
                <a:ea typeface="Cambria"/>
                <a:cs typeface="Cambria"/>
                <a:sym typeface="Cambria"/>
              </a:rPr>
              <a:t>Machine Learning for the Tune Estimation in the LHC</a:t>
            </a:r>
            <a:endParaRPr sz="3500">
              <a:latin typeface="Cambria"/>
              <a:ea typeface="Cambria"/>
              <a:cs typeface="Cambria"/>
              <a:sym typeface="Cambria"/>
            </a:endParaRPr>
          </a:p>
        </p:txBody>
      </p:sp>
      <p:sp>
        <p:nvSpPr>
          <p:cNvPr id="55" name="Google Shape;55;p13"/>
          <p:cNvSpPr txBox="1"/>
          <p:nvPr>
            <p:ph idx="1" type="subTitle"/>
          </p:nvPr>
        </p:nvSpPr>
        <p:spPr>
          <a:xfrm>
            <a:off x="311700" y="23769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sz="2000">
                <a:latin typeface="Cambria"/>
                <a:ea typeface="Cambria"/>
                <a:cs typeface="Cambria"/>
                <a:sym typeface="Cambria"/>
              </a:rPr>
              <a:t>Data Science and Machine Learning Workshop</a:t>
            </a:r>
            <a:endParaRPr sz="2000">
              <a:latin typeface="Cambria"/>
              <a:ea typeface="Cambria"/>
              <a:cs typeface="Cambria"/>
              <a:sym typeface="Cambria"/>
            </a:endParaRPr>
          </a:p>
          <a:p>
            <a:pPr indent="0" lvl="0" marL="0" rtl="0" algn="ctr">
              <a:spcBef>
                <a:spcPts val="0"/>
              </a:spcBef>
              <a:spcAft>
                <a:spcPts val="0"/>
              </a:spcAft>
              <a:buNone/>
            </a:pPr>
            <a:r>
              <a:rPr lang="en-GB" sz="2000">
                <a:latin typeface="Cambria"/>
                <a:ea typeface="Cambria"/>
                <a:cs typeface="Cambria"/>
                <a:sym typeface="Cambria"/>
              </a:rPr>
              <a:t>ICALEPCS 2021</a:t>
            </a:r>
            <a:endParaRPr sz="2000">
              <a:latin typeface="Cambria"/>
              <a:ea typeface="Cambria"/>
              <a:cs typeface="Cambria"/>
              <a:sym typeface="Cambria"/>
            </a:endParaRPr>
          </a:p>
        </p:txBody>
      </p:sp>
      <p:sp>
        <p:nvSpPr>
          <p:cNvPr id="56" name="Google Shape;56;p13"/>
          <p:cNvSpPr txBox="1"/>
          <p:nvPr/>
        </p:nvSpPr>
        <p:spPr>
          <a:xfrm>
            <a:off x="311700" y="3610650"/>
            <a:ext cx="3000000" cy="9321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Cambria"/>
                <a:ea typeface="Cambria"/>
                <a:cs typeface="Cambria"/>
                <a:sym typeface="Cambria"/>
              </a:rPr>
              <a:t>Leander Grech</a:t>
            </a:r>
            <a:endParaRPr>
              <a:latin typeface="Cambria"/>
              <a:ea typeface="Cambria"/>
              <a:cs typeface="Cambria"/>
              <a:sym typeface="Cambria"/>
            </a:endParaRPr>
          </a:p>
          <a:p>
            <a:pPr indent="0" lvl="0" marL="0" rtl="0" algn="ctr">
              <a:spcBef>
                <a:spcPts val="0"/>
              </a:spcBef>
              <a:spcAft>
                <a:spcPts val="0"/>
              </a:spcAft>
              <a:buNone/>
            </a:pPr>
            <a:r>
              <a:t/>
            </a:r>
            <a:endParaRPr>
              <a:latin typeface="Cambria"/>
              <a:ea typeface="Cambria"/>
              <a:cs typeface="Cambria"/>
              <a:sym typeface="Cambria"/>
            </a:endParaRPr>
          </a:p>
          <a:p>
            <a:pPr indent="0" lvl="0" marL="0" rtl="0" algn="ctr">
              <a:spcBef>
                <a:spcPts val="0"/>
              </a:spcBef>
              <a:spcAft>
                <a:spcPts val="0"/>
              </a:spcAft>
              <a:buNone/>
            </a:pPr>
            <a:r>
              <a:rPr lang="en-GB">
                <a:latin typeface="Cambria"/>
                <a:ea typeface="Cambria"/>
                <a:cs typeface="Cambria"/>
                <a:sym typeface="Cambria"/>
              </a:rPr>
              <a:t>15</a:t>
            </a:r>
            <a:r>
              <a:rPr baseline="30000" lang="en-GB">
                <a:latin typeface="Cambria"/>
                <a:ea typeface="Cambria"/>
                <a:cs typeface="Cambria"/>
                <a:sym typeface="Cambria"/>
              </a:rPr>
              <a:t>th</a:t>
            </a:r>
            <a:r>
              <a:rPr lang="en-GB">
                <a:latin typeface="Cambria"/>
                <a:ea typeface="Cambria"/>
                <a:cs typeface="Cambria"/>
                <a:sym typeface="Cambria"/>
              </a:rPr>
              <a:t> October, 2021</a:t>
            </a:r>
            <a:endParaRPr>
              <a:latin typeface="Cambria"/>
              <a:ea typeface="Cambria"/>
              <a:cs typeface="Cambria"/>
              <a:sym typeface="Cambria"/>
            </a:endParaRPr>
          </a:p>
        </p:txBody>
      </p:sp>
      <p:pic>
        <p:nvPicPr>
          <p:cNvPr id="57" name="Google Shape;57;p13"/>
          <p:cNvPicPr preferRelativeResize="0"/>
          <p:nvPr/>
        </p:nvPicPr>
        <p:blipFill rotWithShape="1">
          <a:blip r:embed="rId3">
            <a:alphaModFix/>
          </a:blip>
          <a:srcRect b="0" l="14838" r="19037" t="0"/>
          <a:stretch/>
        </p:blipFill>
        <p:spPr>
          <a:xfrm>
            <a:off x="7181811" y="3440725"/>
            <a:ext cx="1502064" cy="1272000"/>
          </a:xfrm>
          <a:prstGeom prst="rect">
            <a:avLst/>
          </a:prstGeom>
          <a:noFill/>
          <a:ln>
            <a:noFill/>
          </a:ln>
        </p:spPr>
      </p:pic>
      <p:pic>
        <p:nvPicPr>
          <p:cNvPr id="58" name="Google Shape;58;p13"/>
          <p:cNvPicPr preferRelativeResize="0"/>
          <p:nvPr/>
        </p:nvPicPr>
        <p:blipFill>
          <a:blip r:embed="rId4">
            <a:alphaModFix/>
          </a:blip>
          <a:stretch>
            <a:fillRect/>
          </a:stretch>
        </p:blipFill>
        <p:spPr>
          <a:xfrm>
            <a:off x="4203300" y="3644700"/>
            <a:ext cx="2646100" cy="8640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22"/>
          <p:cNvSpPr txBox="1"/>
          <p:nvPr>
            <p:ph type="title"/>
          </p:nvPr>
        </p:nvSpPr>
        <p:spPr>
          <a:xfrm>
            <a:off x="311700" y="205375"/>
            <a:ext cx="5032800" cy="476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Simple approach I</a:t>
            </a:r>
            <a:endParaRPr>
              <a:latin typeface="Cambria"/>
              <a:ea typeface="Cambria"/>
              <a:cs typeface="Cambria"/>
              <a:sym typeface="Cambria"/>
            </a:endParaRPr>
          </a:p>
        </p:txBody>
      </p:sp>
      <p:sp>
        <p:nvSpPr>
          <p:cNvPr id="166" name="Google Shape;166;p22"/>
          <p:cNvSpPr txBox="1"/>
          <p:nvPr>
            <p:ph idx="1" type="body"/>
          </p:nvPr>
        </p:nvSpPr>
        <p:spPr>
          <a:xfrm>
            <a:off x="311700" y="868500"/>
            <a:ext cx="4905600" cy="1260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Create a simulated dataset:</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Monte Carlo simulation - create different spectra</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Inject 50 Hz harmonics with random amplitudes</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Apply digital filter to widen harmonics</a:t>
            </a:r>
            <a:endParaRPr>
              <a:latin typeface="Roboto Light"/>
              <a:ea typeface="Roboto Light"/>
              <a:cs typeface="Roboto Light"/>
              <a:sym typeface="Roboto Light"/>
            </a:endParaRPr>
          </a:p>
        </p:txBody>
      </p:sp>
      <p:pic>
        <p:nvPicPr>
          <p:cNvPr id="167" name="Google Shape;167;p22"/>
          <p:cNvPicPr preferRelativeResize="0"/>
          <p:nvPr/>
        </p:nvPicPr>
        <p:blipFill>
          <a:blip r:embed="rId3">
            <a:alphaModFix/>
          </a:blip>
          <a:stretch>
            <a:fillRect/>
          </a:stretch>
        </p:blipFill>
        <p:spPr>
          <a:xfrm>
            <a:off x="5295900" y="61325"/>
            <a:ext cx="3612400" cy="2709300"/>
          </a:xfrm>
          <a:prstGeom prst="rect">
            <a:avLst/>
          </a:prstGeom>
          <a:noFill/>
          <a:ln>
            <a:noFill/>
          </a:ln>
        </p:spPr>
      </p:pic>
      <p:sp>
        <p:nvSpPr>
          <p:cNvPr id="168" name="Google Shape;168;p22"/>
          <p:cNvSpPr txBox="1"/>
          <p:nvPr>
            <p:ph idx="1" type="body"/>
          </p:nvPr>
        </p:nvSpPr>
        <p:spPr>
          <a:xfrm>
            <a:off x="311700" y="2005625"/>
            <a:ext cx="4905600" cy="7650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Train DNNs and 1D CNNs with different architectures</a:t>
            </a:r>
            <a:endParaRPr>
              <a:latin typeface="Roboto Light"/>
              <a:ea typeface="Roboto Light"/>
              <a:cs typeface="Roboto Light"/>
              <a:sym typeface="Roboto Light"/>
            </a:endParaRPr>
          </a:p>
        </p:txBody>
      </p:sp>
      <p:pic>
        <p:nvPicPr>
          <p:cNvPr id="169" name="Google Shape;169;p22"/>
          <p:cNvPicPr preferRelativeResize="0"/>
          <p:nvPr/>
        </p:nvPicPr>
        <p:blipFill>
          <a:blip r:embed="rId4">
            <a:alphaModFix/>
          </a:blip>
          <a:stretch>
            <a:fillRect/>
          </a:stretch>
        </p:blipFill>
        <p:spPr>
          <a:xfrm>
            <a:off x="475050" y="2895375"/>
            <a:ext cx="3184400" cy="1083100"/>
          </a:xfrm>
          <a:prstGeom prst="rect">
            <a:avLst/>
          </a:prstGeom>
          <a:noFill/>
          <a:ln>
            <a:noFill/>
          </a:ln>
        </p:spPr>
      </p:pic>
      <p:pic>
        <p:nvPicPr>
          <p:cNvPr id="170" name="Google Shape;170;p22"/>
          <p:cNvPicPr preferRelativeResize="0"/>
          <p:nvPr/>
        </p:nvPicPr>
        <p:blipFill>
          <a:blip r:embed="rId5">
            <a:alphaModFix/>
          </a:blip>
          <a:stretch>
            <a:fillRect/>
          </a:stretch>
        </p:blipFill>
        <p:spPr>
          <a:xfrm>
            <a:off x="4328074" y="2895375"/>
            <a:ext cx="4267070" cy="2068075"/>
          </a:xfrm>
          <a:prstGeom prst="rect">
            <a:avLst/>
          </a:prstGeom>
          <a:noFill/>
          <a:ln>
            <a:noFill/>
          </a:ln>
        </p:spPr>
      </p:pic>
      <p:sp>
        <p:nvSpPr>
          <p:cNvPr id="171" name="Google Shape;171;p22"/>
          <p:cNvSpPr txBox="1"/>
          <p:nvPr/>
        </p:nvSpPr>
        <p:spPr>
          <a:xfrm>
            <a:off x="636025" y="4062575"/>
            <a:ext cx="857400" cy="3870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GB">
                <a:latin typeface="Roboto Light"/>
                <a:ea typeface="Roboto Light"/>
                <a:cs typeface="Roboto Light"/>
                <a:sym typeface="Roboto Light"/>
              </a:rPr>
              <a:t>DNNs</a:t>
            </a:r>
            <a:endParaRPr>
              <a:latin typeface="Roboto Light"/>
              <a:ea typeface="Roboto Light"/>
              <a:cs typeface="Roboto Light"/>
              <a:sym typeface="Roboto Light"/>
            </a:endParaRPr>
          </a:p>
        </p:txBody>
      </p:sp>
      <p:sp>
        <p:nvSpPr>
          <p:cNvPr id="172" name="Google Shape;172;p22"/>
          <p:cNvSpPr txBox="1"/>
          <p:nvPr/>
        </p:nvSpPr>
        <p:spPr>
          <a:xfrm>
            <a:off x="6732025" y="4291175"/>
            <a:ext cx="857400" cy="387000"/>
          </a:xfrm>
          <a:prstGeom prst="rect">
            <a:avLst/>
          </a:prstGeom>
          <a:noFill/>
          <a:ln>
            <a:noFill/>
          </a:ln>
        </p:spPr>
        <p:txBody>
          <a:bodyPr anchorCtr="0" anchor="t" bIns="91425" lIns="91425" spcFirstLastPara="1" rIns="91425" wrap="square" tIns="91425">
            <a:normAutofit fontScale="92500"/>
          </a:bodyPr>
          <a:lstStyle/>
          <a:p>
            <a:pPr indent="0" lvl="0" marL="0" rtl="0" algn="l">
              <a:spcBef>
                <a:spcPts val="0"/>
              </a:spcBef>
              <a:spcAft>
                <a:spcPts val="0"/>
              </a:spcAft>
              <a:buNone/>
            </a:pPr>
            <a:r>
              <a:rPr lang="en-GB">
                <a:latin typeface="Roboto Light"/>
                <a:ea typeface="Roboto Light"/>
                <a:cs typeface="Roboto Light"/>
                <a:sym typeface="Roboto Light"/>
              </a:rPr>
              <a:t>1D C</a:t>
            </a:r>
            <a:r>
              <a:rPr lang="en-GB">
                <a:latin typeface="Roboto Light"/>
                <a:ea typeface="Roboto Light"/>
                <a:cs typeface="Roboto Light"/>
                <a:sym typeface="Roboto Light"/>
              </a:rPr>
              <a:t>NNs</a:t>
            </a:r>
            <a:endParaRPr>
              <a:latin typeface="Roboto Light"/>
              <a:ea typeface="Roboto Light"/>
              <a:cs typeface="Roboto Light"/>
              <a:sym typeface="Roboto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6">
                                            <p:txEl>
                                              <p:pRg end="0" st="0"/>
                                            </p:txEl>
                                          </p:spTgt>
                                        </p:tgtEl>
                                        <p:attrNameLst>
                                          <p:attrName>style.visibility</p:attrName>
                                        </p:attrNameLst>
                                      </p:cBhvr>
                                      <p:to>
                                        <p:strVal val="visible"/>
                                      </p:to>
                                    </p:set>
                                    <p:animEffect filter="fade" transition="in">
                                      <p:cBhvr>
                                        <p:cTn dur="1000"/>
                                        <p:tgtEl>
                                          <p:spTgt spid="16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6">
                                            <p:txEl>
                                              <p:pRg end="1" st="1"/>
                                            </p:txEl>
                                          </p:spTgt>
                                        </p:tgtEl>
                                        <p:attrNameLst>
                                          <p:attrName>style.visibility</p:attrName>
                                        </p:attrNameLst>
                                      </p:cBhvr>
                                      <p:to>
                                        <p:strVal val="visible"/>
                                      </p:to>
                                    </p:set>
                                    <p:animEffect filter="fade" transition="in">
                                      <p:cBhvr>
                                        <p:cTn dur="1000"/>
                                        <p:tgtEl>
                                          <p:spTgt spid="16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6">
                                            <p:txEl>
                                              <p:pRg end="2" st="2"/>
                                            </p:txEl>
                                          </p:spTgt>
                                        </p:tgtEl>
                                        <p:attrNameLst>
                                          <p:attrName>style.visibility</p:attrName>
                                        </p:attrNameLst>
                                      </p:cBhvr>
                                      <p:to>
                                        <p:strVal val="visible"/>
                                      </p:to>
                                    </p:set>
                                    <p:animEffect filter="fade" transition="in">
                                      <p:cBhvr>
                                        <p:cTn dur="1000"/>
                                        <p:tgtEl>
                                          <p:spTgt spid="16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6">
                                            <p:txEl>
                                              <p:pRg end="3" st="3"/>
                                            </p:txEl>
                                          </p:spTgt>
                                        </p:tgtEl>
                                        <p:attrNameLst>
                                          <p:attrName>style.visibility</p:attrName>
                                        </p:attrNameLst>
                                      </p:cBhvr>
                                      <p:to>
                                        <p:strVal val="visible"/>
                                      </p:to>
                                    </p:set>
                                    <p:animEffect filter="fade" transition="in">
                                      <p:cBhvr>
                                        <p:cTn dur="1000"/>
                                        <p:tgtEl>
                                          <p:spTgt spid="166">
                                            <p:txEl>
                                              <p:pRg end="3" st="3"/>
                                            </p:txEl>
                                          </p:spTgt>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67"/>
                                        </p:tgtEl>
                                        <p:attrNameLst>
                                          <p:attrName>style.visibility</p:attrName>
                                        </p:attrNameLst>
                                      </p:cBhvr>
                                      <p:to>
                                        <p:strVal val="visible"/>
                                      </p:to>
                                    </p:set>
                                    <p:animEffect filter="fade" transition="in">
                                      <p:cBhvr>
                                        <p:cTn dur="1000"/>
                                        <p:tgtEl>
                                          <p:spTgt spid="1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8"/>
                                        </p:tgtEl>
                                        <p:attrNameLst>
                                          <p:attrName>style.visibility</p:attrName>
                                        </p:attrNameLst>
                                      </p:cBhvr>
                                      <p:to>
                                        <p:strVal val="visible"/>
                                      </p:to>
                                    </p:set>
                                    <p:animEffect filter="fade" transition="in">
                                      <p:cBhvr>
                                        <p:cTn dur="1000"/>
                                        <p:tgtEl>
                                          <p:spTgt spid="168"/>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69"/>
                                        </p:tgtEl>
                                        <p:attrNameLst>
                                          <p:attrName>style.visibility</p:attrName>
                                        </p:attrNameLst>
                                      </p:cBhvr>
                                      <p:to>
                                        <p:strVal val="visible"/>
                                      </p:to>
                                    </p:set>
                                    <p:animEffect filter="fade" transition="in">
                                      <p:cBhvr>
                                        <p:cTn dur="1000"/>
                                        <p:tgtEl>
                                          <p:spTgt spid="169"/>
                                        </p:tgtEl>
                                      </p:cBhvr>
                                    </p:animEffect>
                                  </p:childTnLst>
                                </p:cTn>
                              </p:par>
                              <p:par>
                                <p:cTn fill="hold" nodeType="withEffect" presetClass="entr" presetID="10" presetSubtype="0">
                                  <p:stCondLst>
                                    <p:cond delay="0"/>
                                  </p:stCondLst>
                                  <p:childTnLst>
                                    <p:set>
                                      <p:cBhvr>
                                        <p:cTn dur="1" fill="hold">
                                          <p:stCondLst>
                                            <p:cond delay="0"/>
                                          </p:stCondLst>
                                        </p:cTn>
                                        <p:tgtEl>
                                          <p:spTgt spid="171"/>
                                        </p:tgtEl>
                                        <p:attrNameLst>
                                          <p:attrName>style.visibility</p:attrName>
                                        </p:attrNameLst>
                                      </p:cBhvr>
                                      <p:to>
                                        <p:strVal val="visible"/>
                                      </p:to>
                                    </p:set>
                                    <p:animEffect filter="fade" transition="in">
                                      <p:cBhvr>
                                        <p:cTn dur="1000"/>
                                        <p:tgtEl>
                                          <p:spTgt spid="171"/>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1000"/>
                                        <p:tgtEl>
                                          <p:spTgt spid="170"/>
                                        </p:tgtEl>
                                      </p:cBhvr>
                                    </p:animEffect>
                                  </p:childTnLst>
                                </p:cTn>
                              </p:par>
                              <p:par>
                                <p:cTn fill="hold" nodeType="withEffect" presetClass="entr" presetID="10" presetSubtype="0">
                                  <p:stCondLst>
                                    <p:cond delay="0"/>
                                  </p:stCondLst>
                                  <p:childTnLst>
                                    <p:set>
                                      <p:cBhvr>
                                        <p:cTn dur="1" fill="hold">
                                          <p:stCondLst>
                                            <p:cond delay="0"/>
                                          </p:stCondLst>
                                        </p:cTn>
                                        <p:tgtEl>
                                          <p:spTgt spid="172"/>
                                        </p:tgtEl>
                                        <p:attrNameLst>
                                          <p:attrName>style.visibility</p:attrName>
                                        </p:attrNameLst>
                                      </p:cBhvr>
                                      <p:to>
                                        <p:strVal val="visible"/>
                                      </p:to>
                                    </p:set>
                                    <p:animEffect filter="fade" transition="in">
                                      <p:cBhvr>
                                        <p:cTn dur="1000"/>
                                        <p:tgtEl>
                                          <p:spTgt spid="17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23"/>
          <p:cNvSpPr txBox="1"/>
          <p:nvPr>
            <p:ph type="title"/>
          </p:nvPr>
        </p:nvSpPr>
        <p:spPr>
          <a:xfrm>
            <a:off x="311700" y="205375"/>
            <a:ext cx="5032800" cy="476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Simple approach II</a:t>
            </a:r>
            <a:endParaRPr>
              <a:latin typeface="Cambria"/>
              <a:ea typeface="Cambria"/>
              <a:cs typeface="Cambria"/>
              <a:sym typeface="Cambria"/>
            </a:endParaRPr>
          </a:p>
        </p:txBody>
      </p:sp>
      <p:sp>
        <p:nvSpPr>
          <p:cNvPr id="178" name="Google Shape;178;p23"/>
          <p:cNvSpPr txBox="1"/>
          <p:nvPr>
            <p:ph idx="1" type="body"/>
          </p:nvPr>
        </p:nvSpPr>
        <p:spPr>
          <a:xfrm>
            <a:off x="311700" y="868500"/>
            <a:ext cx="4295700" cy="12300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Font typeface="Roboto Light"/>
              <a:buChar char="●"/>
            </a:pPr>
            <a:r>
              <a:rPr lang="en-GB" sz="1500">
                <a:latin typeface="Roboto Light"/>
                <a:ea typeface="Roboto Light"/>
                <a:cs typeface="Roboto Light"/>
                <a:sym typeface="Roboto Light"/>
              </a:rPr>
              <a:t>Evaluation</a:t>
            </a:r>
            <a:endParaRPr sz="1500">
              <a:latin typeface="Roboto Light"/>
              <a:ea typeface="Roboto Light"/>
              <a:cs typeface="Roboto Light"/>
              <a:sym typeface="Roboto Light"/>
            </a:endParaRPr>
          </a:p>
          <a:p>
            <a:pPr indent="-298450" lvl="1" marL="914400" rtl="0" algn="l">
              <a:spcBef>
                <a:spcPts val="0"/>
              </a:spcBef>
              <a:spcAft>
                <a:spcPts val="0"/>
              </a:spcAft>
              <a:buSzPts val="1100"/>
              <a:buFont typeface="Roboto Light"/>
              <a:buChar char="○"/>
            </a:pPr>
            <a:r>
              <a:rPr lang="en-GB" sz="1100">
                <a:latin typeface="Roboto Light"/>
                <a:ea typeface="Roboto Light"/>
                <a:cs typeface="Roboto Light"/>
                <a:sym typeface="Roboto Light"/>
              </a:rPr>
              <a:t>Compare predicted tunes to ground truth tune from simulation</a:t>
            </a:r>
            <a:endParaRPr sz="1100">
              <a:latin typeface="Roboto Light"/>
              <a:ea typeface="Roboto Light"/>
              <a:cs typeface="Roboto Light"/>
              <a:sym typeface="Roboto Light"/>
            </a:endParaRPr>
          </a:p>
          <a:p>
            <a:pPr indent="-298450" lvl="1" marL="914400" rtl="0" algn="l">
              <a:spcBef>
                <a:spcPts val="0"/>
              </a:spcBef>
              <a:spcAft>
                <a:spcPts val="0"/>
              </a:spcAft>
              <a:buSzPts val="1100"/>
              <a:buFont typeface="Roboto Light"/>
              <a:buChar char="○"/>
            </a:pPr>
            <a:r>
              <a:rPr lang="en-GB" sz="1100">
                <a:latin typeface="Roboto Light"/>
                <a:ea typeface="Roboto Light"/>
                <a:cs typeface="Roboto Light"/>
                <a:sym typeface="Roboto Light"/>
              </a:rPr>
              <a:t>Error = Prediction - Groundtruth</a:t>
            </a:r>
            <a:endParaRPr sz="1100">
              <a:latin typeface="Roboto Light"/>
              <a:ea typeface="Roboto Light"/>
              <a:cs typeface="Roboto Light"/>
              <a:sym typeface="Roboto Light"/>
            </a:endParaRPr>
          </a:p>
          <a:p>
            <a:pPr indent="-298450" lvl="1" marL="914400" rtl="0" algn="l">
              <a:spcBef>
                <a:spcPts val="0"/>
              </a:spcBef>
              <a:spcAft>
                <a:spcPts val="0"/>
              </a:spcAft>
              <a:buSzPts val="1100"/>
              <a:buFont typeface="Roboto Light"/>
              <a:buChar char="○"/>
            </a:pPr>
            <a:r>
              <a:rPr lang="en-GB" sz="1100">
                <a:latin typeface="Roboto Light"/>
                <a:ea typeface="Roboto Light"/>
                <a:cs typeface="Roboto Light"/>
                <a:sym typeface="Roboto Light"/>
              </a:rPr>
              <a:t>Do it over 5000 simulated spectra</a:t>
            </a:r>
            <a:endParaRPr sz="1500">
              <a:latin typeface="Roboto Light"/>
              <a:ea typeface="Roboto Light"/>
              <a:cs typeface="Roboto Light"/>
              <a:sym typeface="Roboto Light"/>
            </a:endParaRPr>
          </a:p>
        </p:txBody>
      </p:sp>
      <p:pic>
        <p:nvPicPr>
          <p:cNvPr id="179" name="Google Shape;179;p23"/>
          <p:cNvPicPr preferRelativeResize="0"/>
          <p:nvPr/>
        </p:nvPicPr>
        <p:blipFill>
          <a:blip r:embed="rId3">
            <a:alphaModFix/>
          </a:blip>
          <a:stretch>
            <a:fillRect/>
          </a:stretch>
        </p:blipFill>
        <p:spPr>
          <a:xfrm>
            <a:off x="4572000" y="765061"/>
            <a:ext cx="4215624" cy="3613374"/>
          </a:xfrm>
          <a:prstGeom prst="rect">
            <a:avLst/>
          </a:prstGeom>
          <a:noFill/>
          <a:ln>
            <a:noFill/>
          </a:ln>
        </p:spPr>
      </p:pic>
      <p:sp>
        <p:nvSpPr>
          <p:cNvPr id="180" name="Google Shape;180;p23"/>
          <p:cNvSpPr txBox="1"/>
          <p:nvPr/>
        </p:nvSpPr>
        <p:spPr>
          <a:xfrm>
            <a:off x="311700" y="2098500"/>
            <a:ext cx="4295700" cy="1396800"/>
          </a:xfrm>
          <a:prstGeom prst="rect">
            <a:avLst/>
          </a:prstGeom>
          <a:noFill/>
          <a:ln>
            <a:noFill/>
          </a:ln>
        </p:spPr>
        <p:txBody>
          <a:bodyPr anchorCtr="0" anchor="t" bIns="91425" lIns="91425" spcFirstLastPara="1" rIns="91425" wrap="square" tIns="91425">
            <a:normAutofit lnSpcReduction="10000"/>
          </a:bodyPr>
          <a:lstStyle/>
          <a:p>
            <a:pPr indent="-323850" lvl="0" marL="457200" rtl="0" algn="l">
              <a:lnSpc>
                <a:spcPct val="115000"/>
              </a:lnSpc>
              <a:spcBef>
                <a:spcPts val="0"/>
              </a:spcBef>
              <a:spcAft>
                <a:spcPts val="0"/>
              </a:spcAft>
              <a:buClr>
                <a:schemeClr val="dk2"/>
              </a:buClr>
              <a:buSzPts val="1500"/>
              <a:buFont typeface="Roboto Light"/>
              <a:buChar char="●"/>
            </a:pPr>
            <a:r>
              <a:rPr lang="en-GB" sz="1500">
                <a:solidFill>
                  <a:schemeClr val="dk2"/>
                </a:solidFill>
                <a:latin typeface="Roboto Light"/>
                <a:ea typeface="Roboto Light"/>
                <a:cs typeface="Roboto Light"/>
                <a:sym typeface="Roboto Light"/>
              </a:rPr>
              <a:t>Error probability distribution of errors from different models and algorithms</a:t>
            </a:r>
            <a:endParaRPr sz="1500">
              <a:solidFill>
                <a:schemeClr val="dk2"/>
              </a:solidFill>
              <a:latin typeface="Roboto Light"/>
              <a:ea typeface="Roboto Light"/>
              <a:cs typeface="Roboto Light"/>
              <a:sym typeface="Roboto Light"/>
            </a:endParaRPr>
          </a:p>
          <a:p>
            <a:pPr indent="-298450" lvl="1" marL="914400" rtl="0" algn="l">
              <a:lnSpc>
                <a:spcPct val="115000"/>
              </a:lnSpc>
              <a:spcBef>
                <a:spcPts val="0"/>
              </a:spcBef>
              <a:spcAft>
                <a:spcPts val="0"/>
              </a:spcAft>
              <a:buClr>
                <a:schemeClr val="dk2"/>
              </a:buClr>
              <a:buSzPts val="1100"/>
              <a:buFont typeface="Roboto Light"/>
              <a:buChar char="○"/>
            </a:pPr>
            <a:r>
              <a:rPr lang="en-GB" sz="1100">
                <a:solidFill>
                  <a:schemeClr val="dk2"/>
                </a:solidFill>
                <a:latin typeface="Roboto Light"/>
                <a:ea typeface="Roboto Light"/>
                <a:cs typeface="Roboto Light"/>
                <a:sym typeface="Roboto Light"/>
              </a:rPr>
              <a:t>BQ - original tune estimation algorithm</a:t>
            </a:r>
            <a:endParaRPr sz="1100">
              <a:solidFill>
                <a:schemeClr val="dk2"/>
              </a:solidFill>
              <a:latin typeface="Roboto Light"/>
              <a:ea typeface="Roboto Light"/>
              <a:cs typeface="Roboto Light"/>
              <a:sym typeface="Roboto Light"/>
            </a:endParaRPr>
          </a:p>
          <a:p>
            <a:pPr indent="-298450" lvl="1" marL="914400" rtl="0" algn="l">
              <a:lnSpc>
                <a:spcPct val="115000"/>
              </a:lnSpc>
              <a:spcBef>
                <a:spcPts val="0"/>
              </a:spcBef>
              <a:spcAft>
                <a:spcPts val="0"/>
              </a:spcAft>
              <a:buClr>
                <a:schemeClr val="dk2"/>
              </a:buClr>
              <a:buSzPts val="1100"/>
              <a:buFont typeface="Roboto Light"/>
              <a:buChar char="○"/>
            </a:pPr>
            <a:r>
              <a:rPr lang="en-GB" sz="1100">
                <a:solidFill>
                  <a:schemeClr val="dk2"/>
                </a:solidFill>
                <a:latin typeface="Roboto Light"/>
                <a:ea typeface="Roboto Light"/>
                <a:cs typeface="Roboto Light"/>
                <a:sym typeface="Roboto Light"/>
              </a:rPr>
              <a:t>GP and WMA - alternative algorithms</a:t>
            </a:r>
            <a:r>
              <a:rPr baseline="30000" lang="en-GB" sz="1100">
                <a:solidFill>
                  <a:schemeClr val="dk2"/>
                </a:solidFill>
                <a:latin typeface="Roboto Light"/>
                <a:ea typeface="Roboto Light"/>
                <a:cs typeface="Roboto Light"/>
                <a:sym typeface="Roboto Light"/>
              </a:rPr>
              <a:t>1</a:t>
            </a:r>
            <a:endParaRPr sz="1100">
              <a:solidFill>
                <a:schemeClr val="dk2"/>
              </a:solidFill>
              <a:latin typeface="Roboto Light"/>
              <a:ea typeface="Roboto Light"/>
              <a:cs typeface="Roboto Light"/>
              <a:sym typeface="Roboto Light"/>
            </a:endParaRPr>
          </a:p>
          <a:p>
            <a:pPr indent="-298450" lvl="1" marL="914400" rtl="0" algn="l">
              <a:lnSpc>
                <a:spcPct val="115000"/>
              </a:lnSpc>
              <a:spcBef>
                <a:spcPts val="0"/>
              </a:spcBef>
              <a:spcAft>
                <a:spcPts val="0"/>
              </a:spcAft>
              <a:buClr>
                <a:schemeClr val="dk2"/>
              </a:buClr>
              <a:buSzPts val="1100"/>
              <a:buFont typeface="Roboto Light"/>
              <a:buChar char="○"/>
            </a:pPr>
            <a:r>
              <a:rPr lang="en-GB" sz="1100">
                <a:solidFill>
                  <a:schemeClr val="dk2"/>
                </a:solidFill>
                <a:latin typeface="Roboto Light"/>
                <a:ea typeface="Roboto Light"/>
                <a:cs typeface="Roboto Light"/>
                <a:sym typeface="Roboto Light"/>
              </a:rPr>
              <a:t>ML #1 - best DNN model</a:t>
            </a:r>
            <a:endParaRPr sz="1100">
              <a:solidFill>
                <a:schemeClr val="dk2"/>
              </a:solidFill>
              <a:latin typeface="Roboto Light"/>
              <a:ea typeface="Roboto Light"/>
              <a:cs typeface="Roboto Light"/>
              <a:sym typeface="Roboto Light"/>
            </a:endParaRPr>
          </a:p>
          <a:p>
            <a:pPr indent="-298450" lvl="1" marL="914400" rtl="0" algn="l">
              <a:lnSpc>
                <a:spcPct val="115000"/>
              </a:lnSpc>
              <a:spcBef>
                <a:spcPts val="0"/>
              </a:spcBef>
              <a:spcAft>
                <a:spcPts val="0"/>
              </a:spcAft>
              <a:buClr>
                <a:schemeClr val="dk2"/>
              </a:buClr>
              <a:buSzPts val="1100"/>
              <a:buFont typeface="Roboto Light"/>
              <a:buChar char="○"/>
            </a:pPr>
            <a:r>
              <a:rPr lang="en-GB" sz="1100">
                <a:solidFill>
                  <a:schemeClr val="dk2"/>
                </a:solidFill>
                <a:latin typeface="Roboto Light"/>
                <a:ea typeface="Roboto Light"/>
                <a:cs typeface="Roboto Light"/>
                <a:sym typeface="Roboto Light"/>
              </a:rPr>
              <a:t>ML #5 - best CNN model</a:t>
            </a:r>
            <a:endParaRPr sz="1100">
              <a:solidFill>
                <a:schemeClr val="dk2"/>
              </a:solidFill>
              <a:latin typeface="Roboto Light"/>
              <a:ea typeface="Roboto Light"/>
              <a:cs typeface="Roboto Light"/>
              <a:sym typeface="Roboto Light"/>
            </a:endParaRPr>
          </a:p>
        </p:txBody>
      </p:sp>
      <p:sp>
        <p:nvSpPr>
          <p:cNvPr id="181" name="Google Shape;181;p23"/>
          <p:cNvSpPr txBox="1"/>
          <p:nvPr/>
        </p:nvSpPr>
        <p:spPr>
          <a:xfrm>
            <a:off x="357475" y="4666875"/>
            <a:ext cx="3621000" cy="4287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baseline="30000" lang="en-GB" sz="600">
                <a:solidFill>
                  <a:schemeClr val="dk1"/>
                </a:solidFill>
                <a:latin typeface="Roboto Light"/>
                <a:ea typeface="Roboto Light"/>
                <a:cs typeface="Roboto Light"/>
                <a:sym typeface="Roboto Light"/>
              </a:rPr>
              <a:t>1</a:t>
            </a:r>
            <a:r>
              <a:rPr lang="en-GB" sz="600">
                <a:solidFill>
                  <a:schemeClr val="dk1"/>
                </a:solidFill>
                <a:latin typeface="Roboto Light"/>
                <a:ea typeface="Roboto Light"/>
                <a:cs typeface="Roboto Light"/>
                <a:sym typeface="Roboto Light"/>
              </a:rPr>
              <a:t>L. Grech </a:t>
            </a:r>
            <a:r>
              <a:rPr i="1" lang="en-GB" sz="600">
                <a:solidFill>
                  <a:schemeClr val="dk1"/>
                </a:solidFill>
                <a:latin typeface="Roboto Light"/>
                <a:ea typeface="Roboto Light"/>
                <a:cs typeface="Roboto Light"/>
                <a:sym typeface="Roboto Light"/>
              </a:rPr>
              <a:t>et al.</a:t>
            </a:r>
            <a:r>
              <a:rPr lang="en-GB" sz="600">
                <a:solidFill>
                  <a:schemeClr val="dk1"/>
                </a:solidFill>
                <a:latin typeface="Roboto Light"/>
                <a:ea typeface="Roboto Light"/>
                <a:cs typeface="Roboto Light"/>
                <a:sym typeface="Roboto Light"/>
              </a:rPr>
              <a:t>, “An Alternative Processing Algorithm for the Tune Measurement System in the LHC,” in </a:t>
            </a:r>
            <a:r>
              <a:rPr i="1" lang="en-GB" sz="600">
                <a:solidFill>
                  <a:schemeClr val="dk1"/>
                </a:solidFill>
                <a:latin typeface="Roboto Light"/>
                <a:ea typeface="Roboto Light"/>
                <a:cs typeface="Roboto Light"/>
                <a:sym typeface="Roboto Light"/>
              </a:rPr>
              <a:t>Proceedings of the 9th International Beam Instrumentation Conference (IBIC 2020)</a:t>
            </a:r>
            <a:r>
              <a:rPr lang="en-GB" sz="600">
                <a:solidFill>
                  <a:schemeClr val="dk1"/>
                </a:solidFill>
                <a:latin typeface="Roboto Light"/>
                <a:ea typeface="Roboto Light"/>
                <a:cs typeface="Roboto Light"/>
                <a:sym typeface="Roboto Light"/>
              </a:rPr>
              <a:t>, Virtual, 2020.</a:t>
            </a:r>
            <a:endParaRPr sz="600">
              <a:latin typeface="Roboto Light"/>
              <a:ea typeface="Roboto Light"/>
              <a:cs typeface="Roboto Light"/>
              <a:sym typeface="Roboto Light"/>
            </a:endParaRPr>
          </a:p>
        </p:txBody>
      </p:sp>
      <p:sp>
        <p:nvSpPr>
          <p:cNvPr id="182" name="Google Shape;182;p23"/>
          <p:cNvSpPr/>
          <p:nvPr/>
        </p:nvSpPr>
        <p:spPr>
          <a:xfrm>
            <a:off x="892100" y="2718109"/>
            <a:ext cx="2885400" cy="271800"/>
          </a:xfrm>
          <a:prstGeom prst="bracePair">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23"/>
          <p:cNvSpPr/>
          <p:nvPr/>
        </p:nvSpPr>
        <p:spPr>
          <a:xfrm>
            <a:off x="892100" y="3064250"/>
            <a:ext cx="2104800" cy="271800"/>
          </a:xfrm>
          <a:prstGeom prst="bracePair">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23"/>
          <p:cNvSpPr/>
          <p:nvPr/>
        </p:nvSpPr>
        <p:spPr>
          <a:xfrm>
            <a:off x="6507763" y="3336038"/>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23"/>
          <p:cNvSpPr/>
          <p:nvPr/>
        </p:nvSpPr>
        <p:spPr>
          <a:xfrm>
            <a:off x="6193213" y="3031388"/>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86" name="Google Shape;186;p23"/>
          <p:cNvCxnSpPr>
            <a:stCxn id="182" idx="3"/>
            <a:endCxn id="185" idx="2"/>
          </p:cNvCxnSpPr>
          <p:nvPr/>
        </p:nvCxnSpPr>
        <p:spPr>
          <a:xfrm>
            <a:off x="3777500" y="2854009"/>
            <a:ext cx="2415600" cy="346200"/>
          </a:xfrm>
          <a:prstGeom prst="curvedConnector3">
            <a:avLst>
              <a:gd fmla="val 50002" name="adj1"/>
            </a:avLst>
          </a:prstGeom>
          <a:noFill/>
          <a:ln cap="flat" cmpd="sng" w="19050">
            <a:solidFill>
              <a:schemeClr val="dk2"/>
            </a:solidFill>
            <a:prstDash val="solid"/>
            <a:round/>
            <a:headEnd len="med" w="med" type="none"/>
            <a:tailEnd len="med" w="med" type="triangle"/>
          </a:ln>
        </p:spPr>
      </p:cxnSp>
      <p:cxnSp>
        <p:nvCxnSpPr>
          <p:cNvPr id="187" name="Google Shape;187;p23"/>
          <p:cNvCxnSpPr>
            <a:stCxn id="183" idx="3"/>
            <a:endCxn id="184" idx="2"/>
          </p:cNvCxnSpPr>
          <p:nvPr/>
        </p:nvCxnSpPr>
        <p:spPr>
          <a:xfrm>
            <a:off x="2996900" y="3200150"/>
            <a:ext cx="3510900" cy="304500"/>
          </a:xfrm>
          <a:prstGeom prst="curvedConnector3">
            <a:avLst>
              <a:gd fmla="val 49999" name="adj1"/>
            </a:avLst>
          </a:prstGeom>
          <a:noFill/>
          <a:ln cap="flat" cmpd="sng" w="19050">
            <a:solidFill>
              <a:schemeClr val="dk2"/>
            </a:solidFill>
            <a:prstDash val="solid"/>
            <a:round/>
            <a:headEnd len="med" w="med" type="none"/>
            <a:tailEnd len="med" w="med" type="triangle"/>
          </a:ln>
        </p:spPr>
      </p:cxnSp>
      <p:sp>
        <p:nvSpPr>
          <p:cNvPr id="188" name="Google Shape;188;p23"/>
          <p:cNvSpPr/>
          <p:nvPr/>
        </p:nvSpPr>
        <p:spPr>
          <a:xfrm>
            <a:off x="6163688" y="2571738"/>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23"/>
          <p:cNvSpPr/>
          <p:nvPr/>
        </p:nvSpPr>
        <p:spPr>
          <a:xfrm>
            <a:off x="5940463" y="2402975"/>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90" name="Google Shape;190;p23"/>
          <p:cNvCxnSpPr>
            <a:stCxn id="182" idx="3"/>
            <a:endCxn id="189" idx="4"/>
          </p:cNvCxnSpPr>
          <p:nvPr/>
        </p:nvCxnSpPr>
        <p:spPr>
          <a:xfrm flipH="1" rot="10800000">
            <a:off x="3777500" y="2740609"/>
            <a:ext cx="2334900" cy="113400"/>
          </a:xfrm>
          <a:prstGeom prst="curvedConnector2">
            <a:avLst/>
          </a:prstGeom>
          <a:noFill/>
          <a:ln cap="flat" cmpd="sng" w="19050">
            <a:solidFill>
              <a:schemeClr val="dk2"/>
            </a:solidFill>
            <a:prstDash val="solid"/>
            <a:round/>
            <a:headEnd len="med" w="med" type="none"/>
            <a:tailEnd len="med" w="med" type="triangle"/>
          </a:ln>
        </p:spPr>
      </p:cxnSp>
      <p:cxnSp>
        <p:nvCxnSpPr>
          <p:cNvPr id="191" name="Google Shape;191;p23"/>
          <p:cNvCxnSpPr>
            <a:stCxn id="182" idx="3"/>
            <a:endCxn id="189" idx="2"/>
          </p:cNvCxnSpPr>
          <p:nvPr/>
        </p:nvCxnSpPr>
        <p:spPr>
          <a:xfrm flipH="1" rot="10800000">
            <a:off x="3777500" y="2571709"/>
            <a:ext cx="2163000" cy="282300"/>
          </a:xfrm>
          <a:prstGeom prst="curvedConnector3">
            <a:avLst>
              <a:gd fmla="val 49999" name="adj1"/>
            </a:avLst>
          </a:prstGeom>
          <a:noFill/>
          <a:ln cap="flat" cmpd="sng" w="19050">
            <a:solidFill>
              <a:schemeClr val="dk2"/>
            </a:solidFill>
            <a:prstDash val="solid"/>
            <a:round/>
            <a:headEnd len="med" w="med"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
                                        </p:tgtEl>
                                        <p:attrNameLst>
                                          <p:attrName>style.visibility</p:attrName>
                                        </p:attrNameLst>
                                      </p:cBhvr>
                                      <p:to>
                                        <p:strVal val="visible"/>
                                      </p:to>
                                    </p:set>
                                    <p:animEffect filter="fade" transition="in">
                                      <p:cBhvr>
                                        <p:cTn dur="1000"/>
                                        <p:tgtEl>
                                          <p:spTgt spid="178"/>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79"/>
                                        </p:tgtEl>
                                        <p:attrNameLst>
                                          <p:attrName>style.visibility</p:attrName>
                                        </p:attrNameLst>
                                      </p:cBhvr>
                                      <p:to>
                                        <p:strVal val="visible"/>
                                      </p:to>
                                    </p:set>
                                    <p:animEffect filter="fade" transition="in">
                                      <p:cBhvr>
                                        <p:cTn dur="1000"/>
                                        <p:tgtEl>
                                          <p:spTgt spid="1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
                                        </p:tgtEl>
                                        <p:attrNameLst>
                                          <p:attrName>style.visibility</p:attrName>
                                        </p:attrNameLst>
                                      </p:cBhvr>
                                      <p:to>
                                        <p:strVal val="visible"/>
                                      </p:to>
                                    </p:set>
                                    <p:animEffect filter="fade" transition="in">
                                      <p:cBhvr>
                                        <p:cTn dur="1000"/>
                                        <p:tgtEl>
                                          <p:spTgt spid="1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
                                        </p:tgtEl>
                                        <p:attrNameLst>
                                          <p:attrName>style.visibility</p:attrName>
                                        </p:attrNameLst>
                                      </p:cBhvr>
                                      <p:to>
                                        <p:strVal val="visible"/>
                                      </p:to>
                                    </p:set>
                                    <p:animEffect filter="fade" transition="in">
                                      <p:cBhvr>
                                        <p:cTn dur="1000"/>
                                        <p:tgtEl>
                                          <p:spTgt spid="182"/>
                                        </p:tgtEl>
                                      </p:cBhvr>
                                    </p:animEffect>
                                  </p:childTnLst>
                                </p:cTn>
                              </p:par>
                              <p:par>
                                <p:cTn fill="hold" nodeType="withEffect" presetClass="entr" presetID="10" presetSubtype="0">
                                  <p:stCondLst>
                                    <p:cond delay="0"/>
                                  </p:stCondLst>
                                  <p:childTnLst>
                                    <p:set>
                                      <p:cBhvr>
                                        <p:cTn dur="1" fill="hold">
                                          <p:stCondLst>
                                            <p:cond delay="0"/>
                                          </p:stCondLst>
                                        </p:cTn>
                                        <p:tgtEl>
                                          <p:spTgt spid="186"/>
                                        </p:tgtEl>
                                        <p:attrNameLst>
                                          <p:attrName>style.visibility</p:attrName>
                                        </p:attrNameLst>
                                      </p:cBhvr>
                                      <p:to>
                                        <p:strVal val="visible"/>
                                      </p:to>
                                    </p:set>
                                    <p:animEffect filter="fade" transition="in">
                                      <p:cBhvr>
                                        <p:cTn dur="1000"/>
                                        <p:tgtEl>
                                          <p:spTgt spid="186"/>
                                        </p:tgtEl>
                                      </p:cBhvr>
                                    </p:animEffect>
                                  </p:childTnLst>
                                </p:cTn>
                              </p:par>
                              <p:par>
                                <p:cTn fill="hold" nodeType="withEffect" presetClass="entr" presetID="10" presetSubtype="0">
                                  <p:stCondLst>
                                    <p:cond delay="0"/>
                                  </p:stCondLst>
                                  <p:childTnLst>
                                    <p:set>
                                      <p:cBhvr>
                                        <p:cTn dur="1" fill="hold">
                                          <p:stCondLst>
                                            <p:cond delay="0"/>
                                          </p:stCondLst>
                                        </p:cTn>
                                        <p:tgtEl>
                                          <p:spTgt spid="190"/>
                                        </p:tgtEl>
                                        <p:attrNameLst>
                                          <p:attrName>style.visibility</p:attrName>
                                        </p:attrNameLst>
                                      </p:cBhvr>
                                      <p:to>
                                        <p:strVal val="visible"/>
                                      </p:to>
                                    </p:set>
                                    <p:animEffect filter="fade" transition="in">
                                      <p:cBhvr>
                                        <p:cTn dur="1000"/>
                                        <p:tgtEl>
                                          <p:spTgt spid="190"/>
                                        </p:tgtEl>
                                      </p:cBhvr>
                                    </p:animEffect>
                                  </p:childTnLst>
                                </p:cTn>
                              </p:par>
                              <p:par>
                                <p:cTn fill="hold" nodeType="withEffect" presetClass="entr" presetID="10" presetSubtype="0">
                                  <p:stCondLst>
                                    <p:cond delay="0"/>
                                  </p:stCondLst>
                                  <p:childTnLst>
                                    <p:set>
                                      <p:cBhvr>
                                        <p:cTn dur="1" fill="hold">
                                          <p:stCondLst>
                                            <p:cond delay="0"/>
                                          </p:stCondLst>
                                        </p:cTn>
                                        <p:tgtEl>
                                          <p:spTgt spid="191"/>
                                        </p:tgtEl>
                                        <p:attrNameLst>
                                          <p:attrName>style.visibility</p:attrName>
                                        </p:attrNameLst>
                                      </p:cBhvr>
                                      <p:to>
                                        <p:strVal val="visible"/>
                                      </p:to>
                                    </p:set>
                                    <p:animEffect filter="fade" transition="in">
                                      <p:cBhvr>
                                        <p:cTn dur="1000"/>
                                        <p:tgtEl>
                                          <p:spTgt spid="1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
                                        </p:tgtEl>
                                        <p:attrNameLst>
                                          <p:attrName>style.visibility</p:attrName>
                                        </p:attrNameLst>
                                      </p:cBhvr>
                                      <p:to>
                                        <p:strVal val="visible"/>
                                      </p:to>
                                    </p:set>
                                    <p:animEffect filter="fade" transition="in">
                                      <p:cBhvr>
                                        <p:cTn dur="1000"/>
                                        <p:tgtEl>
                                          <p:spTgt spid="183"/>
                                        </p:tgtEl>
                                      </p:cBhvr>
                                    </p:animEffect>
                                  </p:childTnLst>
                                </p:cTn>
                              </p:par>
                              <p:par>
                                <p:cTn fill="hold" nodeType="withEffect" presetClass="entr" presetID="10" presetSubtype="0">
                                  <p:stCondLst>
                                    <p:cond delay="0"/>
                                  </p:stCondLst>
                                  <p:childTnLst>
                                    <p:set>
                                      <p:cBhvr>
                                        <p:cTn dur="1" fill="hold">
                                          <p:stCondLst>
                                            <p:cond delay="0"/>
                                          </p:stCondLst>
                                        </p:cTn>
                                        <p:tgtEl>
                                          <p:spTgt spid="187"/>
                                        </p:tgtEl>
                                        <p:attrNameLst>
                                          <p:attrName>style.visibility</p:attrName>
                                        </p:attrNameLst>
                                      </p:cBhvr>
                                      <p:to>
                                        <p:strVal val="visible"/>
                                      </p:to>
                                    </p:set>
                                    <p:animEffect filter="fade" transition="in">
                                      <p:cBhvr>
                                        <p:cTn dur="1000"/>
                                        <p:tgtEl>
                                          <p:spTgt spid="1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4"/>
          <p:cNvSpPr txBox="1"/>
          <p:nvPr>
            <p:ph type="title"/>
          </p:nvPr>
        </p:nvSpPr>
        <p:spPr>
          <a:xfrm>
            <a:off x="311700" y="205375"/>
            <a:ext cx="5032800" cy="476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Simple approach III</a:t>
            </a:r>
            <a:endParaRPr>
              <a:latin typeface="Cambria"/>
              <a:ea typeface="Cambria"/>
              <a:cs typeface="Cambria"/>
              <a:sym typeface="Cambria"/>
            </a:endParaRPr>
          </a:p>
        </p:txBody>
      </p:sp>
      <p:sp>
        <p:nvSpPr>
          <p:cNvPr id="197" name="Google Shape;197;p24"/>
          <p:cNvSpPr txBox="1"/>
          <p:nvPr>
            <p:ph idx="1" type="body"/>
          </p:nvPr>
        </p:nvSpPr>
        <p:spPr>
          <a:xfrm>
            <a:off x="311700" y="868500"/>
            <a:ext cx="4295700" cy="6870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Font typeface="Roboto Light"/>
              <a:buChar char="●"/>
            </a:pPr>
            <a:r>
              <a:rPr lang="en-GB" sz="1500">
                <a:latin typeface="Roboto Light"/>
                <a:ea typeface="Roboto Light"/>
                <a:cs typeface="Roboto Light"/>
                <a:sym typeface="Roboto Light"/>
              </a:rPr>
              <a:t>Evaluation on simulated spectra show promising results ...</a:t>
            </a:r>
            <a:endParaRPr sz="1500">
              <a:latin typeface="Roboto Light"/>
              <a:ea typeface="Roboto Light"/>
              <a:cs typeface="Roboto Light"/>
              <a:sym typeface="Roboto Light"/>
            </a:endParaRPr>
          </a:p>
        </p:txBody>
      </p:sp>
      <p:sp>
        <p:nvSpPr>
          <p:cNvPr id="198" name="Google Shape;198;p24"/>
          <p:cNvSpPr/>
          <p:nvPr/>
        </p:nvSpPr>
        <p:spPr>
          <a:xfrm>
            <a:off x="6427725" y="3468700"/>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24"/>
          <p:cNvSpPr txBox="1"/>
          <p:nvPr>
            <p:ph idx="1" type="body"/>
          </p:nvPr>
        </p:nvSpPr>
        <p:spPr>
          <a:xfrm>
            <a:off x="311700" y="1495925"/>
            <a:ext cx="4295700" cy="6870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Font typeface="Roboto Light"/>
              <a:buChar char="●"/>
            </a:pPr>
            <a:r>
              <a:rPr lang="en-GB" sz="1500">
                <a:latin typeface="Roboto Light"/>
                <a:ea typeface="Roboto Light"/>
                <a:cs typeface="Roboto Light"/>
                <a:sym typeface="Roboto Light"/>
              </a:rPr>
              <a:t>… but when trying ML#1 and ML#5 on real spectra ...</a:t>
            </a:r>
            <a:endParaRPr sz="1500">
              <a:latin typeface="Roboto Light"/>
              <a:ea typeface="Roboto Light"/>
              <a:cs typeface="Roboto Light"/>
              <a:sym typeface="Roboto Light"/>
            </a:endParaRPr>
          </a:p>
        </p:txBody>
      </p:sp>
      <p:pic>
        <p:nvPicPr>
          <p:cNvPr id="200" name="Google Shape;200;p24"/>
          <p:cNvPicPr preferRelativeResize="0"/>
          <p:nvPr/>
        </p:nvPicPr>
        <p:blipFill>
          <a:blip r:embed="rId3">
            <a:alphaModFix/>
          </a:blip>
          <a:stretch>
            <a:fillRect/>
          </a:stretch>
        </p:blipFill>
        <p:spPr>
          <a:xfrm>
            <a:off x="311705" y="2274550"/>
            <a:ext cx="2749965" cy="1937349"/>
          </a:xfrm>
          <a:prstGeom prst="rect">
            <a:avLst/>
          </a:prstGeom>
          <a:noFill/>
          <a:ln>
            <a:noFill/>
          </a:ln>
        </p:spPr>
      </p:pic>
      <p:pic>
        <p:nvPicPr>
          <p:cNvPr id="201" name="Google Shape;201;p24"/>
          <p:cNvPicPr preferRelativeResize="0"/>
          <p:nvPr/>
        </p:nvPicPr>
        <p:blipFill>
          <a:blip r:embed="rId4">
            <a:alphaModFix/>
          </a:blip>
          <a:stretch>
            <a:fillRect/>
          </a:stretch>
        </p:blipFill>
        <p:spPr>
          <a:xfrm>
            <a:off x="3272638" y="2274539"/>
            <a:ext cx="2539751" cy="1937346"/>
          </a:xfrm>
          <a:prstGeom prst="rect">
            <a:avLst/>
          </a:prstGeom>
          <a:noFill/>
          <a:ln>
            <a:noFill/>
          </a:ln>
        </p:spPr>
      </p:pic>
      <p:pic>
        <p:nvPicPr>
          <p:cNvPr id="202" name="Google Shape;202;p24"/>
          <p:cNvPicPr preferRelativeResize="0"/>
          <p:nvPr/>
        </p:nvPicPr>
        <p:blipFill>
          <a:blip r:embed="rId5">
            <a:alphaModFix/>
          </a:blip>
          <a:stretch>
            <a:fillRect/>
          </a:stretch>
        </p:blipFill>
        <p:spPr>
          <a:xfrm>
            <a:off x="6116075" y="2279475"/>
            <a:ext cx="2539750" cy="1927501"/>
          </a:xfrm>
          <a:prstGeom prst="rect">
            <a:avLst/>
          </a:prstGeom>
          <a:noFill/>
          <a:ln>
            <a:noFill/>
          </a:ln>
        </p:spPr>
      </p:pic>
      <p:sp>
        <p:nvSpPr>
          <p:cNvPr id="203" name="Google Shape;203;p24"/>
          <p:cNvSpPr txBox="1"/>
          <p:nvPr>
            <p:ph idx="1" type="body"/>
          </p:nvPr>
        </p:nvSpPr>
        <p:spPr>
          <a:xfrm>
            <a:off x="397900" y="4538050"/>
            <a:ext cx="6195300" cy="5343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Font typeface="Roboto Light"/>
              <a:buChar char="●"/>
            </a:pPr>
            <a:r>
              <a:rPr lang="en-GB" sz="1500">
                <a:latin typeface="Roboto Light"/>
                <a:ea typeface="Roboto Light"/>
                <a:cs typeface="Roboto Light"/>
                <a:sym typeface="Roboto Light"/>
              </a:rPr>
              <a:t>… the results are similar to BQ</a:t>
            </a:r>
            <a:endParaRPr sz="1500">
              <a:latin typeface="Roboto Light"/>
              <a:ea typeface="Roboto Light"/>
              <a:cs typeface="Roboto Light"/>
              <a:sym typeface="Roboto Light"/>
            </a:endParaRPr>
          </a:p>
        </p:txBody>
      </p:sp>
      <p:sp>
        <p:nvSpPr>
          <p:cNvPr id="204" name="Google Shape;204;p24"/>
          <p:cNvSpPr/>
          <p:nvPr/>
        </p:nvSpPr>
        <p:spPr>
          <a:xfrm>
            <a:off x="2112950" y="2378275"/>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24"/>
          <p:cNvSpPr/>
          <p:nvPr/>
        </p:nvSpPr>
        <p:spPr>
          <a:xfrm>
            <a:off x="5112850" y="2756875"/>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24"/>
          <p:cNvSpPr/>
          <p:nvPr/>
        </p:nvSpPr>
        <p:spPr>
          <a:xfrm>
            <a:off x="6349225" y="2571750"/>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07" name="Google Shape;207;p24"/>
          <p:cNvGrpSpPr/>
          <p:nvPr/>
        </p:nvGrpSpPr>
        <p:grpSpPr>
          <a:xfrm>
            <a:off x="2406725" y="1477525"/>
            <a:ext cx="5942700" cy="1448250"/>
            <a:chOff x="2406725" y="1477525"/>
            <a:chExt cx="5942700" cy="1448250"/>
          </a:xfrm>
        </p:grpSpPr>
        <p:sp>
          <p:nvSpPr>
            <p:cNvPr id="208" name="Google Shape;208;p24"/>
            <p:cNvSpPr txBox="1"/>
            <p:nvPr/>
          </p:nvSpPr>
          <p:spPr>
            <a:xfrm>
              <a:off x="6209825" y="1477525"/>
              <a:ext cx="2139600" cy="476700"/>
            </a:xfrm>
            <a:prstGeom prst="rect">
              <a:avLst/>
            </a:prstGeom>
            <a:noFill/>
            <a:ln>
              <a:noFill/>
            </a:ln>
          </p:spPr>
          <p:txBody>
            <a:bodyPr anchorCtr="0" anchor="t" bIns="91425" lIns="91425" spcFirstLastPara="1" rIns="91425" wrap="square" tIns="91425">
              <a:normAutofit fontScale="85000" lnSpcReduction="20000"/>
            </a:bodyPr>
            <a:lstStyle/>
            <a:p>
              <a:pPr indent="0" lvl="0" marL="0" rtl="0" algn="l">
                <a:spcBef>
                  <a:spcPts val="0"/>
                </a:spcBef>
                <a:spcAft>
                  <a:spcPts val="0"/>
                </a:spcAft>
                <a:buNone/>
              </a:pPr>
              <a:r>
                <a:rPr lang="en-GB">
                  <a:latin typeface="Roboto Light"/>
                  <a:ea typeface="Roboto Light"/>
                  <a:cs typeface="Roboto Light"/>
                  <a:sym typeface="Roboto Light"/>
                </a:rPr>
                <a:t>Same spectra - smoothed in time and frequency</a:t>
              </a:r>
              <a:endParaRPr>
                <a:latin typeface="Roboto Light"/>
                <a:ea typeface="Roboto Light"/>
                <a:cs typeface="Roboto Light"/>
                <a:sym typeface="Roboto Light"/>
              </a:endParaRPr>
            </a:p>
          </p:txBody>
        </p:sp>
        <p:cxnSp>
          <p:nvCxnSpPr>
            <p:cNvPr id="209" name="Google Shape;209;p24"/>
            <p:cNvCxnSpPr>
              <a:stCxn id="208" idx="1"/>
              <a:endCxn id="204" idx="7"/>
            </p:cNvCxnSpPr>
            <p:nvPr/>
          </p:nvCxnSpPr>
          <p:spPr>
            <a:xfrm flipH="1">
              <a:off x="2406725" y="1715875"/>
              <a:ext cx="3803100" cy="711900"/>
            </a:xfrm>
            <a:prstGeom prst="curvedConnector2">
              <a:avLst/>
            </a:prstGeom>
            <a:noFill/>
            <a:ln cap="flat" cmpd="sng" w="19050">
              <a:solidFill>
                <a:schemeClr val="dk2"/>
              </a:solidFill>
              <a:prstDash val="solid"/>
              <a:round/>
              <a:headEnd len="med" w="med" type="none"/>
              <a:tailEnd len="med" w="med" type="triangle"/>
            </a:ln>
          </p:spPr>
        </p:cxnSp>
        <p:cxnSp>
          <p:nvCxnSpPr>
            <p:cNvPr id="210" name="Google Shape;210;p24"/>
            <p:cNvCxnSpPr>
              <a:stCxn id="208" idx="1"/>
              <a:endCxn id="205" idx="6"/>
            </p:cNvCxnSpPr>
            <p:nvPr/>
          </p:nvCxnSpPr>
          <p:spPr>
            <a:xfrm flipH="1">
              <a:off x="5456825" y="1715875"/>
              <a:ext cx="753000" cy="1209900"/>
            </a:xfrm>
            <a:prstGeom prst="curvedConnector3">
              <a:avLst>
                <a:gd fmla="val 38871" name="adj1"/>
              </a:avLst>
            </a:prstGeom>
            <a:noFill/>
            <a:ln cap="flat" cmpd="sng" w="19050">
              <a:solidFill>
                <a:schemeClr val="dk2"/>
              </a:solidFill>
              <a:prstDash val="solid"/>
              <a:round/>
              <a:headEnd len="med" w="med" type="none"/>
              <a:tailEnd len="med" w="med" type="triangle"/>
            </a:ln>
          </p:spPr>
        </p:cxnSp>
        <p:cxnSp>
          <p:nvCxnSpPr>
            <p:cNvPr id="211" name="Google Shape;211;p24"/>
            <p:cNvCxnSpPr>
              <a:stCxn id="208" idx="1"/>
              <a:endCxn id="206" idx="0"/>
            </p:cNvCxnSpPr>
            <p:nvPr/>
          </p:nvCxnSpPr>
          <p:spPr>
            <a:xfrm>
              <a:off x="6209825" y="1715875"/>
              <a:ext cx="311400" cy="855900"/>
            </a:xfrm>
            <a:prstGeom prst="curvedConnector4">
              <a:avLst>
                <a:gd fmla="val -24615" name="adj1"/>
                <a:gd fmla="val 63922" name="adj2"/>
              </a:avLst>
            </a:prstGeom>
            <a:noFill/>
            <a:ln cap="flat" cmpd="sng" w="19050">
              <a:solidFill>
                <a:schemeClr val="dk2"/>
              </a:solidFill>
              <a:prstDash val="solid"/>
              <a:round/>
              <a:headEnd len="med" w="med" type="none"/>
              <a:tailEnd len="med" w="med" type="triangle"/>
            </a:ln>
          </p:spPr>
        </p:cxnSp>
      </p:grpSp>
      <p:sp>
        <p:nvSpPr>
          <p:cNvPr id="212" name="Google Shape;212;p24"/>
          <p:cNvSpPr txBox="1"/>
          <p:nvPr/>
        </p:nvSpPr>
        <p:spPr>
          <a:xfrm rot="-5400000">
            <a:off x="-658676" y="3009209"/>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Frequency</a:t>
            </a:r>
            <a:endParaRPr>
              <a:latin typeface="Roboto Light"/>
              <a:ea typeface="Roboto Light"/>
              <a:cs typeface="Roboto Light"/>
              <a:sym typeface="Roboto Light"/>
            </a:endParaRPr>
          </a:p>
        </p:txBody>
      </p:sp>
      <p:sp>
        <p:nvSpPr>
          <p:cNvPr id="213" name="Google Shape;213;p24"/>
          <p:cNvSpPr txBox="1"/>
          <p:nvPr/>
        </p:nvSpPr>
        <p:spPr>
          <a:xfrm>
            <a:off x="881637" y="4088584"/>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Time</a:t>
            </a:r>
            <a:endParaRPr>
              <a:latin typeface="Roboto Light"/>
              <a:ea typeface="Roboto Light"/>
              <a:cs typeface="Roboto Light"/>
              <a:sym typeface="Roboto Light"/>
            </a:endParaRPr>
          </a:p>
        </p:txBody>
      </p:sp>
      <p:sp>
        <p:nvSpPr>
          <p:cNvPr id="214" name="Google Shape;214;p24"/>
          <p:cNvSpPr txBox="1"/>
          <p:nvPr/>
        </p:nvSpPr>
        <p:spPr>
          <a:xfrm>
            <a:off x="3737474" y="4088584"/>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Time</a:t>
            </a:r>
            <a:endParaRPr>
              <a:latin typeface="Roboto Light"/>
              <a:ea typeface="Roboto Light"/>
              <a:cs typeface="Roboto Light"/>
              <a:sym typeface="Roboto Light"/>
            </a:endParaRPr>
          </a:p>
        </p:txBody>
      </p:sp>
      <p:sp>
        <p:nvSpPr>
          <p:cNvPr id="215" name="Google Shape;215;p24"/>
          <p:cNvSpPr txBox="1"/>
          <p:nvPr/>
        </p:nvSpPr>
        <p:spPr>
          <a:xfrm>
            <a:off x="6580899" y="4088584"/>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Time</a:t>
            </a:r>
            <a:endParaRPr>
              <a:latin typeface="Roboto Light"/>
              <a:ea typeface="Roboto Light"/>
              <a:cs typeface="Roboto Light"/>
              <a:sym typeface="Roboto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
                                            <p:txEl>
                                              <p:pRg end="0" st="0"/>
                                            </p:txEl>
                                          </p:spTgt>
                                        </p:tgtEl>
                                        <p:attrNameLst>
                                          <p:attrName>style.visibility</p:attrName>
                                        </p:attrNameLst>
                                      </p:cBhvr>
                                      <p:to>
                                        <p:strVal val="visible"/>
                                      </p:to>
                                    </p:set>
                                    <p:animEffect filter="fade" transition="in">
                                      <p:cBhvr>
                                        <p:cTn dur="1000"/>
                                        <p:tgtEl>
                                          <p:spTgt spid="19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gtEl>
                                        <p:attrNameLst>
                                          <p:attrName>style.visibility</p:attrName>
                                        </p:attrNameLst>
                                      </p:cBhvr>
                                      <p:to>
                                        <p:strVal val="visible"/>
                                      </p:to>
                                    </p:set>
                                    <p:animEffect filter="fade" transition="in">
                                      <p:cBhvr>
                                        <p:cTn dur="1000"/>
                                        <p:tgtEl>
                                          <p:spTgt spid="199"/>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00"/>
                                        </p:tgtEl>
                                        <p:attrNameLst>
                                          <p:attrName>style.visibility</p:attrName>
                                        </p:attrNameLst>
                                      </p:cBhvr>
                                      <p:to>
                                        <p:strVal val="visible"/>
                                      </p:to>
                                    </p:set>
                                    <p:animEffect filter="fade" transition="in">
                                      <p:cBhvr>
                                        <p:cTn dur="1000"/>
                                        <p:tgtEl>
                                          <p:spTgt spid="200"/>
                                        </p:tgtEl>
                                      </p:cBhvr>
                                    </p:animEffect>
                                  </p:childTnLst>
                                </p:cTn>
                              </p:par>
                              <p:par>
                                <p:cTn fill="hold" nodeType="withEffect" presetClass="entr" presetID="10" presetSubtype="0">
                                  <p:stCondLst>
                                    <p:cond delay="0"/>
                                  </p:stCondLst>
                                  <p:childTnLst>
                                    <p:set>
                                      <p:cBhvr>
                                        <p:cTn dur="1" fill="hold">
                                          <p:stCondLst>
                                            <p:cond delay="0"/>
                                          </p:stCondLst>
                                        </p:cTn>
                                        <p:tgtEl>
                                          <p:spTgt spid="212"/>
                                        </p:tgtEl>
                                        <p:attrNameLst>
                                          <p:attrName>style.visibility</p:attrName>
                                        </p:attrNameLst>
                                      </p:cBhvr>
                                      <p:to>
                                        <p:strVal val="visible"/>
                                      </p:to>
                                    </p:set>
                                    <p:animEffect filter="fade" transition="in">
                                      <p:cBhvr>
                                        <p:cTn dur="1000"/>
                                        <p:tgtEl>
                                          <p:spTgt spid="212"/>
                                        </p:tgtEl>
                                      </p:cBhvr>
                                    </p:animEffect>
                                  </p:childTnLst>
                                </p:cTn>
                              </p:par>
                              <p:par>
                                <p:cTn fill="hold" nodeType="withEffect" presetClass="entr" presetID="10" presetSubtype="0">
                                  <p:stCondLst>
                                    <p:cond delay="0"/>
                                  </p:stCondLst>
                                  <p:childTnLst>
                                    <p:set>
                                      <p:cBhvr>
                                        <p:cTn dur="1" fill="hold">
                                          <p:stCondLst>
                                            <p:cond delay="0"/>
                                          </p:stCondLst>
                                        </p:cTn>
                                        <p:tgtEl>
                                          <p:spTgt spid="213"/>
                                        </p:tgtEl>
                                        <p:attrNameLst>
                                          <p:attrName>style.visibility</p:attrName>
                                        </p:attrNameLst>
                                      </p:cBhvr>
                                      <p:to>
                                        <p:strVal val="visible"/>
                                      </p:to>
                                    </p:set>
                                    <p:animEffect filter="fade" transition="in">
                                      <p:cBhvr>
                                        <p:cTn dur="1000"/>
                                        <p:tgtEl>
                                          <p:spTgt spid="213"/>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201"/>
                                        </p:tgtEl>
                                        <p:attrNameLst>
                                          <p:attrName>style.visibility</p:attrName>
                                        </p:attrNameLst>
                                      </p:cBhvr>
                                      <p:to>
                                        <p:strVal val="visible"/>
                                      </p:to>
                                    </p:set>
                                    <p:animEffect filter="fade" transition="in">
                                      <p:cBhvr>
                                        <p:cTn dur="1000"/>
                                        <p:tgtEl>
                                          <p:spTgt spid="201"/>
                                        </p:tgtEl>
                                      </p:cBhvr>
                                    </p:animEffect>
                                  </p:childTnLst>
                                </p:cTn>
                              </p:par>
                              <p:par>
                                <p:cTn fill="hold" nodeType="withEffect" presetClass="entr" presetID="10" presetSubtype="0">
                                  <p:stCondLst>
                                    <p:cond delay="0"/>
                                  </p:stCondLst>
                                  <p:childTnLst>
                                    <p:set>
                                      <p:cBhvr>
                                        <p:cTn dur="1" fill="hold">
                                          <p:stCondLst>
                                            <p:cond delay="0"/>
                                          </p:stCondLst>
                                        </p:cTn>
                                        <p:tgtEl>
                                          <p:spTgt spid="214"/>
                                        </p:tgtEl>
                                        <p:attrNameLst>
                                          <p:attrName>style.visibility</p:attrName>
                                        </p:attrNameLst>
                                      </p:cBhvr>
                                      <p:to>
                                        <p:strVal val="visible"/>
                                      </p:to>
                                    </p:set>
                                    <p:animEffect filter="fade" transition="in">
                                      <p:cBhvr>
                                        <p:cTn dur="1000"/>
                                        <p:tgtEl>
                                          <p:spTgt spid="214"/>
                                        </p:tgtEl>
                                      </p:cBhvr>
                                    </p:animEffect>
                                  </p:childTnLst>
                                </p:cTn>
                              </p:par>
                            </p:childTnLst>
                          </p:cTn>
                        </p:par>
                        <p:par>
                          <p:cTn fill="hold">
                            <p:stCondLst>
                              <p:cond delay="3000"/>
                            </p:stCondLst>
                            <p:childTnLst>
                              <p:par>
                                <p:cTn fill="hold" nodeType="afterEffect" presetClass="entr" presetID="10" presetSubtype="0">
                                  <p:stCondLst>
                                    <p:cond delay="0"/>
                                  </p:stCondLst>
                                  <p:childTnLst>
                                    <p:set>
                                      <p:cBhvr>
                                        <p:cTn dur="1" fill="hold">
                                          <p:stCondLst>
                                            <p:cond delay="0"/>
                                          </p:stCondLst>
                                        </p:cTn>
                                        <p:tgtEl>
                                          <p:spTgt spid="202"/>
                                        </p:tgtEl>
                                        <p:attrNameLst>
                                          <p:attrName>style.visibility</p:attrName>
                                        </p:attrNameLst>
                                      </p:cBhvr>
                                      <p:to>
                                        <p:strVal val="visible"/>
                                      </p:to>
                                    </p:set>
                                    <p:animEffect filter="fade" transition="in">
                                      <p:cBhvr>
                                        <p:cTn dur="1000"/>
                                        <p:tgtEl>
                                          <p:spTgt spid="202"/>
                                        </p:tgtEl>
                                      </p:cBhvr>
                                    </p:animEffect>
                                  </p:childTnLst>
                                </p:cTn>
                              </p:par>
                              <p:par>
                                <p:cTn fill="hold" nodeType="withEffect" presetClass="entr" presetID="10" presetSubtype="0">
                                  <p:stCondLst>
                                    <p:cond delay="0"/>
                                  </p:stCondLst>
                                  <p:childTnLst>
                                    <p:set>
                                      <p:cBhvr>
                                        <p:cTn dur="1" fill="hold">
                                          <p:stCondLst>
                                            <p:cond delay="0"/>
                                          </p:stCondLst>
                                        </p:cTn>
                                        <p:tgtEl>
                                          <p:spTgt spid="215"/>
                                        </p:tgtEl>
                                        <p:attrNameLst>
                                          <p:attrName>style.visibility</p:attrName>
                                        </p:attrNameLst>
                                      </p:cBhvr>
                                      <p:to>
                                        <p:strVal val="visible"/>
                                      </p:to>
                                    </p:set>
                                    <p:animEffect filter="fade" transition="in">
                                      <p:cBhvr>
                                        <p:cTn dur="1000"/>
                                        <p:tgtEl>
                                          <p:spTgt spid="215"/>
                                        </p:tgtEl>
                                      </p:cBhvr>
                                    </p:animEffect>
                                  </p:childTnLst>
                                </p:cTn>
                              </p:par>
                            </p:childTnLst>
                          </p:cTn>
                        </p:par>
                        <p:par>
                          <p:cTn fill="hold">
                            <p:stCondLst>
                              <p:cond delay="4000"/>
                            </p:stCondLst>
                            <p:childTnLst>
                              <p:par>
                                <p:cTn fill="hold" nodeType="after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1000"/>
                                        <p:tgtEl>
                                          <p:spTgt spid="207"/>
                                        </p:tgtEl>
                                      </p:cBhvr>
                                    </p:animEffect>
                                  </p:childTnLst>
                                </p:cTn>
                              </p:par>
                            </p:childTnLst>
                          </p:cTn>
                        </p:par>
                        <p:par>
                          <p:cTn fill="hold">
                            <p:stCondLst>
                              <p:cond delay="5000"/>
                            </p:stCondLst>
                            <p:childTnLst>
                              <p:par>
                                <p:cTn fill="hold" nodeType="afterEffect" presetClass="entr" presetID="10" presetSubtype="0">
                                  <p:stCondLst>
                                    <p:cond delay="0"/>
                                  </p:stCondLst>
                                  <p:childTnLst>
                                    <p:set>
                                      <p:cBhvr>
                                        <p:cTn dur="1" fill="hold">
                                          <p:stCondLst>
                                            <p:cond delay="0"/>
                                          </p:stCondLst>
                                        </p:cTn>
                                        <p:tgtEl>
                                          <p:spTgt spid="203"/>
                                        </p:tgtEl>
                                        <p:attrNameLst>
                                          <p:attrName>style.visibility</p:attrName>
                                        </p:attrNameLst>
                                      </p:cBhvr>
                                      <p:to>
                                        <p:strVal val="visible"/>
                                      </p:to>
                                    </p:set>
                                    <p:animEffect filter="fade" transition="in">
                                      <p:cBhvr>
                                        <p:cTn dur="1000"/>
                                        <p:tgtEl>
                                          <p:spTgt spid="2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25"/>
          <p:cNvSpPr txBox="1"/>
          <p:nvPr>
            <p:ph idx="1" type="body"/>
          </p:nvPr>
        </p:nvSpPr>
        <p:spPr>
          <a:xfrm>
            <a:off x="397250" y="448075"/>
            <a:ext cx="6565500" cy="11550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Font typeface="Roboto Light"/>
              <a:buChar char="●"/>
            </a:pPr>
            <a:r>
              <a:rPr lang="en-GB" sz="1600">
                <a:latin typeface="Roboto Light"/>
                <a:ea typeface="Roboto Light"/>
                <a:cs typeface="Roboto Light"/>
                <a:sym typeface="Roboto Light"/>
              </a:rPr>
              <a:t>BQ tune estimates were turning off the Tune Feedback (QFB)</a:t>
            </a:r>
            <a:endParaRPr sz="1600">
              <a:latin typeface="Roboto Light"/>
              <a:ea typeface="Roboto Light"/>
              <a:cs typeface="Roboto Light"/>
              <a:sym typeface="Roboto Light"/>
            </a:endParaRPr>
          </a:p>
          <a:p>
            <a:pPr indent="-311150" lvl="1" marL="914400" rtl="0" algn="l">
              <a:spcBef>
                <a:spcPts val="0"/>
              </a:spcBef>
              <a:spcAft>
                <a:spcPts val="0"/>
              </a:spcAft>
              <a:buSzPts val="1300"/>
              <a:buFont typeface="Roboto Light"/>
              <a:buChar char="○"/>
            </a:pPr>
            <a:r>
              <a:rPr lang="en-GB" sz="1300">
                <a:latin typeface="Roboto Light"/>
                <a:ea typeface="Roboto Light"/>
                <a:cs typeface="Roboto Light"/>
                <a:sym typeface="Roboto Light"/>
              </a:rPr>
              <a:t>Too unstable</a:t>
            </a:r>
            <a:endParaRPr sz="1300">
              <a:latin typeface="Roboto Light"/>
              <a:ea typeface="Roboto Light"/>
              <a:cs typeface="Roboto Light"/>
              <a:sym typeface="Roboto Light"/>
            </a:endParaRPr>
          </a:p>
          <a:p>
            <a:pPr indent="-330200" lvl="0" marL="457200" rtl="0" algn="l">
              <a:spcBef>
                <a:spcPts val="0"/>
              </a:spcBef>
              <a:spcAft>
                <a:spcPts val="0"/>
              </a:spcAft>
              <a:buSzPts val="1600"/>
              <a:buFont typeface="Roboto Light"/>
              <a:buChar char="●"/>
            </a:pPr>
            <a:r>
              <a:rPr lang="en-GB" sz="1600">
                <a:latin typeface="Roboto Light"/>
                <a:ea typeface="Roboto Light"/>
                <a:cs typeface="Roboto Light"/>
                <a:sym typeface="Roboto Light"/>
              </a:rPr>
              <a:t>QFB had a </a:t>
            </a:r>
            <a:r>
              <a:rPr lang="en-GB" sz="1600">
                <a:latin typeface="Roboto Light"/>
                <a:ea typeface="Roboto Light"/>
                <a:cs typeface="Roboto Light"/>
                <a:sym typeface="Roboto Light"/>
              </a:rPr>
              <a:t>stability</a:t>
            </a:r>
            <a:r>
              <a:rPr lang="en-GB" sz="1600">
                <a:latin typeface="Roboto Light"/>
                <a:ea typeface="Roboto Light"/>
                <a:cs typeface="Roboto Light"/>
                <a:sym typeface="Roboto Light"/>
              </a:rPr>
              <a:t> metric:</a:t>
            </a:r>
            <a:endParaRPr sz="1900">
              <a:latin typeface="Roboto Light"/>
              <a:ea typeface="Roboto Light"/>
              <a:cs typeface="Roboto Light"/>
              <a:sym typeface="Roboto Light"/>
            </a:endParaRPr>
          </a:p>
        </p:txBody>
      </p:sp>
      <p:sp>
        <p:nvSpPr>
          <p:cNvPr id="221" name="Google Shape;221;p25"/>
          <p:cNvSpPr txBox="1"/>
          <p:nvPr>
            <p:ph type="title"/>
          </p:nvPr>
        </p:nvSpPr>
        <p:spPr>
          <a:xfrm>
            <a:off x="311700" y="-48425"/>
            <a:ext cx="56055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Simple </a:t>
            </a:r>
            <a:r>
              <a:rPr lang="en-GB">
                <a:latin typeface="Cambria"/>
                <a:ea typeface="Cambria"/>
                <a:cs typeface="Cambria"/>
                <a:sym typeface="Cambria"/>
              </a:rPr>
              <a:t>Approach IV</a:t>
            </a:r>
            <a:endParaRPr>
              <a:latin typeface="Cambria"/>
              <a:ea typeface="Cambria"/>
              <a:cs typeface="Cambria"/>
              <a:sym typeface="Cambria"/>
            </a:endParaRPr>
          </a:p>
        </p:txBody>
      </p:sp>
      <p:pic>
        <p:nvPicPr>
          <p:cNvPr id="222" name="Google Shape;222;p25"/>
          <p:cNvPicPr preferRelativeResize="0"/>
          <p:nvPr/>
        </p:nvPicPr>
        <p:blipFill>
          <a:blip r:embed="rId3">
            <a:alphaModFix/>
          </a:blip>
          <a:stretch>
            <a:fillRect/>
          </a:stretch>
        </p:blipFill>
        <p:spPr>
          <a:xfrm>
            <a:off x="995725" y="1411050"/>
            <a:ext cx="2342675" cy="441075"/>
          </a:xfrm>
          <a:prstGeom prst="rect">
            <a:avLst/>
          </a:prstGeom>
          <a:noFill/>
          <a:ln>
            <a:noFill/>
          </a:ln>
        </p:spPr>
      </p:pic>
      <p:sp>
        <p:nvSpPr>
          <p:cNvPr id="223" name="Google Shape;223;p25"/>
          <p:cNvSpPr txBox="1"/>
          <p:nvPr/>
        </p:nvSpPr>
        <p:spPr>
          <a:xfrm>
            <a:off x="4139925" y="1157158"/>
            <a:ext cx="1149900" cy="4410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1 Fast - 1 s</a:t>
            </a:r>
            <a:endParaRPr>
              <a:latin typeface="Roboto Light"/>
              <a:ea typeface="Roboto Light"/>
              <a:cs typeface="Roboto Light"/>
              <a:sym typeface="Roboto Light"/>
            </a:endParaRPr>
          </a:p>
        </p:txBody>
      </p:sp>
      <p:sp>
        <p:nvSpPr>
          <p:cNvPr id="224" name="Google Shape;224;p25"/>
          <p:cNvSpPr txBox="1"/>
          <p:nvPr/>
        </p:nvSpPr>
        <p:spPr>
          <a:xfrm>
            <a:off x="4139925" y="1665008"/>
            <a:ext cx="1149900" cy="4410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1 Slow- 10 s</a:t>
            </a:r>
            <a:endParaRPr>
              <a:latin typeface="Roboto Light"/>
              <a:ea typeface="Roboto Light"/>
              <a:cs typeface="Roboto Light"/>
              <a:sym typeface="Roboto Light"/>
            </a:endParaRPr>
          </a:p>
        </p:txBody>
      </p:sp>
      <p:cxnSp>
        <p:nvCxnSpPr>
          <p:cNvPr id="225" name="Google Shape;225;p25"/>
          <p:cNvCxnSpPr>
            <a:stCxn id="222" idx="3"/>
            <a:endCxn id="223" idx="1"/>
          </p:cNvCxnSpPr>
          <p:nvPr/>
        </p:nvCxnSpPr>
        <p:spPr>
          <a:xfrm flipH="1" rot="10800000">
            <a:off x="3338400" y="1377788"/>
            <a:ext cx="801600" cy="253800"/>
          </a:xfrm>
          <a:prstGeom prst="curvedConnector3">
            <a:avLst>
              <a:gd fmla="val 49995" name="adj1"/>
            </a:avLst>
          </a:prstGeom>
          <a:noFill/>
          <a:ln cap="flat" cmpd="sng" w="19050">
            <a:solidFill>
              <a:schemeClr val="dk2"/>
            </a:solidFill>
            <a:prstDash val="solid"/>
            <a:round/>
            <a:headEnd len="med" w="med" type="none"/>
            <a:tailEnd len="med" w="med" type="triangle"/>
          </a:ln>
        </p:spPr>
      </p:cxnSp>
      <p:cxnSp>
        <p:nvCxnSpPr>
          <p:cNvPr id="226" name="Google Shape;226;p25"/>
          <p:cNvCxnSpPr>
            <a:stCxn id="222" idx="3"/>
            <a:endCxn id="224" idx="1"/>
          </p:cNvCxnSpPr>
          <p:nvPr/>
        </p:nvCxnSpPr>
        <p:spPr>
          <a:xfrm>
            <a:off x="3338400" y="1631588"/>
            <a:ext cx="801600" cy="253800"/>
          </a:xfrm>
          <a:prstGeom prst="curvedConnector3">
            <a:avLst>
              <a:gd fmla="val 49995" name="adj1"/>
            </a:avLst>
          </a:prstGeom>
          <a:noFill/>
          <a:ln cap="flat" cmpd="sng" w="19050">
            <a:solidFill>
              <a:schemeClr val="dk2"/>
            </a:solidFill>
            <a:prstDash val="solid"/>
            <a:round/>
            <a:headEnd len="med" w="med" type="none"/>
            <a:tailEnd len="med" w="med" type="triangle"/>
          </a:ln>
        </p:spPr>
      </p:cxnSp>
      <p:grpSp>
        <p:nvGrpSpPr>
          <p:cNvPr id="227" name="Google Shape;227;p25"/>
          <p:cNvGrpSpPr/>
          <p:nvPr/>
        </p:nvGrpSpPr>
        <p:grpSpPr>
          <a:xfrm>
            <a:off x="271475" y="2177405"/>
            <a:ext cx="2881051" cy="1974395"/>
            <a:chOff x="271475" y="2177405"/>
            <a:chExt cx="2881051" cy="1974395"/>
          </a:xfrm>
        </p:grpSpPr>
        <p:pic>
          <p:nvPicPr>
            <p:cNvPr id="228" name="Google Shape;228;p25"/>
            <p:cNvPicPr preferRelativeResize="0"/>
            <p:nvPr/>
          </p:nvPicPr>
          <p:blipFill>
            <a:blip r:embed="rId4">
              <a:alphaModFix/>
            </a:blip>
            <a:stretch>
              <a:fillRect/>
            </a:stretch>
          </p:blipFill>
          <p:spPr>
            <a:xfrm>
              <a:off x="271475" y="2177405"/>
              <a:ext cx="2839000" cy="1871595"/>
            </a:xfrm>
            <a:prstGeom prst="rect">
              <a:avLst/>
            </a:prstGeom>
            <a:noFill/>
            <a:ln>
              <a:noFill/>
            </a:ln>
          </p:spPr>
        </p:pic>
        <p:pic>
          <p:nvPicPr>
            <p:cNvPr id="229" name="Google Shape;229;p25"/>
            <p:cNvPicPr preferRelativeResize="0"/>
            <p:nvPr/>
          </p:nvPicPr>
          <p:blipFill>
            <a:blip r:embed="rId5">
              <a:alphaModFix/>
            </a:blip>
            <a:stretch>
              <a:fillRect/>
            </a:stretch>
          </p:blipFill>
          <p:spPr>
            <a:xfrm>
              <a:off x="531075" y="4050475"/>
              <a:ext cx="2621451" cy="101325"/>
            </a:xfrm>
            <a:prstGeom prst="rect">
              <a:avLst/>
            </a:prstGeom>
            <a:noFill/>
            <a:ln>
              <a:noFill/>
            </a:ln>
          </p:spPr>
        </p:pic>
      </p:grpSp>
      <p:grpSp>
        <p:nvGrpSpPr>
          <p:cNvPr id="230" name="Google Shape;230;p25"/>
          <p:cNvGrpSpPr/>
          <p:nvPr/>
        </p:nvGrpSpPr>
        <p:grpSpPr>
          <a:xfrm>
            <a:off x="3136575" y="2180325"/>
            <a:ext cx="2865101" cy="1968550"/>
            <a:chOff x="3136575" y="2180325"/>
            <a:chExt cx="2865101" cy="1968550"/>
          </a:xfrm>
        </p:grpSpPr>
        <p:pic>
          <p:nvPicPr>
            <p:cNvPr id="231" name="Google Shape;231;p25"/>
            <p:cNvPicPr preferRelativeResize="0"/>
            <p:nvPr/>
          </p:nvPicPr>
          <p:blipFill>
            <a:blip r:embed="rId6">
              <a:alphaModFix/>
            </a:blip>
            <a:stretch>
              <a:fillRect/>
            </a:stretch>
          </p:blipFill>
          <p:spPr>
            <a:xfrm>
              <a:off x="3136575" y="2180325"/>
              <a:ext cx="2838992" cy="1867224"/>
            </a:xfrm>
            <a:prstGeom prst="rect">
              <a:avLst/>
            </a:prstGeom>
            <a:noFill/>
            <a:ln>
              <a:noFill/>
            </a:ln>
          </p:spPr>
        </p:pic>
        <p:pic>
          <p:nvPicPr>
            <p:cNvPr id="232" name="Google Shape;232;p25"/>
            <p:cNvPicPr preferRelativeResize="0"/>
            <p:nvPr/>
          </p:nvPicPr>
          <p:blipFill>
            <a:blip r:embed="rId5">
              <a:alphaModFix/>
            </a:blip>
            <a:stretch>
              <a:fillRect/>
            </a:stretch>
          </p:blipFill>
          <p:spPr>
            <a:xfrm>
              <a:off x="3380225" y="4047550"/>
              <a:ext cx="2621451" cy="101325"/>
            </a:xfrm>
            <a:prstGeom prst="rect">
              <a:avLst/>
            </a:prstGeom>
            <a:noFill/>
            <a:ln>
              <a:noFill/>
            </a:ln>
          </p:spPr>
        </p:pic>
      </p:grpSp>
      <p:grpSp>
        <p:nvGrpSpPr>
          <p:cNvPr id="233" name="Google Shape;233;p25"/>
          <p:cNvGrpSpPr/>
          <p:nvPr/>
        </p:nvGrpSpPr>
        <p:grpSpPr>
          <a:xfrm>
            <a:off x="6021956" y="2172600"/>
            <a:ext cx="2863096" cy="1984000"/>
            <a:chOff x="6021956" y="2172600"/>
            <a:chExt cx="2863096" cy="1984000"/>
          </a:xfrm>
        </p:grpSpPr>
        <p:pic>
          <p:nvPicPr>
            <p:cNvPr id="234" name="Google Shape;234;p25"/>
            <p:cNvPicPr preferRelativeResize="0"/>
            <p:nvPr/>
          </p:nvPicPr>
          <p:blipFill>
            <a:blip r:embed="rId7">
              <a:alphaModFix/>
            </a:blip>
            <a:stretch>
              <a:fillRect/>
            </a:stretch>
          </p:blipFill>
          <p:spPr>
            <a:xfrm>
              <a:off x="6223776" y="2172600"/>
              <a:ext cx="2661276" cy="1867217"/>
            </a:xfrm>
            <a:prstGeom prst="rect">
              <a:avLst/>
            </a:prstGeom>
            <a:noFill/>
            <a:ln>
              <a:noFill/>
            </a:ln>
          </p:spPr>
        </p:pic>
        <p:pic>
          <p:nvPicPr>
            <p:cNvPr id="235" name="Google Shape;235;p25"/>
            <p:cNvPicPr preferRelativeResize="0"/>
            <p:nvPr/>
          </p:nvPicPr>
          <p:blipFill>
            <a:blip r:embed="rId8">
              <a:alphaModFix/>
            </a:blip>
            <a:stretch>
              <a:fillRect/>
            </a:stretch>
          </p:blipFill>
          <p:spPr>
            <a:xfrm>
              <a:off x="6021956" y="2414550"/>
              <a:ext cx="215758" cy="1493300"/>
            </a:xfrm>
            <a:prstGeom prst="rect">
              <a:avLst/>
            </a:prstGeom>
            <a:noFill/>
            <a:ln>
              <a:noFill/>
            </a:ln>
          </p:spPr>
        </p:pic>
        <p:pic>
          <p:nvPicPr>
            <p:cNvPr id="236" name="Google Shape;236;p25"/>
            <p:cNvPicPr preferRelativeResize="0"/>
            <p:nvPr/>
          </p:nvPicPr>
          <p:blipFill>
            <a:blip r:embed="rId5">
              <a:alphaModFix/>
            </a:blip>
            <a:stretch>
              <a:fillRect/>
            </a:stretch>
          </p:blipFill>
          <p:spPr>
            <a:xfrm>
              <a:off x="6263600" y="4055275"/>
              <a:ext cx="2621451" cy="101325"/>
            </a:xfrm>
            <a:prstGeom prst="rect">
              <a:avLst/>
            </a:prstGeom>
            <a:noFill/>
            <a:ln>
              <a:noFill/>
            </a:ln>
          </p:spPr>
        </p:pic>
      </p:grpSp>
      <p:sp>
        <p:nvSpPr>
          <p:cNvPr id="237" name="Google Shape;237;p25"/>
          <p:cNvSpPr txBox="1"/>
          <p:nvPr/>
        </p:nvSpPr>
        <p:spPr>
          <a:xfrm>
            <a:off x="2161475" y="4397300"/>
            <a:ext cx="2070000" cy="6426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000">
                <a:latin typeface="Roboto Light"/>
                <a:ea typeface="Roboto Light"/>
                <a:cs typeface="Roboto Light"/>
                <a:sym typeface="Roboto Light"/>
              </a:rPr>
              <a:t>If both stabilities are beyond this point, QFB switches off</a:t>
            </a:r>
            <a:endParaRPr sz="1000">
              <a:latin typeface="Roboto Light"/>
              <a:ea typeface="Roboto Light"/>
              <a:cs typeface="Roboto Light"/>
              <a:sym typeface="Roboto Light"/>
            </a:endParaRPr>
          </a:p>
        </p:txBody>
      </p:sp>
      <p:sp>
        <p:nvSpPr>
          <p:cNvPr id="238" name="Google Shape;238;p25"/>
          <p:cNvSpPr/>
          <p:nvPr/>
        </p:nvSpPr>
        <p:spPr>
          <a:xfrm>
            <a:off x="1637419" y="3163113"/>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39" name="Google Shape;239;p25"/>
          <p:cNvCxnSpPr>
            <a:stCxn id="237" idx="0"/>
            <a:endCxn id="238" idx="6"/>
          </p:cNvCxnSpPr>
          <p:nvPr/>
        </p:nvCxnSpPr>
        <p:spPr>
          <a:xfrm flipH="1" rot="5400000">
            <a:off x="2056325" y="3257150"/>
            <a:ext cx="1065300" cy="1215000"/>
          </a:xfrm>
          <a:prstGeom prst="curvedConnector2">
            <a:avLst/>
          </a:prstGeom>
          <a:noFill/>
          <a:ln cap="flat" cmpd="sng" w="19050">
            <a:solidFill>
              <a:schemeClr val="dk2"/>
            </a:solidFill>
            <a:prstDash val="solid"/>
            <a:round/>
            <a:headEnd len="med" w="med" type="none"/>
            <a:tailEnd len="med" w="med" type="triangle"/>
          </a:ln>
        </p:spPr>
      </p:cxnSp>
      <p:sp>
        <p:nvSpPr>
          <p:cNvPr id="240" name="Google Shape;240;p25"/>
          <p:cNvSpPr txBox="1"/>
          <p:nvPr/>
        </p:nvSpPr>
        <p:spPr>
          <a:xfrm>
            <a:off x="6459900" y="1157138"/>
            <a:ext cx="2593500" cy="9489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a:latin typeface="Roboto Light"/>
                <a:ea typeface="Roboto Light"/>
                <a:cs typeface="Roboto Light"/>
                <a:sym typeface="Roboto Light"/>
              </a:rPr>
              <a:t>Spectra from one fill were used to obtain these stability plots</a:t>
            </a:r>
            <a:endParaRPr>
              <a:latin typeface="Roboto Light"/>
              <a:ea typeface="Roboto Light"/>
              <a:cs typeface="Roboto Light"/>
              <a:sym typeface="Roboto Light"/>
            </a:endParaRPr>
          </a:p>
          <a:p>
            <a:pPr indent="0" lvl="0" marL="0" rtl="0" algn="l">
              <a:spcBef>
                <a:spcPts val="0"/>
              </a:spcBef>
              <a:spcAft>
                <a:spcPts val="0"/>
              </a:spcAft>
              <a:buNone/>
            </a:pPr>
            <a:r>
              <a:rPr lang="en-GB" sz="1000">
                <a:latin typeface="Roboto Light"/>
                <a:ea typeface="Roboto Light"/>
                <a:cs typeface="Roboto Light"/>
                <a:sym typeface="Roboto Light"/>
              </a:rPr>
              <a:t>(Different fill from the one used for SimGAN)</a:t>
            </a:r>
            <a:endParaRPr sz="1000">
              <a:latin typeface="Roboto Light"/>
              <a:ea typeface="Roboto Light"/>
              <a:cs typeface="Roboto Light"/>
              <a:sym typeface="Roboto Light"/>
            </a:endParaRPr>
          </a:p>
        </p:txBody>
      </p:sp>
      <p:sp>
        <p:nvSpPr>
          <p:cNvPr id="241" name="Google Shape;241;p25"/>
          <p:cNvSpPr txBox="1"/>
          <p:nvPr/>
        </p:nvSpPr>
        <p:spPr>
          <a:xfrm>
            <a:off x="6001675" y="4298750"/>
            <a:ext cx="3000000" cy="6426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None/>
            </a:pPr>
            <a:r>
              <a:rPr lang="en-GB">
                <a:latin typeface="Roboto Light"/>
                <a:ea typeface="Roboto Light"/>
                <a:cs typeface="Roboto Light"/>
                <a:sym typeface="Roboto Light"/>
              </a:rPr>
              <a:t>Does not look good for Simple Approach...</a:t>
            </a:r>
            <a:endParaRPr/>
          </a:p>
        </p:txBody>
      </p:sp>
      <p:sp>
        <p:nvSpPr>
          <p:cNvPr id="242" name="Google Shape;242;p25"/>
          <p:cNvSpPr txBox="1"/>
          <p:nvPr/>
        </p:nvSpPr>
        <p:spPr>
          <a:xfrm rot="-5400000">
            <a:off x="-658676" y="3009209"/>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Probability</a:t>
            </a:r>
            <a:endParaRPr>
              <a:latin typeface="Roboto Light"/>
              <a:ea typeface="Roboto Light"/>
              <a:cs typeface="Roboto Light"/>
              <a:sym typeface="Roboto Light"/>
            </a:endParaRPr>
          </a:p>
        </p:txBody>
      </p:sp>
      <p:sp>
        <p:nvSpPr>
          <p:cNvPr id="243" name="Google Shape;243;p25"/>
          <p:cNvSpPr txBox="1"/>
          <p:nvPr/>
        </p:nvSpPr>
        <p:spPr>
          <a:xfrm>
            <a:off x="881637" y="4088584"/>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Stability</a:t>
            </a:r>
            <a:endParaRPr>
              <a:latin typeface="Roboto Light"/>
              <a:ea typeface="Roboto Light"/>
              <a:cs typeface="Roboto Light"/>
              <a:sym typeface="Roboto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
                                        </p:tgtEl>
                                        <p:attrNameLst>
                                          <p:attrName>style.visibility</p:attrName>
                                        </p:attrNameLst>
                                      </p:cBhvr>
                                      <p:to>
                                        <p:strVal val="visible"/>
                                      </p:to>
                                    </p:set>
                                    <p:animEffect filter="fade" transition="in">
                                      <p:cBhvr>
                                        <p:cTn dur="1000"/>
                                        <p:tgtEl>
                                          <p:spTgt spid="2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26"/>
          <p:cNvSpPr txBox="1"/>
          <p:nvPr>
            <p:ph idx="1" type="body"/>
          </p:nvPr>
        </p:nvSpPr>
        <p:spPr>
          <a:xfrm>
            <a:off x="311700" y="752875"/>
            <a:ext cx="8520600" cy="1818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It was known that simulated spectra do not look perfectly real</a:t>
            </a:r>
            <a:endParaRPr>
              <a:latin typeface="Roboto Light"/>
              <a:ea typeface="Roboto Light"/>
              <a:cs typeface="Roboto Light"/>
              <a:sym typeface="Roboto Light"/>
            </a:endParaRPr>
          </a:p>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This affected training</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Models overfit to simulations</a:t>
            </a:r>
            <a:endParaRPr>
              <a:latin typeface="Roboto Light"/>
              <a:ea typeface="Roboto Light"/>
              <a:cs typeface="Roboto Light"/>
              <a:sym typeface="Roboto Light"/>
            </a:endParaRPr>
          </a:p>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We can make the training dataset better by using a type of Generative Adversarial Network (GAN)</a:t>
            </a:r>
            <a:endParaRPr>
              <a:latin typeface="Roboto Light"/>
              <a:ea typeface="Roboto Light"/>
              <a:cs typeface="Roboto Light"/>
              <a:sym typeface="Roboto Light"/>
            </a:endParaRPr>
          </a:p>
        </p:txBody>
      </p:sp>
      <p:sp>
        <p:nvSpPr>
          <p:cNvPr id="249" name="Google Shape;249;p26"/>
          <p:cNvSpPr txBox="1"/>
          <p:nvPr>
            <p:ph type="title"/>
          </p:nvPr>
        </p:nvSpPr>
        <p:spPr>
          <a:xfrm>
            <a:off x="311700" y="1801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Improving</a:t>
            </a:r>
            <a:r>
              <a:rPr lang="en-GB">
                <a:latin typeface="Cambria"/>
                <a:ea typeface="Cambria"/>
                <a:cs typeface="Cambria"/>
                <a:sym typeface="Cambria"/>
              </a:rPr>
              <a:t> the dataset I</a:t>
            </a:r>
            <a:endParaRPr>
              <a:latin typeface="Cambria"/>
              <a:ea typeface="Cambria"/>
              <a:cs typeface="Cambria"/>
              <a:sym typeface="Cambria"/>
            </a:endParaRPr>
          </a:p>
        </p:txBody>
      </p:sp>
      <p:pic>
        <p:nvPicPr>
          <p:cNvPr id="250" name="Google Shape;250;p26"/>
          <p:cNvPicPr preferRelativeResize="0"/>
          <p:nvPr/>
        </p:nvPicPr>
        <p:blipFill>
          <a:blip r:embed="rId3">
            <a:alphaModFix/>
          </a:blip>
          <a:stretch>
            <a:fillRect/>
          </a:stretch>
        </p:blipFill>
        <p:spPr>
          <a:xfrm>
            <a:off x="941844" y="3106362"/>
            <a:ext cx="4113711" cy="1794025"/>
          </a:xfrm>
          <a:prstGeom prst="rect">
            <a:avLst/>
          </a:prstGeom>
          <a:noFill/>
          <a:ln>
            <a:noFill/>
          </a:ln>
        </p:spPr>
      </p:pic>
      <p:grpSp>
        <p:nvGrpSpPr>
          <p:cNvPr id="251" name="Google Shape;251;p26"/>
          <p:cNvGrpSpPr/>
          <p:nvPr/>
        </p:nvGrpSpPr>
        <p:grpSpPr>
          <a:xfrm>
            <a:off x="405150" y="2655400"/>
            <a:ext cx="1617000" cy="2346250"/>
            <a:chOff x="405150" y="2655400"/>
            <a:chExt cx="1617000" cy="2346250"/>
          </a:xfrm>
        </p:grpSpPr>
        <p:sp>
          <p:nvSpPr>
            <p:cNvPr id="252" name="Google Shape;252;p26"/>
            <p:cNvSpPr txBox="1"/>
            <p:nvPr/>
          </p:nvSpPr>
          <p:spPr>
            <a:xfrm>
              <a:off x="405150" y="2655400"/>
              <a:ext cx="1617000" cy="7824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100">
                  <a:latin typeface="Roboto Light"/>
                  <a:ea typeface="Roboto Light"/>
                  <a:cs typeface="Roboto Light"/>
                  <a:sym typeface="Roboto Light"/>
                </a:rPr>
                <a:t>Train Generator (</a:t>
              </a:r>
              <a:r>
                <a:rPr b="1" lang="en-GB" sz="1100">
                  <a:latin typeface="Roboto"/>
                  <a:ea typeface="Roboto"/>
                  <a:cs typeface="Roboto"/>
                  <a:sym typeface="Roboto"/>
                </a:rPr>
                <a:t>G</a:t>
              </a:r>
              <a:r>
                <a:rPr lang="en-GB" sz="1100">
                  <a:latin typeface="Roboto Light"/>
                  <a:ea typeface="Roboto Light"/>
                  <a:cs typeface="Roboto Light"/>
                  <a:sym typeface="Roboto Light"/>
                </a:rPr>
                <a:t>) to create fake images</a:t>
              </a:r>
              <a:endParaRPr sz="1100">
                <a:latin typeface="Roboto Light"/>
                <a:ea typeface="Roboto Light"/>
                <a:cs typeface="Roboto Light"/>
                <a:sym typeface="Roboto Light"/>
              </a:endParaRPr>
            </a:p>
          </p:txBody>
        </p:sp>
        <p:sp>
          <p:nvSpPr>
            <p:cNvPr id="253" name="Google Shape;253;p26"/>
            <p:cNvSpPr/>
            <p:nvPr/>
          </p:nvSpPr>
          <p:spPr>
            <a:xfrm>
              <a:off x="1444800" y="4664150"/>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54" name="Google Shape;254;p26"/>
            <p:cNvCxnSpPr>
              <a:stCxn id="252" idx="1"/>
              <a:endCxn id="253" idx="2"/>
            </p:cNvCxnSpPr>
            <p:nvPr/>
          </p:nvCxnSpPr>
          <p:spPr>
            <a:xfrm>
              <a:off x="405150" y="3046600"/>
              <a:ext cx="1039800" cy="1786200"/>
            </a:xfrm>
            <a:prstGeom prst="curvedConnector3">
              <a:avLst>
                <a:gd fmla="val -22901" name="adj1"/>
              </a:avLst>
            </a:prstGeom>
            <a:noFill/>
            <a:ln cap="flat" cmpd="sng" w="19050">
              <a:solidFill>
                <a:schemeClr val="dk2"/>
              </a:solidFill>
              <a:prstDash val="solid"/>
              <a:round/>
              <a:headEnd len="med" w="med" type="none"/>
              <a:tailEnd len="med" w="med" type="triangle"/>
            </a:ln>
          </p:spPr>
        </p:cxnSp>
      </p:grpSp>
      <p:grpSp>
        <p:nvGrpSpPr>
          <p:cNvPr id="255" name="Google Shape;255;p26"/>
          <p:cNvGrpSpPr/>
          <p:nvPr/>
        </p:nvGrpSpPr>
        <p:grpSpPr>
          <a:xfrm>
            <a:off x="3408125" y="2571775"/>
            <a:ext cx="1617000" cy="1340100"/>
            <a:chOff x="3408125" y="2571775"/>
            <a:chExt cx="1617000" cy="1340100"/>
          </a:xfrm>
        </p:grpSpPr>
        <p:sp>
          <p:nvSpPr>
            <p:cNvPr id="256" name="Google Shape;256;p26"/>
            <p:cNvSpPr txBox="1"/>
            <p:nvPr/>
          </p:nvSpPr>
          <p:spPr>
            <a:xfrm>
              <a:off x="3408125" y="2571775"/>
              <a:ext cx="1617000" cy="6960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100">
                  <a:latin typeface="Roboto Light"/>
                  <a:ea typeface="Roboto Light"/>
                  <a:cs typeface="Roboto Light"/>
                  <a:sym typeface="Roboto Light"/>
                </a:rPr>
                <a:t>Train Discriminator </a:t>
              </a:r>
              <a:r>
                <a:rPr lang="en-GB" sz="1100">
                  <a:latin typeface="Roboto Light"/>
                  <a:ea typeface="Roboto Light"/>
                  <a:cs typeface="Roboto Light"/>
                  <a:sym typeface="Roboto Light"/>
                </a:rPr>
                <a:t>(</a:t>
              </a:r>
              <a:r>
                <a:rPr b="1" lang="en-GB" sz="1100">
                  <a:latin typeface="Roboto"/>
                  <a:ea typeface="Roboto"/>
                  <a:cs typeface="Roboto"/>
                  <a:sym typeface="Roboto"/>
                </a:rPr>
                <a:t>D</a:t>
              </a:r>
              <a:r>
                <a:rPr lang="en-GB" sz="1100">
                  <a:latin typeface="Roboto Light"/>
                  <a:ea typeface="Roboto Light"/>
                  <a:cs typeface="Roboto Light"/>
                  <a:sym typeface="Roboto Light"/>
                </a:rPr>
                <a:t>)</a:t>
              </a:r>
              <a:r>
                <a:rPr lang="en-GB" sz="1100">
                  <a:latin typeface="Roboto Light"/>
                  <a:ea typeface="Roboto Light"/>
                  <a:cs typeface="Roboto Light"/>
                  <a:sym typeface="Roboto Light"/>
                </a:rPr>
                <a:t> to classify real\fake images</a:t>
              </a:r>
              <a:endParaRPr sz="1100">
                <a:latin typeface="Roboto Light"/>
                <a:ea typeface="Roboto Light"/>
                <a:cs typeface="Roboto Light"/>
                <a:sym typeface="Roboto Light"/>
              </a:endParaRPr>
            </a:p>
          </p:txBody>
        </p:sp>
        <p:sp>
          <p:nvSpPr>
            <p:cNvPr id="257" name="Google Shape;257;p26"/>
            <p:cNvSpPr/>
            <p:nvPr/>
          </p:nvSpPr>
          <p:spPr>
            <a:xfrm>
              <a:off x="4113175" y="3574375"/>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58" name="Google Shape;258;p26"/>
            <p:cNvCxnSpPr>
              <a:stCxn id="256" idx="2"/>
              <a:endCxn id="257" idx="0"/>
            </p:cNvCxnSpPr>
            <p:nvPr/>
          </p:nvCxnSpPr>
          <p:spPr>
            <a:xfrm flipH="1" rot="-5400000">
              <a:off x="4097675" y="3386725"/>
              <a:ext cx="306600" cy="68700"/>
            </a:xfrm>
            <a:prstGeom prst="curvedConnector3">
              <a:avLst>
                <a:gd fmla="val 50000" name="adj1"/>
              </a:avLst>
            </a:prstGeom>
            <a:noFill/>
            <a:ln cap="flat" cmpd="sng" w="19050">
              <a:solidFill>
                <a:schemeClr val="dk2"/>
              </a:solidFill>
              <a:prstDash val="solid"/>
              <a:round/>
              <a:headEnd len="med" w="med" type="none"/>
              <a:tailEnd len="med" w="med" type="triangle"/>
            </a:ln>
          </p:spPr>
        </p:cxnSp>
      </p:grpSp>
      <p:pic>
        <p:nvPicPr>
          <p:cNvPr id="259" name="Google Shape;259;p26"/>
          <p:cNvPicPr preferRelativeResize="0"/>
          <p:nvPr/>
        </p:nvPicPr>
        <p:blipFill>
          <a:blip r:embed="rId4">
            <a:alphaModFix/>
          </a:blip>
          <a:stretch>
            <a:fillRect/>
          </a:stretch>
        </p:blipFill>
        <p:spPr>
          <a:xfrm>
            <a:off x="6111762" y="2216350"/>
            <a:ext cx="2297577" cy="1794025"/>
          </a:xfrm>
          <a:prstGeom prst="rect">
            <a:avLst/>
          </a:prstGeom>
          <a:noFill/>
          <a:ln>
            <a:noFill/>
          </a:ln>
        </p:spPr>
      </p:pic>
      <p:sp>
        <p:nvSpPr>
          <p:cNvPr id="260" name="Google Shape;260;p26"/>
          <p:cNvSpPr txBox="1"/>
          <p:nvPr/>
        </p:nvSpPr>
        <p:spPr>
          <a:xfrm>
            <a:off x="6271675" y="4090200"/>
            <a:ext cx="2433300" cy="6960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100">
                <a:latin typeface="Roboto Light"/>
                <a:ea typeface="Roboto Light"/>
                <a:cs typeface="Roboto Light"/>
                <a:sym typeface="Roboto Light"/>
              </a:rPr>
              <a:t>Minimax problem</a:t>
            </a:r>
            <a:endParaRPr sz="1100">
              <a:latin typeface="Roboto Light"/>
              <a:ea typeface="Roboto Light"/>
              <a:cs typeface="Roboto Light"/>
              <a:sym typeface="Roboto Light"/>
            </a:endParaRPr>
          </a:p>
          <a:p>
            <a:pPr indent="0" lvl="0" marL="0" rtl="0" algn="l">
              <a:spcBef>
                <a:spcPts val="0"/>
              </a:spcBef>
              <a:spcAft>
                <a:spcPts val="0"/>
              </a:spcAft>
              <a:buNone/>
            </a:pPr>
            <a:r>
              <a:rPr lang="en-GB" sz="1100">
                <a:latin typeface="Roboto Light"/>
                <a:ea typeface="Roboto Light"/>
                <a:cs typeface="Roboto Light"/>
                <a:sym typeface="Roboto Light"/>
              </a:rPr>
              <a:t>	</a:t>
            </a:r>
            <a:r>
              <a:rPr b="1" lang="en-GB" sz="1100">
                <a:latin typeface="Roboto"/>
                <a:ea typeface="Roboto"/>
                <a:cs typeface="Roboto"/>
                <a:sym typeface="Roboto"/>
              </a:rPr>
              <a:t>G</a:t>
            </a:r>
            <a:r>
              <a:rPr lang="en-GB" sz="1100">
                <a:latin typeface="Roboto Light"/>
                <a:ea typeface="Roboto Light"/>
                <a:cs typeface="Roboto Light"/>
                <a:sym typeface="Roboto Light"/>
              </a:rPr>
              <a:t> maximises loss of </a:t>
            </a:r>
            <a:r>
              <a:rPr b="1" lang="en-GB" sz="1100">
                <a:latin typeface="Roboto"/>
                <a:ea typeface="Roboto"/>
                <a:cs typeface="Roboto"/>
                <a:sym typeface="Roboto"/>
              </a:rPr>
              <a:t>D</a:t>
            </a:r>
            <a:endParaRPr b="1" sz="1100">
              <a:latin typeface="Roboto"/>
              <a:ea typeface="Roboto"/>
              <a:cs typeface="Roboto"/>
              <a:sym typeface="Roboto"/>
            </a:endParaRPr>
          </a:p>
          <a:p>
            <a:pPr indent="0" lvl="0" marL="0" rtl="0" algn="l">
              <a:spcBef>
                <a:spcPts val="0"/>
              </a:spcBef>
              <a:spcAft>
                <a:spcPts val="0"/>
              </a:spcAft>
              <a:buNone/>
            </a:pPr>
            <a:r>
              <a:rPr b="1" lang="en-GB" sz="1100">
                <a:latin typeface="Roboto"/>
                <a:ea typeface="Roboto"/>
                <a:cs typeface="Roboto"/>
                <a:sym typeface="Roboto"/>
              </a:rPr>
              <a:t>	D </a:t>
            </a:r>
            <a:r>
              <a:rPr lang="en-GB" sz="1100">
                <a:latin typeface="Roboto Light"/>
                <a:ea typeface="Roboto Light"/>
                <a:cs typeface="Roboto Light"/>
                <a:sym typeface="Roboto Light"/>
              </a:rPr>
              <a:t>minimises class. loss</a:t>
            </a:r>
            <a:endParaRPr sz="1100">
              <a:latin typeface="Roboto Light"/>
              <a:ea typeface="Roboto Light"/>
              <a:cs typeface="Roboto Light"/>
              <a:sym typeface="Roboto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
                                            <p:txEl>
                                              <p:pRg end="0" st="0"/>
                                            </p:txEl>
                                          </p:spTgt>
                                        </p:tgtEl>
                                        <p:attrNameLst>
                                          <p:attrName>style.visibility</p:attrName>
                                        </p:attrNameLst>
                                      </p:cBhvr>
                                      <p:to>
                                        <p:strVal val="visible"/>
                                      </p:to>
                                    </p:set>
                                    <p:animEffect filter="fade" transition="in">
                                      <p:cBhvr>
                                        <p:cTn dur="1000"/>
                                        <p:tgtEl>
                                          <p:spTgt spid="2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
                                            <p:txEl>
                                              <p:pRg end="1" st="1"/>
                                            </p:txEl>
                                          </p:spTgt>
                                        </p:tgtEl>
                                        <p:attrNameLst>
                                          <p:attrName>style.visibility</p:attrName>
                                        </p:attrNameLst>
                                      </p:cBhvr>
                                      <p:to>
                                        <p:strVal val="visible"/>
                                      </p:to>
                                    </p:set>
                                    <p:animEffect filter="fade" transition="in">
                                      <p:cBhvr>
                                        <p:cTn dur="1000"/>
                                        <p:tgtEl>
                                          <p:spTgt spid="24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
                                            <p:txEl>
                                              <p:pRg end="2" st="2"/>
                                            </p:txEl>
                                          </p:spTgt>
                                        </p:tgtEl>
                                        <p:attrNameLst>
                                          <p:attrName>style.visibility</p:attrName>
                                        </p:attrNameLst>
                                      </p:cBhvr>
                                      <p:to>
                                        <p:strVal val="visible"/>
                                      </p:to>
                                    </p:set>
                                    <p:animEffect filter="fade" transition="in">
                                      <p:cBhvr>
                                        <p:cTn dur="1000"/>
                                        <p:tgtEl>
                                          <p:spTgt spid="24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
                                            <p:txEl>
                                              <p:pRg end="3" st="3"/>
                                            </p:txEl>
                                          </p:spTgt>
                                        </p:tgtEl>
                                        <p:attrNameLst>
                                          <p:attrName>style.visibility</p:attrName>
                                        </p:attrNameLst>
                                      </p:cBhvr>
                                      <p:to>
                                        <p:strVal val="visible"/>
                                      </p:to>
                                    </p:set>
                                    <p:animEffect filter="fade" transition="in">
                                      <p:cBhvr>
                                        <p:cTn dur="1000"/>
                                        <p:tgtEl>
                                          <p:spTgt spid="248">
                                            <p:txEl>
                                              <p:pRg end="3" st="3"/>
                                            </p:txEl>
                                          </p:spTgt>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50"/>
                                        </p:tgtEl>
                                        <p:attrNameLst>
                                          <p:attrName>style.visibility</p:attrName>
                                        </p:attrNameLst>
                                      </p:cBhvr>
                                      <p:to>
                                        <p:strVal val="visible"/>
                                      </p:to>
                                    </p:set>
                                    <p:animEffect filter="fade" transition="in">
                                      <p:cBhvr>
                                        <p:cTn dur="1000"/>
                                        <p:tgtEl>
                                          <p:spTgt spid="2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1"/>
                                        </p:tgtEl>
                                        <p:attrNameLst>
                                          <p:attrName>style.visibility</p:attrName>
                                        </p:attrNameLst>
                                      </p:cBhvr>
                                      <p:to>
                                        <p:strVal val="visible"/>
                                      </p:to>
                                    </p:set>
                                    <p:animEffect filter="fade" transition="in">
                                      <p:cBhvr>
                                        <p:cTn dur="1000"/>
                                        <p:tgtEl>
                                          <p:spTgt spid="2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
                                        </p:tgtEl>
                                        <p:attrNameLst>
                                          <p:attrName>style.visibility</p:attrName>
                                        </p:attrNameLst>
                                      </p:cBhvr>
                                      <p:to>
                                        <p:strVal val="visible"/>
                                      </p:to>
                                    </p:set>
                                    <p:animEffect filter="fade" transition="in">
                                      <p:cBhvr>
                                        <p:cTn dur="1000"/>
                                        <p:tgtEl>
                                          <p:spTgt spid="2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9"/>
                                        </p:tgtEl>
                                        <p:attrNameLst>
                                          <p:attrName>style.visibility</p:attrName>
                                        </p:attrNameLst>
                                      </p:cBhvr>
                                      <p:to>
                                        <p:strVal val="visible"/>
                                      </p:to>
                                    </p:set>
                                    <p:animEffect filter="fade" transition="in">
                                      <p:cBhvr>
                                        <p:cTn dur="1000"/>
                                        <p:tgtEl>
                                          <p:spTgt spid="259"/>
                                        </p:tgtEl>
                                      </p:cBhvr>
                                    </p:animEffect>
                                  </p:childTnLst>
                                </p:cTn>
                              </p:par>
                              <p:par>
                                <p:cTn fill="hold" nodeType="withEffect" presetClass="entr" presetID="10" presetSubtype="0">
                                  <p:stCondLst>
                                    <p:cond delay="0"/>
                                  </p:stCondLst>
                                  <p:childTnLst>
                                    <p:set>
                                      <p:cBhvr>
                                        <p:cTn dur="1" fill="hold">
                                          <p:stCondLst>
                                            <p:cond delay="0"/>
                                          </p:stCondLst>
                                        </p:cTn>
                                        <p:tgtEl>
                                          <p:spTgt spid="260"/>
                                        </p:tgtEl>
                                        <p:attrNameLst>
                                          <p:attrName>style.visibility</p:attrName>
                                        </p:attrNameLst>
                                      </p:cBhvr>
                                      <p:to>
                                        <p:strVal val="visible"/>
                                      </p:to>
                                    </p:set>
                                    <p:animEffect filter="fade" transition="in">
                                      <p:cBhvr>
                                        <p:cTn dur="1000"/>
                                        <p:tgtEl>
                                          <p:spTgt spid="2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27"/>
          <p:cNvSpPr txBox="1"/>
          <p:nvPr>
            <p:ph idx="1" type="body"/>
          </p:nvPr>
        </p:nvSpPr>
        <p:spPr>
          <a:xfrm>
            <a:off x="311700" y="829075"/>
            <a:ext cx="4218600" cy="494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Variant of GAN called </a:t>
            </a:r>
            <a:r>
              <a:rPr b="1" lang="en-GB">
                <a:latin typeface="Roboto"/>
                <a:ea typeface="Roboto"/>
                <a:cs typeface="Roboto"/>
                <a:sym typeface="Roboto"/>
              </a:rPr>
              <a:t>SimGAN</a:t>
            </a:r>
            <a:r>
              <a:rPr baseline="30000" lang="en-GB">
                <a:latin typeface="Roboto Light"/>
                <a:ea typeface="Roboto Light"/>
                <a:cs typeface="Roboto Light"/>
                <a:sym typeface="Roboto Light"/>
              </a:rPr>
              <a:t>1</a:t>
            </a:r>
            <a:endParaRPr baseline="30000">
              <a:latin typeface="Roboto Light"/>
              <a:ea typeface="Roboto Light"/>
              <a:cs typeface="Roboto Light"/>
              <a:sym typeface="Roboto Light"/>
            </a:endParaRPr>
          </a:p>
        </p:txBody>
      </p:sp>
      <p:pic>
        <p:nvPicPr>
          <p:cNvPr id="266" name="Google Shape;266;p27"/>
          <p:cNvPicPr preferRelativeResize="0"/>
          <p:nvPr/>
        </p:nvPicPr>
        <p:blipFill>
          <a:blip r:embed="rId3">
            <a:alphaModFix/>
          </a:blip>
          <a:stretch>
            <a:fillRect/>
          </a:stretch>
        </p:blipFill>
        <p:spPr>
          <a:xfrm>
            <a:off x="4899575" y="475"/>
            <a:ext cx="3525900" cy="1903601"/>
          </a:xfrm>
          <a:prstGeom prst="rect">
            <a:avLst/>
          </a:prstGeom>
          <a:noFill/>
          <a:ln>
            <a:noFill/>
          </a:ln>
        </p:spPr>
      </p:pic>
      <p:sp>
        <p:nvSpPr>
          <p:cNvPr id="267" name="Google Shape;267;p27"/>
          <p:cNvSpPr txBox="1"/>
          <p:nvPr>
            <p:ph idx="1" type="body"/>
          </p:nvPr>
        </p:nvSpPr>
        <p:spPr>
          <a:xfrm>
            <a:off x="311700" y="1323775"/>
            <a:ext cx="4218600" cy="6969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Font typeface="Roboto Light"/>
              <a:buChar char="●"/>
            </a:pPr>
            <a:r>
              <a:rPr lang="en-GB">
                <a:latin typeface="Roboto Light"/>
                <a:ea typeface="Roboto Light"/>
                <a:cs typeface="Roboto Light"/>
                <a:sym typeface="Roboto Light"/>
              </a:rPr>
              <a:t>Applying it to simulated and real BBQ spectra</a:t>
            </a:r>
            <a:endParaRPr>
              <a:latin typeface="Roboto Light"/>
              <a:ea typeface="Roboto Light"/>
              <a:cs typeface="Roboto Light"/>
              <a:sym typeface="Roboto Light"/>
            </a:endParaRPr>
          </a:p>
        </p:txBody>
      </p:sp>
      <p:pic>
        <p:nvPicPr>
          <p:cNvPr id="268" name="Google Shape;268;p27"/>
          <p:cNvPicPr preferRelativeResize="0"/>
          <p:nvPr/>
        </p:nvPicPr>
        <p:blipFill rotWithShape="1">
          <a:blip r:embed="rId4">
            <a:alphaModFix/>
          </a:blip>
          <a:srcRect b="0" l="0" r="0" t="199"/>
          <a:stretch/>
        </p:blipFill>
        <p:spPr>
          <a:xfrm>
            <a:off x="38350" y="2157288"/>
            <a:ext cx="3833649" cy="1629787"/>
          </a:xfrm>
          <a:prstGeom prst="rect">
            <a:avLst/>
          </a:prstGeom>
          <a:noFill/>
          <a:ln>
            <a:noFill/>
          </a:ln>
        </p:spPr>
      </p:pic>
      <p:sp>
        <p:nvSpPr>
          <p:cNvPr id="269" name="Google Shape;269;p27"/>
          <p:cNvSpPr txBox="1"/>
          <p:nvPr>
            <p:ph idx="1" type="body"/>
          </p:nvPr>
        </p:nvSpPr>
        <p:spPr>
          <a:xfrm>
            <a:off x="4708525" y="1962150"/>
            <a:ext cx="4218600" cy="9408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Slight problem</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1 Refiner is not enough! It can produce similar looking artefacts</a:t>
            </a:r>
            <a:endParaRPr>
              <a:latin typeface="Roboto Light"/>
              <a:ea typeface="Roboto Light"/>
              <a:cs typeface="Roboto Light"/>
              <a:sym typeface="Roboto Light"/>
            </a:endParaRPr>
          </a:p>
        </p:txBody>
      </p:sp>
      <p:sp>
        <p:nvSpPr>
          <p:cNvPr id="270" name="Google Shape;270;p27"/>
          <p:cNvSpPr txBox="1"/>
          <p:nvPr>
            <p:ph idx="1" type="body"/>
          </p:nvPr>
        </p:nvSpPr>
        <p:spPr>
          <a:xfrm>
            <a:off x="4708525" y="2694903"/>
            <a:ext cx="4218600" cy="857100"/>
          </a:xfrm>
          <a:prstGeom prst="rect">
            <a:avLst/>
          </a:prstGeom>
        </p:spPr>
        <p:txBody>
          <a:bodyPr anchorCtr="0" anchor="t" bIns="91425" lIns="91425" spcFirstLastPara="1" rIns="91425" wrap="square" tIns="91425">
            <a:normAutofit lnSpcReduction="20000"/>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Solution</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Train 500 SimGANs with slightly different parameters</a:t>
            </a:r>
            <a:endParaRPr>
              <a:latin typeface="Roboto Light"/>
              <a:ea typeface="Roboto Light"/>
              <a:cs typeface="Roboto Light"/>
              <a:sym typeface="Roboto Light"/>
            </a:endParaRPr>
          </a:p>
        </p:txBody>
      </p:sp>
      <p:pic>
        <p:nvPicPr>
          <p:cNvPr id="271" name="Google Shape;271;p27"/>
          <p:cNvPicPr preferRelativeResize="0"/>
          <p:nvPr/>
        </p:nvPicPr>
        <p:blipFill>
          <a:blip r:embed="rId5">
            <a:alphaModFix/>
          </a:blip>
          <a:stretch>
            <a:fillRect/>
          </a:stretch>
        </p:blipFill>
        <p:spPr>
          <a:xfrm>
            <a:off x="4036788" y="3615675"/>
            <a:ext cx="5062611" cy="1451625"/>
          </a:xfrm>
          <a:prstGeom prst="rect">
            <a:avLst/>
          </a:prstGeom>
          <a:noFill/>
          <a:ln>
            <a:noFill/>
          </a:ln>
        </p:spPr>
      </p:pic>
      <p:sp>
        <p:nvSpPr>
          <p:cNvPr id="272" name="Google Shape;272;p27"/>
          <p:cNvSpPr txBox="1"/>
          <p:nvPr/>
        </p:nvSpPr>
        <p:spPr>
          <a:xfrm>
            <a:off x="41825" y="4443375"/>
            <a:ext cx="3833700" cy="5727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baseline="30000" lang="en-GB" sz="600">
                <a:solidFill>
                  <a:schemeClr val="dk1"/>
                </a:solidFill>
                <a:latin typeface="Roboto Light"/>
                <a:ea typeface="Roboto Light"/>
                <a:cs typeface="Roboto Light"/>
                <a:sym typeface="Roboto Light"/>
              </a:rPr>
              <a:t>1</a:t>
            </a:r>
            <a:r>
              <a:rPr lang="en-GB" sz="600">
                <a:solidFill>
                  <a:schemeClr val="dk1"/>
                </a:solidFill>
                <a:latin typeface="Roboto Light"/>
                <a:ea typeface="Roboto Light"/>
                <a:cs typeface="Roboto Light"/>
                <a:sym typeface="Roboto Light"/>
              </a:rPr>
              <a:t>A. Shrivastava, T. Pfister, O. Tuzel, J. Susskind, W. Wang, and R. Webb, “Learning from simulated and unsupervised images through adversarial training,” in Proceedings of the IEEE conference on computer vision and pattern recognition, Hawaiʻi Convention Center, Honolulu, Hawaii, United States, 2017, pp. 2107–2116</a:t>
            </a:r>
            <a:r>
              <a:rPr lang="en-GB" sz="1100">
                <a:solidFill>
                  <a:schemeClr val="dk1"/>
                </a:solidFill>
              </a:rPr>
              <a:t>.</a:t>
            </a:r>
            <a:endParaRPr/>
          </a:p>
        </p:txBody>
      </p:sp>
      <p:sp>
        <p:nvSpPr>
          <p:cNvPr id="273" name="Google Shape;273;p27"/>
          <p:cNvSpPr txBox="1"/>
          <p:nvPr>
            <p:ph type="title"/>
          </p:nvPr>
        </p:nvSpPr>
        <p:spPr>
          <a:xfrm>
            <a:off x="311700" y="18017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Improving the dataset II</a:t>
            </a:r>
            <a:endParaRPr>
              <a:latin typeface="Cambria"/>
              <a:ea typeface="Cambria"/>
              <a:cs typeface="Cambria"/>
              <a:sym typeface="Cambri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
                                            <p:txEl>
                                              <p:pRg end="0" st="0"/>
                                            </p:txEl>
                                          </p:spTgt>
                                        </p:tgtEl>
                                        <p:attrNameLst>
                                          <p:attrName>style.visibility</p:attrName>
                                        </p:attrNameLst>
                                      </p:cBhvr>
                                      <p:to>
                                        <p:strVal val="visible"/>
                                      </p:to>
                                    </p:set>
                                    <p:animEffect filter="fade" transition="in">
                                      <p:cBhvr>
                                        <p:cTn dur="1000"/>
                                        <p:tgtEl>
                                          <p:spTgt spid="265">
                                            <p:txEl>
                                              <p:pRg end="0" st="0"/>
                                            </p:txEl>
                                          </p:spTgt>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66"/>
                                        </p:tgtEl>
                                        <p:attrNameLst>
                                          <p:attrName>style.visibility</p:attrName>
                                        </p:attrNameLst>
                                      </p:cBhvr>
                                      <p:to>
                                        <p:strVal val="visible"/>
                                      </p:to>
                                    </p:set>
                                    <p:animEffect filter="fade" transition="in">
                                      <p:cBhvr>
                                        <p:cTn dur="1000"/>
                                        <p:tgtEl>
                                          <p:spTgt spid="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
                                        </p:tgtEl>
                                        <p:attrNameLst>
                                          <p:attrName>style.visibility</p:attrName>
                                        </p:attrNameLst>
                                      </p:cBhvr>
                                      <p:to>
                                        <p:strVal val="visible"/>
                                      </p:to>
                                    </p:set>
                                    <p:animEffect filter="fade" transition="in">
                                      <p:cBhvr>
                                        <p:cTn dur="1000"/>
                                        <p:tgtEl>
                                          <p:spTgt spid="267"/>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68"/>
                                        </p:tgtEl>
                                        <p:attrNameLst>
                                          <p:attrName>style.visibility</p:attrName>
                                        </p:attrNameLst>
                                      </p:cBhvr>
                                      <p:to>
                                        <p:strVal val="visible"/>
                                      </p:to>
                                    </p:set>
                                    <p:animEffect filter="fade" transition="in">
                                      <p:cBhvr>
                                        <p:cTn dur="1000"/>
                                        <p:tgtEl>
                                          <p:spTgt spid="2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
                                        </p:tgtEl>
                                        <p:attrNameLst>
                                          <p:attrName>style.visibility</p:attrName>
                                        </p:attrNameLst>
                                      </p:cBhvr>
                                      <p:to>
                                        <p:strVal val="visible"/>
                                      </p:to>
                                    </p:set>
                                    <p:animEffect filter="fade" transition="in">
                                      <p:cBhvr>
                                        <p:cTn dur="1000"/>
                                        <p:tgtEl>
                                          <p:spTgt spid="2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
                                        </p:tgtEl>
                                        <p:attrNameLst>
                                          <p:attrName>style.visibility</p:attrName>
                                        </p:attrNameLst>
                                      </p:cBhvr>
                                      <p:to>
                                        <p:strVal val="visible"/>
                                      </p:to>
                                    </p:set>
                                    <p:animEffect filter="fade" transition="in">
                                      <p:cBhvr>
                                        <p:cTn dur="1000"/>
                                        <p:tgtEl>
                                          <p:spTgt spid="270"/>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71"/>
                                        </p:tgtEl>
                                        <p:attrNameLst>
                                          <p:attrName>style.visibility</p:attrName>
                                        </p:attrNameLst>
                                      </p:cBhvr>
                                      <p:to>
                                        <p:strVal val="visible"/>
                                      </p:to>
                                    </p:set>
                                    <p:animEffect filter="fade" transition="in">
                                      <p:cBhvr>
                                        <p:cTn dur="1000"/>
                                        <p:tgtEl>
                                          <p:spTgt spid="2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28"/>
          <p:cNvSpPr txBox="1"/>
          <p:nvPr>
            <p:ph idx="1" type="body"/>
          </p:nvPr>
        </p:nvSpPr>
        <p:spPr>
          <a:xfrm>
            <a:off x="311700" y="829075"/>
            <a:ext cx="4218600" cy="697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Some examples of refined spectra</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Synthetic = Simulated</a:t>
            </a:r>
            <a:endParaRPr>
              <a:latin typeface="Roboto Light"/>
              <a:ea typeface="Roboto Light"/>
              <a:cs typeface="Roboto Light"/>
              <a:sym typeface="Roboto Light"/>
            </a:endParaRPr>
          </a:p>
        </p:txBody>
      </p:sp>
      <p:sp>
        <p:nvSpPr>
          <p:cNvPr id="279" name="Google Shape;279;p28"/>
          <p:cNvSpPr txBox="1"/>
          <p:nvPr>
            <p:ph type="title"/>
          </p:nvPr>
        </p:nvSpPr>
        <p:spPr>
          <a:xfrm>
            <a:off x="311700" y="18017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Improving the dataset III</a:t>
            </a:r>
            <a:endParaRPr>
              <a:latin typeface="Cambria"/>
              <a:ea typeface="Cambria"/>
              <a:cs typeface="Cambria"/>
              <a:sym typeface="Cambria"/>
            </a:endParaRPr>
          </a:p>
        </p:txBody>
      </p:sp>
      <p:pic>
        <p:nvPicPr>
          <p:cNvPr id="280" name="Google Shape;280;p28"/>
          <p:cNvPicPr preferRelativeResize="0"/>
          <p:nvPr/>
        </p:nvPicPr>
        <p:blipFill>
          <a:blip r:embed="rId3">
            <a:alphaModFix/>
          </a:blip>
          <a:stretch>
            <a:fillRect/>
          </a:stretch>
        </p:blipFill>
        <p:spPr>
          <a:xfrm>
            <a:off x="3777025" y="4278675"/>
            <a:ext cx="4502299" cy="213100"/>
          </a:xfrm>
          <a:prstGeom prst="rect">
            <a:avLst/>
          </a:prstGeom>
          <a:noFill/>
          <a:ln>
            <a:noFill/>
          </a:ln>
        </p:spPr>
      </p:pic>
      <p:pic>
        <p:nvPicPr>
          <p:cNvPr id="281" name="Google Shape;281;p28"/>
          <p:cNvPicPr preferRelativeResize="0"/>
          <p:nvPr/>
        </p:nvPicPr>
        <p:blipFill rotWithShape="1">
          <a:blip r:embed="rId4">
            <a:alphaModFix/>
          </a:blip>
          <a:srcRect b="0" l="0" r="1293" t="0"/>
          <a:stretch/>
        </p:blipFill>
        <p:spPr>
          <a:xfrm>
            <a:off x="375800" y="2464700"/>
            <a:ext cx="2719051" cy="2027070"/>
          </a:xfrm>
          <a:prstGeom prst="rect">
            <a:avLst/>
          </a:prstGeom>
          <a:noFill/>
          <a:ln>
            <a:noFill/>
          </a:ln>
        </p:spPr>
      </p:pic>
      <p:pic>
        <p:nvPicPr>
          <p:cNvPr id="282" name="Google Shape;282;p28"/>
          <p:cNvPicPr preferRelativeResize="0"/>
          <p:nvPr/>
        </p:nvPicPr>
        <p:blipFill>
          <a:blip r:embed="rId5">
            <a:alphaModFix/>
          </a:blip>
          <a:stretch>
            <a:fillRect/>
          </a:stretch>
        </p:blipFill>
        <p:spPr>
          <a:xfrm>
            <a:off x="3212475" y="1696700"/>
            <a:ext cx="2719049" cy="2018337"/>
          </a:xfrm>
          <a:prstGeom prst="rect">
            <a:avLst/>
          </a:prstGeom>
          <a:noFill/>
          <a:ln>
            <a:noFill/>
          </a:ln>
        </p:spPr>
      </p:pic>
      <p:pic>
        <p:nvPicPr>
          <p:cNvPr id="283" name="Google Shape;283;p28"/>
          <p:cNvPicPr preferRelativeResize="0"/>
          <p:nvPr/>
        </p:nvPicPr>
        <p:blipFill>
          <a:blip r:embed="rId6">
            <a:alphaModFix/>
          </a:blip>
          <a:stretch>
            <a:fillRect/>
          </a:stretch>
        </p:blipFill>
        <p:spPr>
          <a:xfrm>
            <a:off x="6049150" y="651725"/>
            <a:ext cx="2719050" cy="2055875"/>
          </a:xfrm>
          <a:prstGeom prst="rect">
            <a:avLst/>
          </a:prstGeom>
          <a:noFill/>
          <a:ln>
            <a:noFill/>
          </a:ln>
        </p:spPr>
      </p:pic>
      <p:sp>
        <p:nvSpPr>
          <p:cNvPr id="284" name="Google Shape;284;p28"/>
          <p:cNvSpPr/>
          <p:nvPr/>
        </p:nvSpPr>
        <p:spPr>
          <a:xfrm>
            <a:off x="2571325" y="3211913"/>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28"/>
          <p:cNvSpPr/>
          <p:nvPr/>
        </p:nvSpPr>
        <p:spPr>
          <a:xfrm>
            <a:off x="5151653" y="2403000"/>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28"/>
          <p:cNvSpPr/>
          <p:nvPr/>
        </p:nvSpPr>
        <p:spPr>
          <a:xfrm>
            <a:off x="7246518" y="1767850"/>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87" name="Google Shape;287;p28"/>
          <p:cNvGrpSpPr/>
          <p:nvPr/>
        </p:nvGrpSpPr>
        <p:grpSpPr>
          <a:xfrm>
            <a:off x="2865025" y="1936575"/>
            <a:ext cx="5274900" cy="2287500"/>
            <a:chOff x="2865025" y="1936575"/>
            <a:chExt cx="5274900" cy="2287500"/>
          </a:xfrm>
        </p:grpSpPr>
        <p:sp>
          <p:nvSpPr>
            <p:cNvPr id="288" name="Google Shape;288;p28"/>
            <p:cNvSpPr txBox="1"/>
            <p:nvPr/>
          </p:nvSpPr>
          <p:spPr>
            <a:xfrm>
              <a:off x="6488125" y="3651375"/>
              <a:ext cx="1651800" cy="572700"/>
            </a:xfrm>
            <a:prstGeom prst="rect">
              <a:avLst/>
            </a:prstGeom>
            <a:noFill/>
            <a:ln>
              <a:noFill/>
            </a:ln>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GB">
                  <a:latin typeface="Roboto Light"/>
                  <a:ea typeface="Roboto Light"/>
                  <a:cs typeface="Roboto Light"/>
                  <a:sym typeface="Roboto Light"/>
                </a:rPr>
                <a:t>Artefacts added by SimGAN Refiner</a:t>
              </a:r>
              <a:endParaRPr>
                <a:latin typeface="Roboto Light"/>
                <a:ea typeface="Roboto Light"/>
                <a:cs typeface="Roboto Light"/>
                <a:sym typeface="Roboto Light"/>
              </a:endParaRPr>
            </a:p>
          </p:txBody>
        </p:sp>
        <p:cxnSp>
          <p:nvCxnSpPr>
            <p:cNvPr id="289" name="Google Shape;289;p28"/>
            <p:cNvCxnSpPr>
              <a:stCxn id="288" idx="1"/>
              <a:endCxn id="284" idx="5"/>
            </p:cNvCxnSpPr>
            <p:nvPr/>
          </p:nvCxnSpPr>
          <p:spPr>
            <a:xfrm rot="10800000">
              <a:off x="2865025" y="3500025"/>
              <a:ext cx="3623100" cy="437700"/>
            </a:xfrm>
            <a:prstGeom prst="curvedConnector2">
              <a:avLst/>
            </a:prstGeom>
            <a:noFill/>
            <a:ln cap="flat" cmpd="sng" w="19050">
              <a:solidFill>
                <a:schemeClr val="dk2"/>
              </a:solidFill>
              <a:prstDash val="solid"/>
              <a:round/>
              <a:headEnd len="med" w="med" type="none"/>
              <a:tailEnd len="med" w="med" type="triangle"/>
            </a:ln>
          </p:spPr>
        </p:cxnSp>
        <p:cxnSp>
          <p:nvCxnSpPr>
            <p:cNvPr id="290" name="Google Shape;290;p28"/>
            <p:cNvCxnSpPr>
              <a:stCxn id="288" idx="0"/>
              <a:endCxn id="285" idx="6"/>
            </p:cNvCxnSpPr>
            <p:nvPr/>
          </p:nvCxnSpPr>
          <p:spPr>
            <a:xfrm flipH="1" rot="5400000">
              <a:off x="5865025" y="2202375"/>
              <a:ext cx="1079700" cy="1818300"/>
            </a:xfrm>
            <a:prstGeom prst="curvedConnector2">
              <a:avLst/>
            </a:prstGeom>
            <a:noFill/>
            <a:ln cap="flat" cmpd="sng" w="19050">
              <a:solidFill>
                <a:schemeClr val="dk2"/>
              </a:solidFill>
              <a:prstDash val="solid"/>
              <a:round/>
              <a:headEnd len="med" w="med" type="none"/>
              <a:tailEnd len="med" w="med" type="triangle"/>
            </a:ln>
          </p:spPr>
        </p:cxnSp>
        <p:cxnSp>
          <p:nvCxnSpPr>
            <p:cNvPr id="291" name="Google Shape;291;p28"/>
            <p:cNvCxnSpPr>
              <a:stCxn id="288" idx="0"/>
              <a:endCxn id="286" idx="2"/>
            </p:cNvCxnSpPr>
            <p:nvPr/>
          </p:nvCxnSpPr>
          <p:spPr>
            <a:xfrm flipH="1" rot="5400000">
              <a:off x="6422875" y="2760225"/>
              <a:ext cx="1714800" cy="67500"/>
            </a:xfrm>
            <a:prstGeom prst="curvedConnector4">
              <a:avLst>
                <a:gd fmla="val 45079" name="adj1"/>
                <a:gd fmla="val 452789" name="adj2"/>
              </a:avLst>
            </a:prstGeom>
            <a:noFill/>
            <a:ln cap="flat" cmpd="sng" w="19050">
              <a:solidFill>
                <a:schemeClr val="dk2"/>
              </a:solidFill>
              <a:prstDash val="solid"/>
              <a:round/>
              <a:headEnd len="med" w="med" type="none"/>
              <a:tailEnd len="med" w="med" type="triangle"/>
            </a:ln>
          </p:spPr>
        </p:cxn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
                                        </p:tgtEl>
                                        <p:attrNameLst>
                                          <p:attrName>style.visibility</p:attrName>
                                        </p:attrNameLst>
                                      </p:cBhvr>
                                      <p:to>
                                        <p:strVal val="visible"/>
                                      </p:to>
                                    </p:set>
                                    <p:animEffect filter="fade" transition="in">
                                      <p:cBhvr>
                                        <p:cTn dur="1000"/>
                                        <p:tgtEl>
                                          <p:spTgt spid="278"/>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81"/>
                                        </p:tgtEl>
                                        <p:attrNameLst>
                                          <p:attrName>style.visibility</p:attrName>
                                        </p:attrNameLst>
                                      </p:cBhvr>
                                      <p:to>
                                        <p:strVal val="visible"/>
                                      </p:to>
                                    </p:set>
                                    <p:animEffect filter="fade" transition="in">
                                      <p:cBhvr>
                                        <p:cTn dur="1000"/>
                                        <p:tgtEl>
                                          <p:spTgt spid="281"/>
                                        </p:tgtEl>
                                      </p:cBhvr>
                                    </p:animEffect>
                                  </p:childTnLst>
                                </p:cTn>
                              </p:par>
                              <p:par>
                                <p:cTn fill="hold" nodeType="withEffect" presetClass="entr" presetID="10" presetSubtype="0">
                                  <p:stCondLst>
                                    <p:cond delay="0"/>
                                  </p:stCondLst>
                                  <p:childTnLst>
                                    <p:set>
                                      <p:cBhvr>
                                        <p:cTn dur="1" fill="hold">
                                          <p:stCondLst>
                                            <p:cond delay="0"/>
                                          </p:stCondLst>
                                        </p:cTn>
                                        <p:tgtEl>
                                          <p:spTgt spid="280"/>
                                        </p:tgtEl>
                                        <p:attrNameLst>
                                          <p:attrName>style.visibility</p:attrName>
                                        </p:attrNameLst>
                                      </p:cBhvr>
                                      <p:to>
                                        <p:strVal val="visible"/>
                                      </p:to>
                                    </p:set>
                                    <p:animEffect filter="fade" transition="in">
                                      <p:cBhvr>
                                        <p:cTn dur="1000"/>
                                        <p:tgtEl>
                                          <p:spTgt spid="280"/>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282"/>
                                        </p:tgtEl>
                                        <p:attrNameLst>
                                          <p:attrName>style.visibility</p:attrName>
                                        </p:attrNameLst>
                                      </p:cBhvr>
                                      <p:to>
                                        <p:strVal val="visible"/>
                                      </p:to>
                                    </p:set>
                                    <p:animEffect filter="fade" transition="in">
                                      <p:cBhvr>
                                        <p:cTn dur="1000"/>
                                        <p:tgtEl>
                                          <p:spTgt spid="282"/>
                                        </p:tgtEl>
                                      </p:cBhvr>
                                    </p:animEffect>
                                  </p:childTnLst>
                                </p:cTn>
                              </p:par>
                            </p:childTnLst>
                          </p:cTn>
                        </p:par>
                        <p:par>
                          <p:cTn fill="hold">
                            <p:stCondLst>
                              <p:cond delay="3000"/>
                            </p:stCondLst>
                            <p:childTnLst>
                              <p:par>
                                <p:cTn fill="hold" nodeType="afterEffect" presetClass="entr" presetID="10" presetSubtype="0">
                                  <p:stCondLst>
                                    <p:cond delay="0"/>
                                  </p:stCondLst>
                                  <p:childTnLst>
                                    <p:set>
                                      <p:cBhvr>
                                        <p:cTn dur="1" fill="hold">
                                          <p:stCondLst>
                                            <p:cond delay="0"/>
                                          </p:stCondLst>
                                        </p:cTn>
                                        <p:tgtEl>
                                          <p:spTgt spid="283"/>
                                        </p:tgtEl>
                                        <p:attrNameLst>
                                          <p:attrName>style.visibility</p:attrName>
                                        </p:attrNameLst>
                                      </p:cBhvr>
                                      <p:to>
                                        <p:strVal val="visible"/>
                                      </p:to>
                                    </p:set>
                                    <p:animEffect filter="fade" transition="in">
                                      <p:cBhvr>
                                        <p:cTn dur="1000"/>
                                        <p:tgtEl>
                                          <p:spTgt spid="283"/>
                                        </p:tgtEl>
                                      </p:cBhvr>
                                    </p:animEffect>
                                  </p:childTnLst>
                                </p:cTn>
                              </p:par>
                            </p:childTnLst>
                          </p:cTn>
                        </p:par>
                        <p:par>
                          <p:cTn fill="hold">
                            <p:stCondLst>
                              <p:cond delay="4000"/>
                            </p:stCondLst>
                            <p:childTnLst>
                              <p:par>
                                <p:cTn fill="hold" nodeType="afterEffect" presetClass="entr" presetID="10" presetSubtype="0">
                                  <p:stCondLst>
                                    <p:cond delay="0"/>
                                  </p:stCondLst>
                                  <p:childTnLst>
                                    <p:set>
                                      <p:cBhvr>
                                        <p:cTn dur="1" fill="hold">
                                          <p:stCondLst>
                                            <p:cond delay="0"/>
                                          </p:stCondLst>
                                        </p:cTn>
                                        <p:tgtEl>
                                          <p:spTgt spid="287"/>
                                        </p:tgtEl>
                                        <p:attrNameLst>
                                          <p:attrName>style.visibility</p:attrName>
                                        </p:attrNameLst>
                                      </p:cBhvr>
                                      <p:to>
                                        <p:strVal val="visible"/>
                                      </p:to>
                                    </p:set>
                                    <p:animEffect filter="fade" transition="in">
                                      <p:cBhvr>
                                        <p:cTn dur="1000"/>
                                        <p:tgtEl>
                                          <p:spTgt spid="2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pic>
        <p:nvPicPr>
          <p:cNvPr id="296" name="Google Shape;296;p29"/>
          <p:cNvPicPr preferRelativeResize="0"/>
          <p:nvPr/>
        </p:nvPicPr>
        <p:blipFill>
          <a:blip r:embed="rId3">
            <a:alphaModFix/>
          </a:blip>
          <a:stretch>
            <a:fillRect/>
          </a:stretch>
        </p:blipFill>
        <p:spPr>
          <a:xfrm>
            <a:off x="1349925" y="1201000"/>
            <a:ext cx="2499724" cy="1761050"/>
          </a:xfrm>
          <a:prstGeom prst="rect">
            <a:avLst/>
          </a:prstGeom>
          <a:noFill/>
          <a:ln>
            <a:noFill/>
          </a:ln>
        </p:spPr>
      </p:pic>
      <p:pic>
        <p:nvPicPr>
          <p:cNvPr id="297" name="Google Shape;297;p29"/>
          <p:cNvPicPr preferRelativeResize="0"/>
          <p:nvPr/>
        </p:nvPicPr>
        <p:blipFill>
          <a:blip r:embed="rId4">
            <a:alphaModFix/>
          </a:blip>
          <a:stretch>
            <a:fillRect/>
          </a:stretch>
        </p:blipFill>
        <p:spPr>
          <a:xfrm>
            <a:off x="1349925" y="3111566"/>
            <a:ext cx="2499725" cy="1748084"/>
          </a:xfrm>
          <a:prstGeom prst="rect">
            <a:avLst/>
          </a:prstGeom>
          <a:noFill/>
          <a:ln>
            <a:noFill/>
          </a:ln>
        </p:spPr>
      </p:pic>
      <p:sp>
        <p:nvSpPr>
          <p:cNvPr id="298" name="Google Shape;298;p29"/>
          <p:cNvSpPr txBox="1"/>
          <p:nvPr>
            <p:ph idx="1" type="body"/>
          </p:nvPr>
        </p:nvSpPr>
        <p:spPr>
          <a:xfrm>
            <a:off x="397250" y="448075"/>
            <a:ext cx="6565500" cy="6321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Font typeface="Roboto Light"/>
              <a:buChar char="●"/>
            </a:pPr>
            <a:r>
              <a:rPr lang="en-GB" sz="1600">
                <a:latin typeface="Roboto Light"/>
                <a:ea typeface="Roboto Light"/>
                <a:cs typeface="Roboto Light"/>
                <a:sym typeface="Roboto Light"/>
              </a:rPr>
              <a:t>Train the best model architecture </a:t>
            </a:r>
            <a:r>
              <a:rPr lang="en-GB" sz="1600">
                <a:latin typeface="Roboto Light"/>
                <a:ea typeface="Roboto Light"/>
                <a:cs typeface="Roboto Light"/>
                <a:sym typeface="Roboto Light"/>
              </a:rPr>
              <a:t>attempted</a:t>
            </a:r>
            <a:r>
              <a:rPr lang="en-GB" sz="1600">
                <a:latin typeface="Roboto Light"/>
                <a:ea typeface="Roboto Light"/>
                <a:cs typeface="Roboto Light"/>
                <a:sym typeface="Roboto Light"/>
              </a:rPr>
              <a:t> in Simple Approach (ML#1) with refined dataset - </a:t>
            </a:r>
            <a:r>
              <a:rPr b="1" lang="en-GB" sz="1600">
                <a:latin typeface="Roboto"/>
                <a:ea typeface="Roboto"/>
                <a:cs typeface="Roboto"/>
                <a:sym typeface="Roboto"/>
              </a:rPr>
              <a:t>ML-Refined</a:t>
            </a:r>
            <a:endParaRPr b="1" sz="1600">
              <a:latin typeface="Roboto"/>
              <a:ea typeface="Roboto"/>
              <a:cs typeface="Roboto"/>
              <a:sym typeface="Roboto"/>
            </a:endParaRPr>
          </a:p>
        </p:txBody>
      </p:sp>
      <p:sp>
        <p:nvSpPr>
          <p:cNvPr id="299" name="Google Shape;299;p29"/>
          <p:cNvSpPr txBox="1"/>
          <p:nvPr>
            <p:ph type="title"/>
          </p:nvPr>
        </p:nvSpPr>
        <p:spPr>
          <a:xfrm>
            <a:off x="311700" y="-48425"/>
            <a:ext cx="56055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Refined Approach I</a:t>
            </a:r>
            <a:endParaRPr>
              <a:latin typeface="Cambria"/>
              <a:ea typeface="Cambria"/>
              <a:cs typeface="Cambria"/>
              <a:sym typeface="Cambria"/>
            </a:endParaRPr>
          </a:p>
        </p:txBody>
      </p:sp>
      <p:sp>
        <p:nvSpPr>
          <p:cNvPr id="300" name="Google Shape;300;p29"/>
          <p:cNvSpPr/>
          <p:nvPr/>
        </p:nvSpPr>
        <p:spPr>
          <a:xfrm>
            <a:off x="7246518" y="1767850"/>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29"/>
          <p:cNvSpPr txBox="1"/>
          <p:nvPr/>
        </p:nvSpPr>
        <p:spPr>
          <a:xfrm rot="-5400000">
            <a:off x="406824" y="2048234"/>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Frequency</a:t>
            </a:r>
            <a:endParaRPr>
              <a:latin typeface="Roboto Light"/>
              <a:ea typeface="Roboto Light"/>
              <a:cs typeface="Roboto Light"/>
              <a:sym typeface="Roboto Light"/>
            </a:endParaRPr>
          </a:p>
        </p:txBody>
      </p:sp>
      <p:sp>
        <p:nvSpPr>
          <p:cNvPr id="302" name="Google Shape;302;p29"/>
          <p:cNvSpPr txBox="1"/>
          <p:nvPr/>
        </p:nvSpPr>
        <p:spPr>
          <a:xfrm>
            <a:off x="1787774" y="4801974"/>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Time</a:t>
            </a:r>
            <a:endParaRPr>
              <a:latin typeface="Roboto Light"/>
              <a:ea typeface="Roboto Light"/>
              <a:cs typeface="Roboto Light"/>
              <a:sym typeface="Roboto Light"/>
            </a:endParaRPr>
          </a:p>
        </p:txBody>
      </p:sp>
      <p:pic>
        <p:nvPicPr>
          <p:cNvPr id="303" name="Google Shape;303;p29"/>
          <p:cNvPicPr preferRelativeResize="0"/>
          <p:nvPr/>
        </p:nvPicPr>
        <p:blipFill rotWithShape="1">
          <a:blip r:embed="rId5">
            <a:alphaModFix/>
          </a:blip>
          <a:srcRect b="4525" l="0" r="0" t="0"/>
          <a:stretch/>
        </p:blipFill>
        <p:spPr>
          <a:xfrm>
            <a:off x="4810100" y="3104197"/>
            <a:ext cx="2325699" cy="1756196"/>
          </a:xfrm>
          <a:prstGeom prst="rect">
            <a:avLst/>
          </a:prstGeom>
          <a:noFill/>
          <a:ln>
            <a:noFill/>
          </a:ln>
        </p:spPr>
      </p:pic>
      <p:pic>
        <p:nvPicPr>
          <p:cNvPr id="304" name="Google Shape;304;p29"/>
          <p:cNvPicPr preferRelativeResize="0"/>
          <p:nvPr/>
        </p:nvPicPr>
        <p:blipFill rotWithShape="1">
          <a:blip r:embed="rId6">
            <a:alphaModFix/>
          </a:blip>
          <a:srcRect b="4870" l="0" r="0" t="0"/>
          <a:stretch/>
        </p:blipFill>
        <p:spPr>
          <a:xfrm>
            <a:off x="4810100" y="1200988"/>
            <a:ext cx="2325694" cy="1761050"/>
          </a:xfrm>
          <a:prstGeom prst="rect">
            <a:avLst/>
          </a:prstGeom>
          <a:noFill/>
          <a:ln>
            <a:noFill/>
          </a:ln>
        </p:spPr>
      </p:pic>
      <p:sp>
        <p:nvSpPr>
          <p:cNvPr id="305" name="Google Shape;305;p29"/>
          <p:cNvSpPr txBox="1"/>
          <p:nvPr/>
        </p:nvSpPr>
        <p:spPr>
          <a:xfrm>
            <a:off x="5167899" y="4801974"/>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Time</a:t>
            </a:r>
            <a:endParaRPr>
              <a:latin typeface="Roboto Light"/>
              <a:ea typeface="Roboto Light"/>
              <a:cs typeface="Roboto Light"/>
              <a:sym typeface="Roboto Light"/>
            </a:endParaRPr>
          </a:p>
        </p:txBody>
      </p:sp>
      <p:sp>
        <p:nvSpPr>
          <p:cNvPr id="306" name="Google Shape;306;p29"/>
          <p:cNvSpPr txBox="1"/>
          <p:nvPr/>
        </p:nvSpPr>
        <p:spPr>
          <a:xfrm rot="-5400000">
            <a:off x="406824" y="3773209"/>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Frequency</a:t>
            </a:r>
            <a:endParaRPr>
              <a:latin typeface="Roboto Light"/>
              <a:ea typeface="Roboto Light"/>
              <a:cs typeface="Roboto Light"/>
              <a:sym typeface="Roboto Light"/>
            </a:endParaRPr>
          </a:p>
        </p:txBody>
      </p:sp>
      <p:cxnSp>
        <p:nvCxnSpPr>
          <p:cNvPr id="307" name="Google Shape;307;p29"/>
          <p:cNvCxnSpPr>
            <a:stCxn id="296" idx="3"/>
            <a:endCxn id="304" idx="1"/>
          </p:cNvCxnSpPr>
          <p:nvPr/>
        </p:nvCxnSpPr>
        <p:spPr>
          <a:xfrm>
            <a:off x="3849649" y="2081525"/>
            <a:ext cx="960600" cy="0"/>
          </a:xfrm>
          <a:prstGeom prst="straightConnector1">
            <a:avLst/>
          </a:prstGeom>
          <a:noFill/>
          <a:ln cap="flat" cmpd="sng" w="19050">
            <a:solidFill>
              <a:schemeClr val="dk2"/>
            </a:solidFill>
            <a:prstDash val="solid"/>
            <a:round/>
            <a:headEnd len="med" w="med" type="none"/>
            <a:tailEnd len="med" w="med" type="triangle"/>
          </a:ln>
        </p:spPr>
      </p:cxnSp>
      <p:cxnSp>
        <p:nvCxnSpPr>
          <p:cNvPr id="308" name="Google Shape;308;p29"/>
          <p:cNvCxnSpPr>
            <a:stCxn id="297" idx="3"/>
            <a:endCxn id="303" idx="1"/>
          </p:cNvCxnSpPr>
          <p:nvPr/>
        </p:nvCxnSpPr>
        <p:spPr>
          <a:xfrm flipH="1" rot="10800000">
            <a:off x="3849650" y="3982308"/>
            <a:ext cx="960300" cy="3300"/>
          </a:xfrm>
          <a:prstGeom prst="straightConnector1">
            <a:avLst/>
          </a:prstGeom>
          <a:noFill/>
          <a:ln cap="flat" cmpd="sng" w="19050">
            <a:solidFill>
              <a:schemeClr val="dk2"/>
            </a:solidFill>
            <a:prstDash val="solid"/>
            <a:round/>
            <a:headEnd len="med" w="med"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
                                        </p:tgtEl>
                                        <p:attrNameLst>
                                          <p:attrName>style.visibility</p:attrName>
                                        </p:attrNameLst>
                                      </p:cBhvr>
                                      <p:to>
                                        <p:strVal val="visible"/>
                                      </p:to>
                                    </p:set>
                                    <p:animEffect filter="fade" transition="in">
                                      <p:cBhvr>
                                        <p:cTn dur="1000"/>
                                        <p:tgtEl>
                                          <p:spTgt spid="298"/>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96"/>
                                        </p:tgtEl>
                                        <p:attrNameLst>
                                          <p:attrName>style.visibility</p:attrName>
                                        </p:attrNameLst>
                                      </p:cBhvr>
                                      <p:to>
                                        <p:strVal val="visible"/>
                                      </p:to>
                                    </p:set>
                                    <p:animEffect filter="fade" transition="in">
                                      <p:cBhvr>
                                        <p:cTn dur="1000"/>
                                        <p:tgtEl>
                                          <p:spTgt spid="296"/>
                                        </p:tgtEl>
                                      </p:cBhvr>
                                    </p:animEffect>
                                  </p:childTnLst>
                                </p:cTn>
                              </p:par>
                              <p:par>
                                <p:cTn fill="hold" nodeType="withEffect" presetClass="entr" presetID="10" presetSubtype="0">
                                  <p:stCondLst>
                                    <p:cond delay="0"/>
                                  </p:stCondLst>
                                  <p:childTnLst>
                                    <p:set>
                                      <p:cBhvr>
                                        <p:cTn dur="1" fill="hold">
                                          <p:stCondLst>
                                            <p:cond delay="0"/>
                                          </p:stCondLst>
                                        </p:cTn>
                                        <p:tgtEl>
                                          <p:spTgt spid="297"/>
                                        </p:tgtEl>
                                        <p:attrNameLst>
                                          <p:attrName>style.visibility</p:attrName>
                                        </p:attrNameLst>
                                      </p:cBhvr>
                                      <p:to>
                                        <p:strVal val="visible"/>
                                      </p:to>
                                    </p:set>
                                    <p:animEffect filter="fade" transition="in">
                                      <p:cBhvr>
                                        <p:cTn dur="1000"/>
                                        <p:tgtEl>
                                          <p:spTgt spid="297"/>
                                        </p:tgtEl>
                                      </p:cBhvr>
                                    </p:animEffect>
                                  </p:childTnLst>
                                </p:cTn>
                              </p:par>
                              <p:par>
                                <p:cTn fill="hold" nodeType="withEffect" presetClass="entr" presetID="10" presetSubtype="0">
                                  <p:stCondLst>
                                    <p:cond delay="0"/>
                                  </p:stCondLst>
                                  <p:childTnLst>
                                    <p:set>
                                      <p:cBhvr>
                                        <p:cTn dur="1" fill="hold">
                                          <p:stCondLst>
                                            <p:cond delay="0"/>
                                          </p:stCondLst>
                                        </p:cTn>
                                        <p:tgtEl>
                                          <p:spTgt spid="301"/>
                                        </p:tgtEl>
                                        <p:attrNameLst>
                                          <p:attrName>style.visibility</p:attrName>
                                        </p:attrNameLst>
                                      </p:cBhvr>
                                      <p:to>
                                        <p:strVal val="visible"/>
                                      </p:to>
                                    </p:set>
                                    <p:animEffect filter="fade" transition="in">
                                      <p:cBhvr>
                                        <p:cTn dur="1000"/>
                                        <p:tgtEl>
                                          <p:spTgt spid="301"/>
                                        </p:tgtEl>
                                      </p:cBhvr>
                                    </p:animEffect>
                                  </p:childTnLst>
                                </p:cTn>
                              </p:par>
                              <p:par>
                                <p:cTn fill="hold" nodeType="withEffect" presetClass="entr" presetID="10" presetSubtype="0">
                                  <p:stCondLst>
                                    <p:cond delay="0"/>
                                  </p:stCondLst>
                                  <p:childTnLst>
                                    <p:set>
                                      <p:cBhvr>
                                        <p:cTn dur="1" fill="hold">
                                          <p:stCondLst>
                                            <p:cond delay="0"/>
                                          </p:stCondLst>
                                        </p:cTn>
                                        <p:tgtEl>
                                          <p:spTgt spid="302"/>
                                        </p:tgtEl>
                                        <p:attrNameLst>
                                          <p:attrName>style.visibility</p:attrName>
                                        </p:attrNameLst>
                                      </p:cBhvr>
                                      <p:to>
                                        <p:strVal val="visible"/>
                                      </p:to>
                                    </p:set>
                                    <p:animEffect filter="fade" transition="in">
                                      <p:cBhvr>
                                        <p:cTn dur="1000"/>
                                        <p:tgtEl>
                                          <p:spTgt spid="302"/>
                                        </p:tgtEl>
                                      </p:cBhvr>
                                    </p:animEffect>
                                  </p:childTnLst>
                                </p:cTn>
                              </p:par>
                              <p:par>
                                <p:cTn fill="hold" nodeType="withEffect" presetClass="entr" presetID="10" presetSubtype="0">
                                  <p:stCondLst>
                                    <p:cond delay="0"/>
                                  </p:stCondLst>
                                  <p:childTnLst>
                                    <p:set>
                                      <p:cBhvr>
                                        <p:cTn dur="1" fill="hold">
                                          <p:stCondLst>
                                            <p:cond delay="0"/>
                                          </p:stCondLst>
                                        </p:cTn>
                                        <p:tgtEl>
                                          <p:spTgt spid="306"/>
                                        </p:tgtEl>
                                        <p:attrNameLst>
                                          <p:attrName>style.visibility</p:attrName>
                                        </p:attrNameLst>
                                      </p:cBhvr>
                                      <p:to>
                                        <p:strVal val="visible"/>
                                      </p:to>
                                    </p:set>
                                    <p:animEffect filter="fade" transition="in">
                                      <p:cBhvr>
                                        <p:cTn dur="1000"/>
                                        <p:tgtEl>
                                          <p:spTgt spid="306"/>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303"/>
                                        </p:tgtEl>
                                        <p:attrNameLst>
                                          <p:attrName>style.visibility</p:attrName>
                                        </p:attrNameLst>
                                      </p:cBhvr>
                                      <p:to>
                                        <p:strVal val="visible"/>
                                      </p:to>
                                    </p:set>
                                    <p:animEffect filter="fade" transition="in">
                                      <p:cBhvr>
                                        <p:cTn dur="1000"/>
                                        <p:tgtEl>
                                          <p:spTgt spid="303"/>
                                        </p:tgtEl>
                                      </p:cBhvr>
                                    </p:animEffect>
                                  </p:childTnLst>
                                </p:cTn>
                              </p:par>
                              <p:par>
                                <p:cTn fill="hold" nodeType="withEffect" presetClass="entr" presetID="10" presetSubtype="0">
                                  <p:stCondLst>
                                    <p:cond delay="0"/>
                                  </p:stCondLst>
                                  <p:childTnLst>
                                    <p:set>
                                      <p:cBhvr>
                                        <p:cTn dur="1" fill="hold">
                                          <p:stCondLst>
                                            <p:cond delay="0"/>
                                          </p:stCondLst>
                                        </p:cTn>
                                        <p:tgtEl>
                                          <p:spTgt spid="304"/>
                                        </p:tgtEl>
                                        <p:attrNameLst>
                                          <p:attrName>style.visibility</p:attrName>
                                        </p:attrNameLst>
                                      </p:cBhvr>
                                      <p:to>
                                        <p:strVal val="visible"/>
                                      </p:to>
                                    </p:set>
                                    <p:animEffect filter="fade" transition="in">
                                      <p:cBhvr>
                                        <p:cTn dur="1000"/>
                                        <p:tgtEl>
                                          <p:spTgt spid="304"/>
                                        </p:tgtEl>
                                      </p:cBhvr>
                                    </p:animEffect>
                                  </p:childTnLst>
                                </p:cTn>
                              </p:par>
                              <p:par>
                                <p:cTn fill="hold" nodeType="withEffect" presetClass="entr" presetID="10" presetSubtype="0">
                                  <p:stCondLst>
                                    <p:cond delay="0"/>
                                  </p:stCondLst>
                                  <p:childTnLst>
                                    <p:set>
                                      <p:cBhvr>
                                        <p:cTn dur="1" fill="hold">
                                          <p:stCondLst>
                                            <p:cond delay="0"/>
                                          </p:stCondLst>
                                        </p:cTn>
                                        <p:tgtEl>
                                          <p:spTgt spid="305"/>
                                        </p:tgtEl>
                                        <p:attrNameLst>
                                          <p:attrName>style.visibility</p:attrName>
                                        </p:attrNameLst>
                                      </p:cBhvr>
                                      <p:to>
                                        <p:strVal val="visible"/>
                                      </p:to>
                                    </p:set>
                                    <p:animEffect filter="fade" transition="in">
                                      <p:cBhvr>
                                        <p:cTn dur="1000"/>
                                        <p:tgtEl>
                                          <p:spTgt spid="305"/>
                                        </p:tgtEl>
                                      </p:cBhvr>
                                    </p:animEffect>
                                  </p:childTnLst>
                                </p:cTn>
                              </p:par>
                              <p:par>
                                <p:cTn fill="hold" nodeType="withEffect" presetClass="entr" presetID="10" presetSubtype="0">
                                  <p:stCondLst>
                                    <p:cond delay="0"/>
                                  </p:stCondLst>
                                  <p:childTnLst>
                                    <p:set>
                                      <p:cBhvr>
                                        <p:cTn dur="1" fill="hold">
                                          <p:stCondLst>
                                            <p:cond delay="0"/>
                                          </p:stCondLst>
                                        </p:cTn>
                                        <p:tgtEl>
                                          <p:spTgt spid="307"/>
                                        </p:tgtEl>
                                        <p:attrNameLst>
                                          <p:attrName>style.visibility</p:attrName>
                                        </p:attrNameLst>
                                      </p:cBhvr>
                                      <p:to>
                                        <p:strVal val="visible"/>
                                      </p:to>
                                    </p:set>
                                    <p:animEffect filter="fade" transition="in">
                                      <p:cBhvr>
                                        <p:cTn dur="1000"/>
                                        <p:tgtEl>
                                          <p:spTgt spid="307"/>
                                        </p:tgtEl>
                                      </p:cBhvr>
                                    </p:animEffect>
                                  </p:childTnLst>
                                </p:cTn>
                              </p:par>
                              <p:par>
                                <p:cTn fill="hold" nodeType="withEffect" presetClass="entr" presetID="10" presetSubtype="0">
                                  <p:stCondLst>
                                    <p:cond delay="0"/>
                                  </p:stCondLst>
                                  <p:childTnLst>
                                    <p:set>
                                      <p:cBhvr>
                                        <p:cTn dur="1" fill="hold">
                                          <p:stCondLst>
                                            <p:cond delay="0"/>
                                          </p:stCondLst>
                                        </p:cTn>
                                        <p:tgtEl>
                                          <p:spTgt spid="308"/>
                                        </p:tgtEl>
                                        <p:attrNameLst>
                                          <p:attrName>style.visibility</p:attrName>
                                        </p:attrNameLst>
                                      </p:cBhvr>
                                      <p:to>
                                        <p:strVal val="visible"/>
                                      </p:to>
                                    </p:set>
                                    <p:animEffect filter="fade" transition="in">
                                      <p:cBhvr>
                                        <p:cTn dur="1000"/>
                                        <p:tgtEl>
                                          <p:spTgt spid="30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30"/>
          <p:cNvSpPr txBox="1"/>
          <p:nvPr>
            <p:ph idx="1" type="body"/>
          </p:nvPr>
        </p:nvSpPr>
        <p:spPr>
          <a:xfrm>
            <a:off x="397250" y="448075"/>
            <a:ext cx="6565500" cy="6321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Font typeface="Roboto Light"/>
              <a:buChar char="●"/>
            </a:pPr>
            <a:r>
              <a:rPr lang="en-GB" sz="1600">
                <a:latin typeface="Roboto Light"/>
                <a:ea typeface="Roboto Light"/>
                <a:cs typeface="Roboto Light"/>
                <a:sym typeface="Roboto Light"/>
              </a:rPr>
              <a:t>What about the QFB stability metric?</a:t>
            </a:r>
            <a:endParaRPr b="1" sz="1600">
              <a:latin typeface="Roboto"/>
              <a:ea typeface="Roboto"/>
              <a:cs typeface="Roboto"/>
              <a:sym typeface="Roboto"/>
            </a:endParaRPr>
          </a:p>
        </p:txBody>
      </p:sp>
      <p:sp>
        <p:nvSpPr>
          <p:cNvPr id="314" name="Google Shape;314;p30"/>
          <p:cNvSpPr txBox="1"/>
          <p:nvPr>
            <p:ph type="title"/>
          </p:nvPr>
        </p:nvSpPr>
        <p:spPr>
          <a:xfrm>
            <a:off x="311700" y="-48425"/>
            <a:ext cx="56055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Refined Approach II</a:t>
            </a:r>
            <a:endParaRPr>
              <a:latin typeface="Cambria"/>
              <a:ea typeface="Cambria"/>
              <a:cs typeface="Cambria"/>
              <a:sym typeface="Cambria"/>
            </a:endParaRPr>
          </a:p>
        </p:txBody>
      </p:sp>
      <p:grpSp>
        <p:nvGrpSpPr>
          <p:cNvPr id="315" name="Google Shape;315;p30"/>
          <p:cNvGrpSpPr/>
          <p:nvPr/>
        </p:nvGrpSpPr>
        <p:grpSpPr>
          <a:xfrm>
            <a:off x="773800" y="925775"/>
            <a:ext cx="3434624" cy="2529950"/>
            <a:chOff x="1137375" y="1306775"/>
            <a:chExt cx="3434624" cy="2529950"/>
          </a:xfrm>
        </p:grpSpPr>
        <p:pic>
          <p:nvPicPr>
            <p:cNvPr id="316" name="Google Shape;316;p30"/>
            <p:cNvPicPr preferRelativeResize="0"/>
            <p:nvPr/>
          </p:nvPicPr>
          <p:blipFill>
            <a:blip r:embed="rId3">
              <a:alphaModFix/>
            </a:blip>
            <a:stretch>
              <a:fillRect/>
            </a:stretch>
          </p:blipFill>
          <p:spPr>
            <a:xfrm>
              <a:off x="1137375" y="1306775"/>
              <a:ext cx="3384495" cy="2398223"/>
            </a:xfrm>
            <a:prstGeom prst="rect">
              <a:avLst/>
            </a:prstGeom>
            <a:noFill/>
            <a:ln>
              <a:noFill/>
            </a:ln>
          </p:spPr>
        </p:pic>
        <p:pic>
          <p:nvPicPr>
            <p:cNvPr id="317" name="Google Shape;317;p30"/>
            <p:cNvPicPr preferRelativeResize="0"/>
            <p:nvPr/>
          </p:nvPicPr>
          <p:blipFill>
            <a:blip r:embed="rId4">
              <a:alphaModFix/>
            </a:blip>
            <a:stretch>
              <a:fillRect/>
            </a:stretch>
          </p:blipFill>
          <p:spPr>
            <a:xfrm>
              <a:off x="1446855" y="3706889"/>
              <a:ext cx="3125144" cy="129836"/>
            </a:xfrm>
            <a:prstGeom prst="rect">
              <a:avLst/>
            </a:prstGeom>
            <a:noFill/>
            <a:ln>
              <a:noFill/>
            </a:ln>
          </p:spPr>
        </p:pic>
      </p:grpSp>
      <p:sp>
        <p:nvSpPr>
          <p:cNvPr id="318" name="Google Shape;318;p30"/>
          <p:cNvSpPr txBox="1"/>
          <p:nvPr/>
        </p:nvSpPr>
        <p:spPr>
          <a:xfrm rot="-5400000">
            <a:off x="-284251" y="1981659"/>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Probability</a:t>
            </a:r>
            <a:endParaRPr>
              <a:latin typeface="Roboto Light"/>
              <a:ea typeface="Roboto Light"/>
              <a:cs typeface="Roboto Light"/>
              <a:sym typeface="Roboto Light"/>
            </a:endParaRPr>
          </a:p>
        </p:txBody>
      </p:sp>
      <p:sp>
        <p:nvSpPr>
          <p:cNvPr id="319" name="Google Shape;319;p30"/>
          <p:cNvSpPr txBox="1"/>
          <p:nvPr/>
        </p:nvSpPr>
        <p:spPr>
          <a:xfrm>
            <a:off x="1686074" y="3514959"/>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Stability</a:t>
            </a:r>
            <a:endParaRPr>
              <a:latin typeface="Roboto Light"/>
              <a:ea typeface="Roboto Light"/>
              <a:cs typeface="Roboto Light"/>
              <a:sym typeface="Roboto Light"/>
            </a:endParaRPr>
          </a:p>
        </p:txBody>
      </p:sp>
      <p:pic>
        <p:nvPicPr>
          <p:cNvPr id="320" name="Google Shape;320;p30"/>
          <p:cNvPicPr preferRelativeResize="0"/>
          <p:nvPr/>
        </p:nvPicPr>
        <p:blipFill>
          <a:blip r:embed="rId5">
            <a:alphaModFix/>
          </a:blip>
          <a:stretch>
            <a:fillRect/>
          </a:stretch>
        </p:blipFill>
        <p:spPr>
          <a:xfrm>
            <a:off x="4935575" y="925787"/>
            <a:ext cx="3434624" cy="2529925"/>
          </a:xfrm>
          <a:prstGeom prst="rect">
            <a:avLst/>
          </a:prstGeom>
          <a:noFill/>
          <a:ln>
            <a:noFill/>
          </a:ln>
        </p:spPr>
      </p:pic>
      <p:sp>
        <p:nvSpPr>
          <p:cNvPr id="321" name="Google Shape;321;p30"/>
          <p:cNvSpPr txBox="1"/>
          <p:nvPr/>
        </p:nvSpPr>
        <p:spPr>
          <a:xfrm>
            <a:off x="5847837" y="3514959"/>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Stability</a:t>
            </a:r>
            <a:endParaRPr>
              <a:latin typeface="Roboto Light"/>
              <a:ea typeface="Roboto Light"/>
              <a:cs typeface="Roboto Light"/>
              <a:sym typeface="Roboto Light"/>
            </a:endParaRPr>
          </a:p>
        </p:txBody>
      </p:sp>
      <p:pic>
        <p:nvPicPr>
          <p:cNvPr id="322" name="Google Shape;322;p30"/>
          <p:cNvPicPr preferRelativeResize="0"/>
          <p:nvPr/>
        </p:nvPicPr>
        <p:blipFill>
          <a:blip r:embed="rId6">
            <a:alphaModFix/>
          </a:blip>
          <a:stretch>
            <a:fillRect/>
          </a:stretch>
        </p:blipFill>
        <p:spPr>
          <a:xfrm>
            <a:off x="4634134" y="1214552"/>
            <a:ext cx="301150" cy="2104800"/>
          </a:xfrm>
          <a:prstGeom prst="rect">
            <a:avLst/>
          </a:prstGeom>
          <a:noFill/>
          <a:ln>
            <a:noFill/>
          </a:ln>
        </p:spPr>
      </p:pic>
      <p:sp>
        <p:nvSpPr>
          <p:cNvPr id="323" name="Google Shape;323;p30"/>
          <p:cNvSpPr txBox="1"/>
          <p:nvPr>
            <p:ph idx="1" type="body"/>
          </p:nvPr>
        </p:nvSpPr>
        <p:spPr>
          <a:xfrm>
            <a:off x="397250" y="3933150"/>
            <a:ext cx="6565500" cy="6321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Font typeface="Roboto Light"/>
              <a:buChar char="●"/>
            </a:pPr>
            <a:r>
              <a:rPr lang="en-GB" sz="1600">
                <a:latin typeface="Roboto Light"/>
                <a:ea typeface="Roboto Light"/>
                <a:cs typeface="Roboto Light"/>
                <a:sym typeface="Roboto Light"/>
              </a:rPr>
              <a:t>ML-Refined gave the most stable estimates from all tune estimation </a:t>
            </a:r>
            <a:r>
              <a:rPr lang="en-GB" sz="1600">
                <a:latin typeface="Roboto Light"/>
                <a:ea typeface="Roboto Light"/>
                <a:cs typeface="Roboto Light"/>
                <a:sym typeface="Roboto Light"/>
              </a:rPr>
              <a:t>systems</a:t>
            </a:r>
            <a:r>
              <a:rPr lang="en-GB" sz="1600">
                <a:latin typeface="Roboto Light"/>
                <a:ea typeface="Roboto Light"/>
                <a:cs typeface="Roboto Light"/>
                <a:sym typeface="Roboto Light"/>
              </a:rPr>
              <a:t> attempted</a:t>
            </a:r>
            <a:endParaRPr sz="1300">
              <a:latin typeface="Roboto Light"/>
              <a:ea typeface="Roboto Light"/>
              <a:cs typeface="Roboto Light"/>
              <a:sym typeface="Roboto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gtEl>
                                        <p:attrNameLst>
                                          <p:attrName>style.visibility</p:attrName>
                                        </p:attrNameLst>
                                      </p:cBhvr>
                                      <p:to>
                                        <p:strVal val="visible"/>
                                      </p:to>
                                    </p:set>
                                    <p:animEffect filter="fade" transition="in">
                                      <p:cBhvr>
                                        <p:cTn dur="1000"/>
                                        <p:tgtEl>
                                          <p:spTgt spid="313"/>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315"/>
                                        </p:tgtEl>
                                        <p:attrNameLst>
                                          <p:attrName>style.visibility</p:attrName>
                                        </p:attrNameLst>
                                      </p:cBhvr>
                                      <p:to>
                                        <p:strVal val="visible"/>
                                      </p:to>
                                    </p:set>
                                    <p:animEffect filter="fade" transition="in">
                                      <p:cBhvr>
                                        <p:cTn dur="1000"/>
                                        <p:tgtEl>
                                          <p:spTgt spid="315"/>
                                        </p:tgtEl>
                                      </p:cBhvr>
                                    </p:animEffect>
                                  </p:childTnLst>
                                </p:cTn>
                              </p:par>
                              <p:par>
                                <p:cTn fill="hold" nodeType="withEffect" presetClass="entr" presetID="10" presetSubtype="0">
                                  <p:stCondLst>
                                    <p:cond delay="0"/>
                                  </p:stCondLst>
                                  <p:childTnLst>
                                    <p:set>
                                      <p:cBhvr>
                                        <p:cTn dur="1" fill="hold">
                                          <p:stCondLst>
                                            <p:cond delay="0"/>
                                          </p:stCondLst>
                                        </p:cTn>
                                        <p:tgtEl>
                                          <p:spTgt spid="318"/>
                                        </p:tgtEl>
                                        <p:attrNameLst>
                                          <p:attrName>style.visibility</p:attrName>
                                        </p:attrNameLst>
                                      </p:cBhvr>
                                      <p:to>
                                        <p:strVal val="visible"/>
                                      </p:to>
                                    </p:set>
                                    <p:animEffect filter="fade" transition="in">
                                      <p:cBhvr>
                                        <p:cTn dur="1000"/>
                                        <p:tgtEl>
                                          <p:spTgt spid="318"/>
                                        </p:tgtEl>
                                      </p:cBhvr>
                                    </p:animEffect>
                                  </p:childTnLst>
                                </p:cTn>
                              </p:par>
                              <p:par>
                                <p:cTn fill="hold" nodeType="withEffect" presetClass="entr" presetID="10" presetSubtype="0">
                                  <p:stCondLst>
                                    <p:cond delay="0"/>
                                  </p:stCondLst>
                                  <p:childTnLst>
                                    <p:set>
                                      <p:cBhvr>
                                        <p:cTn dur="1" fill="hold">
                                          <p:stCondLst>
                                            <p:cond delay="0"/>
                                          </p:stCondLst>
                                        </p:cTn>
                                        <p:tgtEl>
                                          <p:spTgt spid="319"/>
                                        </p:tgtEl>
                                        <p:attrNameLst>
                                          <p:attrName>style.visibility</p:attrName>
                                        </p:attrNameLst>
                                      </p:cBhvr>
                                      <p:to>
                                        <p:strVal val="visible"/>
                                      </p:to>
                                    </p:set>
                                    <p:animEffect filter="fade" transition="in">
                                      <p:cBhvr>
                                        <p:cTn dur="1000"/>
                                        <p:tgtEl>
                                          <p:spTgt spid="319"/>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320"/>
                                        </p:tgtEl>
                                        <p:attrNameLst>
                                          <p:attrName>style.visibility</p:attrName>
                                        </p:attrNameLst>
                                      </p:cBhvr>
                                      <p:to>
                                        <p:strVal val="visible"/>
                                      </p:to>
                                    </p:set>
                                    <p:animEffect filter="fade" transition="in">
                                      <p:cBhvr>
                                        <p:cTn dur="1000"/>
                                        <p:tgtEl>
                                          <p:spTgt spid="320"/>
                                        </p:tgtEl>
                                      </p:cBhvr>
                                    </p:animEffect>
                                  </p:childTnLst>
                                </p:cTn>
                              </p:par>
                              <p:par>
                                <p:cTn fill="hold" nodeType="withEffect" presetClass="entr" presetID="10" presetSubtype="0">
                                  <p:stCondLst>
                                    <p:cond delay="0"/>
                                  </p:stCondLst>
                                  <p:childTnLst>
                                    <p:set>
                                      <p:cBhvr>
                                        <p:cTn dur="1" fill="hold">
                                          <p:stCondLst>
                                            <p:cond delay="0"/>
                                          </p:stCondLst>
                                        </p:cTn>
                                        <p:tgtEl>
                                          <p:spTgt spid="322"/>
                                        </p:tgtEl>
                                        <p:attrNameLst>
                                          <p:attrName>style.visibility</p:attrName>
                                        </p:attrNameLst>
                                      </p:cBhvr>
                                      <p:to>
                                        <p:strVal val="visible"/>
                                      </p:to>
                                    </p:set>
                                    <p:animEffect filter="fade" transition="in">
                                      <p:cBhvr>
                                        <p:cTn dur="1000"/>
                                        <p:tgtEl>
                                          <p:spTgt spid="322"/>
                                        </p:tgtEl>
                                      </p:cBhvr>
                                    </p:animEffect>
                                  </p:childTnLst>
                                </p:cTn>
                              </p:par>
                              <p:par>
                                <p:cTn fill="hold" nodeType="withEffect" presetClass="entr" presetID="10" presetSubtype="0">
                                  <p:stCondLst>
                                    <p:cond delay="0"/>
                                  </p:stCondLst>
                                  <p:childTnLst>
                                    <p:set>
                                      <p:cBhvr>
                                        <p:cTn dur="1" fill="hold">
                                          <p:stCondLst>
                                            <p:cond delay="0"/>
                                          </p:stCondLst>
                                        </p:cTn>
                                        <p:tgtEl>
                                          <p:spTgt spid="321"/>
                                        </p:tgtEl>
                                        <p:attrNameLst>
                                          <p:attrName>style.visibility</p:attrName>
                                        </p:attrNameLst>
                                      </p:cBhvr>
                                      <p:to>
                                        <p:strVal val="visible"/>
                                      </p:to>
                                    </p:set>
                                    <p:animEffect filter="fade" transition="in">
                                      <p:cBhvr>
                                        <p:cTn dur="1000"/>
                                        <p:tgtEl>
                                          <p:spTgt spid="321"/>
                                        </p:tgtEl>
                                      </p:cBhvr>
                                    </p:animEffect>
                                  </p:childTnLst>
                                </p:cTn>
                              </p:par>
                            </p:childTnLst>
                          </p:cTn>
                        </p:par>
                        <p:par>
                          <p:cTn fill="hold">
                            <p:stCondLst>
                              <p:cond delay="3000"/>
                            </p:stCondLst>
                            <p:childTnLst>
                              <p:par>
                                <p:cTn fill="hold" nodeType="afterEffect" presetClass="entr" presetID="10" presetSubtype="0">
                                  <p:stCondLst>
                                    <p:cond delay="0"/>
                                  </p:stCondLst>
                                  <p:childTnLst>
                                    <p:set>
                                      <p:cBhvr>
                                        <p:cTn dur="1" fill="hold">
                                          <p:stCondLst>
                                            <p:cond delay="0"/>
                                          </p:stCondLst>
                                        </p:cTn>
                                        <p:tgtEl>
                                          <p:spTgt spid="323"/>
                                        </p:tgtEl>
                                        <p:attrNameLst>
                                          <p:attrName>style.visibility</p:attrName>
                                        </p:attrNameLst>
                                      </p:cBhvr>
                                      <p:to>
                                        <p:strVal val="visible"/>
                                      </p:to>
                                    </p:set>
                                    <p:animEffect filter="fade" transition="in">
                                      <p:cBhvr>
                                        <p:cTn dur="1000"/>
                                        <p:tgtEl>
                                          <p:spTgt spid="3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3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Conclusion</a:t>
            </a:r>
            <a:endParaRPr>
              <a:latin typeface="Cambria"/>
              <a:ea typeface="Cambria"/>
              <a:cs typeface="Cambria"/>
              <a:sym typeface="Cambria"/>
            </a:endParaRPr>
          </a:p>
        </p:txBody>
      </p:sp>
      <p:sp>
        <p:nvSpPr>
          <p:cNvPr id="329" name="Google Shape;329;p3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Train a NN to estimate the tune from a BBQ spectrum</a:t>
            </a:r>
            <a:endParaRPr>
              <a:latin typeface="Roboto Light"/>
              <a:ea typeface="Roboto Light"/>
              <a:cs typeface="Roboto Light"/>
              <a:sym typeface="Roboto Light"/>
            </a:endParaRPr>
          </a:p>
          <a:p>
            <a:pPr indent="-342900" lvl="0" marL="457200" rtl="0" algn="l">
              <a:spcBef>
                <a:spcPts val="0"/>
              </a:spcBef>
              <a:spcAft>
                <a:spcPts val="0"/>
              </a:spcAft>
              <a:buClr>
                <a:srgbClr val="990000"/>
              </a:buClr>
              <a:buSzPts val="1800"/>
              <a:buFont typeface="Roboto Light"/>
              <a:buChar char="●"/>
            </a:pPr>
            <a:r>
              <a:rPr lang="en-GB">
                <a:solidFill>
                  <a:srgbClr val="990000"/>
                </a:solidFill>
                <a:latin typeface="Roboto Light"/>
                <a:ea typeface="Roboto Light"/>
                <a:cs typeface="Roboto Light"/>
                <a:sym typeface="Roboto Light"/>
              </a:rPr>
              <a:t>Naive approach</a:t>
            </a:r>
            <a:endParaRPr>
              <a:solidFill>
                <a:srgbClr val="990000"/>
              </a:solidFill>
              <a:latin typeface="Roboto Light"/>
              <a:ea typeface="Roboto Light"/>
              <a:cs typeface="Roboto Light"/>
              <a:sym typeface="Roboto Light"/>
            </a:endParaRPr>
          </a:p>
          <a:p>
            <a:pPr indent="-317500" lvl="1" marL="914400" rtl="0" algn="l">
              <a:spcBef>
                <a:spcPts val="0"/>
              </a:spcBef>
              <a:spcAft>
                <a:spcPts val="0"/>
              </a:spcAft>
              <a:buClr>
                <a:srgbClr val="990000"/>
              </a:buClr>
              <a:buSzPts val="1400"/>
              <a:buFont typeface="Roboto Light"/>
              <a:buChar char="○"/>
            </a:pPr>
            <a:r>
              <a:rPr lang="en-GB">
                <a:solidFill>
                  <a:srgbClr val="990000"/>
                </a:solidFill>
                <a:latin typeface="Roboto Light"/>
                <a:ea typeface="Roboto Light"/>
                <a:cs typeface="Roboto Light"/>
                <a:sym typeface="Roboto Light"/>
              </a:rPr>
              <a:t>Use logged data as is</a:t>
            </a:r>
            <a:endParaRPr>
              <a:solidFill>
                <a:srgbClr val="990000"/>
              </a:solidFill>
              <a:latin typeface="Roboto Light"/>
              <a:ea typeface="Roboto Light"/>
              <a:cs typeface="Roboto Light"/>
              <a:sym typeface="Roboto Light"/>
            </a:endParaRPr>
          </a:p>
          <a:p>
            <a:pPr indent="-317500" lvl="1" marL="914400" rtl="0" algn="l">
              <a:spcBef>
                <a:spcPts val="0"/>
              </a:spcBef>
              <a:spcAft>
                <a:spcPts val="0"/>
              </a:spcAft>
              <a:buClr>
                <a:srgbClr val="990000"/>
              </a:buClr>
              <a:buSzPts val="1400"/>
              <a:buFont typeface="Roboto Light"/>
              <a:buChar char="○"/>
            </a:pPr>
            <a:r>
              <a:rPr lang="en-GB">
                <a:solidFill>
                  <a:srgbClr val="990000"/>
                </a:solidFill>
                <a:latin typeface="Roboto Light"/>
                <a:ea typeface="Roboto Light"/>
                <a:cs typeface="Roboto Light"/>
                <a:sym typeface="Roboto Light"/>
              </a:rPr>
              <a:t>Too simple</a:t>
            </a:r>
            <a:endParaRPr>
              <a:solidFill>
                <a:srgbClr val="990000"/>
              </a:solidFill>
              <a:latin typeface="Roboto Light"/>
              <a:ea typeface="Roboto Light"/>
              <a:cs typeface="Roboto Light"/>
              <a:sym typeface="Roboto Light"/>
            </a:endParaRPr>
          </a:p>
          <a:p>
            <a:pPr indent="-342900" lvl="0" marL="457200" rtl="0" algn="l">
              <a:spcBef>
                <a:spcPts val="0"/>
              </a:spcBef>
              <a:spcAft>
                <a:spcPts val="0"/>
              </a:spcAft>
              <a:buClr>
                <a:srgbClr val="990000"/>
              </a:buClr>
              <a:buSzPts val="1800"/>
              <a:buFont typeface="Roboto Light"/>
              <a:buChar char="●"/>
            </a:pPr>
            <a:r>
              <a:rPr lang="en-GB">
                <a:solidFill>
                  <a:srgbClr val="990000"/>
                </a:solidFill>
                <a:latin typeface="Roboto Light"/>
                <a:ea typeface="Roboto Light"/>
                <a:cs typeface="Roboto Light"/>
                <a:sym typeface="Roboto Light"/>
              </a:rPr>
              <a:t>Simple approach</a:t>
            </a:r>
            <a:endParaRPr>
              <a:solidFill>
                <a:srgbClr val="990000"/>
              </a:solidFill>
              <a:latin typeface="Roboto Light"/>
              <a:ea typeface="Roboto Light"/>
              <a:cs typeface="Roboto Light"/>
              <a:sym typeface="Roboto Light"/>
            </a:endParaRPr>
          </a:p>
          <a:p>
            <a:pPr indent="-317500" lvl="1" marL="914400" rtl="0" algn="l">
              <a:spcBef>
                <a:spcPts val="0"/>
              </a:spcBef>
              <a:spcAft>
                <a:spcPts val="0"/>
              </a:spcAft>
              <a:buClr>
                <a:srgbClr val="990000"/>
              </a:buClr>
              <a:buSzPts val="1400"/>
              <a:buFont typeface="Roboto Light"/>
              <a:buChar char="○"/>
            </a:pPr>
            <a:r>
              <a:rPr lang="en-GB">
                <a:solidFill>
                  <a:srgbClr val="990000"/>
                </a:solidFill>
                <a:latin typeface="Roboto Light"/>
                <a:ea typeface="Roboto Light"/>
                <a:cs typeface="Roboto Light"/>
                <a:sym typeface="Roboto Light"/>
              </a:rPr>
              <a:t>Use simulated spectra</a:t>
            </a:r>
            <a:endParaRPr>
              <a:solidFill>
                <a:srgbClr val="990000"/>
              </a:solidFill>
              <a:latin typeface="Roboto Light"/>
              <a:ea typeface="Roboto Light"/>
              <a:cs typeface="Roboto Light"/>
              <a:sym typeface="Roboto Light"/>
            </a:endParaRPr>
          </a:p>
          <a:p>
            <a:pPr indent="-317500" lvl="1" marL="914400" rtl="0" algn="l">
              <a:spcBef>
                <a:spcPts val="0"/>
              </a:spcBef>
              <a:spcAft>
                <a:spcPts val="0"/>
              </a:spcAft>
              <a:buClr>
                <a:srgbClr val="990000"/>
              </a:buClr>
              <a:buSzPts val="1400"/>
              <a:buFont typeface="Roboto Light"/>
              <a:buChar char="○"/>
            </a:pPr>
            <a:r>
              <a:rPr lang="en-GB">
                <a:solidFill>
                  <a:srgbClr val="990000"/>
                </a:solidFill>
                <a:latin typeface="Roboto Light"/>
                <a:ea typeface="Roboto Light"/>
                <a:cs typeface="Roboto Light"/>
                <a:sym typeface="Roboto Light"/>
              </a:rPr>
              <a:t>Overfit to simulation</a:t>
            </a:r>
            <a:endParaRPr>
              <a:solidFill>
                <a:srgbClr val="990000"/>
              </a:solidFill>
              <a:latin typeface="Roboto Light"/>
              <a:ea typeface="Roboto Light"/>
              <a:cs typeface="Roboto Light"/>
              <a:sym typeface="Roboto Light"/>
            </a:endParaRPr>
          </a:p>
          <a:p>
            <a:pPr indent="-342900" lvl="0" marL="457200" rtl="0" algn="l">
              <a:spcBef>
                <a:spcPts val="0"/>
              </a:spcBef>
              <a:spcAft>
                <a:spcPts val="0"/>
              </a:spcAft>
              <a:buClr>
                <a:srgbClr val="38761D"/>
              </a:buClr>
              <a:buSzPts val="1800"/>
              <a:buFont typeface="Roboto Light"/>
              <a:buChar char="●"/>
            </a:pPr>
            <a:r>
              <a:rPr lang="en-GB">
                <a:solidFill>
                  <a:srgbClr val="38761D"/>
                </a:solidFill>
                <a:latin typeface="Roboto Light"/>
                <a:ea typeface="Roboto Light"/>
                <a:cs typeface="Roboto Light"/>
                <a:sym typeface="Roboto Light"/>
              </a:rPr>
              <a:t>Refined approach</a:t>
            </a:r>
            <a:endParaRPr>
              <a:solidFill>
                <a:srgbClr val="38761D"/>
              </a:solidFill>
              <a:latin typeface="Roboto Light"/>
              <a:ea typeface="Roboto Light"/>
              <a:cs typeface="Roboto Light"/>
              <a:sym typeface="Roboto Light"/>
            </a:endParaRPr>
          </a:p>
          <a:p>
            <a:pPr indent="-317500" lvl="1" marL="914400" rtl="0" algn="l">
              <a:spcBef>
                <a:spcPts val="0"/>
              </a:spcBef>
              <a:spcAft>
                <a:spcPts val="0"/>
              </a:spcAft>
              <a:buClr>
                <a:srgbClr val="38761D"/>
              </a:buClr>
              <a:buSzPts val="1400"/>
              <a:buFont typeface="Roboto Light"/>
              <a:buChar char="○"/>
            </a:pPr>
            <a:r>
              <a:rPr lang="en-GB">
                <a:solidFill>
                  <a:srgbClr val="38761D"/>
                </a:solidFill>
                <a:latin typeface="Roboto Light"/>
                <a:ea typeface="Roboto Light"/>
                <a:cs typeface="Roboto Light"/>
                <a:sym typeface="Roboto Light"/>
              </a:rPr>
              <a:t>Refine simulated spectra with SimGANs</a:t>
            </a:r>
            <a:endParaRPr>
              <a:solidFill>
                <a:srgbClr val="38761D"/>
              </a:solidFill>
              <a:latin typeface="Roboto Light"/>
              <a:ea typeface="Roboto Light"/>
              <a:cs typeface="Roboto Light"/>
              <a:sym typeface="Roboto Light"/>
            </a:endParaRPr>
          </a:p>
          <a:p>
            <a:pPr indent="-317500" lvl="1" marL="914400" rtl="0" algn="l">
              <a:spcBef>
                <a:spcPts val="0"/>
              </a:spcBef>
              <a:spcAft>
                <a:spcPts val="0"/>
              </a:spcAft>
              <a:buClr>
                <a:srgbClr val="38761D"/>
              </a:buClr>
              <a:buSzPts val="1400"/>
              <a:buFont typeface="Roboto Light"/>
              <a:buChar char="○"/>
            </a:pPr>
            <a:r>
              <a:rPr lang="en-GB">
                <a:solidFill>
                  <a:srgbClr val="38761D"/>
                </a:solidFill>
                <a:latin typeface="Roboto Light"/>
                <a:ea typeface="Roboto Light"/>
                <a:cs typeface="Roboto Light"/>
                <a:sym typeface="Roboto Light"/>
              </a:rPr>
              <a:t>Produced good results</a:t>
            </a:r>
            <a:endParaRPr>
              <a:solidFill>
                <a:srgbClr val="38761D"/>
              </a:solidFill>
              <a:latin typeface="Roboto Light"/>
              <a:ea typeface="Roboto Light"/>
              <a:cs typeface="Roboto Light"/>
              <a:sym typeface="Roboto Ligh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ph idx="1" type="body"/>
          </p:nvPr>
        </p:nvSpPr>
        <p:spPr>
          <a:xfrm>
            <a:off x="311700" y="644270"/>
            <a:ext cx="8520600" cy="948600"/>
          </a:xfrm>
          <a:prstGeom prst="rect">
            <a:avLst/>
          </a:prstGeom>
          <a:ln>
            <a:noFill/>
          </a:ln>
        </p:spPr>
        <p:txBody>
          <a:bodyPr anchorCtr="0" anchor="t" bIns="91425" lIns="91425" spcFirstLastPara="1" rIns="91425" wrap="square" tIns="91425">
            <a:normAutofit/>
          </a:bodyPr>
          <a:lstStyle/>
          <a:p>
            <a:pPr indent="-317500" lvl="0" marL="457200" rtl="0" algn="l">
              <a:spcBef>
                <a:spcPts val="0"/>
              </a:spcBef>
              <a:spcAft>
                <a:spcPts val="0"/>
              </a:spcAft>
              <a:buSzPts val="1400"/>
              <a:buFont typeface="Roboto Light"/>
              <a:buChar char="●"/>
            </a:pPr>
            <a:r>
              <a:rPr b="1" lang="en-GB" sz="1400">
                <a:latin typeface="Roboto"/>
                <a:ea typeface="Roboto"/>
                <a:cs typeface="Roboto"/>
                <a:sym typeface="Roboto"/>
              </a:rPr>
              <a:t>Tune (Q)</a:t>
            </a:r>
            <a:r>
              <a:rPr lang="en-GB" sz="1400">
                <a:latin typeface="Roboto Light"/>
                <a:ea typeface="Roboto Light"/>
                <a:cs typeface="Roboto Light"/>
                <a:sym typeface="Roboto Light"/>
              </a:rPr>
              <a:t> is the frequency of betatron oscillations</a:t>
            </a:r>
            <a:endParaRPr sz="1400">
              <a:latin typeface="Roboto Light"/>
              <a:ea typeface="Roboto Light"/>
              <a:cs typeface="Roboto Light"/>
              <a:sym typeface="Roboto Light"/>
            </a:endParaRPr>
          </a:p>
          <a:p>
            <a:pPr indent="-317500" lvl="0" marL="457200" rtl="0" algn="l">
              <a:spcBef>
                <a:spcPts val="0"/>
              </a:spcBef>
              <a:spcAft>
                <a:spcPts val="0"/>
              </a:spcAft>
              <a:buSzPts val="1400"/>
              <a:buFont typeface="Roboto Light"/>
              <a:buChar char="●"/>
            </a:pPr>
            <a:r>
              <a:rPr lang="en-GB" sz="1400">
                <a:latin typeface="Roboto Light"/>
                <a:ea typeface="Roboto Light"/>
                <a:cs typeface="Roboto Light"/>
                <a:sym typeface="Roboto Light"/>
              </a:rPr>
              <a:t>The </a:t>
            </a:r>
            <a:r>
              <a:rPr b="1" lang="en-GB" sz="1400">
                <a:latin typeface="Roboto"/>
                <a:ea typeface="Roboto"/>
                <a:cs typeface="Roboto"/>
                <a:sym typeface="Roboto"/>
              </a:rPr>
              <a:t>Base-Band Q (BBQ)</a:t>
            </a:r>
            <a:r>
              <a:rPr lang="en-GB" sz="1400">
                <a:latin typeface="Roboto Light"/>
                <a:ea typeface="Roboto Light"/>
                <a:cs typeface="Roboto Light"/>
                <a:sym typeface="Roboto Light"/>
              </a:rPr>
              <a:t> system is responsible for estimating the tune in the LHC</a:t>
            </a:r>
            <a:endParaRPr sz="1400">
              <a:latin typeface="Roboto Light"/>
              <a:ea typeface="Roboto Light"/>
              <a:cs typeface="Roboto Light"/>
              <a:sym typeface="Roboto Light"/>
            </a:endParaRPr>
          </a:p>
          <a:p>
            <a:pPr indent="-298450" lvl="1" marL="914400" rtl="0" algn="l">
              <a:spcBef>
                <a:spcPts val="0"/>
              </a:spcBef>
              <a:spcAft>
                <a:spcPts val="0"/>
              </a:spcAft>
              <a:buSzPts val="1100"/>
              <a:buFont typeface="Roboto Light"/>
              <a:buChar char="○"/>
            </a:pPr>
            <a:r>
              <a:rPr lang="en-GB" sz="1100">
                <a:latin typeface="Roboto Light"/>
                <a:ea typeface="Roboto Light"/>
                <a:cs typeface="Roboto Light"/>
                <a:sym typeface="Roboto Light"/>
              </a:rPr>
              <a:t>BBQ systems obtains time series data sampled at revolution frequency → </a:t>
            </a:r>
            <a:r>
              <a:rPr b="1" lang="en-GB" sz="1100">
                <a:latin typeface="Roboto"/>
                <a:ea typeface="Roboto"/>
                <a:cs typeface="Roboto"/>
                <a:sym typeface="Roboto"/>
              </a:rPr>
              <a:t>ACQ data</a:t>
            </a:r>
            <a:endParaRPr b="1" sz="1100">
              <a:solidFill>
                <a:schemeClr val="lt1"/>
              </a:solidFill>
              <a:latin typeface="Roboto"/>
              <a:ea typeface="Roboto"/>
              <a:cs typeface="Roboto"/>
              <a:sym typeface="Roboto"/>
            </a:endParaRPr>
          </a:p>
        </p:txBody>
      </p:sp>
      <p:sp>
        <p:nvSpPr>
          <p:cNvPr id="64" name="Google Shape;64;p14"/>
          <p:cNvSpPr txBox="1"/>
          <p:nvPr>
            <p:ph type="title"/>
          </p:nvPr>
        </p:nvSpPr>
        <p:spPr>
          <a:xfrm>
            <a:off x="311700" y="64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How is tune estimation done?</a:t>
            </a:r>
            <a:endParaRPr>
              <a:latin typeface="Cambria"/>
              <a:ea typeface="Cambria"/>
              <a:cs typeface="Cambria"/>
              <a:sym typeface="Cambria"/>
            </a:endParaRPr>
          </a:p>
        </p:txBody>
      </p:sp>
      <p:grpSp>
        <p:nvGrpSpPr>
          <p:cNvPr id="65" name="Google Shape;65;p14"/>
          <p:cNvGrpSpPr/>
          <p:nvPr/>
        </p:nvGrpSpPr>
        <p:grpSpPr>
          <a:xfrm>
            <a:off x="881372" y="1881589"/>
            <a:ext cx="6787432" cy="669300"/>
            <a:chOff x="881372" y="2033989"/>
            <a:chExt cx="6787432" cy="669300"/>
          </a:xfrm>
        </p:grpSpPr>
        <p:sp>
          <p:nvSpPr>
            <p:cNvPr id="66" name="Google Shape;66;p14"/>
            <p:cNvSpPr/>
            <p:nvPr/>
          </p:nvSpPr>
          <p:spPr>
            <a:xfrm>
              <a:off x="881372" y="2033989"/>
              <a:ext cx="5236800" cy="669300"/>
            </a:xfrm>
            <a:prstGeom prst="bracePair">
              <a:avLst/>
            </a:prstGeom>
            <a:noFill/>
            <a:ln cap="flat" cmpd="sng" w="19050">
              <a:solidFill>
                <a:srgbClr val="1C458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14"/>
            <p:cNvSpPr txBox="1"/>
            <p:nvPr/>
          </p:nvSpPr>
          <p:spPr>
            <a:xfrm>
              <a:off x="6313104" y="2082289"/>
              <a:ext cx="1355700" cy="572700"/>
            </a:xfrm>
            <a:prstGeom prst="rect">
              <a:avLst/>
            </a:prstGeom>
            <a:noFill/>
            <a:ln>
              <a:noFill/>
            </a:ln>
          </p:spPr>
          <p:txBody>
            <a:bodyPr anchorCtr="0" anchor="ctr" bIns="91425" lIns="91425" spcFirstLastPara="1" rIns="91425" wrap="square" tIns="91425">
              <a:normAutofit/>
            </a:bodyPr>
            <a:lstStyle/>
            <a:p>
              <a:pPr indent="0" lvl="0" marL="0" rtl="0" algn="l">
                <a:spcBef>
                  <a:spcPts val="0"/>
                </a:spcBef>
                <a:spcAft>
                  <a:spcPts val="0"/>
                </a:spcAft>
                <a:buNone/>
              </a:pPr>
              <a:r>
                <a:rPr lang="en-GB">
                  <a:solidFill>
                    <a:srgbClr val="1C4587"/>
                  </a:solidFill>
                  <a:latin typeface="Roboto"/>
                  <a:ea typeface="Roboto"/>
                  <a:cs typeface="Roboto"/>
                  <a:sym typeface="Roboto"/>
                </a:rPr>
                <a:t>BQ Algorithm</a:t>
              </a:r>
              <a:endParaRPr>
                <a:solidFill>
                  <a:srgbClr val="1C4587"/>
                </a:solidFill>
                <a:latin typeface="Roboto"/>
                <a:ea typeface="Roboto"/>
                <a:cs typeface="Roboto"/>
                <a:sym typeface="Roboto"/>
              </a:endParaRPr>
            </a:p>
          </p:txBody>
        </p:sp>
      </p:grpSp>
      <p:pic>
        <p:nvPicPr>
          <p:cNvPr id="68" name="Google Shape;68;p14"/>
          <p:cNvPicPr preferRelativeResize="0"/>
          <p:nvPr/>
        </p:nvPicPr>
        <p:blipFill>
          <a:blip r:embed="rId3">
            <a:alphaModFix/>
          </a:blip>
          <a:stretch>
            <a:fillRect/>
          </a:stretch>
        </p:blipFill>
        <p:spPr>
          <a:xfrm>
            <a:off x="112675" y="2942562"/>
            <a:ext cx="2758650" cy="1535025"/>
          </a:xfrm>
          <a:prstGeom prst="rect">
            <a:avLst/>
          </a:prstGeom>
          <a:noFill/>
          <a:ln>
            <a:noFill/>
          </a:ln>
        </p:spPr>
      </p:pic>
      <p:sp>
        <p:nvSpPr>
          <p:cNvPr id="69" name="Google Shape;69;p14"/>
          <p:cNvSpPr txBox="1"/>
          <p:nvPr/>
        </p:nvSpPr>
        <p:spPr>
          <a:xfrm>
            <a:off x="280300" y="4640600"/>
            <a:ext cx="2423400" cy="48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800">
                <a:latin typeface="Roboto Light"/>
                <a:ea typeface="Roboto Light"/>
                <a:cs typeface="Roboto Light"/>
                <a:sym typeface="Roboto Light"/>
              </a:rPr>
              <a:t>BBQ samples beam with Pick-Up (PU) to get </a:t>
            </a:r>
            <a:r>
              <a:rPr lang="en-GB" sz="800">
                <a:latin typeface="Roboto"/>
                <a:ea typeface="Roboto"/>
                <a:cs typeface="Roboto"/>
                <a:sym typeface="Roboto"/>
              </a:rPr>
              <a:t>s</a:t>
            </a:r>
            <a:r>
              <a:rPr baseline="-25000" lang="en-GB" sz="800">
                <a:latin typeface="Roboto"/>
                <a:ea typeface="Roboto"/>
                <a:cs typeface="Roboto"/>
                <a:sym typeface="Roboto"/>
              </a:rPr>
              <a:t>e</a:t>
            </a:r>
            <a:r>
              <a:rPr lang="en-GB" sz="800">
                <a:latin typeface="Roboto"/>
                <a:ea typeface="Roboto"/>
                <a:cs typeface="Roboto"/>
                <a:sym typeface="Roboto"/>
              </a:rPr>
              <a:t>(t)</a:t>
            </a:r>
            <a:endParaRPr sz="800">
              <a:latin typeface="Roboto"/>
              <a:ea typeface="Roboto"/>
              <a:cs typeface="Roboto"/>
              <a:sym typeface="Roboto"/>
            </a:endParaRPr>
          </a:p>
          <a:p>
            <a:pPr indent="0" lvl="0" marL="0" rtl="0" algn="l">
              <a:spcBef>
                <a:spcPts val="0"/>
              </a:spcBef>
              <a:spcAft>
                <a:spcPts val="0"/>
              </a:spcAft>
              <a:buNone/>
            </a:pPr>
            <a:r>
              <a:rPr lang="en-GB" sz="800">
                <a:solidFill>
                  <a:schemeClr val="dk1"/>
                </a:solidFill>
                <a:latin typeface="Roboto Light"/>
                <a:ea typeface="Roboto Light"/>
                <a:cs typeface="Roboto Light"/>
                <a:sym typeface="Roboto Light"/>
              </a:rPr>
              <a:t>Applies </a:t>
            </a:r>
            <a:r>
              <a:rPr lang="en-GB" sz="800">
                <a:solidFill>
                  <a:schemeClr val="dk1"/>
                </a:solidFill>
                <a:latin typeface="Roboto Light"/>
                <a:ea typeface="Roboto Light"/>
                <a:cs typeface="Roboto Light"/>
                <a:sym typeface="Roboto Light"/>
              </a:rPr>
              <a:t>Direct Diode Detection (DDD) principle to get </a:t>
            </a:r>
            <a:r>
              <a:rPr lang="en-GB" sz="800">
                <a:latin typeface="Roboto"/>
                <a:ea typeface="Roboto"/>
                <a:cs typeface="Roboto"/>
                <a:sym typeface="Roboto"/>
              </a:rPr>
              <a:t>ACQ data</a:t>
            </a:r>
            <a:endParaRPr sz="800">
              <a:latin typeface="Roboto Light"/>
              <a:ea typeface="Roboto Light"/>
              <a:cs typeface="Roboto Light"/>
              <a:sym typeface="Roboto Light"/>
            </a:endParaRPr>
          </a:p>
        </p:txBody>
      </p:sp>
      <p:pic>
        <p:nvPicPr>
          <p:cNvPr id="70" name="Google Shape;70;p14"/>
          <p:cNvPicPr preferRelativeResize="0"/>
          <p:nvPr/>
        </p:nvPicPr>
        <p:blipFill rotWithShape="1">
          <a:blip r:embed="rId4">
            <a:alphaModFix/>
          </a:blip>
          <a:srcRect b="0" l="0" r="4888" t="0"/>
          <a:stretch/>
        </p:blipFill>
        <p:spPr>
          <a:xfrm>
            <a:off x="3150330" y="2768852"/>
            <a:ext cx="2163675" cy="1877272"/>
          </a:xfrm>
          <a:prstGeom prst="rect">
            <a:avLst/>
          </a:prstGeom>
          <a:noFill/>
          <a:ln>
            <a:noFill/>
          </a:ln>
        </p:spPr>
      </p:pic>
      <p:sp>
        <p:nvSpPr>
          <p:cNvPr id="71" name="Google Shape;71;p14"/>
          <p:cNvSpPr txBox="1"/>
          <p:nvPr/>
        </p:nvSpPr>
        <p:spPr>
          <a:xfrm>
            <a:off x="3567450" y="4716800"/>
            <a:ext cx="2009100" cy="329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800">
                <a:latin typeface="Roboto Light"/>
                <a:ea typeface="Roboto Light"/>
                <a:cs typeface="Roboto Light"/>
                <a:sym typeface="Roboto Light"/>
              </a:rPr>
              <a:t>FFT on ACQ data to get </a:t>
            </a:r>
            <a:r>
              <a:rPr b="1" lang="en-GB" sz="800">
                <a:latin typeface="Roboto"/>
                <a:ea typeface="Roboto"/>
                <a:cs typeface="Roboto"/>
                <a:sym typeface="Roboto"/>
              </a:rPr>
              <a:t>FFT spectrum</a:t>
            </a:r>
            <a:endParaRPr b="1" sz="800">
              <a:latin typeface="Roboto"/>
              <a:ea typeface="Roboto"/>
              <a:cs typeface="Roboto"/>
              <a:sym typeface="Roboto"/>
            </a:endParaRPr>
          </a:p>
        </p:txBody>
      </p:sp>
      <p:pic>
        <p:nvPicPr>
          <p:cNvPr id="72" name="Google Shape;72;p14"/>
          <p:cNvPicPr preferRelativeResize="0"/>
          <p:nvPr/>
        </p:nvPicPr>
        <p:blipFill>
          <a:blip r:embed="rId5">
            <a:alphaModFix/>
          </a:blip>
          <a:stretch>
            <a:fillRect/>
          </a:stretch>
        </p:blipFill>
        <p:spPr>
          <a:xfrm>
            <a:off x="5760625" y="2589926"/>
            <a:ext cx="3309877" cy="2094775"/>
          </a:xfrm>
          <a:prstGeom prst="rect">
            <a:avLst/>
          </a:prstGeom>
          <a:noFill/>
          <a:ln>
            <a:noFill/>
          </a:ln>
        </p:spPr>
      </p:pic>
      <p:sp>
        <p:nvSpPr>
          <p:cNvPr id="73" name="Google Shape;73;p14"/>
          <p:cNvSpPr txBox="1"/>
          <p:nvPr/>
        </p:nvSpPr>
        <p:spPr>
          <a:xfrm>
            <a:off x="6314750" y="4635425"/>
            <a:ext cx="2423400" cy="48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800">
                <a:latin typeface="Roboto Light"/>
                <a:ea typeface="Roboto Light"/>
                <a:cs typeface="Roboto Light"/>
                <a:sym typeface="Roboto Light"/>
              </a:rPr>
              <a:t>X-axis is time and Y--axis is frequency [Hz]</a:t>
            </a:r>
            <a:endParaRPr sz="800">
              <a:latin typeface="Roboto Light"/>
              <a:ea typeface="Roboto Light"/>
              <a:cs typeface="Roboto Light"/>
              <a:sym typeface="Roboto Light"/>
            </a:endParaRPr>
          </a:p>
          <a:p>
            <a:pPr indent="0" lvl="0" marL="0" rtl="0" algn="l">
              <a:spcBef>
                <a:spcPts val="0"/>
              </a:spcBef>
              <a:spcAft>
                <a:spcPts val="0"/>
              </a:spcAft>
              <a:buClr>
                <a:schemeClr val="dk1"/>
              </a:buClr>
              <a:buSzPts val="1100"/>
              <a:buFont typeface="Arial"/>
              <a:buNone/>
            </a:pPr>
            <a:r>
              <a:rPr lang="en-GB" sz="800">
                <a:solidFill>
                  <a:schemeClr val="dk1"/>
                </a:solidFill>
                <a:latin typeface="Roboto Light"/>
                <a:ea typeface="Roboto Light"/>
                <a:cs typeface="Roboto Light"/>
                <a:sym typeface="Roboto Light"/>
              </a:rPr>
              <a:t>BQ tune estimation evolution (red) superimposed on smoothed EMA spectra. </a:t>
            </a:r>
            <a:endParaRPr sz="800">
              <a:latin typeface="Roboto Light"/>
              <a:ea typeface="Roboto Light"/>
              <a:cs typeface="Roboto Light"/>
              <a:sym typeface="Roboto Light"/>
            </a:endParaRPr>
          </a:p>
        </p:txBody>
      </p:sp>
      <p:cxnSp>
        <p:nvCxnSpPr>
          <p:cNvPr id="74" name="Google Shape;74;p14"/>
          <p:cNvCxnSpPr>
            <a:stCxn id="68" idx="3"/>
            <a:endCxn id="70" idx="1"/>
          </p:cNvCxnSpPr>
          <p:nvPr/>
        </p:nvCxnSpPr>
        <p:spPr>
          <a:xfrm flipH="1" rot="10800000">
            <a:off x="2871325" y="3707375"/>
            <a:ext cx="279000" cy="2700"/>
          </a:xfrm>
          <a:prstGeom prst="straightConnector1">
            <a:avLst/>
          </a:prstGeom>
          <a:noFill/>
          <a:ln cap="flat" cmpd="sng" w="28575">
            <a:solidFill>
              <a:schemeClr val="dk2"/>
            </a:solidFill>
            <a:prstDash val="solid"/>
            <a:round/>
            <a:headEnd len="med" w="med" type="none"/>
            <a:tailEnd len="med" w="med" type="triangle"/>
          </a:ln>
        </p:spPr>
      </p:cxnSp>
      <p:cxnSp>
        <p:nvCxnSpPr>
          <p:cNvPr id="75" name="Google Shape;75;p14"/>
          <p:cNvCxnSpPr>
            <a:stCxn id="70" idx="3"/>
            <a:endCxn id="72" idx="1"/>
          </p:cNvCxnSpPr>
          <p:nvPr/>
        </p:nvCxnSpPr>
        <p:spPr>
          <a:xfrm flipH="1" rot="10800000">
            <a:off x="5314005" y="3637288"/>
            <a:ext cx="446700" cy="70200"/>
          </a:xfrm>
          <a:prstGeom prst="straightConnector1">
            <a:avLst/>
          </a:prstGeom>
          <a:noFill/>
          <a:ln cap="flat" cmpd="sng" w="28575">
            <a:solidFill>
              <a:schemeClr val="dk2"/>
            </a:solidFill>
            <a:prstDash val="solid"/>
            <a:round/>
            <a:headEnd len="med" w="med" type="none"/>
            <a:tailEnd len="med" w="med" type="triangle"/>
          </a:ln>
        </p:spPr>
      </p:cxnSp>
      <p:sp>
        <p:nvSpPr>
          <p:cNvPr id="76" name="Google Shape;76;p14"/>
          <p:cNvSpPr txBox="1"/>
          <p:nvPr>
            <p:ph idx="1" type="body"/>
          </p:nvPr>
        </p:nvSpPr>
        <p:spPr>
          <a:xfrm>
            <a:off x="311700" y="1326597"/>
            <a:ext cx="8520600" cy="757500"/>
          </a:xfrm>
          <a:prstGeom prst="rect">
            <a:avLst/>
          </a:prstGeom>
          <a:ln>
            <a:noFill/>
          </a:ln>
        </p:spPr>
        <p:txBody>
          <a:bodyPr anchorCtr="0" anchor="t" bIns="91425" lIns="91425" spcFirstLastPara="1" rIns="91425" wrap="square" tIns="91425">
            <a:normAutofit/>
          </a:bodyPr>
          <a:lstStyle/>
          <a:p>
            <a:pPr indent="-298450" lvl="1" marL="914400" marR="0" rtl="0" algn="l">
              <a:lnSpc>
                <a:spcPct val="115000"/>
              </a:lnSpc>
              <a:spcBef>
                <a:spcPts val="0"/>
              </a:spcBef>
              <a:spcAft>
                <a:spcPts val="0"/>
              </a:spcAft>
              <a:buSzPts val="1100"/>
              <a:buFont typeface="Roboto Light"/>
              <a:buChar char="○"/>
            </a:pPr>
            <a:r>
              <a:rPr lang="en-GB" sz="1100">
                <a:latin typeface="Roboto Light"/>
                <a:ea typeface="Roboto Light"/>
                <a:cs typeface="Roboto Light"/>
                <a:sym typeface="Roboto Light"/>
              </a:rPr>
              <a:t>Fast Fourier Transform (FFT) 2048 samples of ACQ data</a:t>
            </a:r>
            <a:r>
              <a:rPr lang="en-GB" sz="1100">
                <a:latin typeface="Roboto Light"/>
                <a:ea typeface="Roboto Light"/>
                <a:cs typeface="Roboto Light"/>
                <a:sym typeface="Roboto Light"/>
              </a:rPr>
              <a:t> → </a:t>
            </a:r>
            <a:r>
              <a:rPr b="1" lang="en-GB" sz="1100">
                <a:latin typeface="Roboto"/>
                <a:ea typeface="Roboto"/>
                <a:cs typeface="Roboto"/>
                <a:sym typeface="Roboto"/>
              </a:rPr>
              <a:t>FFT spectrum  </a:t>
            </a:r>
            <a:r>
              <a:rPr lang="en-GB" sz="1100">
                <a:latin typeface="Roboto Light"/>
                <a:ea typeface="Roboto Light"/>
                <a:cs typeface="Roboto Light"/>
                <a:sym typeface="Roboto Light"/>
              </a:rPr>
              <a:t>(contains 1024 frequency bins)</a:t>
            </a:r>
            <a:endParaRPr sz="1100">
              <a:latin typeface="Roboto Light"/>
              <a:ea typeface="Roboto Light"/>
              <a:cs typeface="Roboto Light"/>
              <a:sym typeface="Roboto Light"/>
            </a:endParaRPr>
          </a:p>
          <a:p>
            <a:pPr indent="-298450" lvl="1" marL="914400" marR="0" rtl="0" algn="l">
              <a:lnSpc>
                <a:spcPct val="115000"/>
              </a:lnSpc>
              <a:spcBef>
                <a:spcPts val="0"/>
              </a:spcBef>
              <a:spcAft>
                <a:spcPts val="0"/>
              </a:spcAft>
              <a:buSzPts val="1100"/>
              <a:buFont typeface="Roboto Light"/>
              <a:buChar char="○"/>
            </a:pPr>
            <a:r>
              <a:rPr lang="en-GB" sz="1100">
                <a:latin typeface="Roboto Light"/>
                <a:ea typeface="Roboto Light"/>
                <a:cs typeface="Roboto Light"/>
                <a:sym typeface="Roboto Light"/>
              </a:rPr>
              <a:t>EMA per frequency bin in FFT spectrum over time → </a:t>
            </a:r>
            <a:r>
              <a:rPr b="1" lang="en-GB" sz="1100">
                <a:latin typeface="Roboto"/>
                <a:ea typeface="Roboto"/>
                <a:cs typeface="Roboto"/>
                <a:sym typeface="Roboto"/>
              </a:rPr>
              <a:t>EMA spectrum</a:t>
            </a:r>
            <a:endParaRPr b="1" sz="1100">
              <a:solidFill>
                <a:srgbClr val="1C4587"/>
              </a:solidFill>
              <a:latin typeface="Roboto"/>
              <a:ea typeface="Roboto"/>
              <a:cs typeface="Roboto"/>
              <a:sym typeface="Roboto"/>
            </a:endParaRPr>
          </a:p>
        </p:txBody>
      </p:sp>
      <p:sp>
        <p:nvSpPr>
          <p:cNvPr id="77" name="Google Shape;77;p14"/>
          <p:cNvSpPr txBox="1"/>
          <p:nvPr>
            <p:ph idx="1" type="body"/>
          </p:nvPr>
        </p:nvSpPr>
        <p:spPr>
          <a:xfrm>
            <a:off x="311696" y="1741722"/>
            <a:ext cx="5848500" cy="1029600"/>
          </a:xfrm>
          <a:prstGeom prst="rect">
            <a:avLst/>
          </a:prstGeom>
          <a:ln>
            <a:noFill/>
          </a:ln>
        </p:spPr>
        <p:txBody>
          <a:bodyPr anchorCtr="0" anchor="t" bIns="91425" lIns="91425" spcFirstLastPara="1" rIns="91425" wrap="square" tIns="91425">
            <a:normAutofit/>
          </a:bodyPr>
          <a:lstStyle/>
          <a:p>
            <a:pPr indent="-298450" lvl="1" marL="914400" marR="0" rtl="0" algn="l">
              <a:lnSpc>
                <a:spcPct val="115000"/>
              </a:lnSpc>
              <a:spcBef>
                <a:spcPts val="0"/>
              </a:spcBef>
              <a:spcAft>
                <a:spcPts val="0"/>
              </a:spcAft>
              <a:buClr>
                <a:srgbClr val="1C4587"/>
              </a:buClr>
              <a:buSzPts val="1100"/>
              <a:buFont typeface="Roboto Light"/>
              <a:buChar char="○"/>
            </a:pPr>
            <a:r>
              <a:rPr lang="en-GB" sz="1100">
                <a:solidFill>
                  <a:srgbClr val="1C4587"/>
                </a:solidFill>
                <a:latin typeface="Roboto Light"/>
                <a:ea typeface="Roboto Light"/>
                <a:cs typeface="Roboto Light"/>
                <a:sym typeface="Roboto Light"/>
              </a:rPr>
              <a:t>Median</a:t>
            </a:r>
            <a:r>
              <a:rPr lang="en-GB" sz="1100">
                <a:solidFill>
                  <a:srgbClr val="1C4587"/>
                </a:solidFill>
                <a:latin typeface="Roboto Light"/>
                <a:ea typeface="Roboto Light"/>
                <a:cs typeface="Roboto Light"/>
                <a:sym typeface="Roboto Light"/>
              </a:rPr>
              <a:t> and moving average filters over EMA spectrum → </a:t>
            </a:r>
            <a:r>
              <a:rPr b="1" lang="en-GB" sz="1100">
                <a:solidFill>
                  <a:srgbClr val="1C4587"/>
                </a:solidFill>
                <a:latin typeface="Roboto"/>
                <a:ea typeface="Roboto"/>
                <a:cs typeface="Roboto"/>
                <a:sym typeface="Roboto"/>
              </a:rPr>
              <a:t>Filtered spectrum</a:t>
            </a:r>
            <a:endParaRPr b="1" sz="1100">
              <a:solidFill>
                <a:srgbClr val="1C4587"/>
              </a:solidFill>
              <a:latin typeface="Roboto"/>
              <a:ea typeface="Roboto"/>
              <a:cs typeface="Roboto"/>
              <a:sym typeface="Roboto"/>
            </a:endParaRPr>
          </a:p>
          <a:p>
            <a:pPr indent="-298450" lvl="1" marL="914400" marR="0" rtl="0" algn="l">
              <a:lnSpc>
                <a:spcPct val="115000"/>
              </a:lnSpc>
              <a:spcBef>
                <a:spcPts val="0"/>
              </a:spcBef>
              <a:spcAft>
                <a:spcPts val="0"/>
              </a:spcAft>
              <a:buClr>
                <a:srgbClr val="1C4587"/>
              </a:buClr>
              <a:buSzPts val="1100"/>
              <a:buFont typeface="Roboto Light"/>
              <a:buChar char="○"/>
            </a:pPr>
            <a:r>
              <a:rPr lang="en-GB" sz="1100">
                <a:solidFill>
                  <a:srgbClr val="1C4587"/>
                </a:solidFill>
                <a:latin typeface="Roboto Light"/>
                <a:ea typeface="Roboto Light"/>
                <a:cs typeface="Roboto Light"/>
                <a:sym typeface="Roboto Light"/>
              </a:rPr>
              <a:t>Estimate peak position → </a:t>
            </a:r>
            <a:r>
              <a:rPr b="1" lang="en-GB" sz="1100">
                <a:solidFill>
                  <a:srgbClr val="1C4587"/>
                </a:solidFill>
                <a:latin typeface="Roboto"/>
                <a:ea typeface="Roboto"/>
                <a:cs typeface="Roboto"/>
                <a:sym typeface="Roboto"/>
              </a:rPr>
              <a:t>Q-coarse</a:t>
            </a:r>
            <a:endParaRPr b="1" sz="1100">
              <a:solidFill>
                <a:srgbClr val="1C4587"/>
              </a:solidFill>
              <a:latin typeface="Roboto"/>
              <a:ea typeface="Roboto"/>
              <a:cs typeface="Roboto"/>
              <a:sym typeface="Roboto"/>
            </a:endParaRPr>
          </a:p>
          <a:p>
            <a:pPr indent="-298450" lvl="1" marL="914400" marR="0" rtl="0" algn="l">
              <a:lnSpc>
                <a:spcPct val="115000"/>
              </a:lnSpc>
              <a:spcBef>
                <a:spcPts val="0"/>
              </a:spcBef>
              <a:spcAft>
                <a:spcPts val="0"/>
              </a:spcAft>
              <a:buClr>
                <a:srgbClr val="1C4587"/>
              </a:buClr>
              <a:buSzPts val="1100"/>
              <a:buFont typeface="Roboto Light"/>
              <a:buChar char="○"/>
            </a:pPr>
            <a:r>
              <a:rPr lang="en-GB" sz="1100">
                <a:solidFill>
                  <a:srgbClr val="1C4587"/>
                </a:solidFill>
                <a:latin typeface="Roboto Light"/>
                <a:ea typeface="Roboto Light"/>
                <a:cs typeface="Roboto Light"/>
                <a:sym typeface="Roboto Light"/>
              </a:rPr>
              <a:t>Check Q-coarse on EMA spectrum → </a:t>
            </a:r>
            <a:r>
              <a:rPr b="1" lang="en-GB" sz="1100">
                <a:solidFill>
                  <a:srgbClr val="1C4587"/>
                </a:solidFill>
                <a:latin typeface="Roboto"/>
                <a:ea typeface="Roboto"/>
                <a:cs typeface="Roboto"/>
                <a:sym typeface="Roboto"/>
              </a:rPr>
              <a:t>Q-refined</a:t>
            </a:r>
            <a:endParaRPr b="1" sz="1100">
              <a:solidFill>
                <a:srgbClr val="1C4587"/>
              </a:solidFill>
              <a:latin typeface="Roboto"/>
              <a:ea typeface="Roboto"/>
              <a:cs typeface="Roboto"/>
              <a:sym typeface="Roboto"/>
            </a:endParaRPr>
          </a:p>
          <a:p>
            <a:pPr indent="-298450" lvl="1" marL="914400" marR="0" rtl="0" algn="l">
              <a:lnSpc>
                <a:spcPct val="115000"/>
              </a:lnSpc>
              <a:spcBef>
                <a:spcPts val="0"/>
              </a:spcBef>
              <a:spcAft>
                <a:spcPts val="0"/>
              </a:spcAft>
              <a:buClr>
                <a:srgbClr val="1C4587"/>
              </a:buClr>
              <a:buSzPts val="1100"/>
              <a:buFont typeface="Roboto Light"/>
              <a:buChar char="○"/>
            </a:pPr>
            <a:r>
              <a:rPr lang="en-GB" sz="1100">
                <a:solidFill>
                  <a:srgbClr val="1C4587"/>
                </a:solidFill>
                <a:latin typeface="Roboto Light"/>
                <a:ea typeface="Roboto Light"/>
                <a:cs typeface="Roboto Light"/>
                <a:sym typeface="Roboto Light"/>
              </a:rPr>
              <a:t>Perform 3-point Gaussian fit centered around Q-refined → </a:t>
            </a:r>
            <a:r>
              <a:rPr b="1" lang="en-GB" sz="1100">
                <a:solidFill>
                  <a:srgbClr val="1C4587"/>
                </a:solidFill>
                <a:latin typeface="Roboto"/>
                <a:ea typeface="Roboto"/>
                <a:cs typeface="Roboto"/>
                <a:sym typeface="Roboto"/>
              </a:rPr>
              <a:t>Q</a:t>
            </a:r>
            <a:endParaRPr b="1" sz="1100">
              <a:solidFill>
                <a:srgbClr val="1C4587"/>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3">
                                            <p:txEl>
                                              <p:pRg end="0" st="0"/>
                                            </p:txEl>
                                          </p:spTgt>
                                        </p:tgtEl>
                                        <p:attrNameLst>
                                          <p:attrName>style.visibility</p:attrName>
                                        </p:attrNameLst>
                                      </p:cBhvr>
                                      <p:to>
                                        <p:strVal val="visible"/>
                                      </p:to>
                                    </p:set>
                                    <p:animEffect filter="fade" transition="in">
                                      <p:cBhvr>
                                        <p:cTn dur="1000"/>
                                        <p:tgtEl>
                                          <p:spTgt spid="6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3">
                                            <p:txEl>
                                              <p:pRg end="1" st="1"/>
                                            </p:txEl>
                                          </p:spTgt>
                                        </p:tgtEl>
                                        <p:attrNameLst>
                                          <p:attrName>style.visibility</p:attrName>
                                        </p:attrNameLst>
                                      </p:cBhvr>
                                      <p:to>
                                        <p:strVal val="visible"/>
                                      </p:to>
                                    </p:set>
                                    <p:animEffect filter="fade" transition="in">
                                      <p:cBhvr>
                                        <p:cTn dur="1000"/>
                                        <p:tgtEl>
                                          <p:spTgt spid="6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3">
                                            <p:txEl>
                                              <p:pRg end="2" st="2"/>
                                            </p:txEl>
                                          </p:spTgt>
                                        </p:tgtEl>
                                        <p:attrNameLst>
                                          <p:attrName>style.visibility</p:attrName>
                                        </p:attrNameLst>
                                      </p:cBhvr>
                                      <p:to>
                                        <p:strVal val="visible"/>
                                      </p:to>
                                    </p:set>
                                    <p:animEffect filter="fade" transition="in">
                                      <p:cBhvr>
                                        <p:cTn dur="1000"/>
                                        <p:tgtEl>
                                          <p:spTgt spid="63">
                                            <p:txEl>
                                              <p:pRg end="2" st="2"/>
                                            </p:txEl>
                                          </p:spTgt>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68"/>
                                        </p:tgtEl>
                                        <p:attrNameLst>
                                          <p:attrName>style.visibility</p:attrName>
                                        </p:attrNameLst>
                                      </p:cBhvr>
                                      <p:to>
                                        <p:strVal val="visible"/>
                                      </p:to>
                                    </p:set>
                                    <p:animEffect filter="fade" transition="in">
                                      <p:cBhvr>
                                        <p:cTn dur="1000"/>
                                        <p:tgtEl>
                                          <p:spTgt spid="68"/>
                                        </p:tgtEl>
                                      </p:cBhvr>
                                    </p:animEffect>
                                  </p:childTnLst>
                                </p:cTn>
                              </p:par>
                              <p:par>
                                <p:cTn fill="hold" nodeType="withEffect" presetClass="entr" presetID="10" presetSubtype="0">
                                  <p:stCondLst>
                                    <p:cond delay="0"/>
                                  </p:stCondLst>
                                  <p:childTnLst>
                                    <p:set>
                                      <p:cBhvr>
                                        <p:cTn dur="1" fill="hold">
                                          <p:stCondLst>
                                            <p:cond delay="0"/>
                                          </p:stCondLst>
                                        </p:cTn>
                                        <p:tgtEl>
                                          <p:spTgt spid="69"/>
                                        </p:tgtEl>
                                        <p:attrNameLst>
                                          <p:attrName>style.visibility</p:attrName>
                                        </p:attrNameLst>
                                      </p:cBhvr>
                                      <p:to>
                                        <p:strVal val="visible"/>
                                      </p:to>
                                    </p:set>
                                    <p:animEffect filter="fade" transition="in">
                                      <p:cBhvr>
                                        <p:cTn dur="1000"/>
                                        <p:tgtEl>
                                          <p:spTgt spid="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6">
                                            <p:txEl>
                                              <p:pRg end="0" st="0"/>
                                            </p:txEl>
                                          </p:spTgt>
                                        </p:tgtEl>
                                        <p:attrNameLst>
                                          <p:attrName>style.visibility</p:attrName>
                                        </p:attrNameLst>
                                      </p:cBhvr>
                                      <p:to>
                                        <p:strVal val="visible"/>
                                      </p:to>
                                    </p:set>
                                    <p:animEffect filter="fade" transition="in">
                                      <p:cBhvr>
                                        <p:cTn dur="1000"/>
                                        <p:tgtEl>
                                          <p:spTgt spid="7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6">
                                            <p:txEl>
                                              <p:pRg end="1" st="1"/>
                                            </p:txEl>
                                          </p:spTgt>
                                        </p:tgtEl>
                                        <p:attrNameLst>
                                          <p:attrName>style.visibility</p:attrName>
                                        </p:attrNameLst>
                                      </p:cBhvr>
                                      <p:to>
                                        <p:strVal val="visible"/>
                                      </p:to>
                                    </p:set>
                                    <p:animEffect filter="fade" transition="in">
                                      <p:cBhvr>
                                        <p:cTn dur="1000"/>
                                        <p:tgtEl>
                                          <p:spTgt spid="76">
                                            <p:txEl>
                                              <p:pRg end="1" st="1"/>
                                            </p:txEl>
                                          </p:spTgt>
                                        </p:tgtEl>
                                      </p:cBhvr>
                                    </p:animEffect>
                                  </p:childTnLst>
                                </p:cTn>
                              </p:par>
                              <p:par>
                                <p:cTn fill="hold" nodeType="withEffect" presetClass="entr" presetID="10" presetSubtype="0">
                                  <p:stCondLst>
                                    <p:cond delay="0"/>
                                  </p:stCondLst>
                                  <p:childTnLst>
                                    <p:set>
                                      <p:cBhvr>
                                        <p:cTn dur="1" fill="hold">
                                          <p:stCondLst>
                                            <p:cond delay="0"/>
                                          </p:stCondLst>
                                        </p:cTn>
                                        <p:tgtEl>
                                          <p:spTgt spid="70"/>
                                        </p:tgtEl>
                                        <p:attrNameLst>
                                          <p:attrName>style.visibility</p:attrName>
                                        </p:attrNameLst>
                                      </p:cBhvr>
                                      <p:to>
                                        <p:strVal val="visible"/>
                                      </p:to>
                                    </p:set>
                                    <p:animEffect filter="fade" transition="in">
                                      <p:cBhvr>
                                        <p:cTn dur="1000"/>
                                        <p:tgtEl>
                                          <p:spTgt spid="70"/>
                                        </p:tgtEl>
                                      </p:cBhvr>
                                    </p:animEffect>
                                  </p:childTnLst>
                                </p:cTn>
                              </p:par>
                              <p:par>
                                <p:cTn fill="hold" nodeType="withEffect" presetClass="entr" presetID="10" presetSubtype="0">
                                  <p:stCondLst>
                                    <p:cond delay="0"/>
                                  </p:stCondLst>
                                  <p:childTnLst>
                                    <p:set>
                                      <p:cBhvr>
                                        <p:cTn dur="1" fill="hold">
                                          <p:stCondLst>
                                            <p:cond delay="0"/>
                                          </p:stCondLst>
                                        </p:cTn>
                                        <p:tgtEl>
                                          <p:spTgt spid="71"/>
                                        </p:tgtEl>
                                        <p:attrNameLst>
                                          <p:attrName>style.visibility</p:attrName>
                                        </p:attrNameLst>
                                      </p:cBhvr>
                                      <p:to>
                                        <p:strVal val="visible"/>
                                      </p:to>
                                    </p:set>
                                    <p:animEffect filter="fade" transition="in">
                                      <p:cBhvr>
                                        <p:cTn dur="1000"/>
                                        <p:tgtEl>
                                          <p:spTgt spid="71"/>
                                        </p:tgtEl>
                                      </p:cBhvr>
                                    </p:animEffect>
                                  </p:childTnLst>
                                </p:cTn>
                              </p:par>
                              <p:par>
                                <p:cTn fill="hold" nodeType="withEffect" presetClass="entr" presetID="10" presetSubtype="0">
                                  <p:stCondLst>
                                    <p:cond delay="0"/>
                                  </p:stCondLst>
                                  <p:childTnLst>
                                    <p:set>
                                      <p:cBhvr>
                                        <p:cTn dur="1" fill="hold">
                                          <p:stCondLst>
                                            <p:cond delay="0"/>
                                          </p:stCondLst>
                                        </p:cTn>
                                        <p:tgtEl>
                                          <p:spTgt spid="74"/>
                                        </p:tgtEl>
                                        <p:attrNameLst>
                                          <p:attrName>style.visibility</p:attrName>
                                        </p:attrNameLst>
                                      </p:cBhvr>
                                      <p:to>
                                        <p:strVal val="visible"/>
                                      </p:to>
                                    </p:set>
                                    <p:animEffect filter="fade" transition="in">
                                      <p:cBhvr>
                                        <p:cTn dur="1000"/>
                                        <p:tgtEl>
                                          <p:spTgt spid="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7">
                                            <p:txEl>
                                              <p:pRg end="0" st="0"/>
                                            </p:txEl>
                                          </p:spTgt>
                                        </p:tgtEl>
                                        <p:attrNameLst>
                                          <p:attrName>style.visibility</p:attrName>
                                        </p:attrNameLst>
                                      </p:cBhvr>
                                      <p:to>
                                        <p:strVal val="visible"/>
                                      </p:to>
                                    </p:set>
                                    <p:animEffect filter="fade" transition="in">
                                      <p:cBhvr>
                                        <p:cTn dur="1000"/>
                                        <p:tgtEl>
                                          <p:spTgt spid="7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7">
                                            <p:txEl>
                                              <p:pRg end="1" st="1"/>
                                            </p:txEl>
                                          </p:spTgt>
                                        </p:tgtEl>
                                        <p:attrNameLst>
                                          <p:attrName>style.visibility</p:attrName>
                                        </p:attrNameLst>
                                      </p:cBhvr>
                                      <p:to>
                                        <p:strVal val="visible"/>
                                      </p:to>
                                    </p:set>
                                    <p:animEffect filter="fade" transition="in">
                                      <p:cBhvr>
                                        <p:cTn dur="1000"/>
                                        <p:tgtEl>
                                          <p:spTgt spid="7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7">
                                            <p:txEl>
                                              <p:pRg end="2" st="2"/>
                                            </p:txEl>
                                          </p:spTgt>
                                        </p:tgtEl>
                                        <p:attrNameLst>
                                          <p:attrName>style.visibility</p:attrName>
                                        </p:attrNameLst>
                                      </p:cBhvr>
                                      <p:to>
                                        <p:strVal val="visible"/>
                                      </p:to>
                                    </p:set>
                                    <p:animEffect filter="fade" transition="in">
                                      <p:cBhvr>
                                        <p:cTn dur="1000"/>
                                        <p:tgtEl>
                                          <p:spTgt spid="7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7">
                                            <p:txEl>
                                              <p:pRg end="3" st="3"/>
                                            </p:txEl>
                                          </p:spTgt>
                                        </p:tgtEl>
                                        <p:attrNameLst>
                                          <p:attrName>style.visibility</p:attrName>
                                        </p:attrNameLst>
                                      </p:cBhvr>
                                      <p:to>
                                        <p:strVal val="visible"/>
                                      </p:to>
                                    </p:set>
                                    <p:animEffect filter="fade" transition="in">
                                      <p:cBhvr>
                                        <p:cTn dur="1000"/>
                                        <p:tgtEl>
                                          <p:spTgt spid="77">
                                            <p:txEl>
                                              <p:pRg end="3" st="3"/>
                                            </p:txEl>
                                          </p:spTgt>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65"/>
                                        </p:tgtEl>
                                        <p:attrNameLst>
                                          <p:attrName>style.visibility</p:attrName>
                                        </p:attrNameLst>
                                      </p:cBhvr>
                                      <p:to>
                                        <p:strVal val="visible"/>
                                      </p:to>
                                    </p:set>
                                    <p:animEffect filter="fade" transition="in">
                                      <p:cBhvr>
                                        <p:cTn dur="1000"/>
                                        <p:tgtEl>
                                          <p:spTgt spid="65"/>
                                        </p:tgtEl>
                                      </p:cBhvr>
                                    </p:animEffect>
                                  </p:childTnLst>
                                </p:cTn>
                              </p:par>
                              <p:par>
                                <p:cTn fill="hold" nodeType="withEffect" presetClass="entr" presetID="10" presetSubtype="0">
                                  <p:stCondLst>
                                    <p:cond delay="0"/>
                                  </p:stCondLst>
                                  <p:childTnLst>
                                    <p:set>
                                      <p:cBhvr>
                                        <p:cTn dur="1" fill="hold">
                                          <p:stCondLst>
                                            <p:cond delay="0"/>
                                          </p:stCondLst>
                                        </p:cTn>
                                        <p:tgtEl>
                                          <p:spTgt spid="72"/>
                                        </p:tgtEl>
                                        <p:attrNameLst>
                                          <p:attrName>style.visibility</p:attrName>
                                        </p:attrNameLst>
                                      </p:cBhvr>
                                      <p:to>
                                        <p:strVal val="visible"/>
                                      </p:to>
                                    </p:set>
                                    <p:animEffect filter="fade" transition="in">
                                      <p:cBhvr>
                                        <p:cTn dur="1500"/>
                                        <p:tgtEl>
                                          <p:spTgt spid="72"/>
                                        </p:tgtEl>
                                      </p:cBhvr>
                                    </p:animEffect>
                                  </p:childTnLst>
                                </p:cTn>
                              </p:par>
                              <p:par>
                                <p:cTn fill="hold" nodeType="withEffect" presetClass="entr" presetID="10" presetSubtype="0">
                                  <p:stCondLst>
                                    <p:cond delay="0"/>
                                  </p:stCondLst>
                                  <p:childTnLst>
                                    <p:set>
                                      <p:cBhvr>
                                        <p:cTn dur="1" fill="hold">
                                          <p:stCondLst>
                                            <p:cond delay="0"/>
                                          </p:stCondLst>
                                        </p:cTn>
                                        <p:tgtEl>
                                          <p:spTgt spid="75"/>
                                        </p:tgtEl>
                                        <p:attrNameLst>
                                          <p:attrName>style.visibility</p:attrName>
                                        </p:attrNameLst>
                                      </p:cBhvr>
                                      <p:to>
                                        <p:strVal val="visible"/>
                                      </p:to>
                                    </p:set>
                                    <p:animEffect filter="fade" transition="in">
                                      <p:cBhvr>
                                        <p:cTn dur="1000"/>
                                        <p:tgtEl>
                                          <p:spTgt spid="75"/>
                                        </p:tgtEl>
                                      </p:cBhvr>
                                    </p:animEffect>
                                  </p:childTnLst>
                                </p:cTn>
                              </p:par>
                              <p:par>
                                <p:cTn fill="hold" nodeType="withEffect" presetClass="entr" presetID="10" presetSubtype="0">
                                  <p:stCondLst>
                                    <p:cond delay="0"/>
                                  </p:stCondLst>
                                  <p:childTnLst>
                                    <p:set>
                                      <p:cBhvr>
                                        <p:cTn dur="1" fill="hold">
                                          <p:stCondLst>
                                            <p:cond delay="0"/>
                                          </p:stCondLst>
                                        </p:cTn>
                                        <p:tgtEl>
                                          <p:spTgt spid="73"/>
                                        </p:tgtEl>
                                        <p:attrNameLst>
                                          <p:attrName>style.visibility</p:attrName>
                                        </p:attrNameLst>
                                      </p:cBhvr>
                                      <p:to>
                                        <p:strVal val="visible"/>
                                      </p:to>
                                    </p:set>
                                    <p:animEffect filter="fade" transition="in">
                                      <p:cBhvr>
                                        <p:cTn dur="1000"/>
                                        <p:tgtEl>
                                          <p:spTgt spid="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Publication</a:t>
            </a:r>
            <a:endParaRPr>
              <a:latin typeface="Cambria"/>
              <a:ea typeface="Cambria"/>
              <a:cs typeface="Cambria"/>
              <a:sym typeface="Cambria"/>
            </a:endParaRPr>
          </a:p>
        </p:txBody>
      </p:sp>
      <p:sp>
        <p:nvSpPr>
          <p:cNvPr id="335" name="Google Shape;335;p3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Roboto Light"/>
              <a:buChar char="●"/>
            </a:pPr>
            <a:r>
              <a:rPr lang="en-GB" sz="1100">
                <a:solidFill>
                  <a:schemeClr val="dk1"/>
                </a:solidFill>
              </a:rPr>
              <a:t>L. Grech, G. Valentino, and D. Alves, “A Machine Learning Approach for the Tune Estimation in the LHC,” </a:t>
            </a:r>
            <a:r>
              <a:rPr i="1" lang="en-GB" sz="1100">
                <a:solidFill>
                  <a:schemeClr val="dk1"/>
                </a:solidFill>
              </a:rPr>
              <a:t>Information</a:t>
            </a:r>
            <a:r>
              <a:rPr lang="en-GB" sz="1100">
                <a:solidFill>
                  <a:schemeClr val="dk1"/>
                </a:solidFill>
              </a:rPr>
              <a:t>, vol. 12, no. 5, p. 197, Apr. 2021.</a:t>
            </a:r>
            <a:endParaRPr>
              <a:latin typeface="Roboto Light"/>
              <a:ea typeface="Roboto Light"/>
              <a:cs typeface="Roboto Light"/>
              <a:sym typeface="Roboto Ligh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Problems from the start</a:t>
            </a:r>
            <a:endParaRPr>
              <a:latin typeface="Cambria"/>
              <a:ea typeface="Cambria"/>
              <a:cs typeface="Cambria"/>
              <a:sym typeface="Cambria"/>
            </a:endParaRPr>
          </a:p>
        </p:txBody>
      </p:sp>
      <p:sp>
        <p:nvSpPr>
          <p:cNvPr id="83" name="Google Shape;83;p15"/>
          <p:cNvSpPr txBox="1"/>
          <p:nvPr>
            <p:ph idx="1" type="body"/>
          </p:nvPr>
        </p:nvSpPr>
        <p:spPr>
          <a:xfrm>
            <a:off x="0" y="1008525"/>
            <a:ext cx="5092800" cy="912900"/>
          </a:xfrm>
          <a:prstGeom prst="rect">
            <a:avLst/>
          </a:prstGeom>
        </p:spPr>
        <p:txBody>
          <a:bodyPr anchorCtr="0" anchor="t" bIns="91425" lIns="91425" spcFirstLastPara="1" rIns="91425" wrap="square" tIns="91425">
            <a:normAutofit/>
          </a:bodyPr>
          <a:lstStyle/>
          <a:p>
            <a:pPr indent="-330200" lvl="0" marL="457200" rtl="0" algn="l">
              <a:lnSpc>
                <a:spcPct val="105000"/>
              </a:lnSpc>
              <a:spcBef>
                <a:spcPts val="0"/>
              </a:spcBef>
              <a:spcAft>
                <a:spcPts val="0"/>
              </a:spcAft>
              <a:buSzPts val="1600"/>
              <a:buFont typeface="Roboto Light"/>
              <a:buChar char="●"/>
            </a:pPr>
            <a:r>
              <a:rPr lang="en-GB" sz="1600">
                <a:latin typeface="Roboto Light"/>
                <a:ea typeface="Roboto Light"/>
                <a:cs typeface="Roboto Light"/>
                <a:sym typeface="Roboto Light"/>
              </a:rPr>
              <a:t>Since 1</a:t>
            </a:r>
            <a:r>
              <a:rPr baseline="30000" lang="en-GB" sz="1600">
                <a:latin typeface="Roboto Light"/>
                <a:ea typeface="Roboto Light"/>
                <a:cs typeface="Roboto Light"/>
                <a:sym typeface="Roboto Light"/>
              </a:rPr>
              <a:t>st </a:t>
            </a:r>
            <a:r>
              <a:rPr lang="en-GB" sz="1600">
                <a:latin typeface="Roboto Light"/>
                <a:ea typeface="Roboto Light"/>
                <a:cs typeface="Roboto Light"/>
                <a:sym typeface="Roboto Light"/>
              </a:rPr>
              <a:t>LHC operation, 50 Hz noise harmonics were observed in BBQ spectrum</a:t>
            </a:r>
            <a:endParaRPr sz="1600">
              <a:latin typeface="Roboto Light"/>
              <a:ea typeface="Roboto Light"/>
              <a:cs typeface="Roboto Light"/>
              <a:sym typeface="Roboto Light"/>
            </a:endParaRPr>
          </a:p>
        </p:txBody>
      </p:sp>
      <p:grpSp>
        <p:nvGrpSpPr>
          <p:cNvPr id="84" name="Google Shape;84;p15"/>
          <p:cNvGrpSpPr/>
          <p:nvPr/>
        </p:nvGrpSpPr>
        <p:grpSpPr>
          <a:xfrm>
            <a:off x="5092775" y="588925"/>
            <a:ext cx="4016399" cy="3402269"/>
            <a:chOff x="5092775" y="588925"/>
            <a:chExt cx="4016399" cy="3402269"/>
          </a:xfrm>
        </p:grpSpPr>
        <p:pic>
          <p:nvPicPr>
            <p:cNvPr id="85" name="Google Shape;85;p15"/>
            <p:cNvPicPr preferRelativeResize="0"/>
            <p:nvPr/>
          </p:nvPicPr>
          <p:blipFill rotWithShape="1">
            <a:blip r:embed="rId3">
              <a:alphaModFix/>
            </a:blip>
            <a:srcRect b="0" l="2055" r="8570" t="0"/>
            <a:stretch/>
          </p:blipFill>
          <p:spPr>
            <a:xfrm>
              <a:off x="5092775" y="588925"/>
              <a:ext cx="4016399" cy="3202013"/>
            </a:xfrm>
            <a:prstGeom prst="rect">
              <a:avLst/>
            </a:prstGeom>
            <a:noFill/>
            <a:ln>
              <a:noFill/>
            </a:ln>
          </p:spPr>
        </p:pic>
        <p:cxnSp>
          <p:nvCxnSpPr>
            <p:cNvPr id="86" name="Google Shape;86;p15"/>
            <p:cNvCxnSpPr>
              <a:stCxn id="87" idx="0"/>
            </p:cNvCxnSpPr>
            <p:nvPr/>
          </p:nvCxnSpPr>
          <p:spPr>
            <a:xfrm rot="10800000">
              <a:off x="6531644" y="2748294"/>
              <a:ext cx="578100" cy="941400"/>
            </a:xfrm>
            <a:prstGeom prst="straightConnector1">
              <a:avLst/>
            </a:prstGeom>
            <a:noFill/>
            <a:ln cap="flat" cmpd="sng" w="19050">
              <a:solidFill>
                <a:srgbClr val="FF0000"/>
              </a:solidFill>
              <a:prstDash val="solid"/>
              <a:round/>
              <a:headEnd len="med" w="med" type="none"/>
              <a:tailEnd len="med" w="med" type="triangle"/>
            </a:ln>
          </p:spPr>
        </p:cxnSp>
        <p:cxnSp>
          <p:nvCxnSpPr>
            <p:cNvPr id="88" name="Google Shape;88;p15"/>
            <p:cNvCxnSpPr>
              <a:stCxn id="87" idx="0"/>
            </p:cNvCxnSpPr>
            <p:nvPr/>
          </p:nvCxnSpPr>
          <p:spPr>
            <a:xfrm rot="10800000">
              <a:off x="6903644" y="2900394"/>
              <a:ext cx="206100" cy="789300"/>
            </a:xfrm>
            <a:prstGeom prst="straightConnector1">
              <a:avLst/>
            </a:prstGeom>
            <a:noFill/>
            <a:ln cap="flat" cmpd="sng" w="19050">
              <a:solidFill>
                <a:srgbClr val="FF0000"/>
              </a:solidFill>
              <a:prstDash val="solid"/>
              <a:round/>
              <a:headEnd len="med" w="med" type="none"/>
              <a:tailEnd len="med" w="med" type="triangle"/>
            </a:ln>
          </p:spPr>
        </p:cxnSp>
        <p:sp>
          <p:nvSpPr>
            <p:cNvPr id="87" name="Google Shape;87;p15"/>
            <p:cNvSpPr txBox="1"/>
            <p:nvPr/>
          </p:nvSpPr>
          <p:spPr>
            <a:xfrm>
              <a:off x="5936144" y="3689694"/>
              <a:ext cx="2347200" cy="301500"/>
            </a:xfrm>
            <a:prstGeom prst="rect">
              <a:avLst/>
            </a:prstGeom>
            <a:noFill/>
            <a:ln>
              <a:noFill/>
            </a:ln>
          </p:spPr>
          <p:txBody>
            <a:bodyPr anchorCtr="0" anchor="ctr" bIns="91425" lIns="91425" spcFirstLastPara="1" rIns="91425" wrap="square" tIns="91425">
              <a:normAutofit fontScale="62500" lnSpcReduction="20000"/>
            </a:bodyPr>
            <a:lstStyle/>
            <a:p>
              <a:pPr indent="0" lvl="0" marL="0" rtl="0" algn="ctr">
                <a:spcBef>
                  <a:spcPts val="0"/>
                </a:spcBef>
                <a:spcAft>
                  <a:spcPts val="0"/>
                </a:spcAft>
                <a:buNone/>
              </a:pPr>
              <a:r>
                <a:rPr lang="en-GB">
                  <a:solidFill>
                    <a:srgbClr val="FF0000"/>
                  </a:solidFill>
                  <a:latin typeface="Roboto Black"/>
                  <a:ea typeface="Roboto Black"/>
                  <a:cs typeface="Roboto Black"/>
                  <a:sym typeface="Roboto Black"/>
                </a:rPr>
                <a:t>Tracking the evolution of 50 Hz harmonics</a:t>
              </a:r>
              <a:endParaRPr>
                <a:solidFill>
                  <a:srgbClr val="FF0000"/>
                </a:solidFill>
                <a:latin typeface="Roboto Black"/>
                <a:ea typeface="Roboto Black"/>
                <a:cs typeface="Roboto Black"/>
                <a:sym typeface="Roboto Black"/>
              </a:endParaRPr>
            </a:p>
          </p:txBody>
        </p:sp>
        <p:cxnSp>
          <p:nvCxnSpPr>
            <p:cNvPr id="89" name="Google Shape;89;p15"/>
            <p:cNvCxnSpPr>
              <a:stCxn id="87" idx="0"/>
            </p:cNvCxnSpPr>
            <p:nvPr/>
          </p:nvCxnSpPr>
          <p:spPr>
            <a:xfrm flipH="1" rot="10800000">
              <a:off x="7109744" y="3147294"/>
              <a:ext cx="318900" cy="542400"/>
            </a:xfrm>
            <a:prstGeom prst="straightConnector1">
              <a:avLst/>
            </a:prstGeom>
            <a:noFill/>
            <a:ln cap="flat" cmpd="sng" w="19050">
              <a:solidFill>
                <a:srgbClr val="FF0000"/>
              </a:solidFill>
              <a:prstDash val="solid"/>
              <a:round/>
              <a:headEnd len="med" w="med" type="none"/>
              <a:tailEnd len="med" w="med" type="triangle"/>
            </a:ln>
          </p:spPr>
        </p:cxnSp>
      </p:grpSp>
      <p:sp>
        <p:nvSpPr>
          <p:cNvPr id="90" name="Google Shape;90;p15"/>
          <p:cNvSpPr txBox="1"/>
          <p:nvPr>
            <p:ph idx="1" type="body"/>
          </p:nvPr>
        </p:nvSpPr>
        <p:spPr>
          <a:xfrm>
            <a:off x="0" y="1556174"/>
            <a:ext cx="5092800" cy="572700"/>
          </a:xfrm>
          <a:prstGeom prst="rect">
            <a:avLst/>
          </a:prstGeom>
        </p:spPr>
        <p:txBody>
          <a:bodyPr anchorCtr="0" anchor="t" bIns="91425" lIns="91425" spcFirstLastPara="1" rIns="91425" wrap="square" tIns="91425">
            <a:normAutofit/>
          </a:bodyPr>
          <a:lstStyle/>
          <a:p>
            <a:pPr indent="-330200" lvl="0" marL="457200" rtl="0" algn="l">
              <a:lnSpc>
                <a:spcPct val="105000"/>
              </a:lnSpc>
              <a:spcBef>
                <a:spcPts val="0"/>
              </a:spcBef>
              <a:spcAft>
                <a:spcPts val="0"/>
              </a:spcAft>
              <a:buSzPts val="1600"/>
              <a:buFont typeface="Roboto Light"/>
              <a:buChar char="●"/>
            </a:pPr>
            <a:r>
              <a:rPr lang="en-GB" sz="1600">
                <a:latin typeface="Roboto Light"/>
                <a:ea typeface="Roboto Light"/>
                <a:cs typeface="Roboto Light"/>
                <a:sym typeface="Roboto Light"/>
              </a:rPr>
              <a:t>Creates spectra like this one:</a:t>
            </a:r>
            <a:endParaRPr sz="1600">
              <a:latin typeface="Roboto Light"/>
              <a:ea typeface="Roboto Light"/>
              <a:cs typeface="Roboto Light"/>
              <a:sym typeface="Roboto Light"/>
            </a:endParaRPr>
          </a:p>
        </p:txBody>
      </p:sp>
      <p:pic>
        <p:nvPicPr>
          <p:cNvPr id="91" name="Google Shape;91;p15"/>
          <p:cNvPicPr preferRelativeResize="0"/>
          <p:nvPr/>
        </p:nvPicPr>
        <p:blipFill>
          <a:blip r:embed="rId4">
            <a:alphaModFix/>
          </a:blip>
          <a:stretch>
            <a:fillRect/>
          </a:stretch>
        </p:blipFill>
        <p:spPr>
          <a:xfrm>
            <a:off x="649750" y="2006150"/>
            <a:ext cx="3674709" cy="3069073"/>
          </a:xfrm>
          <a:prstGeom prst="rect">
            <a:avLst/>
          </a:prstGeom>
          <a:noFill/>
          <a:ln>
            <a:noFill/>
          </a:ln>
        </p:spPr>
      </p:pic>
      <p:sp>
        <p:nvSpPr>
          <p:cNvPr id="92" name="Google Shape;92;p15"/>
          <p:cNvSpPr txBox="1"/>
          <p:nvPr>
            <p:ph idx="1" type="body"/>
          </p:nvPr>
        </p:nvSpPr>
        <p:spPr>
          <a:xfrm>
            <a:off x="4863750" y="4157450"/>
            <a:ext cx="3674700" cy="572700"/>
          </a:xfrm>
          <a:prstGeom prst="rect">
            <a:avLst/>
          </a:prstGeom>
        </p:spPr>
        <p:txBody>
          <a:bodyPr anchorCtr="0" anchor="ctr" bIns="91425" lIns="91425" spcFirstLastPara="1" rIns="91425" wrap="square" tIns="91425">
            <a:normAutofit fontScale="92500"/>
          </a:bodyPr>
          <a:lstStyle/>
          <a:p>
            <a:pPr indent="0" lvl="0" marL="0" rtl="0" algn="l">
              <a:lnSpc>
                <a:spcPct val="105000"/>
              </a:lnSpc>
              <a:spcBef>
                <a:spcPts val="0"/>
              </a:spcBef>
              <a:spcAft>
                <a:spcPts val="1200"/>
              </a:spcAft>
              <a:buNone/>
            </a:pPr>
            <a:r>
              <a:rPr lang="en-GB" sz="1600">
                <a:latin typeface="Roboto Light"/>
                <a:ea typeface="Roboto Light"/>
                <a:cs typeface="Roboto Light"/>
                <a:sym typeface="Roboto Light"/>
              </a:rPr>
              <a:t>Main peak’s center frequency is the tune</a:t>
            </a:r>
            <a:endParaRPr sz="1600">
              <a:latin typeface="Roboto Light"/>
              <a:ea typeface="Roboto Light"/>
              <a:cs typeface="Roboto Light"/>
              <a:sym typeface="Roboto Light"/>
            </a:endParaRPr>
          </a:p>
        </p:txBody>
      </p:sp>
      <p:sp>
        <p:nvSpPr>
          <p:cNvPr id="93" name="Google Shape;93;p15"/>
          <p:cNvSpPr/>
          <p:nvPr/>
        </p:nvSpPr>
        <p:spPr>
          <a:xfrm>
            <a:off x="2793125" y="3458073"/>
            <a:ext cx="690600" cy="704600"/>
          </a:xfrm>
          <a:custGeom>
            <a:rect b="b" l="l" r="r" t="t"/>
            <a:pathLst>
              <a:path extrusionOk="0" h="28184" w="27624">
                <a:moveTo>
                  <a:pt x="0" y="28184"/>
                </a:moveTo>
                <a:cubicBezTo>
                  <a:pt x="1130" y="26221"/>
                  <a:pt x="5155" y="20346"/>
                  <a:pt x="6779" y="16406"/>
                </a:cubicBezTo>
                <a:cubicBezTo>
                  <a:pt x="8403" y="12466"/>
                  <a:pt x="8954" y="7128"/>
                  <a:pt x="9745" y="4543"/>
                </a:cubicBezTo>
                <a:cubicBezTo>
                  <a:pt x="10536" y="1959"/>
                  <a:pt x="10776" y="1648"/>
                  <a:pt x="11524" y="899"/>
                </a:cubicBezTo>
                <a:cubicBezTo>
                  <a:pt x="12273" y="151"/>
                  <a:pt x="13276" y="-103"/>
                  <a:pt x="14236" y="52"/>
                </a:cubicBezTo>
                <a:cubicBezTo>
                  <a:pt x="15196" y="207"/>
                  <a:pt x="16086" y="447"/>
                  <a:pt x="17286" y="1831"/>
                </a:cubicBezTo>
                <a:cubicBezTo>
                  <a:pt x="18486" y="3215"/>
                  <a:pt x="20167" y="5842"/>
                  <a:pt x="21438" y="8356"/>
                </a:cubicBezTo>
                <a:cubicBezTo>
                  <a:pt x="22709" y="10870"/>
                  <a:pt x="24135" y="14810"/>
                  <a:pt x="24912" y="16914"/>
                </a:cubicBezTo>
                <a:cubicBezTo>
                  <a:pt x="25689" y="19018"/>
                  <a:pt x="25647" y="19541"/>
                  <a:pt x="26099" y="20981"/>
                </a:cubicBezTo>
                <a:cubicBezTo>
                  <a:pt x="26551" y="22422"/>
                  <a:pt x="27370" y="24794"/>
                  <a:pt x="27624" y="25557"/>
                </a:cubicBezTo>
              </a:path>
            </a:pathLst>
          </a:custGeom>
          <a:noFill/>
          <a:ln cap="flat" cmpd="sng" w="19050">
            <a:solidFill>
              <a:srgbClr val="E69138"/>
            </a:solidFill>
            <a:prstDash val="solid"/>
            <a:round/>
            <a:headEnd len="med" w="med" type="none"/>
            <a:tailEnd len="med" w="med" type="none"/>
          </a:ln>
        </p:spPr>
      </p:sp>
      <p:cxnSp>
        <p:nvCxnSpPr>
          <p:cNvPr id="94" name="Google Shape;94;p15"/>
          <p:cNvCxnSpPr>
            <a:stCxn id="92" idx="1"/>
          </p:cNvCxnSpPr>
          <p:nvPr/>
        </p:nvCxnSpPr>
        <p:spPr>
          <a:xfrm rot="10800000">
            <a:off x="3143850" y="3452900"/>
            <a:ext cx="1719900" cy="990900"/>
          </a:xfrm>
          <a:prstGeom prst="straightConnector1">
            <a:avLst/>
          </a:prstGeom>
          <a:noFill/>
          <a:ln cap="flat" cmpd="sng" w="28575">
            <a:solidFill>
              <a:schemeClr val="dk2"/>
            </a:solidFill>
            <a:prstDash val="solid"/>
            <a:round/>
            <a:headEnd len="med" w="med" type="none"/>
            <a:tailEnd len="med" w="med" type="triangle"/>
          </a:ln>
        </p:spPr>
      </p:cxnSp>
      <p:cxnSp>
        <p:nvCxnSpPr>
          <p:cNvPr id="95" name="Google Shape;95;p15"/>
          <p:cNvCxnSpPr/>
          <p:nvPr/>
        </p:nvCxnSpPr>
        <p:spPr>
          <a:xfrm>
            <a:off x="3139475" y="2872575"/>
            <a:ext cx="0" cy="1902300"/>
          </a:xfrm>
          <a:prstGeom prst="straightConnector1">
            <a:avLst/>
          </a:prstGeom>
          <a:noFill/>
          <a:ln cap="flat" cmpd="sng" w="9525">
            <a:solidFill>
              <a:srgbClr val="E69138"/>
            </a:solidFill>
            <a:prstDash val="dash"/>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3">
                                            <p:txEl>
                                              <p:pRg end="0" st="0"/>
                                            </p:txEl>
                                          </p:spTgt>
                                        </p:tgtEl>
                                        <p:attrNameLst>
                                          <p:attrName>style.visibility</p:attrName>
                                        </p:attrNameLst>
                                      </p:cBhvr>
                                      <p:to>
                                        <p:strVal val="visible"/>
                                      </p:to>
                                    </p:set>
                                    <p:animEffect filter="fade" transition="in">
                                      <p:cBhvr>
                                        <p:cTn dur="1000"/>
                                        <p:tgtEl>
                                          <p:spTgt spid="83">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84"/>
                                        </p:tgtEl>
                                        <p:attrNameLst>
                                          <p:attrName>style.visibility</p:attrName>
                                        </p:attrNameLst>
                                      </p:cBhvr>
                                      <p:to>
                                        <p:strVal val="visible"/>
                                      </p:to>
                                    </p:set>
                                    <p:animEffect filter="fade" transition="in">
                                      <p:cBhvr>
                                        <p:cTn dur="1000"/>
                                        <p:tgtEl>
                                          <p:spTgt spid="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gtEl>
                                        <p:attrNameLst>
                                          <p:attrName>style.visibility</p:attrName>
                                        </p:attrNameLst>
                                      </p:cBhvr>
                                      <p:to>
                                        <p:strVal val="visible"/>
                                      </p:to>
                                    </p:set>
                                    <p:animEffect filter="fade" transition="in">
                                      <p:cBhvr>
                                        <p:cTn dur="1000"/>
                                        <p:tgtEl>
                                          <p:spTgt spid="90"/>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91"/>
                                        </p:tgtEl>
                                        <p:attrNameLst>
                                          <p:attrName>style.visibility</p:attrName>
                                        </p:attrNameLst>
                                      </p:cBhvr>
                                      <p:to>
                                        <p:strVal val="visible"/>
                                      </p:to>
                                    </p:set>
                                    <p:animEffect filter="fade" transition="in">
                                      <p:cBhvr>
                                        <p:cTn dur="1000"/>
                                        <p:tgtEl>
                                          <p:spTgt spid="91"/>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92"/>
                                        </p:tgtEl>
                                        <p:attrNameLst>
                                          <p:attrName>style.visibility</p:attrName>
                                        </p:attrNameLst>
                                      </p:cBhvr>
                                      <p:to>
                                        <p:strVal val="visible"/>
                                      </p:to>
                                    </p:set>
                                    <p:animEffect filter="fade" transition="in">
                                      <p:cBhvr>
                                        <p:cTn dur="1000"/>
                                        <p:tgtEl>
                                          <p:spTgt spid="92"/>
                                        </p:tgtEl>
                                      </p:cBhvr>
                                    </p:animEffect>
                                  </p:childTnLst>
                                </p:cTn>
                              </p:par>
                              <p:par>
                                <p:cTn fill="hold" nodeType="withEffect" presetClass="entr" presetID="10" presetSubtype="0">
                                  <p:stCondLst>
                                    <p:cond delay="0"/>
                                  </p:stCondLst>
                                  <p:childTnLst>
                                    <p:set>
                                      <p:cBhvr>
                                        <p:cTn dur="1" fill="hold">
                                          <p:stCondLst>
                                            <p:cond delay="0"/>
                                          </p:stCondLst>
                                        </p:cTn>
                                        <p:tgtEl>
                                          <p:spTgt spid="94"/>
                                        </p:tgtEl>
                                        <p:attrNameLst>
                                          <p:attrName>style.visibility</p:attrName>
                                        </p:attrNameLst>
                                      </p:cBhvr>
                                      <p:to>
                                        <p:strVal val="visible"/>
                                      </p:to>
                                    </p:set>
                                    <p:animEffect filter="fade" transition="in">
                                      <p:cBhvr>
                                        <p:cTn dur="1000"/>
                                        <p:tgtEl>
                                          <p:spTgt spid="94"/>
                                        </p:tgtEl>
                                      </p:cBhvr>
                                    </p:animEffect>
                                  </p:childTnLst>
                                </p:cTn>
                              </p:par>
                              <p:par>
                                <p:cTn fill="hold" nodeType="withEffect" presetClass="entr" presetID="10" presetSubtype="0">
                                  <p:stCondLst>
                                    <p:cond delay="0"/>
                                  </p:stCondLst>
                                  <p:childTnLst>
                                    <p:set>
                                      <p:cBhvr>
                                        <p:cTn dur="1" fill="hold">
                                          <p:stCondLst>
                                            <p:cond delay="0"/>
                                          </p:stCondLst>
                                        </p:cTn>
                                        <p:tgtEl>
                                          <p:spTgt spid="93"/>
                                        </p:tgtEl>
                                        <p:attrNameLst>
                                          <p:attrName>style.visibility</p:attrName>
                                        </p:attrNameLst>
                                      </p:cBhvr>
                                      <p:to>
                                        <p:strVal val="visible"/>
                                      </p:to>
                                    </p:set>
                                    <p:animEffect filter="fade" transition="in">
                                      <p:cBhvr>
                                        <p:cTn dur="1000"/>
                                        <p:tgtEl>
                                          <p:spTgt spid="93"/>
                                        </p:tgtEl>
                                      </p:cBhvr>
                                    </p:animEffect>
                                  </p:childTnLst>
                                </p:cTn>
                              </p:par>
                              <p:par>
                                <p:cTn fill="hold" nodeType="withEffect" presetClass="entr" presetID="10" presetSubtype="0">
                                  <p:stCondLst>
                                    <p:cond delay="0"/>
                                  </p:stCondLst>
                                  <p:childTnLst>
                                    <p:set>
                                      <p:cBhvr>
                                        <p:cTn dur="1" fill="hold">
                                          <p:stCondLst>
                                            <p:cond delay="0"/>
                                          </p:stCondLst>
                                        </p:cTn>
                                        <p:tgtEl>
                                          <p:spTgt spid="95"/>
                                        </p:tgtEl>
                                        <p:attrNameLst>
                                          <p:attrName>style.visibility</p:attrName>
                                        </p:attrNameLst>
                                      </p:cBhvr>
                                      <p:to>
                                        <p:strVal val="visible"/>
                                      </p:to>
                                    </p:set>
                                    <p:animEffect filter="fade" transition="in">
                                      <p:cBhvr>
                                        <p:cTn dur="1000"/>
                                        <p:tgtEl>
                                          <p:spTgt spid="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6"/>
          <p:cNvSpPr txBox="1"/>
          <p:nvPr>
            <p:ph type="title"/>
          </p:nvPr>
        </p:nvSpPr>
        <p:spPr>
          <a:xfrm>
            <a:off x="176125" y="156950"/>
            <a:ext cx="3357300" cy="13683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So, what was happening with BQ algorithm?</a:t>
            </a:r>
            <a:endParaRPr>
              <a:latin typeface="Cambria"/>
              <a:ea typeface="Cambria"/>
              <a:cs typeface="Cambria"/>
              <a:sym typeface="Cambria"/>
            </a:endParaRPr>
          </a:p>
        </p:txBody>
      </p:sp>
      <p:sp>
        <p:nvSpPr>
          <p:cNvPr id="101" name="Google Shape;101;p16"/>
          <p:cNvSpPr txBox="1"/>
          <p:nvPr>
            <p:ph idx="1" type="body"/>
          </p:nvPr>
        </p:nvSpPr>
        <p:spPr>
          <a:xfrm>
            <a:off x="219825" y="2203150"/>
            <a:ext cx="2822100" cy="7371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SzPts val="688"/>
              <a:buNone/>
            </a:pPr>
            <a:r>
              <a:rPr lang="en-GB" sz="1825">
                <a:latin typeface="Roboto Light"/>
                <a:ea typeface="Roboto Light"/>
                <a:cs typeface="Roboto Light"/>
                <a:sym typeface="Roboto Light"/>
              </a:rPr>
              <a:t>Tune estimates exhibited large variance</a:t>
            </a:r>
            <a:endParaRPr sz="1825">
              <a:latin typeface="Roboto Light"/>
              <a:ea typeface="Roboto Light"/>
              <a:cs typeface="Roboto Light"/>
              <a:sym typeface="Roboto Light"/>
            </a:endParaRPr>
          </a:p>
        </p:txBody>
      </p:sp>
      <p:pic>
        <p:nvPicPr>
          <p:cNvPr id="102" name="Google Shape;102;p16"/>
          <p:cNvPicPr preferRelativeResize="0"/>
          <p:nvPr/>
        </p:nvPicPr>
        <p:blipFill>
          <a:blip r:embed="rId3">
            <a:alphaModFix/>
          </a:blip>
          <a:stretch>
            <a:fillRect/>
          </a:stretch>
        </p:blipFill>
        <p:spPr>
          <a:xfrm>
            <a:off x="3457250" y="61525"/>
            <a:ext cx="5296000" cy="502045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7"/>
          <p:cNvSpPr txBox="1"/>
          <p:nvPr>
            <p:ph idx="1" type="body"/>
          </p:nvPr>
        </p:nvSpPr>
        <p:spPr>
          <a:xfrm>
            <a:off x="253600" y="2076050"/>
            <a:ext cx="2754600" cy="9915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1200"/>
              </a:spcAft>
              <a:buNone/>
            </a:pPr>
            <a:r>
              <a:rPr lang="en-GB">
                <a:latin typeface="Roboto Light"/>
                <a:ea typeface="Roboto Light"/>
                <a:cs typeface="Roboto Light"/>
                <a:sym typeface="Roboto Light"/>
              </a:rPr>
              <a:t>Tune estimates had a tendency to get stuck to harmonic frequencies</a:t>
            </a:r>
            <a:endParaRPr>
              <a:latin typeface="Roboto Light"/>
              <a:ea typeface="Roboto Light"/>
              <a:cs typeface="Roboto Light"/>
              <a:sym typeface="Roboto Light"/>
            </a:endParaRPr>
          </a:p>
        </p:txBody>
      </p:sp>
      <p:pic>
        <p:nvPicPr>
          <p:cNvPr id="108" name="Google Shape;108;p17"/>
          <p:cNvPicPr preferRelativeResize="0"/>
          <p:nvPr/>
        </p:nvPicPr>
        <p:blipFill rotWithShape="1">
          <a:blip r:embed="rId3">
            <a:alphaModFix/>
          </a:blip>
          <a:srcRect b="0" l="0" r="0" t="0"/>
          <a:stretch/>
        </p:blipFill>
        <p:spPr>
          <a:xfrm>
            <a:off x="3457250" y="61525"/>
            <a:ext cx="5296000" cy="5020452"/>
          </a:xfrm>
          <a:prstGeom prst="rect">
            <a:avLst/>
          </a:prstGeom>
          <a:noFill/>
          <a:ln>
            <a:noFill/>
          </a:ln>
        </p:spPr>
      </p:pic>
      <p:sp>
        <p:nvSpPr>
          <p:cNvPr id="109" name="Google Shape;109;p17"/>
          <p:cNvSpPr txBox="1"/>
          <p:nvPr>
            <p:ph type="title"/>
          </p:nvPr>
        </p:nvSpPr>
        <p:spPr>
          <a:xfrm>
            <a:off x="176125" y="156950"/>
            <a:ext cx="3357300" cy="13683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solidFill>
                  <a:srgbClr val="B7B7B7"/>
                </a:solidFill>
                <a:latin typeface="Cambria"/>
                <a:ea typeface="Cambria"/>
                <a:cs typeface="Cambria"/>
                <a:sym typeface="Cambria"/>
              </a:rPr>
              <a:t>So, what was happening with BQ algorithm?</a:t>
            </a:r>
            <a:endParaRPr>
              <a:solidFill>
                <a:srgbClr val="B7B7B7"/>
              </a:solidFill>
              <a:latin typeface="Cambria"/>
              <a:ea typeface="Cambria"/>
              <a:cs typeface="Cambria"/>
              <a:sym typeface="Cambri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18"/>
          <p:cNvSpPr txBox="1"/>
          <p:nvPr>
            <p:ph idx="1" type="body"/>
          </p:nvPr>
        </p:nvSpPr>
        <p:spPr>
          <a:xfrm>
            <a:off x="253600" y="2076050"/>
            <a:ext cx="2754600" cy="9915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1200"/>
              </a:spcAft>
              <a:buNone/>
            </a:pPr>
            <a:r>
              <a:rPr lang="en-GB">
                <a:latin typeface="Roboto Light"/>
                <a:ea typeface="Roboto Light"/>
                <a:cs typeface="Roboto Light"/>
                <a:sym typeface="Roboto Light"/>
              </a:rPr>
              <a:t>Tune estimates also jumped from one harmonic to the other</a:t>
            </a:r>
            <a:endParaRPr>
              <a:latin typeface="Roboto Light"/>
              <a:ea typeface="Roboto Light"/>
              <a:cs typeface="Roboto Light"/>
              <a:sym typeface="Roboto Light"/>
            </a:endParaRPr>
          </a:p>
        </p:txBody>
      </p:sp>
      <p:pic>
        <p:nvPicPr>
          <p:cNvPr id="115" name="Google Shape;115;p18"/>
          <p:cNvPicPr preferRelativeResize="0"/>
          <p:nvPr/>
        </p:nvPicPr>
        <p:blipFill rotWithShape="1">
          <a:blip r:embed="rId3">
            <a:alphaModFix/>
          </a:blip>
          <a:srcRect b="0" l="0" r="0" t="0"/>
          <a:stretch/>
        </p:blipFill>
        <p:spPr>
          <a:xfrm>
            <a:off x="3457250" y="61525"/>
            <a:ext cx="5296000" cy="5020452"/>
          </a:xfrm>
          <a:prstGeom prst="rect">
            <a:avLst/>
          </a:prstGeom>
          <a:noFill/>
          <a:ln>
            <a:noFill/>
          </a:ln>
        </p:spPr>
      </p:pic>
      <p:sp>
        <p:nvSpPr>
          <p:cNvPr id="116" name="Google Shape;116;p18"/>
          <p:cNvSpPr txBox="1"/>
          <p:nvPr>
            <p:ph type="title"/>
          </p:nvPr>
        </p:nvSpPr>
        <p:spPr>
          <a:xfrm>
            <a:off x="176125" y="156950"/>
            <a:ext cx="3357300" cy="13683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solidFill>
                  <a:srgbClr val="B7B7B7"/>
                </a:solidFill>
                <a:latin typeface="Cambria"/>
                <a:ea typeface="Cambria"/>
                <a:cs typeface="Cambria"/>
                <a:sym typeface="Cambria"/>
              </a:rPr>
              <a:t>So, what was happening with BQ algorithm?</a:t>
            </a:r>
            <a:endParaRPr>
              <a:solidFill>
                <a:srgbClr val="B7B7B7"/>
              </a:solidFill>
              <a:latin typeface="Cambria"/>
              <a:ea typeface="Cambria"/>
              <a:cs typeface="Cambria"/>
              <a:sym typeface="Cambri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19"/>
          <p:cNvSpPr txBox="1"/>
          <p:nvPr>
            <p:ph type="title"/>
          </p:nvPr>
        </p:nvSpPr>
        <p:spPr>
          <a:xfrm>
            <a:off x="311700" y="64025"/>
            <a:ext cx="87348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Can different algorithmic approaches achieve better results?</a:t>
            </a:r>
            <a:endParaRPr>
              <a:latin typeface="Cambria"/>
              <a:ea typeface="Cambria"/>
              <a:cs typeface="Cambria"/>
              <a:sym typeface="Cambria"/>
            </a:endParaRPr>
          </a:p>
        </p:txBody>
      </p:sp>
      <p:sp>
        <p:nvSpPr>
          <p:cNvPr id="122" name="Google Shape;122;p19"/>
          <p:cNvSpPr txBox="1"/>
          <p:nvPr>
            <p:ph idx="1" type="body"/>
          </p:nvPr>
        </p:nvSpPr>
        <p:spPr>
          <a:xfrm>
            <a:off x="159300" y="787200"/>
            <a:ext cx="4131300" cy="15288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SzPts val="1400"/>
              <a:buFont typeface="Roboto Light"/>
              <a:buChar char="●"/>
            </a:pPr>
            <a:r>
              <a:rPr lang="en-GB" sz="1400">
                <a:latin typeface="Roboto Light"/>
                <a:ea typeface="Roboto Light"/>
                <a:cs typeface="Roboto Light"/>
                <a:sym typeface="Roboto Light"/>
              </a:rPr>
              <a:t>A series of alternative algorithms were </a:t>
            </a:r>
            <a:r>
              <a:rPr lang="en-GB" sz="1400">
                <a:latin typeface="Roboto Light"/>
                <a:ea typeface="Roboto Light"/>
                <a:cs typeface="Roboto Light"/>
                <a:sym typeface="Roboto Light"/>
              </a:rPr>
              <a:t>attempted that</a:t>
            </a:r>
            <a:r>
              <a:rPr lang="en-GB" sz="1400">
                <a:latin typeface="Roboto Light"/>
                <a:ea typeface="Roboto Light"/>
                <a:cs typeface="Roboto Light"/>
                <a:sym typeface="Roboto Light"/>
              </a:rPr>
              <a:t> take into consideration the 50 Hz harmonics</a:t>
            </a:r>
            <a:r>
              <a:rPr baseline="30000" lang="en-GB" sz="1400">
                <a:latin typeface="Roboto Light"/>
                <a:ea typeface="Roboto Light"/>
                <a:cs typeface="Roboto Light"/>
                <a:sym typeface="Roboto Light"/>
              </a:rPr>
              <a:t>1</a:t>
            </a:r>
            <a:endParaRPr baseline="30000" sz="1400">
              <a:latin typeface="Roboto Light"/>
              <a:ea typeface="Roboto Light"/>
              <a:cs typeface="Roboto Light"/>
              <a:sym typeface="Roboto Light"/>
            </a:endParaRPr>
          </a:p>
          <a:p>
            <a:pPr indent="-295275" lvl="1" marL="914400" rtl="0" algn="l">
              <a:spcBef>
                <a:spcPts val="0"/>
              </a:spcBef>
              <a:spcAft>
                <a:spcPts val="0"/>
              </a:spcAft>
              <a:buSzPts val="1050"/>
              <a:buFont typeface="Roboto Light"/>
              <a:buChar char="○"/>
            </a:pPr>
            <a:r>
              <a:rPr lang="en-GB" sz="1050">
                <a:latin typeface="Roboto Light"/>
                <a:ea typeface="Roboto Light"/>
                <a:cs typeface="Roboto Light"/>
                <a:sym typeface="Roboto Light"/>
              </a:rPr>
              <a:t>Since their frequency location is quite stable, we can explicitly remove them</a:t>
            </a:r>
            <a:endParaRPr sz="1050">
              <a:latin typeface="Roboto Light"/>
              <a:ea typeface="Roboto Light"/>
              <a:cs typeface="Roboto Light"/>
              <a:sym typeface="Roboto Light"/>
            </a:endParaRPr>
          </a:p>
          <a:p>
            <a:pPr indent="-295275" lvl="1" marL="914400" rtl="0" algn="l">
              <a:spcBef>
                <a:spcPts val="0"/>
              </a:spcBef>
              <a:spcAft>
                <a:spcPts val="0"/>
              </a:spcAft>
              <a:buSzPts val="1050"/>
              <a:buFont typeface="Roboto Light"/>
              <a:buChar char="○"/>
            </a:pPr>
            <a:r>
              <a:rPr lang="en-GB" sz="1050">
                <a:latin typeface="Roboto Light"/>
                <a:ea typeface="Roboto Light"/>
                <a:cs typeface="Roboto Light"/>
                <a:sym typeface="Roboto Light"/>
              </a:rPr>
              <a:t>This created spectra with gaps</a:t>
            </a:r>
            <a:endParaRPr sz="1050">
              <a:latin typeface="Roboto Light"/>
              <a:ea typeface="Roboto Light"/>
              <a:cs typeface="Roboto Light"/>
              <a:sym typeface="Roboto Light"/>
            </a:endParaRPr>
          </a:p>
        </p:txBody>
      </p:sp>
      <p:pic>
        <p:nvPicPr>
          <p:cNvPr id="123" name="Google Shape;123;p19"/>
          <p:cNvPicPr preferRelativeResize="0"/>
          <p:nvPr/>
        </p:nvPicPr>
        <p:blipFill>
          <a:blip r:embed="rId3">
            <a:alphaModFix/>
          </a:blip>
          <a:stretch>
            <a:fillRect/>
          </a:stretch>
        </p:blipFill>
        <p:spPr>
          <a:xfrm>
            <a:off x="5022525" y="787187"/>
            <a:ext cx="3982075" cy="2037125"/>
          </a:xfrm>
          <a:prstGeom prst="rect">
            <a:avLst/>
          </a:prstGeom>
          <a:noFill/>
          <a:ln>
            <a:noFill/>
          </a:ln>
        </p:spPr>
      </p:pic>
      <p:sp>
        <p:nvSpPr>
          <p:cNvPr id="124" name="Google Shape;124;p19"/>
          <p:cNvSpPr txBox="1"/>
          <p:nvPr/>
        </p:nvSpPr>
        <p:spPr>
          <a:xfrm>
            <a:off x="159300" y="4513000"/>
            <a:ext cx="4131300" cy="51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358"/>
              <a:buNone/>
            </a:pPr>
            <a:r>
              <a:rPr baseline="30000" lang="en-GB" sz="800">
                <a:latin typeface="Roboto Light"/>
                <a:ea typeface="Roboto Light"/>
                <a:cs typeface="Roboto Light"/>
                <a:sym typeface="Roboto Light"/>
              </a:rPr>
              <a:t>1</a:t>
            </a:r>
            <a:r>
              <a:rPr lang="en-GB" sz="800">
                <a:solidFill>
                  <a:schemeClr val="dk1"/>
                </a:solidFill>
                <a:latin typeface="Roboto Light"/>
                <a:ea typeface="Roboto Light"/>
                <a:cs typeface="Roboto Light"/>
                <a:sym typeface="Roboto Light"/>
              </a:rPr>
              <a:t>L. Grech </a:t>
            </a:r>
            <a:r>
              <a:rPr i="1" lang="en-GB" sz="800">
                <a:solidFill>
                  <a:schemeClr val="dk1"/>
                </a:solidFill>
                <a:latin typeface="Roboto Light"/>
                <a:ea typeface="Roboto Light"/>
                <a:cs typeface="Roboto Light"/>
                <a:sym typeface="Roboto Light"/>
              </a:rPr>
              <a:t>et al.</a:t>
            </a:r>
            <a:r>
              <a:rPr lang="en-GB" sz="800">
                <a:solidFill>
                  <a:schemeClr val="dk1"/>
                </a:solidFill>
                <a:latin typeface="Roboto Light"/>
                <a:ea typeface="Roboto Light"/>
                <a:cs typeface="Roboto Light"/>
                <a:sym typeface="Roboto Light"/>
              </a:rPr>
              <a:t>, “An Alternative Processing Algorithm for the Tune Measurement System in the LHC,” in </a:t>
            </a:r>
            <a:r>
              <a:rPr i="1" lang="en-GB" sz="800">
                <a:solidFill>
                  <a:schemeClr val="dk1"/>
                </a:solidFill>
                <a:latin typeface="Roboto Light"/>
                <a:ea typeface="Roboto Light"/>
                <a:cs typeface="Roboto Light"/>
                <a:sym typeface="Roboto Light"/>
              </a:rPr>
              <a:t>Proceedings of the 9th International Beam Instrumentation Conference (IBIC 2020)</a:t>
            </a:r>
            <a:r>
              <a:rPr lang="en-GB" sz="800">
                <a:solidFill>
                  <a:schemeClr val="dk1"/>
                </a:solidFill>
                <a:latin typeface="Roboto Light"/>
                <a:ea typeface="Roboto Light"/>
                <a:cs typeface="Roboto Light"/>
                <a:sym typeface="Roboto Light"/>
              </a:rPr>
              <a:t>, Virtual, 2020.</a:t>
            </a:r>
            <a:endParaRPr sz="800">
              <a:latin typeface="Roboto Light"/>
              <a:ea typeface="Roboto Light"/>
              <a:cs typeface="Roboto Light"/>
              <a:sym typeface="Roboto Light"/>
            </a:endParaRPr>
          </a:p>
        </p:txBody>
      </p:sp>
      <p:sp>
        <p:nvSpPr>
          <p:cNvPr id="125" name="Google Shape;125;p19"/>
          <p:cNvSpPr txBox="1"/>
          <p:nvPr>
            <p:ph idx="1" type="body"/>
          </p:nvPr>
        </p:nvSpPr>
        <p:spPr>
          <a:xfrm>
            <a:off x="159300" y="2124400"/>
            <a:ext cx="4131300" cy="1931400"/>
          </a:xfrm>
          <a:prstGeom prst="rect">
            <a:avLst/>
          </a:prstGeom>
        </p:spPr>
        <p:txBody>
          <a:bodyPr anchorCtr="0" anchor="t" bIns="91425" lIns="91425" spcFirstLastPara="1" rIns="91425" wrap="square" tIns="91425">
            <a:normAutofit fontScale="85000"/>
          </a:bodyPr>
          <a:lstStyle/>
          <a:p>
            <a:pPr indent="-296068" lvl="1" marL="914400" rtl="0" algn="l">
              <a:spcBef>
                <a:spcPts val="0"/>
              </a:spcBef>
              <a:spcAft>
                <a:spcPts val="0"/>
              </a:spcAft>
              <a:buSzPct val="100000"/>
              <a:buFont typeface="Roboto Light"/>
              <a:buChar char="○"/>
            </a:pPr>
            <a:r>
              <a:rPr lang="en-GB" sz="1250">
                <a:latin typeface="Roboto Light"/>
                <a:ea typeface="Roboto Light"/>
                <a:cs typeface="Roboto Light"/>
                <a:sym typeface="Roboto Light"/>
              </a:rPr>
              <a:t>Gaussian Processes (GP), Weighted Moving Average (WMA) and Polynomial fitting (POLY) were used on spectra with gaps to obtain tune</a:t>
            </a:r>
            <a:endParaRPr sz="1250">
              <a:latin typeface="Roboto Light"/>
              <a:ea typeface="Roboto Light"/>
              <a:cs typeface="Roboto Light"/>
              <a:sym typeface="Roboto Light"/>
            </a:endParaRPr>
          </a:p>
          <a:p>
            <a:pPr indent="-317658" lvl="0" marL="457200" rtl="0" algn="l">
              <a:spcBef>
                <a:spcPts val="0"/>
              </a:spcBef>
              <a:spcAft>
                <a:spcPts val="0"/>
              </a:spcAft>
              <a:buSzPct val="100000"/>
              <a:buFont typeface="Roboto Light"/>
              <a:buChar char="●"/>
            </a:pPr>
            <a:r>
              <a:rPr lang="en-GB" sz="1650">
                <a:latin typeface="Roboto Light"/>
                <a:ea typeface="Roboto Light"/>
                <a:cs typeface="Roboto Light"/>
                <a:sym typeface="Roboto Light"/>
              </a:rPr>
              <a:t>Performance was somewhat improved but…</a:t>
            </a:r>
            <a:endParaRPr sz="1650">
              <a:latin typeface="Roboto Light"/>
              <a:ea typeface="Roboto Light"/>
              <a:cs typeface="Roboto Light"/>
              <a:sym typeface="Roboto Light"/>
            </a:endParaRPr>
          </a:p>
          <a:p>
            <a:pPr indent="-296068" lvl="1" marL="914400" rtl="0" algn="l">
              <a:spcBef>
                <a:spcPts val="0"/>
              </a:spcBef>
              <a:spcAft>
                <a:spcPts val="0"/>
              </a:spcAft>
              <a:buSzPct val="100000"/>
              <a:buFont typeface="Roboto Light"/>
              <a:buChar char="○"/>
            </a:pPr>
            <a:r>
              <a:rPr lang="en-GB" sz="1250">
                <a:latin typeface="Roboto Light"/>
                <a:ea typeface="Roboto Light"/>
                <a:cs typeface="Roboto Light"/>
                <a:sym typeface="Roboto Light"/>
              </a:rPr>
              <a:t>WMA and POLY were sensitive to hyperparameter tuning</a:t>
            </a:r>
            <a:endParaRPr sz="1250">
              <a:latin typeface="Roboto Light"/>
              <a:ea typeface="Roboto Light"/>
              <a:cs typeface="Roboto Light"/>
              <a:sym typeface="Roboto Light"/>
            </a:endParaRPr>
          </a:p>
          <a:p>
            <a:pPr indent="-296068" lvl="1" marL="914400" rtl="0" algn="l">
              <a:spcBef>
                <a:spcPts val="0"/>
              </a:spcBef>
              <a:spcAft>
                <a:spcPts val="0"/>
              </a:spcAft>
              <a:buSzPct val="100000"/>
              <a:buFont typeface="Roboto Light"/>
              <a:buChar char="○"/>
            </a:pPr>
            <a:r>
              <a:rPr lang="en-GB" sz="1250">
                <a:latin typeface="Roboto Light"/>
                <a:ea typeface="Roboto Light"/>
                <a:cs typeface="Roboto Light"/>
                <a:sym typeface="Roboto Light"/>
              </a:rPr>
              <a:t>GP was very computationally expensive (inverting 100x100 matrix per tune estimate)</a:t>
            </a:r>
            <a:endParaRPr sz="1250">
              <a:latin typeface="Roboto Light"/>
              <a:ea typeface="Roboto Light"/>
              <a:cs typeface="Roboto Light"/>
              <a:sym typeface="Roboto Light"/>
            </a:endParaRPr>
          </a:p>
          <a:p>
            <a:pPr indent="-296068" lvl="1" marL="914400" rtl="0" algn="l">
              <a:spcBef>
                <a:spcPts val="0"/>
              </a:spcBef>
              <a:spcAft>
                <a:spcPts val="0"/>
              </a:spcAft>
              <a:buSzPct val="100000"/>
              <a:buFont typeface="Roboto Light"/>
              <a:buChar char="○"/>
            </a:pPr>
            <a:r>
              <a:rPr lang="en-GB" sz="1250">
                <a:latin typeface="Roboto Light"/>
                <a:ea typeface="Roboto Light"/>
                <a:cs typeface="Roboto Light"/>
                <a:sym typeface="Roboto Light"/>
              </a:rPr>
              <a:t>Tuning harmonic removal is also tricky!`</a:t>
            </a:r>
            <a:endParaRPr sz="1250">
              <a:latin typeface="Roboto Light"/>
              <a:ea typeface="Roboto Light"/>
              <a:cs typeface="Roboto Light"/>
              <a:sym typeface="Roboto Light"/>
            </a:endParaRPr>
          </a:p>
        </p:txBody>
      </p:sp>
      <p:pic>
        <p:nvPicPr>
          <p:cNvPr id="126" name="Google Shape;126;p19" title="Fill6864_h_B1_preramp_N-2048_animation_data_gp_350-450.mp4">
            <a:hlinkClick r:id="rId4"/>
          </p:cNvPr>
          <p:cNvPicPr preferRelativeResize="0"/>
          <p:nvPr/>
        </p:nvPicPr>
        <p:blipFill>
          <a:blip r:embed="rId5">
            <a:alphaModFix/>
          </a:blip>
          <a:stretch>
            <a:fillRect/>
          </a:stretch>
        </p:blipFill>
        <p:spPr>
          <a:xfrm>
            <a:off x="5229375" y="2824325"/>
            <a:ext cx="3568375" cy="22629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2">
                                            <p:txEl>
                                              <p:pRg end="0" st="0"/>
                                            </p:txEl>
                                          </p:spTgt>
                                        </p:tgtEl>
                                        <p:attrNameLst>
                                          <p:attrName>style.visibility</p:attrName>
                                        </p:attrNameLst>
                                      </p:cBhvr>
                                      <p:to>
                                        <p:strVal val="visible"/>
                                      </p:to>
                                    </p:set>
                                    <p:animEffect filter="fade" transition="in">
                                      <p:cBhvr>
                                        <p:cTn dur="1000"/>
                                        <p:tgtEl>
                                          <p:spTgt spid="12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2">
                                            <p:txEl>
                                              <p:pRg end="1" st="1"/>
                                            </p:txEl>
                                          </p:spTgt>
                                        </p:tgtEl>
                                        <p:attrNameLst>
                                          <p:attrName>style.visibility</p:attrName>
                                        </p:attrNameLst>
                                      </p:cBhvr>
                                      <p:to>
                                        <p:strVal val="visible"/>
                                      </p:to>
                                    </p:set>
                                    <p:animEffect filter="fade" transition="in">
                                      <p:cBhvr>
                                        <p:cTn dur="1000"/>
                                        <p:tgtEl>
                                          <p:spTgt spid="12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2">
                                            <p:txEl>
                                              <p:pRg end="2" st="2"/>
                                            </p:txEl>
                                          </p:spTgt>
                                        </p:tgtEl>
                                        <p:attrNameLst>
                                          <p:attrName>style.visibility</p:attrName>
                                        </p:attrNameLst>
                                      </p:cBhvr>
                                      <p:to>
                                        <p:strVal val="visible"/>
                                      </p:to>
                                    </p:set>
                                    <p:animEffect filter="fade" transition="in">
                                      <p:cBhvr>
                                        <p:cTn dur="1000"/>
                                        <p:tgtEl>
                                          <p:spTgt spid="122">
                                            <p:txEl>
                                              <p:pRg end="2" st="2"/>
                                            </p:txEl>
                                          </p:spTgt>
                                        </p:tgtEl>
                                      </p:cBhvr>
                                    </p:animEffect>
                                  </p:childTnLst>
                                </p:cTn>
                              </p:par>
                              <p:par>
                                <p:cTn fill="hold" nodeType="withEffect" presetClass="entr" presetID="10" presetSubtype="0">
                                  <p:stCondLst>
                                    <p:cond delay="0"/>
                                  </p:stCondLst>
                                  <p:childTnLst>
                                    <p:set>
                                      <p:cBhvr>
                                        <p:cTn dur="1" fill="hold">
                                          <p:stCondLst>
                                            <p:cond delay="0"/>
                                          </p:stCondLst>
                                        </p:cTn>
                                        <p:tgtEl>
                                          <p:spTgt spid="126"/>
                                        </p:tgtEl>
                                        <p:attrNameLst>
                                          <p:attrName>style.visibility</p:attrName>
                                        </p:attrNameLst>
                                      </p:cBhvr>
                                      <p:to>
                                        <p:strVal val="visible"/>
                                      </p:to>
                                    </p:set>
                                    <p:animEffect filter="fade" transition="in">
                                      <p:cBhvr>
                                        <p:cTn dur="1000"/>
                                        <p:tgtEl>
                                          <p:spTgt spid="126"/>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23"/>
                                        </p:tgtEl>
                                        <p:attrNameLst>
                                          <p:attrName>style.visibility</p:attrName>
                                        </p:attrNameLst>
                                      </p:cBhvr>
                                      <p:to>
                                        <p:strVal val="visible"/>
                                      </p:to>
                                    </p:set>
                                    <p:animEffect filter="fade" transition="in">
                                      <p:cBhvr>
                                        <p:cTn dur="1000"/>
                                        <p:tgtEl>
                                          <p:spTgt spid="1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xEl>
                                              <p:pRg end="0" st="0"/>
                                            </p:txEl>
                                          </p:spTgt>
                                        </p:tgtEl>
                                        <p:attrNameLst>
                                          <p:attrName>style.visibility</p:attrName>
                                        </p:attrNameLst>
                                      </p:cBhvr>
                                      <p:to>
                                        <p:strVal val="visible"/>
                                      </p:to>
                                    </p:set>
                                    <p:animEffect filter="fade" transition="in">
                                      <p:cBhvr>
                                        <p:cTn dur="1000"/>
                                        <p:tgtEl>
                                          <p:spTgt spid="12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xEl>
                                              <p:pRg end="1" st="1"/>
                                            </p:txEl>
                                          </p:spTgt>
                                        </p:tgtEl>
                                        <p:attrNameLst>
                                          <p:attrName>style.visibility</p:attrName>
                                        </p:attrNameLst>
                                      </p:cBhvr>
                                      <p:to>
                                        <p:strVal val="visible"/>
                                      </p:to>
                                    </p:set>
                                    <p:animEffect filter="fade" transition="in">
                                      <p:cBhvr>
                                        <p:cTn dur="1000"/>
                                        <p:tgtEl>
                                          <p:spTgt spid="12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xEl>
                                              <p:pRg end="2" st="2"/>
                                            </p:txEl>
                                          </p:spTgt>
                                        </p:tgtEl>
                                        <p:attrNameLst>
                                          <p:attrName>style.visibility</p:attrName>
                                        </p:attrNameLst>
                                      </p:cBhvr>
                                      <p:to>
                                        <p:strVal val="visible"/>
                                      </p:to>
                                    </p:set>
                                    <p:animEffect filter="fade" transition="in">
                                      <p:cBhvr>
                                        <p:cTn dur="1000"/>
                                        <p:tgtEl>
                                          <p:spTgt spid="12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xEl>
                                              <p:pRg end="3" st="3"/>
                                            </p:txEl>
                                          </p:spTgt>
                                        </p:tgtEl>
                                        <p:attrNameLst>
                                          <p:attrName>style.visibility</p:attrName>
                                        </p:attrNameLst>
                                      </p:cBhvr>
                                      <p:to>
                                        <p:strVal val="visible"/>
                                      </p:to>
                                    </p:set>
                                    <p:animEffect filter="fade" transition="in">
                                      <p:cBhvr>
                                        <p:cTn dur="1000"/>
                                        <p:tgtEl>
                                          <p:spTgt spid="12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xEl>
                                              <p:pRg end="4" st="4"/>
                                            </p:txEl>
                                          </p:spTgt>
                                        </p:tgtEl>
                                        <p:attrNameLst>
                                          <p:attrName>style.visibility</p:attrName>
                                        </p:attrNameLst>
                                      </p:cBhvr>
                                      <p:to>
                                        <p:strVal val="visible"/>
                                      </p:to>
                                    </p:set>
                                    <p:animEffect filter="fade" transition="in">
                                      <p:cBhvr>
                                        <p:cTn dur="1000"/>
                                        <p:tgtEl>
                                          <p:spTgt spid="125">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0"/>
          <p:cNvSpPr txBox="1"/>
          <p:nvPr>
            <p:ph idx="1" type="body"/>
          </p:nvPr>
        </p:nvSpPr>
        <p:spPr>
          <a:xfrm>
            <a:off x="311700" y="847675"/>
            <a:ext cx="4776600" cy="595200"/>
          </a:xfrm>
          <a:prstGeom prst="rect">
            <a:avLst/>
          </a:prstGeom>
        </p:spPr>
        <p:txBody>
          <a:bodyPr anchorCtr="0" anchor="t" bIns="91425" lIns="91425" spcFirstLastPara="1" rIns="91425" wrap="square" tIns="91425">
            <a:noAutofit/>
          </a:bodyPr>
          <a:lstStyle/>
          <a:p>
            <a:pPr indent="-323850" lvl="0" marL="457200" rtl="0" algn="l">
              <a:lnSpc>
                <a:spcPct val="95000"/>
              </a:lnSpc>
              <a:spcBef>
                <a:spcPts val="0"/>
              </a:spcBef>
              <a:spcAft>
                <a:spcPts val="0"/>
              </a:spcAft>
              <a:buSzPts val="1500"/>
              <a:buFont typeface="Roboto Light"/>
              <a:buChar char="●"/>
            </a:pPr>
            <a:r>
              <a:rPr lang="en-GB" sz="1500">
                <a:latin typeface="Roboto Light"/>
                <a:ea typeface="Roboto Light"/>
                <a:cs typeface="Roboto Light"/>
                <a:sym typeface="Roboto Light"/>
              </a:rPr>
              <a:t>Obtain dataset made up of logged BBQ spectra and BBQ tune estimates</a:t>
            </a:r>
            <a:endParaRPr sz="1500">
              <a:latin typeface="Roboto Light"/>
              <a:ea typeface="Roboto Light"/>
              <a:cs typeface="Roboto Light"/>
              <a:sym typeface="Roboto Light"/>
            </a:endParaRPr>
          </a:p>
        </p:txBody>
      </p:sp>
      <p:sp>
        <p:nvSpPr>
          <p:cNvPr id="132" name="Google Shape;132;p20"/>
          <p:cNvSpPr txBox="1"/>
          <p:nvPr>
            <p:ph type="title"/>
          </p:nvPr>
        </p:nvSpPr>
        <p:spPr>
          <a:xfrm>
            <a:off x="83100" y="-23225"/>
            <a:ext cx="5032800" cy="476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Naive </a:t>
            </a:r>
            <a:r>
              <a:rPr lang="en-GB">
                <a:latin typeface="Cambria"/>
                <a:ea typeface="Cambria"/>
                <a:cs typeface="Cambria"/>
                <a:sym typeface="Cambria"/>
              </a:rPr>
              <a:t>approach</a:t>
            </a:r>
            <a:endParaRPr>
              <a:latin typeface="Cambria"/>
              <a:ea typeface="Cambria"/>
              <a:cs typeface="Cambria"/>
              <a:sym typeface="Cambria"/>
            </a:endParaRPr>
          </a:p>
        </p:txBody>
      </p:sp>
      <p:sp>
        <p:nvSpPr>
          <p:cNvPr id="133" name="Google Shape;133;p20"/>
          <p:cNvSpPr txBox="1"/>
          <p:nvPr>
            <p:ph idx="1" type="body"/>
          </p:nvPr>
        </p:nvSpPr>
        <p:spPr>
          <a:xfrm>
            <a:off x="311700" y="1442875"/>
            <a:ext cx="4776600" cy="792600"/>
          </a:xfrm>
          <a:prstGeom prst="rect">
            <a:avLst/>
          </a:prstGeom>
        </p:spPr>
        <p:txBody>
          <a:bodyPr anchorCtr="0" anchor="t" bIns="91425" lIns="91425" spcFirstLastPara="1" rIns="91425" wrap="square" tIns="91425">
            <a:normAutofit fontScale="85000" lnSpcReduction="20000"/>
          </a:bodyPr>
          <a:lstStyle/>
          <a:p>
            <a:pPr indent="-325755" lvl="0" marL="457200" rtl="0" algn="l">
              <a:spcBef>
                <a:spcPts val="0"/>
              </a:spcBef>
              <a:spcAft>
                <a:spcPts val="0"/>
              </a:spcAft>
              <a:buSzPct val="100000"/>
              <a:buFont typeface="Roboto Light"/>
              <a:buChar char="●"/>
            </a:pPr>
            <a:r>
              <a:rPr lang="en-GB">
                <a:latin typeface="Roboto Light"/>
                <a:ea typeface="Roboto Light"/>
                <a:cs typeface="Roboto Light"/>
                <a:sym typeface="Roboto Light"/>
              </a:rPr>
              <a:t>Train a model (DNN/CNN) </a:t>
            </a:r>
            <a:endParaRPr>
              <a:latin typeface="Roboto Light"/>
              <a:ea typeface="Roboto Light"/>
              <a:cs typeface="Roboto Light"/>
              <a:sym typeface="Roboto Light"/>
            </a:endParaRPr>
          </a:p>
          <a:p>
            <a:pPr indent="-304165" lvl="1" marL="914400" rtl="0" algn="l">
              <a:spcBef>
                <a:spcPts val="0"/>
              </a:spcBef>
              <a:spcAft>
                <a:spcPts val="0"/>
              </a:spcAft>
              <a:buSzPct val="100000"/>
              <a:buFont typeface="Roboto Light"/>
              <a:buChar char="○"/>
            </a:pPr>
            <a:r>
              <a:rPr lang="en-GB">
                <a:latin typeface="Roboto Light"/>
                <a:ea typeface="Roboto Light"/>
                <a:cs typeface="Roboto Light"/>
                <a:sym typeface="Roboto Light"/>
              </a:rPr>
              <a:t>Input: 	normalised BBQ spectrum</a:t>
            </a:r>
            <a:endParaRPr>
              <a:latin typeface="Roboto Light"/>
              <a:ea typeface="Roboto Light"/>
              <a:cs typeface="Roboto Light"/>
              <a:sym typeface="Roboto Light"/>
            </a:endParaRPr>
          </a:p>
          <a:p>
            <a:pPr indent="-304165" lvl="1" marL="914400" rtl="0" algn="l">
              <a:spcBef>
                <a:spcPts val="0"/>
              </a:spcBef>
              <a:spcAft>
                <a:spcPts val="0"/>
              </a:spcAft>
              <a:buSzPct val="100000"/>
              <a:buFont typeface="Roboto Light"/>
              <a:buChar char="○"/>
            </a:pPr>
            <a:r>
              <a:rPr lang="en-GB">
                <a:latin typeface="Roboto Light"/>
                <a:ea typeface="Roboto Light"/>
                <a:cs typeface="Roboto Light"/>
                <a:sym typeface="Roboto Light"/>
              </a:rPr>
              <a:t>Label: 	tune position</a:t>
            </a:r>
            <a:endParaRPr>
              <a:latin typeface="Roboto Light"/>
              <a:ea typeface="Roboto Light"/>
              <a:cs typeface="Roboto Light"/>
              <a:sym typeface="Roboto Light"/>
            </a:endParaRPr>
          </a:p>
        </p:txBody>
      </p:sp>
      <p:sp>
        <p:nvSpPr>
          <p:cNvPr id="134" name="Google Shape;134;p20"/>
          <p:cNvSpPr/>
          <p:nvPr/>
        </p:nvSpPr>
        <p:spPr>
          <a:xfrm>
            <a:off x="829600" y="2996275"/>
            <a:ext cx="1935738" cy="995544"/>
          </a:xfrm>
          <a:prstGeom prst="flowChartMultidocument">
            <a:avLst/>
          </a:prstGeom>
          <a:solidFill>
            <a:srgbClr val="A4C2F4"/>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a:latin typeface="Roboto Light"/>
                <a:ea typeface="Roboto Light"/>
                <a:cs typeface="Roboto Light"/>
                <a:sym typeface="Roboto Light"/>
              </a:rPr>
              <a:t>Logged BBQ spectra and tune estimates</a:t>
            </a:r>
            <a:endParaRPr>
              <a:latin typeface="Roboto Light"/>
              <a:ea typeface="Roboto Light"/>
              <a:cs typeface="Roboto Light"/>
              <a:sym typeface="Roboto Light"/>
            </a:endParaRPr>
          </a:p>
        </p:txBody>
      </p:sp>
      <p:pic>
        <p:nvPicPr>
          <p:cNvPr id="135" name="Google Shape;135;p20"/>
          <p:cNvPicPr preferRelativeResize="0"/>
          <p:nvPr/>
        </p:nvPicPr>
        <p:blipFill>
          <a:blip r:embed="rId3">
            <a:alphaModFix/>
          </a:blip>
          <a:stretch>
            <a:fillRect/>
          </a:stretch>
        </p:blipFill>
        <p:spPr>
          <a:xfrm>
            <a:off x="3758217" y="3289585"/>
            <a:ext cx="2999675" cy="1669225"/>
          </a:xfrm>
          <a:prstGeom prst="rect">
            <a:avLst/>
          </a:prstGeom>
          <a:noFill/>
          <a:ln>
            <a:noFill/>
          </a:ln>
        </p:spPr>
      </p:pic>
      <p:pic>
        <p:nvPicPr>
          <p:cNvPr id="136" name="Google Shape;136;p20"/>
          <p:cNvPicPr preferRelativeResize="0"/>
          <p:nvPr/>
        </p:nvPicPr>
        <p:blipFill>
          <a:blip r:embed="rId4">
            <a:alphaModFix/>
          </a:blip>
          <a:stretch>
            <a:fillRect/>
          </a:stretch>
        </p:blipFill>
        <p:spPr>
          <a:xfrm>
            <a:off x="3888984" y="1555199"/>
            <a:ext cx="2683767" cy="1669226"/>
          </a:xfrm>
          <a:prstGeom prst="rect">
            <a:avLst/>
          </a:prstGeom>
          <a:noFill/>
          <a:ln>
            <a:noFill/>
          </a:ln>
        </p:spPr>
      </p:pic>
      <p:cxnSp>
        <p:nvCxnSpPr>
          <p:cNvPr id="137" name="Google Shape;137;p20"/>
          <p:cNvCxnSpPr>
            <a:stCxn id="134" idx="3"/>
            <a:endCxn id="136" idx="1"/>
          </p:cNvCxnSpPr>
          <p:nvPr/>
        </p:nvCxnSpPr>
        <p:spPr>
          <a:xfrm flipH="1" rot="10800000">
            <a:off x="2765338" y="2389747"/>
            <a:ext cx="1123500" cy="1104300"/>
          </a:xfrm>
          <a:prstGeom prst="curvedConnector3">
            <a:avLst>
              <a:gd fmla="val 50006" name="adj1"/>
            </a:avLst>
          </a:prstGeom>
          <a:noFill/>
          <a:ln cap="flat" cmpd="sng" w="19050">
            <a:solidFill>
              <a:srgbClr val="000000"/>
            </a:solidFill>
            <a:prstDash val="solid"/>
            <a:round/>
            <a:headEnd len="med" w="med" type="none"/>
            <a:tailEnd len="med" w="med" type="triangle"/>
          </a:ln>
        </p:spPr>
      </p:cxnSp>
      <p:cxnSp>
        <p:nvCxnSpPr>
          <p:cNvPr id="138" name="Google Shape;138;p20"/>
          <p:cNvCxnSpPr>
            <a:stCxn id="134" idx="3"/>
            <a:endCxn id="135" idx="1"/>
          </p:cNvCxnSpPr>
          <p:nvPr/>
        </p:nvCxnSpPr>
        <p:spPr>
          <a:xfrm>
            <a:off x="2765338" y="3494047"/>
            <a:ext cx="993000" cy="630300"/>
          </a:xfrm>
          <a:prstGeom prst="curvedConnector3">
            <a:avLst>
              <a:gd fmla="val 49994" name="adj1"/>
            </a:avLst>
          </a:prstGeom>
          <a:noFill/>
          <a:ln cap="flat" cmpd="sng" w="19050">
            <a:solidFill>
              <a:srgbClr val="000000"/>
            </a:solidFill>
            <a:prstDash val="solid"/>
            <a:round/>
            <a:headEnd len="med" w="med" type="none"/>
            <a:tailEnd len="med" w="med" type="triangle"/>
          </a:ln>
        </p:spPr>
      </p:cxnSp>
      <p:sp>
        <p:nvSpPr>
          <p:cNvPr id="139" name="Google Shape;139;p20"/>
          <p:cNvSpPr txBox="1"/>
          <p:nvPr/>
        </p:nvSpPr>
        <p:spPr>
          <a:xfrm>
            <a:off x="7199050" y="2627050"/>
            <a:ext cx="1696200" cy="11043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Correct tune predictions, right?</a:t>
            </a:r>
            <a:endParaRPr>
              <a:latin typeface="Roboto Light"/>
              <a:ea typeface="Roboto Light"/>
              <a:cs typeface="Roboto Light"/>
              <a:sym typeface="Roboto Light"/>
            </a:endParaRPr>
          </a:p>
        </p:txBody>
      </p:sp>
      <p:cxnSp>
        <p:nvCxnSpPr>
          <p:cNvPr id="140" name="Google Shape;140;p20"/>
          <p:cNvCxnSpPr>
            <a:stCxn id="136" idx="3"/>
            <a:endCxn id="139" idx="1"/>
          </p:cNvCxnSpPr>
          <p:nvPr/>
        </p:nvCxnSpPr>
        <p:spPr>
          <a:xfrm>
            <a:off x="6572750" y="2389811"/>
            <a:ext cx="626400" cy="789300"/>
          </a:xfrm>
          <a:prstGeom prst="curvedConnector3">
            <a:avLst>
              <a:gd fmla="val 49992" name="adj1"/>
            </a:avLst>
          </a:prstGeom>
          <a:noFill/>
          <a:ln cap="flat" cmpd="sng" w="19050">
            <a:solidFill>
              <a:schemeClr val="dk2"/>
            </a:solidFill>
            <a:prstDash val="solid"/>
            <a:round/>
            <a:headEnd len="med" w="med" type="none"/>
            <a:tailEnd len="med" w="med" type="triangle"/>
          </a:ln>
        </p:spPr>
      </p:cxnSp>
      <p:cxnSp>
        <p:nvCxnSpPr>
          <p:cNvPr id="141" name="Google Shape;141;p20"/>
          <p:cNvCxnSpPr>
            <a:stCxn id="135" idx="3"/>
            <a:endCxn id="139" idx="1"/>
          </p:cNvCxnSpPr>
          <p:nvPr/>
        </p:nvCxnSpPr>
        <p:spPr>
          <a:xfrm flipH="1" rot="10800000">
            <a:off x="6757892" y="3179197"/>
            <a:ext cx="441300" cy="945000"/>
          </a:xfrm>
          <a:prstGeom prst="curvedConnector3">
            <a:avLst>
              <a:gd fmla="val 49984" name="adj1"/>
            </a:avLst>
          </a:prstGeom>
          <a:noFill/>
          <a:ln cap="flat" cmpd="sng" w="19050">
            <a:solidFill>
              <a:schemeClr val="dk2"/>
            </a:solidFill>
            <a:prstDash val="solid"/>
            <a:round/>
            <a:headEnd len="med" w="med" type="none"/>
            <a:tailEnd len="med" w="med" type="triangle"/>
          </a:ln>
        </p:spPr>
      </p:cxnSp>
      <p:sp>
        <p:nvSpPr>
          <p:cNvPr id="142" name="Google Shape;142;p20"/>
          <p:cNvSpPr txBox="1"/>
          <p:nvPr/>
        </p:nvSpPr>
        <p:spPr>
          <a:xfrm>
            <a:off x="3133425" y="3282125"/>
            <a:ext cx="488400" cy="350400"/>
          </a:xfrm>
          <a:prstGeom prst="rect">
            <a:avLst/>
          </a:prstGeom>
          <a:noFill/>
          <a:ln>
            <a:noFill/>
          </a:ln>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lang="en-GB">
                <a:latin typeface="Roboto"/>
                <a:ea typeface="Roboto"/>
                <a:cs typeface="Roboto"/>
                <a:sym typeface="Roboto"/>
              </a:rPr>
              <a:t>OR</a:t>
            </a:r>
            <a:endParaRPr>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1"/>
                                        </p:tgtEl>
                                        <p:attrNameLst>
                                          <p:attrName>style.visibility</p:attrName>
                                        </p:attrNameLst>
                                      </p:cBhvr>
                                      <p:to>
                                        <p:strVal val="visible"/>
                                      </p:to>
                                    </p:set>
                                    <p:animEffect filter="fade" transition="in">
                                      <p:cBhvr>
                                        <p:cTn dur="1000"/>
                                        <p:tgtEl>
                                          <p:spTgt spid="131"/>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34"/>
                                        </p:tgtEl>
                                        <p:attrNameLst>
                                          <p:attrName>style.visibility</p:attrName>
                                        </p:attrNameLst>
                                      </p:cBhvr>
                                      <p:to>
                                        <p:strVal val="visible"/>
                                      </p:to>
                                    </p:set>
                                    <p:animEffect filter="fade" transition="in">
                                      <p:cBhvr>
                                        <p:cTn dur="1000"/>
                                        <p:tgtEl>
                                          <p:spTgt spid="1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3"/>
                                        </p:tgtEl>
                                        <p:attrNameLst>
                                          <p:attrName>style.visibility</p:attrName>
                                        </p:attrNameLst>
                                      </p:cBhvr>
                                      <p:to>
                                        <p:strVal val="visible"/>
                                      </p:to>
                                    </p:set>
                                    <p:animEffect filter="fade" transition="in">
                                      <p:cBhvr>
                                        <p:cTn dur="1000"/>
                                        <p:tgtEl>
                                          <p:spTgt spid="133"/>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1000"/>
                                        <p:tgtEl>
                                          <p:spTgt spid="136"/>
                                        </p:tgtEl>
                                      </p:cBhvr>
                                    </p:animEffect>
                                  </p:childTnLst>
                                </p:cTn>
                              </p:par>
                              <p:par>
                                <p:cTn fill="hold" nodeType="withEffect" presetClass="entr" presetID="10" presetSubtype="0">
                                  <p:stCondLst>
                                    <p:cond delay="0"/>
                                  </p:stCondLst>
                                  <p:childTnLst>
                                    <p:set>
                                      <p:cBhvr>
                                        <p:cTn dur="1" fill="hold">
                                          <p:stCondLst>
                                            <p:cond delay="0"/>
                                          </p:stCondLst>
                                        </p:cTn>
                                        <p:tgtEl>
                                          <p:spTgt spid="137"/>
                                        </p:tgtEl>
                                        <p:attrNameLst>
                                          <p:attrName>style.visibility</p:attrName>
                                        </p:attrNameLst>
                                      </p:cBhvr>
                                      <p:to>
                                        <p:strVal val="visible"/>
                                      </p:to>
                                    </p:set>
                                    <p:animEffect filter="fade" transition="in">
                                      <p:cBhvr>
                                        <p:cTn dur="1000"/>
                                        <p:tgtEl>
                                          <p:spTgt spid="137"/>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135"/>
                                        </p:tgtEl>
                                        <p:attrNameLst>
                                          <p:attrName>style.visibility</p:attrName>
                                        </p:attrNameLst>
                                      </p:cBhvr>
                                      <p:to>
                                        <p:strVal val="visible"/>
                                      </p:to>
                                    </p:set>
                                    <p:animEffect filter="fade" transition="in">
                                      <p:cBhvr>
                                        <p:cTn dur="1000"/>
                                        <p:tgtEl>
                                          <p:spTgt spid="135"/>
                                        </p:tgtEl>
                                      </p:cBhvr>
                                    </p:animEffect>
                                  </p:childTnLst>
                                </p:cTn>
                              </p:par>
                              <p:par>
                                <p:cTn fill="hold" nodeType="withEffect" presetClass="entr" presetID="10" presetSubtype="0">
                                  <p:stCondLst>
                                    <p:cond delay="0"/>
                                  </p:stCondLst>
                                  <p:childTnLst>
                                    <p:set>
                                      <p:cBhvr>
                                        <p:cTn dur="1" fill="hold">
                                          <p:stCondLst>
                                            <p:cond delay="0"/>
                                          </p:stCondLst>
                                        </p:cTn>
                                        <p:tgtEl>
                                          <p:spTgt spid="138"/>
                                        </p:tgtEl>
                                        <p:attrNameLst>
                                          <p:attrName>style.visibility</p:attrName>
                                        </p:attrNameLst>
                                      </p:cBhvr>
                                      <p:to>
                                        <p:strVal val="visible"/>
                                      </p:to>
                                    </p:set>
                                    <p:animEffect filter="fade" transition="in">
                                      <p:cBhvr>
                                        <p:cTn dur="1000"/>
                                        <p:tgtEl>
                                          <p:spTgt spid="138"/>
                                        </p:tgtEl>
                                      </p:cBhvr>
                                    </p:animEffect>
                                  </p:childTnLst>
                                </p:cTn>
                              </p:par>
                              <p:par>
                                <p:cTn fill="hold" nodeType="withEffect" presetClass="entr" presetID="10" presetSubtype="0">
                                  <p:stCondLst>
                                    <p:cond delay="0"/>
                                  </p:stCondLst>
                                  <p:childTnLst>
                                    <p:set>
                                      <p:cBhvr>
                                        <p:cTn dur="1" fill="hold">
                                          <p:stCondLst>
                                            <p:cond delay="0"/>
                                          </p:stCondLst>
                                        </p:cTn>
                                        <p:tgtEl>
                                          <p:spTgt spid="142"/>
                                        </p:tgtEl>
                                        <p:attrNameLst>
                                          <p:attrName>style.visibility</p:attrName>
                                        </p:attrNameLst>
                                      </p:cBhvr>
                                      <p:to>
                                        <p:strVal val="visible"/>
                                      </p:to>
                                    </p:set>
                                    <p:animEffect filter="fade" transition="in">
                                      <p:cBhvr>
                                        <p:cTn dur="1000"/>
                                        <p:tgtEl>
                                          <p:spTgt spid="1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9"/>
                                        </p:tgtEl>
                                        <p:attrNameLst>
                                          <p:attrName>style.visibility</p:attrName>
                                        </p:attrNameLst>
                                      </p:cBhvr>
                                      <p:to>
                                        <p:strVal val="visible"/>
                                      </p:to>
                                    </p:set>
                                    <p:animEffect filter="fade" transition="in">
                                      <p:cBhvr>
                                        <p:cTn dur="1000"/>
                                        <p:tgtEl>
                                          <p:spTgt spid="139"/>
                                        </p:tgtEl>
                                      </p:cBhvr>
                                    </p:animEffect>
                                  </p:childTnLst>
                                </p:cTn>
                              </p:par>
                              <p:par>
                                <p:cTn fill="hold" nodeType="withEffect" presetClass="entr" presetID="10" presetSubtype="0">
                                  <p:stCondLst>
                                    <p:cond delay="0"/>
                                  </p:stCondLst>
                                  <p:childTnLst>
                                    <p:set>
                                      <p:cBhvr>
                                        <p:cTn dur="1" fill="hold">
                                          <p:stCondLst>
                                            <p:cond delay="0"/>
                                          </p:stCondLst>
                                        </p:cTn>
                                        <p:tgtEl>
                                          <p:spTgt spid="140"/>
                                        </p:tgtEl>
                                        <p:attrNameLst>
                                          <p:attrName>style.visibility</p:attrName>
                                        </p:attrNameLst>
                                      </p:cBhvr>
                                      <p:to>
                                        <p:strVal val="visible"/>
                                      </p:to>
                                    </p:set>
                                    <p:animEffect filter="fade" transition="in">
                                      <p:cBhvr>
                                        <p:cTn dur="1000"/>
                                        <p:tgtEl>
                                          <p:spTgt spid="140"/>
                                        </p:tgtEl>
                                      </p:cBhvr>
                                    </p:animEffect>
                                  </p:childTnLst>
                                </p:cTn>
                              </p:par>
                              <p:par>
                                <p:cTn fill="hold" nodeType="withEffect" presetClass="entr" presetID="10" presetSubtype="0">
                                  <p:stCondLst>
                                    <p:cond delay="0"/>
                                  </p:stCondLst>
                                  <p:childTnLst>
                                    <p:set>
                                      <p:cBhvr>
                                        <p:cTn dur="1" fill="hold">
                                          <p:stCondLst>
                                            <p:cond delay="0"/>
                                          </p:stCondLst>
                                        </p:cTn>
                                        <p:tgtEl>
                                          <p:spTgt spid="141"/>
                                        </p:tgtEl>
                                        <p:attrNameLst>
                                          <p:attrName>style.visibility</p:attrName>
                                        </p:attrNameLst>
                                      </p:cBhvr>
                                      <p:to>
                                        <p:strVal val="visible"/>
                                      </p:to>
                                    </p:set>
                                    <p:animEffect filter="fade" transition="in">
                                      <p:cBhvr>
                                        <p:cTn dur="1000"/>
                                        <p:tgtEl>
                                          <p:spTgt spid="1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1"/>
          <p:cNvSpPr txBox="1"/>
          <p:nvPr>
            <p:ph type="title"/>
          </p:nvPr>
        </p:nvSpPr>
        <p:spPr>
          <a:xfrm>
            <a:off x="83100" y="-23225"/>
            <a:ext cx="5340600" cy="476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Naive approach I is too naive</a:t>
            </a:r>
            <a:endParaRPr>
              <a:latin typeface="Cambria"/>
              <a:ea typeface="Cambria"/>
              <a:cs typeface="Cambria"/>
              <a:sym typeface="Cambria"/>
            </a:endParaRPr>
          </a:p>
        </p:txBody>
      </p:sp>
      <p:sp>
        <p:nvSpPr>
          <p:cNvPr id="148" name="Google Shape;148;p21"/>
          <p:cNvSpPr txBox="1"/>
          <p:nvPr>
            <p:ph idx="1" type="body"/>
          </p:nvPr>
        </p:nvSpPr>
        <p:spPr>
          <a:xfrm>
            <a:off x="311700" y="868500"/>
            <a:ext cx="5032800" cy="15282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Logged BBQ spectra do not have correct labels</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Logged tune estimates come from BQ algorithm!</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We can simulate spectra as done in </a:t>
            </a:r>
            <a:r>
              <a:rPr baseline="30000" lang="en-GB">
                <a:latin typeface="Roboto Light"/>
                <a:ea typeface="Roboto Light"/>
                <a:cs typeface="Roboto Light"/>
                <a:sym typeface="Roboto Light"/>
              </a:rPr>
              <a:t>1</a:t>
            </a:r>
            <a:endParaRPr baseline="30000">
              <a:latin typeface="Roboto Light"/>
              <a:ea typeface="Roboto Light"/>
              <a:cs typeface="Roboto Light"/>
              <a:sym typeface="Roboto Light"/>
            </a:endParaRPr>
          </a:p>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2</a:t>
            </a:r>
            <a:r>
              <a:rPr baseline="30000" lang="en-GB">
                <a:latin typeface="Roboto Light"/>
                <a:ea typeface="Roboto Light"/>
                <a:cs typeface="Roboto Light"/>
                <a:sym typeface="Roboto Light"/>
              </a:rPr>
              <a:t>nd</a:t>
            </a:r>
            <a:r>
              <a:rPr lang="en-GB">
                <a:latin typeface="Roboto Light"/>
                <a:ea typeface="Roboto Light"/>
                <a:cs typeface="Roboto Light"/>
                <a:sym typeface="Roboto Light"/>
              </a:rPr>
              <a:t> order system simulation</a:t>
            </a:r>
            <a:endParaRPr>
              <a:latin typeface="Roboto Light"/>
              <a:ea typeface="Roboto Light"/>
              <a:cs typeface="Roboto Light"/>
              <a:sym typeface="Roboto Light"/>
            </a:endParaRPr>
          </a:p>
        </p:txBody>
      </p:sp>
      <p:pic>
        <p:nvPicPr>
          <p:cNvPr id="149" name="Google Shape;149;p21"/>
          <p:cNvPicPr preferRelativeResize="0"/>
          <p:nvPr/>
        </p:nvPicPr>
        <p:blipFill>
          <a:blip r:embed="rId3">
            <a:alphaModFix/>
          </a:blip>
          <a:stretch>
            <a:fillRect/>
          </a:stretch>
        </p:blipFill>
        <p:spPr>
          <a:xfrm>
            <a:off x="139397" y="3824212"/>
            <a:ext cx="2315665" cy="572700"/>
          </a:xfrm>
          <a:prstGeom prst="rect">
            <a:avLst/>
          </a:prstGeom>
          <a:noFill/>
          <a:ln>
            <a:noFill/>
          </a:ln>
        </p:spPr>
      </p:pic>
      <p:pic>
        <p:nvPicPr>
          <p:cNvPr id="150" name="Google Shape;150;p21"/>
          <p:cNvPicPr preferRelativeResize="0"/>
          <p:nvPr/>
        </p:nvPicPr>
        <p:blipFill>
          <a:blip r:embed="rId4">
            <a:alphaModFix/>
          </a:blip>
          <a:stretch>
            <a:fillRect/>
          </a:stretch>
        </p:blipFill>
        <p:spPr>
          <a:xfrm>
            <a:off x="104550" y="3080226"/>
            <a:ext cx="4870875" cy="743975"/>
          </a:xfrm>
          <a:prstGeom prst="rect">
            <a:avLst/>
          </a:prstGeom>
          <a:noFill/>
          <a:ln>
            <a:noFill/>
          </a:ln>
        </p:spPr>
      </p:pic>
      <p:pic>
        <p:nvPicPr>
          <p:cNvPr id="151" name="Google Shape;151;p21"/>
          <p:cNvPicPr preferRelativeResize="0"/>
          <p:nvPr/>
        </p:nvPicPr>
        <p:blipFill>
          <a:blip r:embed="rId5">
            <a:alphaModFix/>
          </a:blip>
          <a:stretch>
            <a:fillRect/>
          </a:stretch>
        </p:blipFill>
        <p:spPr>
          <a:xfrm>
            <a:off x="5344500" y="55250"/>
            <a:ext cx="3519108" cy="2516499"/>
          </a:xfrm>
          <a:prstGeom prst="rect">
            <a:avLst/>
          </a:prstGeom>
          <a:noFill/>
          <a:ln>
            <a:noFill/>
          </a:ln>
        </p:spPr>
      </p:pic>
      <p:pic>
        <p:nvPicPr>
          <p:cNvPr id="152" name="Google Shape;152;p21"/>
          <p:cNvPicPr preferRelativeResize="0"/>
          <p:nvPr/>
        </p:nvPicPr>
        <p:blipFill rotWithShape="1">
          <a:blip r:embed="rId6">
            <a:alphaModFix amt="36000"/>
          </a:blip>
          <a:srcRect b="10699" l="8936" r="4129" t="4179"/>
          <a:stretch/>
        </p:blipFill>
        <p:spPr>
          <a:xfrm>
            <a:off x="5919564" y="580706"/>
            <a:ext cx="2948736" cy="1650997"/>
          </a:xfrm>
          <a:prstGeom prst="rect">
            <a:avLst/>
          </a:prstGeom>
          <a:noFill/>
          <a:ln>
            <a:noFill/>
          </a:ln>
        </p:spPr>
      </p:pic>
      <p:pic>
        <p:nvPicPr>
          <p:cNvPr id="153" name="Google Shape;153;p21"/>
          <p:cNvPicPr preferRelativeResize="0"/>
          <p:nvPr/>
        </p:nvPicPr>
        <p:blipFill>
          <a:blip r:embed="rId7">
            <a:alphaModFix/>
          </a:blip>
          <a:stretch>
            <a:fillRect/>
          </a:stretch>
        </p:blipFill>
        <p:spPr>
          <a:xfrm>
            <a:off x="5423675" y="2571750"/>
            <a:ext cx="3408108" cy="2516501"/>
          </a:xfrm>
          <a:prstGeom prst="rect">
            <a:avLst/>
          </a:prstGeom>
          <a:noFill/>
          <a:ln>
            <a:noFill/>
          </a:ln>
        </p:spPr>
      </p:pic>
      <p:pic>
        <p:nvPicPr>
          <p:cNvPr id="154" name="Google Shape;154;p21"/>
          <p:cNvPicPr preferRelativeResize="0"/>
          <p:nvPr/>
        </p:nvPicPr>
        <p:blipFill rotWithShape="1">
          <a:blip r:embed="rId8">
            <a:alphaModFix amt="42000"/>
          </a:blip>
          <a:srcRect b="11648" l="10540" r="5206" t="3756"/>
          <a:stretch/>
        </p:blipFill>
        <p:spPr>
          <a:xfrm>
            <a:off x="5992282" y="3105669"/>
            <a:ext cx="2871318" cy="1875378"/>
          </a:xfrm>
          <a:prstGeom prst="rect">
            <a:avLst/>
          </a:prstGeom>
          <a:noFill/>
          <a:ln>
            <a:noFill/>
          </a:ln>
        </p:spPr>
      </p:pic>
      <p:cxnSp>
        <p:nvCxnSpPr>
          <p:cNvPr id="155" name="Google Shape;155;p21"/>
          <p:cNvCxnSpPr>
            <a:stCxn id="156" idx="3"/>
          </p:cNvCxnSpPr>
          <p:nvPr/>
        </p:nvCxnSpPr>
        <p:spPr>
          <a:xfrm flipH="1" rot="10800000">
            <a:off x="4903825" y="2188550"/>
            <a:ext cx="1083000" cy="1271400"/>
          </a:xfrm>
          <a:prstGeom prst="straightConnector1">
            <a:avLst/>
          </a:prstGeom>
          <a:noFill/>
          <a:ln cap="flat" cmpd="sng" w="9525">
            <a:solidFill>
              <a:srgbClr val="595959"/>
            </a:solidFill>
            <a:prstDash val="solid"/>
            <a:round/>
            <a:headEnd len="med" w="med" type="none"/>
            <a:tailEnd len="med" w="med" type="triangle"/>
          </a:ln>
        </p:spPr>
      </p:cxnSp>
      <p:cxnSp>
        <p:nvCxnSpPr>
          <p:cNvPr id="157" name="Google Shape;157;p21"/>
          <p:cNvCxnSpPr>
            <a:stCxn id="156" idx="3"/>
          </p:cNvCxnSpPr>
          <p:nvPr/>
        </p:nvCxnSpPr>
        <p:spPr>
          <a:xfrm>
            <a:off x="4903825" y="3459950"/>
            <a:ext cx="1097100" cy="1202700"/>
          </a:xfrm>
          <a:prstGeom prst="straightConnector1">
            <a:avLst/>
          </a:prstGeom>
          <a:noFill/>
          <a:ln cap="flat" cmpd="sng" w="9525">
            <a:solidFill>
              <a:srgbClr val="595959"/>
            </a:solidFill>
            <a:prstDash val="solid"/>
            <a:round/>
            <a:headEnd len="med" w="med" type="none"/>
            <a:tailEnd len="med" w="med" type="triangle"/>
          </a:ln>
        </p:spPr>
      </p:cxnSp>
      <p:sp>
        <p:nvSpPr>
          <p:cNvPr id="158" name="Google Shape;158;p21"/>
          <p:cNvSpPr txBox="1"/>
          <p:nvPr/>
        </p:nvSpPr>
        <p:spPr>
          <a:xfrm>
            <a:off x="311700" y="2216078"/>
            <a:ext cx="4420500" cy="572700"/>
          </a:xfrm>
          <a:prstGeom prst="rect">
            <a:avLst/>
          </a:prstGeom>
          <a:noFill/>
          <a:ln>
            <a:noFill/>
          </a:ln>
        </p:spPr>
        <p:txBody>
          <a:bodyPr anchorCtr="0" anchor="t" bIns="91425" lIns="91425" spcFirstLastPara="1" rIns="91425" wrap="square" tIns="91425">
            <a:normAutofit/>
          </a:bodyPr>
          <a:lstStyle/>
          <a:p>
            <a:pPr indent="-342900" lvl="0" marL="457200" rtl="0" algn="l">
              <a:lnSpc>
                <a:spcPct val="115000"/>
              </a:lnSpc>
              <a:spcBef>
                <a:spcPts val="0"/>
              </a:spcBef>
              <a:spcAft>
                <a:spcPts val="0"/>
              </a:spcAft>
              <a:buClr>
                <a:srgbClr val="595959"/>
              </a:buClr>
              <a:buSzPts val="1800"/>
              <a:buFont typeface="Roboto Light"/>
              <a:buChar char="●"/>
            </a:pPr>
            <a:r>
              <a:rPr lang="en-GB" sz="1800">
                <a:solidFill>
                  <a:srgbClr val="595959"/>
                </a:solidFill>
                <a:latin typeface="Roboto Light"/>
                <a:ea typeface="Roboto Light"/>
                <a:cs typeface="Roboto Light"/>
                <a:sym typeface="Roboto Light"/>
              </a:rPr>
              <a:t>Some examples of real spectra ...</a:t>
            </a:r>
            <a:endParaRPr sz="1800">
              <a:solidFill>
                <a:srgbClr val="595959"/>
              </a:solidFill>
              <a:latin typeface="Roboto Light"/>
              <a:ea typeface="Roboto Light"/>
              <a:cs typeface="Roboto Light"/>
              <a:sym typeface="Roboto Light"/>
            </a:endParaRPr>
          </a:p>
        </p:txBody>
      </p:sp>
      <p:sp>
        <p:nvSpPr>
          <p:cNvPr id="159" name="Google Shape;159;p21"/>
          <p:cNvSpPr txBox="1"/>
          <p:nvPr/>
        </p:nvSpPr>
        <p:spPr>
          <a:xfrm>
            <a:off x="311700" y="2539314"/>
            <a:ext cx="4420500" cy="572700"/>
          </a:xfrm>
          <a:prstGeom prst="rect">
            <a:avLst/>
          </a:prstGeom>
          <a:noFill/>
          <a:ln>
            <a:noFill/>
          </a:ln>
        </p:spPr>
        <p:txBody>
          <a:bodyPr anchorCtr="0" anchor="t" bIns="91425" lIns="91425" spcFirstLastPara="1" rIns="91425" wrap="square" tIns="91425">
            <a:normAutofit/>
          </a:bodyPr>
          <a:lstStyle/>
          <a:p>
            <a:pPr indent="-342900" lvl="0" marL="457200" rtl="0" algn="l">
              <a:lnSpc>
                <a:spcPct val="115000"/>
              </a:lnSpc>
              <a:spcBef>
                <a:spcPts val="0"/>
              </a:spcBef>
              <a:spcAft>
                <a:spcPts val="0"/>
              </a:spcAft>
              <a:buClr>
                <a:srgbClr val="595959"/>
              </a:buClr>
              <a:buSzPts val="1800"/>
              <a:buFont typeface="Roboto Light"/>
              <a:buChar char="●"/>
            </a:pPr>
            <a:r>
              <a:rPr lang="en-GB" sz="1800">
                <a:solidFill>
                  <a:srgbClr val="595959"/>
                </a:solidFill>
                <a:latin typeface="Roboto Light"/>
                <a:ea typeface="Roboto Light"/>
                <a:cs typeface="Roboto Light"/>
                <a:sym typeface="Roboto Light"/>
              </a:rPr>
              <a:t>… and simulated spectra on top</a:t>
            </a:r>
            <a:endParaRPr sz="1800">
              <a:solidFill>
                <a:srgbClr val="595959"/>
              </a:solidFill>
              <a:latin typeface="Roboto Light"/>
              <a:ea typeface="Roboto Light"/>
              <a:cs typeface="Roboto Light"/>
              <a:sym typeface="Roboto Light"/>
            </a:endParaRPr>
          </a:p>
        </p:txBody>
      </p:sp>
      <p:sp>
        <p:nvSpPr>
          <p:cNvPr id="160" name="Google Shape;160;p21"/>
          <p:cNvSpPr txBox="1"/>
          <p:nvPr/>
        </p:nvSpPr>
        <p:spPr>
          <a:xfrm>
            <a:off x="159300" y="4589200"/>
            <a:ext cx="4131300" cy="51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358"/>
              <a:buNone/>
            </a:pPr>
            <a:r>
              <a:rPr baseline="30000" lang="en-GB" sz="800">
                <a:latin typeface="Roboto Light"/>
                <a:ea typeface="Roboto Light"/>
                <a:cs typeface="Roboto Light"/>
                <a:sym typeface="Roboto Light"/>
              </a:rPr>
              <a:t>1</a:t>
            </a:r>
            <a:r>
              <a:rPr lang="en-GB" sz="800">
                <a:solidFill>
                  <a:schemeClr val="dk1"/>
                </a:solidFill>
                <a:latin typeface="Roboto Light"/>
                <a:ea typeface="Roboto Light"/>
                <a:cs typeface="Roboto Light"/>
                <a:sym typeface="Roboto Light"/>
              </a:rPr>
              <a:t>L. Grech </a:t>
            </a:r>
            <a:r>
              <a:rPr i="1" lang="en-GB" sz="800">
                <a:solidFill>
                  <a:schemeClr val="dk1"/>
                </a:solidFill>
                <a:latin typeface="Roboto Light"/>
                <a:ea typeface="Roboto Light"/>
                <a:cs typeface="Roboto Light"/>
                <a:sym typeface="Roboto Light"/>
              </a:rPr>
              <a:t>et al.</a:t>
            </a:r>
            <a:r>
              <a:rPr lang="en-GB" sz="800">
                <a:solidFill>
                  <a:schemeClr val="dk1"/>
                </a:solidFill>
                <a:latin typeface="Roboto Light"/>
                <a:ea typeface="Roboto Light"/>
                <a:cs typeface="Roboto Light"/>
                <a:sym typeface="Roboto Light"/>
              </a:rPr>
              <a:t>, “An Alternative Processing Algorithm for the Tune Measurement System in the LHC,” in </a:t>
            </a:r>
            <a:r>
              <a:rPr i="1" lang="en-GB" sz="800">
                <a:solidFill>
                  <a:schemeClr val="dk1"/>
                </a:solidFill>
                <a:latin typeface="Roboto Light"/>
                <a:ea typeface="Roboto Light"/>
                <a:cs typeface="Roboto Light"/>
                <a:sym typeface="Roboto Light"/>
              </a:rPr>
              <a:t>Proceedings of the 9th International Beam Instrumentation Conference (IBIC 2020)</a:t>
            </a:r>
            <a:r>
              <a:rPr lang="en-GB" sz="800">
                <a:solidFill>
                  <a:schemeClr val="dk1"/>
                </a:solidFill>
                <a:latin typeface="Roboto Light"/>
                <a:ea typeface="Roboto Light"/>
                <a:cs typeface="Roboto Light"/>
                <a:sym typeface="Roboto Light"/>
              </a:rPr>
              <a:t>, Virtual, 2020.</a:t>
            </a:r>
            <a:endParaRPr sz="800">
              <a:latin typeface="Roboto Light"/>
              <a:ea typeface="Roboto Light"/>
              <a:cs typeface="Roboto Light"/>
              <a:sym typeface="Roboto Light"/>
            </a:endParaRPr>
          </a:p>
        </p:txBody>
      </p:sp>
      <p:sp>
        <p:nvSpPr>
          <p:cNvPr id="156" name="Google Shape;156;p21"/>
          <p:cNvSpPr/>
          <p:nvPr/>
        </p:nvSpPr>
        <p:spPr>
          <a:xfrm>
            <a:off x="165925" y="3087950"/>
            <a:ext cx="4737900" cy="744000"/>
          </a:xfrm>
          <a:prstGeom prst="roundRect">
            <a:avLst>
              <a:gd fmla="val 16667" name="adj"/>
            </a:avLst>
          </a:prstGeom>
          <a:noFill/>
          <a:ln cap="flat" cmpd="sng" w="9525">
            <a:solidFill>
              <a:schemeClr val="dk2"/>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0" st="0"/>
                                            </p:txEl>
                                          </p:spTgt>
                                        </p:tgtEl>
                                        <p:attrNameLst>
                                          <p:attrName>style.visibility</p:attrName>
                                        </p:attrNameLst>
                                      </p:cBhvr>
                                      <p:to>
                                        <p:strVal val="visible"/>
                                      </p:to>
                                    </p:set>
                                    <p:animEffect filter="fade" transition="in">
                                      <p:cBhvr>
                                        <p:cTn dur="1000"/>
                                        <p:tgtEl>
                                          <p:spTgt spid="1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1" st="1"/>
                                            </p:txEl>
                                          </p:spTgt>
                                        </p:tgtEl>
                                        <p:attrNameLst>
                                          <p:attrName>style.visibility</p:attrName>
                                        </p:attrNameLst>
                                      </p:cBhvr>
                                      <p:to>
                                        <p:strVal val="visible"/>
                                      </p:to>
                                    </p:set>
                                    <p:animEffect filter="fade" transition="in">
                                      <p:cBhvr>
                                        <p:cTn dur="1000"/>
                                        <p:tgtEl>
                                          <p:spTgt spid="14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2" st="2"/>
                                            </p:txEl>
                                          </p:spTgt>
                                        </p:tgtEl>
                                        <p:attrNameLst>
                                          <p:attrName>style.visibility</p:attrName>
                                        </p:attrNameLst>
                                      </p:cBhvr>
                                      <p:to>
                                        <p:strVal val="visible"/>
                                      </p:to>
                                    </p:set>
                                    <p:animEffect filter="fade" transition="in">
                                      <p:cBhvr>
                                        <p:cTn dur="1000"/>
                                        <p:tgtEl>
                                          <p:spTgt spid="14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3" st="3"/>
                                            </p:txEl>
                                          </p:spTgt>
                                        </p:tgtEl>
                                        <p:attrNameLst>
                                          <p:attrName>style.visibility</p:attrName>
                                        </p:attrNameLst>
                                      </p:cBhvr>
                                      <p:to>
                                        <p:strVal val="visible"/>
                                      </p:to>
                                    </p:set>
                                    <p:animEffect filter="fade" transition="in">
                                      <p:cBhvr>
                                        <p:cTn dur="1000"/>
                                        <p:tgtEl>
                                          <p:spTgt spid="148">
                                            <p:txEl>
                                              <p:pRg end="3" st="3"/>
                                            </p:txEl>
                                          </p:spTgt>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49"/>
                                        </p:tgtEl>
                                        <p:attrNameLst>
                                          <p:attrName>style.visibility</p:attrName>
                                        </p:attrNameLst>
                                      </p:cBhvr>
                                      <p:to>
                                        <p:strVal val="visible"/>
                                      </p:to>
                                    </p:set>
                                    <p:animEffect filter="fade" transition="in">
                                      <p:cBhvr>
                                        <p:cTn dur="1000"/>
                                        <p:tgtEl>
                                          <p:spTgt spid="149"/>
                                        </p:tgtEl>
                                      </p:cBhvr>
                                    </p:animEffect>
                                  </p:childTnLst>
                                </p:cTn>
                              </p:par>
                              <p:par>
                                <p:cTn fill="hold" nodeType="withEffect" presetClass="entr" presetID="10" presetSubtype="0">
                                  <p:stCondLst>
                                    <p:cond delay="0"/>
                                  </p:stCondLst>
                                  <p:childTnLst>
                                    <p:set>
                                      <p:cBhvr>
                                        <p:cTn dur="1" fill="hold">
                                          <p:stCondLst>
                                            <p:cond delay="0"/>
                                          </p:stCondLst>
                                        </p:cTn>
                                        <p:tgtEl>
                                          <p:spTgt spid="150"/>
                                        </p:tgtEl>
                                        <p:attrNameLst>
                                          <p:attrName>style.visibility</p:attrName>
                                        </p:attrNameLst>
                                      </p:cBhvr>
                                      <p:to>
                                        <p:strVal val="visible"/>
                                      </p:to>
                                    </p:set>
                                    <p:animEffect filter="fade" transition="in">
                                      <p:cBhvr>
                                        <p:cTn dur="1000"/>
                                        <p:tgtEl>
                                          <p:spTgt spid="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gtEl>
                                        <p:attrNameLst>
                                          <p:attrName>style.visibility</p:attrName>
                                        </p:attrNameLst>
                                      </p:cBhvr>
                                      <p:to>
                                        <p:strVal val="visible"/>
                                      </p:to>
                                    </p:set>
                                    <p:animEffect filter="fade" transition="in">
                                      <p:cBhvr>
                                        <p:cTn dur="1000"/>
                                        <p:tgtEl>
                                          <p:spTgt spid="158"/>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51"/>
                                        </p:tgtEl>
                                        <p:attrNameLst>
                                          <p:attrName>style.visibility</p:attrName>
                                        </p:attrNameLst>
                                      </p:cBhvr>
                                      <p:to>
                                        <p:strVal val="visible"/>
                                      </p:to>
                                    </p:set>
                                    <p:animEffect filter="fade" transition="in">
                                      <p:cBhvr>
                                        <p:cTn dur="1000"/>
                                        <p:tgtEl>
                                          <p:spTgt spid="151"/>
                                        </p:tgtEl>
                                      </p:cBhvr>
                                    </p:animEffect>
                                  </p:childTnLst>
                                </p:cTn>
                              </p:par>
                              <p:par>
                                <p:cTn fill="hold" nodeType="withEffect" presetClass="entr" presetID="10" presetSubtype="0">
                                  <p:stCondLst>
                                    <p:cond delay="0"/>
                                  </p:stCondLst>
                                  <p:childTnLst>
                                    <p:set>
                                      <p:cBhvr>
                                        <p:cTn dur="1" fill="hold">
                                          <p:stCondLst>
                                            <p:cond delay="0"/>
                                          </p:stCondLst>
                                        </p:cTn>
                                        <p:tgtEl>
                                          <p:spTgt spid="153"/>
                                        </p:tgtEl>
                                        <p:attrNameLst>
                                          <p:attrName>style.visibility</p:attrName>
                                        </p:attrNameLst>
                                      </p:cBhvr>
                                      <p:to>
                                        <p:strVal val="visible"/>
                                      </p:to>
                                    </p:set>
                                    <p:animEffect filter="fade" transition="in">
                                      <p:cBhvr>
                                        <p:cTn dur="1000"/>
                                        <p:tgtEl>
                                          <p:spTgt spid="1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9"/>
                                        </p:tgtEl>
                                        <p:attrNameLst>
                                          <p:attrName>style.visibility</p:attrName>
                                        </p:attrNameLst>
                                      </p:cBhvr>
                                      <p:to>
                                        <p:strVal val="visible"/>
                                      </p:to>
                                    </p:set>
                                    <p:animEffect filter="fade" transition="in">
                                      <p:cBhvr>
                                        <p:cTn dur="1000"/>
                                        <p:tgtEl>
                                          <p:spTgt spid="159"/>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52"/>
                                        </p:tgtEl>
                                        <p:attrNameLst>
                                          <p:attrName>style.visibility</p:attrName>
                                        </p:attrNameLst>
                                      </p:cBhvr>
                                      <p:to>
                                        <p:strVal val="visible"/>
                                      </p:to>
                                    </p:set>
                                    <p:animEffect filter="fade" transition="in">
                                      <p:cBhvr>
                                        <p:cTn dur="1000"/>
                                        <p:tgtEl>
                                          <p:spTgt spid="152"/>
                                        </p:tgtEl>
                                      </p:cBhvr>
                                    </p:animEffect>
                                  </p:childTnLst>
                                </p:cTn>
                              </p:par>
                              <p:par>
                                <p:cTn fill="hold" nodeType="withEffect" presetClass="entr" presetID="10" presetSubtype="0">
                                  <p:stCondLst>
                                    <p:cond delay="0"/>
                                  </p:stCondLst>
                                  <p:childTnLst>
                                    <p:set>
                                      <p:cBhvr>
                                        <p:cTn dur="1" fill="hold">
                                          <p:stCondLst>
                                            <p:cond delay="0"/>
                                          </p:stCondLst>
                                        </p:cTn>
                                        <p:tgtEl>
                                          <p:spTgt spid="154"/>
                                        </p:tgtEl>
                                        <p:attrNameLst>
                                          <p:attrName>style.visibility</p:attrName>
                                        </p:attrNameLst>
                                      </p:cBhvr>
                                      <p:to>
                                        <p:strVal val="visible"/>
                                      </p:to>
                                    </p:set>
                                    <p:animEffect filter="fade" transition="in">
                                      <p:cBhvr>
                                        <p:cTn dur="1000"/>
                                        <p:tgtEl>
                                          <p:spTgt spid="154"/>
                                        </p:tgtEl>
                                      </p:cBhvr>
                                    </p:animEffect>
                                  </p:childTnLst>
                                </p:cTn>
                              </p:par>
                              <p:par>
                                <p:cTn fill="hold" nodeType="withEffect" presetClass="entr" presetID="10" presetSubtype="0">
                                  <p:stCondLst>
                                    <p:cond delay="0"/>
                                  </p:stCondLst>
                                  <p:childTnLst>
                                    <p:set>
                                      <p:cBhvr>
                                        <p:cTn dur="1" fill="hold">
                                          <p:stCondLst>
                                            <p:cond delay="0"/>
                                          </p:stCondLst>
                                        </p:cTn>
                                        <p:tgtEl>
                                          <p:spTgt spid="155"/>
                                        </p:tgtEl>
                                        <p:attrNameLst>
                                          <p:attrName>style.visibility</p:attrName>
                                        </p:attrNameLst>
                                      </p:cBhvr>
                                      <p:to>
                                        <p:strVal val="visible"/>
                                      </p:to>
                                    </p:set>
                                    <p:animEffect filter="fade" transition="in">
                                      <p:cBhvr>
                                        <p:cTn dur="1000"/>
                                        <p:tgtEl>
                                          <p:spTgt spid="155"/>
                                        </p:tgtEl>
                                      </p:cBhvr>
                                    </p:animEffect>
                                  </p:childTnLst>
                                </p:cTn>
                              </p:par>
                              <p:par>
                                <p:cTn fill="hold" nodeType="withEffect" presetClass="entr" presetID="10" presetSubtype="0">
                                  <p:stCondLst>
                                    <p:cond delay="0"/>
                                  </p:stCondLst>
                                  <p:childTnLst>
                                    <p:set>
                                      <p:cBhvr>
                                        <p:cTn dur="1" fill="hold">
                                          <p:stCondLst>
                                            <p:cond delay="0"/>
                                          </p:stCondLst>
                                        </p:cTn>
                                        <p:tgtEl>
                                          <p:spTgt spid="157"/>
                                        </p:tgtEl>
                                        <p:attrNameLst>
                                          <p:attrName>style.visibility</p:attrName>
                                        </p:attrNameLst>
                                      </p:cBhvr>
                                      <p:to>
                                        <p:strVal val="visible"/>
                                      </p:to>
                                    </p:set>
                                    <p:animEffect filter="fade" transition="in">
                                      <p:cBhvr>
                                        <p:cTn dur="1000"/>
                                        <p:tgtEl>
                                          <p:spTgt spid="157"/>
                                        </p:tgtEl>
                                      </p:cBhvr>
                                    </p:animEffect>
                                  </p:childTnLst>
                                </p:cTn>
                              </p:par>
                              <p:par>
                                <p:cTn fill="hold" nodeType="withEffect" presetClass="entr" presetID="10" presetSubtype="0">
                                  <p:stCondLst>
                                    <p:cond delay="0"/>
                                  </p:stCondLst>
                                  <p:childTnLst>
                                    <p:set>
                                      <p:cBhvr>
                                        <p:cTn dur="1" fill="hold">
                                          <p:stCondLst>
                                            <p:cond delay="0"/>
                                          </p:stCondLst>
                                        </p:cTn>
                                        <p:tgtEl>
                                          <p:spTgt spid="156"/>
                                        </p:tgtEl>
                                        <p:attrNameLst>
                                          <p:attrName>style.visibility</p:attrName>
                                        </p:attrNameLst>
                                      </p:cBhvr>
                                      <p:to>
                                        <p:strVal val="visible"/>
                                      </p:to>
                                    </p:set>
                                    <p:animEffect filter="fade" transition="in">
                                      <p:cBhvr>
                                        <p:cTn dur="1000"/>
                                        <p:tgtEl>
                                          <p:spTgt spid="15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