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3F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5552"/>
  </p:normalViewPr>
  <p:slideViewPr>
    <p:cSldViewPr snapToGrid="0" snapToObjects="1">
      <p:cViewPr varScale="1">
        <p:scale>
          <a:sx n="117" d="100"/>
          <a:sy n="117" d="100"/>
        </p:scale>
        <p:origin x="36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B55127-EC19-D340-8C53-F2314FC5D0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92069F5-E199-FE48-B85B-61D623ACB9C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51C5EF-14B4-214C-8D06-F1D2453CE4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23/09/2021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968D3B-C27A-0942-839E-BCCBE3E2AF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3CED98-8E41-D04E-9EEB-B19A3A016E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150E02C-7E8F-854C-AE7F-51F64B66681B}"/>
              </a:ext>
            </a:extLst>
          </p:cNvPr>
          <p:cNvSpPr txBox="1"/>
          <p:nvPr userDrawn="1"/>
        </p:nvSpPr>
        <p:spPr>
          <a:xfrm>
            <a:off x="9569205" y="6440220"/>
            <a:ext cx="2446182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 algn="l" defTabSz="1004888" rtl="0" eaLnBrk="1" fontAlgn="base" latinLnBrk="0" hangingPunct="1">
              <a:lnSpc>
                <a:spcPct val="90000"/>
              </a:lnSpc>
              <a:spcBef>
                <a:spcPts val="707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fr-FR" sz="1400" b="1" kern="1200" dirty="0">
                <a:solidFill>
                  <a:srgbClr val="3F3F3F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Iryna CHAIKOVSKA IJCLab/CNRS</a:t>
            </a:r>
          </a:p>
        </p:txBody>
      </p:sp>
    </p:spTree>
    <p:extLst>
      <p:ext uri="{BB962C8B-B14F-4D97-AF65-F5344CB8AC3E}">
        <p14:creationId xmlns:p14="http://schemas.microsoft.com/office/powerpoint/2010/main" val="2870698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CAAC51-71BF-1D4D-8ED8-2556EA6BB4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5F27F6-C446-B245-B283-A1F54AD68DE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EEBFD7-1524-E342-B342-8A4F3A142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23/09/2021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A47B47-8295-6743-9350-607D0A32E2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ADE4BE-2B1A-7C45-B224-876A708FB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4334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B4582FB-86D9-8941-AF39-50430EBD28F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78CA78-F18B-1F49-869B-71205714D78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106B70-153C-DC40-8C6E-17FC73C44E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23/09/2021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EBED60-F839-5649-93C2-97D766E22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BE9279-44AD-8C48-9FC8-1FDC32605C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82044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98003-F1E3-6142-AEF0-E32357CC2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0DF0C6-E8D5-8E40-A96F-6CBC43CC7C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fr-FR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AF1DAB-EAD7-1544-9FD4-68230C8D1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23/09/2021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1E88D9-6EB6-FD4D-9D61-06CB09A66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07421C-BAF5-B84E-BC81-A7101583AC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01448" y="6356351"/>
            <a:ext cx="3165891" cy="365124"/>
          </a:xfrm>
        </p:spPr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B4BC88-1F39-0048-9207-F181CF7AFC7A}"/>
              </a:ext>
            </a:extLst>
          </p:cNvPr>
          <p:cNvSpPr txBox="1"/>
          <p:nvPr userDrawn="1"/>
        </p:nvSpPr>
        <p:spPr>
          <a:xfrm>
            <a:off x="9569205" y="6440220"/>
            <a:ext cx="2446182" cy="2862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indent="0" algn="l" defTabSz="1004888" rtl="0" eaLnBrk="1" fontAlgn="base" latinLnBrk="0" hangingPunct="1">
              <a:lnSpc>
                <a:spcPct val="90000"/>
              </a:lnSpc>
              <a:spcBef>
                <a:spcPts val="707"/>
              </a:spcBef>
              <a:spcAft>
                <a:spcPct val="0"/>
              </a:spcAft>
              <a:buFont typeface="Arial" panose="020B0604020202020204" pitchFamily="34" charset="0"/>
              <a:buNone/>
            </a:pPr>
            <a:r>
              <a:rPr lang="fr-FR" sz="1400" b="1" kern="1200" dirty="0">
                <a:solidFill>
                  <a:srgbClr val="3F3F3F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Iryna CHAIKOVSKA IJCLab/CNRS</a:t>
            </a:r>
          </a:p>
        </p:txBody>
      </p:sp>
    </p:spTree>
    <p:extLst>
      <p:ext uri="{BB962C8B-B14F-4D97-AF65-F5344CB8AC3E}">
        <p14:creationId xmlns:p14="http://schemas.microsoft.com/office/powerpoint/2010/main" val="1633419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CCF488-ED00-5F4E-805D-1AB3880AC7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D0BB690-62A1-334C-8A34-24E9082A4A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CE50CD-5FB5-D74F-9911-D09C19BA1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23/09/2021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1A8AC1-3659-D543-B007-F9CA46B8CC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5A29F3-4721-E74B-8842-98F413FEF6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36000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D1EF9F-F1CD-D84F-B952-D14B5EACB7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E344DB-0C13-B84F-AB44-4A0CB65A8ED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BA584CE-3A32-1743-AF16-7ABB8DE2CD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BF34691-7456-364A-9759-CC73D57D15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23/09/2021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D73A609-2088-C844-A7F3-1CAACED4EB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9E16D44-33FA-6146-9872-BC2E9EF3E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455239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979099-99DD-244C-BAC3-7075FB37D2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E61D0F9-68E0-7747-AC9F-E7C1188A6C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E4D3D1-6CE8-FD43-BE2F-5217DD202A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D99A7CE-1425-1540-AE25-7759CB529D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0A2150F-3C57-D046-988E-3A54284DD07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8C3D580-A1EB-EC4F-BEAD-FCA336C909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23/09/2021</a:t>
            </a:fld>
            <a:endParaRPr lang="fr-FR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85F2C17-87A1-1B46-85D7-5CCD7572B5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00DCC6E-B051-7D44-8784-E96591D9EB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033176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095469-7CA3-6C48-9744-22CFEF0F4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5F88342-8717-574F-9688-69B691D5F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23/09/2021</a:t>
            </a:fld>
            <a:endParaRPr lang="fr-FR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6861EAE-0821-6340-A2B8-BE7176D4EC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AAF85B2-C96F-9E4A-83D9-1EA936B8E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25970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AF8A32C-29E0-CD41-A58A-E4E760EB21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23/09/2021</a:t>
            </a:fld>
            <a:endParaRPr lang="fr-FR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B5776A9-8B68-534F-ADDB-E23F127214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81B49C-D0BC-A943-A13D-67032C50F0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97302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313C4A-BD20-4C46-9076-3199C84A15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DC6648-E4CD-FE48-9946-D05376C5BE0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4EED209-F1F8-5D49-9206-9325F62359B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8EFEE63-2608-E64A-9AFB-5A439B2B5B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23/09/2021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975A16-0224-A741-868E-4EEF047049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A35092-93F7-8A44-8E02-E512E76F18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293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228AFA-41B3-224B-9293-919DC0B45C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4D35850-1239-4844-9FB0-A87C9116CAD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CF4A3CD-E02A-EE47-B0D1-C294196959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4A8717-3D0D-6F41-A34B-09F02AB7E4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8DA11-3E32-B940-8019-8DB23670E2D2}" type="datetimeFigureOut">
              <a:rPr lang="fr-FR" smtClean="0"/>
              <a:t>23/09/2021</a:t>
            </a:fld>
            <a:endParaRPr lang="fr-FR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59EBD60-7C03-8447-BEB8-75302E5C81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93A93C-E43A-3048-A171-A84F36EE8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30049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F9F2D7D-C2FC-944A-9D43-DD57EFCFA9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fr-FR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3622961-4E83-C243-B3E2-3EF6066992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07A1FD-3CDC-1E41-9B6F-29700177F6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D8DA11-3E32-B940-8019-8DB23670E2D2}" type="datetimeFigureOut">
              <a:rPr lang="fr-FR" smtClean="0"/>
              <a:t>23/09/2021</a:t>
            </a:fld>
            <a:endParaRPr lang="fr-F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4015CE-24B0-F542-B435-C410234B3E7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A103C7-F523-6744-AA04-255FEB3F292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F8A804-709A-224C-9F48-1C4CF8F2396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828019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CHART-fcc-ee-WP3@cern.ch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E1A98F-FAA6-9642-ADD3-E231A5C8322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415142" y="839334"/>
            <a:ext cx="9144000" cy="2387600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3F3F3F"/>
                </a:solidFill>
              </a:rPr>
              <a:t>WP3/WP6 General Meeting</a:t>
            </a:r>
            <a:endParaRPr lang="en-GB" b="1" dirty="0">
              <a:solidFill>
                <a:srgbClr val="3F3F3F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D5B94DE-C99C-4A4A-997E-23F08ED8760A}"/>
              </a:ext>
            </a:extLst>
          </p:cNvPr>
          <p:cNvSpPr/>
          <p:nvPr/>
        </p:nvSpPr>
        <p:spPr>
          <a:xfrm>
            <a:off x="1088571" y="468085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WP3: "Positron source: target and capture system”</a:t>
            </a:r>
          </a:p>
          <a:p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WP6: “Proof of principle positron source in </a:t>
            </a:r>
            <a:r>
              <a:rPr lang="en-GB" b="1" dirty="0" err="1">
                <a:solidFill>
                  <a:schemeClr val="accent1">
                    <a:lumMod val="75000"/>
                  </a:schemeClr>
                </a:solidFill>
              </a:rPr>
              <a:t>SwissFEL</a:t>
            </a:r>
            <a:r>
              <a:rPr lang="en-GB" b="1" dirty="0">
                <a:solidFill>
                  <a:schemeClr val="accent1">
                    <a:lumMod val="75000"/>
                  </a:schemeClr>
                </a:solidFill>
              </a:rPr>
              <a:t>”</a:t>
            </a:r>
            <a:endParaRPr lang="en-FR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5787EA1-79A6-4D4B-BA8F-ECF347AE0BB3}"/>
              </a:ext>
            </a:extLst>
          </p:cNvPr>
          <p:cNvSpPr/>
          <p:nvPr/>
        </p:nvSpPr>
        <p:spPr>
          <a:xfrm>
            <a:off x="4148497" y="3429000"/>
            <a:ext cx="367728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I. Chaikovska and R. </a:t>
            </a:r>
            <a:r>
              <a:rPr lang="en-GB" sz="24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Zennaro</a:t>
            </a:r>
            <a:endParaRPr lang="en-FR" sz="24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86F9414-AC25-CF4A-9A20-DC6CE100FB63}"/>
              </a:ext>
            </a:extLst>
          </p:cNvPr>
          <p:cNvSpPr txBox="1"/>
          <p:nvPr/>
        </p:nvSpPr>
        <p:spPr>
          <a:xfrm>
            <a:off x="5159829" y="6368143"/>
            <a:ext cx="13003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FR" dirty="0"/>
              <a:t>23/09/2021</a:t>
            </a:r>
          </a:p>
        </p:txBody>
      </p:sp>
    </p:spTree>
    <p:extLst>
      <p:ext uri="{BB962C8B-B14F-4D97-AF65-F5344CB8AC3E}">
        <p14:creationId xmlns:p14="http://schemas.microsoft.com/office/powerpoint/2010/main" val="1545583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649406-F590-D541-A198-B93BB2CDD3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789" y="154073"/>
            <a:ext cx="11671839" cy="785041"/>
          </a:xfrm>
        </p:spPr>
        <p:txBody>
          <a:bodyPr>
            <a:normAutofit fontScale="90000"/>
          </a:bodyPr>
          <a:lstStyle/>
          <a:p>
            <a:pPr defTabSz="1004888" fontAlgn="base">
              <a:spcBef>
                <a:spcPts val="707"/>
              </a:spcBef>
              <a:spcAft>
                <a:spcPct val="0"/>
              </a:spcAft>
            </a:pPr>
            <a:r>
              <a:rPr lang="fr-FR" sz="6000" b="1" dirty="0">
                <a:solidFill>
                  <a:srgbClr val="C00000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Meetings/</a:t>
            </a:r>
            <a:r>
              <a:rPr lang="fr-FR" sz="6000" b="1" dirty="0" err="1">
                <a:solidFill>
                  <a:srgbClr val="C00000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organization</a:t>
            </a:r>
            <a:r>
              <a:rPr lang="fr-FR" sz="6000" b="1" dirty="0">
                <a:solidFill>
                  <a:srgbClr val="C00000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 for the WP3/WP6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0722949-C7CC-9F44-9DE8-BC55119B27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281" y="1380782"/>
            <a:ext cx="11308492" cy="2758732"/>
          </a:xfrm>
        </p:spPr>
        <p:txBody>
          <a:bodyPr>
            <a:normAutofit/>
          </a:bodyPr>
          <a:lstStyle/>
          <a:p>
            <a:pPr defTabSz="1004888" fontAlgn="base">
              <a:spcBef>
                <a:spcPts val="707"/>
              </a:spcBef>
              <a:spcAft>
                <a:spcPct val="0"/>
              </a:spcAft>
            </a:pPr>
            <a:r>
              <a:rPr lang="en-GB" sz="24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general WP3/WP6 meetings take place depending on the work progress (ideally about once per month). Usual time slot is on Thursday at 10h. Invitation and agenda will be send in advance.</a:t>
            </a:r>
          </a:p>
          <a:p>
            <a:pPr defTabSz="1004888" fontAlgn="base">
              <a:spcBef>
                <a:spcPts val="707"/>
              </a:spcBef>
              <a:spcAft>
                <a:spcPct val="0"/>
              </a:spcAft>
            </a:pPr>
            <a:endParaRPr lang="en-GB" sz="2400" dirty="0">
              <a:solidFill>
                <a:srgbClr val="3F3F3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defTabSz="1004888" fontAlgn="base">
              <a:spcBef>
                <a:spcPts val="707"/>
              </a:spcBef>
              <a:spcAft>
                <a:spcPct val="0"/>
              </a:spcAft>
            </a:pPr>
            <a:r>
              <a:rPr lang="en-GB" sz="24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General mailing list for WP3 : </a:t>
            </a:r>
            <a:r>
              <a:rPr lang="en-GB" sz="24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CHART-fcc-ee-WP3@cern.ch</a:t>
            </a:r>
            <a:r>
              <a:rPr lang="en-GB" sz="24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 (31 members)</a:t>
            </a:r>
          </a:p>
          <a:p>
            <a:pPr defTabSz="1004888" fontAlgn="base">
              <a:spcBef>
                <a:spcPts val="707"/>
              </a:spcBef>
              <a:spcAft>
                <a:spcPct val="0"/>
              </a:spcAft>
            </a:pPr>
            <a:endParaRPr lang="en-GB" sz="2400" dirty="0">
              <a:solidFill>
                <a:srgbClr val="3F3F3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defTabSz="1004888" fontAlgn="base">
              <a:spcBef>
                <a:spcPts val="707"/>
              </a:spcBef>
              <a:spcAft>
                <a:spcPct val="0"/>
              </a:spcAft>
            </a:pPr>
            <a:r>
              <a:rPr lang="en-GB" sz="24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The working meetings within the Tasks should be organized by the Task coordinators. </a:t>
            </a:r>
          </a:p>
          <a:p>
            <a:pPr defTabSz="1004888" fontAlgn="base">
              <a:spcBef>
                <a:spcPts val="707"/>
              </a:spcBef>
              <a:spcAft>
                <a:spcPct val="0"/>
              </a:spcAft>
            </a:pPr>
            <a:endParaRPr lang="en-GB" sz="24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B4FF5BC-D103-174A-9268-BCDCCAFB4D77}"/>
              </a:ext>
            </a:extLst>
          </p:cNvPr>
          <p:cNvSpPr/>
          <p:nvPr/>
        </p:nvSpPr>
        <p:spPr>
          <a:xfrm>
            <a:off x="529281" y="4313686"/>
            <a:ext cx="1097486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Task 3.1 Physics design of the positron target and capture system – </a:t>
            </a:r>
            <a:r>
              <a:rPr lang="en-US" sz="2000" b="1" u="sng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I. Chaikovska</a:t>
            </a:r>
          </a:p>
          <a:p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Task 3.2 Capture system: Concepts of a SC solenoid and/or of Flux Concentrator – </a:t>
            </a:r>
            <a:r>
              <a:rPr lang="en-GB" sz="2000" b="1" u="sng" dirty="0" err="1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Michał</a:t>
            </a:r>
            <a:r>
              <a:rPr lang="en-GB" sz="2000" b="1" u="sng" dirty="0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2000" b="1" u="sng" dirty="0" err="1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Duda</a:t>
            </a:r>
            <a:r>
              <a:rPr lang="en-GB" sz="2000" b="1" u="sng" dirty="0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endParaRPr lang="en-US" sz="2000" b="1" u="sng" dirty="0">
              <a:solidFill>
                <a:srgbClr val="FF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Task 3.3 Capture system: Design of the RF structures and NC solenoids – </a:t>
            </a:r>
            <a:r>
              <a:rPr lang="en-US" sz="2000" b="1" u="sng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R. </a:t>
            </a:r>
            <a:r>
              <a:rPr lang="en-US" sz="2000" b="1" u="sng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Zennaro</a:t>
            </a:r>
            <a:endParaRPr lang="en-US" sz="2000" b="1" u="sng" dirty="0">
              <a:solidFill>
                <a:schemeClr val="accent1">
                  <a:lumMod val="7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Task 3.4 Capture system beam dynamics – </a:t>
            </a:r>
            <a:r>
              <a:rPr lang="en-US" sz="2000" b="1" u="sng" dirty="0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S. </a:t>
            </a:r>
            <a:r>
              <a:rPr lang="en-US" sz="2000" b="1" u="sng" dirty="0" err="1">
                <a:solidFill>
                  <a:srgbClr val="FF0000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Ogur</a:t>
            </a:r>
            <a:endParaRPr lang="en-US" sz="2000" b="1" u="sng" dirty="0">
              <a:solidFill>
                <a:srgbClr val="FF0000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Task 3.5 Target area shielding – </a:t>
            </a:r>
            <a:r>
              <a:rPr lang="en-US" sz="2000" b="1" u="sng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S. </a:t>
            </a:r>
            <a:r>
              <a:rPr lang="en-US" sz="2000" b="1" u="sng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Gilardoni</a:t>
            </a:r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 </a:t>
            </a:r>
          </a:p>
          <a:p>
            <a:r>
              <a:rPr lang="en-US" sz="20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Task 3.6 Target thermo-mechanical studies – </a:t>
            </a:r>
            <a:r>
              <a:rPr lang="en-US" sz="2000" b="1" u="sng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S. </a:t>
            </a:r>
            <a:r>
              <a:rPr lang="en-US" sz="2000" b="1" u="sng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Gilardoni</a:t>
            </a:r>
            <a:endParaRPr lang="en-US" sz="2000" b="1" u="sng" dirty="0">
              <a:solidFill>
                <a:schemeClr val="accent1">
                  <a:lumMod val="75000"/>
                </a:schemeClr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06966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34D096B0-8A2B-1C47-B71D-6100517554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790" y="154073"/>
            <a:ext cx="10515600" cy="785041"/>
          </a:xfrm>
        </p:spPr>
        <p:txBody>
          <a:bodyPr>
            <a:normAutofit fontScale="90000"/>
          </a:bodyPr>
          <a:lstStyle/>
          <a:p>
            <a:pPr defTabSz="1004888" fontAlgn="base">
              <a:spcBef>
                <a:spcPts val="707"/>
              </a:spcBef>
              <a:spcAft>
                <a:spcPct val="0"/>
              </a:spcAft>
            </a:pPr>
            <a:r>
              <a:rPr lang="fr-FR" sz="6000" b="1" dirty="0">
                <a:solidFill>
                  <a:srgbClr val="C00000"/>
                </a:solidFill>
                <a:latin typeface="Calibri Light" panose="020F0302020204030204" pitchFamily="34" charset="0"/>
                <a:ea typeface="+mn-ea"/>
                <a:cs typeface="Calibri Light" panose="020F0302020204030204" pitchFamily="34" charset="0"/>
              </a:rPr>
              <a:t>General news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99B16C0-2599-A646-9780-6E2FEC76C9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210" y="1195431"/>
            <a:ext cx="11308492" cy="5020018"/>
          </a:xfrm>
        </p:spPr>
        <p:txBody>
          <a:bodyPr>
            <a:normAutofit/>
          </a:bodyPr>
          <a:lstStyle/>
          <a:p>
            <a:pPr algn="just" fontAlgn="auto">
              <a:lnSpc>
                <a:spcPct val="100000"/>
              </a:lnSpc>
              <a:spcAft>
                <a:spcPts val="1200"/>
              </a:spcAft>
              <a:buSzPct val="80000"/>
              <a:buFont typeface="Courier New" panose="02070309020205020404" pitchFamily="49" charset="0"/>
              <a:buChar char="o"/>
            </a:pPr>
            <a:r>
              <a:rPr lang="en-GB" sz="2400" b="1" u="sng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IJCLab</a:t>
            </a:r>
            <a:r>
              <a:rPr lang="en-GB" sz="2400" b="1" u="sng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: 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Salim OGUR </a:t>
            </a:r>
            <a:r>
              <a:rPr lang="en-GB" sz="24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has started to work at </a:t>
            </a:r>
            <a:r>
              <a:rPr lang="en-GB" sz="2400" dirty="0" err="1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IJCLab</a:t>
            </a:r>
            <a:r>
              <a:rPr lang="en-GB" sz="24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from 1st of June 2021. A new PhD 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Fahad ALHARTHI</a:t>
            </a:r>
            <a:r>
              <a:rPr lang="en-GB" sz="24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will start this Autumn 2021.</a:t>
            </a:r>
          </a:p>
          <a:p>
            <a:pPr algn="just" fontAlgn="auto">
              <a:lnSpc>
                <a:spcPct val="100000"/>
              </a:lnSpc>
              <a:spcAft>
                <a:spcPts val="1200"/>
              </a:spcAft>
              <a:buSzPct val="80000"/>
              <a:buFont typeface="Courier New" panose="02070309020205020404" pitchFamily="49" charset="0"/>
              <a:buChar char="o"/>
            </a:pPr>
            <a:r>
              <a:rPr lang="en-GB" sz="2400" b="1" u="sng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PSI:</a:t>
            </a:r>
            <a:r>
              <a:rPr lang="en-GB" sz="2400" b="1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24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 new PhD 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Nicolás </a:t>
            </a:r>
            <a:r>
              <a:rPr lang="en-GB" sz="2400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Vallis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2400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Maestre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24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started from 1st of July, 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Mattia </a:t>
            </a:r>
            <a:r>
              <a:rPr lang="en-GB" sz="2400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Schaer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24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(PSI staff, beam dynamics and coordination) from 1st of July, </a:t>
            </a:r>
            <a:r>
              <a:rPr lang="en-GB" sz="2400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Michał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2400" dirty="0" err="1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Duda</a:t>
            </a:r>
            <a:r>
              <a:rPr lang="en-GB" sz="2400" dirty="0">
                <a:solidFill>
                  <a:schemeClr val="accent1">
                    <a:lumMod val="75000"/>
                  </a:schemeClr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</a:t>
            </a:r>
            <a:r>
              <a:rPr lang="en-GB" sz="24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joined the WP6 and the Task 3.2 from the end of summer.</a:t>
            </a:r>
          </a:p>
          <a:p>
            <a:pPr algn="just" fontAlgn="auto">
              <a:lnSpc>
                <a:spcPct val="100000"/>
              </a:lnSpc>
              <a:spcAft>
                <a:spcPts val="1200"/>
              </a:spcAft>
              <a:buSzPct val="80000"/>
              <a:buFont typeface="Courier New" panose="02070309020205020404" pitchFamily="49" charset="0"/>
              <a:buChar char="o"/>
            </a:pPr>
            <a:r>
              <a:rPr lang="en-GB" sz="2400" dirty="0">
                <a:solidFill>
                  <a:srgbClr val="3F3F3F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Please, tell us if there are any updates in your groups.</a:t>
            </a:r>
          </a:p>
          <a:p>
            <a:pPr algn="just" fontAlgn="auto">
              <a:lnSpc>
                <a:spcPct val="100000"/>
              </a:lnSpc>
              <a:spcAft>
                <a:spcPts val="1200"/>
              </a:spcAft>
              <a:buSzPct val="80000"/>
              <a:buFont typeface="Courier New" panose="02070309020205020404" pitchFamily="49" charset="0"/>
              <a:buChar char="o"/>
            </a:pPr>
            <a:endParaRPr lang="en-GB" sz="2400" dirty="0">
              <a:solidFill>
                <a:srgbClr val="3F3F3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just" fontAlgn="auto">
              <a:lnSpc>
                <a:spcPct val="100000"/>
              </a:lnSpc>
              <a:spcAft>
                <a:spcPts val="1200"/>
              </a:spcAft>
              <a:buSzPct val="80000"/>
              <a:buFont typeface="Courier New" panose="02070309020205020404" pitchFamily="49" charset="0"/>
              <a:buChar char="o"/>
            </a:pPr>
            <a:endParaRPr lang="en-GB" sz="2400" dirty="0">
              <a:solidFill>
                <a:srgbClr val="3F3F3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defTabSz="1004888" fontAlgn="base">
              <a:spcBef>
                <a:spcPts val="707"/>
              </a:spcBef>
              <a:spcAft>
                <a:spcPct val="0"/>
              </a:spcAft>
            </a:pPr>
            <a:endParaRPr lang="en-GB" sz="2400" dirty="0">
              <a:solidFill>
                <a:srgbClr val="3F3F3F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20948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276</Words>
  <Application>Microsoft Macintosh PowerPoint</Application>
  <PresentationFormat>Widescreen</PresentationFormat>
  <Paragraphs>22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Courier New</vt:lpstr>
      <vt:lpstr>Office Theme</vt:lpstr>
      <vt:lpstr>WP3/WP6 General Meeting</vt:lpstr>
      <vt:lpstr>Meetings/organization for the WP3/WP6</vt:lpstr>
      <vt:lpstr>General news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Iryna Chaikovska</cp:lastModifiedBy>
  <cp:revision>65</cp:revision>
  <dcterms:created xsi:type="dcterms:W3CDTF">2021-01-27T09:20:52Z</dcterms:created>
  <dcterms:modified xsi:type="dcterms:W3CDTF">2021-09-23T07:41:00Z</dcterms:modified>
</cp:coreProperties>
</file>