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552"/>
  </p:normalViewPr>
  <p:slideViewPr>
    <p:cSldViewPr snapToGrid="0" snapToObjects="1">
      <p:cViewPr varScale="1">
        <p:scale>
          <a:sx n="117" d="100"/>
          <a:sy n="117" d="100"/>
        </p:scale>
        <p:origin x="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55127-EC19-D340-8C53-F2314FC5D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2069F5-E199-FE48-B85B-61D623ACB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1C5EF-14B4-214C-8D06-F1D2453CE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68D3B-C27A-0942-839E-BCCBE3E2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CED98-8E41-D04E-9EEB-B19A3A01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50E02C-7E8F-854C-AE7F-51F64B66681B}"/>
              </a:ext>
            </a:extLst>
          </p:cNvPr>
          <p:cNvSpPr txBox="1"/>
          <p:nvPr userDrawn="1"/>
        </p:nvSpPr>
        <p:spPr>
          <a:xfrm>
            <a:off x="9569205" y="6440220"/>
            <a:ext cx="244618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 defTabSz="1004888" rtl="0" eaLnBrk="1" fontAlgn="base" latinLnBrk="0" hangingPunct="1">
              <a:lnSpc>
                <a:spcPct val="90000"/>
              </a:lnSpc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1400" b="1" kern="1200" dirty="0">
                <a:solidFill>
                  <a:srgbClr val="3F3F3F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Iryna CHAIKOVSKA IJCLab/CNRS</a:t>
            </a:r>
          </a:p>
        </p:txBody>
      </p:sp>
    </p:spTree>
    <p:extLst>
      <p:ext uri="{BB962C8B-B14F-4D97-AF65-F5344CB8AC3E}">
        <p14:creationId xmlns:p14="http://schemas.microsoft.com/office/powerpoint/2010/main" val="28706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AAC51-71BF-1D4D-8ED8-2556EA6B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F27F6-C446-B245-B283-A1F54AD68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EBFD7-1524-E342-B342-8A4F3A142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47B47-8295-6743-9350-607D0A32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DE4BE-2B1A-7C45-B224-876A708FB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33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4582FB-86D9-8941-AF39-50430EBD2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8CA78-F18B-1F49-869B-71205714D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06B70-153C-DC40-8C6E-17FC73C44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BED60-F839-5649-93C2-97D766E2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9279-44AD-8C48-9FC8-1FDC32605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20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98003-F1E3-6142-AEF0-E32357CC2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F0C6-E8D5-8E40-A96F-6CBC43CC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1DAB-EAD7-1544-9FD4-68230C8D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E88D9-6EB6-FD4D-9D61-06CB09A6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7421C-BAF5-B84E-BC81-A7101583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1448" y="6356351"/>
            <a:ext cx="3165891" cy="365124"/>
          </a:xfrm>
        </p:spPr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B4BC88-1F39-0048-9207-F181CF7AFC7A}"/>
              </a:ext>
            </a:extLst>
          </p:cNvPr>
          <p:cNvSpPr txBox="1"/>
          <p:nvPr userDrawn="1"/>
        </p:nvSpPr>
        <p:spPr>
          <a:xfrm>
            <a:off x="9569205" y="6440220"/>
            <a:ext cx="244618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 defTabSz="1004888" rtl="0" eaLnBrk="1" fontAlgn="base" latinLnBrk="0" hangingPunct="1">
              <a:lnSpc>
                <a:spcPct val="90000"/>
              </a:lnSpc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1400" b="1" kern="1200" dirty="0">
                <a:solidFill>
                  <a:srgbClr val="3F3F3F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Iryna CHAIKOVSKA IJCLab/CNRS</a:t>
            </a:r>
          </a:p>
        </p:txBody>
      </p:sp>
    </p:spTree>
    <p:extLst>
      <p:ext uri="{BB962C8B-B14F-4D97-AF65-F5344CB8AC3E}">
        <p14:creationId xmlns:p14="http://schemas.microsoft.com/office/powerpoint/2010/main" val="163341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CF488-ED00-5F4E-805D-1AB3880A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BB690-62A1-334C-8A34-24E9082A4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E50CD-5FB5-D74F-9911-D09C19BA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A8AC1-3659-D543-B007-F9CA46B8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A29F3-4721-E74B-8842-98F413FE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00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1EF9F-F1CD-D84F-B952-D14B5EACB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344DB-0C13-B84F-AB44-4A0CB65A8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584CE-3A32-1743-AF16-7ABB8DE2C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34691-7456-364A-9759-CC73D57D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73A609-2088-C844-A7F3-1CAACED4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16D44-33FA-6146-9872-BC2E9EF3E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52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9099-99DD-244C-BAC3-7075FB37D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1D0F9-68E0-7747-AC9F-E7C1188A6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E4D3D1-6CE8-FD43-BE2F-5217DD202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99A7CE-1425-1540-AE25-7759CB529D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2150F-3C57-D046-988E-3A54284DD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C3D580-A1EB-EC4F-BEAD-FCA336C9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5F2C17-87A1-1B46-85D7-5CCD7572B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0DCC6E-B051-7D44-8784-E96591D9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3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95469-7CA3-6C48-9744-22CFEF0F4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F88342-8717-574F-9688-69B691D5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61EAE-0821-6340-A2B8-BE7176D4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F85B2-C96F-9E4A-83D9-1EA936B8E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59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F8A32C-29E0-CD41-A58A-E4E760EB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5776A9-8B68-534F-ADDB-E23F1272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1B49C-D0BC-A943-A13D-67032C50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73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3C4A-BD20-4C46-9076-3199C84A1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C6648-E4CD-FE48-9946-D05376C5B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ED209-F1F8-5D49-9206-9325F6235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FEE63-2608-E64A-9AFB-5A439B2B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75A16-0224-A741-868E-4EEF0470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35092-93F7-8A44-8E02-E512E76F1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8AFA-41B3-224B-9293-919DC0B45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D35850-1239-4844-9FB0-A87C9116C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4A3CD-E02A-EE47-B0D1-C29419695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A8717-3D0D-6F41-A34B-09F02AB7E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EBD60-7C03-8447-BEB8-75302E5C8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3A93C-E43A-3048-A171-A84F36EE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00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9F2D7D-C2FC-944A-9D43-DD57EFCF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2961-4E83-C243-B3E2-3EF606699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7A1FD-3CDC-1E41-9B6F-29700177F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DA11-3E32-B940-8019-8DB23670E2D2}" type="datetimeFigureOut">
              <a:rPr lang="fr-FR" smtClean="0"/>
              <a:t>22/09/2021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015CE-24B0-F542-B435-C410234B3E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103C7-F523-6744-AA04-255FEB3F2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80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1A98F-FAA6-9642-ADD3-E231A5C832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3F3F3F"/>
                </a:solidFill>
              </a:rPr>
              <a:t>WP3/WP6 General Meeting</a:t>
            </a:r>
            <a:br>
              <a:rPr lang="en-GB" dirty="0">
                <a:solidFill>
                  <a:srgbClr val="3F3F3F"/>
                </a:solidFill>
              </a:rPr>
            </a:br>
            <a:r>
              <a:rPr lang="en-GB" b="1" dirty="0">
                <a:solidFill>
                  <a:srgbClr val="3F3F3F"/>
                </a:solidFill>
              </a:rPr>
              <a:t>Update on Task 3.1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0FE2185-9028-984F-9FA1-A6F9ACFFAB0E}"/>
              </a:ext>
            </a:extLst>
          </p:cNvPr>
          <p:cNvSpPr/>
          <p:nvPr/>
        </p:nvSpPr>
        <p:spPr>
          <a:xfrm>
            <a:off x="696685" y="4891091"/>
            <a:ext cx="8556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  <a:cs typeface="Helvetica" pitchFamily="2" charset="0"/>
              </a:rPr>
              <a:t>Task 3.1 Physics design of the positron target and capture system</a:t>
            </a:r>
            <a:r>
              <a:rPr lang="en-FR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44ECEC-A5AB-8145-8AFF-8965DBA570C8}"/>
              </a:ext>
            </a:extLst>
          </p:cNvPr>
          <p:cNvSpPr txBox="1"/>
          <p:nvPr/>
        </p:nvSpPr>
        <p:spPr>
          <a:xfrm>
            <a:off x="5159829" y="635725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23/09/2021</a:t>
            </a:r>
          </a:p>
        </p:txBody>
      </p:sp>
    </p:spTree>
    <p:extLst>
      <p:ext uri="{BB962C8B-B14F-4D97-AF65-F5344CB8AC3E}">
        <p14:creationId xmlns:p14="http://schemas.microsoft.com/office/powerpoint/2010/main" val="1545583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2052E2E-1136-A74D-8292-2DEB393C4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790" y="154073"/>
            <a:ext cx="10515600" cy="785041"/>
          </a:xfrm>
        </p:spPr>
        <p:txBody>
          <a:bodyPr>
            <a:normAutofit fontScale="90000"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fr-FR" sz="60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General Updates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3B19832-9FE9-7E48-926E-A79C8AF6F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384" y="1048073"/>
            <a:ext cx="11219788" cy="5030903"/>
          </a:xfrm>
        </p:spPr>
        <p:txBody>
          <a:bodyPr>
            <a:noAutofit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FCC-</a:t>
            </a:r>
            <a:r>
              <a:rPr lang="en-US" sz="1800" b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18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injector review  (April 19th) =&gt; Positron source advantages/disadvantages of single bunch vs multi-bunch operation.</a:t>
            </a:r>
            <a:endParaRPr lang="en-GB" sz="1800" b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Report from the review committee is available (to be distributed ?)</a:t>
            </a:r>
          </a:p>
          <a:p>
            <a:pPr marL="0" indent="0" defTabSz="1004888" fontAlgn="base">
              <a:spcBef>
                <a:spcPts val="707"/>
              </a:spcBef>
              <a:spcAft>
                <a:spcPct val="0"/>
              </a:spcAft>
              <a:buNone/>
            </a:pPr>
            <a:r>
              <a:rPr lang="en-GB" sz="1800" b="1" dirty="0">
                <a:solidFill>
                  <a:srgbClr val="0070C0"/>
                </a:solidFill>
              </a:rPr>
              <a:t>The </a:t>
            </a:r>
            <a:r>
              <a:rPr lang="en-GB" sz="1800" b="1" dirty="0" err="1">
                <a:solidFill>
                  <a:srgbClr val="0070C0"/>
                </a:solidFill>
              </a:rPr>
              <a:t>multibunch</a:t>
            </a:r>
            <a:r>
              <a:rPr lang="en-GB" sz="1800" b="1" dirty="0">
                <a:solidFill>
                  <a:srgbClr val="0070C0"/>
                </a:solidFill>
              </a:rPr>
              <a:t> operation scheme should only be considered if it is needed in order to guarantee the target performance of the collider. Otherwise an optimized design based on a conservative approach with only a few bunches per pulse, like at the SLC and </a:t>
            </a:r>
            <a:r>
              <a:rPr lang="en-GB" sz="1800" b="1" dirty="0" err="1">
                <a:solidFill>
                  <a:srgbClr val="0070C0"/>
                </a:solidFill>
              </a:rPr>
              <a:t>SuperKEKB</a:t>
            </a:r>
            <a:r>
              <a:rPr lang="en-GB" sz="1800" b="1" dirty="0">
                <a:solidFill>
                  <a:srgbClr val="0070C0"/>
                </a:solidFill>
              </a:rPr>
              <a:t>, should be preferred.</a:t>
            </a:r>
            <a:endParaRPr lang="en-GB" sz="18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for the FCC-</a:t>
            </a:r>
            <a:r>
              <a:rPr lang="en-GB" sz="1800" b="1" u="sng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positron source:</a:t>
            </a:r>
            <a:endParaRPr lang="en-GB" sz="1800" u="sng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hybrid positron target complex predicts a very high increase in the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b="1" dirty="0">
                <a:solidFill>
                  <a:srgbClr val="FF0000"/>
                </a:solidFill>
              </a:rPr>
              <a:t>positron yield, to a value way beyond what was achieved in previous facilities.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n-GB" sz="1800" dirty="0">
                <a:solidFill>
                  <a:srgbClr val="00B050"/>
                </a:solidFill>
              </a:rPr>
              <a:t> </a:t>
            </a:r>
            <a:r>
              <a:rPr lang="en-GB" sz="1800" b="1" dirty="0">
                <a:solidFill>
                  <a:srgbClr val="00B050"/>
                </a:solidFill>
              </a:rPr>
              <a:t>tumbling (trolling) positron target used at the SLC worked quite well with a long lifetime (~ few years). Its vacuum aspects with no rotating vacuum seals proved to be a sound principle</a:t>
            </a:r>
            <a:r>
              <a:rPr lang="en-GB" sz="1800" dirty="0">
                <a:solidFill>
                  <a:prstClr val="black"/>
                </a:solidFill>
              </a:rPr>
              <a:t>.  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Further investigation of this design is suggested. </a:t>
            </a:r>
          </a:p>
          <a:p>
            <a:r>
              <a:rPr lang="en-GB" sz="1800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Recommendations:</a:t>
            </a:r>
            <a:endParaRPr lang="en-GB" sz="18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project should perform an </a:t>
            </a:r>
            <a:r>
              <a:rPr lang="en-GB" sz="1800" b="1" dirty="0">
                <a:solidFill>
                  <a:srgbClr val="0070C0"/>
                </a:solidFill>
              </a:rPr>
              <a:t>in-depth technical review of the realistically achievable positron yield,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taking into account the yields achieved in existing facilities and explaining the factors contributing to the predicted gain in yield for the FCC-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F7EF0C-1E79-F140-9EEC-7B48B6025A35}"/>
              </a:ext>
            </a:extLst>
          </p:cNvPr>
          <p:cNvSpPr/>
          <p:nvPr/>
        </p:nvSpPr>
        <p:spPr>
          <a:xfrm>
            <a:off x="487044" y="6265523"/>
            <a:ext cx="3837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dirty="0"/>
              <a:t>https://indico.cern.ch/event/1047479/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860717-80BE-E64B-ACA7-80973DD7BF71}"/>
              </a:ext>
            </a:extLst>
          </p:cNvPr>
          <p:cNvSpPr/>
          <p:nvPr/>
        </p:nvSpPr>
        <p:spPr>
          <a:xfrm>
            <a:off x="487044" y="6078976"/>
            <a:ext cx="17524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latin typeface="Roboto" panose="020F0502020204030204" pitchFamily="34" charset="0"/>
              </a:rPr>
              <a:t>Frank Zimmermann</a:t>
            </a:r>
            <a:endParaRPr lang="en-FR" sz="1400" i="1" dirty="0"/>
          </a:p>
        </p:txBody>
      </p:sp>
    </p:spTree>
    <p:extLst>
      <p:ext uri="{BB962C8B-B14F-4D97-AF65-F5344CB8AC3E}">
        <p14:creationId xmlns:p14="http://schemas.microsoft.com/office/powerpoint/2010/main" val="3841294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DA6EE46-9EDA-A149-872C-0AAA2D4AF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790" y="154073"/>
            <a:ext cx="10515600" cy="785041"/>
          </a:xfrm>
        </p:spPr>
        <p:txBody>
          <a:bodyPr>
            <a:normAutofit fontScale="90000"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US" sz="60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Current status</a:t>
            </a:r>
            <a:endParaRPr lang="fr-FR" sz="6000" b="1" dirty="0">
              <a:solidFill>
                <a:srgbClr val="C00000"/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04A8C753-0272-064B-A707-E5C9E0750499}"/>
              </a:ext>
            </a:extLst>
          </p:cNvPr>
          <p:cNvSpPr txBox="1">
            <a:spLocks/>
          </p:cNvSpPr>
          <p:nvPr/>
        </p:nvSpPr>
        <p:spPr>
          <a:xfrm>
            <a:off x="485972" y="2503713"/>
            <a:ext cx="10514069" cy="42002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SzPct val="80000"/>
              <a:buNone/>
            </a:pPr>
            <a:r>
              <a:rPr lang="en-US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Schemes under consideration now</a:t>
            </a:r>
          </a:p>
          <a:p>
            <a:pPr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Positron production: </a:t>
            </a:r>
          </a:p>
          <a:p>
            <a:pPr lvl="1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18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Conventional scheme (mainly studied until now) </a:t>
            </a:r>
          </a:p>
          <a:p>
            <a:pPr lvl="1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18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Hybrid scheme: benchmark of simulation codes and first simulation/optimization studies =&gt; in progress</a:t>
            </a:r>
          </a:p>
          <a:p>
            <a:pPr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Positron capture: </a:t>
            </a:r>
          </a:p>
          <a:p>
            <a:pPr lvl="1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18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Flux Concentrator as the matching device</a:t>
            </a:r>
          </a:p>
          <a:p>
            <a:pPr lvl="1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18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SC solenoid as the matching device</a:t>
            </a:r>
          </a:p>
          <a:p>
            <a:pPr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endParaRPr lang="en-US" sz="2000" dirty="0">
              <a:latin typeface="Calibri Light" panose="020F030202020403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051789-911B-D741-864E-86CC70CDA46B}"/>
              </a:ext>
            </a:extLst>
          </p:cNvPr>
          <p:cNvSpPr/>
          <p:nvPr/>
        </p:nvSpPr>
        <p:spPr>
          <a:xfrm>
            <a:off x="3339559" y="1709131"/>
            <a:ext cx="4806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GB" sz="2400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⨯ Y</a:t>
            </a:r>
            <a:r>
              <a:rPr lang="en-GB" sz="2400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e+/e-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≥ 3.5 </a:t>
            </a:r>
            <a:r>
              <a:rPr lang="en-GB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⨯ 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876633-EC45-8E4B-BB1C-77BDDD25BD11}"/>
              </a:ext>
            </a:extLst>
          </p:cNvPr>
          <p:cNvSpPr/>
          <p:nvPr/>
        </p:nvSpPr>
        <p:spPr>
          <a:xfrm>
            <a:off x="293914" y="1006884"/>
            <a:ext cx="11604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  <a:buSzPct val="80000"/>
            </a:pPr>
            <a:r>
              <a:rPr lang="en-US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 the studies should be focused now on the operation scheme: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6 (20) GeV, 2 bunches/pulse, 100-200 Hz rep. rate.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EC8090-CCA1-6F4E-8035-22D4D4200429}"/>
              </a:ext>
            </a:extLst>
          </p:cNvPr>
          <p:cNvSpPr/>
          <p:nvPr/>
        </p:nvSpPr>
        <p:spPr>
          <a:xfrm>
            <a:off x="7727289" y="4603819"/>
            <a:ext cx="3837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dirty="0">
                <a:solidFill>
                  <a:schemeClr val="accent6">
                    <a:lumMod val="75000"/>
                  </a:schemeClr>
                </a:solidFill>
              </a:rPr>
              <a:t>https://indico.cern.ch/event/1014180/</a:t>
            </a:r>
          </a:p>
        </p:txBody>
      </p:sp>
    </p:spTree>
    <p:extLst>
      <p:ext uri="{BB962C8B-B14F-4D97-AF65-F5344CB8AC3E}">
        <p14:creationId xmlns:p14="http://schemas.microsoft.com/office/powerpoint/2010/main" val="1750966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DA6EE46-9EDA-A149-872C-0AAA2D4AF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790" y="154073"/>
            <a:ext cx="10515600" cy="785041"/>
          </a:xfrm>
        </p:spPr>
        <p:txBody>
          <a:bodyPr>
            <a:normAutofit fontScale="90000"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US" sz="60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FC-based capture system</a:t>
            </a:r>
            <a:endParaRPr lang="fr-FR" sz="6000" b="1" dirty="0">
              <a:solidFill>
                <a:srgbClr val="C00000"/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8AEC4A-3EAA-DC40-B7E6-7CCD19E63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1" y="971772"/>
            <a:ext cx="6539593" cy="3915080"/>
          </a:xfrm>
          <a:prstGeom prst="rect">
            <a:avLst/>
          </a:prstGeom>
        </p:spPr>
      </p:pic>
      <p:grpSp>
        <p:nvGrpSpPr>
          <p:cNvPr id="6" name="Группа 11">
            <a:extLst>
              <a:ext uri="{FF2B5EF4-FFF2-40B4-BE49-F238E27FC236}">
                <a16:creationId xmlns:a16="http://schemas.microsoft.com/office/drawing/2014/main" id="{DF51C4A0-89BC-3A42-A4A8-2A664FF92483}"/>
              </a:ext>
            </a:extLst>
          </p:cNvPr>
          <p:cNvGrpSpPr/>
          <p:nvPr/>
        </p:nvGrpSpPr>
        <p:grpSpPr>
          <a:xfrm>
            <a:off x="7467600" y="1250779"/>
            <a:ext cx="3633163" cy="1874979"/>
            <a:chOff x="430823" y="167054"/>
            <a:chExt cx="7150567" cy="4457700"/>
          </a:xfrm>
        </p:grpSpPr>
        <p:pic>
          <p:nvPicPr>
            <p:cNvPr id="7" name="Рисунок 1">
              <a:extLst>
                <a:ext uri="{FF2B5EF4-FFF2-40B4-BE49-F238E27FC236}">
                  <a16:creationId xmlns:a16="http://schemas.microsoft.com/office/drawing/2014/main" id="{E21DB6D3-4A7E-E040-897F-BC8414CABA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8" r="4585"/>
            <a:stretch/>
          </p:blipFill>
          <p:spPr>
            <a:xfrm>
              <a:off x="430823" y="167054"/>
              <a:ext cx="3912578" cy="4457700"/>
            </a:xfrm>
            <a:prstGeom prst="rect">
              <a:avLst/>
            </a:prstGeom>
          </p:spPr>
        </p:pic>
        <p:pic>
          <p:nvPicPr>
            <p:cNvPr id="8" name="Рисунок 2">
              <a:extLst>
                <a:ext uri="{FF2B5EF4-FFF2-40B4-BE49-F238E27FC236}">
                  <a16:creationId xmlns:a16="http://schemas.microsoft.com/office/drawing/2014/main" id="{89BF9103-57BC-BD48-AF69-50006F49D6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2" r="6823"/>
            <a:stretch/>
          </p:blipFill>
          <p:spPr>
            <a:xfrm>
              <a:off x="4451328" y="167054"/>
              <a:ext cx="3130062" cy="4457700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753C1066-5143-0041-91B3-593955946D20}"/>
              </a:ext>
            </a:extLst>
          </p:cNvPr>
          <p:cNvSpPr/>
          <p:nvPr/>
        </p:nvSpPr>
        <p:spPr>
          <a:xfrm>
            <a:off x="10600020" y="754448"/>
            <a:ext cx="1441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dirty="0">
                <a:solidFill>
                  <a:schemeClr val="accent6">
                    <a:lumMod val="75000"/>
                  </a:schemeClr>
                </a:solidFill>
              </a:rPr>
              <a:t>P. Martyshkin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B00A67-5032-ED4A-A15D-7DC18F8CC953}"/>
              </a:ext>
            </a:extLst>
          </p:cNvPr>
          <p:cNvSpPr/>
          <p:nvPr/>
        </p:nvSpPr>
        <p:spPr>
          <a:xfrm>
            <a:off x="269790" y="4981193"/>
            <a:ext cx="114020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the FC option, we have the preliminary e- beam parameters, FC design and expected accepted positron yield. </a:t>
            </a:r>
          </a:p>
          <a:p>
            <a:pPr algn="just"/>
            <a:r>
              <a:rPr lang="en-GB" sz="24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step: 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together with CERN-STI group perform the first estimation for the target design. First mechanical integration.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0E1120-FF2D-7B41-A729-F2EA974742A1}"/>
              </a:ext>
            </a:extLst>
          </p:cNvPr>
          <p:cNvSpPr/>
          <p:nvPr/>
        </p:nvSpPr>
        <p:spPr>
          <a:xfrm>
            <a:off x="4362142" y="6306318"/>
            <a:ext cx="3152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dirty="0">
                <a:solidFill>
                  <a:srgbClr val="7030A0"/>
                </a:solidFill>
              </a:rPr>
              <a:t>See update on Task 3.2 by Pavel</a:t>
            </a:r>
          </a:p>
        </p:txBody>
      </p:sp>
    </p:spTree>
    <p:extLst>
      <p:ext uri="{BB962C8B-B14F-4D97-AF65-F5344CB8AC3E}">
        <p14:creationId xmlns:p14="http://schemas.microsoft.com/office/powerpoint/2010/main" val="3473306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6DBBD8-D6B2-BF4B-B5F3-26D71A0816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89" t="7356"/>
          <a:stretch/>
        </p:blipFill>
        <p:spPr>
          <a:xfrm>
            <a:off x="4087584" y="1408856"/>
            <a:ext cx="8104416" cy="48284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6B98E44-A121-404E-8417-C6C50BFB1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789" y="154073"/>
            <a:ext cx="11737153" cy="785041"/>
          </a:xfrm>
        </p:spPr>
        <p:txBody>
          <a:bodyPr>
            <a:normAutofit fontScale="90000"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US" sz="60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 solenoid-based scheme</a:t>
            </a:r>
            <a:endParaRPr lang="fr-FR" sz="6000" b="1" dirty="0">
              <a:solidFill>
                <a:srgbClr val="C00000"/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67D58D-C148-FF46-9BA9-42A2DBE009C9}"/>
              </a:ext>
            </a:extLst>
          </p:cNvPr>
          <p:cNvSpPr/>
          <p:nvPr/>
        </p:nvSpPr>
        <p:spPr>
          <a:xfrm>
            <a:off x="10981020" y="989319"/>
            <a:ext cx="842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dirty="0">
                <a:solidFill>
                  <a:schemeClr val="accent6">
                    <a:lumMod val="75000"/>
                  </a:schemeClr>
                </a:solidFill>
              </a:rPr>
              <a:t>Y. Zhao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9AA65F-6B79-6549-868A-036E3DEB5A61}"/>
              </a:ext>
            </a:extLst>
          </p:cNvPr>
          <p:cNvSpPr/>
          <p:nvPr/>
        </p:nvSpPr>
        <p:spPr>
          <a:xfrm>
            <a:off x="269789" y="1358651"/>
            <a:ext cx="37252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the SC solenoid option, there are currently two designs: </a:t>
            </a:r>
            <a:r>
              <a:rPr lang="en-GB" sz="2200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upstream coil and upstream + downstream coils </a:t>
            </a:r>
            <a:r>
              <a:rPr lang="en-GB" sz="22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(PSI, CERN-STI group)</a:t>
            </a:r>
          </a:p>
          <a:p>
            <a:pPr algn="just"/>
            <a:endParaRPr lang="en-GB" sz="22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n-GB" sz="22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step:</a:t>
            </a:r>
            <a:r>
              <a:rPr lang="en-GB" sz="22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2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detailed studies of the positron capture with the available field maps. </a:t>
            </a:r>
          </a:p>
          <a:p>
            <a:r>
              <a:rPr lang="en-GB" sz="22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Together with PSI and CERN-STI groups perform optimization studies for the magnet parameters (peak field, profile) First mechanical integration.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44C8E-EC5D-5240-819D-AB153A032EE7}"/>
              </a:ext>
            </a:extLst>
          </p:cNvPr>
          <p:cNvSpPr/>
          <p:nvPr/>
        </p:nvSpPr>
        <p:spPr>
          <a:xfrm>
            <a:off x="3643685" y="6291153"/>
            <a:ext cx="4861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dirty="0">
                <a:solidFill>
                  <a:srgbClr val="7030A0"/>
                </a:solidFill>
              </a:rPr>
              <a:t>See update on Task 3.2 and 3.5 by Jaap and Anton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E36866-4148-4540-966F-AB54A97383E2}"/>
              </a:ext>
            </a:extLst>
          </p:cNvPr>
          <p:cNvSpPr/>
          <p:nvPr/>
        </p:nvSpPr>
        <p:spPr>
          <a:xfrm>
            <a:off x="5869995" y="854858"/>
            <a:ext cx="3837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dirty="0">
                <a:solidFill>
                  <a:schemeClr val="accent6">
                    <a:lumMod val="75000"/>
                  </a:schemeClr>
                </a:solidFill>
              </a:rPr>
              <a:t>https://indico.cern.ch/event/1075027/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965C8C-8BA7-FA4E-8F17-43F67B08A4C7}"/>
              </a:ext>
            </a:extLst>
          </p:cNvPr>
          <p:cNvSpPr/>
          <p:nvPr/>
        </p:nvSpPr>
        <p:spPr>
          <a:xfrm>
            <a:off x="1210981" y="868295"/>
            <a:ext cx="3837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dirty="0">
                <a:solidFill>
                  <a:schemeClr val="accent6">
                    <a:lumMod val="75000"/>
                  </a:schemeClr>
                </a:solidFill>
              </a:rPr>
              <a:t>https://indico.cern.ch/event/1072704/</a:t>
            </a:r>
          </a:p>
        </p:txBody>
      </p:sp>
    </p:spTree>
    <p:extLst>
      <p:ext uri="{BB962C8B-B14F-4D97-AF65-F5344CB8AC3E}">
        <p14:creationId xmlns:p14="http://schemas.microsoft.com/office/powerpoint/2010/main" val="1364467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502</Words>
  <Application>Microsoft Macintosh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Roboto</vt:lpstr>
      <vt:lpstr>Office Theme</vt:lpstr>
      <vt:lpstr>WP3/WP6 General Meeting Update on Task 3.1</vt:lpstr>
      <vt:lpstr>General Updates</vt:lpstr>
      <vt:lpstr>Current status</vt:lpstr>
      <vt:lpstr>FC-based capture system</vt:lpstr>
      <vt:lpstr>SC solenoid-based scheme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Iryna Chaikovska</cp:lastModifiedBy>
  <cp:revision>92</cp:revision>
  <dcterms:created xsi:type="dcterms:W3CDTF">2021-01-27T09:20:52Z</dcterms:created>
  <dcterms:modified xsi:type="dcterms:W3CDTF">2021-09-23T07:55:33Z</dcterms:modified>
</cp:coreProperties>
</file>