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6" r:id="rId2"/>
    <p:sldId id="258" r:id="rId3"/>
    <p:sldId id="261" r:id="rId4"/>
    <p:sldId id="262" r:id="rId5"/>
    <p:sldId id="260" r:id="rId6"/>
    <p:sldId id="265" r:id="rId7"/>
    <p:sldId id="263" r:id="rId8"/>
    <p:sldId id="264" r:id="rId9"/>
    <p:sldId id="259" r:id="rId10"/>
  </p:sldIdLst>
  <p:sldSz cx="1216977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1" y="-68"/>
      </p:cViewPr>
      <p:guideLst>
        <p:guide orient="horz" pos="2160"/>
        <p:guide pos="383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559BF-252B-40A4-8422-4B27FA17F8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10A4B-19E8-4A70-BC00-E7132FAAF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03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71F872-C6EB-4ED4-A6A4-A791C2C77A3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95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2733" y="2130426"/>
            <a:ext cx="10344309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5466" y="3886200"/>
            <a:ext cx="851884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A34-182C-4F97-B376-31235DE56725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29EE9-EB90-40E4-BDD3-EAF2C07D8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A34-182C-4F97-B376-31235DE56725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29EE9-EB90-40E4-BDD3-EAF2C07D8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234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23087" y="274639"/>
            <a:ext cx="2738199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8489" y="274639"/>
            <a:ext cx="8011769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A34-182C-4F97-B376-31235DE56725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29EE9-EB90-40E4-BDD3-EAF2C07D8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182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A34-182C-4F97-B376-31235DE56725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29EE9-EB90-40E4-BDD3-EAF2C07D8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600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1328" y="4406901"/>
            <a:ext cx="1034430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1328" y="2906713"/>
            <a:ext cx="1034430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A34-182C-4F97-B376-31235DE56725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29EE9-EB90-40E4-BDD3-EAF2C07D8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445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8489" y="1600201"/>
            <a:ext cx="537498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86302" y="1600201"/>
            <a:ext cx="537498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A34-182C-4F97-B376-31235DE56725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29EE9-EB90-40E4-BDD3-EAF2C07D8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01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8489" y="1535113"/>
            <a:ext cx="537709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8489" y="2174875"/>
            <a:ext cx="537709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82077" y="1535113"/>
            <a:ext cx="537921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82077" y="2174875"/>
            <a:ext cx="537921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A34-182C-4F97-B376-31235DE56725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29EE9-EB90-40E4-BDD3-EAF2C07D8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247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A34-182C-4F97-B376-31235DE56725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29EE9-EB90-40E4-BDD3-EAF2C07D8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211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A34-182C-4F97-B376-31235DE56725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29EE9-EB90-40E4-BDD3-EAF2C07D8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44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89" y="273050"/>
            <a:ext cx="400377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8044" y="273051"/>
            <a:ext cx="68032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489" y="1435101"/>
            <a:ext cx="400377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A34-182C-4F97-B376-31235DE56725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29EE9-EB90-40E4-BDD3-EAF2C07D8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49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5361" y="4800600"/>
            <a:ext cx="730186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5361" y="612775"/>
            <a:ext cx="730186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5361" y="5367338"/>
            <a:ext cx="730186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A34-182C-4F97-B376-31235DE56725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29EE9-EB90-40E4-BDD3-EAF2C07D8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341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89" y="274638"/>
            <a:ext cx="109527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8489" y="1600201"/>
            <a:ext cx="1095279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8489" y="6356351"/>
            <a:ext cx="2839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A6A34-182C-4F97-B376-31235DE56725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58007" y="6356351"/>
            <a:ext cx="3853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21672" y="6356351"/>
            <a:ext cx="2839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29EE9-EB90-40E4-BDD3-EAF2C07D8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30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4327" y="620688"/>
            <a:ext cx="1044116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Task 3.2 Capture system: Concepts of a SC solenoid and/or of flux concentrator </a:t>
            </a:r>
            <a:endParaRPr lang="en-US" sz="2000" b="1" dirty="0" smtClean="0"/>
          </a:p>
          <a:p>
            <a:r>
              <a:rPr lang="en-US" dirty="0"/>
              <a:t> </a:t>
            </a:r>
          </a:p>
          <a:p>
            <a:pPr lvl="1"/>
            <a:r>
              <a:rPr lang="en-US" dirty="0"/>
              <a:t>Realistic design and optimization of the FC geometrical parameters with Bridge Coils and SC solenoid </a:t>
            </a:r>
            <a:endParaRPr lang="en-US" dirty="0" smtClean="0"/>
          </a:p>
          <a:p>
            <a:pPr lvl="1"/>
            <a:r>
              <a:rPr lang="en-US" dirty="0" smtClean="0"/>
              <a:t>(</a:t>
            </a:r>
            <a:r>
              <a:rPr lang="en-US" dirty="0"/>
              <a:t>field profiles in the vicinity of the target, peak field, FC diameter, compatibility with target design, </a:t>
            </a:r>
            <a:endParaRPr lang="en-US" dirty="0" smtClean="0"/>
          </a:p>
          <a:p>
            <a:pPr lvl="1"/>
            <a:r>
              <a:rPr lang="en-US" dirty="0" smtClean="0"/>
              <a:t>gaps </a:t>
            </a:r>
            <a:r>
              <a:rPr lang="en-US" dirty="0"/>
              <a:t>size between FC and target, placement of the target with respect to the SC solenoid).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=&gt; Input (including iterations) for task 3.4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206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39" y="1296298"/>
            <a:ext cx="10058400" cy="11245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47" y="2564904"/>
            <a:ext cx="9831861" cy="10801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39" y="3851229"/>
            <a:ext cx="10058400" cy="267411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12741" y="302190"/>
            <a:ext cx="66244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FC&amp;NC 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Solenoid and accelerating structures layout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2686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4028"/>
          <a:stretch/>
        </p:blipFill>
        <p:spPr>
          <a:xfrm>
            <a:off x="4191795" y="2076679"/>
            <a:ext cx="7941764" cy="45926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215" y="521385"/>
            <a:ext cx="104411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Magnetic field of FC at the target exit practically twice lower of a peak field (it is not well from point of view a positron dynamics).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Bridge Coil  and Ferromagnetic Yoke are required in order to increase magnetic field at the target exit and compensate a field dip between Bridge and first coil of solenoid making a total field smoothed.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2 coils around of solenoid have enlarged diameters for the same reason and to have additional space around of acc. structure to put dipole correctors for a positron beam well centering with channel axis.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US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56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188"/>
          <a:stretch/>
        </p:blipFill>
        <p:spPr>
          <a:xfrm>
            <a:off x="4219581" y="2076679"/>
            <a:ext cx="7913978" cy="4592681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3924647" y="116632"/>
            <a:ext cx="5134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 Coils as a Matching Device  for a positron system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6215" y="611103"/>
            <a:ext cx="568296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Bridge Coil is not required anymore.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Ferromagnetic Yoke is not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required </a:t>
            </a: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anymore.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Three SC coils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generate an </a:t>
            </a: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AMD field profile (for example)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coil </a:t>
            </a: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generates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peak field part of  AMD profile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coil </a:t>
            </a: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generates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middle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 </a:t>
            </a: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 AMD profile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Third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coil </a:t>
            </a: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generates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 low field tail.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field profile  should be considered as </a:t>
            </a:r>
          </a:p>
          <a:p>
            <a:pPr marL="182563"/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superposition of SC coils and DC solenoid</a:t>
            </a:r>
          </a:p>
          <a:p>
            <a:pPr marL="182563"/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fields all together.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6215" y="2924944"/>
            <a:ext cx="424847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Gap width between 1-st SC coil and 2-nd SC </a:t>
            </a: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coils should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</a:t>
            </a: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taken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point of view </a:t>
            </a: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enough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room for a </a:t>
            </a: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target.</a:t>
            </a:r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Length of 2-nd SC coil </a:t>
            </a: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should  be as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shorter as </a:t>
            </a: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possible.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4723636" y="2469557"/>
            <a:ext cx="3448348" cy="3666482"/>
            <a:chOff x="4723636" y="2469557"/>
            <a:chExt cx="3448348" cy="3666482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4723636" y="2508727"/>
              <a:ext cx="1944216" cy="36004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6015724" y="3588847"/>
              <a:ext cx="63492" cy="7841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5515724" y="3660855"/>
              <a:ext cx="400000" cy="405836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6202340" y="3896735"/>
              <a:ext cx="423286" cy="339912"/>
            </a:xfrm>
            <a:custGeom>
              <a:avLst/>
              <a:gdLst>
                <a:gd name="connsiteX0" fmla="*/ 4619 w 304800"/>
                <a:gd name="connsiteY0" fmla="*/ 244764 h 244764"/>
                <a:gd name="connsiteX1" fmla="*/ 0 w 304800"/>
                <a:gd name="connsiteY1" fmla="*/ 0 h 244764"/>
                <a:gd name="connsiteX2" fmla="*/ 304800 w 304800"/>
                <a:gd name="connsiteY2" fmla="*/ 0 h 244764"/>
                <a:gd name="connsiteX3" fmla="*/ 304800 w 304800"/>
                <a:gd name="connsiteY3" fmla="*/ 110836 h 244764"/>
                <a:gd name="connsiteX4" fmla="*/ 4619 w 304800"/>
                <a:gd name="connsiteY4" fmla="*/ 244764 h 24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244764">
                  <a:moveTo>
                    <a:pt x="4619" y="244764"/>
                  </a:moveTo>
                  <a:cubicBezTo>
                    <a:pt x="3079" y="163176"/>
                    <a:pt x="1540" y="81588"/>
                    <a:pt x="0" y="0"/>
                  </a:cubicBezTo>
                  <a:lnTo>
                    <a:pt x="304800" y="0"/>
                  </a:lnTo>
                  <a:lnTo>
                    <a:pt x="304800" y="110836"/>
                  </a:lnTo>
                  <a:lnTo>
                    <a:pt x="4619" y="244764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Полилиния 17"/>
            <p:cNvSpPr/>
            <p:nvPr/>
          </p:nvSpPr>
          <p:spPr>
            <a:xfrm rot="10800000" flipH="1">
              <a:off x="6202340" y="4276836"/>
              <a:ext cx="423286" cy="339912"/>
            </a:xfrm>
            <a:custGeom>
              <a:avLst/>
              <a:gdLst>
                <a:gd name="connsiteX0" fmla="*/ 4619 w 304800"/>
                <a:gd name="connsiteY0" fmla="*/ 244764 h 244764"/>
                <a:gd name="connsiteX1" fmla="*/ 0 w 304800"/>
                <a:gd name="connsiteY1" fmla="*/ 0 h 244764"/>
                <a:gd name="connsiteX2" fmla="*/ 304800 w 304800"/>
                <a:gd name="connsiteY2" fmla="*/ 0 h 244764"/>
                <a:gd name="connsiteX3" fmla="*/ 304800 w 304800"/>
                <a:gd name="connsiteY3" fmla="*/ 110836 h 244764"/>
                <a:gd name="connsiteX4" fmla="*/ 4619 w 304800"/>
                <a:gd name="connsiteY4" fmla="*/ 244764 h 24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244764">
                  <a:moveTo>
                    <a:pt x="4619" y="244764"/>
                  </a:moveTo>
                  <a:cubicBezTo>
                    <a:pt x="3079" y="163176"/>
                    <a:pt x="1540" y="81588"/>
                    <a:pt x="0" y="0"/>
                  </a:cubicBezTo>
                  <a:lnTo>
                    <a:pt x="304800" y="0"/>
                  </a:lnTo>
                  <a:lnTo>
                    <a:pt x="304800" y="110836"/>
                  </a:lnTo>
                  <a:lnTo>
                    <a:pt x="4619" y="244764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8" name="Группа 47"/>
            <p:cNvGrpSpPr/>
            <p:nvPr/>
          </p:nvGrpSpPr>
          <p:grpSpPr>
            <a:xfrm>
              <a:off x="6883876" y="2469557"/>
              <a:ext cx="1288108" cy="3666482"/>
              <a:chOff x="4092771" y="2093686"/>
              <a:chExt cx="1288108" cy="3666482"/>
            </a:xfrm>
          </p:grpSpPr>
          <p:grpSp>
            <p:nvGrpSpPr>
              <p:cNvPr id="43" name="Группа 42"/>
              <p:cNvGrpSpPr/>
              <p:nvPr/>
            </p:nvGrpSpPr>
            <p:grpSpPr>
              <a:xfrm>
                <a:off x="4116879" y="2093686"/>
                <a:ext cx="1264000" cy="1519290"/>
                <a:chOff x="4116879" y="2093686"/>
                <a:chExt cx="1264000" cy="1519290"/>
              </a:xfrm>
            </p:grpSpPr>
            <p:sp>
              <p:nvSpPr>
                <p:cNvPr id="36" name="Прямоугольник 35"/>
                <p:cNvSpPr/>
                <p:nvPr/>
              </p:nvSpPr>
              <p:spPr>
                <a:xfrm>
                  <a:off x="4116879" y="2093686"/>
                  <a:ext cx="1264000" cy="1519290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Прямоугольник 41"/>
                <p:cNvSpPr/>
                <p:nvPr/>
              </p:nvSpPr>
              <p:spPr>
                <a:xfrm>
                  <a:off x="4140671" y="3284984"/>
                  <a:ext cx="1168200" cy="216024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5" name="Группа 44"/>
              <p:cNvGrpSpPr/>
              <p:nvPr/>
            </p:nvGrpSpPr>
            <p:grpSpPr>
              <a:xfrm rot="10800000">
                <a:off x="4092771" y="4240878"/>
                <a:ext cx="1264000" cy="1519290"/>
                <a:chOff x="4116879" y="2093686"/>
                <a:chExt cx="1264000" cy="1519290"/>
              </a:xfrm>
            </p:grpSpPr>
            <p:sp>
              <p:nvSpPr>
                <p:cNvPr id="46" name="Прямоугольник 45"/>
                <p:cNvSpPr/>
                <p:nvPr/>
              </p:nvSpPr>
              <p:spPr>
                <a:xfrm>
                  <a:off x="4116879" y="2093686"/>
                  <a:ext cx="1264000" cy="1519290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Прямоугольник 46"/>
                <p:cNvSpPr/>
                <p:nvPr/>
              </p:nvSpPr>
              <p:spPr>
                <a:xfrm>
                  <a:off x="4140671" y="3272727"/>
                  <a:ext cx="1168200" cy="228283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21" name="Прямоугольник 20"/>
            <p:cNvSpPr/>
            <p:nvPr/>
          </p:nvSpPr>
          <p:spPr>
            <a:xfrm>
              <a:off x="5508823" y="4463324"/>
              <a:ext cx="400000" cy="405836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5702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88" y="1340768"/>
            <a:ext cx="11520000" cy="10300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2239" y="1037928"/>
            <a:ext cx="360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BC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0271" y="1037928"/>
            <a:ext cx="432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C1-1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0311" y="1037928"/>
            <a:ext cx="432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C1-3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6615" y="1052736"/>
            <a:ext cx="5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C1-18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6503" y="1037928"/>
            <a:ext cx="5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C1-10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4647" y="2406080"/>
            <a:ext cx="612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C1    C2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6743" y="1037928"/>
            <a:ext cx="432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C2-1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2935" y="1052736"/>
            <a:ext cx="50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C2-10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53095" y="1052736"/>
            <a:ext cx="50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C2-18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77143" y="2406080"/>
            <a:ext cx="612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C3    C4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73167" y="1037928"/>
            <a:ext cx="432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C3-1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57351" y="1052736"/>
            <a:ext cx="50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C3-10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269519" y="1052736"/>
            <a:ext cx="50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C3-18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593567" y="2406080"/>
            <a:ext cx="3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C5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4287" y="2406080"/>
            <a:ext cx="432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C1-2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822035"/>
              </p:ext>
            </p:extLst>
          </p:nvPr>
        </p:nvGraphicFramePr>
        <p:xfrm>
          <a:off x="1875920" y="2924944"/>
          <a:ext cx="8169407" cy="327187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544671"/>
                <a:gridCol w="1338649"/>
                <a:gridCol w="1689486"/>
                <a:gridCol w="1020575"/>
                <a:gridCol w="1020575"/>
                <a:gridCol w="1555451"/>
              </a:tblGrid>
              <a:tr h="5624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 #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I×N,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kA•turn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Turns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number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Dint,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Dext</a:t>
                      </a: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 width,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/>
                </a:tc>
              </a:tr>
              <a:tr h="8692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C1-3÷C1-18,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C2-1÷C2-18,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C3-1÷C3-18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</a:t>
                      </a: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kA/turn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(8×12 </a:t>
                      </a: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layers</a:t>
                      </a: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(16×16 mm)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590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7548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C1-1,C1-2, C1,C2,C3,C4,C5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kA/turn</a:t>
                      </a: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(8×16 </a:t>
                      </a: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layers</a:t>
                      </a: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(16×16 mm)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840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</a:tr>
              <a:tr h="2897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BC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1.15 kA/turn</a:t>
                      </a: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(12×16 layers)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(16×16 mm)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340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880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214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353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08223" y="1738304"/>
            <a:ext cx="11911144" cy="2266760"/>
            <a:chOff x="108223" y="1378264"/>
            <a:chExt cx="11911144" cy="2266760"/>
          </a:xfrm>
        </p:grpSpPr>
        <p:grpSp>
          <p:nvGrpSpPr>
            <p:cNvPr id="29" name="Группа 28"/>
            <p:cNvGrpSpPr/>
            <p:nvPr/>
          </p:nvGrpSpPr>
          <p:grpSpPr>
            <a:xfrm>
              <a:off x="108223" y="1378264"/>
              <a:ext cx="5790433" cy="2266760"/>
              <a:chOff x="1008661" y="1160748"/>
              <a:chExt cx="5347608" cy="1906720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1248085" y="1956757"/>
                <a:ext cx="4951405" cy="370237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Прямоугольник 2"/>
              <p:cNvSpPr/>
              <p:nvPr/>
            </p:nvSpPr>
            <p:spPr>
              <a:xfrm>
                <a:off x="1349386" y="1216284"/>
                <a:ext cx="74047" cy="740474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Прямоугольник 3"/>
              <p:cNvSpPr/>
              <p:nvPr/>
            </p:nvSpPr>
            <p:spPr>
              <a:xfrm>
                <a:off x="1349386" y="2326994"/>
                <a:ext cx="74047" cy="740474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" name="Прямая со стрелкой 5"/>
              <p:cNvCxnSpPr/>
              <p:nvPr/>
            </p:nvCxnSpPr>
            <p:spPr>
              <a:xfrm>
                <a:off x="1248085" y="1882710"/>
                <a:ext cx="175348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bevel/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Прямая соединительная линия 7"/>
              <p:cNvCxnSpPr/>
              <p:nvPr/>
            </p:nvCxnSpPr>
            <p:spPr>
              <a:xfrm flipV="1">
                <a:off x="1248085" y="1160748"/>
                <a:ext cx="0" cy="159201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Прямоугольник 9"/>
              <p:cNvSpPr/>
              <p:nvPr/>
            </p:nvSpPr>
            <p:spPr>
              <a:xfrm>
                <a:off x="6014372" y="1216284"/>
                <a:ext cx="74047" cy="740474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6014372" y="2326994"/>
                <a:ext cx="74047" cy="740474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008661" y="1613773"/>
                <a:ext cx="397935" cy="252958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en-US" sz="1600" b="1" dirty="0" smtClean="0"/>
                  <a:t>63</a:t>
                </a:r>
                <a:endParaRPr lang="en-US" sz="1200" b="1" dirty="0"/>
              </a:p>
            </p:txBody>
          </p:sp>
          <p:cxnSp>
            <p:nvCxnSpPr>
              <p:cNvPr id="14" name="Прямая соединительная линия 13"/>
              <p:cNvCxnSpPr/>
              <p:nvPr/>
            </p:nvCxnSpPr>
            <p:spPr>
              <a:xfrm flipV="1">
                <a:off x="6199490" y="1179260"/>
                <a:ext cx="0" cy="159201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5958334" y="1609904"/>
                <a:ext cx="397935" cy="252958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en-US" sz="1600" b="1" dirty="0" smtClean="0"/>
                  <a:t>63</a:t>
                </a:r>
                <a:endParaRPr lang="en-US" sz="1200" b="1" dirty="0"/>
              </a:p>
            </p:txBody>
          </p:sp>
          <p:cxnSp>
            <p:nvCxnSpPr>
              <p:cNvPr id="16" name="Прямая со стрелкой 15"/>
              <p:cNvCxnSpPr/>
              <p:nvPr/>
            </p:nvCxnSpPr>
            <p:spPr>
              <a:xfrm>
                <a:off x="6014372" y="1882710"/>
                <a:ext cx="185118" cy="0"/>
              </a:xfrm>
              <a:prstGeom prst="straightConnector1">
                <a:avLst/>
              </a:prstGeom>
              <a:ln>
                <a:headEnd type="stealth" w="med" len="lg"/>
                <a:tailEnd type="none" w="med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 стрелкой 19"/>
              <p:cNvCxnSpPr/>
              <p:nvPr/>
            </p:nvCxnSpPr>
            <p:spPr>
              <a:xfrm>
                <a:off x="1248085" y="2623184"/>
                <a:ext cx="4951405" cy="0"/>
              </a:xfrm>
              <a:prstGeom prst="straightConnector1">
                <a:avLst/>
              </a:prstGeom>
              <a:ln>
                <a:headEnd type="stealth" w="med" len="lg"/>
                <a:tailEnd type="stealth" w="med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3385690" y="2348880"/>
                <a:ext cx="49885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3027</a:t>
                </a:r>
                <a:endParaRPr lang="en-US" b="1" dirty="0"/>
              </a:p>
            </p:txBody>
          </p:sp>
          <p:cxnSp>
            <p:nvCxnSpPr>
              <p:cNvPr id="25" name="Прямая со стрелкой 24"/>
              <p:cNvCxnSpPr/>
              <p:nvPr/>
            </p:nvCxnSpPr>
            <p:spPr>
              <a:xfrm>
                <a:off x="1423434" y="1882427"/>
                <a:ext cx="4590938" cy="283"/>
              </a:xfrm>
              <a:prstGeom prst="straightConnector1">
                <a:avLst/>
              </a:prstGeom>
              <a:ln>
                <a:headEnd type="stealth" w="med" len="lg"/>
                <a:tailEnd type="stealth" w="med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Группа 30"/>
            <p:cNvGrpSpPr/>
            <p:nvPr/>
          </p:nvGrpSpPr>
          <p:grpSpPr>
            <a:xfrm>
              <a:off x="6353740" y="1378264"/>
              <a:ext cx="5665627" cy="2266760"/>
              <a:chOff x="1123922" y="1160748"/>
              <a:chExt cx="5232347" cy="1906720"/>
            </a:xfrm>
          </p:grpSpPr>
          <p:sp>
            <p:nvSpPr>
              <p:cNvPr id="32" name="Прямоугольник 31"/>
              <p:cNvSpPr/>
              <p:nvPr/>
            </p:nvSpPr>
            <p:spPr>
              <a:xfrm>
                <a:off x="1248085" y="1956757"/>
                <a:ext cx="4951405" cy="370237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1349386" y="1216284"/>
                <a:ext cx="74047" cy="740474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1349386" y="2326994"/>
                <a:ext cx="74047" cy="740474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" name="Прямая со стрелкой 34"/>
              <p:cNvCxnSpPr/>
              <p:nvPr/>
            </p:nvCxnSpPr>
            <p:spPr>
              <a:xfrm>
                <a:off x="1248085" y="1882710"/>
                <a:ext cx="175348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bevel/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 flipV="1">
                <a:off x="1248085" y="1160748"/>
                <a:ext cx="0" cy="159201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Прямоугольник 36"/>
              <p:cNvSpPr/>
              <p:nvPr/>
            </p:nvSpPr>
            <p:spPr>
              <a:xfrm>
                <a:off x="6014372" y="1216284"/>
                <a:ext cx="74047" cy="740474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6014372" y="2326994"/>
                <a:ext cx="74047" cy="740474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1123922" y="1629471"/>
                <a:ext cx="397935" cy="252958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en-US" sz="1600" b="1" dirty="0" smtClean="0"/>
                  <a:t>63</a:t>
                </a:r>
                <a:endParaRPr lang="en-US" sz="1200" b="1" dirty="0"/>
              </a:p>
            </p:txBody>
          </p:sp>
          <p:cxnSp>
            <p:nvCxnSpPr>
              <p:cNvPr id="40" name="Прямая соединительная линия 39"/>
              <p:cNvCxnSpPr/>
              <p:nvPr/>
            </p:nvCxnSpPr>
            <p:spPr>
              <a:xfrm flipV="1">
                <a:off x="6199490" y="1179260"/>
                <a:ext cx="0" cy="159201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/>
              <p:cNvSpPr txBox="1"/>
              <p:nvPr/>
            </p:nvSpPr>
            <p:spPr>
              <a:xfrm>
                <a:off x="5958334" y="1609904"/>
                <a:ext cx="397935" cy="252958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en-US" sz="1600" b="1" dirty="0" smtClean="0"/>
                  <a:t>63</a:t>
                </a:r>
                <a:endParaRPr lang="en-US" sz="1200" b="1" dirty="0"/>
              </a:p>
            </p:txBody>
          </p:sp>
          <p:cxnSp>
            <p:nvCxnSpPr>
              <p:cNvPr id="42" name="Прямая со стрелкой 41"/>
              <p:cNvCxnSpPr/>
              <p:nvPr/>
            </p:nvCxnSpPr>
            <p:spPr>
              <a:xfrm>
                <a:off x="6014372" y="1882710"/>
                <a:ext cx="185118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bevel/>
                <a:headEnd type="stealth" w="med" len="lg"/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Прямая со стрелкой 42"/>
              <p:cNvCxnSpPr/>
              <p:nvPr/>
            </p:nvCxnSpPr>
            <p:spPr>
              <a:xfrm>
                <a:off x="1248085" y="2623184"/>
                <a:ext cx="4951405" cy="0"/>
              </a:xfrm>
              <a:prstGeom prst="straightConnector1">
                <a:avLst/>
              </a:prstGeom>
              <a:ln>
                <a:headEnd type="stealth" w="med" len="lg"/>
                <a:tailEnd type="stealth" w="med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4" name="TextBox 43"/>
              <p:cNvSpPr txBox="1"/>
              <p:nvPr/>
            </p:nvSpPr>
            <p:spPr>
              <a:xfrm>
                <a:off x="3385690" y="2348880"/>
                <a:ext cx="49885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3027</a:t>
                </a:r>
                <a:endParaRPr lang="en-US" b="1" dirty="0"/>
              </a:p>
            </p:txBody>
          </p:sp>
          <p:cxnSp>
            <p:nvCxnSpPr>
              <p:cNvPr id="45" name="Прямая со стрелкой 44"/>
              <p:cNvCxnSpPr/>
              <p:nvPr/>
            </p:nvCxnSpPr>
            <p:spPr>
              <a:xfrm>
                <a:off x="1423434" y="1882427"/>
                <a:ext cx="4590938" cy="283"/>
              </a:xfrm>
              <a:prstGeom prst="straightConnector1">
                <a:avLst/>
              </a:prstGeom>
              <a:ln>
                <a:headEnd type="stealth" w="med" len="lg"/>
                <a:tailEnd type="stealth" w="med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>
                <a:off x="3385690" y="1628800"/>
                <a:ext cx="49885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2901</a:t>
                </a:r>
                <a:endParaRPr lang="en-US" b="1" dirty="0"/>
              </a:p>
            </p:txBody>
          </p:sp>
        </p:grpSp>
        <p:sp>
          <p:nvSpPr>
            <p:cNvPr id="47" name="Прямоугольник 46"/>
            <p:cNvSpPr/>
            <p:nvPr/>
          </p:nvSpPr>
          <p:spPr>
            <a:xfrm>
              <a:off x="5728896" y="2491130"/>
              <a:ext cx="759289" cy="12840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689111" y="1934697"/>
              <a:ext cx="540164" cy="3293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2901</a:t>
              </a:r>
              <a:endParaRPr lang="en-US" b="1" dirty="0"/>
            </a:p>
          </p:txBody>
        </p:sp>
        <p:cxnSp>
          <p:nvCxnSpPr>
            <p:cNvPr id="7" name="Прямая со стрелкой 6"/>
            <p:cNvCxnSpPr/>
            <p:nvPr/>
          </p:nvCxnSpPr>
          <p:spPr>
            <a:xfrm>
              <a:off x="5728896" y="1884434"/>
              <a:ext cx="759289" cy="0"/>
            </a:xfrm>
            <a:prstGeom prst="straightConnector1">
              <a:avLst/>
            </a:prstGeom>
            <a:ln>
              <a:headEnd type="stealth"/>
              <a:tailEnd type="stealt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5898627" y="1549475"/>
              <a:ext cx="455113" cy="3293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308</a:t>
              </a:r>
              <a:endParaRPr lang="en-US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749183" y="1866310"/>
              <a:ext cx="60144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2901</a:t>
              </a:r>
              <a:endParaRPr lang="en-US" b="1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628503" y="1866310"/>
              <a:ext cx="60144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2901</a:t>
              </a:r>
              <a:endParaRPr lang="en-US" b="1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8749183" y="2730406"/>
              <a:ext cx="60144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3027</a:t>
              </a:r>
              <a:endParaRPr lang="en-US" b="1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603120" y="2708920"/>
              <a:ext cx="60144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3027</a:t>
              </a:r>
              <a:endParaRPr lang="en-US" b="1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868863" y="1484784"/>
              <a:ext cx="49725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308</a:t>
              </a:r>
              <a:endParaRPr lang="en-US" b="1" dirty="0"/>
            </a:p>
          </p:txBody>
        </p:sp>
      </p:grpSp>
      <p:sp>
        <p:nvSpPr>
          <p:cNvPr id="54" name="Прямоугольник 53"/>
          <p:cNvSpPr/>
          <p:nvPr/>
        </p:nvSpPr>
        <p:spPr>
          <a:xfrm>
            <a:off x="2412741" y="580618"/>
            <a:ext cx="61204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Accelerating structure size </a:t>
            </a:r>
            <a:r>
              <a:rPr lang="en-US" sz="20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parameters (preliminary)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8891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5"/>
          <p:cNvSpPr>
            <a:spLocks noGrp="1"/>
          </p:cNvSpPr>
          <p:nvPr>
            <p:ph type="dt" sz="half" idx="4294967295"/>
          </p:nvPr>
        </p:nvSpPr>
        <p:spPr>
          <a:xfrm>
            <a:off x="0" y="6482518"/>
            <a:ext cx="1026825" cy="365125"/>
          </a:xfrm>
        </p:spPr>
        <p:txBody>
          <a:bodyPr/>
          <a:lstStyle/>
          <a:p>
            <a:r>
              <a:rPr lang="en-US" dirty="0" smtClean="0"/>
              <a:t>06.12.2018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741071" y="1412776"/>
            <a:ext cx="339548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Elliptical cylinder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120x180 mm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length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is1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mm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Conical part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length is 70 mm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 cone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diameter is 8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 cone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diameter is 44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angle is ≈29 degrees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Cylindrical hole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diameter is 70 mm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 has 13 turns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861" y="5014770"/>
            <a:ext cx="52950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Current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profile is a half of sine with a pulse length of  25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µs</a:t>
            </a:r>
          </a:p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Peak  current is ~ 20 kA (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peak field is 7 Tesla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Gap between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coil turns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0.4 mm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Gap between coil and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FC body is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mm</a:t>
            </a:r>
          </a:p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Turns size is 9.6x14 mm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9307" y="5014770"/>
            <a:ext cx="5437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Target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W74Re26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diameter is 90 mm, thickness </a:t>
            </a: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>is 17.5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mm</a:t>
            </a:r>
          </a:p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Gap between target and FC front face is 2mm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108223" y="116632"/>
            <a:ext cx="7214102" cy="3974123"/>
            <a:chOff x="430823" y="167054"/>
            <a:chExt cx="7150567" cy="44577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8" r="4585"/>
            <a:stretch/>
          </p:blipFill>
          <p:spPr>
            <a:xfrm>
              <a:off x="430823" y="167054"/>
              <a:ext cx="3912578" cy="4457700"/>
            </a:xfrm>
            <a:prstGeom prst="rect">
              <a:avLst/>
            </a:prstGeom>
          </p:spPr>
        </p:pic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42" r="6823"/>
            <a:stretch/>
          </p:blipFill>
          <p:spPr>
            <a:xfrm>
              <a:off x="4451328" y="167054"/>
              <a:ext cx="3130062" cy="4457700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6287547" y="181166"/>
            <a:ext cx="3821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FCC-</a:t>
            </a:r>
            <a:r>
              <a:rPr lang="en-US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FC Computer model  with a positron production target</a:t>
            </a:r>
            <a:endParaRPr lang="en-US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39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5"/>
          <p:cNvSpPr>
            <a:spLocks noGrp="1"/>
          </p:cNvSpPr>
          <p:nvPr>
            <p:ph type="dt" sz="half" idx="4294967295"/>
          </p:nvPr>
        </p:nvSpPr>
        <p:spPr>
          <a:xfrm>
            <a:off x="1" y="6482520"/>
            <a:ext cx="1026824" cy="365125"/>
          </a:xfrm>
        </p:spPr>
        <p:txBody>
          <a:bodyPr/>
          <a:lstStyle/>
          <a:p>
            <a:r>
              <a:rPr lang="en-US" dirty="0" smtClean="0"/>
              <a:t>06.12.2018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870031" y="1412776"/>
            <a:ext cx="342587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Elliptical cylinder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120x180 mm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length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is1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mm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Conical part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length is 70 mm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 cone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diameter is 8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 cone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diameter is 44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angle is ≈29 degrees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Cylindrical hole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diameter is 70 mm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 has 13 turns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5214" y="5014772"/>
            <a:ext cx="53463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Current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profile is a half of sine with a pulse length of  25 µs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Peak  current is ~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20 kA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(peak field is 7 Tesla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Gap between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coil turns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0.4 mm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Gap between coil and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FC body is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mm</a:t>
            </a:r>
          </a:p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Turns size is 9.6x14 mm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9307" y="5014772"/>
            <a:ext cx="5437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Target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W74Re26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diameter is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90 mm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thickness </a:t>
            </a: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>is 17.5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mm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Gap between target and FC front face is 2mm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0" y="149470"/>
            <a:ext cx="7771847" cy="3763109"/>
            <a:chOff x="30322" y="-1"/>
            <a:chExt cx="6921405" cy="3441695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22" y="-1"/>
              <a:ext cx="3917424" cy="3441695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7512" y="0"/>
              <a:ext cx="2954215" cy="3429000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6516935" y="58054"/>
            <a:ext cx="3821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FCC-</a:t>
            </a:r>
            <a:r>
              <a:rPr lang="en-US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FC Computer model  with a positron production target</a:t>
            </a:r>
            <a:endParaRPr lang="en-US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08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468263" y="620688"/>
            <a:ext cx="8352928" cy="5658076"/>
            <a:chOff x="468263" y="114251"/>
            <a:chExt cx="9000000" cy="6164513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263" y="114251"/>
              <a:ext cx="9000000" cy="6164513"/>
            </a:xfrm>
            <a:prstGeom prst="rect">
              <a:avLst/>
            </a:prstGeom>
          </p:spPr>
        </p:pic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2000" y="4572518"/>
              <a:ext cx="7344000" cy="6566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0603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597</Words>
  <Application>Microsoft Office PowerPoint</Application>
  <PresentationFormat>Произвольный</PresentationFormat>
  <Paragraphs>128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BINP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BINP User</dc:creator>
  <cp:lastModifiedBy>BINP User</cp:lastModifiedBy>
  <cp:revision>9</cp:revision>
  <dcterms:created xsi:type="dcterms:W3CDTF">2021-09-22T02:34:36Z</dcterms:created>
  <dcterms:modified xsi:type="dcterms:W3CDTF">2021-09-22T08:47:08Z</dcterms:modified>
</cp:coreProperties>
</file>