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1"/>
  </p:notesMasterIdLst>
  <p:handoutMasterIdLst>
    <p:handoutMasterId r:id="rId12"/>
  </p:handoutMasterIdLst>
  <p:sldIdLst>
    <p:sldId id="355" r:id="rId2"/>
    <p:sldId id="647" r:id="rId3"/>
    <p:sldId id="646" r:id="rId4"/>
    <p:sldId id="346" r:id="rId5"/>
    <p:sldId id="347" r:id="rId6"/>
    <p:sldId id="362" r:id="rId7"/>
    <p:sldId id="358" r:id="rId8"/>
    <p:sldId id="348" r:id="rId9"/>
    <p:sldId id="345" r:id="rId10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75" autoAdjust="0"/>
    <p:restoredTop sz="97274" autoAdjust="0"/>
  </p:normalViewPr>
  <p:slideViewPr>
    <p:cSldViewPr snapToObjects="1">
      <p:cViewPr varScale="1">
        <p:scale>
          <a:sx n="167" d="100"/>
          <a:sy n="167" d="100"/>
        </p:scale>
        <p:origin x="970" y="101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E536F0-B1A8-324F-927C-3EEB879B0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327E4-4909-0C42-A4C4-3AFACA3C6C14}" type="datetimeFigureOut">
              <a:rPr lang="en-CH" smtClean="0"/>
              <a:t>09/23/2021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978C18-E9EB-4B48-A71F-8DCD32CCF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88B528-8E2C-1A49-AA6D-94FB6A891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0B3C1-5BAD-3E41-B6F7-D4310ADD10D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14592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90" r:id="rId9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801326" y="3435846"/>
            <a:ext cx="7969249" cy="810090"/>
          </a:xfrm>
        </p:spPr>
        <p:txBody>
          <a:bodyPr/>
          <a:lstStyle/>
          <a:p>
            <a:r>
              <a:rPr lang="en-GB" dirty="0" smtClean="0"/>
              <a:t>WP6; P</a:t>
            </a:r>
            <a:r>
              <a:rPr lang="en-GB" baseline="30000" dirty="0" smtClean="0"/>
              <a:t>3</a:t>
            </a:r>
            <a:r>
              <a:rPr lang="en-GB" dirty="0" smtClean="0"/>
              <a:t> </a:t>
            </a:r>
            <a:r>
              <a:rPr lang="en-GB" dirty="0"/>
              <a:t>(PSI Positron Production) in </a:t>
            </a:r>
            <a:r>
              <a:rPr lang="en-GB" dirty="0" smtClean="0"/>
              <a:t>SwissFEL</a:t>
            </a:r>
            <a:endParaRPr lang="en-GB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 smtClean="0"/>
              <a:t>R</a:t>
            </a:r>
            <a:r>
              <a:rPr lang="en-GB" noProof="0" dirty="0"/>
              <a:t>. Zennaro, </a:t>
            </a:r>
            <a:r>
              <a:rPr lang="en-GB" noProof="0" dirty="0" smtClean="0"/>
              <a:t>::  </a:t>
            </a:r>
            <a:r>
              <a:rPr lang="en-GB" noProof="0" dirty="0"/>
              <a:t>Paul Scherrer Institute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1547664" y="4587974"/>
            <a:ext cx="1367061" cy="293383"/>
          </a:xfrm>
        </p:spPr>
        <p:txBody>
          <a:bodyPr/>
          <a:lstStyle/>
          <a:p>
            <a:r>
              <a:rPr lang="en-GB" dirty="0" smtClean="0"/>
              <a:t>23.09.2021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77675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47283" y="217975"/>
            <a:ext cx="6708025" cy="381375"/>
          </a:xfrm>
        </p:spPr>
        <p:txBody>
          <a:bodyPr/>
          <a:lstStyle/>
          <a:p>
            <a:r>
              <a:rPr lang="de-CH" dirty="0"/>
              <a:t>P</a:t>
            </a:r>
            <a:r>
              <a:rPr lang="de-CH" baseline="30000" dirty="0"/>
              <a:t>3</a:t>
            </a:r>
            <a:r>
              <a:rPr lang="de-CH" dirty="0"/>
              <a:t> </a:t>
            </a:r>
            <a:r>
              <a:rPr lang="de-CH" dirty="0" smtClean="0"/>
              <a:t>PSI Positron </a:t>
            </a:r>
            <a:r>
              <a:rPr lang="de-CH" dirty="0" err="1" smtClean="0"/>
              <a:t>Production</a:t>
            </a:r>
            <a:r>
              <a:rPr lang="de-CH" dirty="0" smtClean="0"/>
              <a:t> (WP6</a:t>
            </a:r>
            <a:r>
              <a:rPr lang="de-CH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2799" y="4973269"/>
            <a:ext cx="576262" cy="147637"/>
          </a:xfrm>
        </p:spPr>
        <p:txBody>
          <a:bodyPr/>
          <a:lstStyle/>
          <a:p>
            <a:pPr algn="r">
              <a:defRPr/>
            </a:pPr>
            <a:r>
              <a:rPr lang="de-DE" dirty="0">
                <a:latin typeface="Calibri Light" panose="020F0302020204030204" pitchFamily="34" charset="0"/>
                <a:cs typeface="Calibri Light" panose="020F0302020204030204" pitchFamily="34" charset="0"/>
              </a:rPr>
              <a:t>Page </a:t>
            </a:r>
            <a:fld id="{EBC07571-3134-BB4B-B83F-1A9FE18D34F3}" type="slidenum">
              <a:rPr lang="de-DE" smtClean="0">
                <a:latin typeface="Calibri Light" panose="020F0302020204030204" pitchFamily="34" charset="0"/>
                <a:cs typeface="Calibri Light" panose="020F0302020204030204" pitchFamily="34" charset="0"/>
              </a:rPr>
              <a:pPr algn="r">
                <a:defRPr/>
              </a:pPr>
              <a:t>2</a:t>
            </a:fld>
            <a:endParaRPr lang="de-DE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71800" y="1203598"/>
            <a:ext cx="1944216" cy="14401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7604" y="627534"/>
            <a:ext cx="6300700" cy="7200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Welcome to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Mattia Schaer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physicist, staff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Beam dynamics and coordination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@ PSI rom 1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st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of July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s-ES" sz="1400" dirty="0" smtClean="0">
                <a:solidFill>
                  <a:srgbClr val="000000"/>
                </a:solidFill>
                <a:latin typeface="+mn-lt"/>
              </a:rPr>
              <a:t>Nicolás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s-ES" sz="1400" dirty="0" smtClean="0">
                <a:solidFill>
                  <a:srgbClr val="000000"/>
                </a:solidFill>
                <a:latin typeface="+mn-lt"/>
              </a:rPr>
              <a:t>Vallis Maestre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s-ES" sz="1400" dirty="0" err="1" smtClean="0">
                <a:solidFill>
                  <a:srgbClr val="000000"/>
                </a:solidFill>
                <a:latin typeface="+mn-lt"/>
              </a:rPr>
              <a:t>Engineer</a:t>
            </a:r>
            <a:r>
              <a:rPr lang="es-ES" sz="1400" dirty="0" smtClean="0">
                <a:solidFill>
                  <a:srgbClr val="000000"/>
                </a:solidFill>
                <a:latin typeface="+mn-lt"/>
              </a:rPr>
              <a:t> PhD </a:t>
            </a:r>
            <a:r>
              <a:rPr lang="es-ES" sz="1400" dirty="0" err="1" smtClean="0">
                <a:solidFill>
                  <a:srgbClr val="000000"/>
                </a:solidFill>
                <a:latin typeface="+mn-lt"/>
              </a:rPr>
              <a:t>student</a:t>
            </a:r>
            <a:endParaRPr lang="es-ES" sz="1400" dirty="0" smtClean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s-ES" sz="1400" dirty="0" err="1" smtClean="0">
                <a:solidFill>
                  <a:srgbClr val="000000"/>
                </a:solidFill>
                <a:latin typeface="+mn-lt"/>
              </a:rPr>
              <a:t>Beam</a:t>
            </a:r>
            <a:r>
              <a:rPr lang="es-ES" sz="14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s-ES" sz="1400" dirty="0" err="1" smtClean="0">
                <a:solidFill>
                  <a:srgbClr val="000000"/>
                </a:solidFill>
                <a:latin typeface="+mn-lt"/>
              </a:rPr>
              <a:t>dynamics</a:t>
            </a:r>
            <a:endParaRPr lang="es-ES" sz="1400" dirty="0" smtClean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@ PSI rom 1</a:t>
            </a:r>
            <a:r>
              <a:rPr lang="en-US" sz="1400" baseline="30000" dirty="0">
                <a:solidFill>
                  <a:srgbClr val="000000"/>
                </a:solidFill>
                <a:latin typeface="+mn-lt"/>
              </a:rPr>
              <a:t>st</a:t>
            </a:r>
            <a:r>
              <a:rPr lang="en-US" sz="1400" dirty="0">
                <a:solidFill>
                  <a:srgbClr val="000000"/>
                </a:solidFill>
                <a:latin typeface="+mn-lt"/>
              </a:rPr>
              <a:t> of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July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Michal Duda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err="1"/>
              <a:t>Supraleitende</a:t>
            </a:r>
            <a:r>
              <a:rPr lang="en-US" sz="1400" dirty="0"/>
              <a:t> </a:t>
            </a:r>
            <a:r>
              <a:rPr lang="en-US" sz="1400" dirty="0" err="1"/>
              <a:t>Magnete</a:t>
            </a:r>
            <a:endParaRPr lang="en-US" sz="1400" dirty="0" smtClean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</a:rPr>
              <a:t>@ </a:t>
            </a:r>
            <a:r>
              <a:rPr lang="en-US" sz="1400" dirty="0" smtClean="0">
                <a:solidFill>
                  <a:srgbClr val="000000"/>
                </a:solidFill>
              </a:rPr>
              <a:t>WP6/WP3 from </a:t>
            </a:r>
            <a:r>
              <a:rPr lang="en-US" sz="1400" dirty="0">
                <a:solidFill>
                  <a:srgbClr val="000000"/>
                </a:solidFill>
              </a:rPr>
              <a:t>1</a:t>
            </a:r>
            <a:r>
              <a:rPr lang="en-US" sz="1400" baseline="30000" dirty="0">
                <a:solidFill>
                  <a:srgbClr val="000000"/>
                </a:solidFill>
              </a:rPr>
              <a:t>st</a:t>
            </a:r>
            <a:r>
              <a:rPr lang="en-US" sz="1400" dirty="0">
                <a:solidFill>
                  <a:srgbClr val="000000"/>
                </a:solidFill>
              </a:rPr>
              <a:t> of </a:t>
            </a:r>
            <a:r>
              <a:rPr lang="en-US" sz="1400" dirty="0" smtClean="0">
                <a:solidFill>
                  <a:srgbClr val="000000"/>
                </a:solidFill>
              </a:rPr>
              <a:t>September</a:t>
            </a:r>
            <a:endParaRPr lang="en-US" sz="1400" dirty="0">
              <a:solidFill>
                <a:srgbClr val="000000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Support from </a:t>
            </a:r>
            <a:r>
              <a:rPr lang="en-US" sz="1400" dirty="0" err="1" smtClean="0">
                <a:solidFill>
                  <a:srgbClr val="000000"/>
                </a:solidFill>
                <a:latin typeface="+mn-lt"/>
              </a:rPr>
              <a:t>Ilaria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Besana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err="1" smtClean="0">
                <a:latin typeface="+mn-lt"/>
              </a:rPr>
              <a:t>Strahlungstransport</a:t>
            </a:r>
            <a:r>
              <a:rPr lang="en-US" sz="1400" dirty="0" smtClean="0">
                <a:latin typeface="+mn-lt"/>
              </a:rPr>
              <a:t> </a:t>
            </a:r>
            <a:r>
              <a:rPr lang="en-US" sz="1400" dirty="0">
                <a:latin typeface="+mn-lt"/>
              </a:rPr>
              <a:t>und </a:t>
            </a:r>
            <a:r>
              <a:rPr lang="en-US" sz="1400" dirty="0" err="1" smtClean="0">
                <a:latin typeface="+mn-lt"/>
              </a:rPr>
              <a:t>Multiphysik</a:t>
            </a:r>
            <a:r>
              <a:rPr lang="en-US" sz="1400" dirty="0" smtClean="0">
                <a:latin typeface="+mn-lt"/>
              </a:rPr>
              <a:t> group @ PSI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err="1" smtClean="0">
                <a:latin typeface="+mn-lt"/>
              </a:rPr>
              <a:t>Rdiation</a:t>
            </a:r>
            <a:r>
              <a:rPr lang="en-US" sz="1400" dirty="0" smtClean="0">
                <a:latin typeface="+mn-lt"/>
              </a:rPr>
              <a:t> and radioprotection study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60032" y="1059582"/>
            <a:ext cx="3528392" cy="7200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Open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position</a:t>
            </a:r>
            <a:endParaRPr lang="de-CH" sz="1400" dirty="0" smtClean="0">
              <a:solidFill>
                <a:srgbClr val="000000"/>
              </a:solidFill>
              <a:latin typeface="Calibri"/>
            </a:endParaRPr>
          </a:p>
          <a:p>
            <a:pPr algn="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400" dirty="0" smtClean="0">
              <a:solidFill>
                <a:srgbClr val="000000"/>
              </a:solidFill>
              <a:latin typeface="Calibri"/>
            </a:endParaRPr>
          </a:p>
          <a:p>
            <a:pPr algn="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>
                <a:solidFill>
                  <a:srgbClr val="000000"/>
                </a:solidFill>
                <a:latin typeface="Calibri"/>
              </a:rPr>
              <a:t>D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raftman</a:t>
            </a:r>
            <a:endParaRPr lang="en-US" sz="1400" dirty="0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602" y="2431872"/>
            <a:ext cx="864589" cy="6571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101" y="1059233"/>
            <a:ext cx="651592" cy="864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6143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47283" y="217975"/>
            <a:ext cx="6708025" cy="381375"/>
          </a:xfrm>
        </p:spPr>
        <p:txBody>
          <a:bodyPr/>
          <a:lstStyle/>
          <a:p>
            <a:r>
              <a:rPr lang="de-CH" dirty="0"/>
              <a:t>P</a:t>
            </a:r>
            <a:r>
              <a:rPr lang="de-CH" baseline="30000" dirty="0"/>
              <a:t>3</a:t>
            </a:r>
            <a:r>
              <a:rPr lang="de-CH" dirty="0"/>
              <a:t> </a:t>
            </a:r>
            <a:r>
              <a:rPr lang="de-CH" dirty="0" smtClean="0"/>
              <a:t>PSI Positron </a:t>
            </a:r>
            <a:r>
              <a:rPr lang="de-CH" dirty="0" err="1" smtClean="0"/>
              <a:t>Production</a:t>
            </a:r>
            <a:r>
              <a:rPr lang="de-CH" dirty="0" smtClean="0"/>
              <a:t> (WP6</a:t>
            </a:r>
            <a:r>
              <a:rPr lang="de-CH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2799" y="4973269"/>
            <a:ext cx="576262" cy="147637"/>
          </a:xfrm>
        </p:spPr>
        <p:txBody>
          <a:bodyPr/>
          <a:lstStyle/>
          <a:p>
            <a:pPr algn="r">
              <a:defRPr/>
            </a:pPr>
            <a:r>
              <a:rPr lang="de-DE" dirty="0">
                <a:latin typeface="Calibri Light" panose="020F0302020204030204" pitchFamily="34" charset="0"/>
                <a:cs typeface="Calibri Light" panose="020F0302020204030204" pitchFamily="34" charset="0"/>
              </a:rPr>
              <a:t>Page </a:t>
            </a:r>
            <a:fld id="{EBC07571-3134-BB4B-B83F-1A9FE18D34F3}" type="slidenum">
              <a:rPr lang="de-DE" smtClean="0">
                <a:latin typeface="Calibri Light" panose="020F0302020204030204" pitchFamily="34" charset="0"/>
                <a:cs typeface="Calibri Light" panose="020F0302020204030204" pitchFamily="34" charset="0"/>
              </a:rPr>
              <a:pPr algn="r">
                <a:defRPr/>
              </a:pPr>
              <a:t>3</a:t>
            </a:fld>
            <a:endParaRPr lang="de-DE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1DC7F7-10F5-E34C-8A7C-FF7870328A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2452" y="900757"/>
            <a:ext cx="6240284" cy="39941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70059" y="4047495"/>
            <a:ext cx="2262677" cy="2770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Superconducting AMD </a:t>
            </a:r>
            <a:r>
              <a:rPr lang="en-US" sz="1200" dirty="0" smtClean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under study</a:t>
            </a:r>
            <a:endParaRPr lang="en-US" sz="12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671289" y="202865"/>
            <a:ext cx="2117772" cy="2770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Faraday 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cup (as beam stopper</a:t>
            </a:r>
            <a:r>
              <a:rPr lang="en-US" sz="1200" dirty="0" smtClean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), design not yet started (lack of manpower)</a:t>
            </a:r>
            <a:endParaRPr lang="en-US" sz="12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35496" y="2643758"/>
            <a:ext cx="2575888" cy="1683730"/>
            <a:chOff x="31139" y="2660000"/>
            <a:chExt cx="2575888" cy="168373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l="46789" t="48084" r="42843" b="35420"/>
            <a:stretch/>
          </p:blipFill>
          <p:spPr>
            <a:xfrm>
              <a:off x="126645" y="2869265"/>
              <a:ext cx="1647458" cy="147446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1139" y="2660000"/>
              <a:ext cx="2575888" cy="3980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200" dirty="0" smtClean="0">
                  <a:solidFill>
                    <a:srgbClr val="000000"/>
                  </a:solidFill>
                  <a:latin typeface="Calibri"/>
                </a:rPr>
                <a:t>Vertical dipole, AFBC1 x4 available at PSI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003451" y="737597"/>
            <a:ext cx="4256778" cy="1848221"/>
            <a:chOff x="925686" y="736675"/>
            <a:chExt cx="4256778" cy="1848221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2334" y="1035209"/>
              <a:ext cx="2788845" cy="1549687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925686" y="736675"/>
              <a:ext cx="4256778" cy="5046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200" dirty="0" smtClean="0">
                  <a:latin typeface="Calibri Light" panose="020F0302020204030204" pitchFamily="34" charset="0"/>
                  <a:cs typeface="Calibri Light" panose="020F0302020204030204" pitchFamily="34" charset="0"/>
                </a:rPr>
                <a:t>3 GHz 1.2 m, new design (shorter), new coupler, new cooling circuit</a:t>
              </a:r>
              <a:endParaRPr lang="en-US" sz="1200" dirty="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694770" y="2422780"/>
            <a:ext cx="1814415" cy="1723366"/>
            <a:chOff x="6757457" y="2365663"/>
            <a:chExt cx="1814415" cy="172336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/>
            <a:srcRect l="44244" t="64432" r="38973" b="11157"/>
            <a:stretch/>
          </p:blipFill>
          <p:spPr>
            <a:xfrm>
              <a:off x="6757457" y="2365663"/>
              <a:ext cx="1814415" cy="1484520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7388084" y="3797626"/>
              <a:ext cx="1144356" cy="2914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200" dirty="0" smtClean="0">
                  <a:solidFill>
                    <a:srgbClr val="000000"/>
                  </a:solidFill>
                  <a:latin typeface="Calibri"/>
                </a:rPr>
                <a:t>Spectrometer: SHA x1 </a:t>
              </a:r>
              <a:r>
                <a:rPr lang="en-US" sz="1200" dirty="0">
                  <a:solidFill>
                    <a:srgbClr val="000000"/>
                  </a:solidFill>
                  <a:latin typeface="Calibri"/>
                </a:rPr>
                <a:t>a</a:t>
              </a:r>
              <a:r>
                <a:rPr lang="en-US" sz="1200" dirty="0" smtClean="0">
                  <a:solidFill>
                    <a:srgbClr val="000000"/>
                  </a:solidFill>
                  <a:latin typeface="Calibri"/>
                </a:rPr>
                <a:t>vailable at PSI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668344" y="771415"/>
            <a:ext cx="1363472" cy="2248909"/>
            <a:chOff x="7668344" y="771415"/>
            <a:chExt cx="1363472" cy="2248909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6"/>
            <a:srcRect l="60087" t="23078" r="19520" b="42799"/>
            <a:stretch/>
          </p:blipFill>
          <p:spPr>
            <a:xfrm>
              <a:off x="7668344" y="771415"/>
              <a:ext cx="1224136" cy="1152128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7720625" y="1883636"/>
              <a:ext cx="1311191" cy="11366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200" dirty="0" smtClean="0">
                  <a:solidFill>
                    <a:srgbClr val="000000"/>
                  </a:solidFill>
                  <a:latin typeface="Calibri"/>
                </a:rPr>
                <a:t>Photon diagnostic: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200" dirty="0" err="1" smtClean="0">
                  <a:solidFill>
                    <a:srgbClr val="000000"/>
                  </a:solidFill>
                  <a:latin typeface="Calibri"/>
                </a:rPr>
                <a:t>CsI</a:t>
              </a:r>
              <a:r>
                <a:rPr lang="en-US" sz="1200" dirty="0" smtClean="0">
                  <a:solidFill>
                    <a:srgbClr val="000000"/>
                  </a:solidFill>
                  <a:latin typeface="Calibri"/>
                </a:rPr>
                <a:t> array. Diagnostic group at PSI starting working on a possible design</a:t>
              </a: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2119917" y="4696241"/>
            <a:ext cx="2262677" cy="2770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Crystal insertion device, design not yet started, (lack of manpower)</a:t>
            </a:r>
            <a:endParaRPr lang="en-US" sz="12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910265" y="3770467"/>
            <a:ext cx="2262677" cy="2770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 solenoid, design not yet started</a:t>
            </a:r>
            <a:endParaRPr lang="en-US" sz="12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6065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79712" y="216000"/>
            <a:ext cx="7128792" cy="381375"/>
          </a:xfrm>
        </p:spPr>
        <p:txBody>
          <a:bodyPr/>
          <a:lstStyle/>
          <a:p>
            <a:r>
              <a:rPr lang="en-US" dirty="0"/>
              <a:t>Experiment location 1: Porthos transfer line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205" t="4864" r="14926" b="10292"/>
          <a:stretch/>
        </p:blipFill>
        <p:spPr>
          <a:xfrm>
            <a:off x="1187624" y="843558"/>
            <a:ext cx="6665424" cy="37928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2355211"/>
            <a:ext cx="1440160" cy="2880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Crystal at Z= 462.8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7524" y="3249267"/>
            <a:ext cx="3564396" cy="181125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marL="136525" indent="-136525" eaLnBrk="1" hangingPunct="1">
              <a:lnSpc>
                <a:spcPct val="110000"/>
              </a:lnSpc>
              <a:spcBef>
                <a:spcPct val="0"/>
              </a:spcBef>
              <a:buClr>
                <a:srgbClr val="197418"/>
              </a:buClr>
              <a:buFont typeface="System Font Regular"/>
              <a:buChar char="+"/>
            </a:pPr>
            <a:r>
              <a:rPr lang="en-US" sz="1400" dirty="0">
                <a:solidFill>
                  <a:schemeClr val="accent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Transverse and longitudinal space, possibility to have a wall chicane </a:t>
            </a:r>
          </a:p>
          <a:p>
            <a:pPr marL="136525" indent="-136525" eaLnBrk="1" hangingPunct="1">
              <a:lnSpc>
                <a:spcPct val="110000"/>
              </a:lnSpc>
              <a:spcBef>
                <a:spcPct val="0"/>
              </a:spcBef>
              <a:buClr>
                <a:srgbClr val="197418"/>
              </a:buClr>
              <a:buFont typeface="System Font Regular"/>
              <a:buChar char="+"/>
            </a:pPr>
            <a:r>
              <a:rPr lang="en-US" sz="1400" dirty="0">
                <a:solidFill>
                  <a:schemeClr val="accent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 interference with beam for users</a:t>
            </a:r>
          </a:p>
          <a:p>
            <a:pPr marL="136525" indent="-136525" eaLnBrk="1" hangingPunct="1">
              <a:lnSpc>
                <a:spcPct val="110000"/>
              </a:lnSpc>
              <a:spcBef>
                <a:spcPct val="0"/>
              </a:spcBef>
              <a:buClr>
                <a:srgbClr val="C00000"/>
              </a:buClr>
              <a:buFont typeface="System Font Regular"/>
              <a:buChar char="−"/>
            </a:pPr>
            <a:r>
              <a:rPr lang="en-US" sz="14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Cost</a:t>
            </a:r>
          </a:p>
          <a:p>
            <a:pPr marL="136525" indent="-136525" eaLnBrk="1" hangingPunct="1">
              <a:lnSpc>
                <a:spcPct val="110000"/>
              </a:lnSpc>
              <a:spcBef>
                <a:spcPct val="0"/>
              </a:spcBef>
              <a:buClr>
                <a:srgbClr val="C00000"/>
              </a:buClr>
              <a:buFont typeface="System Font Regular"/>
              <a:buChar char="−"/>
            </a:pPr>
            <a:r>
              <a:rPr lang="en-US" sz="14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Time and manpower</a:t>
            </a:r>
          </a:p>
          <a:p>
            <a:pPr marL="136525" indent="-136525" eaLnBrk="1" hangingPunct="1">
              <a:lnSpc>
                <a:spcPct val="110000"/>
              </a:lnSpc>
              <a:spcBef>
                <a:spcPct val="0"/>
              </a:spcBef>
              <a:buClr>
                <a:srgbClr val="C00000"/>
              </a:buClr>
              <a:buFont typeface="System Font Regular"/>
              <a:buChar char="−"/>
            </a:pPr>
            <a:r>
              <a:rPr lang="en-US" sz="14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Very long waveguide (&gt; 40m, ~20% losses)</a:t>
            </a:r>
          </a:p>
          <a:p>
            <a:pPr marL="136525" indent="-136525" eaLnBrk="1" hangingPunct="1">
              <a:lnSpc>
                <a:spcPct val="110000"/>
              </a:lnSpc>
              <a:spcBef>
                <a:spcPct val="0"/>
              </a:spcBef>
              <a:buClr>
                <a:srgbClr val="C00000"/>
              </a:buClr>
              <a:buFont typeface="System Font Regular"/>
              <a:buChar char="−"/>
            </a:pPr>
            <a:r>
              <a:rPr lang="en-US" sz="14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Requires shielding on top of the experiment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 err="1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11960" y="4681779"/>
            <a:ext cx="4464496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Possible loan of two B190 dipoles from CERN (</a:t>
            </a:r>
            <a:r>
              <a:rPr lang="en-US" sz="1400" dirty="0" smtClean="0"/>
              <a:t>J. </a:t>
            </a:r>
            <a:r>
              <a:rPr lang="en-US" sz="1400" dirty="0" err="1"/>
              <a:t>Bauche</a:t>
            </a:r>
            <a:r>
              <a:rPr lang="en-US" sz="1400" dirty="0"/>
              <a:t> </a:t>
            </a:r>
            <a:r>
              <a:rPr lang="en-US" sz="1400" dirty="0" smtClean="0"/>
              <a:t>)</a:t>
            </a:r>
            <a:endParaRPr lang="en-US" sz="14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94964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17" name="TextBox 16"/>
          <p:cNvSpPr txBox="1"/>
          <p:nvPr/>
        </p:nvSpPr>
        <p:spPr>
          <a:xfrm>
            <a:off x="857232" y="843558"/>
            <a:ext cx="2232248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Crystal at Z= 422.8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51520" y="1059582"/>
            <a:ext cx="5055329" cy="2441815"/>
            <a:chOff x="827584" y="2499742"/>
            <a:chExt cx="5240968" cy="2441815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2"/>
            <a:srcRect l="9646" t="11017" r="13185" b="25065"/>
            <a:stretch/>
          </p:blipFill>
          <p:spPr>
            <a:xfrm>
              <a:off x="827584" y="2499742"/>
              <a:ext cx="5240968" cy="2441815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 bwMode="auto">
            <a:xfrm>
              <a:off x="2320629" y="4183811"/>
              <a:ext cx="1296146" cy="536164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cxnSp>
        <p:nvCxnSpPr>
          <p:cNvPr id="21" name="Straight Arrow Connector 20"/>
          <p:cNvCxnSpPr/>
          <p:nvPr/>
        </p:nvCxnSpPr>
        <p:spPr bwMode="auto">
          <a:xfrm>
            <a:off x="2627784" y="2743651"/>
            <a:ext cx="0" cy="53616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triangle" w="med" len="sm"/>
            <a:tailEnd type="triangle" w="med" len="sm"/>
          </a:ln>
          <a:effectLst/>
        </p:spPr>
      </p:cxnSp>
      <p:sp>
        <p:nvSpPr>
          <p:cNvPr id="22" name="TextBox 21"/>
          <p:cNvSpPr txBox="1"/>
          <p:nvPr/>
        </p:nvSpPr>
        <p:spPr>
          <a:xfrm rot="16200000">
            <a:off x="2248336" y="2825367"/>
            <a:ext cx="500878" cy="2816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≥ 3 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 location 2: End of Linac3</a:t>
            </a:r>
            <a:endParaRPr lang="de-CH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0FBA72-F0EC-044B-98AA-1F8104B5FA4D}"/>
              </a:ext>
            </a:extLst>
          </p:cNvPr>
          <p:cNvSpPr txBox="1"/>
          <p:nvPr/>
        </p:nvSpPr>
        <p:spPr>
          <a:xfrm>
            <a:off x="5431223" y="971429"/>
            <a:ext cx="3564396" cy="31844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marL="136525" indent="-136525" eaLnBrk="1" hangingPunct="1">
              <a:lnSpc>
                <a:spcPct val="110000"/>
              </a:lnSpc>
              <a:spcBef>
                <a:spcPct val="0"/>
              </a:spcBef>
              <a:buClr>
                <a:srgbClr val="197418"/>
              </a:buClr>
              <a:buFont typeface="System Font Regular"/>
              <a:buChar char="+"/>
            </a:pPr>
            <a:r>
              <a:rPr lang="en-US" sz="1400" dirty="0">
                <a:solidFill>
                  <a:schemeClr val="accent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Next to the klystron ideal for waveguide layout</a:t>
            </a:r>
          </a:p>
          <a:p>
            <a:pPr marL="136525" indent="-136525" eaLnBrk="1" hangingPunct="1">
              <a:lnSpc>
                <a:spcPct val="110000"/>
              </a:lnSpc>
              <a:spcBef>
                <a:spcPct val="0"/>
              </a:spcBef>
              <a:buClr>
                <a:srgbClr val="197418"/>
              </a:buClr>
              <a:buFont typeface="System Font Regular"/>
              <a:buChar char="+"/>
            </a:pPr>
            <a:r>
              <a:rPr lang="en-US" sz="1400" dirty="0">
                <a:solidFill>
                  <a:schemeClr val="accent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Cost, no need of dedicated beamline</a:t>
            </a:r>
          </a:p>
          <a:p>
            <a:pPr marL="136525" indent="-136525" eaLnBrk="1" hangingPunct="1">
              <a:lnSpc>
                <a:spcPct val="110000"/>
              </a:lnSpc>
              <a:spcBef>
                <a:spcPct val="0"/>
              </a:spcBef>
              <a:buClr>
                <a:srgbClr val="197418"/>
              </a:buClr>
              <a:buFont typeface="System Font Regular"/>
              <a:buChar char="+"/>
            </a:pPr>
            <a:r>
              <a:rPr lang="en-US" sz="1400" dirty="0">
                <a:solidFill>
                  <a:schemeClr val="accent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Installation time and manpower</a:t>
            </a:r>
          </a:p>
          <a:p>
            <a:pPr marL="136525" indent="-136525" eaLnBrk="1" hangingPunct="1">
              <a:lnSpc>
                <a:spcPct val="110000"/>
              </a:lnSpc>
              <a:spcBef>
                <a:spcPct val="0"/>
              </a:spcBef>
              <a:buClr>
                <a:srgbClr val="197418"/>
              </a:buClr>
              <a:buFont typeface="System Font Regular"/>
              <a:buChar char="+"/>
            </a:pPr>
            <a:r>
              <a:rPr lang="en-US" sz="1400" dirty="0">
                <a:solidFill>
                  <a:schemeClr val="accent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Below technical gallery, no need of shielding on top of the experiment (?)</a:t>
            </a:r>
          </a:p>
          <a:p>
            <a:pPr marL="136525" indent="-136525" eaLnBrk="1" hangingPunct="1">
              <a:lnSpc>
                <a:spcPct val="110000"/>
              </a:lnSpc>
              <a:spcBef>
                <a:spcPct val="0"/>
              </a:spcBef>
              <a:buClr>
                <a:srgbClr val="C00000"/>
              </a:buClr>
              <a:buFont typeface="System Font Regular"/>
              <a:buChar char="−"/>
            </a:pPr>
            <a:r>
              <a:rPr lang="en-US" sz="14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Reduced transverse available space, conflict with transport corridor</a:t>
            </a:r>
          </a:p>
          <a:p>
            <a:pPr marL="136525" indent="-136525" eaLnBrk="1" hangingPunct="1">
              <a:lnSpc>
                <a:spcPct val="110000"/>
              </a:lnSpc>
              <a:spcBef>
                <a:spcPct val="0"/>
              </a:spcBef>
              <a:buClr>
                <a:srgbClr val="C00000"/>
              </a:buClr>
              <a:buFont typeface="System Font Regular"/>
              <a:buChar char="−"/>
            </a:pPr>
            <a:r>
              <a:rPr lang="en-US" sz="14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Reduced longitudinal shielding space, no space for wall chicane</a:t>
            </a:r>
          </a:p>
          <a:p>
            <a:pPr marL="136525" indent="-136525" eaLnBrk="1" hangingPunct="1">
              <a:lnSpc>
                <a:spcPct val="110000"/>
              </a:lnSpc>
              <a:spcBef>
                <a:spcPct val="0"/>
              </a:spcBef>
              <a:buClr>
                <a:srgbClr val="C00000"/>
              </a:buClr>
              <a:buFont typeface="System Font Regular"/>
              <a:buChar char="−"/>
            </a:pPr>
            <a:r>
              <a:rPr lang="en-US" sz="14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Risk of interference with beam for users (in-out devices, residual magnetic fields (?), closing of vacuum valves during RF conditioning)</a:t>
            </a:r>
          </a:p>
          <a:p>
            <a:pPr marL="136525" indent="-136525" eaLnBrk="1" hangingPunct="1">
              <a:lnSpc>
                <a:spcPct val="110000"/>
              </a:lnSpc>
              <a:spcBef>
                <a:spcPct val="0"/>
              </a:spcBef>
              <a:buClr>
                <a:srgbClr val="C00000"/>
              </a:buClr>
              <a:buFont typeface="System Font Regular"/>
              <a:buChar char="−"/>
            </a:pPr>
            <a:r>
              <a:rPr lang="en-US" sz="14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Requires a movable beam stopper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 err="1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9029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A48270FC-5AA8-1A4F-AD17-3E863B00F296}"/>
              </a:ext>
            </a:extLst>
          </p:cNvPr>
          <p:cNvSpPr txBox="1"/>
          <p:nvPr/>
        </p:nvSpPr>
        <p:spPr>
          <a:xfrm>
            <a:off x="2052898" y="78206"/>
            <a:ext cx="6551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kern="1000" dirty="0">
                <a:solidFill>
                  <a:srgbClr val="686868"/>
                </a:solidFill>
                <a:latin typeface="+mj-lt"/>
                <a:ea typeface="+mj-ea"/>
                <a:cs typeface="+mj-cs"/>
              </a:rPr>
              <a:t>Radiological </a:t>
            </a:r>
            <a:r>
              <a:rPr lang="de-DE" sz="2400" kern="1000" dirty="0" err="1">
                <a:solidFill>
                  <a:srgbClr val="686868"/>
                </a:solidFill>
                <a:latin typeface="+mj-lt"/>
                <a:ea typeface="+mj-ea"/>
                <a:cs typeface="+mj-cs"/>
              </a:rPr>
              <a:t>aspects</a:t>
            </a:r>
            <a:r>
              <a:rPr lang="de-DE" sz="2400" kern="1000" dirty="0">
                <a:solidFill>
                  <a:srgbClr val="686868"/>
                </a:solidFill>
                <a:latin typeface="+mj-lt"/>
                <a:ea typeface="+mj-ea"/>
                <a:cs typeface="+mj-cs"/>
              </a:rPr>
              <a:t> - FLUKA </a:t>
            </a:r>
            <a:r>
              <a:rPr lang="en-US" sz="2400" kern="1000" dirty="0">
                <a:solidFill>
                  <a:srgbClr val="686868"/>
                </a:solidFill>
                <a:latin typeface="+mj-lt"/>
                <a:ea typeface="+mj-ea"/>
                <a:cs typeface="+mj-cs"/>
              </a:rPr>
              <a:t>implementation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627534"/>
            <a:ext cx="3119745" cy="430561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627534"/>
            <a:ext cx="4121686" cy="3197771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772352" y="771550"/>
            <a:ext cx="762309" cy="26587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400" dirty="0">
                <a:solidFill>
                  <a:srgbClr val="000000"/>
                </a:solidFill>
                <a:latin typeface="Calibri"/>
              </a:rPr>
              <a:t>Dose Top</a:t>
            </a:r>
            <a:endParaRPr lang="de-CH" sz="14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5259889" y="2531933"/>
            <a:ext cx="762309" cy="26587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400" dirty="0">
                <a:solidFill>
                  <a:srgbClr val="000000"/>
                </a:solidFill>
                <a:latin typeface="Calibri"/>
              </a:rPr>
              <a:t>Dose </a:t>
            </a:r>
            <a:r>
              <a:rPr lang="de-DE" sz="1400" dirty="0" err="1">
                <a:solidFill>
                  <a:srgbClr val="000000"/>
                </a:solidFill>
                <a:latin typeface="Calibri"/>
              </a:rPr>
              <a:t>Left</a:t>
            </a:r>
            <a:endParaRPr lang="de-CH" sz="14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8041747" y="3261073"/>
            <a:ext cx="762309" cy="26587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400" dirty="0">
                <a:solidFill>
                  <a:srgbClr val="000000"/>
                </a:solidFill>
                <a:latin typeface="Calibri"/>
              </a:rPr>
              <a:t>Dose </a:t>
            </a:r>
            <a:r>
              <a:rPr lang="de-DE" sz="1400" dirty="0" err="1">
                <a:solidFill>
                  <a:srgbClr val="000000"/>
                </a:solidFill>
                <a:latin typeface="Calibri"/>
              </a:rPr>
              <a:t>Right</a:t>
            </a:r>
            <a:endParaRPr lang="de-CH" sz="14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5536" y="3878970"/>
            <a:ext cx="4320480" cy="118632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Constraints: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Primary beam: e</a:t>
            </a:r>
            <a:r>
              <a:rPr lang="en-US" sz="1400" baseline="30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(7 GeV)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Walls: Concrete (top: 150 cm, left: 60 cm, right 40 cm)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Shielding experiment: Concrete (50 cm)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Beam Stop: Cu,  (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dz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dy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dx) = 25 cm x 30 cm x 50 cm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490F798-0EF2-C84E-8E0E-23770CD363F8}"/>
              </a:ext>
            </a:extLst>
          </p:cNvPr>
          <p:cNvSpPr/>
          <p:nvPr/>
        </p:nvSpPr>
        <p:spPr>
          <a:xfrm>
            <a:off x="6995968" y="4862112"/>
            <a:ext cx="2084032" cy="3173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Courtesy of Eike Hohmann</a:t>
            </a:r>
          </a:p>
        </p:txBody>
      </p:sp>
    </p:spTree>
    <p:extLst>
      <p:ext uri="{BB962C8B-B14F-4D97-AF65-F5344CB8AC3E}">
        <p14:creationId xmlns:p14="http://schemas.microsoft.com/office/powerpoint/2010/main" val="39583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A47CDA-E1DC-8441-8DAC-3BD0C744157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282302-ECFA-6B49-9E2D-C7393D980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626" y="874106"/>
            <a:ext cx="3367565" cy="415592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2B78A85-A46C-2A49-8523-EB118155D2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798466"/>
            <a:ext cx="4970296" cy="223182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5D29860-EB7B-5942-B496-8E723A20B2E4}"/>
              </a:ext>
            </a:extLst>
          </p:cNvPr>
          <p:cNvSpPr/>
          <p:nvPr/>
        </p:nvSpPr>
        <p:spPr>
          <a:xfrm>
            <a:off x="613709" y="613922"/>
            <a:ext cx="29318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Total dose rate </a:t>
            </a:r>
            <a:r>
              <a:rPr lang="en-GB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xz</a:t>
            </a:r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-plane (beam height)</a:t>
            </a:r>
            <a:endParaRPr lang="en-CH" sz="1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4499723-0727-6644-8B67-0C3D58418E15}"/>
              </a:ext>
            </a:extLst>
          </p:cNvPr>
          <p:cNvSpPr txBox="1"/>
          <p:nvPr/>
        </p:nvSpPr>
        <p:spPr>
          <a:xfrm>
            <a:off x="2052898" y="78206"/>
            <a:ext cx="6551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kern="1000" dirty="0">
                <a:solidFill>
                  <a:srgbClr val="686868"/>
                </a:solidFill>
                <a:latin typeface="+mj-lt"/>
                <a:ea typeface="+mj-ea"/>
                <a:cs typeface="+mj-cs"/>
              </a:rPr>
              <a:t>Radiological </a:t>
            </a:r>
            <a:r>
              <a:rPr lang="de-DE" sz="2400" kern="1000" dirty="0" err="1">
                <a:solidFill>
                  <a:srgbClr val="686868"/>
                </a:solidFill>
                <a:latin typeface="+mj-lt"/>
                <a:ea typeface="+mj-ea"/>
                <a:cs typeface="+mj-cs"/>
              </a:rPr>
              <a:t>aspects</a:t>
            </a:r>
            <a:r>
              <a:rPr lang="de-DE" sz="2400" kern="1000" dirty="0">
                <a:solidFill>
                  <a:srgbClr val="686868"/>
                </a:solidFill>
                <a:latin typeface="+mj-lt"/>
                <a:ea typeface="+mj-ea"/>
                <a:cs typeface="+mj-cs"/>
              </a:rPr>
              <a:t> - </a:t>
            </a:r>
            <a:r>
              <a:rPr lang="en-US" sz="2400" kern="1000" dirty="0">
                <a:solidFill>
                  <a:srgbClr val="686868"/>
                </a:solidFill>
                <a:latin typeface="+mj-lt"/>
                <a:ea typeface="+mj-ea"/>
                <a:cs typeface="+mj-cs"/>
              </a:rPr>
              <a:t>Results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4C44DCE-D290-804C-B348-1C31BA72548C}"/>
              </a:ext>
            </a:extLst>
          </p:cNvPr>
          <p:cNvSpPr/>
          <p:nvPr/>
        </p:nvSpPr>
        <p:spPr>
          <a:xfrm>
            <a:off x="6372200" y="4826105"/>
            <a:ext cx="2084032" cy="3173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Courtesy of Eike Hohmann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4A4CB20-F810-9E4C-B327-3FE746075B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8756" y="3064559"/>
            <a:ext cx="3024336" cy="1221094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96855EC-25C1-7C42-A0A6-BBC82DE5C4CA}"/>
              </a:ext>
            </a:extLst>
          </p:cNvPr>
          <p:cNvSpPr/>
          <p:nvPr/>
        </p:nvSpPr>
        <p:spPr>
          <a:xfrm>
            <a:off x="6861362" y="3458078"/>
            <a:ext cx="2176878" cy="10978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Limits: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Outside fence: 0.1 µ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Sv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/h (top)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Inside fence: 0.6 µ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Sv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/h (top)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Technical Gallery: 10 µ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Sv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/h (top)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Soil: 1 mS/h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FED07BF-95FB-1241-B813-3098B817D7D1}"/>
              </a:ext>
            </a:extLst>
          </p:cNvPr>
          <p:cNvSpPr/>
          <p:nvPr/>
        </p:nvSpPr>
        <p:spPr bwMode="auto">
          <a:xfrm>
            <a:off x="5724128" y="3537511"/>
            <a:ext cx="504056" cy="777799"/>
          </a:xfrm>
          <a:prstGeom prst="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5357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50571904"/>
              </p:ext>
            </p:extLst>
          </p:nvPr>
        </p:nvGraphicFramePr>
        <p:xfrm>
          <a:off x="755576" y="843558"/>
          <a:ext cx="7939406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977">
                  <a:extLst>
                    <a:ext uri="{9D8B030D-6E8A-4147-A177-3AD203B41FA5}">
                      <a16:colId xmlns:a16="http://schemas.microsoft.com/office/drawing/2014/main" val="2527705373"/>
                    </a:ext>
                  </a:extLst>
                </a:gridCol>
                <a:gridCol w="1662438">
                  <a:extLst>
                    <a:ext uri="{9D8B030D-6E8A-4147-A177-3AD203B41FA5}">
                      <a16:colId xmlns:a16="http://schemas.microsoft.com/office/drawing/2014/main" val="4107530438"/>
                    </a:ext>
                  </a:extLst>
                </a:gridCol>
                <a:gridCol w="1955991">
                  <a:extLst>
                    <a:ext uri="{9D8B030D-6E8A-4147-A177-3AD203B41FA5}">
                      <a16:colId xmlns:a16="http://schemas.microsoft.com/office/drawing/2014/main" val="328088027"/>
                    </a:ext>
                  </a:extLst>
                </a:gridCol>
              </a:tblGrid>
              <a:tr h="272926">
                <a:tc>
                  <a:txBody>
                    <a:bodyPr/>
                    <a:lstStyle/>
                    <a:p>
                      <a:endParaRPr lang="de-CH" sz="16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Location 1 (Porthos TL)</a:t>
                      </a:r>
                      <a:endParaRPr lang="de-CH" sz="16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Location 2</a:t>
                      </a:r>
                    </a:p>
                    <a:p>
                      <a:r>
                        <a:rPr lang="en-US" sz="16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(Aramis Linac 3)</a:t>
                      </a:r>
                      <a:endParaRPr lang="de-CH" sz="16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021647"/>
                  </a:ext>
                </a:extLst>
              </a:tr>
              <a:tr h="272926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Space availability for the shielding</a:t>
                      </a:r>
                      <a:endParaRPr lang="de-CH" sz="16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rgbClr val="00B05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++</a:t>
                      </a:r>
                      <a:endParaRPr lang="de-CH" sz="1600" b="0" i="0" dirty="0">
                        <a:solidFill>
                          <a:srgbClr val="00B05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rgbClr val="FF000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--</a:t>
                      </a:r>
                      <a:endParaRPr lang="de-CH" sz="1600" b="0" i="0" dirty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5821606"/>
                  </a:ext>
                </a:extLst>
              </a:tr>
              <a:tr h="272926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Radioprotection (without additional top shielding)  </a:t>
                      </a:r>
                      <a:endParaRPr lang="de-CH" sz="16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8 </a:t>
                      </a:r>
                      <a:r>
                        <a:rPr lang="de-CH" sz="16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pC</a:t>
                      </a:r>
                      <a:r>
                        <a:rPr lang="de-CH" sz="16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1Hz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rgbClr val="00B05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200 </a:t>
                      </a:r>
                      <a:r>
                        <a:rPr lang="en-US" sz="1600" b="0" i="0" dirty="0" err="1">
                          <a:solidFill>
                            <a:srgbClr val="00B05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pC</a:t>
                      </a:r>
                      <a:r>
                        <a:rPr lang="en-US" sz="1600" b="0" i="0" dirty="0">
                          <a:solidFill>
                            <a:srgbClr val="00B05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1 Hz</a:t>
                      </a:r>
                      <a:endParaRPr lang="de-CH" sz="1600" b="0" i="0" dirty="0">
                        <a:solidFill>
                          <a:srgbClr val="00B05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005615"/>
                  </a:ext>
                </a:extLst>
              </a:tr>
              <a:tr h="272926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General</a:t>
                      </a:r>
                      <a:r>
                        <a:rPr lang="en-US" sz="1600" b="0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security aspects (i.e. escape routes)</a:t>
                      </a:r>
                      <a:endParaRPr lang="de-CH" sz="16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rgbClr val="00B05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+</a:t>
                      </a:r>
                      <a:endParaRPr lang="de-CH" sz="1600" b="0" i="0" dirty="0">
                        <a:solidFill>
                          <a:srgbClr val="00B05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rgbClr val="FF000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--</a:t>
                      </a:r>
                      <a:endParaRPr lang="de-CH" sz="1600" b="0" i="0" dirty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3016654"/>
                  </a:ext>
                </a:extLst>
              </a:tr>
              <a:tr h="272926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Risk</a:t>
                      </a:r>
                      <a:r>
                        <a:rPr lang="en-US" sz="1600" b="0" i="0" baseline="0" dirty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of interference with normal operation</a:t>
                      </a:r>
                      <a:endParaRPr lang="de-CH" sz="1600" b="0" i="0" dirty="0">
                        <a:solidFill>
                          <a:srgbClr val="C0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rgbClr val="00B05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++</a:t>
                      </a:r>
                      <a:endParaRPr lang="de-CH" sz="1600" b="0" i="0" dirty="0">
                        <a:solidFill>
                          <a:srgbClr val="00B05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rgbClr val="FF000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--</a:t>
                      </a:r>
                      <a:endParaRPr lang="de-CH" sz="1600" b="0" i="0" dirty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5499705"/>
                  </a:ext>
                </a:extLst>
              </a:tr>
              <a:tr h="272926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RF network </a:t>
                      </a:r>
                      <a:endParaRPr lang="de-CH" sz="16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rgbClr val="FF000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--</a:t>
                      </a:r>
                      <a:endParaRPr lang="de-CH" sz="1600" b="0" i="0" dirty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rgbClr val="00B05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++</a:t>
                      </a:r>
                      <a:endParaRPr lang="de-CH" sz="1600" b="0" i="0" dirty="0">
                        <a:solidFill>
                          <a:srgbClr val="00B05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939983"/>
                  </a:ext>
                </a:extLst>
              </a:tr>
              <a:tr h="272926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Costs (including TL)</a:t>
                      </a:r>
                      <a:endParaRPr lang="de-CH" sz="16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rgbClr val="FF000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-</a:t>
                      </a:r>
                      <a:endParaRPr lang="de-CH" sz="1600" b="0" i="0" dirty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0" i="0" dirty="0">
                          <a:solidFill>
                            <a:srgbClr val="00B05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+</a:t>
                      </a:r>
                      <a:endParaRPr lang="en-US" sz="1600" b="0" i="0" dirty="0">
                        <a:solidFill>
                          <a:srgbClr val="00B05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6175409"/>
                  </a:ext>
                </a:extLst>
              </a:tr>
              <a:tr h="272926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Required manpower</a:t>
                      </a:r>
                      <a:endParaRPr lang="de-CH" sz="16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rgbClr val="FF000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-</a:t>
                      </a:r>
                      <a:endParaRPr lang="de-CH" sz="1600" b="0" i="0" dirty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rgbClr val="00B05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+</a:t>
                      </a:r>
                      <a:endParaRPr lang="de-CH" sz="1600" b="0" i="0" dirty="0">
                        <a:solidFill>
                          <a:srgbClr val="00B05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4106248"/>
                  </a:ext>
                </a:extLst>
              </a:tr>
              <a:tr h="272926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Time</a:t>
                      </a:r>
                      <a:r>
                        <a:rPr lang="en-US" sz="1600" b="0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schedule</a:t>
                      </a:r>
                      <a:endParaRPr lang="de-CH" sz="16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rgbClr val="FF000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-</a:t>
                      </a:r>
                      <a:endParaRPr lang="de-CH" sz="1600" b="0" i="0" dirty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rgbClr val="00B05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+</a:t>
                      </a:r>
                      <a:endParaRPr lang="de-CH" sz="1600" b="0" i="0" dirty="0">
                        <a:solidFill>
                          <a:srgbClr val="00B05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331462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the locations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92203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time schedule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208963" y="4967288"/>
            <a:ext cx="576262" cy="147637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068" y="768033"/>
            <a:ext cx="7432420" cy="39639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504" y="2499742"/>
            <a:ext cx="3672408" cy="16566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Criticalities:</a:t>
            </a:r>
          </a:p>
          <a:p>
            <a:pPr marL="180975" indent="-180975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Installation only during shutdowns</a:t>
            </a:r>
            <a:b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 V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ery limited time and manpower</a:t>
            </a:r>
            <a:b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(SLS2 high priority vs. P</a:t>
            </a:r>
            <a:r>
              <a:rPr lang="en-US" sz="1400" baseline="30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…)</a:t>
            </a:r>
          </a:p>
          <a:p>
            <a:pPr marL="180975" indent="-180975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Experiment in user facility</a:t>
            </a:r>
            <a:b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L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imited beam time</a:t>
            </a:r>
            <a:endParaRPr lang="de-CH" sz="1400" dirty="0" err="1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Diamond 4">
            <a:extLst>
              <a:ext uri="{FF2B5EF4-FFF2-40B4-BE49-F238E27FC236}">
                <a16:creationId xmlns:a16="http://schemas.microsoft.com/office/drawing/2014/main" id="{13F6286A-EDF3-4042-9BCD-7C4EA6F57A6C}"/>
              </a:ext>
            </a:extLst>
          </p:cNvPr>
          <p:cNvSpPr/>
          <p:nvPr/>
        </p:nvSpPr>
        <p:spPr bwMode="auto">
          <a:xfrm>
            <a:off x="6948264" y="2139702"/>
            <a:ext cx="144016" cy="170658"/>
          </a:xfrm>
          <a:prstGeom prst="diamond">
            <a:avLst/>
          </a:prstGeom>
          <a:solidFill>
            <a:schemeClr val="accent3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Diamond 6">
            <a:extLst>
              <a:ext uri="{FF2B5EF4-FFF2-40B4-BE49-F238E27FC236}">
                <a16:creationId xmlns:a16="http://schemas.microsoft.com/office/drawing/2014/main" id="{7614FCA4-9334-9E44-884E-4FEA65D8B087}"/>
              </a:ext>
            </a:extLst>
          </p:cNvPr>
          <p:cNvSpPr/>
          <p:nvPr/>
        </p:nvSpPr>
        <p:spPr bwMode="auto">
          <a:xfrm>
            <a:off x="8094782" y="2139702"/>
            <a:ext cx="144016" cy="170658"/>
          </a:xfrm>
          <a:prstGeom prst="diamond">
            <a:avLst/>
          </a:prstGeom>
          <a:solidFill>
            <a:schemeClr val="accent3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9B98A0C-B245-FD46-B248-FAC9E8158361}"/>
              </a:ext>
            </a:extLst>
          </p:cNvPr>
          <p:cNvCxnSpPr/>
          <p:nvPr/>
        </p:nvCxnSpPr>
        <p:spPr bwMode="auto">
          <a:xfrm>
            <a:off x="7092280" y="2225031"/>
            <a:ext cx="1002502" cy="0"/>
          </a:xfrm>
          <a:prstGeom prst="straightConnector1">
            <a:avLst/>
          </a:prstGeom>
          <a:ln w="28575"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23857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PowerPoint-Vorlage Format 16_9 (EN)_VO-9713-102</Template>
  <TotalTime>0</TotalTime>
  <Words>582</Words>
  <Application>Microsoft Office PowerPoint</Application>
  <PresentationFormat>On-screen Show (16:9)</PresentationFormat>
  <Paragraphs>113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ＭＳ Ｐゴシック</vt:lpstr>
      <vt:lpstr>Arial</vt:lpstr>
      <vt:lpstr>Arial Narrow</vt:lpstr>
      <vt:lpstr>Calibri</vt:lpstr>
      <vt:lpstr>Calibri Light</vt:lpstr>
      <vt:lpstr>Georgia</vt:lpstr>
      <vt:lpstr>Symbol</vt:lpstr>
      <vt:lpstr>System Font Regular</vt:lpstr>
      <vt:lpstr>Times</vt:lpstr>
      <vt:lpstr>Wingdings</vt:lpstr>
      <vt:lpstr>ヒラギノ角ゴ Pro W3</vt:lpstr>
      <vt:lpstr>PSI-Powerpoint-Master Calibri V2</vt:lpstr>
      <vt:lpstr>WP6; P3 (PSI Positron Production) in SwissFEL</vt:lpstr>
      <vt:lpstr>P3 PSI Positron Production (WP6)</vt:lpstr>
      <vt:lpstr>P3 PSI Positron Production (WP6)</vt:lpstr>
      <vt:lpstr>Experiment location 1: Porthos transfer line</vt:lpstr>
      <vt:lpstr>Experiment location 2: End of Linac3</vt:lpstr>
      <vt:lpstr>PowerPoint Presentation</vt:lpstr>
      <vt:lpstr>PowerPoint Presentation</vt:lpstr>
      <vt:lpstr>Comparison of the locations</vt:lpstr>
      <vt:lpstr>Preliminary time schedule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Schär Mattia</dc:creator>
  <cp:lastModifiedBy>Zennaro Riccardo</cp:lastModifiedBy>
  <cp:revision>82</cp:revision>
  <cp:lastPrinted>2015-09-30T13:23:15Z</cp:lastPrinted>
  <dcterms:created xsi:type="dcterms:W3CDTF">2021-08-24T12:12:31Z</dcterms:created>
  <dcterms:modified xsi:type="dcterms:W3CDTF">2021-09-23T08:10:32Z</dcterms:modified>
</cp:coreProperties>
</file>