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  <p:sldMasterId id="2147483661" r:id="rId2"/>
  </p:sldMasterIdLst>
  <p:notesMasterIdLst>
    <p:notesMasterId r:id="rId14"/>
  </p:notesMasterIdLst>
  <p:handoutMasterIdLst>
    <p:handoutMasterId r:id="rId15"/>
  </p:handoutMasterIdLst>
  <p:sldIdLst>
    <p:sldId id="739" r:id="rId3"/>
    <p:sldId id="824" r:id="rId4"/>
    <p:sldId id="803" r:id="rId5"/>
    <p:sldId id="832" r:id="rId6"/>
    <p:sldId id="802" r:id="rId7"/>
    <p:sldId id="809" r:id="rId8"/>
    <p:sldId id="807" r:id="rId9"/>
    <p:sldId id="740" r:id="rId10"/>
    <p:sldId id="831" r:id="rId11"/>
    <p:sldId id="822" r:id="rId12"/>
    <p:sldId id="835" r:id="rId13"/>
  </p:sldIdLst>
  <p:sldSz cx="9906000" cy="6858000" type="A4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9C22"/>
    <a:srgbClr val="0000B9"/>
    <a:srgbClr val="D41500"/>
    <a:srgbClr val="83B9FF"/>
    <a:srgbClr val="C1606D"/>
    <a:srgbClr val="19D210"/>
    <a:srgbClr val="7C7C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23492" autoAdjust="0"/>
    <p:restoredTop sz="99817" autoAdjust="0"/>
  </p:normalViewPr>
  <p:slideViewPr>
    <p:cSldViewPr>
      <p:cViewPr varScale="1">
        <p:scale>
          <a:sx n="89" d="100"/>
          <a:sy n="89" d="100"/>
        </p:scale>
        <p:origin x="-62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812" y="-90"/>
      </p:cViewPr>
      <p:guideLst>
        <p:guide orient="horz" pos="3103"/>
        <p:guide pos="211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t" anchorCtr="0" compatLnSpc="1">
            <a:prstTxWarp prst="textNoShape">
              <a:avLst/>
            </a:prstTxWarp>
          </a:bodyPr>
          <a:lstStyle>
            <a:lvl1pPr defTabSz="9683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2063" y="0"/>
            <a:ext cx="29162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t" anchorCtr="0" compatLnSpc="1">
            <a:prstTxWarp prst="textNoShape">
              <a:avLst/>
            </a:prstTxWarp>
          </a:bodyPr>
          <a:lstStyle>
            <a:lvl1pPr algn="r" defTabSz="9683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b" anchorCtr="0" compatLnSpc="1">
            <a:prstTxWarp prst="textNoShape">
              <a:avLst/>
            </a:prstTxWarp>
          </a:bodyPr>
          <a:lstStyle>
            <a:lvl1pPr defTabSz="9683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b" anchorCtr="0" compatLnSpc="1">
            <a:prstTxWarp prst="textNoShape">
              <a:avLst/>
            </a:prstTxWarp>
          </a:bodyPr>
          <a:lstStyle>
            <a:lvl1pPr algn="r" defTabSz="968375">
              <a:defRPr sz="1200"/>
            </a:lvl1pPr>
          </a:lstStyle>
          <a:p>
            <a:pPr>
              <a:defRPr/>
            </a:pPr>
            <a:fld id="{BB6F9A5D-6A3C-48BF-AA86-3889038DA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t" anchorCtr="0" compatLnSpc="1">
            <a:prstTxWarp prst="textNoShape">
              <a:avLst/>
            </a:prstTxWarp>
          </a:bodyPr>
          <a:lstStyle>
            <a:lvl1pPr defTabSz="9683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2063" y="0"/>
            <a:ext cx="29162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t" anchorCtr="0" compatLnSpc="1">
            <a:prstTxWarp prst="textNoShape">
              <a:avLst/>
            </a:prstTxWarp>
          </a:bodyPr>
          <a:lstStyle>
            <a:lvl1pPr algn="r" defTabSz="9683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0563" y="735013"/>
            <a:ext cx="534670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1538"/>
            <a:ext cx="49244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b" anchorCtr="0" compatLnSpc="1">
            <a:prstTxWarp prst="textNoShape">
              <a:avLst/>
            </a:prstTxWarp>
          </a:bodyPr>
          <a:lstStyle>
            <a:lvl1pPr defTabSz="9683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4" tIns="48441" rIns="96884" bIns="48441" numCol="1" anchor="b" anchorCtr="0" compatLnSpc="1">
            <a:prstTxWarp prst="textNoShape">
              <a:avLst/>
            </a:prstTxWarp>
          </a:bodyPr>
          <a:lstStyle>
            <a:lvl1pPr algn="r" defTabSz="968375">
              <a:defRPr sz="1200"/>
            </a:lvl1pPr>
          </a:lstStyle>
          <a:p>
            <a:pPr>
              <a:defRPr/>
            </a:pPr>
            <a:fld id="{275C470A-B3F0-46BD-865E-18EEAD4B9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7BDB55E0-621C-4A1E-B349-68608C6A738B}" type="slidenum">
              <a:rPr lang="en-US" sz="1200"/>
              <a:pPr algn="r" defTabSz="968375"/>
              <a:t>1</a:t>
            </a:fld>
            <a:endParaRPr 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2150" y="735013"/>
            <a:ext cx="5345113" cy="3700462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694C3DE7-FF2C-4880-8DAF-AB0E662041A0}" type="slidenum">
              <a:rPr lang="en-US" sz="1200"/>
              <a:pPr algn="r" defTabSz="968375"/>
              <a:t>2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2150" y="735013"/>
            <a:ext cx="5345113" cy="37004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56" tIns="47478" rIns="94956" bIns="47478" anchor="b"/>
          <a:lstStyle/>
          <a:p>
            <a:pPr algn="r" defTabSz="950913" eaLnBrk="1" hangingPunct="1"/>
            <a:fld id="{472C8F23-85D0-461D-BBB8-6380140C78B2}" type="slidenum">
              <a:rPr lang="en-GB" sz="1200">
                <a:latin typeface="Arial" charset="0"/>
              </a:rPr>
              <a:pPr algn="r" defTabSz="950913" eaLnBrk="1" hangingPunct="1"/>
              <a:t>5</a:t>
            </a:fld>
            <a:endParaRPr lang="en-GB" sz="1200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8188"/>
            <a:ext cx="5334000" cy="369411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78363"/>
            <a:ext cx="4921250" cy="4437062"/>
          </a:xfrm>
          <a:noFill/>
          <a:ln/>
        </p:spPr>
        <p:txBody>
          <a:bodyPr lIns="94956" tIns="47478" rIns="94956" bIns="4747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56" tIns="47478" rIns="94956" bIns="47478" anchor="b"/>
          <a:lstStyle/>
          <a:p>
            <a:pPr algn="r" defTabSz="950913" eaLnBrk="1" hangingPunct="1"/>
            <a:fld id="{752823D3-1F74-4D60-8545-30FBA4E280C2}" type="slidenum">
              <a:rPr lang="en-GB" sz="1200">
                <a:latin typeface="Arial" charset="0"/>
              </a:rPr>
              <a:pPr algn="r" defTabSz="950913" eaLnBrk="1" hangingPunct="1"/>
              <a:t>6</a:t>
            </a:fld>
            <a:endParaRPr lang="en-GB" sz="1200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2150" y="738188"/>
            <a:ext cx="5337175" cy="36957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5475"/>
          </a:xfrm>
          <a:noFill/>
          <a:ln/>
        </p:spPr>
        <p:txBody>
          <a:bodyPr lIns="94956" tIns="47478" rIns="94956" bIns="4747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C892F0B5-A897-4399-BC18-1F1E6954B070}" type="slidenum">
              <a:rPr lang="en-US" sz="1200"/>
              <a:pPr algn="r" defTabSz="968375"/>
              <a:t>8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2150" y="735013"/>
            <a:ext cx="5345113" cy="3700462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6C8CBD69-6E90-41E3-A4A8-D2041F45D93E}" type="slidenum">
              <a:rPr lang="en-US" sz="1200"/>
              <a:pPr algn="r" defTabSz="968375"/>
              <a:t>9</a:t>
            </a:fld>
            <a:endParaRPr lang="en-US" sz="12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2150" y="735013"/>
            <a:ext cx="5345113" cy="3700462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08598875-1C74-4AF2-8A54-27D19482FE90}" type="slidenum">
              <a:rPr lang="en-US" sz="1200"/>
              <a:pPr algn="r" defTabSz="968375"/>
              <a:t>10</a:t>
            </a:fld>
            <a:endParaRPr 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2150" y="735013"/>
            <a:ext cx="5345113" cy="370046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02063" y="93614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4" tIns="48441" rIns="96884" bIns="48441" anchor="b"/>
          <a:lstStyle/>
          <a:p>
            <a:pPr algn="r" defTabSz="968375"/>
            <a:fld id="{7BDB55E0-621C-4A1E-B349-68608C6A738B}" type="slidenum">
              <a:rPr lang="en-US" sz="1200"/>
              <a:pPr algn="r" defTabSz="968375"/>
              <a:t>11</a:t>
            </a:fld>
            <a:endParaRPr 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2150" y="735013"/>
            <a:ext cx="5345113" cy="3700462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238" y="609600"/>
            <a:ext cx="8913812" cy="9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Courier New" pitchFamily="49" charset="0"/>
              <a:buChar char="o"/>
              <a:defRPr/>
            </a:lvl1pPr>
            <a:lvl2pPr>
              <a:buFont typeface="Arial" pitchFamily="34" charset="0"/>
              <a:buChar char="•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352800" y="6381750"/>
            <a:ext cx="31369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66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A. Catinaccio - CERN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7391400" y="6381750"/>
            <a:ext cx="23114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80E113F6-EFF6-4423-8696-4D8949C0D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6313" y="228600"/>
            <a:ext cx="2332037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28600"/>
            <a:ext cx="6843713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838200"/>
            <a:ext cx="4587875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0475" y="838200"/>
            <a:ext cx="4587875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lIns="91440" tIns="45720" rIns="91440" bIns="4572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1325" y="228600"/>
            <a:ext cx="85566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838200"/>
            <a:ext cx="93281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paint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238" y="609600"/>
            <a:ext cx="8913812" cy="9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9" name="Group 9"/>
          <p:cNvGrpSpPr>
            <a:grpSpLocks/>
          </p:cNvGrpSpPr>
          <p:nvPr/>
        </p:nvGrpSpPr>
        <p:grpSpPr bwMode="auto">
          <a:xfrm>
            <a:off x="9080500" y="0"/>
            <a:ext cx="742950" cy="820738"/>
            <a:chOff x="4896" y="59"/>
            <a:chExt cx="576" cy="805"/>
          </a:xfrm>
        </p:grpSpPr>
        <p:pic>
          <p:nvPicPr>
            <p:cNvPr id="1030" name="Picture 10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896" y="59"/>
              <a:ext cx="374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9" name="Freeform 11"/>
            <p:cNvSpPr>
              <a:spLocks noEditPoints="1"/>
            </p:cNvSpPr>
            <p:nvPr userDrawn="1"/>
          </p:nvSpPr>
          <p:spPr bwMode="auto">
            <a:xfrm>
              <a:off x="5154" y="549"/>
              <a:ext cx="318" cy="196"/>
            </a:xfrm>
            <a:custGeom>
              <a:avLst/>
              <a:gdLst>
                <a:gd name="T0" fmla="*/ 29 w 318"/>
                <a:gd name="T1" fmla="*/ 78 h 196"/>
                <a:gd name="T2" fmla="*/ 54 w 318"/>
                <a:gd name="T3" fmla="*/ 2 h 196"/>
                <a:gd name="T4" fmla="*/ 37 w 318"/>
                <a:gd name="T5" fmla="*/ 24 h 196"/>
                <a:gd name="T6" fmla="*/ 91 w 318"/>
                <a:gd name="T7" fmla="*/ 24 h 196"/>
                <a:gd name="T8" fmla="*/ 129 w 318"/>
                <a:gd name="T9" fmla="*/ 24 h 196"/>
                <a:gd name="T10" fmla="*/ 139 w 318"/>
                <a:gd name="T11" fmla="*/ 90 h 196"/>
                <a:gd name="T12" fmla="*/ 183 w 318"/>
                <a:gd name="T13" fmla="*/ 70 h 196"/>
                <a:gd name="T14" fmla="*/ 231 w 318"/>
                <a:gd name="T15" fmla="*/ 78 h 196"/>
                <a:gd name="T16" fmla="*/ 208 w 318"/>
                <a:gd name="T17" fmla="*/ 2 h 196"/>
                <a:gd name="T18" fmla="*/ 226 w 318"/>
                <a:gd name="T19" fmla="*/ 60 h 196"/>
                <a:gd name="T20" fmla="*/ 270 w 318"/>
                <a:gd name="T21" fmla="*/ 68 h 196"/>
                <a:gd name="T22" fmla="*/ 283 w 318"/>
                <a:gd name="T23" fmla="*/ 58 h 196"/>
                <a:gd name="T24" fmla="*/ 268 w 318"/>
                <a:gd name="T25" fmla="*/ 14 h 196"/>
                <a:gd name="T26" fmla="*/ 310 w 318"/>
                <a:gd name="T27" fmla="*/ 32 h 196"/>
                <a:gd name="T28" fmla="*/ 291 w 318"/>
                <a:gd name="T29" fmla="*/ 24 h 196"/>
                <a:gd name="T30" fmla="*/ 301 w 318"/>
                <a:gd name="T31" fmla="*/ 40 h 196"/>
                <a:gd name="T32" fmla="*/ 310 w 318"/>
                <a:gd name="T33" fmla="*/ 70 h 196"/>
                <a:gd name="T34" fmla="*/ 280 w 318"/>
                <a:gd name="T35" fmla="*/ 92 h 196"/>
                <a:gd name="T36" fmla="*/ 21 w 318"/>
                <a:gd name="T37" fmla="*/ 138 h 196"/>
                <a:gd name="T38" fmla="*/ 27 w 318"/>
                <a:gd name="T39" fmla="*/ 154 h 196"/>
                <a:gd name="T40" fmla="*/ 0 w 318"/>
                <a:gd name="T41" fmla="*/ 196 h 196"/>
                <a:gd name="T42" fmla="*/ 23 w 318"/>
                <a:gd name="T43" fmla="*/ 124 h 196"/>
                <a:gd name="T44" fmla="*/ 48 w 318"/>
                <a:gd name="T45" fmla="*/ 130 h 196"/>
                <a:gd name="T46" fmla="*/ 33 w 318"/>
                <a:gd name="T47" fmla="*/ 172 h 196"/>
                <a:gd name="T48" fmla="*/ 21 w 318"/>
                <a:gd name="T49" fmla="*/ 196 h 196"/>
                <a:gd name="T50" fmla="*/ 79 w 318"/>
                <a:gd name="T51" fmla="*/ 118 h 196"/>
                <a:gd name="T52" fmla="*/ 94 w 318"/>
                <a:gd name="T53" fmla="*/ 118 h 196"/>
                <a:gd name="T54" fmla="*/ 81 w 318"/>
                <a:gd name="T55" fmla="*/ 146 h 196"/>
                <a:gd name="T56" fmla="*/ 100 w 318"/>
                <a:gd name="T57" fmla="*/ 144 h 196"/>
                <a:gd name="T58" fmla="*/ 127 w 318"/>
                <a:gd name="T59" fmla="*/ 118 h 196"/>
                <a:gd name="T60" fmla="*/ 152 w 318"/>
                <a:gd name="T61" fmla="*/ 152 h 196"/>
                <a:gd name="T62" fmla="*/ 116 w 318"/>
                <a:gd name="T63" fmla="*/ 170 h 196"/>
                <a:gd name="T64" fmla="*/ 102 w 318"/>
                <a:gd name="T65" fmla="*/ 152 h 196"/>
                <a:gd name="T66" fmla="*/ 121 w 318"/>
                <a:gd name="T67" fmla="*/ 146 h 196"/>
                <a:gd name="T68" fmla="*/ 131 w 318"/>
                <a:gd name="T69" fmla="*/ 146 h 196"/>
                <a:gd name="T70" fmla="*/ 160 w 318"/>
                <a:gd name="T71" fmla="*/ 196 h 196"/>
                <a:gd name="T72" fmla="*/ 170 w 318"/>
                <a:gd name="T73" fmla="*/ 90 h 196"/>
                <a:gd name="T74" fmla="*/ 183 w 318"/>
                <a:gd name="T75" fmla="*/ 102 h 196"/>
                <a:gd name="T76" fmla="*/ 170 w 318"/>
                <a:gd name="T77" fmla="*/ 114 h 196"/>
                <a:gd name="T78" fmla="*/ 160 w 318"/>
                <a:gd name="T79" fmla="*/ 106 h 196"/>
                <a:gd name="T80" fmla="*/ 164 w 318"/>
                <a:gd name="T81" fmla="*/ 92 h 196"/>
                <a:gd name="T82" fmla="*/ 220 w 318"/>
                <a:gd name="T83" fmla="*/ 138 h 196"/>
                <a:gd name="T84" fmla="*/ 210 w 318"/>
                <a:gd name="T85" fmla="*/ 138 h 196"/>
                <a:gd name="T86" fmla="*/ 214 w 318"/>
                <a:gd name="T87" fmla="*/ 158 h 196"/>
                <a:gd name="T88" fmla="*/ 239 w 318"/>
                <a:gd name="T89" fmla="*/ 154 h 196"/>
                <a:gd name="T90" fmla="*/ 214 w 318"/>
                <a:gd name="T91" fmla="*/ 172 h 196"/>
                <a:gd name="T92" fmla="*/ 191 w 318"/>
                <a:gd name="T93" fmla="*/ 152 h 196"/>
                <a:gd name="T94" fmla="*/ 197 w 318"/>
                <a:gd name="T95" fmla="*/ 124 h 196"/>
                <a:gd name="T96" fmla="*/ 226 w 318"/>
                <a:gd name="T97" fmla="*/ 120 h 196"/>
                <a:gd name="T98" fmla="*/ 239 w 318"/>
                <a:gd name="T99" fmla="*/ 136 h 196"/>
                <a:gd name="T100" fmla="*/ 276 w 318"/>
                <a:gd name="T101" fmla="*/ 172 h 196"/>
                <a:gd name="T102" fmla="*/ 249 w 318"/>
                <a:gd name="T103" fmla="*/ 160 h 196"/>
                <a:gd name="T104" fmla="*/ 258 w 318"/>
                <a:gd name="T105" fmla="*/ 122 h 196"/>
                <a:gd name="T106" fmla="*/ 276 w 318"/>
                <a:gd name="T107" fmla="*/ 134 h 196"/>
                <a:gd name="T108" fmla="*/ 276 w 318"/>
                <a:gd name="T109" fmla="*/ 154 h 196"/>
                <a:gd name="T110" fmla="*/ 285 w 318"/>
                <a:gd name="T111" fmla="*/ 134 h 196"/>
                <a:gd name="T112" fmla="*/ 312 w 318"/>
                <a:gd name="T113" fmla="*/ 104 h 196"/>
                <a:gd name="T114" fmla="*/ 312 w 318"/>
                <a:gd name="T115" fmla="*/ 134 h 1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18"/>
                <a:gd name="T175" fmla="*/ 0 h 196"/>
                <a:gd name="T176" fmla="*/ 318 w 318"/>
                <a:gd name="T177" fmla="*/ 196 h 19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18" h="196">
                  <a:moveTo>
                    <a:pt x="73" y="90"/>
                  </a:moveTo>
                  <a:lnTo>
                    <a:pt x="48" y="90"/>
                  </a:lnTo>
                  <a:lnTo>
                    <a:pt x="46" y="78"/>
                  </a:lnTo>
                  <a:lnTo>
                    <a:pt x="29" y="78"/>
                  </a:lnTo>
                  <a:lnTo>
                    <a:pt x="27" y="90"/>
                  </a:lnTo>
                  <a:lnTo>
                    <a:pt x="2" y="90"/>
                  </a:lnTo>
                  <a:lnTo>
                    <a:pt x="23" y="2"/>
                  </a:lnTo>
                  <a:lnTo>
                    <a:pt x="54" y="2"/>
                  </a:lnTo>
                  <a:lnTo>
                    <a:pt x="73" y="90"/>
                  </a:lnTo>
                  <a:close/>
                  <a:moveTo>
                    <a:pt x="33" y="60"/>
                  </a:moveTo>
                  <a:lnTo>
                    <a:pt x="44" y="60"/>
                  </a:lnTo>
                  <a:lnTo>
                    <a:pt x="37" y="24"/>
                  </a:lnTo>
                  <a:lnTo>
                    <a:pt x="33" y="60"/>
                  </a:lnTo>
                  <a:close/>
                  <a:moveTo>
                    <a:pt x="114" y="90"/>
                  </a:moveTo>
                  <a:lnTo>
                    <a:pt x="91" y="90"/>
                  </a:lnTo>
                  <a:lnTo>
                    <a:pt x="91" y="24"/>
                  </a:lnTo>
                  <a:lnTo>
                    <a:pt x="77" y="24"/>
                  </a:lnTo>
                  <a:lnTo>
                    <a:pt x="77" y="2"/>
                  </a:lnTo>
                  <a:lnTo>
                    <a:pt x="129" y="2"/>
                  </a:lnTo>
                  <a:lnTo>
                    <a:pt x="129" y="24"/>
                  </a:lnTo>
                  <a:lnTo>
                    <a:pt x="114" y="24"/>
                  </a:lnTo>
                  <a:lnTo>
                    <a:pt x="114" y="90"/>
                  </a:lnTo>
                  <a:close/>
                  <a:moveTo>
                    <a:pt x="183" y="90"/>
                  </a:moveTo>
                  <a:lnTo>
                    <a:pt x="139" y="90"/>
                  </a:lnTo>
                  <a:lnTo>
                    <a:pt x="139" y="2"/>
                  </a:lnTo>
                  <a:lnTo>
                    <a:pt x="164" y="2"/>
                  </a:lnTo>
                  <a:lnTo>
                    <a:pt x="164" y="70"/>
                  </a:lnTo>
                  <a:lnTo>
                    <a:pt x="183" y="70"/>
                  </a:lnTo>
                  <a:lnTo>
                    <a:pt x="183" y="90"/>
                  </a:lnTo>
                  <a:close/>
                  <a:moveTo>
                    <a:pt x="258" y="90"/>
                  </a:moveTo>
                  <a:lnTo>
                    <a:pt x="233" y="90"/>
                  </a:lnTo>
                  <a:lnTo>
                    <a:pt x="231" y="78"/>
                  </a:lnTo>
                  <a:lnTo>
                    <a:pt x="214" y="78"/>
                  </a:lnTo>
                  <a:lnTo>
                    <a:pt x="212" y="90"/>
                  </a:lnTo>
                  <a:lnTo>
                    <a:pt x="187" y="90"/>
                  </a:lnTo>
                  <a:lnTo>
                    <a:pt x="208" y="2"/>
                  </a:lnTo>
                  <a:lnTo>
                    <a:pt x="239" y="2"/>
                  </a:lnTo>
                  <a:lnTo>
                    <a:pt x="258" y="90"/>
                  </a:lnTo>
                  <a:close/>
                  <a:moveTo>
                    <a:pt x="216" y="60"/>
                  </a:moveTo>
                  <a:lnTo>
                    <a:pt x="226" y="60"/>
                  </a:lnTo>
                  <a:lnTo>
                    <a:pt x="222" y="24"/>
                  </a:lnTo>
                  <a:lnTo>
                    <a:pt x="216" y="60"/>
                  </a:lnTo>
                  <a:close/>
                  <a:moveTo>
                    <a:pt x="264" y="60"/>
                  </a:moveTo>
                  <a:lnTo>
                    <a:pt x="270" y="68"/>
                  </a:lnTo>
                  <a:lnTo>
                    <a:pt x="278" y="70"/>
                  </a:lnTo>
                  <a:lnTo>
                    <a:pt x="285" y="68"/>
                  </a:lnTo>
                  <a:lnTo>
                    <a:pt x="287" y="64"/>
                  </a:lnTo>
                  <a:lnTo>
                    <a:pt x="283" y="58"/>
                  </a:lnTo>
                  <a:lnTo>
                    <a:pt x="274" y="50"/>
                  </a:lnTo>
                  <a:lnTo>
                    <a:pt x="266" y="42"/>
                  </a:lnTo>
                  <a:lnTo>
                    <a:pt x="264" y="30"/>
                  </a:lnTo>
                  <a:lnTo>
                    <a:pt x="268" y="14"/>
                  </a:lnTo>
                  <a:lnTo>
                    <a:pt x="278" y="4"/>
                  </a:lnTo>
                  <a:lnTo>
                    <a:pt x="291" y="0"/>
                  </a:lnTo>
                  <a:lnTo>
                    <a:pt x="310" y="4"/>
                  </a:lnTo>
                  <a:lnTo>
                    <a:pt x="310" y="32"/>
                  </a:lnTo>
                  <a:lnTo>
                    <a:pt x="301" y="24"/>
                  </a:lnTo>
                  <a:lnTo>
                    <a:pt x="299" y="24"/>
                  </a:lnTo>
                  <a:lnTo>
                    <a:pt x="295" y="22"/>
                  </a:lnTo>
                  <a:lnTo>
                    <a:pt x="291" y="24"/>
                  </a:lnTo>
                  <a:lnTo>
                    <a:pt x="289" y="26"/>
                  </a:lnTo>
                  <a:lnTo>
                    <a:pt x="289" y="30"/>
                  </a:lnTo>
                  <a:lnTo>
                    <a:pt x="293" y="34"/>
                  </a:lnTo>
                  <a:lnTo>
                    <a:pt x="301" y="40"/>
                  </a:lnTo>
                  <a:lnTo>
                    <a:pt x="305" y="44"/>
                  </a:lnTo>
                  <a:lnTo>
                    <a:pt x="307" y="48"/>
                  </a:lnTo>
                  <a:lnTo>
                    <a:pt x="312" y="62"/>
                  </a:lnTo>
                  <a:lnTo>
                    <a:pt x="310" y="70"/>
                  </a:lnTo>
                  <a:lnTo>
                    <a:pt x="307" y="78"/>
                  </a:lnTo>
                  <a:lnTo>
                    <a:pt x="303" y="84"/>
                  </a:lnTo>
                  <a:lnTo>
                    <a:pt x="297" y="88"/>
                  </a:lnTo>
                  <a:lnTo>
                    <a:pt x="280" y="92"/>
                  </a:lnTo>
                  <a:lnTo>
                    <a:pt x="264" y="88"/>
                  </a:lnTo>
                  <a:lnTo>
                    <a:pt x="264" y="60"/>
                  </a:lnTo>
                  <a:close/>
                  <a:moveTo>
                    <a:pt x="25" y="134"/>
                  </a:moveTo>
                  <a:lnTo>
                    <a:pt x="21" y="138"/>
                  </a:lnTo>
                  <a:lnTo>
                    <a:pt x="21" y="146"/>
                  </a:lnTo>
                  <a:lnTo>
                    <a:pt x="21" y="154"/>
                  </a:lnTo>
                  <a:lnTo>
                    <a:pt x="25" y="156"/>
                  </a:lnTo>
                  <a:lnTo>
                    <a:pt x="27" y="154"/>
                  </a:lnTo>
                  <a:lnTo>
                    <a:pt x="29" y="144"/>
                  </a:lnTo>
                  <a:lnTo>
                    <a:pt x="29" y="136"/>
                  </a:lnTo>
                  <a:lnTo>
                    <a:pt x="25" y="134"/>
                  </a:lnTo>
                  <a:close/>
                  <a:moveTo>
                    <a:pt x="0" y="196"/>
                  </a:moveTo>
                  <a:lnTo>
                    <a:pt x="0" y="118"/>
                  </a:lnTo>
                  <a:lnTo>
                    <a:pt x="21" y="118"/>
                  </a:lnTo>
                  <a:lnTo>
                    <a:pt x="21" y="126"/>
                  </a:lnTo>
                  <a:lnTo>
                    <a:pt x="23" y="124"/>
                  </a:lnTo>
                  <a:lnTo>
                    <a:pt x="25" y="120"/>
                  </a:lnTo>
                  <a:lnTo>
                    <a:pt x="33" y="118"/>
                  </a:lnTo>
                  <a:lnTo>
                    <a:pt x="42" y="120"/>
                  </a:lnTo>
                  <a:lnTo>
                    <a:pt x="48" y="130"/>
                  </a:lnTo>
                  <a:lnTo>
                    <a:pt x="50" y="146"/>
                  </a:lnTo>
                  <a:lnTo>
                    <a:pt x="48" y="160"/>
                  </a:lnTo>
                  <a:lnTo>
                    <a:pt x="42" y="170"/>
                  </a:lnTo>
                  <a:lnTo>
                    <a:pt x="33" y="172"/>
                  </a:lnTo>
                  <a:lnTo>
                    <a:pt x="27" y="170"/>
                  </a:lnTo>
                  <a:lnTo>
                    <a:pt x="21" y="164"/>
                  </a:lnTo>
                  <a:lnTo>
                    <a:pt x="21" y="172"/>
                  </a:lnTo>
                  <a:lnTo>
                    <a:pt x="21" y="196"/>
                  </a:lnTo>
                  <a:lnTo>
                    <a:pt x="0" y="196"/>
                  </a:lnTo>
                  <a:close/>
                  <a:moveTo>
                    <a:pt x="58" y="172"/>
                  </a:moveTo>
                  <a:lnTo>
                    <a:pt x="58" y="118"/>
                  </a:lnTo>
                  <a:lnTo>
                    <a:pt x="79" y="118"/>
                  </a:lnTo>
                  <a:lnTo>
                    <a:pt x="79" y="128"/>
                  </a:lnTo>
                  <a:lnTo>
                    <a:pt x="81" y="124"/>
                  </a:lnTo>
                  <a:lnTo>
                    <a:pt x="83" y="120"/>
                  </a:lnTo>
                  <a:lnTo>
                    <a:pt x="94" y="118"/>
                  </a:lnTo>
                  <a:lnTo>
                    <a:pt x="94" y="140"/>
                  </a:lnTo>
                  <a:lnTo>
                    <a:pt x="87" y="138"/>
                  </a:lnTo>
                  <a:lnTo>
                    <a:pt x="81" y="142"/>
                  </a:lnTo>
                  <a:lnTo>
                    <a:pt x="81" y="146"/>
                  </a:lnTo>
                  <a:lnTo>
                    <a:pt x="79" y="148"/>
                  </a:lnTo>
                  <a:lnTo>
                    <a:pt x="79" y="172"/>
                  </a:lnTo>
                  <a:lnTo>
                    <a:pt x="58" y="172"/>
                  </a:lnTo>
                  <a:close/>
                  <a:moveTo>
                    <a:pt x="100" y="144"/>
                  </a:moveTo>
                  <a:lnTo>
                    <a:pt x="104" y="130"/>
                  </a:lnTo>
                  <a:lnTo>
                    <a:pt x="114" y="120"/>
                  </a:lnTo>
                  <a:lnTo>
                    <a:pt x="118" y="118"/>
                  </a:lnTo>
                  <a:lnTo>
                    <a:pt x="127" y="118"/>
                  </a:lnTo>
                  <a:lnTo>
                    <a:pt x="139" y="120"/>
                  </a:lnTo>
                  <a:lnTo>
                    <a:pt x="150" y="130"/>
                  </a:lnTo>
                  <a:lnTo>
                    <a:pt x="152" y="144"/>
                  </a:lnTo>
                  <a:lnTo>
                    <a:pt x="152" y="152"/>
                  </a:lnTo>
                  <a:lnTo>
                    <a:pt x="148" y="160"/>
                  </a:lnTo>
                  <a:lnTo>
                    <a:pt x="139" y="170"/>
                  </a:lnTo>
                  <a:lnTo>
                    <a:pt x="125" y="172"/>
                  </a:lnTo>
                  <a:lnTo>
                    <a:pt x="116" y="170"/>
                  </a:lnTo>
                  <a:lnTo>
                    <a:pt x="108" y="166"/>
                  </a:lnTo>
                  <a:lnTo>
                    <a:pt x="106" y="162"/>
                  </a:lnTo>
                  <a:lnTo>
                    <a:pt x="102" y="156"/>
                  </a:lnTo>
                  <a:lnTo>
                    <a:pt x="102" y="152"/>
                  </a:lnTo>
                  <a:lnTo>
                    <a:pt x="100" y="144"/>
                  </a:lnTo>
                  <a:close/>
                  <a:moveTo>
                    <a:pt x="127" y="132"/>
                  </a:moveTo>
                  <a:lnTo>
                    <a:pt x="123" y="136"/>
                  </a:lnTo>
                  <a:lnTo>
                    <a:pt x="121" y="146"/>
                  </a:lnTo>
                  <a:lnTo>
                    <a:pt x="123" y="154"/>
                  </a:lnTo>
                  <a:lnTo>
                    <a:pt x="127" y="158"/>
                  </a:lnTo>
                  <a:lnTo>
                    <a:pt x="131" y="156"/>
                  </a:lnTo>
                  <a:lnTo>
                    <a:pt x="131" y="146"/>
                  </a:lnTo>
                  <a:lnTo>
                    <a:pt x="131" y="136"/>
                  </a:lnTo>
                  <a:lnTo>
                    <a:pt x="127" y="132"/>
                  </a:lnTo>
                  <a:close/>
                  <a:moveTo>
                    <a:pt x="181" y="196"/>
                  </a:moveTo>
                  <a:lnTo>
                    <a:pt x="160" y="196"/>
                  </a:lnTo>
                  <a:lnTo>
                    <a:pt x="160" y="118"/>
                  </a:lnTo>
                  <a:lnTo>
                    <a:pt x="181" y="118"/>
                  </a:lnTo>
                  <a:lnTo>
                    <a:pt x="181" y="196"/>
                  </a:lnTo>
                  <a:close/>
                  <a:moveTo>
                    <a:pt x="170" y="90"/>
                  </a:moveTo>
                  <a:lnTo>
                    <a:pt x="175" y="92"/>
                  </a:lnTo>
                  <a:lnTo>
                    <a:pt x="177" y="92"/>
                  </a:lnTo>
                  <a:lnTo>
                    <a:pt x="181" y="96"/>
                  </a:lnTo>
                  <a:lnTo>
                    <a:pt x="183" y="102"/>
                  </a:lnTo>
                  <a:lnTo>
                    <a:pt x="181" y="108"/>
                  </a:lnTo>
                  <a:lnTo>
                    <a:pt x="177" y="112"/>
                  </a:lnTo>
                  <a:lnTo>
                    <a:pt x="175" y="114"/>
                  </a:lnTo>
                  <a:lnTo>
                    <a:pt x="170" y="114"/>
                  </a:lnTo>
                  <a:lnTo>
                    <a:pt x="168" y="114"/>
                  </a:lnTo>
                  <a:lnTo>
                    <a:pt x="164" y="112"/>
                  </a:lnTo>
                  <a:lnTo>
                    <a:pt x="160" y="108"/>
                  </a:lnTo>
                  <a:lnTo>
                    <a:pt x="160" y="106"/>
                  </a:lnTo>
                  <a:lnTo>
                    <a:pt x="158" y="102"/>
                  </a:lnTo>
                  <a:lnTo>
                    <a:pt x="160" y="100"/>
                  </a:lnTo>
                  <a:lnTo>
                    <a:pt x="160" y="96"/>
                  </a:lnTo>
                  <a:lnTo>
                    <a:pt x="164" y="92"/>
                  </a:lnTo>
                  <a:lnTo>
                    <a:pt x="168" y="92"/>
                  </a:lnTo>
                  <a:lnTo>
                    <a:pt x="170" y="90"/>
                  </a:lnTo>
                  <a:close/>
                  <a:moveTo>
                    <a:pt x="210" y="138"/>
                  </a:moveTo>
                  <a:lnTo>
                    <a:pt x="220" y="138"/>
                  </a:lnTo>
                  <a:lnTo>
                    <a:pt x="218" y="134"/>
                  </a:lnTo>
                  <a:lnTo>
                    <a:pt x="214" y="132"/>
                  </a:lnTo>
                  <a:lnTo>
                    <a:pt x="212" y="134"/>
                  </a:lnTo>
                  <a:lnTo>
                    <a:pt x="210" y="138"/>
                  </a:lnTo>
                  <a:close/>
                  <a:moveTo>
                    <a:pt x="239" y="150"/>
                  </a:moveTo>
                  <a:lnTo>
                    <a:pt x="210" y="150"/>
                  </a:lnTo>
                  <a:lnTo>
                    <a:pt x="212" y="156"/>
                  </a:lnTo>
                  <a:lnTo>
                    <a:pt x="214" y="158"/>
                  </a:lnTo>
                  <a:lnTo>
                    <a:pt x="216" y="158"/>
                  </a:lnTo>
                  <a:lnTo>
                    <a:pt x="218" y="156"/>
                  </a:lnTo>
                  <a:lnTo>
                    <a:pt x="218" y="154"/>
                  </a:lnTo>
                  <a:lnTo>
                    <a:pt x="239" y="154"/>
                  </a:lnTo>
                  <a:lnTo>
                    <a:pt x="237" y="162"/>
                  </a:lnTo>
                  <a:lnTo>
                    <a:pt x="231" y="168"/>
                  </a:lnTo>
                  <a:lnTo>
                    <a:pt x="224" y="170"/>
                  </a:lnTo>
                  <a:lnTo>
                    <a:pt x="214" y="172"/>
                  </a:lnTo>
                  <a:lnTo>
                    <a:pt x="206" y="170"/>
                  </a:lnTo>
                  <a:lnTo>
                    <a:pt x="197" y="166"/>
                  </a:lnTo>
                  <a:lnTo>
                    <a:pt x="191" y="158"/>
                  </a:lnTo>
                  <a:lnTo>
                    <a:pt x="191" y="152"/>
                  </a:lnTo>
                  <a:lnTo>
                    <a:pt x="189" y="146"/>
                  </a:lnTo>
                  <a:lnTo>
                    <a:pt x="191" y="140"/>
                  </a:lnTo>
                  <a:lnTo>
                    <a:pt x="191" y="134"/>
                  </a:lnTo>
                  <a:lnTo>
                    <a:pt x="197" y="124"/>
                  </a:lnTo>
                  <a:lnTo>
                    <a:pt x="204" y="122"/>
                  </a:lnTo>
                  <a:lnTo>
                    <a:pt x="208" y="120"/>
                  </a:lnTo>
                  <a:lnTo>
                    <a:pt x="216" y="118"/>
                  </a:lnTo>
                  <a:lnTo>
                    <a:pt x="226" y="120"/>
                  </a:lnTo>
                  <a:lnTo>
                    <a:pt x="231" y="124"/>
                  </a:lnTo>
                  <a:lnTo>
                    <a:pt x="235" y="126"/>
                  </a:lnTo>
                  <a:lnTo>
                    <a:pt x="237" y="130"/>
                  </a:lnTo>
                  <a:lnTo>
                    <a:pt x="239" y="136"/>
                  </a:lnTo>
                  <a:lnTo>
                    <a:pt x="239" y="146"/>
                  </a:lnTo>
                  <a:lnTo>
                    <a:pt x="239" y="150"/>
                  </a:lnTo>
                  <a:close/>
                  <a:moveTo>
                    <a:pt x="276" y="154"/>
                  </a:moveTo>
                  <a:lnTo>
                    <a:pt x="276" y="172"/>
                  </a:lnTo>
                  <a:lnTo>
                    <a:pt x="272" y="172"/>
                  </a:lnTo>
                  <a:lnTo>
                    <a:pt x="264" y="172"/>
                  </a:lnTo>
                  <a:lnTo>
                    <a:pt x="260" y="170"/>
                  </a:lnTo>
                  <a:lnTo>
                    <a:pt x="249" y="160"/>
                  </a:lnTo>
                  <a:lnTo>
                    <a:pt x="247" y="144"/>
                  </a:lnTo>
                  <a:lnTo>
                    <a:pt x="249" y="132"/>
                  </a:lnTo>
                  <a:lnTo>
                    <a:pt x="253" y="124"/>
                  </a:lnTo>
                  <a:lnTo>
                    <a:pt x="258" y="122"/>
                  </a:lnTo>
                  <a:lnTo>
                    <a:pt x="262" y="120"/>
                  </a:lnTo>
                  <a:lnTo>
                    <a:pt x="272" y="118"/>
                  </a:lnTo>
                  <a:lnTo>
                    <a:pt x="276" y="118"/>
                  </a:lnTo>
                  <a:lnTo>
                    <a:pt x="276" y="134"/>
                  </a:lnTo>
                  <a:lnTo>
                    <a:pt x="270" y="138"/>
                  </a:lnTo>
                  <a:lnTo>
                    <a:pt x="268" y="144"/>
                  </a:lnTo>
                  <a:lnTo>
                    <a:pt x="270" y="152"/>
                  </a:lnTo>
                  <a:lnTo>
                    <a:pt x="276" y="154"/>
                  </a:lnTo>
                  <a:close/>
                  <a:moveTo>
                    <a:pt x="312" y="172"/>
                  </a:moveTo>
                  <a:lnTo>
                    <a:pt x="291" y="172"/>
                  </a:lnTo>
                  <a:lnTo>
                    <a:pt x="291" y="134"/>
                  </a:lnTo>
                  <a:lnTo>
                    <a:pt x="285" y="134"/>
                  </a:lnTo>
                  <a:lnTo>
                    <a:pt x="285" y="118"/>
                  </a:lnTo>
                  <a:lnTo>
                    <a:pt x="291" y="118"/>
                  </a:lnTo>
                  <a:lnTo>
                    <a:pt x="291" y="104"/>
                  </a:lnTo>
                  <a:lnTo>
                    <a:pt x="312" y="104"/>
                  </a:lnTo>
                  <a:lnTo>
                    <a:pt x="312" y="118"/>
                  </a:lnTo>
                  <a:lnTo>
                    <a:pt x="318" y="118"/>
                  </a:lnTo>
                  <a:lnTo>
                    <a:pt x="318" y="134"/>
                  </a:lnTo>
                  <a:lnTo>
                    <a:pt x="312" y="134"/>
                  </a:lnTo>
                  <a:lnTo>
                    <a:pt x="312" y="1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91423" tIns="45712" rIns="91423" bIns="45712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 b="1" i="1">
          <a:solidFill>
            <a:srgbClr val="000066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D41500"/>
        </a:buClr>
        <a:buSzPct val="130000"/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B9"/>
        </a:buClr>
        <a:buSzPct val="130000"/>
        <a:buFont typeface="Wingdings" pitchFamily="2" charset="2"/>
        <a:buChar char=""/>
        <a:defRPr kumimoji="1"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CFF"/>
        </a:buClr>
        <a:buSzPct val="120000"/>
        <a:buFont typeface="Wingdings" pitchFamily="2" charset="2"/>
        <a:buChar char="§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4AE14"/>
        </a:buClr>
        <a:buSzPct val="120000"/>
        <a:buFont typeface="Wingdings" pitchFamily="2" charset="2"/>
        <a:buChar char="q"/>
        <a:defRPr kumimoji="1" sz="1600">
          <a:solidFill>
            <a:schemeClr val="tx1"/>
          </a:solidFill>
          <a:latin typeface="+mn-lt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lr>
          <a:srgbClr val="D41500"/>
        </a:buClr>
        <a:buSzPct val="120000"/>
        <a:buFont typeface="Wingdings" pitchFamily="2" charset="2"/>
        <a:buChar char="t"/>
        <a:defRPr kumimoji="1"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D41500"/>
        </a:buClr>
        <a:buSzPct val="120000"/>
        <a:buFont typeface="Wingdings" pitchFamily="2" charset="2"/>
        <a:buChar char="t"/>
        <a:defRPr kumimoji="1"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D41500"/>
        </a:buClr>
        <a:buSzPct val="120000"/>
        <a:buFont typeface="Wingdings" pitchFamily="2" charset="2"/>
        <a:buChar char="t"/>
        <a:defRPr kumimoji="1"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D41500"/>
        </a:buClr>
        <a:buSzPct val="120000"/>
        <a:buFont typeface="Wingdings" pitchFamily="2" charset="2"/>
        <a:buChar char="t"/>
        <a:defRPr kumimoji="1"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D41500"/>
        </a:buClr>
        <a:buSzPct val="120000"/>
        <a:buFont typeface="Wingdings" pitchFamily="2" charset="2"/>
        <a:buChar char="t"/>
        <a:defRPr kumimoji="1"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ndico.cern.ch/conferenceDisplay.py?confId=3670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erneg.web.cern.ch/perneg/sr/SR300107/html/dsc03054.htm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5.jpeg"/><Relationship Id="rId10" Type="http://schemas.openxmlformats.org/officeDocument/2006/relationships/image" Target="../media/image19.jpeg"/><Relationship Id="rId4" Type="http://schemas.openxmlformats.org/officeDocument/2006/relationships/hyperlink" Target="http://perneg.home.cern.ch/perneg/SR/Sr170206/html/gr5z5168.htm" TargetMode="External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bss align_9"/>
          <p:cNvPicPr>
            <a:picLocks noChangeAspect="1" noChangeArrowheads="1"/>
          </p:cNvPicPr>
          <p:nvPr/>
        </p:nvPicPr>
        <p:blipFill>
          <a:blip r:embed="rId3" cstate="print"/>
          <a:srcRect t="13351" r="20492" b="7157"/>
          <a:stretch>
            <a:fillRect/>
          </a:stretch>
        </p:blipFill>
        <p:spPr bwMode="auto">
          <a:xfrm>
            <a:off x="-1223" y="0"/>
            <a:ext cx="99072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5029200"/>
            <a:ext cx="9448800" cy="381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i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Survey techniques for experiments and advanced 3 D Digital Reconstruction </a:t>
            </a:r>
            <a:br>
              <a:rPr lang="en-US" i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i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i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Aurelie Maurisset, Christophe Bault , Andrea Catinaccio</a:t>
            </a:r>
            <a:endParaRPr lang="en-US" b="0" i="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838200" y="8382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>
            <a:spAutoFit/>
          </a:bodyPr>
          <a:lstStyle/>
          <a:p>
            <a:pPr>
              <a:buFontTx/>
              <a:buChar char="-"/>
            </a:pPr>
            <a:endParaRPr lang="en-US" sz="2000" i="1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endParaRPr lang="en-US" sz="200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096000" y="2886670"/>
            <a:ext cx="2286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1" lang="en-US" sz="1800" dirty="0">
              <a:latin typeface="Tahoma" pitchFamily="34" charset="0"/>
            </a:endParaRPr>
          </a:p>
          <a:p>
            <a:endParaRPr kumimoji="1" lang="en-US" sz="1800" dirty="0">
              <a:latin typeface="Tahoma" pitchFamily="34" charset="0"/>
            </a:endParaRPr>
          </a:p>
          <a:p>
            <a:r>
              <a:rPr kumimoji="1" lang="en-US" sz="1800" dirty="0" smtClean="0">
                <a:latin typeface="Tahoma" pitchFamily="34" charset="0"/>
              </a:rPr>
              <a:t>October 1</a:t>
            </a:r>
            <a:r>
              <a:rPr kumimoji="1" lang="en-US" sz="1800" baseline="30000" dirty="0" smtClean="0">
                <a:latin typeface="Tahoma" pitchFamily="34" charset="0"/>
              </a:rPr>
              <a:t>st</a:t>
            </a:r>
            <a:r>
              <a:rPr kumimoji="1" lang="en-US" sz="1800" dirty="0" smtClean="0">
                <a:latin typeface="Tahoma" pitchFamily="34" charset="0"/>
              </a:rPr>
              <a:t> 2010</a:t>
            </a:r>
            <a:endParaRPr kumimoji="1" lang="en-US" sz="1800" dirty="0">
              <a:latin typeface="Tahoma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64423" y="5673804"/>
            <a:ext cx="825097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Tahoma" pitchFamily="34" charset="0"/>
              </a:rPr>
              <a:t>Ref. CERN-PH, options for future common projects in Mechanical Engineering</a:t>
            </a:r>
            <a:r>
              <a:rPr lang="en-US" sz="1600" dirty="0">
                <a:latin typeface="Tahoma" pitchFamily="34" charset="0"/>
              </a:rPr>
              <a:t>:</a:t>
            </a:r>
          </a:p>
          <a:p>
            <a:r>
              <a:rPr lang="en-US" sz="1600" b="1" dirty="0">
                <a:latin typeface="Verdana" pitchFamily="34" charset="0"/>
                <a:hlinkClick r:id="rId4"/>
              </a:rPr>
              <a:t>http://indico.cern.ch/conferenceDisplay.py?confId=36704</a:t>
            </a:r>
            <a:endParaRPr lang="en-US" sz="1600" b="1" dirty="0">
              <a:latin typeface="Verdana" pitchFamily="34" charset="0"/>
            </a:endParaRPr>
          </a:p>
          <a:p>
            <a:endParaRPr lang="en-US" sz="1600" dirty="0">
              <a:latin typeface="Verdana" pitchFamily="34" charset="0"/>
            </a:endParaRPr>
          </a:p>
          <a:p>
            <a:endParaRPr lang="en-US" sz="1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3"/>
          <p:cNvSpPr txBox="1">
            <a:spLocks noGrp="1" noChangeArrowheads="1"/>
          </p:cNvSpPr>
          <p:nvPr/>
        </p:nvSpPr>
        <p:spPr bwMode="auto">
          <a:xfrm>
            <a:off x="3352800" y="6381750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ctr"/>
            <a:r>
              <a:rPr lang="en-US" sz="1200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17411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8B6637CC-2A3B-434A-8D8C-A09AE4676E54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10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441325" y="228600"/>
            <a:ext cx="85566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algn="ctr"/>
            <a:r>
              <a:rPr kumimoji="1" lang="en-US" sz="2400" b="1" i="1">
                <a:solidFill>
                  <a:srgbClr val="000066"/>
                </a:solidFill>
                <a:latin typeface="Tahoma" pitchFamily="34" charset="0"/>
              </a:rPr>
              <a:t>Scan of services on the flange</a:t>
            </a:r>
          </a:p>
        </p:txBody>
      </p:sp>
      <p:pic>
        <p:nvPicPr>
          <p:cNvPr id="17413" name="Picture 2" descr="\\cern.ch\dfs\Users\c\catinacc\Desktop\face_a_ss_0002.jpg"/>
          <p:cNvPicPr>
            <a:picLocks noChangeAspect="1" noChangeArrowheads="1"/>
          </p:cNvPicPr>
          <p:nvPr/>
        </p:nvPicPr>
        <p:blipFill>
          <a:blip r:embed="rId3" cstate="print">
            <a:lum bright="30000" contrast="20000"/>
          </a:blip>
          <a:srcRect/>
          <a:stretch>
            <a:fillRect/>
          </a:stretch>
        </p:blipFill>
        <p:spPr bwMode="auto">
          <a:xfrm>
            <a:off x="3429000" y="719137"/>
            <a:ext cx="6419850" cy="613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Y:\Andrea\R&amp;D mechanics\photosxlaserscan\foto_zoom_services.JPG"/>
          <p:cNvPicPr>
            <a:picLocks noChangeAspect="1" noChangeArrowheads="1"/>
          </p:cNvPicPr>
          <p:nvPr/>
        </p:nvPicPr>
        <p:blipFill>
          <a:blip r:embed="rId4" cstate="print"/>
          <a:srcRect l="8104" t="4545" r="10855"/>
          <a:stretch>
            <a:fillRect/>
          </a:stretch>
        </p:blipFill>
        <p:spPr bwMode="auto">
          <a:xfrm>
            <a:off x="152400" y="7620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Y:\Andrea\R&amp;D mechanics\photosxlaserscan\reconstruct_zoom_services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758898"/>
            <a:ext cx="3276600" cy="309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85800" y="3200400"/>
            <a:ext cx="1219200" cy="338554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Photo</a:t>
            </a:r>
            <a:endParaRPr lang="en-US" sz="1600" dirty="0">
              <a:latin typeface="+mn-lt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09600" y="6096000"/>
            <a:ext cx="1371600" cy="338554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Laser scan</a:t>
            </a:r>
            <a:endParaRPr lang="en-US" sz="1600" dirty="0">
              <a:latin typeface="+mn-lt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886200" y="6096000"/>
            <a:ext cx="1371600" cy="338554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Laser scan</a:t>
            </a:r>
            <a:endParaRPr lang="en-US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ue4small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52400" y="49213"/>
            <a:ext cx="9601200" cy="6732587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5715000"/>
            <a:ext cx="9448800" cy="381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i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Laser scan of ID services</a:t>
            </a:r>
            <a:endParaRPr lang="en-US" b="0" i="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838200" y="8382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>
            <a:spAutoFit/>
          </a:bodyPr>
          <a:lstStyle/>
          <a:p>
            <a:pPr>
              <a:buFontTx/>
              <a:buChar char="-"/>
            </a:pPr>
            <a:endParaRPr lang="en-US" sz="2000" i="1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endParaRPr lang="en-US" sz="200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3"/>
          <p:cNvSpPr txBox="1">
            <a:spLocks noGrp="1" noChangeArrowheads="1"/>
          </p:cNvSpPr>
          <p:nvPr/>
        </p:nvSpPr>
        <p:spPr bwMode="auto">
          <a:xfrm>
            <a:off x="3352800" y="6381750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ctr"/>
            <a:r>
              <a:rPr lang="en-US" sz="1200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5123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77A531E8-8FF7-472C-8815-E588BA9470C2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2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Verdana" pitchFamily="34" charset="0"/>
              </a:rPr>
              <a:t>Introduction</a:t>
            </a:r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28600" y="1117239"/>
            <a:ext cx="9296400" cy="504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>
            <a:spAutoFit/>
          </a:bodyPr>
          <a:lstStyle/>
          <a:p>
            <a:pPr>
              <a:defRPr/>
            </a:pPr>
            <a:endParaRPr lang="en-US" sz="1800" b="1" dirty="0" smtClean="0">
              <a:solidFill>
                <a:srgbClr val="000066"/>
              </a:solidFill>
              <a:latin typeface="+mn-lt"/>
            </a:endParaRPr>
          </a:p>
          <a:p>
            <a:pPr marL="0" lvl="1">
              <a:buFontTx/>
              <a:buChar char="•"/>
              <a:defRPr/>
            </a:pPr>
            <a:r>
              <a:rPr lang="en-US" sz="1800" b="1" dirty="0" smtClean="0">
                <a:solidFill>
                  <a:srgbClr val="000066"/>
                </a:solidFill>
                <a:latin typeface="+mn-lt"/>
              </a:rPr>
              <a:t> Aurelie will present: standard survey and new laser scanning techniques for experiments</a:t>
            </a:r>
          </a:p>
          <a:p>
            <a:pPr marL="0" lvl="1">
              <a:buFontTx/>
              <a:buChar char="•"/>
              <a:defRPr/>
            </a:pPr>
            <a:endParaRPr lang="en-US" sz="1800" b="1" dirty="0" smtClean="0">
              <a:solidFill>
                <a:srgbClr val="000066"/>
              </a:solidFill>
              <a:latin typeface="+mn-lt"/>
            </a:endParaRPr>
          </a:p>
          <a:p>
            <a:pPr marL="457200" lvl="2">
              <a:buFontTx/>
              <a:buChar char="•"/>
              <a:defRPr/>
            </a:pPr>
            <a:r>
              <a:rPr lang="en-US" sz="1800" dirty="0" smtClean="0">
                <a:solidFill>
                  <a:srgbClr val="000066"/>
                </a:solidFill>
                <a:latin typeface="+mn-lt"/>
              </a:rPr>
              <a:t> A long and essential collaboration with the Survey team (BE-ABP) throughout the years of construction and installation of our detectors.</a:t>
            </a:r>
          </a:p>
          <a:p>
            <a:pPr>
              <a:buFontTx/>
              <a:buChar char="•"/>
              <a:defRPr/>
            </a:pPr>
            <a:endParaRPr lang="en-US" sz="1800" b="1" dirty="0" smtClean="0">
              <a:solidFill>
                <a:srgbClr val="000066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endParaRPr lang="en-US" sz="1800" b="1" dirty="0" smtClean="0">
              <a:solidFill>
                <a:srgbClr val="000066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r>
              <a:rPr lang="en-US" sz="1800" b="1" dirty="0">
                <a:solidFill>
                  <a:srgbClr val="000066"/>
                </a:solidFill>
                <a:latin typeface="+mn-lt"/>
              </a:rPr>
              <a:t> Christophe will present: </a:t>
            </a:r>
            <a:r>
              <a:rPr lang="en-US" sz="1800" b="1" dirty="0" smtClean="0">
                <a:solidFill>
                  <a:srgbClr val="000066"/>
                </a:solidFill>
                <a:latin typeface="+mn-lt"/>
              </a:rPr>
              <a:t>application examples </a:t>
            </a:r>
            <a:r>
              <a:rPr lang="en-US" sz="1800" b="1" dirty="0">
                <a:solidFill>
                  <a:srgbClr val="000066"/>
                </a:solidFill>
                <a:latin typeface="+mn-lt"/>
              </a:rPr>
              <a:t>of the laser </a:t>
            </a:r>
            <a:r>
              <a:rPr lang="en-US" sz="1800" b="1" dirty="0" smtClean="0">
                <a:solidFill>
                  <a:srgbClr val="000066"/>
                </a:solidFill>
                <a:latin typeface="+mn-lt"/>
              </a:rPr>
              <a:t>point cloud and </a:t>
            </a:r>
            <a:r>
              <a:rPr lang="en-US" sz="1800" b="1" dirty="0">
                <a:solidFill>
                  <a:srgbClr val="000066"/>
                </a:solidFill>
                <a:latin typeface="+mn-lt"/>
              </a:rPr>
              <a:t>CAD </a:t>
            </a:r>
            <a:r>
              <a:rPr lang="en-US" sz="1800" b="1" dirty="0" smtClean="0">
                <a:solidFill>
                  <a:srgbClr val="000066"/>
                </a:solidFill>
                <a:latin typeface="+mn-lt"/>
              </a:rPr>
              <a:t>reconstruction</a:t>
            </a:r>
          </a:p>
          <a:p>
            <a:pPr>
              <a:buFontTx/>
              <a:buChar char="•"/>
              <a:defRPr/>
            </a:pPr>
            <a:endParaRPr lang="en-US" sz="1800" b="1" dirty="0" smtClean="0">
              <a:solidFill>
                <a:srgbClr val="000066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endParaRPr lang="en-US" sz="1800" b="1" dirty="0" smtClean="0">
              <a:solidFill>
                <a:srgbClr val="000066"/>
              </a:solidFill>
              <a:latin typeface="+mn-lt"/>
            </a:endParaRPr>
          </a:p>
          <a:p>
            <a:pPr>
              <a:defRPr/>
            </a:pPr>
            <a:endParaRPr lang="en-US" sz="1800" b="1" dirty="0" smtClean="0">
              <a:solidFill>
                <a:srgbClr val="000066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r>
              <a:rPr lang="en-US" sz="1800" b="1" dirty="0" smtClean="0">
                <a:solidFill>
                  <a:srgbClr val="000066"/>
                </a:solidFill>
                <a:latin typeface="+mn-lt"/>
              </a:rPr>
              <a:t> As a brief introduction I will show a typical application of survey to build and install a detector -  and how we came to new requirements </a:t>
            </a:r>
            <a:r>
              <a:rPr lang="en-US" sz="1800" b="1" smtClean="0">
                <a:solidFill>
                  <a:srgbClr val="000066"/>
                </a:solidFill>
                <a:latin typeface="+mn-lt"/>
              </a:rPr>
              <a:t>for surface scanning </a:t>
            </a:r>
            <a:r>
              <a:rPr lang="en-US" sz="1800" b="1" dirty="0" smtClean="0">
                <a:solidFill>
                  <a:srgbClr val="000066"/>
                </a:solidFill>
                <a:latin typeface="+mn-lt"/>
              </a:rPr>
              <a:t>/ reverse engineering techniques (3D).</a:t>
            </a:r>
          </a:p>
          <a:p>
            <a:pPr lvl="1">
              <a:buClr>
                <a:srgbClr val="FF9C22"/>
              </a:buClr>
              <a:defRPr/>
            </a:pPr>
            <a:endParaRPr lang="en-US" sz="1800" b="1" dirty="0">
              <a:solidFill>
                <a:srgbClr val="000066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endParaRPr lang="en-US" sz="1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 anchor="ctr"/>
          <a:lstStyle/>
          <a:p>
            <a:pPr eaLnBrk="1" hangingPunct="1"/>
            <a:r>
              <a:rPr lang="en-GB" sz="1800" i="0" dirty="0" smtClean="0"/>
              <a:t>Sequence of Assembly &amp; Survey of the Atlas ID Barrel</a:t>
            </a:r>
            <a:endParaRPr lang="en-GB" sz="1800" i="0" dirty="0" smtClean="0">
              <a:cs typeface="Arial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202363" y="1916113"/>
            <a:ext cx="223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800">
                <a:solidFill>
                  <a:schemeClr val="bg1"/>
                </a:solidFill>
                <a:latin typeface="Arial" charset="0"/>
              </a:rPr>
              <a:t>ASIC power 5.3 W</a:t>
            </a:r>
          </a:p>
          <a:p>
            <a:pPr eaLnBrk="1" hangingPunct="1"/>
            <a:r>
              <a:rPr lang="en-GB" sz="1800">
                <a:solidFill>
                  <a:schemeClr val="bg1"/>
                </a:solidFill>
                <a:latin typeface="Arial" charset="0"/>
              </a:rPr>
              <a:t>FEA</a:t>
            </a:r>
          </a:p>
        </p:txBody>
      </p:sp>
      <p:pic>
        <p:nvPicPr>
          <p:cNvPr id="7172" name="Picture 8" descr="dryassemblyBSS"/>
          <p:cNvPicPr>
            <a:picLocks noChangeAspect="1" noChangeArrowheads="1"/>
          </p:cNvPicPr>
          <p:nvPr/>
        </p:nvPicPr>
        <p:blipFill>
          <a:blip r:embed="rId2" cstate="print">
            <a:lum bright="32000" contrast="34000"/>
          </a:blip>
          <a:srcRect/>
          <a:stretch>
            <a:fillRect/>
          </a:stretch>
        </p:blipFill>
        <p:spPr bwMode="auto">
          <a:xfrm>
            <a:off x="5867400" y="762000"/>
            <a:ext cx="3429000" cy="237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0" descr="DSCN5404"/>
          <p:cNvPicPr>
            <a:picLocks noChangeAspect="1" noChangeArrowheads="1"/>
          </p:cNvPicPr>
          <p:nvPr/>
        </p:nvPicPr>
        <p:blipFill>
          <a:blip r:embed="rId3" cstate="print">
            <a:lum bright="16000" contrast="12000"/>
          </a:blip>
          <a:srcRect/>
          <a:stretch>
            <a:fillRect/>
          </a:stretch>
        </p:blipFill>
        <p:spPr bwMode="auto">
          <a:xfrm>
            <a:off x="152400" y="685800"/>
            <a:ext cx="341452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1" descr="DSCN5343"/>
          <p:cNvPicPr>
            <a:picLocks noChangeAspect="1" noChangeArrowheads="1"/>
          </p:cNvPicPr>
          <p:nvPr/>
        </p:nvPicPr>
        <p:blipFill>
          <a:blip r:embed="rId4" cstate="print"/>
          <a:srcRect l="38636"/>
          <a:stretch>
            <a:fillRect/>
          </a:stretch>
        </p:blipFill>
        <p:spPr bwMode="auto">
          <a:xfrm>
            <a:off x="3581400" y="685800"/>
            <a:ext cx="205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13"/>
          <p:cNvSpPr txBox="1">
            <a:spLocks noGrp="1" noChangeArrowheads="1"/>
          </p:cNvSpPr>
          <p:nvPr/>
        </p:nvSpPr>
        <p:spPr bwMode="auto">
          <a:xfrm>
            <a:off x="3352800" y="6381750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ctr"/>
            <a:r>
              <a:rPr lang="en-US" sz="1200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7176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5AB15760-28C0-450B-AE81-949F37239461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3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pic>
        <p:nvPicPr>
          <p:cNvPr id="12" name="Picture 12" descr="Y:\Andrea\Atlas\photos and pictures\picture selection\optional\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276600"/>
            <a:ext cx="4572000" cy="3060268"/>
          </a:xfrm>
          <a:prstGeom prst="rect">
            <a:avLst/>
          </a:prstGeom>
          <a:noFill/>
        </p:spPr>
      </p:pic>
      <p:pic>
        <p:nvPicPr>
          <p:cNvPr id="4098" name="Picture 2" descr="Y:\Andrea\Atlas\photos and pictures\BSS assembly\BSS photogram SR 1\bss align_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124200"/>
            <a:ext cx="4394200" cy="3295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228600"/>
            <a:ext cx="9753600" cy="381000"/>
          </a:xfrm>
        </p:spPr>
        <p:txBody>
          <a:bodyPr lIns="91440" tIns="45720" rIns="91440" bIns="45720" anchor="ctr"/>
          <a:lstStyle/>
          <a:p>
            <a:pPr eaLnBrk="1" hangingPunct="1"/>
            <a:r>
              <a:rPr lang="en-US" sz="1600" i="0" dirty="0" smtClean="0"/>
              <a:t>Adjustment and positioning by external references (</a:t>
            </a:r>
            <a:r>
              <a:rPr lang="en-US" sz="1600" i="0" dirty="0" err="1" smtClean="0"/>
              <a:t>theodolite</a:t>
            </a:r>
            <a:r>
              <a:rPr lang="en-US" sz="1600" i="0" dirty="0" smtClean="0"/>
              <a:t> and photogrammetry)</a:t>
            </a:r>
            <a:endParaRPr lang="en-GB" sz="1600" i="0" dirty="0" smtClean="0">
              <a:cs typeface="Arial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202363" y="1916113"/>
            <a:ext cx="223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800">
                <a:solidFill>
                  <a:schemeClr val="bg1"/>
                </a:solidFill>
                <a:latin typeface="Arial" charset="0"/>
              </a:rPr>
              <a:t>ASIC power 5.3 W</a:t>
            </a:r>
          </a:p>
          <a:p>
            <a:pPr eaLnBrk="1" hangingPunct="1"/>
            <a:r>
              <a:rPr lang="en-GB" sz="1800">
                <a:solidFill>
                  <a:schemeClr val="bg1"/>
                </a:solidFill>
                <a:latin typeface="Arial" charset="0"/>
              </a:rPr>
              <a:t>FEA</a:t>
            </a:r>
          </a:p>
        </p:txBody>
      </p:sp>
      <p:sp>
        <p:nvSpPr>
          <p:cNvPr id="7175" name="Rectangle 13"/>
          <p:cNvSpPr txBox="1">
            <a:spLocks noGrp="1" noChangeArrowheads="1"/>
          </p:cNvSpPr>
          <p:nvPr/>
        </p:nvSpPr>
        <p:spPr bwMode="auto">
          <a:xfrm>
            <a:off x="3352800" y="6381750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ctr"/>
            <a:r>
              <a:rPr lang="en-US" sz="1200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7176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5AB15760-28C0-450B-AE81-949F37239461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4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9744" y="2712643"/>
            <a:ext cx="2615256" cy="292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Y:\Andrea\Atlas\photos and pictures\picture selection\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19200"/>
            <a:ext cx="3291769" cy="4724400"/>
          </a:xfrm>
          <a:prstGeom prst="rect">
            <a:avLst/>
          </a:prstGeom>
          <a:noFill/>
        </p:spPr>
      </p:pic>
      <p:pic>
        <p:nvPicPr>
          <p:cNvPr id="2051" name="Picture 3" descr="Y:\Andrea\Atlas\photos and pictures\picture selection\optional\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1219200"/>
            <a:ext cx="3140614" cy="4724400"/>
          </a:xfrm>
          <a:prstGeom prst="rect">
            <a:avLst/>
          </a:prstGeom>
          <a:noFill/>
        </p:spPr>
      </p:pic>
      <p:sp>
        <p:nvSpPr>
          <p:cNvPr id="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0"/>
            <a:ext cx="3124200" cy="381000"/>
          </a:xfrm>
        </p:spPr>
        <p:txBody>
          <a:bodyPr lIns="91440" tIns="45720" rIns="91440" bIns="45720" anchor="ctr"/>
          <a:lstStyle/>
          <a:p>
            <a:pPr eaLnBrk="1" hangingPunct="1"/>
            <a:r>
              <a:rPr lang="en-US" sz="1600" dirty="0" smtClean="0"/>
              <a:t>Atlas ID barrel installation</a:t>
            </a:r>
            <a:endParaRPr lang="en-GB" sz="1600" i="0" dirty="0" smtClean="0">
              <a:cs typeface="Arial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 l="24386" t="49180" r="15071" b="14754"/>
          <a:stretch>
            <a:fillRect/>
          </a:stretch>
        </p:blipFill>
        <p:spPr bwMode="auto">
          <a:xfrm>
            <a:off x="6858000" y="5480538"/>
            <a:ext cx="2895600" cy="122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162800" y="762000"/>
            <a:ext cx="204689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Y:\Andrea\Atlas\photos and pictures\Pictures TRT\trtECintegration\DSC048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762000"/>
            <a:ext cx="2438400" cy="1828800"/>
          </a:xfrm>
          <a:prstGeom prst="rect">
            <a:avLst/>
          </a:prstGeom>
          <a:noFill/>
        </p:spPr>
      </p:pic>
      <p:pic>
        <p:nvPicPr>
          <p:cNvPr id="9219" name="Picture 2" descr="gr5z5168_th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3372114" cy="22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dsc03054_thm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762000"/>
            <a:ext cx="156544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gr621882_st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0" y="2819400"/>
            <a:ext cx="269715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609600" y="152400"/>
            <a:ext cx="8686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sz="1600" b="1" dirty="0" smtClean="0">
                <a:solidFill>
                  <a:srgbClr val="000066"/>
                </a:solidFill>
                <a:latin typeface="Tahoma" pitchFamily="34" charset="0"/>
              </a:rPr>
              <a:t>Several other applications - measurements </a:t>
            </a:r>
            <a:r>
              <a:rPr kumimoji="1" lang="en-US" sz="1600" b="1" dirty="0">
                <a:solidFill>
                  <a:srgbClr val="000066"/>
                </a:solidFill>
                <a:latin typeface="Tahoma" pitchFamily="34" charset="0"/>
              </a:rPr>
              <a:t>needed for Integration and </a:t>
            </a:r>
            <a:r>
              <a:rPr kumimoji="1" lang="en-US" sz="1600" b="1" dirty="0" smtClean="0">
                <a:solidFill>
                  <a:srgbClr val="000066"/>
                </a:solidFill>
                <a:latin typeface="Tahoma" pitchFamily="34" charset="0"/>
              </a:rPr>
              <a:t>Installation</a:t>
            </a:r>
            <a:endParaRPr kumimoji="1" lang="en-US" sz="1600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9227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A5016106-BA24-4C67-8B5A-5EC4CB80E61F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5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pic>
        <p:nvPicPr>
          <p:cNvPr id="9229" name="Picture 13" descr="\\cern.ch\dfs\Users\c\catinacc\Desktop\insECs.jpg"/>
          <p:cNvPicPr>
            <a:picLocks noChangeAspect="1" noChangeArrowheads="1"/>
          </p:cNvPicPr>
          <p:nvPr/>
        </p:nvPicPr>
        <p:blipFill>
          <a:blip r:embed="rId9" cstate="print"/>
          <a:srcRect b="13632"/>
          <a:stretch>
            <a:fillRect/>
          </a:stretch>
        </p:blipFill>
        <p:spPr bwMode="auto">
          <a:xfrm>
            <a:off x="0" y="4774508"/>
            <a:ext cx="3352800" cy="1931092"/>
          </a:xfrm>
          <a:prstGeom prst="rect">
            <a:avLst/>
          </a:prstGeom>
          <a:noFill/>
        </p:spPr>
      </p:pic>
      <p:pic>
        <p:nvPicPr>
          <p:cNvPr id="4098" name="Picture 2" descr="Y:\Andrea\Atlas\photos and pictures\picture selection\5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91400" y="914400"/>
            <a:ext cx="2387533" cy="1600200"/>
          </a:xfrm>
          <a:prstGeom prst="rect">
            <a:avLst/>
          </a:prstGeom>
          <a:noFill/>
        </p:spPr>
      </p:pic>
      <p:pic>
        <p:nvPicPr>
          <p:cNvPr id="4099" name="Picture 3" descr="Y:\Andrea\Atlas\photos and pictures\Pictures TRT\TRTendstackin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685800"/>
            <a:ext cx="3262286" cy="2125495"/>
          </a:xfrm>
          <a:prstGeom prst="rect">
            <a:avLst/>
          </a:prstGeom>
          <a:noFill/>
        </p:spPr>
      </p:pic>
      <p:pic>
        <p:nvPicPr>
          <p:cNvPr id="4101" name="Picture 5" descr="Y:\Andrea\Atlas\photos and pictures\picture selection\49.jpg"/>
          <p:cNvPicPr>
            <a:picLocks noChangeAspect="1" noChangeArrowheads="1"/>
          </p:cNvPicPr>
          <p:nvPr/>
        </p:nvPicPr>
        <p:blipFill>
          <a:blip r:embed="rId12" cstate="print"/>
          <a:srcRect l="43073" r="11161"/>
          <a:stretch>
            <a:fillRect/>
          </a:stretch>
        </p:blipFill>
        <p:spPr bwMode="auto">
          <a:xfrm>
            <a:off x="6934200" y="2819400"/>
            <a:ext cx="2590800" cy="37892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685800"/>
            <a:ext cx="2390775" cy="238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762000"/>
            <a:ext cx="2514600" cy="1956630"/>
          </a:xfrm>
          <a:prstGeom prst="rect">
            <a:avLst/>
          </a:prstGeom>
          <a:noFill/>
        </p:spPr>
      </p:pic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60400" y="7620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 </a:t>
            </a:r>
          </a:p>
        </p:txBody>
      </p:sp>
      <p:sp>
        <p:nvSpPr>
          <p:cNvPr id="12297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21DF86E8-F2A6-4964-8712-79EB87EF8A76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6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pic>
        <p:nvPicPr>
          <p:cNvPr id="10" name="Picture 10" descr="\\cern.ch\dfs\Users\c\catinacc\Desktop\material\epsn3991_st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838200"/>
            <a:ext cx="3890016" cy="5867400"/>
          </a:xfrm>
          <a:prstGeom prst="rect">
            <a:avLst/>
          </a:prstGeom>
          <a:noFill/>
        </p:spPr>
      </p:pic>
      <p:pic>
        <p:nvPicPr>
          <p:cNvPr id="12" name="Picture 10" descr="34"/>
          <p:cNvPicPr>
            <a:picLocks noChangeAspect="1" noChangeArrowheads="1"/>
          </p:cNvPicPr>
          <p:nvPr/>
        </p:nvPicPr>
        <p:blipFill>
          <a:blip r:embed="rId6" cstate="print"/>
          <a:srcRect t="3030" r="13410" b="16667"/>
          <a:stretch>
            <a:fillRect/>
          </a:stretch>
        </p:blipFill>
        <p:spPr bwMode="auto">
          <a:xfrm>
            <a:off x="4191000" y="2819400"/>
            <a:ext cx="3200400" cy="3962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6172201" y="1295400"/>
            <a:ext cx="6096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467600" cy="304800"/>
          </a:xfrm>
          <a:noFill/>
        </p:spPr>
        <p:txBody>
          <a:bodyPr/>
          <a:lstStyle/>
          <a:p>
            <a:pPr algn="l"/>
            <a:r>
              <a:rPr lang="en-US" sz="1600" i="0" dirty="0" smtClean="0"/>
              <a:t>   </a:t>
            </a:r>
            <a:r>
              <a:rPr lang="en-US" sz="2000" i="0" dirty="0" smtClean="0"/>
              <a:t>ID EC’s Installation: 1</a:t>
            </a:r>
            <a:r>
              <a:rPr lang="en-US" sz="2000" i="0" baseline="30000" dirty="0" smtClean="0"/>
              <a:t>st</a:t>
            </a:r>
            <a:r>
              <a:rPr lang="en-US" sz="2000" i="0" dirty="0" smtClean="0"/>
              <a:t> creation of virtual envelope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 r="6250"/>
          <a:stretch>
            <a:fillRect/>
          </a:stretch>
        </p:blipFill>
        <p:spPr bwMode="auto">
          <a:xfrm>
            <a:off x="7467600" y="3200400"/>
            <a:ext cx="2286000" cy="30861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6172200" y="6400800"/>
            <a:ext cx="3581400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solidFill>
                  <a:srgbClr val="000066"/>
                </a:solidFill>
                <a:latin typeface="+mn-lt"/>
              </a:rPr>
              <a:t>By </a:t>
            </a:r>
            <a:r>
              <a:rPr lang="en-US" sz="1200" b="1" dirty="0" err="1" smtClean="0">
                <a:solidFill>
                  <a:srgbClr val="000066"/>
                </a:solidFill>
                <a:latin typeface="+mn-lt"/>
              </a:rPr>
              <a:t>Photogrammetry</a:t>
            </a:r>
            <a:r>
              <a:rPr lang="en-US" sz="1200" b="1" dirty="0" smtClean="0">
                <a:solidFill>
                  <a:srgbClr val="000066"/>
                </a:solidFill>
                <a:latin typeface="+mn-lt"/>
              </a:rPr>
              <a:t> and </a:t>
            </a:r>
            <a:r>
              <a:rPr lang="en-US" sz="1200" b="1" dirty="0" err="1" smtClean="0">
                <a:solidFill>
                  <a:srgbClr val="000066"/>
                </a:solidFill>
                <a:latin typeface="+mn-lt"/>
              </a:rPr>
              <a:t>Romer</a:t>
            </a:r>
            <a:r>
              <a:rPr lang="en-US" sz="1200" b="1" dirty="0" smtClean="0">
                <a:solidFill>
                  <a:srgbClr val="000066"/>
                </a:solidFill>
                <a:latin typeface="+mn-lt"/>
              </a:rPr>
              <a:t> arm</a:t>
            </a:r>
            <a:endParaRPr lang="en-US" sz="1200" dirty="0">
              <a:solidFill>
                <a:srgbClr val="0000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60400" y="7620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 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295400" y="762000"/>
            <a:ext cx="716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66"/>
                </a:solidFill>
                <a:latin typeface="Tahoma" pitchFamily="34" charset="0"/>
              </a:rPr>
              <a:t>Virtual </a:t>
            </a:r>
            <a:r>
              <a:rPr lang="en-US" sz="1600" dirty="0" smtClean="0">
                <a:solidFill>
                  <a:srgbClr val="000066"/>
                </a:solidFill>
                <a:latin typeface="Tahoma" pitchFamily="34" charset="0"/>
              </a:rPr>
              <a:t>positioning and probing (envelope of </a:t>
            </a:r>
            <a:r>
              <a:rPr lang="en-US" sz="1600" dirty="0">
                <a:solidFill>
                  <a:srgbClr val="000066"/>
                </a:solidFill>
                <a:latin typeface="Tahoma" pitchFamily="34" charset="0"/>
              </a:rPr>
              <a:t>the front IDEC-A </a:t>
            </a:r>
            <a:r>
              <a:rPr lang="en-US" sz="1600" dirty="0" smtClean="0">
                <a:solidFill>
                  <a:srgbClr val="000066"/>
                </a:solidFill>
                <a:latin typeface="Tahoma" pitchFamily="34" charset="0"/>
              </a:rPr>
              <a:t>re-constructed)</a:t>
            </a:r>
            <a:endParaRPr lang="en-US" sz="1800" dirty="0"/>
          </a:p>
        </p:txBody>
      </p:sp>
      <p:sp>
        <p:nvSpPr>
          <p:cNvPr id="11270" name="Rectangle 13"/>
          <p:cNvSpPr txBox="1">
            <a:spLocks noGrp="1" noChangeArrowheads="1"/>
          </p:cNvSpPr>
          <p:nvPr/>
        </p:nvSpPr>
        <p:spPr bwMode="auto">
          <a:xfrm>
            <a:off x="3352800" y="6457950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ctr"/>
            <a:r>
              <a:rPr lang="en-US" sz="1200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11271" name="Rectangle 14"/>
          <p:cNvSpPr txBox="1">
            <a:spLocks noGrp="1" noChangeArrowheads="1"/>
          </p:cNvSpPr>
          <p:nvPr/>
        </p:nvSpPr>
        <p:spPr bwMode="auto">
          <a:xfrm>
            <a:off x="7391400" y="64579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DD4B5F9E-E299-46BF-8FAA-FA0B91DB9AA9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7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953000"/>
            <a:ext cx="248018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991600" cy="304800"/>
          </a:xfrm>
          <a:noFill/>
        </p:spPr>
        <p:txBody>
          <a:bodyPr/>
          <a:lstStyle/>
          <a:p>
            <a:pPr algn="l"/>
            <a:r>
              <a:rPr lang="en-US" sz="1600" i="0" dirty="0" smtClean="0"/>
              <a:t>   </a:t>
            </a:r>
            <a:r>
              <a:rPr lang="en-US" sz="2000" i="0" dirty="0" smtClean="0"/>
              <a:t>ID EC’s Installation: 2</a:t>
            </a:r>
            <a:r>
              <a:rPr lang="en-US" sz="2000" i="0" baseline="30000" dirty="0" smtClean="0"/>
              <a:t>nd</a:t>
            </a:r>
            <a:r>
              <a:rPr lang="en-US" sz="2000" i="0" dirty="0" smtClean="0"/>
              <a:t> installation of virtual envelope ~ 3D scan</a:t>
            </a:r>
          </a:p>
        </p:txBody>
      </p:sp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239181"/>
            <a:ext cx="6828070" cy="5237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250" y="1143000"/>
            <a:ext cx="24569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IDEP-SideA"/>
          <p:cNvPicPr>
            <a:picLocks noChangeAspect="1" noChangeArrowheads="1"/>
          </p:cNvPicPr>
          <p:nvPr/>
        </p:nvPicPr>
        <p:blipFill>
          <a:blip r:embed="rId3" cstate="print"/>
          <a:srcRect l="8989" t="4423" r="17978" b="2703"/>
          <a:stretch>
            <a:fillRect/>
          </a:stretch>
        </p:blipFill>
        <p:spPr bwMode="auto">
          <a:xfrm>
            <a:off x="4267200" y="943708"/>
            <a:ext cx="3429000" cy="332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13"/>
          <p:cNvSpPr txBox="1">
            <a:spLocks noGrp="1" noChangeArrowheads="1"/>
          </p:cNvSpPr>
          <p:nvPr/>
        </p:nvSpPr>
        <p:spPr bwMode="auto">
          <a:xfrm>
            <a:off x="3352800" y="6381750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ctr"/>
            <a:r>
              <a:rPr lang="en-US" sz="1200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13315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BB3E7E10-7434-4599-9897-AF2D5BFDEEE2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8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38200" y="838200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>
            <a:spAutoFit/>
          </a:bodyPr>
          <a:lstStyle/>
          <a:p>
            <a:endParaRPr lang="en-US" sz="2000">
              <a:solidFill>
                <a:srgbClr val="000066"/>
              </a:solidFill>
              <a:latin typeface="Comic Sans MS" pitchFamily="66" charset="0"/>
            </a:endParaRPr>
          </a:p>
          <a:p>
            <a:endParaRPr lang="en-US" sz="2000">
              <a:solidFill>
                <a:srgbClr val="D41500"/>
              </a:solidFill>
              <a:latin typeface="Comic Sans MS" pitchFamily="66" charset="0"/>
            </a:endParaRPr>
          </a:p>
          <a:p>
            <a:r>
              <a:rPr lang="en-US" sz="2000">
                <a:solidFill>
                  <a:srgbClr val="000066"/>
                </a:solidFill>
                <a:latin typeface="Comic Sans MS" pitchFamily="66" charset="0"/>
              </a:rPr>
              <a:t> </a:t>
            </a:r>
          </a:p>
        </p:txBody>
      </p:sp>
      <p:pic>
        <p:nvPicPr>
          <p:cNvPr id="13317" name="Picture 2" descr="L10041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0"/>
            <a:ext cx="40005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Rectangle 10"/>
          <p:cNvSpPr>
            <a:spLocks noChangeArrowheads="1"/>
          </p:cNvSpPr>
          <p:nvPr/>
        </p:nvSpPr>
        <p:spPr bwMode="auto">
          <a:xfrm>
            <a:off x="2057400" y="44450"/>
            <a:ext cx="627768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sz="2400" b="1" dirty="0" smtClean="0">
                <a:solidFill>
                  <a:srgbClr val="000066"/>
                </a:solidFill>
                <a:latin typeface="Tahoma" pitchFamily="34" charset="0"/>
              </a:rPr>
              <a:t>For </a:t>
            </a:r>
            <a:r>
              <a:rPr kumimoji="1" lang="en-US" sz="2400" b="1" dirty="0">
                <a:solidFill>
                  <a:srgbClr val="000066"/>
                </a:solidFill>
                <a:latin typeface="Tahoma" pitchFamily="34" charset="0"/>
              </a:rPr>
              <a:t>future </a:t>
            </a:r>
            <a:r>
              <a:rPr kumimoji="1" lang="en-US" sz="2400" b="1" dirty="0" smtClean="0">
                <a:solidFill>
                  <a:srgbClr val="000066"/>
                </a:solidFill>
                <a:latin typeface="Tahoma" pitchFamily="34" charset="0"/>
              </a:rPr>
              <a:t>interventions and upgrades </a:t>
            </a:r>
          </a:p>
          <a:p>
            <a:endParaRPr kumimoji="1" lang="en-US" b="1" dirty="0">
              <a:solidFill>
                <a:srgbClr val="000066"/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4724400" y="4953000"/>
            <a:ext cx="4356100" cy="14465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600" b="1" dirty="0" smtClean="0">
                <a:solidFill>
                  <a:srgbClr val="000066"/>
                </a:solidFill>
                <a:latin typeface="+mn-lt"/>
              </a:rPr>
              <a:t>Document as </a:t>
            </a:r>
            <a:r>
              <a:rPr lang="fr-CH" sz="1600" b="1" dirty="0" err="1" smtClean="0">
                <a:solidFill>
                  <a:srgbClr val="000066"/>
                </a:solidFill>
                <a:latin typeface="+mn-lt"/>
              </a:rPr>
              <a:t>installed</a:t>
            </a:r>
            <a:r>
              <a:rPr lang="fr-CH" sz="1600" b="1" dirty="0" smtClean="0">
                <a:solidFill>
                  <a:srgbClr val="000066"/>
                </a:solidFill>
                <a:latin typeface="+mn-lt"/>
              </a:rPr>
              <a:t> services</a:t>
            </a:r>
          </a:p>
          <a:p>
            <a:pPr algn="ctr">
              <a:spcBef>
                <a:spcPct val="50000"/>
              </a:spcBef>
            </a:pPr>
            <a:r>
              <a:rPr lang="fr-CH" sz="1600" b="1" dirty="0" err="1" smtClean="0">
                <a:solidFill>
                  <a:srgbClr val="000066"/>
                </a:solidFill>
                <a:latin typeface="+mn-lt"/>
              </a:rPr>
              <a:t>Define</a:t>
            </a:r>
            <a:r>
              <a:rPr lang="fr-CH" sz="16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fr-CH" sz="1600" b="1" dirty="0">
                <a:solidFill>
                  <a:srgbClr val="000066"/>
                </a:solidFill>
                <a:latin typeface="+mn-lt"/>
              </a:rPr>
              <a:t>an </a:t>
            </a:r>
            <a:r>
              <a:rPr lang="fr-CH" sz="1600" b="1" dirty="0" err="1">
                <a:solidFill>
                  <a:srgbClr val="000066"/>
                </a:solidFill>
                <a:latin typeface="+mn-lt"/>
              </a:rPr>
              <a:t>envelope</a:t>
            </a:r>
            <a:r>
              <a:rPr lang="fr-CH" sz="1600" b="1" dirty="0">
                <a:solidFill>
                  <a:srgbClr val="000066"/>
                </a:solidFill>
                <a:latin typeface="+mn-lt"/>
              </a:rPr>
              <a:t> </a:t>
            </a:r>
            <a:r>
              <a:rPr lang="fr-CH" sz="1600" b="1" dirty="0" smtClean="0">
                <a:solidFill>
                  <a:srgbClr val="000066"/>
                </a:solidFill>
                <a:latin typeface="+mn-lt"/>
              </a:rPr>
              <a:t>for </a:t>
            </a:r>
            <a:r>
              <a:rPr lang="fr-CH" sz="1600" b="1" dirty="0" err="1" smtClean="0">
                <a:solidFill>
                  <a:srgbClr val="000066"/>
                </a:solidFill>
                <a:latin typeface="+mn-lt"/>
              </a:rPr>
              <a:t>cables</a:t>
            </a:r>
            <a:r>
              <a:rPr lang="fr-CH" sz="1600" b="1" dirty="0" smtClean="0">
                <a:solidFill>
                  <a:srgbClr val="000066"/>
                </a:solidFill>
                <a:latin typeface="+mn-lt"/>
              </a:rPr>
              <a:t> and </a:t>
            </a:r>
            <a:r>
              <a:rPr lang="fr-CH" sz="1600" b="1" dirty="0">
                <a:solidFill>
                  <a:srgbClr val="000066"/>
                </a:solidFill>
                <a:latin typeface="+mn-lt"/>
              </a:rPr>
              <a:t>pipes</a:t>
            </a:r>
          </a:p>
          <a:p>
            <a:pPr algn="ctr">
              <a:spcBef>
                <a:spcPct val="50000"/>
              </a:spcBef>
            </a:pPr>
            <a:r>
              <a:rPr lang="fr-CH" sz="1600" b="1" dirty="0" err="1">
                <a:solidFill>
                  <a:srgbClr val="000066"/>
                </a:solidFill>
                <a:latin typeface="+mn-lt"/>
              </a:rPr>
              <a:t>Visualize</a:t>
            </a:r>
            <a:r>
              <a:rPr lang="fr-CH" sz="1600" b="1" dirty="0">
                <a:solidFill>
                  <a:srgbClr val="000066"/>
                </a:solidFill>
                <a:latin typeface="+mn-lt"/>
              </a:rPr>
              <a:t> free </a:t>
            </a:r>
            <a:r>
              <a:rPr lang="fr-CH" sz="1600" b="1" dirty="0" err="1">
                <a:solidFill>
                  <a:srgbClr val="000066"/>
                </a:solidFill>
                <a:latin typeface="+mn-lt"/>
              </a:rPr>
              <a:t>space</a:t>
            </a:r>
            <a:r>
              <a:rPr lang="fr-CH" sz="1600" b="1" dirty="0">
                <a:solidFill>
                  <a:srgbClr val="000066"/>
                </a:solidFill>
                <a:latin typeface="+mn-lt"/>
              </a:rPr>
              <a:t> for future </a:t>
            </a:r>
            <a:r>
              <a:rPr lang="fr-CH" sz="1600" b="1" dirty="0" err="1">
                <a:solidFill>
                  <a:srgbClr val="000066"/>
                </a:solidFill>
                <a:latin typeface="+mn-lt"/>
              </a:rPr>
              <a:t>routing</a:t>
            </a:r>
            <a:endParaRPr lang="fr-FR" sz="1600" b="1" dirty="0">
              <a:solidFill>
                <a:srgbClr val="000066"/>
              </a:solidFill>
              <a:latin typeface="+mn-lt"/>
            </a:endParaRPr>
          </a:p>
          <a:p>
            <a:pPr algn="ctr">
              <a:spcBef>
                <a:spcPct val="50000"/>
              </a:spcBef>
            </a:pPr>
            <a:r>
              <a:rPr lang="fr-FR" sz="1600" b="1" u="sng" dirty="0" err="1">
                <a:solidFill>
                  <a:srgbClr val="000066"/>
                </a:solidFill>
                <a:latin typeface="+mn-lt"/>
              </a:rPr>
              <a:t>Accuracy</a:t>
            </a:r>
            <a:r>
              <a:rPr lang="fr-FR" sz="1600" b="1" u="sng" dirty="0">
                <a:solidFill>
                  <a:srgbClr val="000066"/>
                </a:solidFill>
                <a:latin typeface="+mn-lt"/>
              </a:rPr>
              <a:t>:</a:t>
            </a:r>
            <a:r>
              <a:rPr lang="fr-FR" sz="1600" b="1" dirty="0">
                <a:solidFill>
                  <a:srgbClr val="000066"/>
                </a:solidFill>
                <a:latin typeface="+mn-lt"/>
              </a:rPr>
              <a:t> 1…2mm</a:t>
            </a:r>
            <a:endParaRPr lang="en-US" sz="160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11" name="Picture 3" descr="SideC_NoseArea_Pixel_L1003723"/>
          <p:cNvPicPr>
            <a:picLocks noChangeAspect="1" noChangeArrowheads="1"/>
          </p:cNvPicPr>
          <p:nvPr/>
        </p:nvPicPr>
        <p:blipFill>
          <a:blip r:embed="rId5" cstate="print"/>
          <a:srcRect l="36700"/>
          <a:stretch>
            <a:fillRect/>
          </a:stretch>
        </p:blipFill>
        <p:spPr bwMode="auto">
          <a:xfrm>
            <a:off x="7848600" y="762000"/>
            <a:ext cx="189923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3"/>
          <p:cNvSpPr txBox="1">
            <a:spLocks noGrp="1" noChangeArrowheads="1"/>
          </p:cNvSpPr>
          <p:nvPr/>
        </p:nvSpPr>
        <p:spPr bwMode="auto">
          <a:xfrm>
            <a:off x="3352800" y="6381750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ctr"/>
            <a:r>
              <a:rPr lang="en-US" sz="1200">
                <a:solidFill>
                  <a:srgbClr val="000066"/>
                </a:solidFill>
                <a:latin typeface="Tahoma" pitchFamily="34" charset="0"/>
              </a:rPr>
              <a:t>A. Catinaccio - CERN</a:t>
            </a:r>
          </a:p>
        </p:txBody>
      </p:sp>
      <p:sp>
        <p:nvSpPr>
          <p:cNvPr id="80899" name="Rectangle 14"/>
          <p:cNvSpPr txBox="1">
            <a:spLocks noGrp="1" noChangeArrowheads="1"/>
          </p:cNvSpPr>
          <p:nvPr/>
        </p:nvSpPr>
        <p:spPr bwMode="auto">
          <a:xfrm>
            <a:off x="73914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/>
          <a:lstStyle/>
          <a:p>
            <a:pPr algn="r"/>
            <a:fld id="{4EFD610A-56D4-4439-B272-42CDB8C72F9F}" type="slidenum">
              <a:rPr lang="en-US" sz="1200">
                <a:solidFill>
                  <a:srgbClr val="000066"/>
                </a:solidFill>
                <a:latin typeface="Tahoma" pitchFamily="34" charset="0"/>
              </a:rPr>
              <a:pPr algn="r"/>
              <a:t>9</a:t>
            </a:fld>
            <a:endParaRPr lang="en-US" sz="12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i="0" dirty="0" smtClean="0"/>
              <a:t>Laser Scan of services on the flange</a:t>
            </a:r>
          </a:p>
        </p:txBody>
      </p:sp>
      <p:pic>
        <p:nvPicPr>
          <p:cNvPr id="80902" name="Picture 6" descr="Imag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1038"/>
            <a:ext cx="6248400" cy="3333750"/>
          </a:xfrm>
          <a:prstGeom prst="rect">
            <a:avLst/>
          </a:prstGeom>
          <a:noFill/>
        </p:spPr>
      </p:pic>
      <p:pic>
        <p:nvPicPr>
          <p:cNvPr id="80903" name="Picture 7" descr="zone_tes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38575"/>
            <a:ext cx="4953000" cy="3019425"/>
          </a:xfrm>
          <a:prstGeom prst="rect">
            <a:avLst/>
          </a:prstGeom>
          <a:noFill/>
        </p:spPr>
      </p:pic>
      <p:pic>
        <p:nvPicPr>
          <p:cNvPr id="80906" name="Picture 10" descr="vue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41750"/>
            <a:ext cx="4835525" cy="3016250"/>
          </a:xfrm>
          <a:prstGeom prst="rect">
            <a:avLst/>
          </a:prstGeom>
          <a:noFill/>
        </p:spPr>
      </p:pic>
      <p:pic>
        <p:nvPicPr>
          <p:cNvPr id="80909" name="Picture 13" descr="vue2_2small"/>
          <p:cNvPicPr>
            <a:picLocks noChangeAspect="1" noChangeArrowheads="1"/>
          </p:cNvPicPr>
          <p:nvPr/>
        </p:nvPicPr>
        <p:blipFill>
          <a:blip r:embed="rId6" cstate="print">
            <a:lum bright="25000" contrast="20000"/>
          </a:blip>
          <a:srcRect/>
          <a:stretch>
            <a:fillRect/>
          </a:stretch>
        </p:blipFill>
        <p:spPr bwMode="auto">
          <a:xfrm>
            <a:off x="6324600" y="823913"/>
            <a:ext cx="3505200" cy="3062287"/>
          </a:xfrm>
          <a:prstGeom prst="rect">
            <a:avLst/>
          </a:prstGeom>
          <a:noFill/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562600" y="6400800"/>
            <a:ext cx="1371600" cy="338554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0000B9"/>
                </a:solidFill>
                <a:latin typeface="+mn-lt"/>
              </a:rPr>
              <a:t>Feb. 2009</a:t>
            </a:r>
            <a:endParaRPr lang="en-US" sz="1600" dirty="0">
              <a:solidFill>
                <a:srgbClr val="0000B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port">
  <a:themeElements>
    <a:clrScheme name="Contpor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por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22187</TotalTime>
  <Words>295</Words>
  <Application>Microsoft Office PowerPoint</Application>
  <PresentationFormat>A4 Paper (210x297 mm)</PresentationFormat>
  <Paragraphs>71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Contport</vt:lpstr>
      <vt:lpstr>Custom Design</vt:lpstr>
      <vt:lpstr>  Survey techniques for experiments and advanced 3 D Digital Reconstruction    Aurelie Maurisset, Christophe Bault , Andrea Catinaccio</vt:lpstr>
      <vt:lpstr>Introduction</vt:lpstr>
      <vt:lpstr>Sequence of Assembly &amp; Survey of the Atlas ID Barrel</vt:lpstr>
      <vt:lpstr>Adjustment and positioning by external references (theodolite and photogrammetry)</vt:lpstr>
      <vt:lpstr>Slide 5</vt:lpstr>
      <vt:lpstr>   ID EC’s Installation: 1st creation of virtual envelope</vt:lpstr>
      <vt:lpstr>   ID EC’s Installation: 2nd installation of virtual envelope ~ 3D scan</vt:lpstr>
      <vt:lpstr>Slide 8</vt:lpstr>
      <vt:lpstr>Laser Scan of services on the flange</vt:lpstr>
      <vt:lpstr>Slide 10</vt:lpstr>
      <vt:lpstr>  Laser scan of ID services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B-layer upgrade workshop</dc:title>
  <cp:lastModifiedBy>Andrea Catinaccio</cp:lastModifiedBy>
  <cp:revision>952</cp:revision>
  <dcterms:modified xsi:type="dcterms:W3CDTF">2010-09-30T13:09:54Z</dcterms:modified>
</cp:coreProperties>
</file>