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10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_rels/notesSlide16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5.xml.rels" ContentType="application/vnd.openxmlformats-package.relationships+xml"/>
  <Override PartName="/ppt/notesSlides/notesSlide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_rels/presentation.xml.rels" ContentType="application/vnd.openxmlformats-package.relationships+xml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20.png" ContentType="image/png"/>
  <Override PartName="/ppt/media/image18.png" ContentType="image/png"/>
  <Override PartName="/ppt/media/image17.png" ContentType="image/png"/>
  <Override PartName="/ppt/media/image24.gif" ContentType="image/gif"/>
  <Override PartName="/ppt/media/image16.png" ContentType="image/png"/>
  <Override PartName="/ppt/media/image15.png" ContentType="image/png"/>
  <Override PartName="/ppt/media/image14.png" ContentType="image/png"/>
  <Override PartName="/ppt/media/image1.png" ContentType="image/png"/>
  <Override PartName="/ppt/media/image31.png" ContentType="image/png"/>
  <Override PartName="/ppt/media/image25.png" ContentType="image/png"/>
  <Override PartName="/ppt/media/image2.png" ContentType="image/png"/>
  <Override PartName="/ppt/media/image32.png" ContentType="image/png"/>
  <Override PartName="/ppt/media/image26.png" ContentType="image/png"/>
  <Override PartName="/ppt/media/image3.png" ContentType="image/png"/>
  <Override PartName="/ppt/media/image33.png" ContentType="image/png"/>
  <Override PartName="/ppt/media/image27.png" ContentType="image/png"/>
  <Override PartName="/ppt/media/image4.png" ContentType="image/png"/>
  <Override PartName="/ppt/media/image34.png" ContentType="image/png"/>
  <Override PartName="/ppt/media/image28.png" ContentType="image/png"/>
  <Override PartName="/ppt/media/image5.png" ContentType="image/png"/>
  <Override PartName="/ppt/media/image35.png" ContentType="image/png"/>
  <Override PartName="/ppt/media/image43.jpeg" ContentType="image/jpeg"/>
  <Override PartName="/ppt/media/image30.png" ContentType="image/png"/>
  <Override PartName="/ppt/media/image42.png" ContentType="image/png"/>
  <Override PartName="/ppt/media/image44.jpeg" ContentType="image/jpeg"/>
  <Override PartName="/ppt/media/image45.png" ContentType="image/png"/>
  <Override PartName="/ppt/media/image46.png" ContentType="image/png"/>
  <Override PartName="/ppt/media/image50.png" ContentType="image/png"/>
  <Override PartName="/ppt/media/image51.png" ContentType="image/png"/>
  <Override PartName="/ppt/media/image40.png" ContentType="image/png"/>
  <Override PartName="/ppt/media/image11.jpeg" ContentType="image/jpeg"/>
  <Override PartName="/ppt/media/image52.png" ContentType="image/png"/>
  <Override PartName="/ppt/media/image41.png" ContentType="image/png"/>
  <Override PartName="/ppt/media/image9.png" ContentType="image/png"/>
  <Override PartName="/ppt/media/image39.png" ContentType="image/png"/>
  <Override PartName="/ppt/media/image48.jpeg" ContentType="image/jpeg"/>
  <Override PartName="/ppt/media/image53.png" ContentType="image/png"/>
  <Override PartName="/ppt/media/image13.png" ContentType="image/png"/>
  <Override PartName="/ppt/media/image54.jpeg" ContentType="image/jpeg"/>
  <Override PartName="/ppt/media/image55.png" ContentType="image/png"/>
  <Override PartName="/ppt/media/image38.png" ContentType="image/png"/>
  <Override PartName="/ppt/media/image8.png" ContentType="image/png"/>
  <Override PartName="/ppt/media/image49.png" ContentType="image/png"/>
  <Override PartName="/ppt/media/image12.png" ContentType="image/png"/>
  <Override PartName="/ppt/media/image10.png" ContentType="image/png"/>
  <Override PartName="/ppt/media/image47.png" ContentType="image/png"/>
  <Override PartName="/ppt/media/image37.png" ContentType="image/png"/>
  <Override PartName="/ppt/media/image7.png" ContentType="image/png"/>
  <Override PartName="/ppt/media/image36.png" ContentType="image/png"/>
  <Override PartName="/ppt/media/image6.png" ContentType="image/png"/>
  <Override PartName="/ppt/media/image29.png" ContentType="image/png"/>
  <Override PartName="/ppt/slideLayouts/_rels/slideLayout1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74.xml.rels" ContentType="application/vnd.openxmlformats-package.relationships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59.xml" ContentType="application/vnd.openxmlformats-officedocument.presentationml.slideLayout+xml"/>
  <Override PartName="/ppt/presProps.xml" ContentType="application/vnd.openxmlformats-officedocument.presentationml.presPro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notesMaster" Target="notesMasters/notesMaster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30" Type="http://schemas.openxmlformats.org/officeDocument/2006/relationships/slide" Target="slides/slide19.xml"/><Relationship Id="rId31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0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Folie mittels Klicken verschieben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de-DE" sz="2000" spc="-1" strike="noStrike">
                <a:latin typeface="Arial"/>
              </a:rPr>
              <a:t>Format der Notizen mittels Klicken bearbeiten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34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de-DE" sz="1400" spc="-1" strike="noStrike">
                <a:latin typeface="Times New Roman"/>
              </a:rPr>
              <a:t>&lt;Kopfzeile&gt;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46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>
              <a:buNone/>
            </a:pPr>
            <a:r>
              <a:rPr b="0" lang="de-DE" sz="1400" spc="-1" strike="noStrike">
                <a:latin typeface="Times New Roman"/>
              </a:rPr>
              <a:t>&lt;Datum/Uhrzeit&gt;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47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de-DE" sz="1400" spc="-1" strike="noStrike">
                <a:latin typeface="Times New Roman"/>
              </a:rPr>
              <a:t>&lt;Fußzeile&gt;</a:t>
            </a:r>
            <a:endParaRPr b="0" lang="de-DE" sz="1400" spc="-1" strike="noStrike">
              <a:latin typeface="Times New Roman"/>
            </a:endParaRPr>
          </a:p>
        </p:txBody>
      </p:sp>
      <p:sp>
        <p:nvSpPr>
          <p:cNvPr id="348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buNone/>
            </a:pPr>
            <a:fld id="{25A3F232-4A98-404A-8A1E-07A4285B8FE9}" type="slidenum">
              <a:rPr b="0" lang="de-DE" sz="1400" spc="-1" strike="noStrike">
                <a:latin typeface="Times New Roman"/>
              </a:rPr>
              <a:t>&lt;Foliennummer&gt;</a:t>
            </a:fld>
            <a:endParaRPr b="0" lang="de-DE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sldImg"/>
          </p:nvPr>
        </p:nvSpPr>
        <p:spPr>
          <a:xfrm>
            <a:off x="-360" y="-36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8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16000" indent="-2152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Update Screenshot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481" name="Slide Number Placeholder 7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PlaceHolder 1"/>
          <p:cNvSpPr>
            <a:spLocks noGrp="1"/>
          </p:cNvSpPr>
          <p:nvPr>
            <p:ph type="sldImg"/>
          </p:nvPr>
        </p:nvSpPr>
        <p:spPr>
          <a:xfrm>
            <a:off x="-360" y="-36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8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16000" indent="-2152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Update screenshot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484" name="Slide Number Placeholder 8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PlaceHolder 1"/>
          <p:cNvSpPr>
            <a:spLocks noGrp="1"/>
          </p:cNvSpPr>
          <p:nvPr>
            <p:ph type="sldImg"/>
          </p:nvPr>
        </p:nvSpPr>
        <p:spPr>
          <a:xfrm>
            <a:off x="-720" y="-720"/>
            <a:ext cx="360" cy="360"/>
          </a:xfrm>
          <a:prstGeom prst="rect">
            <a:avLst/>
          </a:prstGeom>
          <a:ln w="0">
            <a:noFill/>
          </a:ln>
        </p:spPr>
      </p:sp>
      <p:sp>
        <p:nvSpPr>
          <p:cNvPr id="48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16000" indent="-2152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2000" spc="-1" strike="noStrike">
                <a:latin typeface="Arial"/>
              </a:rPr>
              <a:t>Update screenshot</a:t>
            </a:r>
            <a:endParaRPr b="0" lang="de-DE" sz="2000" spc="-1" strike="noStrike">
              <a:latin typeface="Arial"/>
            </a:endParaRPr>
          </a:p>
        </p:txBody>
      </p:sp>
      <p:sp>
        <p:nvSpPr>
          <p:cNvPr id="487" name="Slide Number Placeholder 6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47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de-DE" sz="2000" spc="-1" strike="noStrike">
              <a:latin typeface="Arial"/>
            </a:endParaRPr>
          </a:p>
        </p:txBody>
      </p:sp>
      <p:sp>
        <p:nvSpPr>
          <p:cNvPr id="478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15C45B34-65DC-4D40-A6D9-A51A865ACF01}" type="slidenum">
              <a:rPr b="0" lang="en-GB" sz="1200" spc="-1" strike="noStrike">
                <a:solidFill>
                  <a:srgbClr val="000000"/>
                </a:solidFill>
                <a:latin typeface="Calibri"/>
                <a:ea typeface="+mn-ea"/>
              </a:rPr>
              <a:t>&lt;Foliennummer&gt;</a:t>
            </a:fld>
            <a:endParaRPr b="0" lang="de-DE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1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9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0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0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4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4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7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9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0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de-DE" sz="4400" spc="-1" strike="noStrike">
              <a:latin typeface="Arial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7.xml"/><Relationship Id="rId6" Type="http://schemas.openxmlformats.org/officeDocument/2006/relationships/slideLayout" Target="../slideLayouts/slideLayout88.xml"/><Relationship Id="rId7" Type="http://schemas.openxmlformats.org/officeDocument/2006/relationships/slideLayout" Target="../slideLayouts/slideLayout89.xml"/><Relationship Id="rId8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96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1.xml"/><Relationship Id="rId8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latin typeface="Arial"/>
              </a:rPr>
              <a:t>Format des Titeltextes durch Klicken bearbeiten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Format des Gliederungstextes durch Klicken bearbeiten</a:t>
            </a:r>
            <a:endParaRPr b="0" lang="de-DE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Zweite Gliederungsebene</a:t>
            </a:r>
            <a:endParaRPr b="0" lang="de-DE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Dritte Gliederungsebene</a:t>
            </a:r>
            <a:endParaRPr b="0" lang="de-DE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Vierte Gliederungsebene</a:t>
            </a:r>
            <a:endParaRPr b="0" lang="de-DE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Fünfte Gliederungsebene</a:t>
            </a:r>
            <a:endParaRPr b="0" lang="de-DE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Sechste Gliederungsebene</a:t>
            </a:r>
            <a:endParaRPr b="0" lang="de-DE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Siebte Gliederungsebene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Format des Gliederungstextes durch Klicken bearbeiten</a:t>
            </a:r>
            <a:endParaRPr b="0" lang="de-DE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Zweite Gliederungsebene</a:t>
            </a:r>
            <a:endParaRPr b="0" lang="de-DE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Dritte Gliederungsebene</a:t>
            </a:r>
            <a:endParaRPr b="0" lang="de-DE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Vierte Gliederungsebene</a:t>
            </a:r>
            <a:endParaRPr b="0" lang="de-DE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Fünfte Gliederungsebene</a:t>
            </a:r>
            <a:endParaRPr b="0" lang="de-DE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Sechste Gliederungsebene</a:t>
            </a:r>
            <a:endParaRPr b="0" lang="de-DE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Siebte Gliederungsebene</a:t>
            </a:r>
            <a:endParaRPr b="0" lang="de-DE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6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8" Type="http://schemas.openxmlformats.org/officeDocument/2006/relationships/image" Target="../media/image47.png"/><Relationship Id="rId9" Type="http://schemas.openxmlformats.org/officeDocument/2006/relationships/image" Target="../media/image48.jpeg"/><Relationship Id="rId10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slideLayout" Target="../slideLayouts/slideLayout73.xml"/><Relationship Id="rId3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slideLayout" Target="../slideLayouts/slideLayout73.xml"/><Relationship Id="rId3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slideLayout" Target="../slideLayouts/slideLayout73.xml"/><Relationship Id="rId3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hyperlink" Target="https://rclone.org/" TargetMode="External"/><Relationship Id="rId2" Type="http://schemas.openxmlformats.org/officeDocument/2006/relationships/hyperlink" Target="https://indigo-iam.github.io" TargetMode="External"/><Relationship Id="rId3" Type="http://schemas.openxmlformats.org/officeDocument/2006/relationships/hyperlink" Target="https://rucio.cern.ch/" TargetMode="External"/><Relationship Id="rId4" Type="http://schemas.openxmlformats.org/officeDocument/2006/relationships/hyperlink" Target="https://fts.web.cern.ch/fts/" TargetMode="External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jpeg"/><Relationship Id="rId8" Type="http://schemas.openxmlformats.org/officeDocument/2006/relationships/slideLayout" Target="../slideLayouts/slideLayout8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55.png"/><Relationship Id="rId2" Type="http://schemas.openxmlformats.org/officeDocument/2006/relationships/slideLayout" Target="../slideLayouts/slideLayout8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gif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5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Relationship Id="rId11" Type="http://schemas.openxmlformats.org/officeDocument/2006/relationships/slideLayout" Target="../slideLayouts/slideLayout5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6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ubtitle 2"/>
          <p:cNvSpPr/>
          <p:nvPr/>
        </p:nvSpPr>
        <p:spPr>
          <a:xfrm>
            <a:off x="727560" y="4686120"/>
            <a:ext cx="11328840" cy="46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r">
              <a:lnSpc>
                <a:spcPts val="25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de-DE" sz="4600" spc="-1" strike="noStrike">
                <a:solidFill>
                  <a:srgbClr val="1e91cc"/>
                </a:solidFill>
                <a:latin typeface="Calibri"/>
                <a:ea typeface="Calibri"/>
              </a:rPr>
              <a:t>The Science Mesh and its core applications</a:t>
            </a:r>
            <a:endParaRPr b="0" lang="de-DE" sz="4600" spc="-1" strike="noStrike">
              <a:latin typeface="Arial"/>
            </a:endParaRPr>
          </a:p>
        </p:txBody>
      </p:sp>
      <p:sp>
        <p:nvSpPr>
          <p:cNvPr id="350" name="Textfeld 4"/>
          <p:cNvSpPr/>
          <p:nvPr/>
        </p:nvSpPr>
        <p:spPr>
          <a:xfrm>
            <a:off x="6472080" y="5221080"/>
            <a:ext cx="5536440" cy="532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clip" vertOverflow="overflow" lIns="90000" rIns="90000" tIns="45000" bIns="45000" anchor="t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de-DE" sz="2000" spc="-1" strike="noStrike">
                <a:solidFill>
                  <a:srgbClr val="000000"/>
                </a:solidFill>
                <a:latin typeface="Arial"/>
                <a:ea typeface="DejaVu Sans"/>
              </a:rPr>
              <a:t>Holger Angenent</a:t>
            </a:r>
            <a:endParaRPr b="0" lang="de-DE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itle 6"/>
          <p:cNvSpPr/>
          <p:nvPr/>
        </p:nvSpPr>
        <p:spPr>
          <a:xfrm>
            <a:off x="3737520" y="330120"/>
            <a:ext cx="7811640" cy="60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3" name=""/>
          <p:cNvSpPr/>
          <p:nvPr/>
        </p:nvSpPr>
        <p:spPr>
          <a:xfrm>
            <a:off x="0" y="2340000"/>
            <a:ext cx="12190680" cy="48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spcBef>
                <a:spcPts val="1417"/>
              </a:spcBef>
              <a:buNone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  <a:ea typeface="DejaVu Sans"/>
              </a:rPr>
              <a:t>What does Science Mesh offer for the users?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itle 2"/>
          <p:cNvSpPr/>
          <p:nvPr/>
        </p:nvSpPr>
        <p:spPr>
          <a:xfrm>
            <a:off x="3737520" y="330120"/>
            <a:ext cx="7811640" cy="60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Services offered by Science Mesh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405" name="Date Placeholder 2"/>
          <p:cNvSpPr/>
          <p:nvPr/>
        </p:nvSpPr>
        <p:spPr>
          <a:xfrm>
            <a:off x="9996840" y="6526080"/>
            <a:ext cx="806400" cy="2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7fcdee"/>
                </a:solidFill>
                <a:latin typeface="Calibri"/>
                <a:ea typeface="Arial"/>
              </a:rPr>
              <a:t>06/02/21</a:t>
            </a:r>
            <a:endParaRPr b="0" lang="de-DE" sz="1200" spc="-1" strike="noStrike">
              <a:latin typeface="Arial"/>
            </a:endParaRPr>
          </a:p>
        </p:txBody>
      </p:sp>
      <p:sp>
        <p:nvSpPr>
          <p:cNvPr id="406" name="Slide Number Placeholder 2"/>
          <p:cNvSpPr/>
          <p:nvPr/>
        </p:nvSpPr>
        <p:spPr>
          <a:xfrm>
            <a:off x="10955160" y="6526080"/>
            <a:ext cx="594000" cy="2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7" name=""/>
          <p:cNvSpPr/>
          <p:nvPr/>
        </p:nvSpPr>
        <p:spPr>
          <a:xfrm>
            <a:off x="856440" y="1387440"/>
            <a:ext cx="10421280" cy="36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8" name=""/>
          <p:cNvSpPr/>
          <p:nvPr/>
        </p:nvSpPr>
        <p:spPr>
          <a:xfrm>
            <a:off x="1965600" y="5735160"/>
            <a:ext cx="163800" cy="162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09" name="" descr=""/>
          <p:cNvPicPr/>
          <p:nvPr/>
        </p:nvPicPr>
        <p:blipFill>
          <a:blip r:embed="rId1"/>
          <a:stretch/>
        </p:blipFill>
        <p:spPr>
          <a:xfrm>
            <a:off x="1023840" y="1518480"/>
            <a:ext cx="9724320" cy="3753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title"/>
          </p:nvPr>
        </p:nvSpPr>
        <p:spPr>
          <a:xfrm>
            <a:off x="3737520" y="330120"/>
            <a:ext cx="7814520" cy="609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90000"/>
          </a:bodyPr>
          <a:p>
            <a:pPr algn="r">
              <a:lnSpc>
                <a:spcPct val="90000"/>
              </a:lnSpc>
              <a:buNone/>
            </a:pPr>
            <a:r>
              <a:rPr b="0" lang="pl-PL" sz="2600" spc="-1" strike="noStrike">
                <a:solidFill>
                  <a:srgbClr val="07407b"/>
                </a:solidFill>
                <a:latin typeface="Calibri"/>
              </a:rPr>
              <a:t>Jupyter Notebook in HEP: SWAN galery</a:t>
            </a:r>
            <a:br/>
            <a:r>
              <a:rPr b="0" lang="pl-PL" sz="1600" spc="-1" strike="noStrike">
                <a:solidFill>
                  <a:srgbClr val="07407b"/>
                </a:solidFill>
                <a:latin typeface="Calibri"/>
              </a:rPr>
              <a:t>https://swan-gallery.web.cern.ch/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411" name="PlaceHolder 2"/>
          <p:cNvSpPr>
            <a:spLocks noGrp="1"/>
          </p:cNvSpPr>
          <p:nvPr>
            <p:ph type="dt"/>
          </p:nvPr>
        </p:nvSpPr>
        <p:spPr>
          <a:xfrm>
            <a:off x="9829800" y="6526080"/>
            <a:ext cx="976320" cy="24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fld id="{747FB66E-7C5E-4337-A057-0790A8B2B2E0}" type="datetime1">
              <a:rPr b="0" lang="it-IT" sz="1200" spc="-1" strike="noStrike">
                <a:solidFill>
                  <a:srgbClr val="7fcdee"/>
                </a:solidFill>
                <a:latin typeface="Calibri"/>
              </a:rPr>
              <a:t>26/01/2022</a:t>
            </a:fld>
            <a:endParaRPr b="0" lang="de-DE" sz="1200" spc="-1" strike="noStrike">
              <a:latin typeface="Times New Roman"/>
            </a:endParaRPr>
          </a:p>
        </p:txBody>
      </p:sp>
      <p:sp>
        <p:nvSpPr>
          <p:cNvPr id="412" name="PlaceHolder 3"/>
          <p:cNvSpPr>
            <a:spLocks noGrp="1"/>
          </p:cNvSpPr>
          <p:nvPr>
            <p:ph type="sldNum"/>
          </p:nvPr>
        </p:nvSpPr>
        <p:spPr>
          <a:xfrm>
            <a:off x="10955160" y="6526080"/>
            <a:ext cx="596880" cy="24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fld id="{905AC8F6-EA1B-4135-B698-7301CE487B87}" type="slidenum">
              <a:rPr b="0" lang="it-IT" sz="1200" spc="-1" strike="noStrike">
                <a:solidFill>
                  <a:srgbClr val="7fcdee"/>
                </a:solidFill>
                <a:latin typeface="Calibri"/>
              </a:rPr>
              <a:t>&lt;Foliennummer&gt;</a:t>
            </a:fld>
            <a:endParaRPr b="0" lang="de-DE" sz="1200" spc="-1" strike="noStrike">
              <a:latin typeface="Times New Roman"/>
            </a:endParaRPr>
          </a:p>
        </p:txBody>
      </p:sp>
      <p:pic>
        <p:nvPicPr>
          <p:cNvPr id="413" name="Obraz 2" descr=""/>
          <p:cNvPicPr/>
          <p:nvPr/>
        </p:nvPicPr>
        <p:blipFill>
          <a:blip r:embed="rId1"/>
          <a:stretch/>
        </p:blipFill>
        <p:spPr>
          <a:xfrm>
            <a:off x="2544120" y="1020240"/>
            <a:ext cx="7783200" cy="5358960"/>
          </a:xfrm>
          <a:prstGeom prst="rect">
            <a:avLst/>
          </a:prstGeom>
          <a:ln w="0">
            <a:noFill/>
          </a:ln>
        </p:spPr>
      </p:pic>
      <p:sp>
        <p:nvSpPr>
          <p:cNvPr id="414" name="PlaceHolder 4"/>
          <p:cNvSpPr>
            <a:spLocks noGrp="1"/>
          </p:cNvSpPr>
          <p:nvPr>
            <p:ph type="ftr"/>
          </p:nvPr>
        </p:nvSpPr>
        <p:spPr>
          <a:xfrm>
            <a:off x="677160" y="6526080"/>
            <a:ext cx="8666280" cy="24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7fcdee"/>
                </a:solidFill>
                <a:latin typeface="Calibri"/>
              </a:rPr>
              <a:t>“</a:t>
            </a:r>
            <a:r>
              <a:rPr b="0" lang="en-US" sz="1200" spc="-1" strike="noStrike">
                <a:solidFill>
                  <a:srgbClr val="7fcdee"/>
                </a:solidFill>
                <a:latin typeface="Calibri"/>
              </a:rPr>
              <a:t>Science Mesh in High Energy Physics and Endangered Linguistics - Open Data Systems &amp; Data Science Environments” - Webinar</a:t>
            </a:r>
            <a:endParaRPr b="0" lang="de-DE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itle 8"/>
          <p:cNvSpPr/>
          <p:nvPr/>
        </p:nvSpPr>
        <p:spPr>
          <a:xfrm>
            <a:off x="3737520" y="330120"/>
            <a:ext cx="7811640" cy="60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Open Data Systems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416" name="Rechteck 1"/>
          <p:cNvSpPr/>
          <p:nvPr/>
        </p:nvSpPr>
        <p:spPr>
          <a:xfrm>
            <a:off x="4548240" y="2012400"/>
            <a:ext cx="3130560" cy="3934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7" name="Rechteck 2"/>
          <p:cNvSpPr/>
          <p:nvPr/>
        </p:nvSpPr>
        <p:spPr>
          <a:xfrm>
            <a:off x="7850160" y="2007360"/>
            <a:ext cx="2525760" cy="3934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8" name="Rechteck 6"/>
          <p:cNvSpPr/>
          <p:nvPr/>
        </p:nvSpPr>
        <p:spPr>
          <a:xfrm>
            <a:off x="1921320" y="2014560"/>
            <a:ext cx="2456280" cy="3934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9" name="Ellipse 1"/>
          <p:cNvSpPr/>
          <p:nvPr/>
        </p:nvSpPr>
        <p:spPr>
          <a:xfrm>
            <a:off x="5051520" y="3063960"/>
            <a:ext cx="2103840" cy="2022480"/>
          </a:xfrm>
          <a:prstGeom prst="ellipse">
            <a:avLst/>
          </a:prstGeom>
          <a:solidFill>
            <a:srgbClr val="87bf61"/>
          </a:solidFill>
          <a:ln>
            <a:solidFill>
              <a:srgbClr val="f4f4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0" name="Textfeld 1"/>
          <p:cNvSpPr/>
          <p:nvPr/>
        </p:nvSpPr>
        <p:spPr>
          <a:xfrm>
            <a:off x="5674320" y="3815280"/>
            <a:ext cx="8787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de-DE" sz="2400" spc="-1" strike="noStrike">
                <a:solidFill>
                  <a:srgbClr val="f4f4f4"/>
                </a:solidFill>
                <a:latin typeface="Verdana"/>
                <a:ea typeface="Arial"/>
              </a:rPr>
              <a:t>RDS</a:t>
            </a:r>
            <a:endParaRPr b="0" lang="de-DE" sz="2400" spc="-1" strike="noStrike">
              <a:latin typeface="Arial"/>
            </a:endParaRPr>
          </a:p>
        </p:txBody>
      </p:sp>
      <p:pic>
        <p:nvPicPr>
          <p:cNvPr id="421" name="Picture 3" descr=""/>
          <p:cNvPicPr/>
          <p:nvPr/>
        </p:nvPicPr>
        <p:blipFill>
          <a:blip r:embed="rId1"/>
          <a:stretch/>
        </p:blipFill>
        <p:spPr>
          <a:xfrm>
            <a:off x="2453760" y="3717000"/>
            <a:ext cx="1009800" cy="498960"/>
          </a:xfrm>
          <a:prstGeom prst="rect">
            <a:avLst/>
          </a:prstGeom>
          <a:ln w="0">
            <a:noFill/>
          </a:ln>
        </p:spPr>
      </p:pic>
      <p:pic>
        <p:nvPicPr>
          <p:cNvPr id="422" name="Picture 21" descr="Zenodo"/>
          <p:cNvPicPr/>
          <p:nvPr/>
        </p:nvPicPr>
        <p:blipFill>
          <a:blip r:embed="rId2"/>
          <a:stretch/>
        </p:blipFill>
        <p:spPr>
          <a:xfrm>
            <a:off x="8670600" y="2505240"/>
            <a:ext cx="978480" cy="390600"/>
          </a:xfrm>
          <a:prstGeom prst="rect">
            <a:avLst/>
          </a:prstGeom>
          <a:ln w="0">
            <a:noFill/>
          </a:ln>
        </p:spPr>
      </p:pic>
      <p:pic>
        <p:nvPicPr>
          <p:cNvPr id="423" name="Picture 22" descr="UBC Projects in the Open Science Framework | Open UBC"/>
          <p:cNvPicPr/>
          <p:nvPr/>
        </p:nvPicPr>
        <p:blipFill>
          <a:blip r:embed="rId3"/>
          <a:stretch/>
        </p:blipFill>
        <p:spPr>
          <a:xfrm>
            <a:off x="8954280" y="3216960"/>
            <a:ext cx="978480" cy="367200"/>
          </a:xfrm>
          <a:prstGeom prst="rect">
            <a:avLst/>
          </a:prstGeom>
          <a:ln w="0">
            <a:noFill/>
          </a:ln>
        </p:spPr>
      </p:pic>
      <p:sp>
        <p:nvSpPr>
          <p:cNvPr id="424" name="Textfeld 2"/>
          <p:cNvSpPr/>
          <p:nvPr/>
        </p:nvSpPr>
        <p:spPr>
          <a:xfrm>
            <a:off x="2718000" y="1968120"/>
            <a:ext cx="771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de-DE" sz="1800" spc="-1" strike="noStrike">
                <a:solidFill>
                  <a:srgbClr val="58585a"/>
                </a:solidFill>
                <a:latin typeface="Verdana"/>
                <a:ea typeface="Arial"/>
              </a:rPr>
              <a:t>Cloud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425" name="Textfeld 3"/>
          <p:cNvSpPr/>
          <p:nvPr/>
        </p:nvSpPr>
        <p:spPr>
          <a:xfrm>
            <a:off x="5519160" y="1979640"/>
            <a:ext cx="1109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de-DE" sz="1800" spc="-1" strike="noStrike">
                <a:solidFill>
                  <a:srgbClr val="58585a"/>
                </a:solidFill>
                <a:latin typeface="Verdana"/>
                <a:ea typeface="Arial"/>
              </a:rPr>
              <a:t>RDS core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426" name="Textfeld 5"/>
          <p:cNvSpPr/>
          <p:nvPr/>
        </p:nvSpPr>
        <p:spPr>
          <a:xfrm>
            <a:off x="8633160" y="1949760"/>
            <a:ext cx="10422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de-DE" sz="1800" spc="-1" strike="noStrike">
                <a:solidFill>
                  <a:srgbClr val="58585a"/>
                </a:solidFill>
                <a:latin typeface="Verdana"/>
                <a:ea typeface="Arial"/>
              </a:rPr>
              <a:t>Services</a:t>
            </a:r>
            <a:endParaRPr b="0" lang="de-DE" sz="1800" spc="-1" strike="noStrike">
              <a:latin typeface="Arial"/>
            </a:endParaRPr>
          </a:p>
        </p:txBody>
      </p:sp>
      <p:pic>
        <p:nvPicPr>
          <p:cNvPr id="427" name="Grafik 1" descr=""/>
          <p:cNvPicPr/>
          <p:nvPr/>
        </p:nvPicPr>
        <p:blipFill>
          <a:blip r:embed="rId4"/>
          <a:srcRect l="11854" t="16123" r="11381" b="25555"/>
          <a:stretch/>
        </p:blipFill>
        <p:spPr>
          <a:xfrm>
            <a:off x="9123840" y="3846600"/>
            <a:ext cx="1098360" cy="381960"/>
          </a:xfrm>
          <a:prstGeom prst="rect">
            <a:avLst/>
          </a:prstGeom>
          <a:ln w="0">
            <a:noFill/>
          </a:ln>
        </p:spPr>
      </p:pic>
      <p:pic>
        <p:nvPicPr>
          <p:cNvPr id="428" name="Grafik 2" descr=""/>
          <p:cNvPicPr/>
          <p:nvPr/>
        </p:nvPicPr>
        <p:blipFill>
          <a:blip r:embed="rId5"/>
          <a:srcRect l="3998" t="20909" r="16454" b="18617"/>
          <a:stretch/>
        </p:blipFill>
        <p:spPr>
          <a:xfrm>
            <a:off x="8705880" y="3905640"/>
            <a:ext cx="405720" cy="279360"/>
          </a:xfrm>
          <a:prstGeom prst="rect">
            <a:avLst/>
          </a:prstGeom>
          <a:ln w="0">
            <a:noFill/>
          </a:ln>
        </p:spPr>
      </p:pic>
      <p:pic>
        <p:nvPicPr>
          <p:cNvPr id="429" name="Grafik 5" descr=""/>
          <p:cNvPicPr/>
          <p:nvPr/>
        </p:nvPicPr>
        <p:blipFill>
          <a:blip r:embed="rId6"/>
          <a:stretch/>
        </p:blipFill>
        <p:spPr>
          <a:xfrm>
            <a:off x="9038160" y="4458600"/>
            <a:ext cx="547560" cy="612360"/>
          </a:xfrm>
          <a:prstGeom prst="rect">
            <a:avLst/>
          </a:prstGeom>
          <a:ln w="0">
            <a:noFill/>
          </a:ln>
        </p:spPr>
      </p:pic>
      <p:pic>
        <p:nvPicPr>
          <p:cNvPr id="430" name="Grafik 11" descr=""/>
          <p:cNvPicPr/>
          <p:nvPr/>
        </p:nvPicPr>
        <p:blipFill>
          <a:blip r:embed="rId7"/>
          <a:srcRect l="0" t="1336" r="55811" b="83742"/>
          <a:stretch/>
        </p:blipFill>
        <p:spPr>
          <a:xfrm>
            <a:off x="8555760" y="5173920"/>
            <a:ext cx="1098360" cy="412920"/>
          </a:xfrm>
          <a:prstGeom prst="rect">
            <a:avLst/>
          </a:prstGeom>
          <a:ln w="0">
            <a:noFill/>
          </a:ln>
        </p:spPr>
      </p:pic>
      <p:sp>
        <p:nvSpPr>
          <p:cNvPr id="431" name="Pfeil: nach unten 1"/>
          <p:cNvSpPr/>
          <p:nvPr/>
        </p:nvSpPr>
        <p:spPr>
          <a:xfrm rot="16660800">
            <a:off x="4273560" y="285552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5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2" name="Pfeil: nach unten 2"/>
          <p:cNvSpPr/>
          <p:nvPr/>
        </p:nvSpPr>
        <p:spPr>
          <a:xfrm rot="16200000">
            <a:off x="4241160" y="361044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5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3" name="Pfeil: nach unten 3"/>
          <p:cNvSpPr/>
          <p:nvPr/>
        </p:nvSpPr>
        <p:spPr>
          <a:xfrm rot="15222000">
            <a:off x="4264200" y="436356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79ab9"/>
          </a:solidFill>
          <a:ln>
            <a:solidFill>
              <a:srgbClr val="00568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4" name="Pfeil: nach unten 4"/>
          <p:cNvSpPr/>
          <p:nvPr/>
        </p:nvSpPr>
        <p:spPr>
          <a:xfrm rot="14845200">
            <a:off x="7617240" y="257400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5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5" name="Pfeil: nach unten 5"/>
          <p:cNvSpPr/>
          <p:nvPr/>
        </p:nvSpPr>
        <p:spPr>
          <a:xfrm rot="15570000">
            <a:off x="7710840" y="312228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56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6" name="Pfeil: nach unten 6"/>
          <p:cNvSpPr/>
          <p:nvPr/>
        </p:nvSpPr>
        <p:spPr>
          <a:xfrm rot="16028400">
            <a:off x="7742520" y="365868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79ab9"/>
          </a:solidFill>
          <a:ln>
            <a:solidFill>
              <a:srgbClr val="00568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7" name="Pfeil: nach unten 7"/>
          <p:cNvSpPr/>
          <p:nvPr/>
        </p:nvSpPr>
        <p:spPr>
          <a:xfrm rot="16915200">
            <a:off x="7709400" y="420444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79ab9"/>
          </a:solidFill>
          <a:ln>
            <a:solidFill>
              <a:srgbClr val="00568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8" name="Pfeil: nach unten 8"/>
          <p:cNvSpPr/>
          <p:nvPr/>
        </p:nvSpPr>
        <p:spPr>
          <a:xfrm rot="17367000">
            <a:off x="7632000" y="474372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79ab9"/>
          </a:solidFill>
          <a:ln>
            <a:solidFill>
              <a:srgbClr val="00568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9" name="Pfeil: nach unten 9"/>
          <p:cNvSpPr/>
          <p:nvPr/>
        </p:nvSpPr>
        <p:spPr>
          <a:xfrm rot="16200000">
            <a:off x="385200" y="6251040"/>
            <a:ext cx="163800" cy="338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568a"/>
          </a:solidFill>
          <a:ln>
            <a:solidFill>
              <a:srgbClr val="00568a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440" name="Textfeld 6"/>
          <p:cNvSpPr/>
          <p:nvPr/>
        </p:nvSpPr>
        <p:spPr>
          <a:xfrm>
            <a:off x="666720" y="6246360"/>
            <a:ext cx="15750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de-DE" sz="1400" spc="-1" strike="noStrike">
                <a:solidFill>
                  <a:srgbClr val="58585a"/>
                </a:solidFill>
                <a:latin typeface="Verdana"/>
                <a:ea typeface="Arial"/>
              </a:rPr>
              <a:t>Current dataflow</a:t>
            </a:r>
            <a:endParaRPr b="0" lang="de-DE" sz="1400" spc="-1" strike="noStrike">
              <a:latin typeface="Arial"/>
            </a:endParaRPr>
          </a:p>
        </p:txBody>
      </p:sp>
      <p:sp>
        <p:nvSpPr>
          <p:cNvPr id="441" name="Textfeld 7"/>
          <p:cNvSpPr/>
          <p:nvPr/>
        </p:nvSpPr>
        <p:spPr>
          <a:xfrm>
            <a:off x="2677320" y="6247440"/>
            <a:ext cx="157500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de-DE" sz="1400" spc="-1" strike="noStrike">
                <a:solidFill>
                  <a:srgbClr val="58585a"/>
                </a:solidFill>
                <a:latin typeface="Verdana"/>
                <a:ea typeface="Arial"/>
              </a:rPr>
              <a:t>Planned dataflow</a:t>
            </a:r>
            <a:endParaRPr b="0" lang="de-DE" sz="1400" spc="-1" strike="noStrike">
              <a:latin typeface="Arial"/>
            </a:endParaRPr>
          </a:p>
        </p:txBody>
      </p:sp>
      <p:sp>
        <p:nvSpPr>
          <p:cNvPr id="442" name="Pfeil: nach unten 10"/>
          <p:cNvSpPr/>
          <p:nvPr/>
        </p:nvSpPr>
        <p:spPr>
          <a:xfrm rot="16200000">
            <a:off x="2423880" y="6251040"/>
            <a:ext cx="163800" cy="3384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79ab9"/>
          </a:solidFill>
          <a:ln>
            <a:solidFill>
              <a:srgbClr val="00568a"/>
            </a:solidFill>
            <a:prstDash val="sys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443" name="Titel 1"/>
          <p:cNvSpPr/>
          <p:nvPr/>
        </p:nvSpPr>
        <p:spPr>
          <a:xfrm>
            <a:off x="356040" y="1438200"/>
            <a:ext cx="11469960" cy="57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2600" spc="-1" strike="noStrike">
                <a:solidFill>
                  <a:srgbClr val="00568a"/>
                </a:solidFill>
                <a:latin typeface="Verdana"/>
                <a:ea typeface="Arial"/>
              </a:rPr>
              <a:t>Current integration of different research data management tools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444" name="Foliennummernplatzhalter 1"/>
          <p:cNvSpPr/>
          <p:nvPr/>
        </p:nvSpPr>
        <p:spPr>
          <a:xfrm>
            <a:off x="11001240" y="6172560"/>
            <a:ext cx="825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ctr">
              <a:lnSpc>
                <a:spcPct val="110000"/>
              </a:lnSpc>
              <a:buNone/>
              <a:tabLst>
                <a:tab algn="l" pos="0"/>
              </a:tabLst>
            </a:pPr>
            <a:fld id="{D8CEE300-F566-46E5-8F76-60E1CD9B4B2B}" type="slidenum">
              <a:rPr b="0" lang="de-DE" sz="1200" spc="-1" strike="noStrike">
                <a:solidFill>
                  <a:srgbClr val="58585a"/>
                </a:solidFill>
                <a:latin typeface="Verdana"/>
                <a:ea typeface="Arial"/>
              </a:rPr>
              <a:t>&lt;Foliennummer&gt;</a:t>
            </a:fld>
            <a:r>
              <a:rPr b="0" lang="de-DE" sz="1200" spc="-1" strike="noStrike">
                <a:solidFill>
                  <a:srgbClr val="58585a"/>
                </a:solidFill>
                <a:latin typeface="Verdana"/>
                <a:ea typeface="Arial"/>
              </a:rPr>
              <a:t> </a:t>
            </a:r>
            <a:endParaRPr b="0" lang="de-DE" sz="1200" spc="-1" strike="noStrike">
              <a:latin typeface="Arial"/>
            </a:endParaRPr>
          </a:p>
        </p:txBody>
      </p:sp>
      <p:sp>
        <p:nvSpPr>
          <p:cNvPr id="445" name="Google Shape;75;p 1"/>
          <p:cNvSpPr/>
          <p:nvPr/>
        </p:nvSpPr>
        <p:spPr>
          <a:xfrm>
            <a:off x="5027040" y="6324480"/>
            <a:ext cx="2129400" cy="36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46" name="" descr=""/>
          <p:cNvPicPr/>
          <p:nvPr/>
        </p:nvPicPr>
        <p:blipFill>
          <a:blip r:embed="rId8"/>
          <a:stretch/>
        </p:blipFill>
        <p:spPr>
          <a:xfrm>
            <a:off x="2632680" y="2882880"/>
            <a:ext cx="941040" cy="666720"/>
          </a:xfrm>
          <a:prstGeom prst="rect">
            <a:avLst/>
          </a:prstGeom>
          <a:ln w="0">
            <a:noFill/>
          </a:ln>
        </p:spPr>
      </p:pic>
      <p:pic>
        <p:nvPicPr>
          <p:cNvPr id="447" name="" descr=""/>
          <p:cNvPicPr/>
          <p:nvPr/>
        </p:nvPicPr>
        <p:blipFill>
          <a:blip r:embed="rId9"/>
          <a:stretch/>
        </p:blipFill>
        <p:spPr>
          <a:xfrm>
            <a:off x="2242800" y="4649760"/>
            <a:ext cx="1663200" cy="415080"/>
          </a:xfrm>
          <a:prstGeom prst="rect">
            <a:avLst/>
          </a:prstGeom>
          <a:ln w="0">
            <a:noFill/>
          </a:ln>
        </p:spPr>
      </p:pic>
      <p:sp>
        <p:nvSpPr>
          <p:cNvPr id="448" name=""/>
          <p:cNvSpPr/>
          <p:nvPr/>
        </p:nvSpPr>
        <p:spPr>
          <a:xfrm>
            <a:off x="8820000" y="5593680"/>
            <a:ext cx="14396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de-DE" sz="1800" spc="-1" strike="noStrike">
                <a:latin typeface="Arial"/>
              </a:rPr>
              <a:t>BYOC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449" name="Pfeil: nach unten 11"/>
          <p:cNvSpPr/>
          <p:nvPr/>
        </p:nvSpPr>
        <p:spPr>
          <a:xfrm rot="17367000">
            <a:off x="7632000" y="5105520"/>
            <a:ext cx="294480" cy="7588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79ab9"/>
          </a:solidFill>
          <a:ln>
            <a:solidFill>
              <a:srgbClr val="00568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Textfeld 8"/>
          <p:cNvSpPr/>
          <p:nvPr/>
        </p:nvSpPr>
        <p:spPr>
          <a:xfrm>
            <a:off x="3737520" y="330120"/>
            <a:ext cx="7812000" cy="60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Document Editor: CodiMD 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451" name="Textfeld 9"/>
          <p:cNvSpPr/>
          <p:nvPr/>
        </p:nvSpPr>
        <p:spPr>
          <a:xfrm>
            <a:off x="609480" y="994320"/>
            <a:ext cx="10969200" cy="250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Lightweight markdown editor</a:t>
            </a:r>
            <a:endParaRPr b="0" lang="de-DE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No big overhead or complicated menus, just type your content</a:t>
            </a:r>
            <a:endParaRPr b="0" lang="de-DE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Ideal as note taking tool, grasp some ideas while talking about it, easily write simple structured documentation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  <a:buNone/>
            </a:pPr>
            <a:endParaRPr b="0" lang="de-DE" sz="2800" spc="-1" strike="noStrike">
              <a:latin typeface="Arial"/>
            </a:endParaRPr>
          </a:p>
        </p:txBody>
      </p:sp>
      <p:pic>
        <p:nvPicPr>
          <p:cNvPr id="452" name="Grafik 6" descr=""/>
          <p:cNvPicPr/>
          <p:nvPr/>
        </p:nvPicPr>
        <p:blipFill>
          <a:blip r:embed="rId1"/>
          <a:stretch/>
        </p:blipFill>
        <p:spPr>
          <a:xfrm>
            <a:off x="0" y="3420000"/>
            <a:ext cx="12188880" cy="3787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Textfeld 10"/>
          <p:cNvSpPr/>
          <p:nvPr/>
        </p:nvSpPr>
        <p:spPr>
          <a:xfrm>
            <a:off x="3737520" y="330120"/>
            <a:ext cx="7812000" cy="60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Document Editor: Collabora 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454" name="Textfeld 11"/>
          <p:cNvSpPr/>
          <p:nvPr/>
        </p:nvSpPr>
        <p:spPr>
          <a:xfrm>
            <a:off x="609480" y="1604520"/>
            <a:ext cx="10969200" cy="397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Powerful editor especially for, but not limited to Open Document format</a:t>
            </a:r>
            <a:endParaRPr b="0" lang="de-DE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Texts documents, spread sheets and presentations can be edited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  <a:buNone/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  <a:buNone/>
            </a:pPr>
            <a:endParaRPr b="0" lang="de-DE" sz="2800" spc="-1" strike="noStrike">
              <a:latin typeface="Arial"/>
            </a:endParaRPr>
          </a:p>
        </p:txBody>
      </p:sp>
      <p:pic>
        <p:nvPicPr>
          <p:cNvPr id="455" name="Grafik 7" descr=""/>
          <p:cNvPicPr/>
          <p:nvPr/>
        </p:nvPicPr>
        <p:blipFill>
          <a:blip r:embed="rId1"/>
          <a:stretch/>
        </p:blipFill>
        <p:spPr>
          <a:xfrm>
            <a:off x="1873080" y="2700000"/>
            <a:ext cx="8024040" cy="3725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Textfeld 12"/>
          <p:cNvSpPr/>
          <p:nvPr/>
        </p:nvSpPr>
        <p:spPr>
          <a:xfrm>
            <a:off x="3737520" y="330120"/>
            <a:ext cx="7812000" cy="60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Document Editor: Onlyoffice 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457" name="Textfeld 13"/>
          <p:cNvSpPr/>
          <p:nvPr/>
        </p:nvSpPr>
        <p:spPr>
          <a:xfrm>
            <a:off x="609480" y="1604520"/>
            <a:ext cx="10969200" cy="397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Powerful editor with focus on MS office documents</a:t>
            </a:r>
            <a:endParaRPr b="0" lang="de-DE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As the other tools, too, connected via WOPI</a:t>
            </a:r>
            <a:endParaRPr b="0" lang="de-DE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→ </a:t>
            </a:r>
            <a:r>
              <a:rPr b="0" lang="en-GB" sz="2800" spc="-1" strike="noStrike">
                <a:solidFill>
                  <a:srgbClr val="07407b"/>
                </a:solidFill>
                <a:latin typeface="Calibri"/>
                <a:ea typeface="DejaVu Sans"/>
              </a:rPr>
              <a:t>Since we support WOPI, potentially other similar editors can be connected, too.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  <a:buNone/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4"/>
              </a:spcBef>
              <a:buNone/>
            </a:pPr>
            <a:endParaRPr b="0" lang="de-DE" sz="2800" spc="-1" strike="noStrike">
              <a:latin typeface="Arial"/>
            </a:endParaRPr>
          </a:p>
        </p:txBody>
      </p:sp>
      <p:pic>
        <p:nvPicPr>
          <p:cNvPr id="458" name="" descr=""/>
          <p:cNvPicPr/>
          <p:nvPr/>
        </p:nvPicPr>
        <p:blipFill>
          <a:blip r:embed="rId1"/>
          <a:stretch/>
        </p:blipFill>
        <p:spPr>
          <a:xfrm>
            <a:off x="2063880" y="3780000"/>
            <a:ext cx="7115760" cy="2711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PlaceHolder 1"/>
          <p:cNvSpPr>
            <a:spLocks noGrp="1"/>
          </p:cNvSpPr>
          <p:nvPr>
            <p:ph/>
          </p:nvPr>
        </p:nvSpPr>
        <p:spPr>
          <a:xfrm>
            <a:off x="677160" y="1564920"/>
            <a:ext cx="10873800" cy="446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71000"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800" spc="-1" strike="noStrike">
                <a:solidFill>
                  <a:srgbClr val="07407b"/>
                </a:solidFill>
                <a:latin typeface="Calibri"/>
              </a:rPr>
              <a:t>On-demand data transfers in two flavours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b="0" lang="de-DE" sz="28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400" spc="-1" strike="noStrike">
                <a:solidFill>
                  <a:srgbClr val="07407b"/>
                </a:solidFill>
                <a:latin typeface="Calibri"/>
              </a:rPr>
              <a:t>Ad-hoc data transfers</a:t>
            </a:r>
            <a:endParaRPr b="0" lang="de-DE" sz="24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For small/medium sized data transfer needs</a:t>
            </a:r>
            <a:endParaRPr b="0" lang="de-DE" sz="20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Individual researchers or individual research groups</a:t>
            </a:r>
            <a:br/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having access to their own sync-and-share service</a:t>
            </a:r>
            <a:endParaRPr b="0" lang="de-DE" sz="20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Typically local identity management system</a:t>
            </a:r>
            <a:endParaRPr b="0" lang="de-DE" sz="20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Based on </a:t>
            </a:r>
            <a:r>
              <a:rPr b="0" lang="en-US" sz="2000" spc="-1" strike="noStrike" u="sng">
                <a:solidFill>
                  <a:srgbClr val="0563c1"/>
                </a:solidFill>
                <a:uFillTx/>
                <a:latin typeface="Calibri"/>
                <a:hlinkClick r:id="rId1"/>
              </a:rPr>
              <a:t>Rclone</a:t>
            </a:r>
            <a:endParaRPr b="0" lang="de-DE" sz="2000" spc="-1" strike="noStrike">
              <a:latin typeface="Arial"/>
            </a:endParaRPr>
          </a:p>
          <a:p>
            <a:pPr lvl="3" marL="16002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1800" spc="-1" strike="noStrike">
                <a:solidFill>
                  <a:srgbClr val="07407b"/>
                </a:solidFill>
                <a:latin typeface="Calibri"/>
              </a:rPr>
              <a:t>Rclone is a tool to manage files on cloud storages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400" spc="-1" strike="noStrike">
                <a:solidFill>
                  <a:srgbClr val="07407b"/>
                </a:solidFill>
                <a:latin typeface="Calibri"/>
              </a:rPr>
              <a:t>Managed data transfers</a:t>
            </a:r>
            <a:endParaRPr b="0" lang="de-DE" sz="24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Connecting Big(ger) Science with sync-and-share (EFSS)</a:t>
            </a:r>
            <a:endParaRPr b="0" lang="de-DE" sz="20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Scientific communities having access to multiple </a:t>
            </a:r>
            <a:br/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storage systems and EFSS systems</a:t>
            </a:r>
            <a:endParaRPr b="0" lang="de-DE" sz="20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Federated AAI using </a:t>
            </a:r>
            <a:r>
              <a:rPr b="0" lang="en-US" sz="2000" spc="-1" strike="noStrike" u="sng">
                <a:solidFill>
                  <a:srgbClr val="0563c1"/>
                </a:solidFill>
                <a:uFillTx/>
                <a:latin typeface="Calibri"/>
                <a:hlinkClick r:id="rId2"/>
              </a:rPr>
              <a:t>Indigo IAM</a:t>
            </a:r>
            <a:endParaRPr b="0" lang="de-DE" sz="20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Based on </a:t>
            </a:r>
            <a:r>
              <a:rPr b="0" lang="en-US" sz="2000" spc="-1" strike="noStrike" u="sng">
                <a:solidFill>
                  <a:srgbClr val="0563c1"/>
                </a:solidFill>
                <a:uFillTx/>
                <a:latin typeface="Calibri"/>
                <a:hlinkClick r:id="rId3"/>
              </a:rPr>
              <a:t>Rucio</a:t>
            </a:r>
            <a:r>
              <a:rPr b="0" lang="en-US" sz="2000" spc="-1" strike="noStrike">
                <a:solidFill>
                  <a:srgbClr val="07407b"/>
                </a:solidFill>
                <a:latin typeface="Calibri"/>
              </a:rPr>
              <a:t> &amp; </a:t>
            </a:r>
            <a:r>
              <a:rPr b="0" lang="en-US" sz="2000" spc="-1" strike="noStrike" u="sng">
                <a:solidFill>
                  <a:srgbClr val="0563c1"/>
                </a:solidFill>
                <a:uFillTx/>
                <a:latin typeface="Calibri"/>
                <a:hlinkClick r:id="rId4"/>
              </a:rPr>
              <a:t>FTS</a:t>
            </a:r>
            <a:endParaRPr b="0" lang="de-DE" sz="2000" spc="-1" strike="noStrike">
              <a:latin typeface="Arial"/>
            </a:endParaRPr>
          </a:p>
          <a:p>
            <a:pPr lvl="3" marL="16002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1800" spc="-1" strike="noStrike">
                <a:solidFill>
                  <a:srgbClr val="07407b"/>
                </a:solidFill>
                <a:latin typeface="Calibri"/>
              </a:rPr>
              <a:t>Rucio is a data management tool</a:t>
            </a:r>
            <a:endParaRPr b="0" lang="de-DE" sz="1800" spc="-1" strike="noStrike">
              <a:latin typeface="Arial"/>
            </a:endParaRPr>
          </a:p>
          <a:p>
            <a:pPr lvl="3" marL="16002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en-US" sz="1800" spc="-1" strike="noStrike">
                <a:solidFill>
                  <a:srgbClr val="07407b"/>
                </a:solidFill>
                <a:latin typeface="Calibri"/>
              </a:rPr>
              <a:t>FTS is a data transfer scheduler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</p:txBody>
      </p:sp>
      <p:sp>
        <p:nvSpPr>
          <p:cNvPr id="460" name="PlaceHolder 2"/>
          <p:cNvSpPr>
            <a:spLocks noGrp="1"/>
          </p:cNvSpPr>
          <p:nvPr>
            <p:ph type="title"/>
          </p:nvPr>
        </p:nvSpPr>
        <p:spPr>
          <a:xfrm>
            <a:off x="3737520" y="330120"/>
            <a:ext cx="7813440" cy="608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US" sz="2600" spc="-1" strike="noStrike">
                <a:solidFill>
                  <a:srgbClr val="07407b"/>
                </a:solidFill>
                <a:latin typeface="Calibri"/>
              </a:rPr>
              <a:t>On-demand data transfers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461" name="PlaceHolder 3"/>
          <p:cNvSpPr>
            <a:spLocks noGrp="1"/>
          </p:cNvSpPr>
          <p:nvPr>
            <p:ph type="dt"/>
          </p:nvPr>
        </p:nvSpPr>
        <p:spPr>
          <a:xfrm>
            <a:off x="9860040" y="6526080"/>
            <a:ext cx="945360" cy="24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it-IT" sz="1200" spc="-1" strike="noStrike">
                <a:solidFill>
                  <a:srgbClr val="7fcdee"/>
                </a:solidFill>
                <a:latin typeface="Calibri"/>
              </a:rPr>
              <a:t>26/01/2022</a:t>
            </a:r>
            <a:endParaRPr b="0" lang="de-DE" sz="1200" spc="-1" strike="noStrike">
              <a:latin typeface="Times New Roman"/>
            </a:endParaRPr>
          </a:p>
        </p:txBody>
      </p:sp>
      <p:sp>
        <p:nvSpPr>
          <p:cNvPr id="462" name="PlaceHolder 4"/>
          <p:cNvSpPr>
            <a:spLocks noGrp="1"/>
          </p:cNvSpPr>
          <p:nvPr>
            <p:ph type="sldNum"/>
          </p:nvPr>
        </p:nvSpPr>
        <p:spPr>
          <a:xfrm>
            <a:off x="10955160" y="6526080"/>
            <a:ext cx="595800" cy="24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endParaRPr b="0" lang="de-DE" sz="2400" spc="-1" strike="noStrike">
              <a:latin typeface="Times New Roman"/>
            </a:endParaRPr>
          </a:p>
        </p:txBody>
      </p:sp>
      <p:sp>
        <p:nvSpPr>
          <p:cNvPr id="463" name="PlaceHolder 5"/>
          <p:cNvSpPr>
            <a:spLocks noGrp="1"/>
          </p:cNvSpPr>
          <p:nvPr>
            <p:ph type="ftr"/>
          </p:nvPr>
        </p:nvSpPr>
        <p:spPr>
          <a:xfrm>
            <a:off x="677160" y="6526080"/>
            <a:ext cx="4906800" cy="24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it-IT" sz="1200" spc="-1" strike="noStrike">
                <a:solidFill>
                  <a:srgbClr val="7fcdee"/>
                </a:solidFill>
                <a:latin typeface="Calibri"/>
                <a:ea typeface="Calibri"/>
              </a:rPr>
              <a:t>Science Mesh workshop</a:t>
            </a:r>
            <a:endParaRPr b="0" lang="de-DE" sz="1200" spc="-1" strike="noStrike">
              <a:latin typeface="Times New Roman"/>
            </a:endParaRPr>
          </a:p>
          <a:p>
            <a:pPr>
              <a:lnSpc>
                <a:spcPct val="100000"/>
              </a:lnSpc>
              <a:buNone/>
            </a:pPr>
            <a:endParaRPr b="0" lang="de-DE" sz="1200" spc="-1" strike="noStrike">
              <a:latin typeface="Times New Roman"/>
            </a:endParaRPr>
          </a:p>
          <a:p>
            <a:pPr>
              <a:lnSpc>
                <a:spcPct val="100000"/>
              </a:lnSpc>
              <a:buNone/>
            </a:pPr>
            <a:endParaRPr b="0" lang="de-DE" sz="1200" spc="-1" strike="noStrike">
              <a:latin typeface="Times New Roman"/>
            </a:endParaRPr>
          </a:p>
        </p:txBody>
      </p:sp>
      <p:pic>
        <p:nvPicPr>
          <p:cNvPr id="464" name="Content Placeholder 3" descr=""/>
          <p:cNvPicPr/>
          <p:nvPr/>
        </p:nvPicPr>
        <p:blipFill>
          <a:blip r:embed="rId5"/>
          <a:stretch/>
        </p:blipFill>
        <p:spPr>
          <a:xfrm>
            <a:off x="8128080" y="4082760"/>
            <a:ext cx="2751120" cy="986400"/>
          </a:xfrm>
          <a:prstGeom prst="rect">
            <a:avLst/>
          </a:prstGeom>
          <a:ln w="0">
            <a:noFill/>
          </a:ln>
        </p:spPr>
      </p:pic>
      <p:pic>
        <p:nvPicPr>
          <p:cNvPr id="465" name="Picture 1" descr=""/>
          <p:cNvPicPr/>
          <p:nvPr/>
        </p:nvPicPr>
        <p:blipFill>
          <a:blip r:embed="rId6"/>
          <a:stretch/>
        </p:blipFill>
        <p:spPr>
          <a:xfrm>
            <a:off x="5484240" y="5401440"/>
            <a:ext cx="3624480" cy="1057320"/>
          </a:xfrm>
          <a:prstGeom prst="rect">
            <a:avLst/>
          </a:prstGeom>
          <a:ln w="0">
            <a:noFill/>
          </a:ln>
        </p:spPr>
      </p:pic>
      <p:pic>
        <p:nvPicPr>
          <p:cNvPr id="466" name="Picture 4" descr=""/>
          <p:cNvPicPr/>
          <p:nvPr/>
        </p:nvPicPr>
        <p:blipFill>
          <a:blip r:embed="rId7"/>
          <a:stretch/>
        </p:blipFill>
        <p:spPr>
          <a:xfrm>
            <a:off x="7895880" y="1032120"/>
            <a:ext cx="3426840" cy="3084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title"/>
          </p:nvPr>
        </p:nvSpPr>
        <p:spPr>
          <a:xfrm>
            <a:off x="3737520" y="330120"/>
            <a:ext cx="7813440" cy="608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nl-NL" sz="2600" spc="-1" strike="noStrike">
                <a:solidFill>
                  <a:srgbClr val="07407b"/>
                </a:solidFill>
                <a:latin typeface="Calibri"/>
              </a:rPr>
              <a:t>Managed data transfers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468" name="PlaceHolder 2"/>
          <p:cNvSpPr>
            <a:spLocks noGrp="1"/>
          </p:cNvSpPr>
          <p:nvPr>
            <p:ph type="dt"/>
          </p:nvPr>
        </p:nvSpPr>
        <p:spPr>
          <a:xfrm>
            <a:off x="9838440" y="6526080"/>
            <a:ext cx="966600" cy="24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it-IT" sz="1200" spc="-1" strike="noStrike">
                <a:solidFill>
                  <a:srgbClr val="7fcdee"/>
                </a:solidFill>
                <a:latin typeface="Calibri"/>
              </a:rPr>
              <a:t>26/01/2022</a:t>
            </a:r>
            <a:endParaRPr b="0" lang="de-DE" sz="1200" spc="-1" strike="noStrike">
              <a:latin typeface="Times New Roman"/>
            </a:endParaRPr>
          </a:p>
        </p:txBody>
      </p:sp>
      <p:sp>
        <p:nvSpPr>
          <p:cNvPr id="469" name="PlaceHolder 3"/>
          <p:cNvSpPr>
            <a:spLocks noGrp="1"/>
          </p:cNvSpPr>
          <p:nvPr>
            <p:ph type="sldNum"/>
          </p:nvPr>
        </p:nvSpPr>
        <p:spPr>
          <a:xfrm>
            <a:off x="10955160" y="6526080"/>
            <a:ext cx="595800" cy="24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endParaRPr b="0" lang="de-DE" sz="2400" spc="-1" strike="noStrike">
              <a:latin typeface="Times New Roman"/>
            </a:endParaRPr>
          </a:p>
        </p:txBody>
      </p:sp>
      <p:sp>
        <p:nvSpPr>
          <p:cNvPr id="470" name="PlaceHolder 4"/>
          <p:cNvSpPr>
            <a:spLocks noGrp="1"/>
          </p:cNvSpPr>
          <p:nvPr>
            <p:ph type="ftr"/>
          </p:nvPr>
        </p:nvSpPr>
        <p:spPr>
          <a:xfrm>
            <a:off x="677160" y="6526080"/>
            <a:ext cx="4906800" cy="243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it-IT" sz="1200" spc="-1" strike="noStrike">
                <a:solidFill>
                  <a:srgbClr val="7fcdee"/>
                </a:solidFill>
                <a:latin typeface="Calibri"/>
                <a:ea typeface="Calibri"/>
              </a:rPr>
              <a:t>Science Mesh workshop</a:t>
            </a:r>
            <a:endParaRPr b="0" lang="de-DE" sz="1200" spc="-1" strike="noStrike">
              <a:latin typeface="Times New Roman"/>
            </a:endParaRPr>
          </a:p>
          <a:p>
            <a:pPr>
              <a:lnSpc>
                <a:spcPct val="100000"/>
              </a:lnSpc>
              <a:buNone/>
            </a:pPr>
            <a:endParaRPr b="0" lang="de-DE" sz="1200" spc="-1" strike="noStrike">
              <a:latin typeface="Times New Roman"/>
            </a:endParaRPr>
          </a:p>
        </p:txBody>
      </p:sp>
      <p:pic>
        <p:nvPicPr>
          <p:cNvPr id="471" name="Picture 2" descr=""/>
          <p:cNvPicPr/>
          <p:nvPr/>
        </p:nvPicPr>
        <p:blipFill>
          <a:blip r:embed="rId1"/>
          <a:stretch/>
        </p:blipFill>
        <p:spPr>
          <a:xfrm>
            <a:off x="4226760" y="1451880"/>
            <a:ext cx="7031520" cy="3804480"/>
          </a:xfrm>
          <a:prstGeom prst="rect">
            <a:avLst/>
          </a:prstGeom>
          <a:ln w="15875">
            <a:solidFill>
              <a:srgbClr val="4472c4"/>
            </a:solidFill>
            <a:round/>
          </a:ln>
          <a:effectLst>
            <a:outerShdw algn="tl" blurRad="50760" dir="2700000" dist="215865" rotWithShape="0">
              <a:srgbClr val="000000">
                <a:alpha val="40000"/>
              </a:srgbClr>
            </a:outerShdw>
          </a:effectLst>
        </p:spPr>
      </p:pic>
      <p:sp>
        <p:nvSpPr>
          <p:cNvPr id="472" name="PlaceHolder 5"/>
          <p:cNvSpPr>
            <a:spLocks noGrp="1"/>
          </p:cNvSpPr>
          <p:nvPr>
            <p:ph/>
          </p:nvPr>
        </p:nvSpPr>
        <p:spPr>
          <a:xfrm>
            <a:off x="677160" y="1564920"/>
            <a:ext cx="10873800" cy="4464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7407b"/>
              </a:buClr>
              <a:buFont typeface="StarSymbol"/>
              <a:buChar char="*"/>
            </a:pPr>
            <a:r>
              <a:rPr b="0" lang="nl-NL" sz="2800" spc="-1" strike="noStrike">
                <a:solidFill>
                  <a:srgbClr val="07407b"/>
                </a:solidFill>
                <a:latin typeface="Calibri"/>
              </a:rPr>
              <a:t>EFSS as Rucio/FTS</a:t>
            </a:r>
            <a:br/>
            <a:r>
              <a:rPr b="0" lang="nl-NL" sz="2800" spc="-1" strike="noStrike">
                <a:solidFill>
                  <a:srgbClr val="07407b"/>
                </a:solidFill>
                <a:latin typeface="Calibri"/>
              </a:rPr>
              <a:t>storage endpoint</a:t>
            </a:r>
            <a:endParaRPr b="0" lang="de-DE" sz="28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7407b"/>
              </a:buClr>
              <a:buFont typeface="StarSymbol"/>
              <a:buChar char="*"/>
            </a:pPr>
            <a:r>
              <a:rPr b="0" lang="nl-NL" sz="2800" spc="-1" strike="noStrike">
                <a:solidFill>
                  <a:srgbClr val="07407b"/>
                </a:solidFill>
                <a:latin typeface="Calibri"/>
              </a:rPr>
              <a:t>From EFSS issue</a:t>
            </a:r>
            <a:endParaRPr b="0" lang="de-DE" sz="28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nl-NL" sz="2400" spc="-1" strike="noStrike">
                <a:solidFill>
                  <a:srgbClr val="07407b"/>
                </a:solidFill>
                <a:latin typeface="Calibri"/>
              </a:rPr>
              <a:t>Uploads</a:t>
            </a:r>
            <a:endParaRPr b="0" lang="de-DE" sz="24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nl-NL" sz="2400" spc="-1" strike="noStrike">
                <a:solidFill>
                  <a:srgbClr val="07407b"/>
                </a:solidFill>
                <a:latin typeface="Calibri"/>
              </a:rPr>
              <a:t>Downloads</a:t>
            </a:r>
            <a:endParaRPr b="0" lang="de-DE" sz="24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nl-NL" sz="2400" spc="-1" strike="noStrike">
                <a:solidFill>
                  <a:srgbClr val="07407b"/>
                </a:solidFill>
                <a:latin typeface="Calibri"/>
              </a:rPr>
              <a:t>Replications</a:t>
            </a:r>
            <a:endParaRPr b="0" lang="de-DE" sz="24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nl-NL" sz="2400" spc="-1" strike="noStrike">
                <a:solidFill>
                  <a:srgbClr val="07407b"/>
                </a:solidFill>
                <a:latin typeface="Calibri"/>
              </a:rPr>
              <a:t>Metadata queries</a:t>
            </a:r>
            <a:endParaRPr b="0" lang="de-DE" sz="24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07407b"/>
              </a:buClr>
              <a:buFont typeface="StarSymbol"/>
              <a:buChar char="*"/>
            </a:pPr>
            <a:r>
              <a:rPr b="0" lang="nl-NL" sz="2400" spc="-1" strike="noStrike">
                <a:solidFill>
                  <a:srgbClr val="07407b"/>
                </a:solidFill>
                <a:latin typeface="Calibri"/>
              </a:rPr>
              <a:t>…</a:t>
            </a:r>
            <a:r>
              <a:rPr b="0" lang="nl-NL" sz="2400" spc="-1" strike="noStrike">
                <a:solidFill>
                  <a:srgbClr val="07407b"/>
                </a:solidFill>
                <a:latin typeface="Calibri"/>
              </a:rPr>
              <a:t>....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473" name="Tekstvak 2"/>
          <p:cNvSpPr/>
          <p:nvPr/>
        </p:nvSpPr>
        <p:spPr>
          <a:xfrm>
            <a:off x="6806880" y="5424120"/>
            <a:ext cx="2889720" cy="302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nl-NL" sz="1400" spc="-1" strike="noStrike">
                <a:solidFill>
                  <a:srgbClr val="000000"/>
                </a:solidFill>
                <a:latin typeface="Calibri"/>
                <a:ea typeface="DejaVu Sans"/>
              </a:rPr>
              <a:t>(Slide stolen from A. Ceccanti)</a:t>
            </a:r>
            <a:endParaRPr b="0" lang="de-DE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Date Placeholder 3"/>
          <p:cNvSpPr/>
          <p:nvPr/>
        </p:nvSpPr>
        <p:spPr>
          <a:xfrm>
            <a:off x="9996840" y="6526080"/>
            <a:ext cx="806400" cy="2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7fcdee"/>
                </a:solidFill>
                <a:latin typeface="Times New Roman"/>
                <a:ea typeface="DejaVu Sans"/>
              </a:rPr>
              <a:t>06/02/21</a:t>
            </a:r>
            <a:endParaRPr b="0" lang="de-DE" sz="1200" spc="-1" strike="noStrike">
              <a:latin typeface="Arial"/>
            </a:endParaRPr>
          </a:p>
        </p:txBody>
      </p:sp>
      <p:sp>
        <p:nvSpPr>
          <p:cNvPr id="475" name="Rechteck 4"/>
          <p:cNvSpPr/>
          <p:nvPr/>
        </p:nvSpPr>
        <p:spPr>
          <a:xfrm>
            <a:off x="7560" y="2073240"/>
            <a:ext cx="12175560" cy="361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subTitle"/>
          </p:nvPr>
        </p:nvSpPr>
        <p:spPr>
          <a:xfrm>
            <a:off x="609480" y="1518480"/>
            <a:ext cx="10873800" cy="3048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2e3436"/>
              </a:buClr>
              <a:buFont typeface="Arial"/>
              <a:buChar char="•"/>
            </a:pPr>
            <a:r>
              <a:rPr b="0" lang="de-DE" sz="3250" spc="-1" strike="noStrike">
                <a:solidFill>
                  <a:srgbClr val="2e3436"/>
                </a:solidFill>
                <a:latin typeface="Arial"/>
                <a:ea typeface="Arial"/>
              </a:rPr>
              <a:t>Science Mesh - global collaboration platform for researchers</a:t>
            </a:r>
            <a:endParaRPr b="0" lang="de-DE" sz="325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2e3436"/>
              </a:buClr>
              <a:buFont typeface="Arial"/>
              <a:buChar char="•"/>
            </a:pPr>
            <a:r>
              <a:rPr b="0" lang="de-DE" sz="2850" spc="-1" strike="noStrike">
                <a:solidFill>
                  <a:srgbClr val="2e3436"/>
                </a:solidFill>
                <a:latin typeface="Arial"/>
                <a:ea typeface="Arial"/>
              </a:rPr>
              <a:t>Integrating (open) data and (open-source) tools</a:t>
            </a:r>
            <a:endParaRPr b="0" lang="de-DE" sz="285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2e3436"/>
              </a:buClr>
              <a:buFont typeface="Arial"/>
              <a:buChar char="•"/>
            </a:pPr>
            <a:r>
              <a:rPr b="0" lang="de-DE" sz="2850" spc="-1" strike="noStrike">
                <a:solidFill>
                  <a:srgbClr val="2e3436"/>
                </a:solidFill>
                <a:latin typeface="Arial"/>
                <a:ea typeface="Arial"/>
              </a:rPr>
              <a:t>Provided as building block for European Open Science Cloud (EOSC)</a:t>
            </a:r>
            <a:endParaRPr b="0" lang="de-DE" sz="285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2e3436"/>
              </a:buClr>
              <a:buFont typeface="Arial"/>
              <a:buChar char="•"/>
            </a:pPr>
            <a:r>
              <a:rPr b="0" lang="de-DE" sz="3250" spc="-1" strike="noStrike">
                <a:solidFill>
                  <a:srgbClr val="2e3436"/>
                </a:solidFill>
                <a:latin typeface="Arial"/>
                <a:ea typeface="Arial"/>
              </a:rPr>
              <a:t>Open, bottom-up approach</a:t>
            </a:r>
            <a:endParaRPr b="0" lang="de-DE" sz="325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Clr>
                <a:srgbClr val="2e3436"/>
              </a:buClr>
              <a:buFont typeface="Arial"/>
              <a:buChar char="•"/>
            </a:pPr>
            <a:r>
              <a:rPr b="0" lang="de-DE" sz="2350" spc="-1" strike="noStrike">
                <a:solidFill>
                  <a:srgbClr val="2e3436"/>
                </a:solidFill>
                <a:latin typeface="Arial"/>
                <a:ea typeface="Arial"/>
              </a:rPr>
              <a:t>Applications: working closely with user communities we take existing best practices, services and technologies, improve them and open them up for other scientific communities</a:t>
            </a:r>
            <a:endParaRPr b="0" lang="de-DE" sz="2350" spc="-1" strike="noStrike">
              <a:latin typeface="Arial"/>
            </a:endParaRPr>
          </a:p>
        </p:txBody>
      </p:sp>
      <p:sp>
        <p:nvSpPr>
          <p:cNvPr id="352" name="Title 1"/>
          <p:cNvSpPr/>
          <p:nvPr/>
        </p:nvSpPr>
        <p:spPr>
          <a:xfrm>
            <a:off x="3737520" y="330120"/>
            <a:ext cx="7811640" cy="60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Science Mesh in a Nutshell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353" name=""/>
          <p:cNvSpPr/>
          <p:nvPr/>
        </p:nvSpPr>
        <p:spPr>
          <a:xfrm>
            <a:off x="6962400" y="8551440"/>
            <a:ext cx="252360" cy="363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54" name="" descr=""/>
          <p:cNvPicPr/>
          <p:nvPr/>
        </p:nvPicPr>
        <p:blipFill>
          <a:blip r:embed="rId1"/>
          <a:stretch/>
        </p:blipFill>
        <p:spPr>
          <a:xfrm>
            <a:off x="1919520" y="4983480"/>
            <a:ext cx="8060760" cy="1483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itle 3"/>
          <p:cNvSpPr/>
          <p:nvPr/>
        </p:nvSpPr>
        <p:spPr>
          <a:xfrm>
            <a:off x="3737520" y="330120"/>
            <a:ext cx="7811640" cy="60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Who needs Science Mesh?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356" name=""/>
          <p:cNvSpPr/>
          <p:nvPr/>
        </p:nvSpPr>
        <p:spPr>
          <a:xfrm>
            <a:off x="0" y="2340000"/>
            <a:ext cx="12190680" cy="48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  <a:spcBef>
                <a:spcPts val="1417"/>
              </a:spcBef>
              <a:buNone/>
            </a:pPr>
            <a:r>
              <a:rPr b="0" lang="de-DE" sz="2800" spc="-1" strike="noStrike">
                <a:solidFill>
                  <a:srgbClr val="000000"/>
                </a:solidFill>
                <a:latin typeface="Arial"/>
                <a:ea typeface="DejaVu Sans"/>
              </a:rPr>
              <a:t>What are our users doing?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Obraz 7" descr=""/>
          <p:cNvPicPr/>
          <p:nvPr/>
        </p:nvPicPr>
        <p:blipFill>
          <a:blip r:embed="rId1">
            <a:alphaModFix amt="12000"/>
          </a:blip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3737520" y="330120"/>
            <a:ext cx="7814520" cy="6098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r">
              <a:lnSpc>
                <a:spcPct val="90000"/>
              </a:lnSpc>
              <a:buNone/>
            </a:pPr>
            <a:r>
              <a:rPr b="0" lang="pl-PL" sz="2600" spc="-1" strike="noStrike">
                <a:solidFill>
                  <a:srgbClr val="07407b"/>
                </a:solidFill>
                <a:latin typeface="Calibri"/>
              </a:rPr>
              <a:t>HEP: data challenges, collaborative data science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 type="dt"/>
          </p:nvPr>
        </p:nvSpPr>
        <p:spPr>
          <a:xfrm>
            <a:off x="9829800" y="6526080"/>
            <a:ext cx="976320" cy="24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fld id="{B6F3FDC0-D253-4666-AA03-838F128CCED2}" type="datetime1">
              <a:rPr b="0" lang="it-IT" sz="1200" spc="-1" strike="noStrike">
                <a:solidFill>
                  <a:srgbClr val="7fcdee"/>
                </a:solidFill>
                <a:latin typeface="Calibri"/>
              </a:rPr>
              <a:t>26/01/2022</a:t>
            </a:fld>
            <a:endParaRPr b="0" lang="de-DE" sz="1200" spc="-1" strike="noStrike">
              <a:latin typeface="Times New Roman"/>
            </a:endParaRPr>
          </a:p>
        </p:txBody>
      </p:sp>
      <p:sp>
        <p:nvSpPr>
          <p:cNvPr id="360" name="PlaceHolder 3"/>
          <p:cNvSpPr>
            <a:spLocks noGrp="1"/>
          </p:cNvSpPr>
          <p:nvPr>
            <p:ph type="sldNum"/>
          </p:nvPr>
        </p:nvSpPr>
        <p:spPr>
          <a:xfrm>
            <a:off x="10955160" y="6526080"/>
            <a:ext cx="596880" cy="24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fld id="{A27BC04C-0F14-47B9-8C84-8316C8685DE4}" type="slidenum">
              <a:rPr b="0" lang="it-IT" sz="1200" spc="-1" strike="noStrike">
                <a:solidFill>
                  <a:srgbClr val="7fcdee"/>
                </a:solidFill>
                <a:latin typeface="Calibri"/>
              </a:rPr>
              <a:t>&lt;Foliennummer&gt;</a:t>
            </a:fld>
            <a:endParaRPr b="0" lang="de-DE" sz="1200" spc="-1" strike="noStrike">
              <a:latin typeface="Times New Roman"/>
            </a:endParaRPr>
          </a:p>
        </p:txBody>
      </p:sp>
      <p:sp>
        <p:nvSpPr>
          <p:cNvPr id="361" name="PlaceHolder 4"/>
          <p:cNvSpPr>
            <a:spLocks noGrp="1"/>
          </p:cNvSpPr>
          <p:nvPr>
            <p:ph/>
          </p:nvPr>
        </p:nvSpPr>
        <p:spPr>
          <a:xfrm>
            <a:off x="677160" y="1825560"/>
            <a:ext cx="10874880" cy="410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pPr marL="228600" indent="-228600">
              <a:lnSpc>
                <a:spcPct val="90000"/>
              </a:lnSpc>
              <a:spcBef>
                <a:spcPts val="1001"/>
              </a:spcBef>
              <a:buSzPct val="100058"/>
              <a:buBlip>
                <a:blip r:embed="rId2"/>
              </a:buBlip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</a:rPr>
              <a:t>LHC produces unprecedented volumes of data</a:t>
            </a:r>
            <a:endParaRPr b="0" lang="de-DE" sz="28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SzPct val="100017"/>
              <a:buBlip>
                <a:blip r:embed="rId3"/>
              </a:buBlip>
            </a:pP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Raw stream</a:t>
            </a:r>
            <a:r>
              <a:rPr b="0" lang="pl-PL" sz="2400" spc="-1" strike="noStrike">
                <a:solidFill>
                  <a:srgbClr val="07407b"/>
                </a:solidFill>
                <a:latin typeface="Calibri"/>
              </a:rPr>
              <a:t> from detectors</a:t>
            </a: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: </a:t>
            </a:r>
            <a:r>
              <a:rPr b="1" lang="en-GB" sz="2400" spc="-1" strike="noStrike">
                <a:solidFill>
                  <a:srgbClr val="07407b"/>
                </a:solidFill>
                <a:latin typeface="Calibri"/>
              </a:rPr>
              <a:t>600TB per second</a:t>
            </a: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, or </a:t>
            </a:r>
            <a:r>
              <a:rPr b="1" lang="en-GB" sz="2400" spc="-1" strike="noStrike">
                <a:solidFill>
                  <a:srgbClr val="07407b"/>
                </a:solidFill>
                <a:latin typeface="Calibri"/>
              </a:rPr>
              <a:t>50 000 PB per day</a:t>
            </a: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 </a:t>
            </a:r>
            <a:endParaRPr b="0" lang="de-DE" sz="24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SzPct val="100000"/>
              <a:buBlip>
                <a:blip r:embed="rId4"/>
              </a:buBlip>
            </a:pPr>
            <a:r>
              <a:rPr b="0" lang="en-GB" sz="2000" spc="-1" strike="noStrike">
                <a:solidFill>
                  <a:srgbClr val="07407b"/>
                </a:solidFill>
                <a:latin typeface="Calibri"/>
              </a:rPr>
              <a:t>The raw data per event ~1MB, 600 million events per second </a:t>
            </a:r>
            <a:endParaRPr b="0" lang="de-DE" sz="20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SzPct val="100017"/>
              <a:buBlip>
                <a:blip r:embed="rId5"/>
              </a:buBlip>
            </a:pP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Storing only fraction of this (total volume of </a:t>
            </a:r>
            <a:r>
              <a:rPr b="1" lang="en-GB" sz="2400" spc="-1" strike="noStrike">
                <a:solidFill>
                  <a:srgbClr val="07407b"/>
                </a:solidFill>
                <a:latin typeface="Calibri"/>
              </a:rPr>
              <a:t>all stored data: 350PB</a:t>
            </a: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)</a:t>
            </a:r>
            <a:endParaRPr b="0" lang="de-DE" sz="2400" spc="-1" strike="noStrike">
              <a:latin typeface="Arial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SzPct val="100000"/>
              <a:buBlip>
                <a:blip r:embed="rId6"/>
              </a:buBlip>
            </a:pPr>
            <a:r>
              <a:rPr b="0" lang="en-GB" sz="2000" spc="-1" strike="noStrike">
                <a:solidFill>
                  <a:srgbClr val="07407b"/>
                </a:solidFill>
                <a:latin typeface="Calibri"/>
              </a:rPr>
              <a:t>Filtering of events/data need to be smart and fast!</a:t>
            </a:r>
            <a:endParaRPr b="0" lang="de-DE" sz="20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SzPct val="100017"/>
              <a:buBlip>
                <a:blip r:embed="rId7"/>
              </a:buBlip>
            </a:pP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Large distributed infrastructure for transferring an</a:t>
            </a:r>
            <a:r>
              <a:rPr b="0" lang="pl-PL" sz="2400" spc="-1" strike="noStrike">
                <a:solidFill>
                  <a:srgbClr val="07407b"/>
                </a:solidFill>
                <a:latin typeface="Calibri"/>
              </a:rPr>
              <a:t>d</a:t>
            </a: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 large-scale processing</a:t>
            </a:r>
            <a:endParaRPr b="0" lang="de-DE" sz="24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SzPct val="100058"/>
              <a:buBlip>
                <a:blip r:embed="rId8"/>
              </a:buBlip>
            </a:pPr>
            <a:r>
              <a:rPr b="0" lang="en-GB" sz="2800" spc="-1" strike="noStrike">
                <a:solidFill>
                  <a:srgbClr val="07407b"/>
                </a:solidFill>
                <a:latin typeface="Calibri"/>
              </a:rPr>
              <a:t>Constant innovation in tools and methods for analytics.</a:t>
            </a:r>
            <a:endParaRPr b="0" lang="de-DE" sz="28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SzPct val="100017"/>
              <a:buBlip>
                <a:blip r:embed="rId9"/>
              </a:buBlip>
            </a:pP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Data streams from LHC increase with each upgrade</a:t>
            </a:r>
            <a:endParaRPr b="0" lang="de-DE" sz="24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SzPct val="100058"/>
              <a:buBlip>
                <a:blip r:embed="rId10"/>
              </a:buBlip>
            </a:pPr>
            <a:r>
              <a:rPr b="0" lang="pl-PL" sz="2800" spc="-1" strike="noStrike">
                <a:solidFill>
                  <a:srgbClr val="07407b"/>
                </a:solidFill>
                <a:latin typeface="Calibri"/>
              </a:rPr>
              <a:t>D</a:t>
            </a:r>
            <a:r>
              <a:rPr b="0" lang="en-GB" sz="2800" spc="-1" strike="noStrike">
                <a:solidFill>
                  <a:srgbClr val="07407b"/>
                </a:solidFill>
                <a:latin typeface="Calibri"/>
              </a:rPr>
              <a:t>istributed teams of scientists from institutes all over the world</a:t>
            </a:r>
            <a:endParaRPr b="0" lang="de-DE" sz="2800" spc="-1" strike="noStrike">
              <a:latin typeface="Arial"/>
            </a:endParaRPr>
          </a:p>
          <a:p>
            <a:pPr lvl="1" marL="685800" indent="-228600">
              <a:lnSpc>
                <a:spcPct val="90000"/>
              </a:lnSpc>
              <a:spcBef>
                <a:spcPts val="499"/>
              </a:spcBef>
              <a:buSzPct val="100017"/>
              <a:buBlip>
                <a:blip r:embed="rId11"/>
              </a:buBlip>
            </a:pPr>
            <a:r>
              <a:rPr b="0" lang="en-GB" sz="2400" spc="-1" strike="noStrike">
                <a:solidFill>
                  <a:srgbClr val="07407b"/>
                </a:solidFill>
                <a:latin typeface="Calibri"/>
              </a:rPr>
              <a:t>a variety of storage systems and processing tools. </a:t>
            </a:r>
            <a:endParaRPr b="0" lang="de-DE" sz="2400" spc="-1" strike="noStrike">
              <a:latin typeface="Arial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SzPct val="100058"/>
              <a:buBlip>
                <a:blip r:embed="rId12"/>
              </a:buBlip>
            </a:pPr>
            <a:r>
              <a:rPr b="1" lang="pl-PL" sz="2800" spc="-1" strike="noStrike">
                <a:solidFill>
                  <a:srgbClr val="07407b"/>
                </a:solidFill>
                <a:latin typeface="Calibri"/>
              </a:rPr>
              <a:t>O</a:t>
            </a:r>
            <a:r>
              <a:rPr b="1" lang="en-GB" sz="2800" spc="-1" strike="noStrike">
                <a:solidFill>
                  <a:srgbClr val="07407b"/>
                </a:solidFill>
                <a:latin typeface="Calibri"/>
              </a:rPr>
              <a:t>ne of the challenges: providing tools in this distributed environment for effective collaboration in Data Science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b="0" lang="de-DE" sz="2800" spc="-1" strike="noStrike">
              <a:latin typeface="Arial"/>
            </a:endParaRPr>
          </a:p>
        </p:txBody>
      </p:sp>
      <p:sp>
        <p:nvSpPr>
          <p:cNvPr id="362" name="PlaceHolder 5"/>
          <p:cNvSpPr>
            <a:spLocks noGrp="1"/>
          </p:cNvSpPr>
          <p:nvPr>
            <p:ph type="ftr"/>
          </p:nvPr>
        </p:nvSpPr>
        <p:spPr>
          <a:xfrm>
            <a:off x="677160" y="6526080"/>
            <a:ext cx="8666280" cy="24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7fcdee"/>
                </a:solidFill>
                <a:latin typeface="Calibri"/>
              </a:rPr>
              <a:t>“</a:t>
            </a:r>
            <a:r>
              <a:rPr b="0" lang="en-US" sz="1200" spc="-1" strike="noStrike">
                <a:solidFill>
                  <a:srgbClr val="7fcdee"/>
                </a:solidFill>
                <a:latin typeface="Calibri"/>
              </a:rPr>
              <a:t>Science Mesh in High Energy Physics and Endangered Linguistics - Open Data Systems &amp; Data Science Environments” - Webinar</a:t>
            </a:r>
            <a:endParaRPr b="0" lang="de-DE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Obraz 3" descr=""/>
          <p:cNvPicPr/>
          <p:nvPr/>
        </p:nvPicPr>
        <p:blipFill>
          <a:blip r:embed="rId1"/>
          <a:stretch/>
        </p:blipFill>
        <p:spPr>
          <a:xfrm>
            <a:off x="1365840" y="1733760"/>
            <a:ext cx="9711000" cy="4937400"/>
          </a:xfrm>
          <a:prstGeom prst="rect">
            <a:avLst/>
          </a:prstGeom>
          <a:ln w="0">
            <a:noFill/>
          </a:ln>
        </p:spPr>
      </p:pic>
      <p:pic>
        <p:nvPicPr>
          <p:cNvPr id="364" name="Picture 5" descr=""/>
          <p:cNvPicPr/>
          <p:nvPr/>
        </p:nvPicPr>
        <p:blipFill>
          <a:blip r:embed="rId2"/>
          <a:stretch/>
        </p:blipFill>
        <p:spPr>
          <a:xfrm>
            <a:off x="10332000" y="207000"/>
            <a:ext cx="1567800" cy="1049760"/>
          </a:xfrm>
          <a:prstGeom prst="rect">
            <a:avLst/>
          </a:prstGeom>
          <a:ln w="0">
            <a:noFill/>
          </a:ln>
        </p:spPr>
      </p:pic>
      <p:sp>
        <p:nvSpPr>
          <p:cNvPr id="365" name="Titolo 1"/>
          <p:cNvSpPr/>
          <p:nvPr/>
        </p:nvSpPr>
        <p:spPr>
          <a:xfrm>
            <a:off x="4246560" y="279360"/>
            <a:ext cx="7814520" cy="60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pl-PL" sz="2600" spc="-1" strike="noStrike">
                <a:solidFill>
                  <a:srgbClr val="07407b"/>
                </a:solidFill>
                <a:latin typeface="Calibri"/>
                <a:ea typeface="DejaVu Sans"/>
              </a:rPr>
              <a:t>Earth Observation use case </a:t>
            </a:r>
            <a:br/>
            <a:endParaRPr b="0" lang="de-DE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Text Placeholder 2"/>
          <p:cNvSpPr/>
          <p:nvPr/>
        </p:nvSpPr>
        <p:spPr>
          <a:xfrm>
            <a:off x="677160" y="1134720"/>
            <a:ext cx="10872360" cy="489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7407b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7407b"/>
                </a:solidFill>
                <a:latin typeface="Calibri"/>
                <a:ea typeface="Calibri"/>
              </a:rPr>
              <a:t>Social Media Analytics for Society and Crisis Communication</a:t>
            </a:r>
            <a:endParaRPr b="0" lang="de-DE" sz="2800" spc="-1" strike="noStrike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7407b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7407b"/>
                </a:solidFill>
                <a:latin typeface="Calibri"/>
                <a:ea typeface="Calibri"/>
              </a:rPr>
              <a:t>https://social-media-analytics.org/</a:t>
            </a:r>
            <a:endParaRPr b="0" lang="de-DE" sz="2800" spc="-1" strike="noStrike">
              <a:latin typeface="Arial"/>
            </a:endParaRPr>
          </a:p>
          <a:p>
            <a:pPr marL="228600" indent="-227520">
              <a:lnSpc>
                <a:spcPct val="90000"/>
              </a:lnSpc>
              <a:spcBef>
                <a:spcPts val="1001"/>
              </a:spcBef>
              <a:buClr>
                <a:srgbClr val="07407b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7407b"/>
                </a:solidFill>
                <a:latin typeface="Calibri"/>
                <a:ea typeface="Calibri"/>
              </a:rPr>
              <a:t>Project partners world wide</a:t>
            </a:r>
            <a:endParaRPr b="0" lang="de-DE" sz="2800" spc="-1" strike="noStrike">
              <a:latin typeface="Arial"/>
            </a:endParaRPr>
          </a:p>
        </p:txBody>
      </p:sp>
      <p:sp>
        <p:nvSpPr>
          <p:cNvPr id="367" name="Title Placeholder 1"/>
          <p:cNvSpPr/>
          <p:nvPr/>
        </p:nvSpPr>
        <p:spPr>
          <a:xfrm>
            <a:off x="7361640" y="330120"/>
            <a:ext cx="4187880" cy="60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ctr">
            <a:norm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Use Case: RISE_SMA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368" name="Date Placeholder 4"/>
          <p:cNvSpPr/>
          <p:nvPr/>
        </p:nvSpPr>
        <p:spPr>
          <a:xfrm>
            <a:off x="9996840" y="6526080"/>
            <a:ext cx="806760" cy="2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7fcdee"/>
                </a:solidFill>
                <a:latin typeface="Arial"/>
                <a:ea typeface="DejaVu Sans"/>
              </a:rPr>
              <a:t>06/02/21</a:t>
            </a:r>
            <a:endParaRPr b="0" lang="de-DE" sz="1200" spc="-1" strike="noStrike">
              <a:latin typeface="Arial"/>
            </a:endParaRPr>
          </a:p>
        </p:txBody>
      </p:sp>
      <p:pic>
        <p:nvPicPr>
          <p:cNvPr id="369" name="Grafik 3" descr=""/>
          <p:cNvPicPr/>
          <p:nvPr/>
        </p:nvPicPr>
        <p:blipFill>
          <a:blip r:embed="rId1"/>
          <a:stretch/>
        </p:blipFill>
        <p:spPr>
          <a:xfrm>
            <a:off x="609120" y="2065680"/>
            <a:ext cx="5352120" cy="3052800"/>
          </a:xfrm>
          <a:prstGeom prst="rect">
            <a:avLst/>
          </a:prstGeom>
          <a:ln w="0">
            <a:noFill/>
          </a:ln>
        </p:spPr>
      </p:pic>
      <p:pic>
        <p:nvPicPr>
          <p:cNvPr id="370" name="Grafik 4" descr=""/>
          <p:cNvPicPr/>
          <p:nvPr/>
        </p:nvPicPr>
        <p:blipFill>
          <a:blip r:embed="rId2"/>
          <a:stretch/>
        </p:blipFill>
        <p:spPr>
          <a:xfrm>
            <a:off x="6231600" y="2062800"/>
            <a:ext cx="5352120" cy="3058560"/>
          </a:xfrm>
          <a:prstGeom prst="rect">
            <a:avLst/>
          </a:prstGeom>
          <a:ln w="0">
            <a:noFill/>
          </a:ln>
        </p:spPr>
      </p:pic>
      <p:sp>
        <p:nvSpPr>
          <p:cNvPr id="371" name="Slide Number Placeholder 3"/>
          <p:cNvSpPr/>
          <p:nvPr/>
        </p:nvSpPr>
        <p:spPr>
          <a:xfrm>
            <a:off x="10955160" y="6526080"/>
            <a:ext cx="594360" cy="2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Date Placeholder 1"/>
          <p:cNvSpPr/>
          <p:nvPr/>
        </p:nvSpPr>
        <p:spPr>
          <a:xfrm>
            <a:off x="9996840" y="6526080"/>
            <a:ext cx="806760" cy="2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7fcdee"/>
                </a:solidFill>
                <a:latin typeface="Arial"/>
                <a:ea typeface="DejaVu Sans"/>
              </a:rPr>
              <a:t>06/02/21</a:t>
            </a:r>
            <a:endParaRPr b="0" lang="de-DE" sz="1200" spc="-1" strike="noStrike">
              <a:latin typeface="Arial"/>
            </a:endParaRPr>
          </a:p>
        </p:txBody>
      </p:sp>
      <p:sp>
        <p:nvSpPr>
          <p:cNvPr id="373" name="Slide Number Placeholder 1"/>
          <p:cNvSpPr/>
          <p:nvPr/>
        </p:nvSpPr>
        <p:spPr>
          <a:xfrm>
            <a:off x="10955160" y="6526080"/>
            <a:ext cx="594360" cy="2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4" name="Straight Arrow Connector 1"/>
          <p:cNvSpPr/>
          <p:nvPr/>
        </p:nvSpPr>
        <p:spPr>
          <a:xfrm flipH="1" flipV="1">
            <a:off x="6292080" y="3517560"/>
            <a:ext cx="3600" cy="1570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75" name="Picture 6" descr=""/>
          <p:cNvPicPr/>
          <p:nvPr/>
        </p:nvPicPr>
        <p:blipFill>
          <a:blip r:embed="rId1"/>
          <a:stretch/>
        </p:blipFill>
        <p:spPr>
          <a:xfrm>
            <a:off x="8561880" y="1104840"/>
            <a:ext cx="2350080" cy="2235960"/>
          </a:xfrm>
          <a:prstGeom prst="rect">
            <a:avLst/>
          </a:prstGeom>
          <a:ln w="0">
            <a:noFill/>
          </a:ln>
          <a:effectLst>
            <a:outerShdw algn="tl" blurRad="291960" dir="2700000" dist="138479" rotWithShape="0">
              <a:srgbClr val="333333">
                <a:alpha val="65000"/>
              </a:srgbClr>
            </a:outerShdw>
          </a:effectLst>
        </p:spPr>
      </p:pic>
      <p:sp>
        <p:nvSpPr>
          <p:cNvPr id="376" name="Title 10"/>
          <p:cNvSpPr/>
          <p:nvPr/>
        </p:nvSpPr>
        <p:spPr>
          <a:xfrm>
            <a:off x="3884760" y="180000"/>
            <a:ext cx="7813440" cy="76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r">
              <a:lnSpc>
                <a:spcPct val="90000"/>
              </a:lnSpc>
              <a:buNone/>
            </a:pPr>
            <a:r>
              <a:rPr b="0" lang="en-US" sz="2000" spc="-1" strike="noStrike">
                <a:solidFill>
                  <a:srgbClr val="07407b"/>
                </a:solidFill>
                <a:latin typeface="Calibri"/>
                <a:ea typeface="DejaVu Sans"/>
              </a:rPr>
              <a:t>LOFAR use-case: </a:t>
            </a:r>
            <a:br/>
            <a:r>
              <a:rPr b="0" lang="en-US" sz="2000" spc="-1" strike="noStrike">
                <a:solidFill>
                  <a:srgbClr val="07407b"/>
                </a:solidFill>
                <a:latin typeface="Calibri"/>
                <a:ea typeface="DejaVu Sans"/>
              </a:rPr>
              <a:t>Dataset transfer between research groups</a:t>
            </a:r>
            <a:endParaRPr b="0" lang="de-DE" sz="2000" spc="-1" strike="noStrike">
              <a:latin typeface="Arial"/>
            </a:endParaRPr>
          </a:p>
        </p:txBody>
      </p:sp>
      <p:pic>
        <p:nvPicPr>
          <p:cNvPr id="377" name="Picture 8" descr=""/>
          <p:cNvPicPr/>
          <p:nvPr/>
        </p:nvPicPr>
        <p:blipFill>
          <a:blip r:embed="rId2"/>
          <a:stretch/>
        </p:blipFill>
        <p:spPr>
          <a:xfrm>
            <a:off x="828000" y="1628640"/>
            <a:ext cx="3560400" cy="1614240"/>
          </a:xfrm>
          <a:prstGeom prst="rect">
            <a:avLst/>
          </a:prstGeom>
          <a:ln w="0">
            <a:noFill/>
          </a:ln>
          <a:effectLst>
            <a:outerShdw algn="tl" blurRad="291960" dir="2700000" dist="138479" rotWithShape="0">
              <a:srgbClr val="333333">
                <a:alpha val="65000"/>
              </a:srgbClr>
            </a:outerShdw>
          </a:effectLst>
        </p:spPr>
      </p:pic>
      <p:sp>
        <p:nvSpPr>
          <p:cNvPr id="378" name="Straight Arrow Connector 5"/>
          <p:cNvSpPr/>
          <p:nvPr/>
        </p:nvSpPr>
        <p:spPr>
          <a:xfrm flipV="1">
            <a:off x="5006160" y="2508840"/>
            <a:ext cx="2637360" cy="3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472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79" name="Oval 1"/>
          <p:cNvSpPr/>
          <p:nvPr/>
        </p:nvSpPr>
        <p:spPr>
          <a:xfrm>
            <a:off x="4833720" y="2360880"/>
            <a:ext cx="337320" cy="294120"/>
          </a:xfrm>
          <a:prstGeom prst="ellipse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0" name="Oval 2"/>
          <p:cNvSpPr/>
          <p:nvPr/>
        </p:nvSpPr>
        <p:spPr>
          <a:xfrm>
            <a:off x="7479000" y="2360880"/>
            <a:ext cx="337320" cy="294120"/>
          </a:xfrm>
          <a:prstGeom prst="ellipse">
            <a:avLst/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81" name="Picture 10" descr=""/>
          <p:cNvPicPr/>
          <p:nvPr/>
        </p:nvPicPr>
        <p:blipFill>
          <a:blip r:embed="rId3"/>
          <a:stretch/>
        </p:blipFill>
        <p:spPr>
          <a:xfrm>
            <a:off x="6018480" y="2266200"/>
            <a:ext cx="699480" cy="655560"/>
          </a:xfrm>
          <a:prstGeom prst="rect">
            <a:avLst/>
          </a:prstGeom>
          <a:ln w="0">
            <a:noFill/>
          </a:ln>
        </p:spPr>
      </p:pic>
      <p:pic>
        <p:nvPicPr>
          <p:cNvPr id="382" name="Picture 12" descr=""/>
          <p:cNvPicPr/>
          <p:nvPr/>
        </p:nvPicPr>
        <p:blipFill>
          <a:blip r:embed="rId4"/>
          <a:stretch/>
        </p:blipFill>
        <p:spPr>
          <a:xfrm>
            <a:off x="5932080" y="873360"/>
            <a:ext cx="1029960" cy="1356480"/>
          </a:xfrm>
          <a:prstGeom prst="rect">
            <a:avLst/>
          </a:prstGeom>
          <a:ln w="0">
            <a:noFill/>
          </a:ln>
        </p:spPr>
      </p:pic>
      <p:pic>
        <p:nvPicPr>
          <p:cNvPr id="383" name="Picture 13" descr=""/>
          <p:cNvPicPr/>
          <p:nvPr/>
        </p:nvPicPr>
        <p:blipFill>
          <a:blip r:embed="rId5"/>
          <a:stretch/>
        </p:blipFill>
        <p:spPr>
          <a:xfrm>
            <a:off x="5932080" y="3063240"/>
            <a:ext cx="871920" cy="470160"/>
          </a:xfrm>
          <a:prstGeom prst="rect">
            <a:avLst/>
          </a:prstGeom>
          <a:ln w="0">
            <a:noFill/>
          </a:ln>
        </p:spPr>
      </p:pic>
      <p:pic>
        <p:nvPicPr>
          <p:cNvPr id="384" name="Picture 34" descr=""/>
          <p:cNvPicPr/>
          <p:nvPr/>
        </p:nvPicPr>
        <p:blipFill>
          <a:blip r:embed="rId6"/>
          <a:stretch/>
        </p:blipFill>
        <p:spPr>
          <a:xfrm>
            <a:off x="5083920" y="3822120"/>
            <a:ext cx="2410200" cy="721440"/>
          </a:xfrm>
          <a:prstGeom prst="rect">
            <a:avLst/>
          </a:prstGeom>
          <a:ln w="0">
            <a:noFill/>
          </a:ln>
        </p:spPr>
      </p:pic>
      <p:pic>
        <p:nvPicPr>
          <p:cNvPr id="385" name="Picture 35" descr=""/>
          <p:cNvPicPr/>
          <p:nvPr/>
        </p:nvPicPr>
        <p:blipFill>
          <a:blip r:embed="rId7"/>
          <a:stretch/>
        </p:blipFill>
        <p:spPr>
          <a:xfrm>
            <a:off x="5486400" y="4409280"/>
            <a:ext cx="1706040" cy="553320"/>
          </a:xfrm>
          <a:prstGeom prst="rect">
            <a:avLst/>
          </a:prstGeom>
          <a:ln w="0">
            <a:noFill/>
          </a:ln>
        </p:spPr>
      </p:pic>
      <p:pic>
        <p:nvPicPr>
          <p:cNvPr id="386" name="Picture 36" descr=""/>
          <p:cNvPicPr/>
          <p:nvPr/>
        </p:nvPicPr>
        <p:blipFill>
          <a:blip r:embed="rId8"/>
          <a:stretch/>
        </p:blipFill>
        <p:spPr>
          <a:xfrm>
            <a:off x="5601240" y="5014440"/>
            <a:ext cx="1619640" cy="435960"/>
          </a:xfrm>
          <a:prstGeom prst="rect">
            <a:avLst/>
          </a:prstGeom>
          <a:ln w="0">
            <a:noFill/>
          </a:ln>
        </p:spPr>
      </p:pic>
      <p:pic>
        <p:nvPicPr>
          <p:cNvPr id="387" name="Picture 37" descr=""/>
          <p:cNvPicPr/>
          <p:nvPr/>
        </p:nvPicPr>
        <p:blipFill>
          <a:blip r:embed="rId9"/>
          <a:stretch/>
        </p:blipFill>
        <p:spPr>
          <a:xfrm>
            <a:off x="8620560" y="4075920"/>
            <a:ext cx="2223360" cy="2298240"/>
          </a:xfrm>
          <a:prstGeom prst="rect">
            <a:avLst/>
          </a:prstGeom>
          <a:ln w="0">
            <a:noFill/>
          </a:ln>
        </p:spPr>
      </p:pic>
      <p:pic>
        <p:nvPicPr>
          <p:cNvPr id="388" name="Picture 38" descr=""/>
          <p:cNvPicPr/>
          <p:nvPr/>
        </p:nvPicPr>
        <p:blipFill>
          <a:blip r:embed="rId10"/>
          <a:stretch/>
        </p:blipFill>
        <p:spPr>
          <a:xfrm>
            <a:off x="1546920" y="4095000"/>
            <a:ext cx="2108520" cy="592200"/>
          </a:xfrm>
          <a:prstGeom prst="rect">
            <a:avLst/>
          </a:prstGeom>
          <a:ln w="0">
            <a:noFill/>
          </a:ln>
        </p:spPr>
      </p:pic>
      <p:sp>
        <p:nvSpPr>
          <p:cNvPr id="389" name="TextBox 2"/>
          <p:cNvSpPr/>
          <p:nvPr/>
        </p:nvSpPr>
        <p:spPr>
          <a:xfrm>
            <a:off x="7778160" y="3301200"/>
            <a:ext cx="416736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0" name="TextBox 3"/>
          <p:cNvSpPr/>
          <p:nvPr/>
        </p:nvSpPr>
        <p:spPr>
          <a:xfrm>
            <a:off x="517680" y="4954320"/>
            <a:ext cx="465624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LOFAR Surveys Key Science Project​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Collaboration between researchers​</a:t>
            </a:r>
            <a:endParaRPr b="0" lang="de-DE" sz="1800" spc="-1" strike="noStrike">
              <a:latin typeface="Arial"/>
            </a:endParaRPr>
          </a:p>
          <a:p>
            <a:pPr lvl="1" marL="457200" indent="-21600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Leiden University and ASTRON (NL)​</a:t>
            </a:r>
            <a:endParaRPr b="0" lang="de-DE" sz="1800" spc="-1" strike="noStrike">
              <a:latin typeface="Arial"/>
            </a:endParaRPr>
          </a:p>
          <a:p>
            <a:pPr lvl="1" marL="457200" indent="-216000">
              <a:lnSpc>
                <a:spcPct val="100000"/>
              </a:lnSpc>
              <a:buClr>
                <a:srgbClr val="000000"/>
              </a:buClr>
              <a:buFont typeface="Symbol"/>
              <a:buChar char="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Jagiellonian University, Kraków (PL)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391" name="TextBox 4"/>
          <p:cNvSpPr/>
          <p:nvPr/>
        </p:nvSpPr>
        <p:spPr>
          <a:xfrm>
            <a:off x="460080" y="3344040"/>
            <a:ext cx="60937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Data stored at PSNC, SURF and FZJ.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i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Initially processing (64x reduction).</a:t>
            </a:r>
            <a:endParaRPr b="0" lang="de-D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Date Placeholder 5"/>
          <p:cNvSpPr/>
          <p:nvPr/>
        </p:nvSpPr>
        <p:spPr>
          <a:xfrm>
            <a:off x="9996840" y="6526080"/>
            <a:ext cx="806760" cy="2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de-DE" sz="1200" spc="-1" strike="noStrike">
                <a:solidFill>
                  <a:srgbClr val="7fcdee"/>
                </a:solidFill>
                <a:latin typeface="Arial"/>
                <a:ea typeface="DejaVu Sans"/>
              </a:rPr>
              <a:t>06/02/21</a:t>
            </a:r>
            <a:endParaRPr b="0" lang="de-DE" sz="1200" spc="-1" strike="noStrike">
              <a:latin typeface="Arial"/>
            </a:endParaRPr>
          </a:p>
        </p:txBody>
      </p:sp>
      <p:sp>
        <p:nvSpPr>
          <p:cNvPr id="393" name="Slide Number Placeholder 4"/>
          <p:cNvSpPr/>
          <p:nvPr/>
        </p:nvSpPr>
        <p:spPr>
          <a:xfrm>
            <a:off x="10955160" y="6526080"/>
            <a:ext cx="594360" cy="2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4" name="Title 5"/>
          <p:cNvSpPr/>
          <p:nvPr/>
        </p:nvSpPr>
        <p:spPr>
          <a:xfrm>
            <a:off x="3884760" y="295560"/>
            <a:ext cx="7813440" cy="65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r">
              <a:lnSpc>
                <a:spcPct val="90000"/>
              </a:lnSpc>
              <a:buNone/>
            </a:pPr>
            <a:r>
              <a:rPr b="0" lang="en-US" sz="2600" spc="-1" strike="noStrike">
                <a:solidFill>
                  <a:srgbClr val="07407b"/>
                </a:solidFill>
                <a:latin typeface="Calibri"/>
                <a:ea typeface="DejaVu Sans"/>
              </a:rPr>
              <a:t>Other Use Cases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395" name="TextBox 1"/>
          <p:cNvSpPr/>
          <p:nvPr/>
        </p:nvSpPr>
        <p:spPr>
          <a:xfrm>
            <a:off x="7778160" y="3301200"/>
            <a:ext cx="4167360" cy="36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6" name="PlaceHolder 6"/>
          <p:cNvSpPr/>
          <p:nvPr/>
        </p:nvSpPr>
        <p:spPr>
          <a:xfrm>
            <a:off x="609480" y="1604880"/>
            <a:ext cx="10970280" cy="397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Of course, there are many other use cases which can profit from Science Mesh:</a:t>
            </a:r>
            <a:endParaRPr b="0" lang="de-DE" sz="2400" spc="-1" strike="noStrike">
              <a:latin typeface="Arial"/>
            </a:endParaRPr>
          </a:p>
          <a:p>
            <a:pPr lvl="1" marL="83196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Cross-border data sharing</a:t>
            </a:r>
            <a:endParaRPr b="0" lang="de-DE" sz="2400" spc="-1" strike="noStrike">
              <a:latin typeface="Arial"/>
            </a:endParaRPr>
          </a:p>
          <a:p>
            <a:pPr lvl="1" marL="83196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In need of streamlined work flows</a:t>
            </a:r>
            <a:endParaRPr b="0" lang="de-DE" sz="2400" spc="-1" strike="noStrike">
              <a:latin typeface="Arial"/>
            </a:endParaRPr>
          </a:p>
          <a:p>
            <a:pPr lvl="1" marL="83196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Intuitive interfaces for data transfer</a:t>
            </a:r>
            <a:endParaRPr b="0" lang="de-DE" sz="2400" spc="-1" strike="noStrike">
              <a:latin typeface="Arial"/>
            </a:endParaRPr>
          </a:p>
          <a:p>
            <a:pPr lvl="1" marL="83196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Pushing the same data to HPC cluster</a:t>
            </a:r>
            <a:endParaRPr b="0" lang="de-DE" sz="2400" spc="-1" strike="noStrike">
              <a:latin typeface="Arial"/>
            </a:endParaRPr>
          </a:p>
          <a:p>
            <a:pPr lvl="1" marL="83196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Doing computations with data stored in your EFSS system</a:t>
            </a:r>
            <a:endParaRPr b="0" lang="de-DE" sz="2400" spc="-1" strike="noStrike">
              <a:latin typeface="Arial"/>
            </a:endParaRPr>
          </a:p>
          <a:p>
            <a:pPr lvl="1" marL="83196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Pushing data to other users (from same or other EFSS)</a:t>
            </a:r>
            <a:endParaRPr b="0" lang="de-DE" sz="2400" spc="-1" strike="noStrike">
              <a:latin typeface="Arial"/>
            </a:endParaRPr>
          </a:p>
          <a:p>
            <a:pPr lvl="1" marL="83196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2400" spc="-1" strike="noStrike">
                <a:solidFill>
                  <a:srgbClr val="000000"/>
                </a:solidFill>
                <a:latin typeface="Arial"/>
                <a:ea typeface="DejaVu Sans"/>
              </a:rPr>
              <a:t>Direct editing of files from your EFSS (with non-MS editors...)</a:t>
            </a:r>
            <a:endParaRPr b="0" lang="de-DE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Title 1"/>
          <p:cNvSpPr/>
          <p:nvPr/>
        </p:nvSpPr>
        <p:spPr>
          <a:xfrm>
            <a:off x="3737520" y="330120"/>
            <a:ext cx="7811640" cy="60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90000"/>
              </a:lnSpc>
              <a:buNone/>
            </a:pPr>
            <a:r>
              <a:rPr b="0" lang="en-GB" sz="2600" spc="-1" strike="noStrike">
                <a:solidFill>
                  <a:srgbClr val="07407b"/>
                </a:solidFill>
                <a:latin typeface="Calibri"/>
                <a:ea typeface="Arial"/>
              </a:rPr>
              <a:t>Common data workflow</a:t>
            </a:r>
            <a:endParaRPr b="0" lang="de-DE" sz="2600" spc="-1" strike="noStrike">
              <a:latin typeface="Arial"/>
            </a:endParaRPr>
          </a:p>
        </p:txBody>
      </p:sp>
      <p:sp>
        <p:nvSpPr>
          <p:cNvPr id="398" name="Date Placeholder 3"/>
          <p:cNvSpPr/>
          <p:nvPr/>
        </p:nvSpPr>
        <p:spPr>
          <a:xfrm>
            <a:off x="9996840" y="6526080"/>
            <a:ext cx="806400" cy="2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r"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7fcdee"/>
                </a:solidFill>
                <a:latin typeface="Calibri"/>
                <a:ea typeface="Arial"/>
              </a:rPr>
              <a:t>06/02/21</a:t>
            </a:r>
            <a:endParaRPr b="0" lang="de-DE" sz="1200" spc="-1" strike="noStrike">
              <a:latin typeface="Arial"/>
            </a:endParaRPr>
          </a:p>
        </p:txBody>
      </p:sp>
      <p:sp>
        <p:nvSpPr>
          <p:cNvPr id="399" name="Slide Number Placeholder 5"/>
          <p:cNvSpPr/>
          <p:nvPr/>
        </p:nvSpPr>
        <p:spPr>
          <a:xfrm>
            <a:off x="10955160" y="6526080"/>
            <a:ext cx="594000" cy="241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00" name="Grafik 251" descr=""/>
          <p:cNvPicPr/>
          <p:nvPr/>
        </p:nvPicPr>
        <p:blipFill>
          <a:blip r:embed="rId1"/>
          <a:stretch/>
        </p:blipFill>
        <p:spPr>
          <a:xfrm>
            <a:off x="2167920" y="2319120"/>
            <a:ext cx="7897320" cy="3338280"/>
          </a:xfrm>
          <a:prstGeom prst="rect">
            <a:avLst/>
          </a:prstGeom>
          <a:ln w="0">
            <a:noFill/>
          </a:ln>
        </p:spPr>
      </p:pic>
      <p:sp>
        <p:nvSpPr>
          <p:cNvPr id="401" name=""/>
          <p:cNvSpPr/>
          <p:nvPr/>
        </p:nvSpPr>
        <p:spPr>
          <a:xfrm>
            <a:off x="1422720" y="1414800"/>
            <a:ext cx="9518040" cy="56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clip" vertOverflow="overflow"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0" lang="de-DE" sz="1800" spc="-1" strike="noStrike">
                <a:solidFill>
                  <a:srgbClr val="000000"/>
                </a:solidFill>
                <a:latin typeface="Arial"/>
                <a:ea typeface="DejaVu Sans"/>
              </a:rPr>
              <a:t>More general, what does the typical researcher’s workflow look like?</a:t>
            </a:r>
            <a:endParaRPr b="0" lang="de-DE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de-D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</Template>
  <TotalTime>185</TotalTime>
  <Application>LibreOffice/7.2.5.1$Linux_X86_64 LibreOffice_project/20$Build-1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2021-04-07T15:36:16Z</dcterms:created>
  <dc:creator>Pedro Ferreira</dc:creator>
  <dc:description/>
  <dc:language>de-DE</dc:language>
  <cp:lastModifiedBy/>
  <dcterms:modified xsi:type="dcterms:W3CDTF">2022-01-26T13:41:13Z</dcterms:modified>
  <cp:revision>61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17</vt:i4>
  </property>
  <property fmtid="{D5CDD505-2E9C-101B-9397-08002B2CF9AE}" pid="4" name="PresentationFormat">
    <vt:lpwstr>Breitbild</vt:lpwstr>
  </property>
  <property fmtid="{D5CDD505-2E9C-101B-9397-08002B2CF9AE}" pid="5" name="Slides">
    <vt:i4>17</vt:i4>
  </property>
</Properties>
</file>