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7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373" r:id="rId4"/>
    <p:sldId id="381" r:id="rId5"/>
    <p:sldId id="372" r:id="rId6"/>
    <p:sldId id="343" r:id="rId7"/>
    <p:sldId id="342" r:id="rId8"/>
    <p:sldId id="379" r:id="rId9"/>
    <p:sldId id="345" r:id="rId10"/>
    <p:sldId id="347" r:id="rId11"/>
    <p:sldId id="346" r:id="rId12"/>
    <p:sldId id="349" r:id="rId13"/>
    <p:sldId id="351" r:id="rId14"/>
    <p:sldId id="378" r:id="rId15"/>
    <p:sldId id="382" r:id="rId16"/>
    <p:sldId id="377" r:id="rId17"/>
  </p:sldIdLst>
  <p:sldSz cx="9144000" cy="6858000" type="screen4x3"/>
  <p:notesSz cx="6648450" cy="98504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016" userDrawn="1">
          <p15:clr>
            <a:srgbClr val="A4A3A4"/>
          </p15:clr>
        </p15:guide>
        <p15:guide id="3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301"/>
    <a:srgbClr val="D3597C"/>
    <a:srgbClr val="013476"/>
    <a:srgbClr val="00206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49" autoAdjust="0"/>
    <p:restoredTop sz="75287" autoAdjust="0"/>
  </p:normalViewPr>
  <p:slideViewPr>
    <p:cSldViewPr>
      <p:cViewPr varScale="1">
        <p:scale>
          <a:sx n="52" d="100"/>
          <a:sy n="52" d="100"/>
        </p:scale>
        <p:origin x="1532" y="56"/>
      </p:cViewPr>
      <p:guideLst>
        <p:guide pos="3016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-150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65550" y="0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70FFFC-8081-441A-BF7B-EC88A3B29A57}" type="datetimeFigureOut">
              <a:rPr lang="de-DE" smtClean="0"/>
              <a:t>02.12.2021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65550" y="9356725"/>
            <a:ext cx="2881313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062E7-FDFC-4CAE-869A-A3BBA45CBC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6052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5916" y="0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02.12.2021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2013" y="738188"/>
            <a:ext cx="4924425" cy="36941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845" y="4678958"/>
            <a:ext cx="5318760" cy="443269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5916" y="9356206"/>
            <a:ext cx="2880995" cy="49252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b="1" dirty="0">
                <a:solidFill>
                  <a:srgbClr val="FF0000"/>
                </a:solidFill>
              </a:rPr>
              <a:t>Präsentation</a:t>
            </a:r>
            <a:r>
              <a:rPr lang="de-DE" b="1" baseline="0" dirty="0">
                <a:solidFill>
                  <a:srgbClr val="FF0000"/>
                </a:solidFill>
              </a:rPr>
              <a:t> mit Notizen hinterlegt!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932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J nehmen im Basisprogramm z.B. an einer </a:t>
            </a:r>
            <a:r>
              <a:rPr lang="de-DE" baseline="0" dirty="0" err="1"/>
              <a:t>Masterclass</a:t>
            </a:r>
            <a:r>
              <a:rPr lang="de-DE" baseline="0" dirty="0"/>
              <a:t> (Teilchenphysik oder Astroteilchenphysik) teil.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Im Qualifizierungsprogramm steht die Vermittlung ihres bereits erworbenen Wissens im Vordergrund. Das kann z.B. durch eine Präsentation in der Schule zum Thema Astro-/Teilchenphysik, eine Projektarbeit oder die Unterstützung als Tutor bei einer </a:t>
            </a:r>
            <a:r>
              <a:rPr lang="de-DE" baseline="0" dirty="0" err="1"/>
              <a:t>Masterclass</a:t>
            </a:r>
            <a:r>
              <a:rPr lang="de-DE" baseline="0" dirty="0"/>
              <a:t> geschehen. 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Aktive Mitglieder des Netzwerks Teilchenwelt können sich für </a:t>
            </a:r>
            <a:r>
              <a:rPr lang="de-DE" b="1" dirty="0"/>
              <a:t>Workshops am CERN</a:t>
            </a:r>
            <a:r>
              <a:rPr lang="de-DE" dirty="0"/>
              <a:t> bewerben, um neue Kenntnisse zu vertiefen und den Forscher/innen über die Schulter zu schauen. Reise und Unterkunft werden vom Netzwerk finanziert.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Nach den Workshops ist es möglich, Forschungsarbeiten für die Schule oder einen Wettbewerb wie Jugend forscht von Teilchenwelt-Vermittler/innen vor Ort betreuen zu lassen</a:t>
            </a:r>
            <a:r>
              <a:rPr lang="de-DE" baseline="0" dirty="0"/>
              <a:t> und einen Teil dieser Arbeit während der</a:t>
            </a:r>
            <a:r>
              <a:rPr lang="de-DE" dirty="0"/>
              <a:t> </a:t>
            </a:r>
            <a:r>
              <a:rPr lang="de-DE" b="1" dirty="0"/>
              <a:t>Projektwochen am CERN</a:t>
            </a:r>
            <a:r>
              <a:rPr lang="de-DE" dirty="0"/>
              <a:t> durchzuführen, wo ein Wissenschaftler die Jugendlichen unterstützt.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81340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Basisprogramm haben Sie die Möglichkeit, an Fortbildungen in Teilchenphysik und Astroteilchenphysik oder einer </a:t>
            </a:r>
            <a:r>
              <a:rPr lang="de-DE" sz="1300" dirty="0" err="1"/>
              <a:t>Masterclass</a:t>
            </a:r>
            <a:r>
              <a:rPr lang="de-DE" sz="1300" dirty="0"/>
              <a:t> teilzunehmen.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sz="1300" dirty="0"/>
              <a:t>Im Qualifizierungsprogramm steht die aktive Weitergabe von (Astro-) Teilchenphysik an Ihre Schüler im Mittelpunkt. Als Lehrkraft können Sie </a:t>
            </a:r>
            <a:r>
              <a:rPr lang="de-DE" sz="1300" b="1" dirty="0"/>
              <a:t>Teilchenphysik-Masterclasses</a:t>
            </a:r>
            <a:r>
              <a:rPr lang="de-DE" sz="1300" dirty="0"/>
              <a:t> oder </a:t>
            </a:r>
            <a:r>
              <a:rPr lang="de-DE" sz="1300" b="1" dirty="0"/>
              <a:t>Projekte zur Messung kosmischer Teilchen</a:t>
            </a:r>
            <a:r>
              <a:rPr lang="de-DE" sz="1300" dirty="0"/>
              <a:t> an Ihrer Einrichtung durchführen. </a:t>
            </a:r>
          </a:p>
          <a:p>
            <a:pPr marL="180143" indent="-180143" defTabSz="96076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de-DE" dirty="0"/>
              <a:t>Durch die aktive Mitarbeit im</a:t>
            </a:r>
            <a:r>
              <a:rPr lang="de-DE" baseline="0" dirty="0"/>
              <a:t> Netzwerk </a:t>
            </a:r>
            <a:r>
              <a:rPr lang="de-DE" dirty="0"/>
              <a:t>haben Sie in der Vertiefungsstufe dann die Möglichkeit</a:t>
            </a:r>
            <a:r>
              <a:rPr lang="de-DE" baseline="0" dirty="0"/>
              <a:t> an einem</a:t>
            </a:r>
            <a:r>
              <a:rPr lang="de-DE" dirty="0"/>
              <a:t> </a:t>
            </a:r>
            <a:r>
              <a:rPr lang="de-DE" b="1" dirty="0"/>
              <a:t>Workshop am CERN</a:t>
            </a:r>
            <a:r>
              <a:rPr lang="de-DE" dirty="0"/>
              <a:t> für Lehrkräfte teilzunehmen</a:t>
            </a:r>
            <a:r>
              <a:rPr lang="de-DE" baseline="0" dirty="0"/>
              <a:t>. Dieser wird </a:t>
            </a:r>
            <a:r>
              <a:rPr lang="de-DE" dirty="0"/>
              <a:t>vom Netzwerk Teilchenwelt finanziert.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38183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/>
              <a:t>Doktroranden</a:t>
            </a:r>
            <a:r>
              <a:rPr lang="de-DE" dirty="0"/>
              <a:t>, Masteranden kommen an die Schule. Forschende kommen an die Schule. </a:t>
            </a:r>
          </a:p>
          <a:p>
            <a:endParaRPr lang="de-DE" dirty="0"/>
          </a:p>
          <a:p>
            <a:r>
              <a:rPr lang="de-DE" dirty="0"/>
              <a:t>Zu jedem LHC Experiment gibt und </a:t>
            </a:r>
            <a:r>
              <a:rPr lang="de-DE" dirty="0" err="1"/>
              <a:t>Astroteilcchen</a:t>
            </a:r>
            <a:r>
              <a:rPr lang="de-DE" dirty="0"/>
              <a:t> gibt es eine </a:t>
            </a:r>
            <a:r>
              <a:rPr lang="de-DE" dirty="0" err="1"/>
              <a:t>Masterclass</a:t>
            </a:r>
            <a:r>
              <a:rPr lang="de-DE" dirty="0"/>
              <a:t>. (Daten aufbereitet und reduziert, aber </a:t>
            </a:r>
            <a:r>
              <a:rPr lang="de-DE" dirty="0" err="1"/>
              <a:t>Orginaldaten</a:t>
            </a:r>
            <a:r>
              <a:rPr lang="de-DE" dirty="0"/>
              <a:t>)</a:t>
            </a:r>
          </a:p>
          <a:p>
            <a:endParaRPr lang="de-DE" dirty="0"/>
          </a:p>
          <a:p>
            <a:r>
              <a:rPr lang="de-DE" dirty="0"/>
              <a:t>Karte man hat die Möglichkeit überall in Deutschland teilzunehmen!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77463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/>
              <a:t>Im NTW wurden ca. 100 Experimentiersets</a:t>
            </a:r>
            <a:r>
              <a:rPr lang="de-DE" baseline="0" dirty="0"/>
              <a:t> gebaut und an die einzelnen Astroteilchen-Standorte verteilt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Experimente bestehen aus Komponenten wie sie auch in den originalen Forschungsgeräten, z.B. </a:t>
            </a:r>
            <a:r>
              <a:rPr lang="de-DE" dirty="0"/>
              <a:t>dem </a:t>
            </a:r>
            <a:r>
              <a:rPr lang="de-DE" dirty="0" err="1"/>
              <a:t>IceCube</a:t>
            </a:r>
            <a:r>
              <a:rPr lang="de-DE" dirty="0"/>
              <a:t>-Experiment am Südpol, verwendet werden.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dirty="0" err="1"/>
              <a:t>Datennahme</a:t>
            </a:r>
            <a:r>
              <a:rPr lang="de-DE" baseline="0" dirty="0"/>
              <a:t> und Auswertung kann selbstständig von Schülern durchgeführt werden. Wurde so konzipiert, dass das ohne schulisches Vorwissen möglich ist</a:t>
            </a:r>
          </a:p>
          <a:p>
            <a:pPr marL="180143" indent="-180143">
              <a:buFont typeface="Arial" panose="020B0604020202020204" pitchFamily="34" charset="0"/>
              <a:buChar char="•"/>
            </a:pPr>
            <a:r>
              <a:rPr lang="de-DE" baseline="0" dirty="0"/>
              <a:t>Über die Experimente erfahren die J wie wissenschaftliches Arbeiten eins Physikers in all seinen Facetten funktioniert, erlernen neues Wissen und erhalten Einblick in aktuelle Forschungsfragen</a:t>
            </a:r>
            <a:r>
              <a:rPr lang="de-DE" dirty="0"/>
              <a:t>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673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043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934467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Alles auch auf unserer Webseite, Materialien alles zum kostenlosen Download</a:t>
            </a:r>
          </a:p>
          <a:p>
            <a:endParaRPr lang="de-DE" dirty="0"/>
          </a:p>
          <a:p>
            <a:r>
              <a:rPr lang="de-DE" dirty="0"/>
              <a:t>Fragen?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>
                <a:solidFill>
                  <a:prstClr val="black"/>
                </a:solidFill>
              </a:rPr>
              <a:pPr/>
              <a:t>16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96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  <a:p>
            <a:endParaRPr lang="de-DE" dirty="0"/>
          </a:p>
          <a:p>
            <a:r>
              <a:rPr lang="de-DE" dirty="0"/>
              <a:t>Nicht nur euer Wissen, sondern auch wir! Super Fragen, Wir bekommen neue Impulse, müssen nochmal nachschauen.</a:t>
            </a:r>
          </a:p>
          <a:p>
            <a:endParaRPr lang="de-DE" dirty="0"/>
          </a:p>
          <a:p>
            <a:r>
              <a:rPr lang="de-DE" dirty="0"/>
              <a:t>Vernetzung auch besonders für Stiftung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158686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0289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08568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Organisatorisch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14487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defRPr/>
            </a:pPr>
            <a:r>
              <a:rPr lang="de-DE" sz="1300" dirty="0"/>
              <a:t>Unser Ziel ist es, den jungen Menschen sowie Lehrkräften an Schulen, Schülerlaboren, Schülerforschungszentren, Museen etc. aktuelle Forschungsthemen aus der Astroteilchen-/Teilchenphysik zugänglich zu machen.</a:t>
            </a:r>
          </a:p>
          <a:p>
            <a:pPr defTabSz="960760">
              <a:defRPr/>
            </a:pPr>
            <a:r>
              <a:rPr lang="de-DE" sz="1300" dirty="0"/>
              <a:t>Mit echten Daten aus der Forschung am CERN und aus der Astroteilchenphysik laden wir alle ein, die faszinierende Welt der kleinsten Teilchen und großen Fragen mit unseren mobilen Angeboten kennenzulernen. </a:t>
            </a:r>
          </a:p>
          <a:p>
            <a:pPr defTabSz="960760">
              <a:defRPr/>
            </a:pPr>
            <a:r>
              <a:rPr lang="de-DE" sz="1300" dirty="0"/>
              <a:t>Wir wollen mit einfachen Experimenten die Forschung vor Ort in die Schulen und den Unterricht bringen.</a:t>
            </a:r>
          </a:p>
          <a:p>
            <a:pPr>
              <a:lnSpc>
                <a:spcPct val="100000"/>
              </a:lnSpc>
            </a:pPr>
            <a:r>
              <a:rPr lang="de-DE" sz="1300" dirty="0"/>
              <a:t>Von unseren 26 teilnehmende Institute (siehe Karte), bieten 21 Standorte Teilchenphysik-Masterclasses an, 19 Astroteilchen-Experimente, 20 International Masterclasses und 12 Fortbildungen für Lehrkräfte.</a:t>
            </a:r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Weltmaschine deutsches </a:t>
            </a:r>
            <a:r>
              <a:rPr lang="de-DE" dirty="0" err="1"/>
              <a:t>Outreachprogramm</a:t>
            </a:r>
            <a:r>
              <a:rPr lang="de-DE" dirty="0"/>
              <a:t> des CERN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95259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19394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0000"/>
              </a:lnSpc>
              <a:buNone/>
            </a:pPr>
            <a:r>
              <a:rPr lang="de-DE" sz="1300" dirty="0"/>
              <a:t>Angefangen hat alles mit Jugendlichen die mit </a:t>
            </a:r>
            <a:r>
              <a:rPr lang="de-DE" sz="1300" dirty="0" err="1"/>
              <a:t>Orginal</a:t>
            </a:r>
            <a:r>
              <a:rPr lang="de-DE" sz="1300" dirty="0"/>
              <a:t>-Daten arbeiten.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NTW ist ein Projekt zur Vermittlung von Astroteilchen- und Teilchenphysik durch Wissenschaftler/innen an Jugendliche im Alter von 15 – 19 Jahren sowie Lehrkräfte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Im NTW haben sich </a:t>
            </a:r>
            <a:r>
              <a:rPr lang="de-DE" sz="1300" dirty="0" err="1"/>
              <a:t>WissenschaftlerInnen</a:t>
            </a:r>
            <a:r>
              <a:rPr lang="de-DE" sz="1300" dirty="0"/>
              <a:t> aus 26 Forschungsinstituten an 24 Standorten in ganz Deutschland und CERN zusammengeschlossen.</a:t>
            </a:r>
          </a:p>
          <a:p>
            <a:pPr>
              <a:lnSpc>
                <a:spcPct val="100000"/>
              </a:lnSpc>
              <a:buNone/>
            </a:pPr>
            <a:endParaRPr lang="de-DE" sz="1300" dirty="0"/>
          </a:p>
          <a:p>
            <a:pPr>
              <a:lnSpc>
                <a:spcPct val="100000"/>
              </a:lnSpc>
              <a:buNone/>
            </a:pPr>
            <a:r>
              <a:rPr lang="de-DE" sz="1300" dirty="0"/>
              <a:t>Fellow-Programm sind Jugendliche die in Vertiefungsebene tätig sind und jetzt studierende sind.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75014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Sowohl für LK + J bieten wir ein mehrstufiges Programm an. </a:t>
            </a:r>
            <a:r>
              <a:rPr lang="de-DE" sz="1300" b="1" dirty="0"/>
              <a:t>Stufenprogramm</a:t>
            </a:r>
            <a:r>
              <a:rPr lang="de-DE" sz="1300" dirty="0"/>
              <a:t> ermöglicht sowohl Breiten als auch Spitzenförderung. So haben beide Zielgruppen die Möglichkeit schrittweise tiefer in die Materie einzusteigen und schließlich eigene Forschungsarbeiten zu verfolgen.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="1" dirty="0"/>
              <a:t>Fakten</a:t>
            </a:r>
            <a:r>
              <a:rPr lang="de-DE" dirty="0"/>
              <a:t>: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Wir erreichen im Basisprogramm pro Jahr ca. 400 Lehrer und 4.000 Jugendliche.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dirty="0"/>
              <a:t>In der Qualifizierungsstufe waren es im letzten Jahr</a:t>
            </a:r>
            <a:r>
              <a:rPr lang="de-DE" baseline="0" dirty="0"/>
              <a:t> ca. 180 Lehrer und 250 Schüler.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Und im Vertiefungsprogramm 32 Lehrkräfte und 59 Jugendliche.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baseline="0" dirty="0"/>
              <a:t>In der Pyramidenspitze bei den Jugendlichen gab es insgesamt 13 Schülerforschungsarbeiten, wobei drei davon an den CERN-Projektwochen teilgenommen haben. </a:t>
            </a:r>
          </a:p>
          <a:p>
            <a:pPr defTabSz="960760">
              <a:lnSpc>
                <a:spcPct val="150000"/>
              </a:lnSpc>
              <a:defRPr/>
            </a:pPr>
            <a:r>
              <a:rPr lang="de-DE" sz="1300" dirty="0"/>
              <a:t>Der Besuch am CERN stellt also sozusagen das Sahnehäubchen dar.</a:t>
            </a:r>
          </a:p>
          <a:p>
            <a:pPr defTabSz="960760">
              <a:lnSpc>
                <a:spcPct val="150000"/>
              </a:lnSpc>
              <a:defRPr/>
            </a:pPr>
            <a:endParaRPr lang="de-DE" dirty="0"/>
          </a:p>
          <a:p>
            <a:pPr>
              <a:lnSpc>
                <a:spcPct val="150000"/>
              </a:lnSpc>
            </a:pPr>
            <a:endParaRPr lang="de-DE" dirty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5588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5.png"/><Relationship Id="rId7" Type="http://schemas.openxmlformats.org/officeDocument/2006/relationships/image" Target="../media/image9.tif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  <a:prstGeom prst="rect">
            <a:avLst/>
          </a:prstGeo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3288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3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ctr">
              <a:defRPr sz="48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ctr">
              <a:buNone/>
              <a:defRPr b="0">
                <a:solidFill>
                  <a:srgbClr val="CDC30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B68F53A-BE2B-4D34-9254-BAAB18AA444B}" type="datetime1">
              <a:rPr lang="de-DE" smtClean="0"/>
              <a:t>02.12.2021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7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956376" y="6356361"/>
            <a:ext cx="558974" cy="365125"/>
          </a:xfrm>
          <a:prstGeom prst="rect">
            <a:avLst/>
          </a:prstGeom>
        </p:spPr>
        <p:txBody>
          <a:bodyPr anchor="ctr" anchorCtr="0"/>
          <a:lstStyle>
            <a:lvl1pPr algn="r">
              <a:defRPr sz="12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0BC7D10-370E-4405-A7FE-7C19053000D0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5040560" cy="365125"/>
          </a:xfrm>
        </p:spPr>
        <p:txBody>
          <a:bodyPr/>
          <a:lstStyle>
            <a:lvl1pPr algn="l">
              <a:defRPr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004125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737BCD5A-191C-4D72-84C6-49E23BBBBA6D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7546684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81758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Überschrif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0622" y="663276"/>
            <a:ext cx="7527638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E9AF7F3D-4FDD-49EE-B8B5-27D931831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6C3AE6C-2328-4618-AC3F-6F82BE4538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74429E89-319B-44E6-8725-A63910B6CF6A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22D1C1D-3181-4054-AD97-71BBB93F2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73634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AD47575-8026-42E6-9FC2-098EB847C1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883EA1F1-69B6-44BC-A5CC-1015CB410F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FC45E613-2B42-4147-A15F-CA829B104800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03030FA-B9F0-426A-B653-EB60A2B91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8063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anz_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2298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_Inhalt_2Bil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6"/>
            <a:ext cx="7526660" cy="972000"/>
          </a:xfrm>
          <a:prstGeom prst="rect">
            <a:avLst/>
          </a:prstGeom>
        </p:spPr>
        <p:txBody>
          <a:bodyPr anchor="ctr"/>
          <a:lstStyle>
            <a:lvl1pPr>
              <a:defRPr sz="3200" b="1">
                <a:solidFill>
                  <a:srgbClr val="003477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8" name="Foliennummernplatzhalter 4">
            <a:extLst>
              <a:ext uri="{FF2B5EF4-FFF2-40B4-BE49-F238E27FC236}">
                <a16:creationId xmlns:a16="http://schemas.microsoft.com/office/drawing/2014/main" id="{5DDD1292-8154-47C4-89E3-4392BE4A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FA030732-168F-43B2-B529-157CC6302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229EE41-240D-4E59-987D-4F6678F461DC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25E9A0A-06AF-4AAA-A623-82E84BDC2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774C990-2472-4F49-9865-CD534DB495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4392488" cy="4535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CF19C38A-B708-41FE-8226-9488F93E26C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724128" y="1773237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2B0AF6C5-57B8-401F-9145-93CD131EDF2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24128" y="4016239"/>
            <a:ext cx="2774132" cy="1789025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699441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4800600"/>
            <a:ext cx="5373688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810000"/>
            <a:ext cx="6411416" cy="388843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440362"/>
            <a:ext cx="5486400" cy="724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355BAD82-CD39-4E37-A681-160A3CEC7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18320E0-2DF9-4166-B479-52C4971B86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6E92CFE0-FE53-4B25-A477-3770E4BD9878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5A36B48-9A65-4041-9B20-294F53822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3226818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4680012" y="5877273"/>
            <a:ext cx="1520825" cy="8442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Instituts-logo</a:t>
            </a:r>
          </a:p>
        </p:txBody>
      </p:sp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15" name="Textfeld 14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7FAE731-CC86-4C28-A2A3-0A318174A21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25" name="Textfeld 24">
            <a:extLst>
              <a:ext uri="{FF2B5EF4-FFF2-40B4-BE49-F238E27FC236}">
                <a16:creationId xmlns:a16="http://schemas.microsoft.com/office/drawing/2014/main" id="{DE70D378-A46D-4FDF-BFD7-F60D0E2D5FB5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CE1D9485-2BC3-4F5A-A2EE-62C7B7FDCC5D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873EBFFB-E874-4C33-A615-BE7BAC7443A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8E9C28E8-E841-4F19-8707-F031C4A38B2A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62FACAF-5B01-4448-9994-50A953BA22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B3613F98-A9B7-4870-8155-A96CBC3269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425615DE-EC9F-4190-8D61-848906EE738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CC83CF8C-55BD-4842-AF4A-A0D952F2E8C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FE7F238E-CEFE-48AB-9B0F-3B2769829409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4" name="Grafik 33">
            <a:extLst>
              <a:ext uri="{FF2B5EF4-FFF2-40B4-BE49-F238E27FC236}">
                <a16:creationId xmlns:a16="http://schemas.microsoft.com/office/drawing/2014/main" id="{70985EA1-F7C6-4E06-8330-5012852C79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13496E03-50CD-41FA-98FE-BCF8A0A460F9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3AD3784C-0F3B-41A3-AE9C-BA7A700A8A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D6E39F72-2687-43FF-8621-B63CA33E03D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38" name="Textfeld 37">
            <a:extLst>
              <a:ext uri="{FF2B5EF4-FFF2-40B4-BE49-F238E27FC236}">
                <a16:creationId xmlns:a16="http://schemas.microsoft.com/office/drawing/2014/main" id="{0ABFCCFE-7137-4B66-A205-0BF20F2FCB50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39" name="Grafik 38">
            <a:extLst>
              <a:ext uri="{FF2B5EF4-FFF2-40B4-BE49-F238E27FC236}">
                <a16:creationId xmlns:a16="http://schemas.microsoft.com/office/drawing/2014/main" id="{8BDACA06-8D35-41D3-9EC2-5BEA265903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40" name="Grafik 39">
            <a:extLst>
              <a:ext uri="{FF2B5EF4-FFF2-40B4-BE49-F238E27FC236}">
                <a16:creationId xmlns:a16="http://schemas.microsoft.com/office/drawing/2014/main" id="{A9FEF107-2CA8-4418-B049-48D3627EFFA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41" name="Grafik 40">
            <a:extLst>
              <a:ext uri="{FF2B5EF4-FFF2-40B4-BE49-F238E27FC236}">
                <a16:creationId xmlns:a16="http://schemas.microsoft.com/office/drawing/2014/main" id="{B378259D-606B-47CA-BAB4-384D5F5C924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F7BC4E29-0F48-4C39-AB4F-7C004663244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43" name="Textfeld 42">
            <a:extLst>
              <a:ext uri="{FF2B5EF4-FFF2-40B4-BE49-F238E27FC236}">
                <a16:creationId xmlns:a16="http://schemas.microsoft.com/office/drawing/2014/main" id="{BD4F129E-7698-45B7-A60C-DDFF56A95883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44" name="Grafik 43">
            <a:extLst>
              <a:ext uri="{FF2B5EF4-FFF2-40B4-BE49-F238E27FC236}">
                <a16:creationId xmlns:a16="http://schemas.microsoft.com/office/drawing/2014/main" id="{BB74A9FC-4EFE-444F-957B-70BF13D84B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0343" y="1484784"/>
            <a:ext cx="540000" cy="540000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6687FE47-B71B-44FA-87AF-A84E96C188B4}"/>
              </a:ext>
            </a:extLst>
          </p:cNvPr>
          <p:cNvSpPr txBox="1"/>
          <p:nvPr userDrawn="1"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0EF06526-C971-4063-B79E-6D3D587C1554}"/>
              </a:ext>
            </a:extLst>
          </p:cNvPr>
          <p:cNvSpPr txBox="1"/>
          <p:nvPr userDrawn="1"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47" name="Grafik 46">
            <a:extLst>
              <a:ext uri="{FF2B5EF4-FFF2-40B4-BE49-F238E27FC236}">
                <a16:creationId xmlns:a16="http://schemas.microsoft.com/office/drawing/2014/main" id="{F86AF68E-F20A-4392-BB4E-A8451F2383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48" name="Textfeld 47">
            <a:extLst>
              <a:ext uri="{FF2B5EF4-FFF2-40B4-BE49-F238E27FC236}">
                <a16:creationId xmlns:a16="http://schemas.microsoft.com/office/drawing/2014/main" id="{241358A9-C47A-41FC-B016-8D04EBEF2CF8}"/>
              </a:ext>
            </a:extLst>
          </p:cNvPr>
          <p:cNvSpPr txBox="1"/>
          <p:nvPr userDrawn="1"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49" name="Grafik 48">
            <a:extLst>
              <a:ext uri="{FF2B5EF4-FFF2-40B4-BE49-F238E27FC236}">
                <a16:creationId xmlns:a16="http://schemas.microsoft.com/office/drawing/2014/main" id="{72B29B7C-6FB5-4AEB-9EB9-59CDA0D0167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50" name="Grafik 49">
            <a:extLst>
              <a:ext uri="{FF2B5EF4-FFF2-40B4-BE49-F238E27FC236}">
                <a16:creationId xmlns:a16="http://schemas.microsoft.com/office/drawing/2014/main" id="{D179B83F-5C7C-4167-9A50-1FA93002B3EB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B75BA100-66F5-4853-8B1C-FA213288FDF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52" name="Grafik 51">
            <a:extLst>
              <a:ext uri="{FF2B5EF4-FFF2-40B4-BE49-F238E27FC236}">
                <a16:creationId xmlns:a16="http://schemas.microsoft.com/office/drawing/2014/main" id="{2ECD10BA-0E4F-469B-BA3E-42A9D58E7F7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53" name="Textfeld 52">
            <a:extLst>
              <a:ext uri="{FF2B5EF4-FFF2-40B4-BE49-F238E27FC236}">
                <a16:creationId xmlns:a16="http://schemas.microsoft.com/office/drawing/2014/main" id="{2E8C70BA-A8F9-4C8B-A39C-5C6BD26B4CB8}"/>
              </a:ext>
            </a:extLst>
          </p:cNvPr>
          <p:cNvSpPr txBox="1"/>
          <p:nvPr userDrawn="1"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prstClr val="black"/>
                </a:solidFill>
                <a:latin typeface="Arial Narrow" panose="020B0606020202030204" pitchFamily="34" charset="0"/>
              </a:rPr>
              <a:t>FÖRDERER</a:t>
            </a:r>
          </a:p>
        </p:txBody>
      </p:sp>
    </p:spTree>
    <p:extLst>
      <p:ext uri="{BB962C8B-B14F-4D97-AF65-F5344CB8AC3E}">
        <p14:creationId xmlns:p14="http://schemas.microsoft.com/office/powerpoint/2010/main" val="50524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Letzte 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18" name="Textfeld 17"/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23" name="Textfeld 22"/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rgbClr val="003477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AAA8EB42-C9B8-47A1-AD8E-5284CAC7A28F}"/>
              </a:ext>
            </a:extLst>
          </p:cNvPr>
          <p:cNvSpPr txBox="1"/>
          <p:nvPr/>
        </p:nvSpPr>
        <p:spPr>
          <a:xfrm>
            <a:off x="7271872" y="1196752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PARTNER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1AE1F986-7A65-42F6-854B-3B5382EF9543}"/>
              </a:ext>
            </a:extLst>
          </p:cNvPr>
          <p:cNvSpPr txBox="1"/>
          <p:nvPr/>
        </p:nvSpPr>
        <p:spPr>
          <a:xfrm>
            <a:off x="7271872" y="156744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PROJEKTLEITUNG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9F89A291-2C4A-4FAD-B182-92C1304E13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705" y="447668"/>
            <a:ext cx="1570964" cy="461052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6FC88DF8-14A6-4FEC-8534-53691C9CD10E}"/>
              </a:ext>
            </a:extLst>
          </p:cNvPr>
          <p:cNvSpPr txBox="1"/>
          <p:nvPr/>
        </p:nvSpPr>
        <p:spPr>
          <a:xfrm>
            <a:off x="7271872" y="2303613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SCHIRMHERRSCHAFT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B15C8A82-31C0-42FF-A4B1-9FB6B6CED16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2640110"/>
            <a:ext cx="1009505" cy="428850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379DA4E9-9A34-401A-A204-F6036B4A83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16" y="1484784"/>
            <a:ext cx="551917" cy="540000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BB563B2B-2C67-4DEC-BE71-A2CC1F22B07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4848081"/>
            <a:ext cx="1575816" cy="597143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C863F68-3F74-4517-8E04-2A533146864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852" y="3627864"/>
            <a:ext cx="1575816" cy="1097280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D877C0DB-9CE2-4273-B2A6-CE883C9AFA4D}"/>
              </a:ext>
            </a:extLst>
          </p:cNvPr>
          <p:cNvSpPr txBox="1"/>
          <p:nvPr/>
        </p:nvSpPr>
        <p:spPr>
          <a:xfrm>
            <a:off x="7242696" y="3311725"/>
            <a:ext cx="1872128" cy="189283"/>
          </a:xfrm>
          <a:prstGeom prst="rect">
            <a:avLst/>
          </a:prstGeom>
          <a:noFill/>
          <a:ln>
            <a:noFill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indent="0" algn="l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None/>
            </a:pPr>
            <a:r>
              <a:rPr lang="de-DE" sz="700" b="1" dirty="0">
                <a:solidFill>
                  <a:schemeClr val="tx1"/>
                </a:solidFill>
                <a:latin typeface="Arial Narrow" panose="020B0606020202030204" pitchFamily="34" charset="0"/>
              </a:rPr>
              <a:t>FÖRDERER</a:t>
            </a:r>
          </a:p>
        </p:txBody>
      </p:sp>
      <p:pic>
        <p:nvPicPr>
          <p:cNvPr id="35" name="Grafik 34">
            <a:extLst>
              <a:ext uri="{FF2B5EF4-FFF2-40B4-BE49-F238E27FC236}">
                <a16:creationId xmlns:a16="http://schemas.microsoft.com/office/drawing/2014/main" id="{4944EF9B-5237-45EE-BFBC-70067DE26C0C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1484784"/>
            <a:ext cx="576064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434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9030F76F-83F8-4C1E-98AA-163A5A61B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1600" y="681037"/>
            <a:ext cx="7543750" cy="10096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69E9E8-5B88-444D-9ED6-01261C2C8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71600" y="1825625"/>
            <a:ext cx="75437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6B2F4603-69F7-461D-A2D4-6780CECB3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376" y="6392503"/>
            <a:ext cx="558974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0F603AA6-9256-4A84-89B6-90C78D8469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70622" y="6392503"/>
            <a:ext cx="865074" cy="365125"/>
          </a:xfrm>
          <a:prstGeom prst="rect">
            <a:avLst/>
          </a:prstGeom>
        </p:spPr>
        <p:txBody>
          <a:bodyPr anchor="ctr"/>
          <a:lstStyle>
            <a:lvl1pPr algn="l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D886F707-1AF6-496C-990B-194176B47975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1B8A286-8147-4DF5-A81D-C5EA09CD5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79712" y="6392503"/>
            <a:ext cx="5904656" cy="348865"/>
          </a:xfrm>
          <a:prstGeom prst="rect">
            <a:avLst/>
          </a:prstGeom>
        </p:spPr>
        <p:txBody>
          <a:bodyPr anchor="ctr"/>
          <a:lstStyle>
            <a:lvl1pPr algn="r">
              <a:defRPr sz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8575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3477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/>
        </a:buClr>
        <a:buFont typeface="Arial Narrow" panose="020B0606020202030204" pitchFamily="34" charset="0"/>
        <a:buChar char="►"/>
        <a:defRPr lang="de-DE" sz="2400" kern="1200" baseline="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SzPct val="120000"/>
        <a:buFont typeface="Wingdings" panose="05000000000000000000" pitchFamily="2" charset="2"/>
        <a:buChar char="§"/>
        <a:defRPr lang="de-DE" sz="20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Clr>
          <a:schemeClr val="bg1"/>
        </a:buClr>
        <a:buSzPct val="110000"/>
        <a:buFont typeface="Arial" panose="020B0604020202020204" pitchFamily="34" charset="0"/>
        <a:buChar char="•"/>
        <a:defRPr lang="de-DE" sz="1800" kern="1200" dirty="0" smtClean="0">
          <a:solidFill>
            <a:srgbClr val="013476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003477"/>
        </a:buClr>
        <a:buFont typeface="Symbol" panose="05050102010706020507" pitchFamily="18" charset="2"/>
        <a:buChar char="-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ilchenwelt.de/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Ratingen202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Meissen2021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sz="2800" dirty="0">
                <a:solidFill>
                  <a:srgbClr val="013476"/>
                </a:solidFill>
              </a:rPr>
              <a:t/>
            </a:r>
            <a:br>
              <a:rPr lang="de-DE" sz="2800" dirty="0">
                <a:solidFill>
                  <a:srgbClr val="013476"/>
                </a:solidFill>
              </a:rPr>
            </a:br>
            <a:r>
              <a:rPr lang="de-DE" sz="2800" dirty="0">
                <a:solidFill>
                  <a:srgbClr val="013476"/>
                </a:solidFill>
              </a:rPr>
              <a:t>   </a:t>
            </a:r>
            <a:endParaRPr lang="de-DE" sz="3200" b="0" dirty="0">
              <a:solidFill>
                <a:srgbClr val="013476"/>
              </a:solidFill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6" y="6039317"/>
            <a:ext cx="2095578" cy="731208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A823573E-F37E-4763-8A26-DE6AA6BF92BD}"/>
              </a:ext>
            </a:extLst>
          </p:cNvPr>
          <p:cNvSpPr/>
          <p:nvPr/>
        </p:nvSpPr>
        <p:spPr>
          <a:xfrm>
            <a:off x="1960184" y="478210"/>
            <a:ext cx="5670376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Forschung trifft Schule</a:t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Lehrerfortbildung</a:t>
            </a:r>
            <a: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1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2400" b="1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Das Standardmodell der Teilchenphysik im Schulunterricht</a:t>
            </a: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Herzlich </a:t>
            </a:r>
            <a:b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de-DE" sz="4000" b="1" dirty="0">
                <a:solidFill>
                  <a:srgbClr val="013476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Willkommen!</a:t>
            </a:r>
            <a:r>
              <a:rPr lang="de-DE" sz="48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de-DE" sz="4800" dirty="0">
                <a:solidFill>
                  <a:srgbClr val="CDC30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70C0240A-4C3A-4D3D-9322-4D21B210061B}"/>
              </a:ext>
            </a:extLst>
          </p:cNvPr>
          <p:cNvSpPr/>
          <p:nvPr/>
        </p:nvSpPr>
        <p:spPr>
          <a:xfrm>
            <a:off x="2090007" y="6084585"/>
            <a:ext cx="4963986" cy="58477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Philipp Lindenau, </a:t>
            </a:r>
            <a:r>
              <a:rPr lang="de-DE" sz="1600" dirty="0" smtClean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>Niklas Herff</a:t>
            </a:r>
            <a: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  <a:t/>
            </a:r>
            <a:br>
              <a:rPr lang="de-DE" sz="2400" dirty="0">
                <a:solidFill>
                  <a:srgbClr val="013476"/>
                </a:solidFill>
                <a:latin typeface="+mj-lt"/>
                <a:ea typeface="+mj-ea"/>
                <a:cs typeface="Arial" panose="020B0604020202020204" pitchFamily="34" charset="0"/>
              </a:rPr>
            </a:br>
            <a:r>
              <a:rPr lang="de-DE" sz="1600" dirty="0" smtClean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Meißen </a:t>
            </a:r>
            <a:r>
              <a:rPr lang="de-DE" sz="1600" dirty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| </a:t>
            </a:r>
            <a:r>
              <a:rPr lang="de-DE" sz="1600" dirty="0" smtClean="0">
                <a:solidFill>
                  <a:srgbClr val="003477"/>
                </a:solidFill>
                <a:latin typeface="+mj-lt"/>
                <a:ea typeface="+mj-ea"/>
                <a:cs typeface="Arial" panose="020B0604020202020204" pitchFamily="34" charset="0"/>
              </a:rPr>
              <a:t>02.-03.12.2021</a:t>
            </a:r>
            <a:endParaRPr lang="de-DE" dirty="0">
              <a:solidFill>
                <a:srgbClr val="003477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91766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Jugendliche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84946-29B5-485C-9871-DDE3CDE2DAF4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281811-00AB-4BD2-9990-C5F6191DE319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446" y="4514372"/>
            <a:ext cx="2275018" cy="1519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N:\4groups\zn_exps\Archive\ab 2006 Fotoarchiv\Meetings_Veranstaltungen\1_PR-Veranstaltung\2014\Masterclass\2_Schüler\Auswahl\IMG_128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1"/>
          <a:stretch/>
        </p:blipFill>
        <p:spPr bwMode="auto">
          <a:xfrm>
            <a:off x="1115616" y="4530604"/>
            <a:ext cx="2248650" cy="151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_MG_726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4514372"/>
            <a:ext cx="2237611" cy="1519711"/>
          </a:xfrm>
          <a:prstGeom prst="rect">
            <a:avLst/>
          </a:prstGeom>
          <a:noFill/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 t="8793" r="9838" b="57796"/>
          <a:stretch/>
        </p:blipFill>
        <p:spPr>
          <a:xfrm>
            <a:off x="906924" y="1826086"/>
            <a:ext cx="7920880" cy="2376264"/>
          </a:xfrm>
          <a:prstGeom prst="rect">
            <a:avLst/>
          </a:prstGeom>
        </p:spPr>
      </p:pic>
      <p:sp>
        <p:nvSpPr>
          <p:cNvPr id="11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108249" y="6113837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7397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Mehrstufiges Angebot für Lehrkräfte</a:t>
            </a:r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A1217-5422-4390-9010-893B7C81300B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EECECB2B-010F-45A1-B429-F8A92242D51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7" name="Picture 5" descr="Gruppe von Menschen beim Besuch am CERN, im Hintergrund ist ein großes CERN-Logo an der Wand zu sehen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160" y="4549051"/>
            <a:ext cx="225025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400" y="4537050"/>
            <a:ext cx="2274880" cy="152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110" y="4537050"/>
            <a:ext cx="2250250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5" t="50000" r="10625" b="14362"/>
          <a:stretch/>
        </p:blipFill>
        <p:spPr>
          <a:xfrm>
            <a:off x="899801" y="1844824"/>
            <a:ext cx="7776197" cy="2488383"/>
          </a:xfrm>
          <a:prstGeom prst="rect">
            <a:avLst/>
          </a:prstGeom>
        </p:spPr>
      </p:pic>
      <p:sp>
        <p:nvSpPr>
          <p:cNvPr id="11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6677217" y="6145419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3091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Basisprogramm: </a:t>
            </a:r>
            <a:r>
              <a:rPr lang="de-DE" dirty="0" err="1"/>
              <a:t>Masterclass</a:t>
            </a:r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5A713-4BC0-4BA3-A3FF-48FE683FF8D0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 anchor="t"/>
          <a:lstStyle/>
          <a:p>
            <a:pPr>
              <a:lnSpc>
                <a:spcPct val="110000"/>
              </a:lnSpc>
            </a:pPr>
            <a:r>
              <a:rPr lang="de-DE" sz="2000" dirty="0">
                <a:solidFill>
                  <a:srgbClr val="013476"/>
                </a:solidFill>
              </a:rPr>
              <a:t>Eintägige Veranstaltung in Schulen</a:t>
            </a: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Durchgeführt von Nachwuchs-</a:t>
            </a:r>
            <a:r>
              <a:rPr lang="de-DE" dirty="0" err="1">
                <a:solidFill>
                  <a:srgbClr val="013476"/>
                </a:solidFill>
              </a:rPr>
              <a:t>WissenschaftlerInnen</a:t>
            </a:r>
            <a:endParaRPr lang="de-DE" dirty="0">
              <a:solidFill>
                <a:srgbClr val="013476"/>
              </a:solidFill>
            </a:endParaRPr>
          </a:p>
          <a:p>
            <a:pPr lvl="1">
              <a:lnSpc>
                <a:spcPct val="110000"/>
              </a:lnSpc>
            </a:pPr>
            <a:r>
              <a:rPr lang="de-DE" dirty="0">
                <a:solidFill>
                  <a:srgbClr val="013476"/>
                </a:solidFill>
              </a:rPr>
              <a:t>Einführungsvorträge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de-DE" dirty="0">
                <a:solidFill>
                  <a:srgbClr val="013476"/>
                </a:solidFill>
              </a:rPr>
              <a:t>Eigene Auswertung </a:t>
            </a:r>
            <a:r>
              <a:rPr lang="de-DE" dirty="0"/>
              <a:t>von </a:t>
            </a:r>
            <a:r>
              <a:rPr lang="de-DE" dirty="0" smtClean="0"/>
              <a:t>Daten, z.B.: </a:t>
            </a:r>
            <a:endParaRPr lang="de-DE" dirty="0"/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der LHC-Experimente </a:t>
            </a:r>
            <a:r>
              <a:rPr lang="de-DE" sz="2000" dirty="0"/>
              <a:t> </a:t>
            </a:r>
            <a:endParaRPr lang="de-DE" sz="2000" dirty="0">
              <a:solidFill>
                <a:srgbClr val="013476"/>
              </a:solidFill>
            </a:endParaRP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Pierre </a:t>
            </a:r>
            <a:r>
              <a:rPr lang="de-DE" sz="2000" dirty="0" err="1"/>
              <a:t>Auger</a:t>
            </a:r>
            <a:r>
              <a:rPr lang="de-DE" sz="2000" dirty="0"/>
              <a:t> Observatoriums</a:t>
            </a:r>
          </a:p>
          <a:p>
            <a:pPr lvl="2"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des </a:t>
            </a:r>
            <a:r>
              <a:rPr lang="de-DE" sz="2000" dirty="0" err="1"/>
              <a:t>IceCube</a:t>
            </a:r>
            <a:r>
              <a:rPr lang="de-DE" sz="2000" dirty="0"/>
              <a:t> Experiments </a:t>
            </a:r>
            <a:endParaRPr lang="de-DE" sz="2000" dirty="0">
              <a:solidFill>
                <a:srgbClr val="013476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>
                <a:solidFill>
                  <a:srgbClr val="013476"/>
                </a:solidFill>
              </a:rPr>
              <a:t>Auch als </a:t>
            </a:r>
            <a:r>
              <a:rPr lang="de-DE" sz="2000" b="1" dirty="0">
                <a:solidFill>
                  <a:srgbClr val="013476"/>
                </a:solidFill>
              </a:rPr>
              <a:t>Lehrerfortbildung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DE" sz="2000" dirty="0"/>
              <a:t>Über 700 </a:t>
            </a:r>
            <a:r>
              <a:rPr lang="de-DE" sz="2000" dirty="0" err="1"/>
              <a:t>Masterclasses</a:t>
            </a:r>
            <a:r>
              <a:rPr lang="de-DE" sz="2000" dirty="0"/>
              <a:t> wurden bisher durchgeführt</a:t>
            </a:r>
            <a:endParaRPr lang="de-DE" sz="1600" dirty="0"/>
          </a:p>
          <a:p>
            <a:endParaRPr lang="de-DE" dirty="0"/>
          </a:p>
        </p:txBody>
      </p:sp>
      <p:pic>
        <p:nvPicPr>
          <p:cNvPr id="6" name="Picture 3" descr="D:\Zwischenevaluierung NTW\8_Fotos\2013-11-13_physik_begreifen_CosmicLab_04_Zn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9466" y="222160"/>
            <a:ext cx="2727233" cy="185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395" y="3284984"/>
            <a:ext cx="2736304" cy="2736304"/>
          </a:xfrm>
          <a:prstGeom prst="rect">
            <a:avLst/>
          </a:prstGeom>
        </p:spPr>
      </p:pic>
      <p:sp>
        <p:nvSpPr>
          <p:cNvPr id="9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371766" y="6033480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55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Qualifizierungsprogram:</a:t>
            </a:r>
            <a:br>
              <a:rPr lang="de-DE" dirty="0"/>
            </a:br>
            <a:r>
              <a:rPr lang="de-DE" dirty="0"/>
              <a:t>Astroteilchen-Projekte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97D48-13D6-4823-940D-D84EFF180A11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2"/>
          <p:cNvSpPr>
            <a:spLocks noGrp="1"/>
          </p:cNvSpPr>
          <p:nvPr>
            <p:ph sz="quarter" idx="13"/>
          </p:nvPr>
        </p:nvSpPr>
        <p:spPr>
          <a:xfrm>
            <a:off x="971600" y="1772816"/>
            <a:ext cx="5328592" cy="4535487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 err="1">
                <a:solidFill>
                  <a:srgbClr val="003882"/>
                </a:solidFill>
              </a:rPr>
              <a:t>Szintillator</a:t>
            </a:r>
            <a:r>
              <a:rPr lang="de-DE" dirty="0">
                <a:solidFill>
                  <a:srgbClr val="003882"/>
                </a:solidFill>
              </a:rPr>
              <a:t>-Experiment „</a:t>
            </a:r>
            <a:r>
              <a:rPr lang="de-DE" dirty="0" err="1">
                <a:solidFill>
                  <a:srgbClr val="003882"/>
                </a:solidFill>
              </a:rPr>
              <a:t>CosMO</a:t>
            </a:r>
            <a:r>
              <a:rPr lang="de-DE" dirty="0">
                <a:solidFill>
                  <a:srgbClr val="003882"/>
                </a:solidFill>
              </a:rPr>
              <a:t>“ und „</a:t>
            </a:r>
            <a:r>
              <a:rPr lang="de-DE" dirty="0" err="1">
                <a:solidFill>
                  <a:srgbClr val="003882"/>
                </a:solidFill>
              </a:rPr>
              <a:t>Kamiokanne</a:t>
            </a:r>
            <a:r>
              <a:rPr lang="de-DE" dirty="0">
                <a:solidFill>
                  <a:srgbClr val="003882"/>
                </a:solidFill>
              </a:rPr>
              <a:t>“-Experiment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Zur Ausleihe nach vorheriger Fortbildung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Geeignet für kleinere Gruppen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in allen Programmstufen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Verschiedene Messungen 	                 (Winkel, Lebensdauer, Abschirmung)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Nebelkammer-Sets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Mehr dazu </a:t>
            </a:r>
            <a:r>
              <a:rPr lang="de-DE" dirty="0" smtClean="0">
                <a:solidFill>
                  <a:srgbClr val="003882"/>
                </a:solidFill>
              </a:rPr>
              <a:t>später…</a:t>
            </a:r>
            <a:endParaRPr lang="de-DE" dirty="0">
              <a:solidFill>
                <a:srgbClr val="003882"/>
              </a:solidFill>
            </a:endParaRPr>
          </a:p>
        </p:txBody>
      </p:sp>
      <p:pic>
        <p:nvPicPr>
          <p:cNvPr id="7" name="Picture 8" descr="http://physik-begreifen-zeuthen.desy.de/sites2009/site_PhyBegZ/content/e2198/e2451/e6374/e53710/Sc_Web_1815_g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2564904"/>
            <a:ext cx="2159000" cy="84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http://physik-begreifen-zeuthen.desy.de/sites2009/site_PhyBegZ/content/e2198/e2451/e6374/e6382/Web_neu_1804_ge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1124744"/>
            <a:ext cx="21590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>
          <a:xfrm>
            <a:off x="7094576" y="2186782"/>
            <a:ext cx="1436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Kamiokannen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6873361" y="3453607"/>
            <a:ext cx="18790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Szintillationszähler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11" descr="C:\Users\Fabian\Dropbox\Netzwerk Teilchenwelt\Nebelkammer_final\Bilder Nebelkammer\CIMG500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880644"/>
            <a:ext cx="2159000" cy="181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081759" y="5698332"/>
            <a:ext cx="14606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600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Nebelkammer</a:t>
            </a:r>
            <a:endParaRPr lang="en-US" sz="1600" dirty="0">
              <a:solidFill>
                <a:srgbClr val="013476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4053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Forschung trifft Schule</a:t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E0D11-B6F0-4EB6-A334-D9E43B5425D3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dirty="0"/>
              <a:t>in Kooperation mit</a:t>
            </a:r>
            <a:br>
              <a:rPr lang="de-DE" dirty="0"/>
            </a:br>
            <a:r>
              <a:rPr lang="de-DE" dirty="0"/>
              <a:t>Dr. Hans Riegel-Stiftung</a:t>
            </a:r>
          </a:p>
          <a:p>
            <a:r>
              <a:rPr lang="de-DE" dirty="0"/>
              <a:t>Basisprogramm:</a:t>
            </a:r>
          </a:p>
          <a:p>
            <a:pPr lvl="1"/>
            <a:r>
              <a:rPr lang="de-DE" dirty="0"/>
              <a:t>2 </a:t>
            </a:r>
            <a:r>
              <a:rPr lang="de-DE" dirty="0" smtClean="0"/>
              <a:t>tägige Fortbildung</a:t>
            </a:r>
            <a:endParaRPr lang="de-DE" dirty="0"/>
          </a:p>
          <a:p>
            <a:r>
              <a:rPr lang="de-DE" dirty="0"/>
              <a:t>Qualifizierungsprogramm:</a:t>
            </a:r>
          </a:p>
          <a:p>
            <a:pPr lvl="1"/>
            <a:r>
              <a:rPr lang="de-DE" dirty="0"/>
              <a:t>Multiplikatoren Schulung</a:t>
            </a:r>
          </a:p>
          <a:p>
            <a:r>
              <a:rPr lang="de-DE" dirty="0"/>
              <a:t>Vertiefungsprogramm:</a:t>
            </a:r>
          </a:p>
          <a:p>
            <a:pPr lvl="1"/>
            <a:r>
              <a:rPr lang="de-DE" dirty="0"/>
              <a:t>Jährlich: CERN Summer School</a:t>
            </a:r>
          </a:p>
          <a:p>
            <a:pPr lvl="1"/>
            <a:r>
              <a:rPr lang="de-DE" dirty="0"/>
              <a:t>Eine Woche im </a:t>
            </a:r>
            <a:r>
              <a:rPr lang="de-DE" dirty="0" smtClean="0"/>
              <a:t>Juli</a:t>
            </a:r>
            <a:endParaRPr lang="de-DE" dirty="0"/>
          </a:p>
          <a:p>
            <a:r>
              <a:rPr lang="de-DE" dirty="0" smtClean="0"/>
              <a:t>Digitale Fortbildungen:</a:t>
            </a:r>
            <a:endParaRPr lang="de-DE" dirty="0"/>
          </a:p>
          <a:p>
            <a:pPr lvl="1"/>
            <a:r>
              <a:rPr lang="de-DE" dirty="0" smtClean="0"/>
              <a:t>Von der Kollision zur Entdeckung</a:t>
            </a:r>
          </a:p>
          <a:p>
            <a:pPr lvl="1"/>
            <a:r>
              <a:rPr lang="de-DE" dirty="0" err="1" smtClean="0"/>
              <a:t>Cosmic@Web</a:t>
            </a:r>
            <a:r>
              <a:rPr lang="de-DE" dirty="0" smtClean="0"/>
              <a:t> Workshops</a:t>
            </a:r>
          </a:p>
          <a:p>
            <a:pPr lvl="1"/>
            <a:r>
              <a:rPr lang="de-DE" dirty="0" smtClean="0"/>
              <a:t>Mehrwöchige Veranstaltungsreihen</a:t>
            </a:r>
            <a:endParaRPr lang="de-DE" dirty="0"/>
          </a:p>
          <a:p>
            <a:pPr marL="355600" lvl="1" indent="0">
              <a:buNone/>
            </a:pPr>
            <a:endParaRPr lang="de-DE" dirty="0" smtClean="0"/>
          </a:p>
        </p:txBody>
      </p:sp>
      <p:pic>
        <p:nvPicPr>
          <p:cNvPr id="15" name="Grafi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03644"/>
            <a:ext cx="2521702" cy="1683186"/>
          </a:xfrm>
          <a:prstGeom prst="rect">
            <a:avLst/>
          </a:prstGeom>
        </p:spPr>
      </p:pic>
      <p:pic>
        <p:nvPicPr>
          <p:cNvPr id="16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2" y="1884823"/>
            <a:ext cx="2521702" cy="1683186"/>
          </a:xfrm>
          <a:prstGeom prst="rect">
            <a:avLst/>
          </a:prstGeom>
        </p:spPr>
      </p:pic>
      <p:pic>
        <p:nvPicPr>
          <p:cNvPr id="17" name="Grafik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763" y="3707953"/>
            <a:ext cx="2521701" cy="1688080"/>
          </a:xfrm>
          <a:prstGeom prst="rect">
            <a:avLst/>
          </a:prstGeom>
        </p:spPr>
      </p:pic>
      <p:pic>
        <p:nvPicPr>
          <p:cNvPr id="18" name="Grafik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9908" y="5446176"/>
            <a:ext cx="2528556" cy="882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533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Teilchenphysik Stammtisch Dresden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99DE-9D38-405E-92A1-9961108CC7A5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Ca. 3 mal im Jahr</a:t>
            </a:r>
          </a:p>
          <a:p>
            <a:r>
              <a:rPr lang="de-DE" dirty="0" smtClean="0"/>
              <a:t>2h Treffen an der TU Dresden (oder digital)</a:t>
            </a:r>
          </a:p>
          <a:p>
            <a:r>
              <a:rPr lang="de-DE" dirty="0" smtClean="0"/>
              <a:t>Aktuelle Themen aus der Teilchenphysik, Entwicklungen im Netzwerk, Erprobung neuer Materialien</a:t>
            </a:r>
          </a:p>
          <a:p>
            <a:r>
              <a:rPr lang="de-DE" dirty="0" smtClean="0"/>
              <a:t>Kaffee und Kuchen </a:t>
            </a:r>
            <a:r>
              <a:rPr lang="de-DE" dirty="0" smtClean="0">
                <a:sym typeface="Wingdings" panose="05000000000000000000" pitchFamily="2" charset="2"/>
              </a:rPr>
              <a:t></a:t>
            </a:r>
          </a:p>
          <a:p>
            <a:r>
              <a:rPr lang="de-DE" dirty="0" smtClean="0"/>
              <a:t>Anmeldung zur Mailingliste über mich</a:t>
            </a:r>
          </a:p>
        </p:txBody>
      </p:sp>
    </p:spTree>
    <p:extLst>
      <p:ext uri="{BB962C8B-B14F-4D97-AF65-F5344CB8AC3E}">
        <p14:creationId xmlns:p14="http://schemas.microsoft.com/office/powerpoint/2010/main" val="4464801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>
                <a:hlinkClick r:id="rId3"/>
              </a:rPr>
              <a:t>www.teilchenwelt.de</a:t>
            </a:r>
            <a:endParaRPr lang="de-DE" dirty="0"/>
          </a:p>
          <a:p>
            <a:endParaRPr lang="de-DE" dirty="0"/>
          </a:p>
          <a:p>
            <a:r>
              <a:rPr lang="de-DE" dirty="0"/>
              <a:t> 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7538438-560D-4C46-A85E-2C193CC86467}"/>
              </a:ext>
            </a:extLst>
          </p:cNvPr>
          <p:cNvSpPr/>
          <p:nvPr/>
        </p:nvSpPr>
        <p:spPr>
          <a:xfrm>
            <a:off x="186507" y="6446872"/>
            <a:ext cx="2637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de-DE" dirty="0" err="1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NetzwerkTeilchenwelt</a:t>
            </a:r>
            <a:endParaRPr lang="de-DE" dirty="0">
              <a:solidFill>
                <a:srgbClr val="01347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E364CC9-4779-2B4E-9D16-AC551E9A74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397" y="5805264"/>
            <a:ext cx="595941" cy="59594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D5B8781-7CAF-AD45-A5FF-C33379B65B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1520" y="5785387"/>
            <a:ext cx="595941" cy="59594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053C408D-8F17-3C48-925F-E3DED397F6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09275" y="5877272"/>
            <a:ext cx="1249448" cy="521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9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Ziele der Fortbildung</a:t>
            </a:r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81A0-1C05-460B-A1C1-831A7042EE52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dirty="0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tabLst>
                <a:tab pos="1965325" algn="l"/>
              </a:tabLst>
            </a:pPr>
            <a:r>
              <a:rPr lang="de-DE" dirty="0"/>
              <a:t>Eigenes Wissen über Teilchenphysik erweitern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Überblick über zur Verfügung stehende Unterrichtsmaterialien erhalten und ausgewählte Materialen testen </a:t>
            </a:r>
          </a:p>
          <a:p>
            <a:pPr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r>
              <a:rPr lang="de-DE" dirty="0"/>
              <a:t>Vernetzung und Erfahrungsaustausch  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dirty="0"/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50722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497B6-59C3-472B-A2F1-9B506F38711A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0B4D47-993C-4B37-9089-D4D521FF27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41740" y="1857016"/>
            <a:ext cx="7546684" cy="453548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b="1" dirty="0" smtClean="0"/>
              <a:t>Donnerstag, 18.11.</a:t>
            </a:r>
            <a:endParaRPr lang="de-DE" sz="2000" b="1" dirty="0"/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10:00 </a:t>
            </a:r>
            <a:r>
              <a:rPr lang="de-DE" sz="2000" dirty="0"/>
              <a:t>– </a:t>
            </a:r>
            <a:r>
              <a:rPr lang="de-DE" sz="2000" dirty="0" smtClean="0"/>
              <a:t>10:45  </a:t>
            </a:r>
            <a:r>
              <a:rPr lang="de-DE" sz="2000" dirty="0"/>
              <a:t>Begrüßung, Vorstellung NTW, </a:t>
            </a:r>
            <a:r>
              <a:rPr lang="de-DE" sz="2000" dirty="0" smtClean="0"/>
              <a:t>Warm-Up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10:45 – 12:30 Vortrag Ladungen, Wechselwirkungen und Teilchen – Teil 1 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chemeClr val="bg1"/>
                </a:solidFill>
              </a:rPr>
              <a:t>12:30 </a:t>
            </a:r>
            <a:r>
              <a:rPr lang="de-DE" sz="2000" dirty="0">
                <a:solidFill>
                  <a:schemeClr val="bg1"/>
                </a:solidFill>
              </a:rPr>
              <a:t>– </a:t>
            </a:r>
            <a:r>
              <a:rPr lang="de-DE" sz="2000" dirty="0" smtClean="0">
                <a:solidFill>
                  <a:schemeClr val="bg1"/>
                </a:solidFill>
              </a:rPr>
              <a:t>13:15  Mittagspause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13:15 </a:t>
            </a:r>
            <a:r>
              <a:rPr lang="de-DE" sz="2000" dirty="0"/>
              <a:t>– </a:t>
            </a:r>
            <a:r>
              <a:rPr lang="de-DE" sz="2000" dirty="0" smtClean="0"/>
              <a:t>15:30 </a:t>
            </a:r>
            <a:r>
              <a:rPr lang="de-DE" sz="2000" dirty="0"/>
              <a:t>Vortrag Ladungen, Wechselwirkungen und Teilchen – Teil </a:t>
            </a:r>
            <a:r>
              <a:rPr lang="de-DE" sz="2000" dirty="0" smtClean="0"/>
              <a:t>2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rgbClr val="CDC301"/>
                </a:solidFill>
              </a:rPr>
              <a:t>15:30 – 15:50 Kaffeepause</a:t>
            </a:r>
            <a:endParaRPr lang="de-DE" sz="2000" dirty="0">
              <a:solidFill>
                <a:srgbClr val="CDC301"/>
              </a:solidFill>
            </a:endParaRP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15:50 – 17:30 Workshop Astroteilchenphysik und </a:t>
            </a:r>
            <a:r>
              <a:rPr lang="de-DE" sz="2000" dirty="0" err="1" smtClean="0"/>
              <a:t>Cosmic@Web</a:t>
            </a:r>
            <a:endParaRPr lang="de-DE" sz="2000" dirty="0" smtClean="0"/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rgbClr val="CDC301"/>
                </a:solidFill>
              </a:rPr>
              <a:t>17:30 – 19:00   </a:t>
            </a:r>
            <a:r>
              <a:rPr lang="de-DE" sz="2000" dirty="0">
                <a:solidFill>
                  <a:srgbClr val="CDC301"/>
                </a:solidFill>
              </a:rPr>
              <a:t>Gemeinsames Abendessen</a:t>
            </a:r>
          </a:p>
          <a:p>
            <a:pPr>
              <a:tabLst>
                <a:tab pos="1965325" algn="l"/>
              </a:tabLst>
            </a:pPr>
            <a:r>
              <a:rPr lang="en-US" sz="2000" dirty="0" err="1">
                <a:solidFill>
                  <a:schemeClr val="bg1">
                    <a:lumMod val="50000"/>
                  </a:schemeClr>
                </a:solidFill>
              </a:rPr>
              <a:t>Danach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2000" dirty="0">
                <a:solidFill>
                  <a:schemeClr val="bg1">
                    <a:lumMod val="50000"/>
                  </a:schemeClr>
                </a:solidFill>
              </a:rPr>
              <a:t>           Gemütlicher Ausklang mit Getränken und Gesprächen</a:t>
            </a:r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>
              <a:solidFill>
                <a:srgbClr val="CDC301"/>
              </a:solidFill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2C91D32-387E-49BF-8A4D-C68F5F561AF8}"/>
              </a:ext>
            </a:extLst>
          </p:cNvPr>
          <p:cNvSpPr txBox="1">
            <a:spLocks/>
          </p:cNvSpPr>
          <p:nvPr/>
        </p:nvSpPr>
        <p:spPr>
          <a:xfrm>
            <a:off x="-57340" y="2435698"/>
            <a:ext cx="7920880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394CBE50-C9AF-0D46-9D42-ECEBF5EAD035}"/>
              </a:ext>
            </a:extLst>
          </p:cNvPr>
          <p:cNvSpPr/>
          <p:nvPr/>
        </p:nvSpPr>
        <p:spPr>
          <a:xfrm>
            <a:off x="2930590" y="202570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indico.cern.ch/e/Ratingen2021</a:t>
            </a:r>
            <a:endParaRPr lang="de-DE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3508"/>
            <a:ext cx="2593404" cy="2593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417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1B3A1-E4CA-41FE-ADB6-BA40754B3C0B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E0B4D47-993C-4B37-9089-D4D521FF27B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827584" y="1862816"/>
            <a:ext cx="8116287" cy="4535487"/>
          </a:xfrm>
        </p:spPr>
        <p:txBody>
          <a:bodyPr>
            <a:normAutofit/>
          </a:bodyPr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sz="2000" b="1" dirty="0" smtClean="0"/>
              <a:t>Freitag, 19.11.2021</a:t>
            </a:r>
            <a:endParaRPr lang="de-DE" sz="2000" b="1" dirty="0"/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09:00 </a:t>
            </a:r>
            <a:r>
              <a:rPr lang="de-DE" sz="2000" dirty="0"/>
              <a:t>– </a:t>
            </a:r>
            <a:r>
              <a:rPr lang="de-DE" sz="2000" dirty="0" smtClean="0"/>
              <a:t>12:00  Workshop zu Wechselwirkungen des Standardmodells – Teil 1</a:t>
            </a:r>
            <a:endParaRPr lang="de-DE" sz="2000" dirty="0"/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chemeClr val="bg1"/>
                </a:solidFill>
              </a:rPr>
              <a:t>12:00 </a:t>
            </a:r>
            <a:r>
              <a:rPr lang="de-DE" sz="2000" dirty="0">
                <a:solidFill>
                  <a:schemeClr val="bg1"/>
                </a:solidFill>
              </a:rPr>
              <a:t>– </a:t>
            </a:r>
            <a:r>
              <a:rPr lang="de-DE" sz="2000" dirty="0" smtClean="0">
                <a:solidFill>
                  <a:schemeClr val="bg1"/>
                </a:solidFill>
              </a:rPr>
              <a:t>13:00 Mittagessen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13:00 </a:t>
            </a:r>
            <a:r>
              <a:rPr lang="de-DE" sz="2000" dirty="0"/>
              <a:t>– </a:t>
            </a:r>
            <a:r>
              <a:rPr lang="de-DE" sz="2000" dirty="0" smtClean="0"/>
              <a:t>14:00  </a:t>
            </a:r>
            <a:r>
              <a:rPr lang="de-DE" sz="2000" dirty="0"/>
              <a:t>Workshop zu Wechselwirkungen des Standardmodells – Teil 2</a:t>
            </a:r>
            <a:endParaRPr lang="de-DE" sz="2000" dirty="0">
              <a:solidFill>
                <a:schemeClr val="bg1"/>
              </a:solidFill>
            </a:endParaRP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14:00 </a:t>
            </a:r>
            <a:r>
              <a:rPr lang="de-DE" sz="2000" dirty="0"/>
              <a:t>– </a:t>
            </a:r>
            <a:r>
              <a:rPr lang="de-DE" sz="2000" dirty="0" smtClean="0"/>
              <a:t>15:00  Teilchenphysikalische Forschungsmethoden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>
                <a:solidFill>
                  <a:schemeClr val="bg1"/>
                </a:solidFill>
              </a:rPr>
              <a:t>15:00 </a:t>
            </a:r>
            <a:r>
              <a:rPr lang="de-DE" sz="2000" dirty="0">
                <a:solidFill>
                  <a:schemeClr val="bg1"/>
                </a:solidFill>
              </a:rPr>
              <a:t>– </a:t>
            </a:r>
            <a:r>
              <a:rPr lang="de-DE" sz="2000" dirty="0" smtClean="0">
                <a:solidFill>
                  <a:schemeClr val="bg1"/>
                </a:solidFill>
              </a:rPr>
              <a:t>15:20 Kaffeepause</a:t>
            </a:r>
            <a:endParaRPr lang="de-DE" sz="2000" dirty="0" smtClean="0"/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15:20 </a:t>
            </a:r>
            <a:r>
              <a:rPr lang="de-DE" sz="2000" dirty="0"/>
              <a:t>– </a:t>
            </a:r>
            <a:r>
              <a:rPr lang="de-DE" sz="2000" dirty="0" smtClean="0"/>
              <a:t>16:15  Erprobung </a:t>
            </a:r>
            <a:r>
              <a:rPr lang="de-DE" sz="2000" dirty="0"/>
              <a:t>ausgewählter Unterrichtsmaterialien zu </a:t>
            </a:r>
            <a:r>
              <a:rPr lang="de-DE" sz="2000" dirty="0" smtClean="0"/>
              <a:t>Forschungsmethoden</a:t>
            </a:r>
          </a:p>
          <a:p>
            <a:pPr>
              <a:tabLst>
                <a:tab pos="1965325" algn="l"/>
              </a:tabLst>
            </a:pPr>
            <a:r>
              <a:rPr lang="de-DE" sz="2000" dirty="0" smtClean="0"/>
              <a:t>16:15 </a:t>
            </a:r>
            <a:r>
              <a:rPr lang="de-DE" sz="2000" dirty="0"/>
              <a:t>– </a:t>
            </a:r>
            <a:r>
              <a:rPr lang="de-DE" sz="2000" dirty="0" smtClean="0"/>
              <a:t>16:30  Abschlussrunde und Feedback</a:t>
            </a: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/>
          </a:p>
          <a:p>
            <a:pPr marL="0" indent="0">
              <a:buNone/>
              <a:tabLst>
                <a:tab pos="1965325" algn="l"/>
              </a:tabLst>
            </a:pPr>
            <a:endParaRPr lang="de-DE" sz="2000" dirty="0"/>
          </a:p>
          <a:p>
            <a:pPr>
              <a:tabLst>
                <a:tab pos="1965325" algn="l"/>
              </a:tabLst>
            </a:pPr>
            <a:endParaRPr lang="de-DE" sz="2000" dirty="0">
              <a:solidFill>
                <a:srgbClr val="CDC301"/>
              </a:solidFill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F2C91D32-387E-49BF-8A4D-C68F5F561AF8}"/>
              </a:ext>
            </a:extLst>
          </p:cNvPr>
          <p:cNvSpPr txBox="1">
            <a:spLocks/>
          </p:cNvSpPr>
          <p:nvPr/>
        </p:nvSpPr>
        <p:spPr>
          <a:xfrm>
            <a:off x="-57340" y="2435698"/>
            <a:ext cx="7920880" cy="395680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lang="de-DE" sz="2400" kern="1200" baseline="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13476"/>
              </a:buClr>
              <a:buSzPct val="120000"/>
              <a:buFont typeface="Wingdings" panose="05000000000000000000" pitchFamily="2" charset="2"/>
              <a:buChar char="§"/>
              <a:defRPr lang="de-DE" sz="20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lang="de-DE" sz="1800" kern="1200">
                <a:solidFill>
                  <a:srgbClr val="013476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1965325" algn="l"/>
              </a:tabLst>
            </a:pPr>
            <a:endParaRPr lang="de-DE" sz="200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94CBE50-C9AF-0D46-9D42-ECEBF5EAD035}"/>
              </a:ext>
            </a:extLst>
          </p:cNvPr>
          <p:cNvSpPr/>
          <p:nvPr/>
        </p:nvSpPr>
        <p:spPr>
          <a:xfrm>
            <a:off x="2930590" y="202570"/>
            <a:ext cx="33201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Alles auch hier:</a:t>
            </a:r>
          </a:p>
          <a:p>
            <a:r>
              <a:rPr lang="de-DE" dirty="0">
                <a:hlinkClick r:id="rId3"/>
              </a:rPr>
              <a:t>https://</a:t>
            </a:r>
            <a:r>
              <a:rPr lang="de-DE" dirty="0" smtClean="0">
                <a:hlinkClick r:id="rId3"/>
              </a:rPr>
              <a:t>indico.cern.ch/e/Ratingen2021</a:t>
            </a:r>
            <a:endParaRPr lang="de-DE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3508"/>
            <a:ext cx="2233364" cy="223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912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Ablauf 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411FB-B79D-4CA5-AC87-74C2F45D2AFE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11" name="Textplatzhalt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  <a:tabLst>
                <a:tab pos="1965325" algn="l"/>
              </a:tabLst>
            </a:pPr>
            <a:r>
              <a:rPr lang="de-DE" dirty="0"/>
              <a:t>Jetzt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Vorstellung NTW</a:t>
            </a:r>
          </a:p>
          <a:p>
            <a:pPr>
              <a:tabLst>
                <a:tab pos="1965325" algn="l"/>
              </a:tabLst>
            </a:pPr>
            <a:r>
              <a:rPr lang="de-DE" dirty="0"/>
              <a:t>Aufwärmübung</a:t>
            </a:r>
          </a:p>
          <a:p>
            <a:pPr>
              <a:tabLst>
                <a:tab pos="1965325" algn="l"/>
              </a:tabLst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95712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01310-EC4D-411E-B8EF-FB12D9700278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Spitzenforschung, Erkenntnisvermittlung und Nachwuchsgewinnung aus einer Hand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Projektziele: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Faszination von </a:t>
            </a:r>
            <a:br>
              <a:rPr lang="de-DE" dirty="0">
                <a:solidFill>
                  <a:srgbClr val="003882"/>
                </a:solidFill>
              </a:rPr>
            </a:br>
            <a:r>
              <a:rPr lang="de-DE" dirty="0">
                <a:solidFill>
                  <a:srgbClr val="003882"/>
                </a:solidFill>
              </a:rPr>
              <a:t>Astro-/Teilchenphysik erleben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Wissenschaft kommunizieren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Forschung vor Ort und im Unterricht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Wertschätzung von Erkenntnisgewinn durch Grundlagenforschung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seit 2019 gemeinsames Projekt mit Weltmaschine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Kommunikation an breite Öffentlichkeit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03882"/>
                </a:solidFill>
              </a:rPr>
              <a:t>Integration des Gebiets: </a:t>
            </a:r>
            <a:r>
              <a:rPr lang="de-DE" dirty="0" err="1">
                <a:solidFill>
                  <a:srgbClr val="003882"/>
                </a:solidFill>
              </a:rPr>
              <a:t>Hadronen</a:t>
            </a:r>
            <a:r>
              <a:rPr lang="de-DE" dirty="0">
                <a:solidFill>
                  <a:srgbClr val="003882"/>
                </a:solidFill>
              </a:rPr>
              <a:t>- und Kernphysik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  <a:p>
            <a:pPr lvl="1">
              <a:lnSpc>
                <a:spcPct val="100000"/>
              </a:lnSpc>
              <a:spcBef>
                <a:spcPts val="600"/>
              </a:spcBef>
            </a:pPr>
            <a:endParaRPr lang="de-DE" dirty="0">
              <a:solidFill>
                <a:srgbClr val="003882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</p:spTree>
    <p:extLst>
      <p:ext uri="{BB962C8B-B14F-4D97-AF65-F5344CB8AC3E}">
        <p14:creationId xmlns:p14="http://schemas.microsoft.com/office/powerpoint/2010/main" val="2374557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3BA3E-EE4B-46FA-BF56-45966E8BFDE6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30</a:t>
            </a:r>
            <a:r>
              <a:rPr lang="de-DE" dirty="0">
                <a:solidFill>
                  <a:srgbClr val="013476"/>
                </a:solidFill>
              </a:rPr>
              <a:t> Institute in </a:t>
            </a:r>
            <a:br>
              <a:rPr lang="de-DE" dirty="0">
                <a:solidFill>
                  <a:srgbClr val="013476"/>
                </a:solidFill>
              </a:rPr>
            </a:br>
            <a:r>
              <a:rPr lang="de-DE" dirty="0">
                <a:solidFill>
                  <a:srgbClr val="013476"/>
                </a:solidFill>
              </a:rPr>
              <a:t>12 Bundesländern + CERN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Leitung: TU Dresden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/>
              <a:t>Seit 2010</a:t>
            </a:r>
            <a:endParaRPr lang="de-DE" dirty="0">
              <a:solidFill>
                <a:srgbClr val="013476"/>
              </a:solidFill>
            </a:endParaRP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Netzwerk zwischen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Wissenschaftlern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Jugendlichen </a:t>
            </a:r>
            <a:r>
              <a:rPr lang="de-DE" dirty="0"/>
              <a:t>&amp; </a:t>
            </a:r>
            <a:r>
              <a:rPr lang="de-DE" dirty="0">
                <a:solidFill>
                  <a:srgbClr val="013476"/>
                </a:solidFill>
              </a:rPr>
              <a:t>Studierenden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Lehrkräften </a:t>
            </a:r>
            <a:endParaRPr lang="de-DE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dirty="0">
                <a:solidFill>
                  <a:srgbClr val="013476"/>
                </a:solidFill>
              </a:rPr>
              <a:t>mit direktem Kontakt zum CERN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43F1ADE-67BB-4314-8BA1-CF534CB24E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16632"/>
            <a:ext cx="4824573" cy="5958372"/>
          </a:xfrm>
          <a:prstGeom prst="rect">
            <a:avLst/>
          </a:prstGeom>
        </p:spPr>
      </p:pic>
      <p:sp>
        <p:nvSpPr>
          <p:cNvPr id="8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202012" y="6119645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0944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Netzwerk Teilchenwelt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07C8F3-654B-4221-862D-73CBFCF52E81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04248" y="1337735"/>
            <a:ext cx="4320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rgbClr val="ECF8FE"/>
                </a:solidFill>
              </a:rPr>
              <a:t>Kiel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12160" y="3101641"/>
            <a:ext cx="10081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solidFill>
                  <a:schemeClr val="bg2">
                    <a:lumMod val="90000"/>
                  </a:schemeClr>
                </a:solidFill>
              </a:rPr>
              <a:t>Duisburg-Essen</a:t>
            </a:r>
          </a:p>
        </p:txBody>
      </p:sp>
      <p:sp>
        <p:nvSpPr>
          <p:cNvPr id="10" name="Akkord 9"/>
          <p:cNvSpPr/>
          <p:nvPr/>
        </p:nvSpPr>
        <p:spPr>
          <a:xfrm rot="1200000">
            <a:off x="6018600" y="3157204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Akkord 10"/>
          <p:cNvSpPr/>
          <p:nvPr/>
        </p:nvSpPr>
        <p:spPr>
          <a:xfrm rot="1200000">
            <a:off x="7040121" y="1343595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Akkord 11"/>
          <p:cNvSpPr/>
          <p:nvPr/>
        </p:nvSpPr>
        <p:spPr>
          <a:xfrm rot="1200000">
            <a:off x="7944400" y="1415603"/>
            <a:ext cx="45719" cy="45719"/>
          </a:xfrm>
          <a:prstGeom prst="chord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Textplatzhalt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66700" indent="-266700"/>
            <a:r>
              <a:rPr lang="de-DE" sz="2200" dirty="0"/>
              <a:t>pro Jahr arbeiten mit </a:t>
            </a:r>
            <a:br>
              <a:rPr lang="de-DE" sz="2200" dirty="0"/>
            </a:br>
            <a:r>
              <a:rPr lang="de-DE" sz="2200" dirty="0"/>
              <a:t>Originaldaten und/oder </a:t>
            </a:r>
            <a:br>
              <a:rPr lang="de-DE" sz="2200" dirty="0"/>
            </a:br>
            <a:r>
              <a:rPr lang="de-DE" sz="2200" dirty="0"/>
              <a:t>Teilchendetektoren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5000 Jugendliche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ca. 250  in Vertiefungsstufen,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 bei CERN-Workshops 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Forschungsprojekte am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an den Standorten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 registrierte Fellows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(Studierende)</a:t>
            </a:r>
          </a:p>
          <a:p>
            <a:pPr marL="628650" lvl="4" indent="-285750">
              <a:buFont typeface="Wingdings" panose="05000000000000000000" pitchFamily="2" charset="2"/>
              <a:buChar char="§"/>
            </a:pP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Aktivitäten für ca. 300  Lehrkräfte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(Fortbildungen, CERN-Workshops, </a:t>
            </a:r>
            <a:b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Unterrichtsmaterial</a:t>
            </a:r>
            <a:r>
              <a:rPr lang="de-DE" dirty="0">
                <a:solidFill>
                  <a:srgbClr val="01347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395D9FBA-89A0-4C84-8AAA-A71430B25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16632"/>
            <a:ext cx="4824573" cy="5958372"/>
          </a:xfrm>
          <a:prstGeom prst="rect">
            <a:avLst/>
          </a:prstGeom>
        </p:spPr>
      </p:pic>
      <p:sp>
        <p:nvSpPr>
          <p:cNvPr id="13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7212240" y="6119645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72147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Das Konzept: Stufenprogramm</a:t>
            </a:r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3EBA283-81CD-428D-9703-4AE41BDC50AA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9D5E1F-820D-44A2-8DC8-D4F4B9584DB7}" type="datetime1">
              <a:rPr lang="de-DE" smtClean="0"/>
              <a:t>02.12.2021</a:t>
            </a:fld>
            <a:endParaRPr lang="de-DE" dirty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de-DE" smtClean="0"/>
              <a:t>Forschung trifft Schule - Lehrerfortbildung Teilchenphysik -  Ratingen</a:t>
            </a:r>
            <a:endParaRPr lang="de-DE" dirty="0"/>
          </a:p>
        </p:txBody>
      </p:sp>
      <p:sp>
        <p:nvSpPr>
          <p:cNvPr id="17" name="Textplatzhalter 1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DE" dirty="0">
                <a:solidFill>
                  <a:srgbClr val="013476"/>
                </a:solidFill>
              </a:rPr>
              <a:t>Vertiefungsprogramm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Qualifizierungsprogramm</a:t>
            </a:r>
          </a:p>
          <a:p>
            <a:endParaRPr lang="de-DE" dirty="0">
              <a:solidFill>
                <a:srgbClr val="013476"/>
              </a:solidFill>
            </a:endParaRPr>
          </a:p>
          <a:p>
            <a:endParaRPr lang="de-DE" dirty="0">
              <a:solidFill>
                <a:srgbClr val="013476"/>
              </a:solidFill>
            </a:endParaRPr>
          </a:p>
          <a:p>
            <a:r>
              <a:rPr lang="de-DE" dirty="0">
                <a:solidFill>
                  <a:srgbClr val="013476"/>
                </a:solidFill>
              </a:rPr>
              <a:t>Basisprogramm</a:t>
            </a:r>
          </a:p>
          <a:p>
            <a:endParaRPr lang="de-DE" dirty="0"/>
          </a:p>
        </p:txBody>
      </p:sp>
      <p:grpSp>
        <p:nvGrpSpPr>
          <p:cNvPr id="12" name="Gruppieren 11"/>
          <p:cNvGrpSpPr/>
          <p:nvPr/>
        </p:nvGrpSpPr>
        <p:grpSpPr>
          <a:xfrm>
            <a:off x="4933892" y="1635276"/>
            <a:ext cx="3608390" cy="3929397"/>
            <a:chOff x="2979834" y="2051978"/>
            <a:chExt cx="3124447" cy="4210806"/>
          </a:xfrm>
        </p:grpSpPr>
        <p:sp>
          <p:nvSpPr>
            <p:cNvPr id="7" name="Freihandform 6"/>
            <p:cNvSpPr/>
            <p:nvPr/>
          </p:nvSpPr>
          <p:spPr>
            <a:xfrm>
              <a:off x="4020436" y="2051978"/>
              <a:ext cx="1043241" cy="1400342"/>
            </a:xfrm>
            <a:custGeom>
              <a:avLst/>
              <a:gdLst>
                <a:gd name="connsiteX0" fmla="*/ 0 w 883372"/>
                <a:gd name="connsiteY0" fmla="*/ 1046092 h 1046092"/>
                <a:gd name="connsiteX1" fmla="*/ 441324 w 883372"/>
                <a:gd name="connsiteY1" fmla="*/ 0 h 1046092"/>
                <a:gd name="connsiteX2" fmla="*/ 442048 w 883372"/>
                <a:gd name="connsiteY2" fmla="*/ 0 h 1046092"/>
                <a:gd name="connsiteX3" fmla="*/ 883372 w 883372"/>
                <a:gd name="connsiteY3" fmla="*/ 1046092 h 1046092"/>
                <a:gd name="connsiteX4" fmla="*/ 0 w 883372"/>
                <a:gd name="connsiteY4" fmla="*/ 1046092 h 1046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83372" h="1046092">
                  <a:moveTo>
                    <a:pt x="0" y="1046092"/>
                  </a:moveTo>
                  <a:lnTo>
                    <a:pt x="441324" y="0"/>
                  </a:lnTo>
                  <a:lnTo>
                    <a:pt x="442048" y="0"/>
                  </a:lnTo>
                  <a:lnTo>
                    <a:pt x="883372" y="1046092"/>
                  </a:lnTo>
                  <a:lnTo>
                    <a:pt x="0" y="1046092"/>
                  </a:lnTo>
                  <a:close/>
                </a:path>
              </a:pathLst>
            </a:custGeom>
            <a:solidFill>
              <a:srgbClr val="013476"/>
            </a:solidFill>
            <a:ln w="19050">
              <a:solidFill>
                <a:srgbClr val="1B4185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970" tIns="13970" rIns="13970" bIns="13970" numCol="1" spcCol="1270" anchor="ctr" anchorCtr="0">
              <a:noAutofit/>
            </a:bodyPr>
            <a:lstStyle/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chemeClr val="tx2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050" b="1" kern="1200" dirty="0">
                <a:solidFill>
                  <a:srgbClr val="385D8B"/>
                </a:solidFill>
                <a:latin typeface="Arial Narrow" pitchFamily="34" charset="0"/>
              </a:endParaRPr>
            </a:p>
            <a:p>
              <a:pPr lvl="0" algn="ctr" defTabSz="466725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sz="1050" b="1" kern="1200" dirty="0">
                  <a:solidFill>
                    <a:srgbClr val="385D8B"/>
                  </a:solidFill>
                  <a:latin typeface="Arial Narrow" pitchFamily="34" charset="0"/>
                </a:rPr>
                <a:t>            </a:t>
              </a:r>
            </a:p>
          </p:txBody>
        </p:sp>
        <p:sp>
          <p:nvSpPr>
            <p:cNvPr id="8" name="Freihandform 7"/>
            <p:cNvSpPr/>
            <p:nvPr/>
          </p:nvSpPr>
          <p:spPr>
            <a:xfrm>
              <a:off x="3498843" y="3460589"/>
              <a:ext cx="2086428" cy="1399740"/>
            </a:xfrm>
            <a:custGeom>
              <a:avLst/>
              <a:gdLst>
                <a:gd name="connsiteX0" fmla="*/ 0 w 1768598"/>
                <a:gd name="connsiteY0" fmla="*/ 1045193 h 1045193"/>
                <a:gd name="connsiteX1" fmla="*/ 440946 w 1768598"/>
                <a:gd name="connsiteY1" fmla="*/ 0 h 1045193"/>
                <a:gd name="connsiteX2" fmla="*/ 1327652 w 1768598"/>
                <a:gd name="connsiteY2" fmla="*/ 0 h 1045193"/>
                <a:gd name="connsiteX3" fmla="*/ 1768598 w 1768598"/>
                <a:gd name="connsiteY3" fmla="*/ 1045193 h 1045193"/>
                <a:gd name="connsiteX4" fmla="*/ 0 w 1768598"/>
                <a:gd name="connsiteY4" fmla="*/ 1045193 h 10451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8598" h="1045193">
                  <a:moveTo>
                    <a:pt x="0" y="1045193"/>
                  </a:moveTo>
                  <a:lnTo>
                    <a:pt x="440946" y="0"/>
                  </a:lnTo>
                  <a:lnTo>
                    <a:pt x="1327652" y="0"/>
                  </a:lnTo>
                  <a:lnTo>
                    <a:pt x="1768598" y="1045193"/>
                  </a:lnTo>
                  <a:lnTo>
                    <a:pt x="0" y="1045193"/>
                  </a:lnTo>
                  <a:close/>
                </a:path>
              </a:pathLst>
            </a:custGeom>
            <a:solidFill>
              <a:srgbClr val="CDC301"/>
            </a:solidFill>
            <a:ln w="19050">
              <a:solidFill>
                <a:srgbClr val="01347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329824" tIns="20320" rIns="329825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de-DE" sz="1400" kern="1200" dirty="0">
                <a:solidFill>
                  <a:schemeClr val="bg1"/>
                </a:solidFill>
                <a:latin typeface="Arial Narrow" pitchFamily="34" charset="0"/>
              </a:endParaRPr>
            </a:p>
          </p:txBody>
        </p:sp>
        <p:sp>
          <p:nvSpPr>
            <p:cNvPr id="9" name="Freihandform 8"/>
            <p:cNvSpPr/>
            <p:nvPr/>
          </p:nvSpPr>
          <p:spPr>
            <a:xfrm>
              <a:off x="2979834" y="4860329"/>
              <a:ext cx="3124447" cy="1402455"/>
            </a:xfrm>
            <a:custGeom>
              <a:avLst/>
              <a:gdLst>
                <a:gd name="connsiteX0" fmla="*/ 0 w 2648494"/>
                <a:gd name="connsiteY0" fmla="*/ 1047670 h 1047670"/>
                <a:gd name="connsiteX1" fmla="*/ 441991 w 2648494"/>
                <a:gd name="connsiteY1" fmla="*/ 0 h 1047670"/>
                <a:gd name="connsiteX2" fmla="*/ 2206503 w 2648494"/>
                <a:gd name="connsiteY2" fmla="*/ 0 h 1047670"/>
                <a:gd name="connsiteX3" fmla="*/ 2648494 w 2648494"/>
                <a:gd name="connsiteY3" fmla="*/ 1047670 h 1047670"/>
                <a:gd name="connsiteX4" fmla="*/ 0 w 2648494"/>
                <a:gd name="connsiteY4" fmla="*/ 1047670 h 104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8494" h="1047670">
                  <a:moveTo>
                    <a:pt x="0" y="1047670"/>
                  </a:moveTo>
                  <a:lnTo>
                    <a:pt x="441991" y="0"/>
                  </a:lnTo>
                  <a:lnTo>
                    <a:pt x="2206503" y="0"/>
                  </a:lnTo>
                  <a:lnTo>
                    <a:pt x="2648494" y="1047670"/>
                  </a:lnTo>
                  <a:lnTo>
                    <a:pt x="0" y="1047670"/>
                  </a:lnTo>
                  <a:close/>
                </a:path>
              </a:pathLst>
            </a:custGeom>
            <a:noFill/>
            <a:ln w="19050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483807" tIns="20320" rIns="483806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de-DE" b="1" dirty="0">
                  <a:solidFill>
                    <a:srgbClr val="013476"/>
                  </a:solidFill>
                  <a:latin typeface="Arial Narrow" pitchFamily="34" charset="0"/>
                </a:rPr>
                <a:t>Erleben</a:t>
              </a:r>
              <a:endParaRPr lang="de-DE" b="1" kern="1200" dirty="0">
                <a:solidFill>
                  <a:srgbClr val="013476"/>
                </a:solidFill>
                <a:latin typeface="Arial Narrow" pitchFamily="34" charset="0"/>
              </a:endParaRPr>
            </a:p>
          </p:txBody>
        </p:sp>
      </p:grpSp>
      <p:sp>
        <p:nvSpPr>
          <p:cNvPr id="16" name="Rechteck 15"/>
          <p:cNvSpPr/>
          <p:nvPr/>
        </p:nvSpPr>
        <p:spPr>
          <a:xfrm>
            <a:off x="6134963" y="3476086"/>
            <a:ext cx="11232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b="1" dirty="0">
                <a:latin typeface="Arial Narrow" pitchFamily="34" charset="0"/>
              </a:rPr>
              <a:t>Vermitteln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216510" y="2597781"/>
            <a:ext cx="10585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1" dirty="0">
                <a:solidFill>
                  <a:schemeClr val="bg1"/>
                </a:solidFill>
                <a:latin typeface="Arial Narrow" pitchFamily="34" charset="0"/>
              </a:rPr>
              <a:t>Forschen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14" name="Fußzeilenplatzhalter 1">
            <a:extLst>
              <a:ext uri="{FF2B5EF4-FFF2-40B4-BE49-F238E27FC236}">
                <a16:creationId xmlns:a16="http://schemas.microsoft.com/office/drawing/2014/main" id="{9D8E108D-8B1A-41CB-AE7B-B0CCD8EF7E09}"/>
              </a:ext>
            </a:extLst>
          </p:cNvPr>
          <p:cNvSpPr txBox="1">
            <a:spLocks/>
          </p:cNvSpPr>
          <p:nvPr/>
        </p:nvSpPr>
        <p:spPr>
          <a:xfrm>
            <a:off x="6948264" y="5738736"/>
            <a:ext cx="1728193" cy="144016"/>
          </a:xfrm>
          <a:prstGeom prst="rect">
            <a:avLst/>
          </a:prstGeom>
        </p:spPr>
        <p:txBody>
          <a:bodyPr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accent6">
                    <a:lumMod val="60000"/>
                    <a:lumOff val="40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altLang="de-DE" dirty="0"/>
              <a:t>© Netzwerk Teilchenwelt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5729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NTW">
  <a:themeElements>
    <a:clrScheme name="NTW">
      <a:dk1>
        <a:srgbClr val="013476"/>
      </a:dk1>
      <a:lt1>
        <a:srgbClr val="CDC301"/>
      </a:lt1>
      <a:dk2>
        <a:srgbClr val="000000"/>
      </a:dk2>
      <a:lt2>
        <a:srgbClr val="F8F8F8"/>
      </a:lt2>
      <a:accent1>
        <a:srgbClr val="CDC301"/>
      </a:accent1>
      <a:accent2>
        <a:srgbClr val="013476"/>
      </a:accent2>
      <a:accent3>
        <a:srgbClr val="000000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NTW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28600" indent="-228600">
          <a:lnSpc>
            <a:spcPct val="90000"/>
          </a:lnSpc>
          <a:spcBef>
            <a:spcPts val="1000"/>
          </a:spcBef>
          <a:buClr>
            <a:srgbClr val="CCCC00"/>
          </a:buClr>
          <a:buSzPct val="90000"/>
          <a:buFont typeface="Arial Narrow" panose="020B0606020202030204" pitchFamily="34" charset="0"/>
          <a:buChar char="►"/>
          <a:defRPr sz="2400" dirty="0">
            <a:solidFill>
              <a:srgbClr val="002060"/>
            </a:solidFill>
            <a:latin typeface="Arial Narrow" panose="020B060602020203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TW" id="{72C79117-60FD-46E4-83BB-FB775D440E74}" vid="{952D439A-6C22-45E4-B8B4-822421DBF8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NTW</Template>
  <TotalTime>0</TotalTime>
  <Words>1148</Words>
  <Application>Microsoft Office PowerPoint</Application>
  <PresentationFormat>Bildschirmpräsentation (4:3)</PresentationFormat>
  <Paragraphs>246</Paragraphs>
  <Slides>16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Symbol</vt:lpstr>
      <vt:lpstr>Wingdings</vt:lpstr>
      <vt:lpstr>NTW</vt:lpstr>
      <vt:lpstr>    </vt:lpstr>
      <vt:lpstr>Ziele der Fortbildung</vt:lpstr>
      <vt:lpstr>Ablauf </vt:lpstr>
      <vt:lpstr>Ablauf </vt:lpstr>
      <vt:lpstr>Ablauf </vt:lpstr>
      <vt:lpstr>Netzwerk Teilchenwelt</vt:lpstr>
      <vt:lpstr>Netzwerk Teilchenwelt</vt:lpstr>
      <vt:lpstr>Netzwerk Teilchenwelt</vt:lpstr>
      <vt:lpstr>Das Konzept: Stufenprogramm</vt:lpstr>
      <vt:lpstr>Mehrstufiges Angebot für Jugendliche</vt:lpstr>
      <vt:lpstr>Mehrstufiges Angebot für Lehrkräfte</vt:lpstr>
      <vt:lpstr>Basisprogramm: Masterclass</vt:lpstr>
      <vt:lpstr>Qualifizierungsprogram: Astroteilchen-Projekte</vt:lpstr>
      <vt:lpstr>Forschung trifft Schule </vt:lpstr>
      <vt:lpstr>Teilchenphysik Stammtisch Dresden 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Neue Unterrichtsmaterialien zur Teilchenphysik  Philipp Lindenau Dresden | 12.03.2016  Herzlich willkommen!</dc:title>
  <dc:creator>Marcel Neugebauer</dc:creator>
  <cp:lastModifiedBy>Niklas Herff</cp:lastModifiedBy>
  <cp:revision>224</cp:revision>
  <cp:lastPrinted>2017-08-29T07:23:27Z</cp:lastPrinted>
  <dcterms:created xsi:type="dcterms:W3CDTF">2016-08-22T11:14:34Z</dcterms:created>
  <dcterms:modified xsi:type="dcterms:W3CDTF">2021-12-02T09:16:35Z</dcterms:modified>
</cp:coreProperties>
</file>