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335" r:id="rId5"/>
    <p:sldId id="2337" r:id="rId6"/>
    <p:sldId id="2341" r:id="rId7"/>
    <p:sldId id="1715" r:id="rId8"/>
    <p:sldId id="2336" r:id="rId9"/>
    <p:sldId id="2340" r:id="rId10"/>
    <p:sldId id="2342" r:id="rId11"/>
    <p:sldId id="2338" r:id="rId12"/>
    <p:sldId id="2343" r:id="rId13"/>
  </p:sldIdLst>
  <p:sldSz cx="9144000" cy="5143500" type="screen16x9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0B670B26-4516-9544-B133-CFC026463A1A}">
          <p14:sldIdLst>
            <p14:sldId id="2335"/>
            <p14:sldId id="2337"/>
            <p14:sldId id="2341"/>
            <p14:sldId id="1715"/>
            <p14:sldId id="2336"/>
            <p14:sldId id="2340"/>
            <p14:sldId id="2342"/>
            <p14:sldId id="2338"/>
            <p14:sldId id="2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5">
          <p15:clr>
            <a:srgbClr val="A4A3A4"/>
          </p15:clr>
        </p15:guide>
        <p15:guide id="2" orient="horz" pos="971">
          <p15:clr>
            <a:srgbClr val="A4A3A4"/>
          </p15:clr>
        </p15:guide>
        <p15:guide id="3" orient="horz" pos="2809">
          <p15:clr>
            <a:srgbClr val="A4A3A4"/>
          </p15:clr>
        </p15:guide>
        <p15:guide id="4" orient="horz" pos="2985">
          <p15:clr>
            <a:srgbClr val="A4A3A4"/>
          </p15:clr>
        </p15:guide>
        <p15:guide id="5" orient="horz" pos="789">
          <p15:clr>
            <a:srgbClr val="A4A3A4"/>
          </p15:clr>
        </p15:guide>
        <p15:guide id="6" orient="horz" pos="1332" userDrawn="1">
          <p15:clr>
            <a:srgbClr val="A4A3A4"/>
          </p15:clr>
        </p15:guide>
        <p15:guide id="7" orient="horz" pos="3137">
          <p15:clr>
            <a:srgbClr val="A4A3A4"/>
          </p15:clr>
        </p15:guide>
        <p15:guide id="8" orient="horz" pos="425">
          <p15:clr>
            <a:srgbClr val="A4A3A4"/>
          </p15:clr>
        </p15:guide>
        <p15:guide id="9" orient="horz" pos="2106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66308"/>
    <a:srgbClr val="F3EF03"/>
    <a:srgbClr val="B7BB06"/>
    <a:srgbClr val="8F8F04"/>
    <a:srgbClr val="53D9BD"/>
    <a:srgbClr val="D2C295"/>
    <a:srgbClr val="A79E70"/>
    <a:srgbClr val="DB5807"/>
    <a:srgbClr val="E17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1" autoAdjust="0"/>
    <p:restoredTop sz="96240" autoAdjust="0"/>
  </p:normalViewPr>
  <p:slideViewPr>
    <p:cSldViewPr snapToObjects="1" showGuides="1">
      <p:cViewPr varScale="1">
        <p:scale>
          <a:sx n="116" d="100"/>
          <a:sy n="116" d="100"/>
        </p:scale>
        <p:origin x="816" y="96"/>
      </p:cViewPr>
      <p:guideLst>
        <p:guide orient="horz" pos="245"/>
        <p:guide orient="horz" pos="971"/>
        <p:guide orient="horz" pos="2809"/>
        <p:guide orient="horz" pos="2985"/>
        <p:guide orient="horz" pos="789"/>
        <p:guide orient="horz" pos="1332"/>
        <p:guide orient="horz" pos="3137"/>
        <p:guide orient="horz" pos="425"/>
        <p:guide orient="horz" pos="2106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 showGuides="1">
      <p:cViewPr varScale="1">
        <p:scale>
          <a:sx n="97" d="100"/>
          <a:sy n="97" d="100"/>
        </p:scale>
        <p:origin x="4328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699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9/12/2021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FEBBD4D-A077-694F-949C-816E31DDFCB4}"/>
              </a:ext>
            </a:extLst>
          </p:cNvPr>
          <p:cNvSpPr/>
          <p:nvPr userDrawn="1"/>
        </p:nvSpPr>
        <p:spPr>
          <a:xfrm>
            <a:off x="0" y="4371107"/>
            <a:ext cx="9144000" cy="772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line dot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" y="-3597"/>
            <a:ext cx="9143245" cy="51506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402432"/>
            <a:ext cx="8008937" cy="1684735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7056" y="2730330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066259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12191F-B767-D04B-9D40-AFF96A3B3B2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56" y="4566854"/>
            <a:ext cx="2209800" cy="3241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B68C14-936F-9446-830F-77512F6E363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3016222"/>
            <a:ext cx="2133599" cy="197765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FCFA497-904E-AB4E-BA7B-6371FE7E91B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251" y="4552950"/>
            <a:ext cx="221225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F389F0-8E96-014C-BB8A-6B652A55FC2D}"/>
              </a:ext>
            </a:extLst>
          </p:cNvPr>
          <p:cNvCxnSpPr/>
          <p:nvPr userDrawn="1"/>
        </p:nvCxnSpPr>
        <p:spPr>
          <a:xfrm>
            <a:off x="23" y="805786"/>
            <a:ext cx="8553429" cy="1459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DD1755C6-3338-AC4B-9308-1244F4FE2D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7079" y="4857273"/>
            <a:ext cx="8176372" cy="229077"/>
          </a:xfrm>
          <a:prstGeom prst="rect">
            <a:avLst/>
          </a:prstGeom>
        </p:spPr>
        <p:txBody>
          <a:bodyPr/>
          <a:lstStyle>
            <a:lvl1pPr algn="l">
              <a:defRPr sz="825" b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Presenter email:  tor@slac.stanford.edu     Convener email:  tor@slac.stanford.edu                                                                                                                     SLAC Director’s Status Review,  20-22 Oct 2020    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6AEA475-1ED8-9645-B4EF-0988CABBA932}"/>
              </a:ext>
            </a:extLst>
          </p:cNvPr>
          <p:cNvCxnSpPr/>
          <p:nvPr userDrawn="1"/>
        </p:nvCxnSpPr>
        <p:spPr>
          <a:xfrm>
            <a:off x="23" y="805786"/>
            <a:ext cx="8553429" cy="1459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F189C63A-90F4-3045-8292-BBBB2617E69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7079" y="4857273"/>
            <a:ext cx="8176372" cy="229077"/>
          </a:xfrm>
          <a:prstGeom prst="rect">
            <a:avLst/>
          </a:prstGeom>
        </p:spPr>
        <p:txBody>
          <a:bodyPr/>
          <a:lstStyle>
            <a:lvl1pPr algn="l">
              <a:defRPr sz="825" b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Presenter email:  tor@slac.stanford.edu     Convener email:  tor@slac.stanford.edu                                                                                                                     SLAC Director’s Status Review,  20-22 Oct 2020    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939547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1D21D4-D160-3D44-A842-E3C1D06D8DD2}"/>
              </a:ext>
            </a:extLst>
          </p:cNvPr>
          <p:cNvCxnSpPr/>
          <p:nvPr userDrawn="1"/>
        </p:nvCxnSpPr>
        <p:spPr>
          <a:xfrm>
            <a:off x="23" y="805786"/>
            <a:ext cx="8553429" cy="1459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11">
            <a:extLst>
              <a:ext uri="{FF2B5EF4-FFF2-40B4-BE49-F238E27FC236}">
                <a16:creationId xmlns:a16="http://schemas.microsoft.com/office/drawing/2014/main" id="{95CD6FD3-B30D-FC4E-A7DE-D136F7E2643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7079" y="4857273"/>
            <a:ext cx="8176372" cy="229077"/>
          </a:xfrm>
          <a:prstGeom prst="rect">
            <a:avLst/>
          </a:prstGeom>
        </p:spPr>
        <p:txBody>
          <a:bodyPr/>
          <a:lstStyle>
            <a:lvl1pPr algn="l">
              <a:defRPr sz="825" b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Presenter email:  tor@slac.stanford.edu     Convener email:  tor@slac.stanford.edu                                                                                                                     SLAC Director’s Status Review,  20-22 Oct 2020    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939546"/>
            <a:ext cx="2442340" cy="1860804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2914650"/>
            <a:ext cx="2442340" cy="18240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932688"/>
            <a:ext cx="2442340" cy="379914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1" y="932688"/>
            <a:ext cx="3013075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2708D5-8B4B-0D43-BC48-4E38959BC794}"/>
              </a:ext>
            </a:extLst>
          </p:cNvPr>
          <p:cNvCxnSpPr/>
          <p:nvPr userDrawn="1"/>
        </p:nvCxnSpPr>
        <p:spPr>
          <a:xfrm>
            <a:off x="23" y="805786"/>
            <a:ext cx="8553429" cy="1459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11">
            <a:extLst>
              <a:ext uri="{FF2B5EF4-FFF2-40B4-BE49-F238E27FC236}">
                <a16:creationId xmlns:a16="http://schemas.microsoft.com/office/drawing/2014/main" id="{74E06D19-7B4F-8B4A-A6A6-D86C64A0DF3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7079" y="4857273"/>
            <a:ext cx="8176372" cy="229077"/>
          </a:xfrm>
          <a:prstGeom prst="rect">
            <a:avLst/>
          </a:prstGeom>
        </p:spPr>
        <p:txBody>
          <a:bodyPr/>
          <a:lstStyle>
            <a:lvl1pPr algn="l">
              <a:defRPr sz="825" b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Presenter email:  tor@slac.stanford.edu     Convener email:  tor@slac.stanford.edu                                                                                                                     SLAC Director’s Status Review,  20-22 Oct 2020    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932688"/>
            <a:ext cx="2667000" cy="379914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932688"/>
            <a:ext cx="5484812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ACA4485-1AFB-BE41-B00F-539571BEAD78}"/>
              </a:ext>
            </a:extLst>
          </p:cNvPr>
          <p:cNvCxnSpPr/>
          <p:nvPr userDrawn="1"/>
        </p:nvCxnSpPr>
        <p:spPr>
          <a:xfrm>
            <a:off x="23" y="805786"/>
            <a:ext cx="8553429" cy="1459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1">
            <a:extLst>
              <a:ext uri="{FF2B5EF4-FFF2-40B4-BE49-F238E27FC236}">
                <a16:creationId xmlns:a16="http://schemas.microsoft.com/office/drawing/2014/main" id="{319C8527-1888-5545-B5A0-F134D7B274F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7079" y="4857273"/>
            <a:ext cx="8176372" cy="229077"/>
          </a:xfrm>
          <a:prstGeom prst="rect">
            <a:avLst/>
          </a:prstGeom>
        </p:spPr>
        <p:txBody>
          <a:bodyPr/>
          <a:lstStyle>
            <a:lvl1pPr algn="l">
              <a:defRPr sz="825" b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Presenter email:  tor@slac.stanford.edu     Convener email:  tor@slac.stanford.edu                                                                                                                     SLAC Director’s Status Review,  20-22 Oct 2020    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2C2F2158-EFF4-7143-91B7-3A59CB38474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7079" y="4857273"/>
            <a:ext cx="8176372" cy="229077"/>
          </a:xfrm>
          <a:prstGeom prst="rect">
            <a:avLst/>
          </a:prstGeom>
        </p:spPr>
        <p:txBody>
          <a:bodyPr/>
          <a:lstStyle>
            <a:lvl1pPr algn="l">
              <a:defRPr sz="825" b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Presenter email:  tor@slac.stanford.edu     Convener email:  tor@slac.stanford.edu                                                                                                                     SLAC Director’s Status Review,  20-22 Oct 2020    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96818"/>
            <a:ext cx="8103570" cy="5647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1" y="932688"/>
            <a:ext cx="8109919" cy="3771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4738688"/>
            <a:ext cx="318932" cy="404813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5" r:id="rId3"/>
    <p:sldLayoutId id="2147483674" r:id="rId4"/>
    <p:sldLayoutId id="2147483671" r:id="rId5"/>
    <p:sldLayoutId id="2147483672" r:id="rId6"/>
    <p:sldLayoutId id="2147483673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3247-2193-4710-A4D5-722801AD3E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FCCee</a:t>
            </a:r>
            <a:r>
              <a:rPr lang="en-US" dirty="0"/>
              <a:t> Parameters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E0A778-F622-4FF7-BCDA-99D3E0FC86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22B6753-260E-40B9-80F4-4AEB63C06E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3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3370B4-E004-4AB8-8D7F-26A1407B92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C75B87-8BE2-4F0C-A1F9-CE028D1CF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9B5D9FFE-6060-4E9A-87ED-56A5F2FDD2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933450"/>
            <a:ext cx="8108950" cy="379888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Major milestones: </a:t>
            </a:r>
            <a:endParaRPr lang="en-US" b="1" dirty="0"/>
          </a:p>
          <a:p>
            <a:pPr marL="800089" lvl="1" indent="-342900" fontAlgn="base"/>
            <a:r>
              <a:rPr lang="en-US" dirty="0"/>
              <a:t>Parameter update September, 2021</a:t>
            </a:r>
          </a:p>
          <a:p>
            <a:pPr marL="800089" lvl="1" indent="-342900" fontAlgn="base"/>
            <a:r>
              <a:rPr lang="en-US" dirty="0"/>
              <a:t>Specification of RF Baseline configuration and Alternates, September, 2021</a:t>
            </a:r>
          </a:p>
          <a:p>
            <a:pPr marL="800089" lvl="1" indent="-342900" fontAlgn="base"/>
            <a:r>
              <a:rPr lang="en-US" dirty="0"/>
              <a:t>Collider arc cell configuration, November, 2021</a:t>
            </a:r>
          </a:p>
          <a:p>
            <a:pPr marL="800089" lvl="1" indent="-342900" fontAlgn="base"/>
            <a:r>
              <a:rPr lang="en-US" dirty="0"/>
              <a:t>Tuning and Simulation tool workshop, November, 2021</a:t>
            </a:r>
          </a:p>
          <a:p>
            <a:pPr marL="800089" lvl="1" indent="-342900" fontAlgn="base"/>
            <a:r>
              <a:rPr lang="en-US" dirty="0"/>
              <a:t>Tuning, Diagnostic, Tolerance and stability specification, June 2022</a:t>
            </a:r>
          </a:p>
          <a:p>
            <a:pPr marL="800089" lvl="1" indent="-342900" fontAlgn="base"/>
            <a:r>
              <a:rPr lang="en-US" dirty="0"/>
              <a:t>Collimation system specification, June 2022</a:t>
            </a:r>
          </a:p>
          <a:p>
            <a:pPr marL="800089" lvl="1" indent="-342900" fontAlgn="base"/>
            <a:r>
              <a:rPr lang="en-US" dirty="0"/>
              <a:t>LLRF and feedback system specification, June 2022</a:t>
            </a:r>
          </a:p>
          <a:p>
            <a:pPr marL="800089" lvl="1" indent="-342900" fontAlgn="base"/>
            <a:r>
              <a:rPr lang="en-US" dirty="0"/>
              <a:t>Booster and Pre-Injector update, June 2022</a:t>
            </a:r>
          </a:p>
          <a:p>
            <a:pPr marL="800089" lvl="1" indent="-342900" fontAlgn="base"/>
            <a:r>
              <a:rPr lang="en-US" dirty="0"/>
              <a:t>Survey and Alignment system specification, June 2022</a:t>
            </a:r>
          </a:p>
          <a:p>
            <a:pPr marL="800089" lvl="1" indent="-342900" fontAlgn="base"/>
            <a:r>
              <a:rPr lang="en-US" dirty="0"/>
              <a:t>Document baseline for costing exercise, January 2023</a:t>
            </a:r>
          </a:p>
          <a:p>
            <a:pPr marL="800089" lvl="1" indent="-342900" fontAlgn="base"/>
            <a:r>
              <a:rPr lang="en-US" dirty="0"/>
              <a:t>Parameters Iteration, July 2023</a:t>
            </a:r>
          </a:p>
          <a:p>
            <a:pPr marL="800089" lvl="1" indent="-342900" fontAlgn="base"/>
            <a:r>
              <a:rPr lang="en-US" dirty="0"/>
              <a:t>Update Baseline calculations and specifications using new tools over next 1.5 years</a:t>
            </a:r>
          </a:p>
          <a:p>
            <a:pPr marL="800089" lvl="1" indent="-342900" fontAlgn="base"/>
            <a:r>
              <a:rPr lang="en-US" dirty="0"/>
              <a:t>Document Baseline for Feasibility Study costing exercise, January 2025</a:t>
            </a:r>
          </a:p>
          <a:p>
            <a:pPr marL="800089" lvl="1" indent="-342900" fontAlgn="base"/>
            <a:r>
              <a:rPr lang="en-US" dirty="0"/>
              <a:t>Start Feasibility Study baseline documentation, January 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401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43BB8D-9D7F-48E2-9C0C-9CEDA62CB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0B62FA-33BA-47ED-A22A-BA97ABB58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Interfaces to other groups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235F0-0C55-4375-9A3D-5CA180864D5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From Michael Benedikt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1DA735-3016-43D6-A0EB-BF73AE2AC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0" y="1368422"/>
            <a:ext cx="8382000" cy="362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673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17476-A727-4DCB-A805-D2A9B7D95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Parameter Issues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4EED0F26-9E0C-432C-99B4-157EEC401667}"/>
              </a:ext>
            </a:extLst>
          </p:cNvPr>
          <p:cNvSpPr txBox="1">
            <a:spLocks/>
          </p:cNvSpPr>
          <p:nvPr/>
        </p:nvSpPr>
        <p:spPr>
          <a:xfrm>
            <a:off x="1143001" y="1139467"/>
            <a:ext cx="6589528" cy="43157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lvl="1" indent="-3429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Circumference and IP layout </a:t>
            </a:r>
            <a:r>
              <a:rPr lang="en-US" sz="1800" dirty="0">
                <a:solidFill>
                  <a:srgbClr val="000000"/>
                </a:solidFill>
                <a:sym typeface="Wingdings" panose="05000000000000000000" pitchFamily="2" charset="2"/>
              </a:rPr>
              <a:t> 91 km circ.</a:t>
            </a:r>
            <a:endParaRPr lang="en-US" sz="1800" dirty="0">
              <a:solidFill>
                <a:srgbClr val="000000"/>
              </a:solidFill>
            </a:endParaRPr>
          </a:p>
          <a:p>
            <a:pPr marL="685800" lvl="1" indent="-342900">
              <a:buFont typeface="+mj-lt"/>
              <a:buAutoNum type="arabicPeriod"/>
            </a:pPr>
            <a:endParaRPr lang="en-US" sz="900" dirty="0">
              <a:solidFill>
                <a:srgbClr val="000000"/>
              </a:solidFill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Beam-beam, instabilities, and dynamic aperture</a:t>
            </a:r>
          </a:p>
          <a:p>
            <a:pPr marL="685800" lvl="1" indent="-342900">
              <a:buFont typeface="+mj-lt"/>
              <a:buAutoNum type="arabicPeriod"/>
            </a:pPr>
            <a:endParaRPr lang="en-US" sz="900" dirty="0">
              <a:solidFill>
                <a:srgbClr val="000000"/>
              </a:solidFill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sz="1800" dirty="0" err="1">
                <a:solidFill>
                  <a:srgbClr val="000000"/>
                </a:solidFill>
              </a:rPr>
              <a:t>SuperKEKB</a:t>
            </a:r>
            <a:r>
              <a:rPr lang="en-US" sz="1800" dirty="0">
                <a:solidFill>
                  <a:srgbClr val="000000"/>
                </a:solidFill>
              </a:rPr>
              <a:t> experience</a:t>
            </a:r>
          </a:p>
          <a:p>
            <a:pPr marL="685800" lvl="1" indent="-342900">
              <a:buFont typeface="+mj-lt"/>
              <a:buAutoNum type="arabicPeriod"/>
            </a:pPr>
            <a:endParaRPr lang="en-US" sz="900" dirty="0">
              <a:solidFill>
                <a:srgbClr val="000000"/>
              </a:solidFill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RF configurations</a:t>
            </a:r>
          </a:p>
          <a:p>
            <a:pPr marL="685800" lvl="1" indent="-342900">
              <a:buFont typeface="+mj-lt"/>
              <a:buAutoNum type="arabicPeriod"/>
            </a:pPr>
            <a:endParaRPr lang="en-US" sz="900" dirty="0">
              <a:solidFill>
                <a:srgbClr val="000000"/>
              </a:solidFill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Arc cell layout and parameters</a:t>
            </a:r>
          </a:p>
          <a:p>
            <a:pPr marL="685800" lvl="1" indent="-342900">
              <a:buFont typeface="+mj-lt"/>
              <a:buAutoNum type="arabicPeriod"/>
            </a:pPr>
            <a:endParaRPr lang="en-US" sz="900" dirty="0">
              <a:solidFill>
                <a:srgbClr val="000000"/>
              </a:solidFill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Long / Short Straight sections with RF, collimation, and injection/extraction regions</a:t>
            </a:r>
          </a:p>
          <a:p>
            <a:pPr marL="685800" lvl="1" indent="-342900">
              <a:buFont typeface="+mj-lt"/>
              <a:buAutoNum type="arabicPeriod"/>
            </a:pPr>
            <a:endParaRPr lang="en-US" sz="900" dirty="0">
              <a:solidFill>
                <a:srgbClr val="000000"/>
              </a:solidFill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Injector / booster system</a:t>
            </a:r>
          </a:p>
          <a:p>
            <a:pPr marL="685800" lvl="1" indent="-342900">
              <a:buFont typeface="+mj-lt"/>
              <a:buAutoNum type="arabicPeriod"/>
            </a:pPr>
            <a:endParaRPr lang="en-US" sz="1800" dirty="0">
              <a:solidFill>
                <a:srgbClr val="000000"/>
              </a:solidFill>
            </a:endParaRPr>
          </a:p>
          <a:p>
            <a:pPr marL="685800" lvl="1" indent="-342900">
              <a:buFont typeface="+mj-lt"/>
              <a:buAutoNum type="arabicPeriod"/>
            </a:pP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9E79A-C9B2-CE47-9266-EF93572923FF}"/>
              </a:ext>
            </a:extLst>
          </p:cNvPr>
          <p:cNvSpPr txBox="1">
            <a:spLocks/>
          </p:cNvSpPr>
          <p:nvPr/>
        </p:nvSpPr>
        <p:spPr>
          <a:xfrm>
            <a:off x="1530604" y="4878162"/>
            <a:ext cx="6262118" cy="18215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Raubenheimer, FCC Week, June 2021</a:t>
            </a:r>
            <a:endParaRPr lang="en-US" sz="105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5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49268F-9719-4F24-A840-A53F1707EE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B20B91-664C-4524-90C8-1731789AC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Parameters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FBEE177-F1B1-4AEA-A87C-100CDC3773C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150415" y="933450"/>
            <a:ext cx="6722519" cy="3798888"/>
          </a:xfrm>
        </p:spPr>
      </p:pic>
    </p:spTree>
    <p:extLst>
      <p:ext uri="{BB962C8B-B14F-4D97-AF65-F5344CB8AC3E}">
        <p14:creationId xmlns:p14="http://schemas.microsoft.com/office/powerpoint/2010/main" val="3928077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D0C292-1F1E-42BB-AEB3-E83B2AC782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0D713E-BD6D-4C82-8EFC-66FC8E0D7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Ring Circumference and Straight Sections	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B1F96AB-0D22-4B60-86E1-26AD3DC6197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57200" y="1524421"/>
            <a:ext cx="8108950" cy="2616946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70832A-9904-4C17-ACF9-B66D500A7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822" y="4147477"/>
            <a:ext cx="8114328" cy="71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4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ACBEB3-A73A-441E-AAAB-F4BC166E49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5AF92C-0D37-464C-9023-EE8E5D938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Parameters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0D370C7-F552-4D5A-A184-19493A11816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438400" y="1047750"/>
            <a:ext cx="5332600" cy="379888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899129-1A5B-4C82-9CD0-4412AFBDE090}"/>
              </a:ext>
            </a:extLst>
          </p:cNvPr>
          <p:cNvSpPr txBox="1"/>
          <p:nvPr/>
        </p:nvSpPr>
        <p:spPr>
          <a:xfrm>
            <a:off x="304800" y="1276350"/>
            <a:ext cx="17876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Rama </a:t>
            </a:r>
            <a:r>
              <a:rPr lang="en-US" dirty="0" err="1"/>
              <a:t>Calaga</a:t>
            </a:r>
            <a:r>
              <a:rPr lang="en-US" dirty="0"/>
              <a:t> –</a:t>
            </a:r>
          </a:p>
          <a:p>
            <a:r>
              <a:rPr lang="en-US" dirty="0"/>
              <a:t>August 5, 2021</a:t>
            </a:r>
          </a:p>
          <a:p>
            <a:endParaRPr lang="en-US" dirty="0"/>
          </a:p>
          <a:p>
            <a:r>
              <a:rPr lang="en-US" dirty="0"/>
              <a:t>SRF Review, </a:t>
            </a:r>
            <a:br>
              <a:rPr lang="en-US" dirty="0"/>
            </a:br>
            <a:r>
              <a:rPr lang="en-US" dirty="0"/>
              <a:t>April, 2021 </a:t>
            </a:r>
          </a:p>
        </p:txBody>
      </p:sp>
    </p:spTree>
    <p:extLst>
      <p:ext uri="{BB962C8B-B14F-4D97-AF65-F5344CB8AC3E}">
        <p14:creationId xmlns:p14="http://schemas.microsoft.com/office/powerpoint/2010/main" val="293951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AD8216-C43D-48FD-B169-6728B3261A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7AAD72-9DAD-420B-B51F-10E6E606B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Parameters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1C6C45-35B8-4BAC-9170-9AB09718272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Beam-beam drives choice of </a:t>
            </a:r>
            <a:r>
              <a:rPr lang="en-US" dirty="0" err="1"/>
              <a:t>Qz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3</a:t>
            </a:r>
            <a:r>
              <a:rPr lang="en-US" baseline="30000" dirty="0">
                <a:sym typeface="Wingdings" panose="05000000000000000000" pitchFamily="2" charset="2"/>
              </a:rPr>
              <a:t>rd</a:t>
            </a:r>
            <a:r>
              <a:rPr lang="en-US" dirty="0">
                <a:sym typeface="Wingdings" panose="05000000000000000000" pitchFamily="2" charset="2"/>
              </a:rPr>
              <a:t> harmonic cavity?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Options at W and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Higgs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What about 2 versus 4 IP’s?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3A2B26-53F5-4FA8-A1CB-8194522C8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925" y="1352550"/>
            <a:ext cx="5553075" cy="1900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CC3C28-16DC-4B58-9A90-F0C158A82189}"/>
              </a:ext>
            </a:extLst>
          </p:cNvPr>
          <p:cNvSpPr txBox="1"/>
          <p:nvPr/>
        </p:nvSpPr>
        <p:spPr>
          <a:xfrm>
            <a:off x="5105400" y="103185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Dmitri </a:t>
            </a:r>
            <a:r>
              <a:rPr lang="en-US" dirty="0" err="1"/>
              <a:t>Shatilov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581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B93C46-35A9-4FD6-B247-752F897494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1DA131-63E2-4DE3-9D9D-A974FA7FE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discussions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09A0A9-B941-478B-89DD-D86DF4253EA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457200" indent="-457200">
              <a:buAutoNum type="arabicParenR"/>
            </a:pPr>
            <a:r>
              <a:rPr lang="en-US" dirty="0"/>
              <a:t>beam-beam constraints</a:t>
            </a:r>
          </a:p>
          <a:p>
            <a:pPr marL="457200" indent="-457200">
              <a:buAutoNum type="arabicParenR"/>
            </a:pPr>
            <a:r>
              <a:rPr lang="en-US" dirty="0"/>
              <a:t>Impedance modeling and needs</a:t>
            </a:r>
          </a:p>
          <a:p>
            <a:pPr marL="457200" indent="-457200">
              <a:buAutoNum type="arabicParenR"/>
            </a:pPr>
            <a:r>
              <a:rPr lang="en-US" dirty="0"/>
              <a:t>Rf Configuration</a:t>
            </a:r>
          </a:p>
          <a:p>
            <a:pPr marL="457200" indent="-457200">
              <a:buAutoNum type="arabicParenR"/>
            </a:pPr>
            <a:r>
              <a:rPr lang="en-US" dirty="0"/>
              <a:t>Arc cell and collimation/injection</a:t>
            </a:r>
            <a:r>
              <a:rPr lang="en-US"/>
              <a:t>/extraction</a:t>
            </a:r>
            <a:endParaRPr lang="en-US" dirty="0"/>
          </a:p>
          <a:p>
            <a:pPr marL="457200" indent="-457200">
              <a:buAutoNum type="arabicParenR"/>
            </a:pPr>
            <a:r>
              <a:rPr lang="en-US" dirty="0"/>
              <a:t>Ip configuration</a:t>
            </a:r>
          </a:p>
          <a:p>
            <a:pPr marL="457200" indent="-457200">
              <a:buAutoNum type="arabicParenR"/>
            </a:pPr>
            <a:r>
              <a:rPr lang="en-US" dirty="0"/>
              <a:t>What else?</a:t>
            </a:r>
          </a:p>
        </p:txBody>
      </p:sp>
    </p:spTree>
    <p:extLst>
      <p:ext uri="{BB962C8B-B14F-4D97-AF65-F5344CB8AC3E}">
        <p14:creationId xmlns:p14="http://schemas.microsoft.com/office/powerpoint/2010/main" val="26209947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reakout_x0020_Session xmlns="634941ef-5b2f-4ab3-8c03-629ec0c3d099">SC 01/02 Accelerator &amp; FEL Physics &amp; Injector</Breakout_x0020_Sess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8270116E3CC8449BC4B75B5FD16752" ma:contentTypeVersion="9" ma:contentTypeDescription="Create a new document." ma:contentTypeScope="" ma:versionID="c52251842cc6d450a6b6bbc4345768ae">
  <xsd:schema xmlns:xsd="http://www.w3.org/2001/XMLSchema" xmlns:xs="http://www.w3.org/2001/XMLSchema" xmlns:p="http://schemas.microsoft.com/office/2006/metadata/properties" xmlns:ns2="634941ef-5b2f-4ab3-8c03-629ec0c3d099" targetNamespace="http://schemas.microsoft.com/office/2006/metadata/properties" ma:root="true" ma:fieldsID="9fc0176d4c5b59bbd26cb5127807dc9b" ns2:_="">
    <xsd:import namespace="634941ef-5b2f-4ab3-8c03-629ec0c3d099"/>
    <xsd:element name="properties">
      <xsd:complexType>
        <xsd:sequence>
          <xsd:element name="documentManagement">
            <xsd:complexType>
              <xsd:all>
                <xsd:element ref="ns2:Breakout_x0020_Session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4941ef-5b2f-4ab3-8c03-629ec0c3d099" elementFormDefault="qualified">
    <xsd:import namespace="http://schemas.microsoft.com/office/2006/documentManagement/types"/>
    <xsd:import namespace="http://schemas.microsoft.com/office/infopath/2007/PartnerControls"/>
    <xsd:element name="Breakout_x0020_Session" ma:index="8" nillable="true" ma:displayName="Breakout Session" ma:format="Dropdown" ma:internalName="Breakout_x0020_Session" ma:readOnly="false">
      <xsd:simpleType>
        <xsd:restriction base="dms:Choice">
          <xsd:enumeration value="Plenary"/>
          <xsd:enumeration value="SC 01/02 Accelerator &amp; FEL Physics &amp; Injector"/>
          <xsd:enumeration value="SC 03 Cryomodules"/>
          <xsd:enumeration value="SC 04/06 Linac &amp; RF Power Systems &amp; Undulators"/>
          <xsd:enumeration value="SC 05 Cryogenics"/>
          <xsd:enumeration value="SC 07 X-ray Endstations"/>
          <xsd:enumeration value="SC 08 Controls &amp; Safety Systems"/>
          <xsd:enumeration value="SC 09 Conventional Facilities"/>
          <xsd:enumeration value="SC 10 ESH&amp;Q"/>
          <xsd:enumeration value="SC 11/12 Cost &amp; Schedule &amp; Project Management"/>
          <xsd:enumeration value="Closeout"/>
          <xsd:enumeration value="Template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75E376-0D9B-431C-906B-F65C663034E9}">
  <ds:schemaRefs>
    <ds:schemaRef ds:uri="http://purl.org/dc/elements/1.1/"/>
    <ds:schemaRef ds:uri="http://schemas.microsoft.com/office/2006/documentManagement/types"/>
    <ds:schemaRef ds:uri="634941ef-5b2f-4ab3-8c03-629ec0c3d099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19F86F-8C51-41E6-8B4C-2D2F55E4A6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4941ef-5b2f-4ab3-8c03-629ec0c3d0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1F0D510-AC54-489D-AD3D-EEF1CF0ED5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</Words>
  <Application>Microsoft Office PowerPoint</Application>
  <PresentationFormat>On-screen Show (16:9)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Blank</vt:lpstr>
      <vt:lpstr>FCCee Parameters</vt:lpstr>
      <vt:lpstr>Timeline</vt:lpstr>
      <vt:lpstr>Interfaces to other groups</vt:lpstr>
      <vt:lpstr>Parameter Issues</vt:lpstr>
      <vt:lpstr>CDR Parameters</vt:lpstr>
      <vt:lpstr>Ring Circumference and Straight Sections </vt:lpstr>
      <vt:lpstr>RF Parameters</vt:lpstr>
      <vt:lpstr>IP Parameters</vt:lpstr>
      <vt:lpstr>Parameter discussions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Raubenheimer_HE_DOE_Dec2020</dc:title>
  <dc:creator/>
  <cp:lastModifiedBy/>
  <cp:revision>417</cp:revision>
  <cp:lastPrinted>2019-10-24T05:29:06Z</cp:lastPrinted>
  <dcterms:created xsi:type="dcterms:W3CDTF">2019-04-23T01:07:29Z</dcterms:created>
  <dcterms:modified xsi:type="dcterms:W3CDTF">2021-09-13T00:28:11Z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0x010100438270116E3CC8449BC4B75B5FD16752</vt:lpwstr>
  </property>
</Properties>
</file>