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4" r:id="rId2"/>
    <p:sldId id="265" r:id="rId3"/>
    <p:sldId id="273" r:id="rId4"/>
    <p:sldId id="274" r:id="rId5"/>
    <p:sldId id="275" r:id="rId6"/>
    <p:sldId id="276" r:id="rId7"/>
  </p:sldIdLst>
  <p:sldSz cx="12192000" cy="6858000"/>
  <p:notesSz cx="7099300" cy="1023461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BC"/>
    <a:srgbClr val="002E8A"/>
    <a:srgbClr val="9A0000"/>
    <a:srgbClr val="004ADE"/>
    <a:srgbClr val="C55A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4545"/>
    <p:restoredTop sz="99821" autoAdjust="0"/>
  </p:normalViewPr>
  <p:slideViewPr>
    <p:cSldViewPr snapToGrid="0">
      <p:cViewPr varScale="1">
        <p:scale>
          <a:sx n="73" d="100"/>
          <a:sy n="73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021294" y="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89100CC-7E80-0A4E-A694-EC391BAE0D0E}" type="datetimeFigureOut">
              <a:rPr lang="en-US"/>
              <a:t>9/11/2021</a:t>
            </a:fld>
            <a:endParaRPr lang="en-US"/>
          </a:p>
        </p:txBody>
      </p:sp>
      <p:sp>
        <p:nvSpPr>
          <p:cNvPr id="6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90600" y="576263"/>
            <a:ext cx="5118100" cy="2878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9930" y="3646081"/>
            <a:ext cx="5679440" cy="345418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729083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021294" y="729083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BC2FEBE-04E2-2949-ACFA-1F7B99823A8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197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C5ADD75-35EA-EA42-A9B9-F4CAF35E61B5}" type="datetime1">
              <a:rPr lang="en-US"/>
              <a:t>9/11/2021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B9C4228-A435-CF4A-AB1E-A6957B1B34D6}" type="datetime1">
              <a:rPr lang="en-US"/>
              <a:t>9/11/2021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2833FF9-F8D0-A64E-BAA5-F88E466D267A}" type="datetime1">
              <a:rPr lang="en-US"/>
              <a:t>9/11/2021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48E15D9-E517-F64D-8595-7BEC0356D83D}" type="datetime1">
              <a:rPr lang="en-US"/>
              <a:t>9/11/2021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5D2C5AD-4902-8747-9B57-E99CBA4FF034}" type="datetime1">
              <a:rPr lang="en-US"/>
              <a:t>9/11/2021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D33EF3-4619-F44A-9167-B3445F4395B1}" type="datetime1">
              <a:rPr lang="en-US"/>
              <a:t>9/11/2021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B1AA866-3CFE-054A-91A8-222A7BC51759}" type="datetime1">
              <a:rPr lang="en-US"/>
              <a:t>9/11/2021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5B98234-DED0-6A49-990A-20F492ACC1A2}" type="datetime1">
              <a:rPr lang="en-US"/>
              <a:t>9/11/2021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43FD2B9-9BAD-4140-A444-DF4A71B50114}" type="datetime1">
              <a:rPr lang="en-US"/>
              <a:t>9/11/2021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F9A4AD-10ED-DE4A-AA8B-87CACE40C81A}" type="datetime1">
              <a:rPr lang="en-US"/>
              <a:t>9/11/2021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6E525E3-D914-6E48-9FB3-BF8773628134}" type="datetime1">
              <a:rPr lang="en-US"/>
              <a:t>9/11/2021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849243" y="122171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198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07F3518-A001-374A-BBBB-2286D010B2D1}" type="datetime1">
              <a:rPr lang="en-US"/>
              <a:t>9/11/2021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4400" b="1">
          <a:solidFill>
            <a:srgbClr val="1155CC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>
        <a:lnSpc>
          <a:spcPct val="10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2400">
          <a:solidFill>
            <a:srgbClr val="1155CC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31023" y="908720"/>
            <a:ext cx="12191998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Beam-Beam Constraints and FCC-</a:t>
            </a:r>
            <a:r>
              <a:rPr lang="en-US" sz="3600" b="1" dirty="0" err="1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</a:t>
            </a: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Parameters </a:t>
            </a:r>
            <a:endParaRPr lang="en-US" sz="36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20000"/>
              </a:lnSpc>
            </a:pPr>
            <a:endParaRPr lang="en-US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564904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D. </a:t>
            </a:r>
            <a:r>
              <a:rPr lang="en-US" sz="2800" b="1" dirty="0" err="1" smtClean="0"/>
              <a:t>Shatilov</a:t>
            </a:r>
            <a:r>
              <a:rPr lang="en-US" sz="2800" b="1" dirty="0"/>
              <a:t> </a:t>
            </a:r>
            <a:r>
              <a:rPr lang="en-US" sz="2800" b="1" dirty="0" smtClean="0"/>
              <a:t>(BINP</a:t>
            </a:r>
            <a:r>
              <a:rPr lang="en-US" sz="2800" b="1" dirty="0" smtClean="0"/>
              <a:t>)</a:t>
            </a:r>
            <a:endParaRPr lang="en-US" sz="24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0" y="6084000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FCC-</a:t>
            </a:r>
            <a:r>
              <a:rPr lang="en-US" sz="2000" dirty="0" err="1" smtClean="0"/>
              <a:t>ee</a:t>
            </a:r>
            <a:r>
              <a:rPr lang="en-US" sz="2000" dirty="0" smtClean="0"/>
              <a:t> parameters discussion</a:t>
            </a:r>
            <a:endParaRPr lang="en-US" sz="2000" dirty="0"/>
          </a:p>
          <a:p>
            <a:pPr algn="ctr"/>
            <a:r>
              <a:rPr lang="en-US" sz="2000" dirty="0" smtClean="0"/>
              <a:t>13</a:t>
            </a:r>
            <a:r>
              <a:rPr lang="en-US" sz="2000" dirty="0" smtClean="0"/>
              <a:t> </a:t>
            </a:r>
            <a:r>
              <a:rPr lang="en-US" sz="2000" dirty="0" smtClean="0"/>
              <a:t>Sep</a:t>
            </a:r>
            <a:r>
              <a:rPr lang="en-US" sz="2000" dirty="0" smtClean="0"/>
              <a:t> </a:t>
            </a:r>
            <a:r>
              <a:rPr lang="en-US" sz="2000" dirty="0" smtClean="0"/>
              <a:t>2021</a:t>
            </a:r>
            <a:endParaRPr lang="ru-RU" sz="20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6017508"/>
            <a:ext cx="211455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77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678" y="7135"/>
            <a:ext cx="12191998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Equations</a:t>
            </a:r>
            <a:endParaRPr lang="en-US" sz="36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20000"/>
              </a:lnSpc>
            </a:pPr>
            <a:endParaRPr lang="en-US" sz="8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552001"/>
            <a:ext cx="1218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D. </a:t>
            </a:r>
            <a:r>
              <a:rPr lang="en-US" sz="1400" dirty="0" err="1"/>
              <a:t>Shatilov</a:t>
            </a:r>
            <a:r>
              <a:rPr lang="en-US" sz="1400" dirty="0"/>
              <a:t>                                    </a:t>
            </a:r>
            <a:r>
              <a:rPr lang="en-US" sz="1400" dirty="0" smtClean="0"/>
              <a:t>                                     </a:t>
            </a:r>
            <a:r>
              <a:rPr lang="en-US" sz="1400" dirty="0"/>
              <a:t> </a:t>
            </a:r>
            <a:r>
              <a:rPr lang="en-US" sz="1400" dirty="0" smtClean="0"/>
              <a:t>         </a:t>
            </a:r>
            <a:r>
              <a:rPr lang="en-US" sz="1400" dirty="0" smtClean="0"/>
              <a:t>        </a:t>
            </a:r>
            <a:r>
              <a:rPr lang="en-US" sz="1400" dirty="0" smtClean="0"/>
              <a:t>FCC-</a:t>
            </a:r>
            <a:r>
              <a:rPr lang="en-US" sz="1400" dirty="0" err="1" smtClean="0"/>
              <a:t>ee</a:t>
            </a:r>
            <a:r>
              <a:rPr lang="en-US" sz="1400" dirty="0" smtClean="0"/>
              <a:t> parameters discussion, 13 Sep</a:t>
            </a:r>
            <a:r>
              <a:rPr lang="en-US" sz="1400" dirty="0" smtClean="0"/>
              <a:t> </a:t>
            </a:r>
            <a:r>
              <a:rPr lang="en-US" sz="1400" dirty="0" smtClean="0"/>
              <a:t>2021              </a:t>
            </a:r>
            <a:r>
              <a:rPr lang="en-US" sz="1400" dirty="0" smtClean="0"/>
              <a:t>                                                                                                </a:t>
            </a:r>
            <a:r>
              <a:rPr lang="en-US" sz="1400" dirty="0"/>
              <a:t>2</a:t>
            </a:r>
            <a:endParaRPr lang="ru-RU" sz="1400" dirty="0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44000" y="792000"/>
            <a:ext cx="4891385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Piwinski </a:t>
            </a:r>
            <a:r>
              <a:rPr lang="en-US" altLang="ru-RU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angle</a:t>
            </a:r>
            <a:r>
              <a:rPr lang="en-US" altLang="ru-RU" dirty="0" smtClean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:</a:t>
            </a:r>
          </a:p>
          <a:p>
            <a:pPr eaLnBrk="1" hangingPunct="1">
              <a:spcBef>
                <a:spcPct val="50000"/>
              </a:spcBef>
            </a:pPr>
            <a:endParaRPr lang="en-US" altLang="ru-RU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eaLnBrk="1" hangingPunct="1">
              <a:spcBef>
                <a:spcPct val="50000"/>
              </a:spcBef>
            </a:pPr>
            <a:endParaRPr lang="en-US" altLang="ru-RU" dirty="0" smtClean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eaLnBrk="1" hangingPunct="1">
              <a:spcBef>
                <a:spcPct val="50000"/>
              </a:spcBef>
            </a:pPr>
            <a:endParaRPr lang="en-US" altLang="ru-RU" sz="2400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ru-RU" u="sng" dirty="0" smtClean="0"/>
              <a:t>Luminosity</a:t>
            </a:r>
            <a:r>
              <a:rPr lang="en-US" altLang="ru-RU" dirty="0"/>
              <a:t>: </a:t>
            </a:r>
            <a:endParaRPr lang="en-US" altLang="ru-RU" dirty="0" smtClean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eaLnBrk="1" hangingPunct="1">
              <a:spcBef>
                <a:spcPct val="50000"/>
              </a:spcBef>
            </a:pPr>
            <a:endParaRPr lang="en-US" altLang="ru-RU" sz="600" dirty="0">
              <a:sym typeface="Symbol" pitchFamily="18" charset="2"/>
            </a:endParaRPr>
          </a:p>
        </p:txBody>
      </p:sp>
      <p:graphicFrame>
        <p:nvGraphicFramePr>
          <p:cNvPr id="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1241776"/>
              </p:ext>
            </p:extLst>
          </p:nvPr>
        </p:nvGraphicFramePr>
        <p:xfrm>
          <a:off x="1476000" y="2412000"/>
          <a:ext cx="2093652" cy="798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6" name="Equation" r:id="rId3" imgW="1231560" imgH="469800" progId="Equation.DSMT4">
                  <p:embed/>
                </p:oleObj>
              </mc:Choice>
              <mc:Fallback>
                <p:oleObj name="Equation" r:id="rId3" imgW="123156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000" y="2412000"/>
                        <a:ext cx="2093652" cy="7986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841352"/>
              </p:ext>
            </p:extLst>
          </p:nvPr>
        </p:nvGraphicFramePr>
        <p:xfrm>
          <a:off x="1835997" y="684000"/>
          <a:ext cx="1403591" cy="666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" name="Equation" r:id="rId5" imgW="863280" imgH="444240" progId="Equation.DSMT4">
                  <p:embed/>
                </p:oleObj>
              </mc:Choice>
              <mc:Fallback>
                <p:oleObj name="Equation" r:id="rId5" imgW="86328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997" y="684000"/>
                        <a:ext cx="1403591" cy="6663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6555589" y="819149"/>
            <a:ext cx="4640593" cy="1902457"/>
            <a:chOff x="252000" y="72000"/>
            <a:chExt cx="4640593" cy="1902457"/>
          </a:xfrm>
        </p:grpSpPr>
        <p:sp>
          <p:nvSpPr>
            <p:cNvPr id="10" name="AutoShape 53"/>
            <p:cNvSpPr>
              <a:spLocks noChangeArrowheads="1"/>
            </p:cNvSpPr>
            <p:nvPr/>
          </p:nvSpPr>
          <p:spPr bwMode="auto">
            <a:xfrm>
              <a:off x="1604912" y="1044000"/>
              <a:ext cx="1404000" cy="360000"/>
            </a:xfrm>
            <a:prstGeom prst="diamond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ru-RU" altLang="ru-RU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324000" y="1224000"/>
              <a:ext cx="4500000" cy="0"/>
            </a:xfrm>
            <a:custGeom>
              <a:avLst/>
              <a:gdLst>
                <a:gd name="T0" fmla="*/ 0 w 3037"/>
                <a:gd name="T1" fmla="*/ 2147483647 h 4"/>
                <a:gd name="T2" fmla="*/ 2147483647 w 3037"/>
                <a:gd name="T3" fmla="*/ 0 h 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037" h="4">
                  <a:moveTo>
                    <a:pt x="0" y="4"/>
                  </a:moveTo>
                  <a:lnTo>
                    <a:pt x="3037" y="0"/>
                  </a:lnTo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Text Box 49"/>
            <p:cNvSpPr txBox="1">
              <a:spLocks noChangeArrowheads="1"/>
            </p:cNvSpPr>
            <p:nvPr/>
          </p:nvSpPr>
          <p:spPr bwMode="auto">
            <a:xfrm>
              <a:off x="4608000" y="1224000"/>
              <a:ext cx="203200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9026" tIns="39514" rIns="79026" bIns="39514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altLang="ru-RU" dirty="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z</a:t>
              </a:r>
              <a:endParaRPr lang="en-US" altLang="ru-RU" dirty="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3" name="Rectangle 48"/>
            <p:cNvSpPr>
              <a:spLocks noChangeArrowheads="1"/>
            </p:cNvSpPr>
            <p:nvPr/>
          </p:nvSpPr>
          <p:spPr bwMode="auto">
            <a:xfrm rot="840000">
              <a:off x="504000" y="1044000"/>
              <a:ext cx="3600000" cy="360000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ru-RU" altLang="ru-RU"/>
            </a:p>
          </p:txBody>
        </p:sp>
        <p:sp>
          <p:nvSpPr>
            <p:cNvPr id="14" name="Rectangle 47"/>
            <p:cNvSpPr>
              <a:spLocks noChangeArrowheads="1"/>
            </p:cNvSpPr>
            <p:nvPr/>
          </p:nvSpPr>
          <p:spPr bwMode="auto">
            <a:xfrm rot="-840000">
              <a:off x="504000" y="1044000"/>
              <a:ext cx="3600000" cy="360000"/>
            </a:xfrm>
            <a:prstGeom prst="rect">
              <a:avLst/>
            </a:prstGeom>
            <a:noFill/>
            <a:ln w="15875">
              <a:solidFill>
                <a:srgbClr val="00206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ru-RU" altLang="ru-RU"/>
            </a:p>
          </p:txBody>
        </p:sp>
        <p:sp>
          <p:nvSpPr>
            <p:cNvPr id="15" name="Text Box 44"/>
            <p:cNvSpPr txBox="1">
              <a:spLocks noChangeArrowheads="1"/>
            </p:cNvSpPr>
            <p:nvPr/>
          </p:nvSpPr>
          <p:spPr bwMode="auto">
            <a:xfrm>
              <a:off x="252000" y="360000"/>
              <a:ext cx="242738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655" tIns="38329" rIns="76655" bIns="38329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altLang="ru-RU" sz="2000" dirty="0" smtClean="0">
                  <a:solidFill>
                    <a:srgbClr val="FF0000"/>
                  </a:solidFill>
                  <a:latin typeface="+mn-lt"/>
                  <a:ea typeface="Times New Roman" pitchFamily="18" charset="0"/>
                  <a:cs typeface="Arial" charset="0"/>
                </a:rPr>
                <a:t>e</a:t>
              </a:r>
              <a:endParaRPr lang="en-US" altLang="ru-RU" sz="2000" dirty="0">
                <a:latin typeface="+mn-lt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6" name="Freeform 34"/>
            <p:cNvSpPr>
              <a:spLocks/>
            </p:cNvSpPr>
            <p:nvPr/>
          </p:nvSpPr>
          <p:spPr bwMode="auto">
            <a:xfrm>
              <a:off x="2304000" y="180000"/>
              <a:ext cx="0" cy="1692000"/>
            </a:xfrm>
            <a:custGeom>
              <a:avLst/>
              <a:gdLst>
                <a:gd name="T0" fmla="*/ 2147483647 w 6"/>
                <a:gd name="T1" fmla="*/ 2147483647 h 3472"/>
                <a:gd name="T2" fmla="*/ 0 w 6"/>
                <a:gd name="T3" fmla="*/ 0 h 347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3472">
                  <a:moveTo>
                    <a:pt x="6" y="3472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Text Box 33"/>
            <p:cNvSpPr txBox="1">
              <a:spLocks noChangeArrowheads="1"/>
            </p:cNvSpPr>
            <p:nvPr/>
          </p:nvSpPr>
          <p:spPr bwMode="auto">
            <a:xfrm>
              <a:off x="2340000" y="72000"/>
              <a:ext cx="203200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9026" tIns="39514" rIns="79026" bIns="39514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altLang="ru-RU" dirty="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x</a:t>
              </a:r>
              <a:endParaRPr lang="en-US" altLang="ru-RU" dirty="0">
                <a:ea typeface="Times New Roman" pitchFamily="18" charset="0"/>
                <a:cs typeface="Arial" charset="0"/>
              </a:endParaRPr>
            </a:p>
          </p:txBody>
        </p:sp>
        <p:cxnSp>
          <p:nvCxnSpPr>
            <p:cNvPr id="18" name="Прямая со стрелкой 17"/>
            <p:cNvCxnSpPr/>
            <p:nvPr/>
          </p:nvCxnSpPr>
          <p:spPr>
            <a:xfrm>
              <a:off x="2304000" y="756000"/>
              <a:ext cx="702000" cy="0"/>
            </a:xfrm>
            <a:prstGeom prst="straightConnector1">
              <a:avLst/>
            </a:prstGeom>
            <a:ln w="6350">
              <a:solidFill>
                <a:schemeClr val="accent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3024000" y="396000"/>
              <a:ext cx="0" cy="828000"/>
            </a:xfrm>
            <a:prstGeom prst="line">
              <a:avLst/>
            </a:prstGeom>
            <a:ln w="9525" cap="rnd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 Box 30"/>
            <p:cNvSpPr txBox="1">
              <a:spLocks noChangeArrowheads="1"/>
            </p:cNvSpPr>
            <p:nvPr/>
          </p:nvSpPr>
          <p:spPr bwMode="auto">
            <a:xfrm>
              <a:off x="2520000" y="396000"/>
              <a:ext cx="38474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ru-RU" sz="1600" i="1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L</a:t>
              </a:r>
              <a:r>
                <a:rPr lang="en-US" altLang="ru-RU" sz="1600" i="1" baseline="-250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i</a:t>
              </a:r>
              <a:endParaRPr lang="ru-RU" altLang="ru-RU" sz="1600" i="1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cxnSp>
          <p:nvCxnSpPr>
            <p:cNvPr id="21" name="Прямая со стрелкой 20"/>
            <p:cNvCxnSpPr/>
            <p:nvPr/>
          </p:nvCxnSpPr>
          <p:spPr>
            <a:xfrm rot="840000" flipH="1" flipV="1">
              <a:off x="288000" y="1224000"/>
              <a:ext cx="39600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 rot="-840000" flipH="1" flipV="1">
              <a:off x="360000" y="1224000"/>
              <a:ext cx="3960000" cy="0"/>
            </a:xfrm>
            <a:prstGeom prst="straightConnector1">
              <a:avLst/>
            </a:prstGeom>
            <a:ln w="12700">
              <a:solidFill>
                <a:srgbClr val="00206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60000" y="324000"/>
              <a:ext cx="2790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+</a:t>
              </a:r>
              <a:endParaRPr lang="ru-RU" sz="1400" dirty="0">
                <a:solidFill>
                  <a:srgbClr val="FF0000"/>
                </a:solidFill>
              </a:endParaRPr>
            </a:p>
          </p:txBody>
        </p:sp>
        <p:sp>
          <p:nvSpPr>
            <p:cNvPr id="24" name="Text Box 44"/>
            <p:cNvSpPr txBox="1">
              <a:spLocks noChangeArrowheads="1"/>
            </p:cNvSpPr>
            <p:nvPr/>
          </p:nvSpPr>
          <p:spPr bwMode="auto">
            <a:xfrm>
              <a:off x="4104000" y="360000"/>
              <a:ext cx="242738" cy="25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655" tIns="38329" rIns="76655" bIns="38329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altLang="ru-RU" sz="2000" dirty="0" smtClean="0">
                  <a:solidFill>
                    <a:srgbClr val="002060"/>
                  </a:solidFill>
                  <a:latin typeface="+mn-lt"/>
                  <a:ea typeface="Times New Roman" pitchFamily="18" charset="0"/>
                  <a:cs typeface="Arial" charset="0"/>
                </a:rPr>
                <a:t>e</a:t>
              </a:r>
              <a:endParaRPr lang="en-US" altLang="ru-RU" sz="2000" dirty="0">
                <a:solidFill>
                  <a:srgbClr val="002060"/>
                </a:solidFill>
                <a:latin typeface="+mn-lt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212000" y="252000"/>
              <a:ext cx="3642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rgbClr val="002060"/>
                  </a:solidFill>
                </a:rPr>
                <a:t>-</a:t>
              </a:r>
              <a:endParaRPr lang="ru-RU" sz="2400" dirty="0">
                <a:solidFill>
                  <a:srgbClr val="002060"/>
                </a:solidFill>
              </a:endParaRPr>
            </a:p>
          </p:txBody>
        </p:sp>
        <p:cxnSp>
          <p:nvCxnSpPr>
            <p:cNvPr id="26" name="Прямая со стрелкой 25"/>
            <p:cNvCxnSpPr/>
            <p:nvPr/>
          </p:nvCxnSpPr>
          <p:spPr>
            <a:xfrm flipV="1">
              <a:off x="4186410" y="1528764"/>
              <a:ext cx="85553" cy="373482"/>
            </a:xfrm>
            <a:prstGeom prst="straightConnector1">
              <a:avLst/>
            </a:prstGeom>
            <a:ln w="6350">
              <a:solidFill>
                <a:schemeClr val="accent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4171950" y="1585912"/>
              <a:ext cx="4716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2</a:t>
              </a:r>
              <a:r>
                <a:rPr lang="en-US" sz="1600" i="1" dirty="0" smtClean="0">
                  <a:sym typeface="Symbol" panose="05050102010706020507" pitchFamily="18" charset="2"/>
                </a:rPr>
                <a:t></a:t>
              </a:r>
              <a:r>
                <a:rPr lang="en-US" sz="1600" baseline="-25000" dirty="0" smtClean="0"/>
                <a:t>x</a:t>
              </a:r>
              <a:endParaRPr lang="ru-RU" sz="1600" baseline="-25000" dirty="0"/>
            </a:p>
          </p:txBody>
        </p:sp>
        <p:cxnSp>
          <p:nvCxnSpPr>
            <p:cNvPr id="28" name="Прямая со стрелкой 27"/>
            <p:cNvCxnSpPr/>
            <p:nvPr/>
          </p:nvCxnSpPr>
          <p:spPr>
            <a:xfrm>
              <a:off x="472461" y="1093547"/>
              <a:ext cx="3492636" cy="880910"/>
            </a:xfrm>
            <a:prstGeom prst="straightConnector1">
              <a:avLst/>
            </a:prstGeom>
            <a:ln w="6350">
              <a:solidFill>
                <a:schemeClr val="accent1">
                  <a:lumMod val="7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Прямоугольник 28"/>
            <p:cNvSpPr/>
            <p:nvPr/>
          </p:nvSpPr>
          <p:spPr>
            <a:xfrm rot="875728">
              <a:off x="2454028" y="1576512"/>
              <a:ext cx="402926" cy="1871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/>
            <p:cNvSpPr txBox="1"/>
            <p:nvPr/>
          </p:nvSpPr>
          <p:spPr>
            <a:xfrm rot="821312">
              <a:off x="2448000" y="1476000"/>
              <a:ext cx="4667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2</a:t>
              </a:r>
              <a:r>
                <a:rPr lang="en-US" sz="1600" i="1" dirty="0" smtClean="0">
                  <a:sym typeface="Symbol" panose="05050102010706020507" pitchFamily="18" charset="2"/>
                </a:rPr>
                <a:t></a:t>
              </a:r>
              <a:r>
                <a:rPr lang="en-US" sz="1600" baseline="-25000" dirty="0">
                  <a:sym typeface="Symbol" panose="05050102010706020507" pitchFamily="18" charset="2"/>
                </a:rPr>
                <a:t>z</a:t>
              </a:r>
              <a:endParaRPr lang="ru-RU" sz="1600" baseline="-25000" dirty="0"/>
            </a:p>
          </p:txBody>
        </p:sp>
        <p:cxnSp>
          <p:nvCxnSpPr>
            <p:cNvPr id="31" name="Прямая со стрелкой 30"/>
            <p:cNvCxnSpPr/>
            <p:nvPr/>
          </p:nvCxnSpPr>
          <p:spPr>
            <a:xfrm flipV="1">
              <a:off x="4356000" y="828000"/>
              <a:ext cx="0" cy="396000"/>
            </a:xfrm>
            <a:prstGeom prst="straightConnector1">
              <a:avLst/>
            </a:prstGeom>
            <a:ln w="6350">
              <a:solidFill>
                <a:schemeClr val="accent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H="1" flipV="1">
              <a:off x="4068000" y="818050"/>
              <a:ext cx="540000" cy="0"/>
            </a:xfrm>
            <a:prstGeom prst="line">
              <a:avLst/>
            </a:prstGeom>
            <a:ln w="9525" cap="rnd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4320000" y="828000"/>
              <a:ext cx="5725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sym typeface="Symbol" panose="05050102010706020507" pitchFamily="18" charset="2"/>
                </a:rPr>
                <a:t> ∙</a:t>
              </a:r>
              <a:r>
                <a:rPr lang="en-US" sz="1600" baseline="-25000" dirty="0" smtClean="0"/>
                <a:t>x</a:t>
              </a:r>
              <a:endParaRPr lang="ru-RU" sz="1600" baseline="-25000" dirty="0"/>
            </a:p>
          </p:txBody>
        </p:sp>
        <p:sp>
          <p:nvSpPr>
            <p:cNvPr id="34" name="Arc 29"/>
            <p:cNvSpPr>
              <a:spLocks/>
            </p:cNvSpPr>
            <p:nvPr/>
          </p:nvSpPr>
          <p:spPr bwMode="auto">
            <a:xfrm rot="2700000">
              <a:off x="3600000" y="1105200"/>
              <a:ext cx="234000" cy="2340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Text Box 30"/>
            <p:cNvSpPr txBox="1">
              <a:spLocks noChangeArrowheads="1"/>
            </p:cNvSpPr>
            <p:nvPr/>
          </p:nvSpPr>
          <p:spPr bwMode="auto">
            <a:xfrm>
              <a:off x="3744000" y="936000"/>
              <a:ext cx="315912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1600" i="1" dirty="0" smtClean="0">
                  <a:sym typeface="Symbol" pitchFamily="18" charset="2"/>
                </a:rPr>
                <a:t></a:t>
              </a:r>
              <a:endParaRPr lang="ru-RU" altLang="ru-RU" sz="1600" i="1" dirty="0">
                <a:sym typeface="Symbol" pitchFamily="18" charset="2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6875897" y="2898245"/>
            <a:ext cx="36394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Collision scheme with large </a:t>
            </a:r>
            <a:r>
              <a:rPr lang="en-US" sz="1600" dirty="0" err="1" smtClean="0"/>
              <a:t>Piwinski</a:t>
            </a:r>
            <a:r>
              <a:rPr lang="en-US" sz="1600" dirty="0" smtClean="0"/>
              <a:t> angle</a:t>
            </a:r>
            <a:endParaRPr lang="ru-RU" sz="1600" dirty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924654"/>
              </p:ext>
            </p:extLst>
          </p:nvPr>
        </p:nvGraphicFramePr>
        <p:xfrm>
          <a:off x="180000" y="1440000"/>
          <a:ext cx="3409560" cy="72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8" name="Equation" r:id="rId7" imgW="2273040" imgH="482400" progId="Equation.DSMT4">
                  <p:embed/>
                </p:oleObj>
              </mc:Choice>
              <mc:Fallback>
                <p:oleObj name="Equation" r:id="rId7" imgW="2273040" imgH="482400" progId="Equation.DSMT4">
                  <p:embed/>
                  <p:pic>
                    <p:nvPicPr>
                      <p:cNvPr id="0" name="Объект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000" y="1440000"/>
                        <a:ext cx="3409560" cy="72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Овал 37"/>
          <p:cNvSpPr/>
          <p:nvPr/>
        </p:nvSpPr>
        <p:spPr>
          <a:xfrm>
            <a:off x="2790000" y="2412000"/>
            <a:ext cx="270000" cy="396000"/>
          </a:xfrm>
          <a:prstGeom prst="ellipse">
            <a:avLst/>
          </a:prstGeom>
          <a:noFill/>
          <a:ln w="19050">
            <a:solidFill>
              <a:srgbClr val="003F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9" name="Объект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8202724"/>
              </p:ext>
            </p:extLst>
          </p:nvPr>
        </p:nvGraphicFramePr>
        <p:xfrm>
          <a:off x="180000" y="3492500"/>
          <a:ext cx="4860925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9" name="Equation" r:id="rId9" imgW="3352680" imgH="558720" progId="Equation.DSMT4">
                  <p:embed/>
                </p:oleObj>
              </mc:Choice>
              <mc:Fallback>
                <p:oleObj name="Equation" r:id="rId9" imgW="3352680" imgH="558720" progId="Equation.DSMT4">
                  <p:embed/>
                  <p:pic>
                    <p:nvPicPr>
                      <p:cNvPr id="0" name="Объект 23"/>
                      <p:cNvPicPr>
                        <a:picLocks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000" y="3492500"/>
                        <a:ext cx="4860925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Объект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3078484"/>
              </p:ext>
            </p:extLst>
          </p:nvPr>
        </p:nvGraphicFramePr>
        <p:xfrm>
          <a:off x="180000" y="4572000"/>
          <a:ext cx="575945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0" name="Equation" r:id="rId11" imgW="3974760" imgH="507960" progId="Equation.DSMT4">
                  <p:embed/>
                </p:oleObj>
              </mc:Choice>
              <mc:Fallback>
                <p:oleObj name="Equation" r:id="rId11" imgW="3974760" imgH="507960" progId="Equation.DSMT4">
                  <p:embed/>
                  <p:pic>
                    <p:nvPicPr>
                      <p:cNvPr id="0" name="Объект 22"/>
                      <p:cNvPicPr>
                        <a:picLocks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000" y="4572000"/>
                        <a:ext cx="5759450" cy="73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2" name="Прямая соединительная линия 41"/>
          <p:cNvCxnSpPr/>
          <p:nvPr/>
        </p:nvCxnSpPr>
        <p:spPr>
          <a:xfrm>
            <a:off x="144000" y="3276000"/>
            <a:ext cx="1180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480000" y="3708000"/>
            <a:ext cx="5472000" cy="2677656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003FBC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We want to optimize parameters while keeping </a:t>
            </a:r>
            <a:r>
              <a:rPr lang="en-US" b="1" i="1" dirty="0" smtClean="0">
                <a:solidFill>
                  <a:srgbClr val="C00000"/>
                </a:solidFill>
                <a:sym typeface="Symbol"/>
              </a:rPr>
              <a:t></a:t>
            </a:r>
            <a:r>
              <a:rPr lang="en-US" b="1" i="1" baseline="-25000" dirty="0" smtClean="0">
                <a:solidFill>
                  <a:srgbClr val="C00000"/>
                </a:solidFill>
                <a:sym typeface="Symbol"/>
              </a:rPr>
              <a:t>y</a:t>
            </a:r>
            <a:r>
              <a:rPr lang="en-US" b="1" dirty="0" smtClean="0">
                <a:solidFill>
                  <a:srgbClr val="C00000"/>
                </a:solidFill>
                <a:sym typeface="Symbol"/>
              </a:rPr>
              <a:t> at the beam-beam limit (i.e.  </a:t>
            </a:r>
            <a:r>
              <a:rPr 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L = </a:t>
            </a:r>
            <a:r>
              <a:rPr lang="en-US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const</a:t>
            </a:r>
            <a:r>
              <a:rPr lang="en-US" b="1" dirty="0" smtClean="0">
                <a:solidFill>
                  <a:srgbClr val="C00000"/>
                </a:solidFill>
                <a:sym typeface="Symbol"/>
              </a:rPr>
              <a:t>).</a:t>
            </a:r>
          </a:p>
          <a:p>
            <a:pPr algn="just">
              <a:lnSpc>
                <a:spcPct val="120000"/>
              </a:lnSpc>
            </a:pPr>
            <a:endParaRPr lang="en-US" sz="600" dirty="0" smtClean="0">
              <a:sym typeface="Symbol"/>
            </a:endParaRPr>
          </a:p>
          <a:p>
            <a:pPr algn="just">
              <a:lnSpc>
                <a:spcPct val="120000"/>
              </a:lnSpc>
            </a:pPr>
            <a:r>
              <a:rPr lang="en-US" dirty="0" smtClean="0">
                <a:sym typeface="Symbol"/>
              </a:rPr>
              <a:t>The only relatively </a:t>
            </a:r>
            <a:r>
              <a:rPr lang="en-US" i="1" dirty="0" smtClean="0">
                <a:sym typeface="Symbol"/>
              </a:rPr>
              <a:t>free</a:t>
            </a:r>
            <a:r>
              <a:rPr lang="en-US" dirty="0" smtClean="0">
                <a:sym typeface="Symbol"/>
              </a:rPr>
              <a:t> </a:t>
            </a:r>
            <a:r>
              <a:rPr lang="en-US" dirty="0">
                <a:sym typeface="Symbol"/>
              </a:rPr>
              <a:t>parameter </a:t>
            </a:r>
            <a:r>
              <a:rPr lang="en-US" dirty="0" smtClean="0">
                <a:sym typeface="Symbol"/>
              </a:rPr>
              <a:t>is </a:t>
            </a:r>
            <a:r>
              <a:rPr lang="en-US" i="1" dirty="0" smtClean="0">
                <a:sym typeface="Symbol"/>
              </a:rPr>
              <a:t></a:t>
            </a:r>
            <a:r>
              <a:rPr lang="en-US" i="1" baseline="-25000" dirty="0" smtClean="0">
                <a:sym typeface="Symbol"/>
              </a:rPr>
              <a:t>z</a:t>
            </a:r>
            <a:r>
              <a:rPr lang="en-US" dirty="0" smtClean="0">
                <a:sym typeface="Symbol"/>
              </a:rPr>
              <a:t>. Then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N</a:t>
            </a:r>
            <a:r>
              <a:rPr lang="en-US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p</a:t>
            </a:r>
            <a:r>
              <a:rPr lang="en-US" dirty="0" smtClean="0">
                <a:sym typeface="Symbol"/>
              </a:rPr>
              <a:t> must be changed proportionally, and the number of bunches – in reverse ratio, to keep 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I</a:t>
            </a:r>
            <a:r>
              <a:rPr lang="en-US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tot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= const</a:t>
            </a:r>
            <a:r>
              <a:rPr lang="en-US" dirty="0" smtClean="0">
                <a:sym typeface="Symbol"/>
              </a:rPr>
              <a:t>.</a:t>
            </a:r>
          </a:p>
          <a:p>
            <a:pPr algn="just">
              <a:lnSpc>
                <a:spcPct val="120000"/>
              </a:lnSpc>
            </a:pPr>
            <a:endParaRPr lang="en-US" sz="800" dirty="0">
              <a:sym typeface="Symbol"/>
            </a:endParaRPr>
          </a:p>
          <a:p>
            <a:pPr algn="just">
              <a:lnSpc>
                <a:spcPct val="120000"/>
              </a:lnSpc>
            </a:pPr>
            <a:r>
              <a:rPr lang="en-US" dirty="0">
                <a:solidFill>
                  <a:srgbClr val="003FBC"/>
                </a:solidFill>
                <a:sym typeface="Symbol"/>
              </a:rPr>
              <a:t>C</a:t>
            </a:r>
            <a:r>
              <a:rPr lang="en-US" dirty="0" smtClean="0">
                <a:solidFill>
                  <a:srgbClr val="003FBC"/>
                </a:solidFill>
                <a:sym typeface="Symbol"/>
              </a:rPr>
              <a:t>hange in </a:t>
            </a:r>
            <a:r>
              <a:rPr lang="en-US" dirty="0">
                <a:solidFill>
                  <a:srgbClr val="003FBC"/>
                </a:solidFill>
                <a:sym typeface="Symbol"/>
              </a:rPr>
              <a:t></a:t>
            </a:r>
            <a:r>
              <a:rPr lang="en-US" baseline="-25000" dirty="0" smtClean="0">
                <a:solidFill>
                  <a:srgbClr val="003FBC"/>
                </a:solidFill>
                <a:sym typeface="Symbol"/>
              </a:rPr>
              <a:t>z </a:t>
            </a:r>
            <a:r>
              <a:rPr lang="en-US" dirty="0" smtClean="0">
                <a:solidFill>
                  <a:srgbClr val="003FBC"/>
                </a:solidFill>
                <a:sym typeface="Symbol"/>
              </a:rPr>
              <a:t> will also affect </a:t>
            </a:r>
            <a:r>
              <a:rPr lang="en-US" i="1" dirty="0" smtClean="0">
                <a:solidFill>
                  <a:srgbClr val="003FBC"/>
                </a:solidFill>
                <a:sym typeface="Symbol"/>
              </a:rPr>
              <a:t></a:t>
            </a:r>
            <a:r>
              <a:rPr lang="en-US" baseline="-25000" dirty="0" smtClean="0">
                <a:solidFill>
                  <a:srgbClr val="003FBC"/>
                </a:solidFill>
                <a:sym typeface="Symbol"/>
              </a:rPr>
              <a:t>z</a:t>
            </a:r>
            <a:r>
              <a:rPr lang="en-US" dirty="0" smtClean="0">
                <a:solidFill>
                  <a:srgbClr val="003FBC"/>
                </a:solidFill>
                <a:sym typeface="Symbol"/>
              </a:rPr>
              <a:t>. Besides, there are other issues regarding the number of bunches.</a:t>
            </a:r>
            <a:endParaRPr lang="ru-RU" dirty="0">
              <a:solidFill>
                <a:srgbClr val="003FBC"/>
              </a:solidFill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4114800" y="3528000"/>
            <a:ext cx="360000" cy="756000"/>
          </a:xfrm>
          <a:prstGeom prst="ellipse">
            <a:avLst/>
          </a:prstGeom>
          <a:noFill/>
          <a:ln w="19050">
            <a:solidFill>
              <a:srgbClr val="003F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3FBC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52000" y="3276000"/>
            <a:ext cx="172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3FBC"/>
                </a:solidFill>
              </a:rPr>
              <a:t>l</a:t>
            </a:r>
            <a:r>
              <a:rPr lang="en-US" sz="1400" dirty="0" smtClean="0">
                <a:solidFill>
                  <a:srgbClr val="003FBC"/>
                </a:solidFill>
              </a:rPr>
              <a:t>inear charge density</a:t>
            </a:r>
            <a:endParaRPr lang="ru-RU" sz="1400" dirty="0">
              <a:solidFill>
                <a:srgbClr val="003FBC"/>
              </a:solidFill>
            </a:endParaRPr>
          </a:p>
        </p:txBody>
      </p:sp>
      <p:cxnSp>
        <p:nvCxnSpPr>
          <p:cNvPr id="48" name="Прямая со стрелкой 47"/>
          <p:cNvCxnSpPr/>
          <p:nvPr/>
        </p:nvCxnSpPr>
        <p:spPr>
          <a:xfrm>
            <a:off x="3213463" y="1908000"/>
            <a:ext cx="78377" cy="7039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Овал 48"/>
          <p:cNvSpPr/>
          <p:nvPr/>
        </p:nvSpPr>
        <p:spPr>
          <a:xfrm>
            <a:off x="5616000" y="4536000"/>
            <a:ext cx="324000" cy="756000"/>
          </a:xfrm>
          <a:prstGeom prst="ellipse">
            <a:avLst/>
          </a:prstGeom>
          <a:noFill/>
          <a:ln w="19050">
            <a:solidFill>
              <a:srgbClr val="003F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3FBC"/>
              </a:solidFill>
            </a:endParaRPr>
          </a:p>
        </p:txBody>
      </p:sp>
      <p:graphicFrame>
        <p:nvGraphicFramePr>
          <p:cNvPr id="50" name="Объект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7260405"/>
              </p:ext>
            </p:extLst>
          </p:nvPr>
        </p:nvGraphicFramePr>
        <p:xfrm>
          <a:off x="2016000" y="5580000"/>
          <a:ext cx="2825750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" name="Equation" r:id="rId13" imgW="1701720" imgH="520560" progId="Equation.DSMT4">
                  <p:embed/>
                </p:oleObj>
              </mc:Choice>
              <mc:Fallback>
                <p:oleObj name="Equation" r:id="rId13" imgW="1701720" imgH="520560" progId="Equation.DSMT4">
                  <p:embed/>
                  <p:pic>
                    <p:nvPicPr>
                      <p:cNvPr id="0" name="Объект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6000" y="5580000"/>
                        <a:ext cx="2825750" cy="862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180000" y="5796000"/>
            <a:ext cx="2384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Beamstrahlung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Овал 51"/>
          <p:cNvSpPr/>
          <p:nvPr/>
        </p:nvSpPr>
        <p:spPr>
          <a:xfrm>
            <a:off x="4482000" y="5652000"/>
            <a:ext cx="306000" cy="720000"/>
          </a:xfrm>
          <a:prstGeom prst="ellipse">
            <a:avLst/>
          </a:prstGeom>
          <a:noFill/>
          <a:ln w="19050">
            <a:solidFill>
              <a:srgbClr val="003F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3FBC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788000" y="5868000"/>
            <a:ext cx="6774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003FBC"/>
                </a:solidFill>
                <a:sym typeface="Symbol"/>
              </a:rPr>
              <a:t></a:t>
            </a:r>
            <a:r>
              <a:rPr lang="en-US" sz="1200" dirty="0" smtClean="0">
                <a:solidFill>
                  <a:srgbClr val="003FBC"/>
                </a:solidFill>
                <a:sym typeface="Symbol"/>
              </a:rPr>
              <a:t> 0.002</a:t>
            </a:r>
            <a:endParaRPr lang="ru-RU" sz="1200" dirty="0">
              <a:solidFill>
                <a:srgbClr val="003FBC"/>
              </a:solidFill>
            </a:endParaRPr>
          </a:p>
        </p:txBody>
      </p:sp>
      <p:sp>
        <p:nvSpPr>
          <p:cNvPr id="54" name="Овал 53"/>
          <p:cNvSpPr/>
          <p:nvPr/>
        </p:nvSpPr>
        <p:spPr>
          <a:xfrm>
            <a:off x="4696578" y="3964223"/>
            <a:ext cx="270000" cy="288000"/>
          </a:xfrm>
          <a:prstGeom prst="ellipse">
            <a:avLst/>
          </a:prstGeom>
          <a:noFill/>
          <a:ln w="19050">
            <a:solidFill>
              <a:srgbClr val="003F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2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678" y="7135"/>
            <a:ext cx="12191998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Problems and Limitations at Z</a:t>
            </a:r>
            <a:endParaRPr lang="en-US" sz="36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20000"/>
              </a:lnSpc>
            </a:pPr>
            <a:endParaRPr lang="en-US" sz="800" dirty="0"/>
          </a:p>
        </p:txBody>
      </p:sp>
      <p:sp>
        <p:nvSpPr>
          <p:cNvPr id="4" name="TextBox 3"/>
          <p:cNvSpPr txBox="1"/>
          <p:nvPr/>
        </p:nvSpPr>
        <p:spPr>
          <a:xfrm>
            <a:off x="830328" y="911998"/>
            <a:ext cx="10528663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Coherent beam-beam instability</a:t>
            </a:r>
          </a:p>
          <a:p>
            <a:pPr lvl="1"/>
            <a:r>
              <a:rPr lang="en-US" sz="1400" dirty="0">
                <a:solidFill>
                  <a:srgbClr val="C00000"/>
                </a:solidFill>
                <a:sym typeface="Symbol"/>
              </a:rPr>
              <a:t>Recent simulations (Y. </a:t>
            </a:r>
            <a:r>
              <a:rPr lang="en-US" sz="1400" dirty="0" err="1">
                <a:solidFill>
                  <a:srgbClr val="C00000"/>
                </a:solidFill>
                <a:sym typeface="Symbol"/>
              </a:rPr>
              <a:t>Zhand</a:t>
            </a:r>
            <a:r>
              <a:rPr lang="en-US" sz="1400" dirty="0">
                <a:solidFill>
                  <a:srgbClr val="C00000"/>
                </a:solidFill>
                <a:sym typeface="Symbol"/>
              </a:rPr>
              <a:t>, M. </a:t>
            </a:r>
            <a:r>
              <a:rPr lang="en-US" sz="1400" dirty="0" err="1">
                <a:solidFill>
                  <a:srgbClr val="C00000"/>
                </a:solidFill>
                <a:sym typeface="Symbol"/>
              </a:rPr>
              <a:t>Zobov</a:t>
            </a:r>
            <a:r>
              <a:rPr lang="en-US" sz="1400" dirty="0">
                <a:solidFill>
                  <a:srgbClr val="C00000"/>
                </a:solidFill>
                <a:sym typeface="Symbol"/>
              </a:rPr>
              <a:t>) have shown that when impedances are taken into account, this problem is enhanced</a:t>
            </a:r>
            <a:r>
              <a:rPr lang="en-US" sz="1400" dirty="0" smtClean="0">
                <a:solidFill>
                  <a:srgbClr val="C00000"/>
                </a:solidFill>
                <a:sym typeface="Symbol"/>
              </a:rPr>
              <a:t>.</a:t>
            </a:r>
            <a:endParaRPr lang="en-US" sz="1400" dirty="0" smtClean="0"/>
          </a:p>
          <a:p>
            <a:pPr lvl="1"/>
            <a:r>
              <a:rPr lang="en-US" sz="1400" dirty="0" smtClean="0"/>
              <a:t>It is associated with the horizontal synchro-betatron resonances, satellites of half-integer. Important parameter is </a:t>
            </a:r>
            <a:r>
              <a:rPr lang="en-US" sz="1400" i="1" dirty="0" smtClean="0">
                <a:sym typeface="Symbol"/>
              </a:rPr>
              <a:t></a:t>
            </a:r>
            <a:r>
              <a:rPr lang="en-US" sz="1400" dirty="0" smtClean="0">
                <a:sym typeface="Symbol"/>
              </a:rPr>
              <a:t> =</a:t>
            </a:r>
            <a:r>
              <a:rPr lang="en-US" sz="1400" i="1" dirty="0" smtClean="0">
                <a:sym typeface="Symbol"/>
              </a:rPr>
              <a:t></a:t>
            </a:r>
            <a:r>
              <a:rPr lang="en-US" sz="1400" baseline="-25000" dirty="0" smtClean="0">
                <a:sym typeface="Symbol"/>
              </a:rPr>
              <a:t>z</a:t>
            </a:r>
            <a:r>
              <a:rPr lang="en-US" sz="1400" dirty="0" smtClean="0">
                <a:sym typeface="Symbol"/>
              </a:rPr>
              <a:t> /</a:t>
            </a:r>
            <a:r>
              <a:rPr lang="en-US" sz="1400" i="1" dirty="0" smtClean="0">
                <a:sym typeface="Symbol"/>
              </a:rPr>
              <a:t></a:t>
            </a:r>
            <a:r>
              <a:rPr lang="en-US" sz="1400" baseline="-25000" dirty="0" smtClean="0">
                <a:sym typeface="Symbol"/>
              </a:rPr>
              <a:t>x</a:t>
            </a:r>
            <a:r>
              <a:rPr lang="en-US" sz="1400" dirty="0" smtClean="0">
                <a:sym typeface="Symbol"/>
              </a:rPr>
              <a:t>. Mitigation:</a:t>
            </a:r>
          </a:p>
          <a:p>
            <a:pPr lvl="2"/>
            <a:r>
              <a:rPr lang="en-US" sz="1400" dirty="0" smtClean="0">
                <a:sym typeface="Symbol"/>
              </a:rPr>
              <a:t>1) Decrease in </a:t>
            </a:r>
            <a:r>
              <a:rPr lang="en-US" sz="1400" i="1" dirty="0" smtClean="0">
                <a:sym typeface="Symbol"/>
              </a:rPr>
              <a:t></a:t>
            </a:r>
            <a:r>
              <a:rPr lang="en-US" sz="1400" baseline="-25000" dirty="0" smtClean="0">
                <a:sym typeface="Symbol"/>
              </a:rPr>
              <a:t>x</a:t>
            </a:r>
            <a:r>
              <a:rPr lang="en-US" sz="1400" baseline="30000" dirty="0" smtClean="0">
                <a:sym typeface="Symbol"/>
              </a:rPr>
              <a:t>*</a:t>
            </a:r>
            <a:r>
              <a:rPr lang="en-US" sz="1400" dirty="0" smtClean="0">
                <a:sym typeface="Symbol"/>
              </a:rPr>
              <a:t> (already done).</a:t>
            </a:r>
          </a:p>
          <a:p>
            <a:pPr lvl="2"/>
            <a:r>
              <a:rPr lang="en-US" sz="1400" dirty="0" smtClean="0">
                <a:sym typeface="Symbol"/>
              </a:rPr>
              <a:t>2) Decrease in RF voltage =&gt; </a:t>
            </a:r>
            <a:r>
              <a:rPr lang="en-US" sz="1400" i="1" dirty="0" smtClean="0">
                <a:sym typeface="Symbol"/>
              </a:rPr>
              <a:t></a:t>
            </a:r>
            <a:r>
              <a:rPr lang="en-US" sz="1400" baseline="-25000" dirty="0" smtClean="0">
                <a:sym typeface="Symbol"/>
              </a:rPr>
              <a:t>z</a:t>
            </a:r>
            <a:r>
              <a:rPr lang="en-US" sz="1400" dirty="0" smtClean="0">
                <a:sym typeface="Symbol"/>
              </a:rPr>
              <a:t> increases =&gt; </a:t>
            </a:r>
            <a:r>
              <a:rPr lang="en-US" sz="1400" i="1" dirty="0">
                <a:sym typeface="Symbol"/>
              </a:rPr>
              <a:t></a:t>
            </a:r>
            <a:r>
              <a:rPr lang="en-US" sz="1400" baseline="-25000" dirty="0">
                <a:sym typeface="Symbol"/>
              </a:rPr>
              <a:t>x </a:t>
            </a:r>
            <a:r>
              <a:rPr lang="en-US" sz="1400" baseline="-25000" dirty="0" smtClean="0">
                <a:sym typeface="Symbol"/>
              </a:rPr>
              <a:t> </a:t>
            </a:r>
            <a:r>
              <a:rPr lang="en-US" sz="1400" dirty="0" smtClean="0">
                <a:sym typeface="Symbol"/>
              </a:rPr>
              <a:t>decreases, but together with </a:t>
            </a:r>
            <a:r>
              <a:rPr lang="en-US" sz="1400" i="1" dirty="0">
                <a:sym typeface="Symbol"/>
              </a:rPr>
              <a:t></a:t>
            </a:r>
            <a:r>
              <a:rPr lang="en-US" sz="1400" baseline="-25000" dirty="0">
                <a:sym typeface="Symbol"/>
              </a:rPr>
              <a:t>z</a:t>
            </a:r>
            <a:r>
              <a:rPr lang="en-US" sz="1400" dirty="0" smtClean="0">
                <a:sym typeface="Symbol"/>
              </a:rPr>
              <a:t>, so that </a:t>
            </a:r>
            <a:r>
              <a:rPr lang="en-US" sz="1400" i="1" dirty="0" smtClean="0">
                <a:sym typeface="Symbol"/>
              </a:rPr>
              <a:t> </a:t>
            </a:r>
            <a:r>
              <a:rPr lang="en-US" sz="1400" dirty="0" smtClean="0">
                <a:sym typeface="Symbol"/>
              </a:rPr>
              <a:t> does not change. However, the orders of  resonances near the working point increases, which makes them weaker. On this way we are limited by RF acceptance and by </a:t>
            </a:r>
            <a:r>
              <a:rPr lang="en-US" sz="1400" i="1" dirty="0" smtClean="0">
                <a:sym typeface="Symbol"/>
              </a:rPr>
              <a:t></a:t>
            </a:r>
            <a:r>
              <a:rPr lang="en-US" sz="1400" baseline="-25000" dirty="0">
                <a:sym typeface="Symbol"/>
              </a:rPr>
              <a:t>z</a:t>
            </a:r>
            <a:r>
              <a:rPr lang="en-US" sz="1400" dirty="0" smtClean="0">
                <a:sym typeface="Symbol"/>
              </a:rPr>
              <a:t>.</a:t>
            </a:r>
          </a:p>
          <a:p>
            <a:pPr lvl="2"/>
            <a:r>
              <a:rPr lang="en-US" sz="1400" dirty="0" smtClean="0">
                <a:sym typeface="Symbol"/>
              </a:rPr>
              <a:t>3) </a:t>
            </a:r>
            <a:r>
              <a:rPr lang="en-US" sz="1400" u="sng" dirty="0" smtClean="0">
                <a:sym typeface="Symbol"/>
              </a:rPr>
              <a:t>Increase in the momentum compaction factor </a:t>
            </a:r>
            <a:r>
              <a:rPr lang="en-US" sz="1400" i="1" u="sng" dirty="0" smtClean="0">
                <a:sym typeface="Symbol"/>
              </a:rPr>
              <a:t></a:t>
            </a:r>
            <a:r>
              <a:rPr lang="en-US" sz="1400" baseline="-25000" dirty="0" smtClean="0">
                <a:sym typeface="Symbol"/>
              </a:rPr>
              <a:t>p</a:t>
            </a:r>
            <a:r>
              <a:rPr lang="en-US" sz="1400" dirty="0" smtClean="0">
                <a:sym typeface="Symbol"/>
              </a:rPr>
              <a:t>: </a:t>
            </a:r>
            <a:r>
              <a:rPr lang="en-US" sz="1400" i="1" dirty="0" smtClean="0">
                <a:sym typeface="Symbol"/>
              </a:rPr>
              <a:t></a:t>
            </a:r>
            <a:r>
              <a:rPr lang="en-US" sz="1400" dirty="0" smtClean="0">
                <a:sym typeface="Symbol"/>
              </a:rPr>
              <a:t>  increases, but together with emittances.</a:t>
            </a:r>
          </a:p>
          <a:p>
            <a:endParaRPr lang="en-US" sz="600" dirty="0" smtClean="0">
              <a:sym typeface="Symbol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3D flip-flop</a:t>
            </a:r>
          </a:p>
          <a:p>
            <a:pPr lvl="1"/>
            <a:r>
              <a:rPr lang="en-US" sz="1400" dirty="0" smtClean="0"/>
              <a:t>The main triggers are:</a:t>
            </a:r>
          </a:p>
          <a:p>
            <a:pPr lvl="2"/>
            <a:r>
              <a:rPr lang="en-US" sz="1400" dirty="0" smtClean="0"/>
              <a:t>1) Horizontal </a:t>
            </a:r>
            <a:r>
              <a:rPr lang="en-US" sz="1400" dirty="0"/>
              <a:t>synchro-betatron resonances, </a:t>
            </a:r>
            <a:r>
              <a:rPr lang="en-US" sz="1400" dirty="0" smtClean="0"/>
              <a:t>so that increase in </a:t>
            </a:r>
            <a:r>
              <a:rPr lang="en-US" sz="1400" i="1" dirty="0">
                <a:sym typeface="Symbol"/>
              </a:rPr>
              <a:t></a:t>
            </a:r>
            <a:r>
              <a:rPr lang="en-US" sz="1400" dirty="0" smtClean="0"/>
              <a:t>  helps.</a:t>
            </a:r>
          </a:p>
          <a:p>
            <a:pPr lvl="2"/>
            <a:r>
              <a:rPr lang="en-US" sz="1400" dirty="0" smtClean="0"/>
              <a:t>2) Asymmetry in the parameters of colliding bunches (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N</a:t>
            </a:r>
            <a:r>
              <a:rPr lang="en-US" sz="1400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p</a:t>
            </a:r>
            <a:r>
              <a:rPr lang="en-US" sz="1400" dirty="0" smtClean="0"/>
              <a:t>, </a:t>
            </a:r>
            <a:r>
              <a:rPr lang="en-US" sz="1400" i="1" dirty="0" smtClean="0">
                <a:sym typeface="Symbol"/>
              </a:rPr>
              <a:t></a:t>
            </a:r>
            <a:r>
              <a:rPr lang="en-US" sz="1400" i="1" baseline="-25000" dirty="0" smtClean="0">
                <a:sym typeface="Symbol"/>
              </a:rPr>
              <a:t>y</a:t>
            </a:r>
            <a:r>
              <a:rPr lang="en-US" sz="1400" dirty="0" smtClean="0">
                <a:sym typeface="Symbol"/>
              </a:rPr>
              <a:t>).</a:t>
            </a:r>
          </a:p>
          <a:p>
            <a:pPr lvl="2"/>
            <a:r>
              <a:rPr lang="en-US" sz="1400" dirty="0" smtClean="0">
                <a:sym typeface="Symbol"/>
              </a:rPr>
              <a:t>3) Transient beam loading (this must be taken into account when choosing RF parameters).</a:t>
            </a:r>
          </a:p>
          <a:p>
            <a:endParaRPr lang="en-US" sz="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</a:t>
            </a:r>
            <a:r>
              <a:rPr lang="en-US" dirty="0" smtClean="0"/>
              <a:t>ynchrotron tune</a:t>
            </a:r>
          </a:p>
          <a:p>
            <a:pPr lvl="1"/>
            <a:r>
              <a:rPr lang="en-US" sz="1400" dirty="0" smtClean="0"/>
              <a:t>For energy calibration by resonant depolarization, we should have </a:t>
            </a:r>
            <a:r>
              <a:rPr lang="en-US" sz="1400" i="1" dirty="0">
                <a:sym typeface="Symbol"/>
              </a:rPr>
              <a:t></a:t>
            </a:r>
            <a:r>
              <a:rPr lang="en-US" sz="1400" baseline="-25000" dirty="0" smtClean="0">
                <a:sym typeface="Symbol"/>
              </a:rPr>
              <a:t>z </a:t>
            </a:r>
            <a:r>
              <a:rPr lang="en-US" sz="1400" dirty="0" smtClean="0"/>
              <a:t> </a:t>
            </a:r>
            <a:r>
              <a:rPr lang="en-US" sz="1400" dirty="0" smtClean="0">
                <a:sym typeface="Symbol"/>
              </a:rPr>
              <a:t>  0.025.</a:t>
            </a:r>
          </a:p>
          <a:p>
            <a:endParaRPr lang="en-US" sz="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Collective effects</a:t>
            </a:r>
          </a:p>
          <a:p>
            <a:pPr lvl="1"/>
            <a:r>
              <a:rPr lang="en-US" sz="1400" dirty="0" smtClean="0"/>
              <a:t>Increase in </a:t>
            </a:r>
            <a:r>
              <a:rPr lang="en-US" sz="1400" i="1" dirty="0">
                <a:sym typeface="Symbol"/>
              </a:rPr>
              <a:t></a:t>
            </a:r>
            <a:r>
              <a:rPr lang="en-US" sz="1400" baseline="-25000" dirty="0" smtClean="0">
                <a:sym typeface="Symbol"/>
              </a:rPr>
              <a:t>p</a:t>
            </a:r>
            <a:r>
              <a:rPr lang="en-US" sz="1400" dirty="0">
                <a:sym typeface="Symbol"/>
              </a:rPr>
              <a:t> </a:t>
            </a:r>
            <a:r>
              <a:rPr lang="en-US" sz="1400" dirty="0" smtClean="0">
                <a:sym typeface="Symbol"/>
              </a:rPr>
              <a:t>helps to mitigate instabilities caused by impedances. Increase in the bunch spacing helps to mitigate electron clouds.</a:t>
            </a:r>
          </a:p>
          <a:p>
            <a:endParaRPr lang="en-US" sz="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Pileup in the detectors</a:t>
            </a:r>
          </a:p>
          <a:p>
            <a:pPr lvl="1"/>
            <a:r>
              <a:rPr lang="en-US" sz="1400" dirty="0" smtClean="0"/>
              <a:t>Reducing the number of bunches may not be very good…</a:t>
            </a:r>
          </a:p>
          <a:p>
            <a:endParaRPr lang="en-US" sz="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Injector complex</a:t>
            </a:r>
          </a:p>
          <a:p>
            <a:pPr lvl="1"/>
            <a:r>
              <a:rPr lang="en-US" sz="1400" dirty="0" smtClean="0"/>
              <a:t>Reducing the number of bunches can be beneficial.</a:t>
            </a:r>
            <a:endParaRPr lang="ru-R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552001"/>
            <a:ext cx="1218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D. </a:t>
            </a:r>
            <a:r>
              <a:rPr lang="en-US" sz="1400" dirty="0" err="1"/>
              <a:t>Shatilov</a:t>
            </a:r>
            <a:r>
              <a:rPr lang="en-US" sz="1400" dirty="0"/>
              <a:t>                                    </a:t>
            </a:r>
            <a:r>
              <a:rPr lang="en-US" sz="1400" dirty="0" smtClean="0"/>
              <a:t>                                     </a:t>
            </a:r>
            <a:r>
              <a:rPr lang="en-US" sz="1400" dirty="0"/>
              <a:t> </a:t>
            </a:r>
            <a:r>
              <a:rPr lang="en-US" sz="1400" dirty="0" smtClean="0"/>
              <a:t>         </a:t>
            </a:r>
            <a:r>
              <a:rPr lang="en-US" sz="1400" dirty="0" smtClean="0"/>
              <a:t>        </a:t>
            </a:r>
            <a:r>
              <a:rPr lang="en-US" sz="1400" dirty="0" smtClean="0"/>
              <a:t>FCC-</a:t>
            </a:r>
            <a:r>
              <a:rPr lang="en-US" sz="1400" dirty="0" err="1" smtClean="0"/>
              <a:t>ee</a:t>
            </a:r>
            <a:r>
              <a:rPr lang="en-US" sz="1400" dirty="0" smtClean="0"/>
              <a:t> parameters discussion, 13 Sep</a:t>
            </a:r>
            <a:r>
              <a:rPr lang="en-US" sz="1400" dirty="0" smtClean="0"/>
              <a:t> </a:t>
            </a:r>
            <a:r>
              <a:rPr lang="en-US" sz="1400" dirty="0" smtClean="0"/>
              <a:t>2021              </a:t>
            </a:r>
            <a:r>
              <a:rPr lang="en-US" sz="1400" dirty="0" smtClean="0"/>
              <a:t>                                                                                                </a:t>
            </a:r>
            <a:r>
              <a:rPr lang="en-US" sz="1400" dirty="0"/>
              <a:t>3</a:t>
            </a:r>
            <a:endParaRPr lang="ru-RU" sz="1400" dirty="0"/>
          </a:p>
        </p:txBody>
      </p:sp>
      <p:sp>
        <p:nvSpPr>
          <p:cNvPr id="6" name="Овал 5"/>
          <p:cNvSpPr/>
          <p:nvPr/>
        </p:nvSpPr>
        <p:spPr>
          <a:xfrm>
            <a:off x="9620733" y="1404000"/>
            <a:ext cx="702000" cy="360000"/>
          </a:xfrm>
          <a:prstGeom prst="ellipse">
            <a:avLst/>
          </a:prstGeom>
          <a:noFill/>
          <a:ln w="19050">
            <a:solidFill>
              <a:srgbClr val="003F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3FBC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6519336" y="2304000"/>
            <a:ext cx="4448178" cy="1827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694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678" y="7135"/>
            <a:ext cx="12191998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Larger Momentum Compaction at Z</a:t>
            </a:r>
            <a:endParaRPr lang="en-US" sz="36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20000"/>
              </a:lnSpc>
            </a:pPr>
            <a:endParaRPr lang="en-US" sz="8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552001"/>
            <a:ext cx="1218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D. </a:t>
            </a:r>
            <a:r>
              <a:rPr lang="en-US" sz="1400" dirty="0" err="1"/>
              <a:t>Shatilov</a:t>
            </a:r>
            <a:r>
              <a:rPr lang="en-US" sz="1400" dirty="0"/>
              <a:t>                                    </a:t>
            </a:r>
            <a:r>
              <a:rPr lang="en-US" sz="1400" dirty="0" smtClean="0"/>
              <a:t>                                     </a:t>
            </a:r>
            <a:r>
              <a:rPr lang="en-US" sz="1400" dirty="0"/>
              <a:t> </a:t>
            </a:r>
            <a:r>
              <a:rPr lang="en-US" sz="1400" dirty="0" smtClean="0"/>
              <a:t>         </a:t>
            </a:r>
            <a:r>
              <a:rPr lang="en-US" sz="1400" dirty="0" smtClean="0"/>
              <a:t>        </a:t>
            </a:r>
            <a:r>
              <a:rPr lang="en-US" sz="1400" dirty="0" smtClean="0"/>
              <a:t>FCC-</a:t>
            </a:r>
            <a:r>
              <a:rPr lang="en-US" sz="1400" dirty="0" err="1" smtClean="0"/>
              <a:t>ee</a:t>
            </a:r>
            <a:r>
              <a:rPr lang="en-US" sz="1400" dirty="0" smtClean="0"/>
              <a:t> parameters discussion, 13 Sep</a:t>
            </a:r>
            <a:r>
              <a:rPr lang="en-US" sz="1400" dirty="0" smtClean="0"/>
              <a:t> </a:t>
            </a:r>
            <a:r>
              <a:rPr lang="en-US" sz="1400" dirty="0" smtClean="0"/>
              <a:t>2021              </a:t>
            </a:r>
            <a:r>
              <a:rPr lang="en-US" sz="1400" dirty="0" smtClean="0"/>
              <a:t>                                                                                                </a:t>
            </a:r>
            <a:r>
              <a:rPr lang="en-US" sz="1400" dirty="0"/>
              <a:t>4</a:t>
            </a:r>
            <a:endParaRPr lang="ru-RU" sz="14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724582"/>
              </p:ext>
            </p:extLst>
          </p:nvPr>
        </p:nvGraphicFramePr>
        <p:xfrm>
          <a:off x="6372000" y="900000"/>
          <a:ext cx="5512524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676"/>
                <a:gridCol w="1165848"/>
                <a:gridCol w="1175657"/>
                <a:gridCol w="1110343"/>
              </a:tblGrid>
              <a:tr h="29475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Arc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Cell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60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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/ 60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90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/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90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, long cell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75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</a:t>
                      </a:r>
                      <a:r>
                        <a:rPr lang="en-US" sz="1400" baseline="-25000" dirty="0" smtClean="0">
                          <a:solidFill>
                            <a:schemeClr val="tx1"/>
                          </a:solidFill>
                          <a:sym typeface="Symbol"/>
                        </a:rPr>
                        <a:t>p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                              [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10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  <a:sym typeface="Symbol"/>
                        </a:rPr>
                        <a:t>-5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]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1.48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2.5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754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  <a:sym typeface="Symbol"/>
                        </a:rPr>
                        <a:t></a:t>
                      </a:r>
                      <a:r>
                        <a:rPr lang="en-US" sz="1400" baseline="-25000" dirty="0" smtClean="0">
                          <a:solidFill>
                            <a:schemeClr val="tx1"/>
                          </a:solidFill>
                          <a:sym typeface="Symbol"/>
                        </a:rPr>
                        <a:t>x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                                 [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nm]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0.27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0.6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7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i="1" dirty="0" smtClean="0">
                          <a:solidFill>
                            <a:schemeClr val="tx1"/>
                          </a:solidFill>
                          <a:sym typeface="Symbol"/>
                        </a:rPr>
                        <a:t></a:t>
                      </a:r>
                      <a:r>
                        <a:rPr lang="en-US" sz="1400" baseline="-25000" dirty="0" smtClean="0">
                          <a:solidFill>
                            <a:schemeClr val="tx1"/>
                          </a:solidFill>
                          <a:sym typeface="Symbol"/>
                        </a:rPr>
                        <a:t>y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                                 [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pm]</a:t>
                      </a:r>
                      <a:endParaRPr lang="ru-RU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1.0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1.5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(0.002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sym typeface="Symbol"/>
                        </a:rPr>
                        <a:t></a:t>
                      </a:r>
                      <a:r>
                        <a:rPr lang="ru-RU" sz="1000" i="1" dirty="0" smtClean="0">
                          <a:solidFill>
                            <a:schemeClr val="tx1"/>
                          </a:solidFill>
                          <a:sym typeface="Symbol"/>
                        </a:rPr>
                        <a:t></a:t>
                      </a:r>
                      <a:r>
                        <a:rPr lang="en-US" sz="1000" baseline="-25000" dirty="0" smtClean="0">
                          <a:solidFill>
                            <a:schemeClr val="tx1"/>
                          </a:solidFill>
                          <a:sym typeface="Symbol"/>
                        </a:rPr>
                        <a:t>x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sym typeface="Symbol"/>
                        </a:rPr>
                        <a:t> + 0.3)</a:t>
                      </a:r>
                      <a:endParaRPr lang="ru-RU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7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i="1" dirty="0" smtClean="0">
                          <a:solidFill>
                            <a:schemeClr val="tx1"/>
                          </a:solidFill>
                          <a:sym typeface="Symbol"/>
                        </a:rPr>
                        <a:t></a:t>
                      </a:r>
                      <a:r>
                        <a:rPr lang="en-US" sz="1400" baseline="-25000" dirty="0" smtClean="0">
                          <a:solidFill>
                            <a:schemeClr val="tx1"/>
                          </a:solidFill>
                          <a:sym typeface="Symbol"/>
                        </a:rPr>
                        <a:t>y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  <a:sym typeface="Symbol"/>
                        </a:rPr>
                        <a:t>*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sym typeface="Symbol"/>
                        </a:rPr>
                        <a:t>                               [mm]</a:t>
                      </a:r>
                      <a:endParaRPr lang="ru-RU" sz="1400" baseline="30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7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1400" i="1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1400" baseline="-25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                  [mm]</a:t>
                      </a:r>
                      <a:endParaRPr lang="ru-RU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0.42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0.63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75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RF frequency          [MHz]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3FBC"/>
                          </a:solidFill>
                        </a:rPr>
                        <a:t>400</a:t>
                      </a:r>
                      <a:endParaRPr lang="ru-RU" sz="1400" b="1" dirty="0">
                        <a:solidFill>
                          <a:srgbClr val="003FB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650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75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RF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voltage                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[MV]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3FBC"/>
                          </a:solidFill>
                        </a:rPr>
                        <a:t>100</a:t>
                      </a:r>
                      <a:endParaRPr lang="ru-RU" sz="1400" b="1" dirty="0">
                        <a:solidFill>
                          <a:srgbClr val="003FB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120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75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RF acceptance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[%]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1.9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3FBC"/>
                          </a:solidFill>
                        </a:rPr>
                        <a:t>1.46</a:t>
                      </a:r>
                      <a:endParaRPr lang="ru-RU" sz="1400" b="1" dirty="0">
                        <a:solidFill>
                          <a:srgbClr val="003FB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1.35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754"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Momentum accept.   [%]</a:t>
                      </a:r>
                      <a:endParaRPr lang="ru-RU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US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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75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</a:t>
                      </a:r>
                      <a:r>
                        <a:rPr lang="en-US" sz="1400" baseline="-25000" dirty="0" smtClean="0">
                          <a:solidFill>
                            <a:schemeClr val="tx1"/>
                          </a:solidFill>
                          <a:sym typeface="Symbol"/>
                        </a:rPr>
                        <a:t>z</a:t>
                      </a:r>
                      <a:endParaRPr lang="ru-RU" sz="140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0.025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3FBC"/>
                          </a:solidFill>
                        </a:rPr>
                        <a:t>0.032</a:t>
                      </a:r>
                      <a:endParaRPr lang="ru-RU" sz="1400" b="1" dirty="0">
                        <a:solidFill>
                          <a:srgbClr val="003FB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0.046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7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sym typeface="Symbol"/>
                        </a:rPr>
                        <a:t></a:t>
                      </a:r>
                      <a:r>
                        <a:rPr lang="en-US" sz="1400" baseline="-25000" dirty="0" smtClean="0">
                          <a:solidFill>
                            <a:schemeClr val="tx1"/>
                          </a:solidFill>
                          <a:sym typeface="Symbol"/>
                        </a:rPr>
                        <a:t>z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sym typeface="Symbol"/>
                        </a:rPr>
                        <a:t> 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sym typeface="Symbol"/>
                        </a:rPr>
                        <a:t>(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sym typeface="Symbol"/>
                        </a:rPr>
                        <a:t>bs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sym typeface="Symbol"/>
                        </a:rPr>
                        <a:t>)                     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sym typeface="Symbol"/>
                        </a:rPr>
                        <a:t>[mm]</a:t>
                      </a:r>
                      <a:endParaRPr lang="ru-RU" sz="1400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12.1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3FBC"/>
                          </a:solidFill>
                        </a:rPr>
                        <a:t>15.2</a:t>
                      </a:r>
                      <a:endParaRPr lang="ru-RU" sz="1400" b="1" dirty="0">
                        <a:solidFill>
                          <a:srgbClr val="003FB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10.9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754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1400" baseline="-25000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                      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[10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1.7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3FBC"/>
                          </a:solidFill>
                        </a:rPr>
                        <a:t>2.8</a:t>
                      </a:r>
                      <a:endParaRPr lang="ru-RU" sz="1400" b="1" dirty="0">
                        <a:solidFill>
                          <a:srgbClr val="003FB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2.0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754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1400" baseline="-25000" dirty="0" err="1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ru-RU" sz="140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16640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3FBC"/>
                          </a:solidFill>
                        </a:rPr>
                        <a:t>10100</a:t>
                      </a:r>
                      <a:endParaRPr lang="ru-RU" sz="1400" b="1" dirty="0">
                        <a:solidFill>
                          <a:srgbClr val="003FB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14140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7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sym typeface="Symbol"/>
                        </a:rPr>
                        <a:t>Bunch spacing (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sym typeface="Symbol"/>
                        </a:rPr>
                        <a:t>avrg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sym typeface="Symbol"/>
                        </a:rPr>
                        <a:t>., ns)</a:t>
                      </a:r>
                      <a:endParaRPr lang="ru-RU" sz="1400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3FBC"/>
                          </a:solidFill>
                        </a:rPr>
                        <a:t>32</a:t>
                      </a:r>
                      <a:endParaRPr lang="ru-RU" sz="1400" b="1" dirty="0">
                        <a:solidFill>
                          <a:srgbClr val="003FB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754">
                <a:tc>
                  <a:txBody>
                    <a:bodyPr/>
                    <a:lstStyle/>
                    <a:p>
                      <a:r>
                        <a:rPr lang="en-US" sz="1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 </a:t>
                      </a:r>
                      <a:r>
                        <a:rPr lang="en-US" sz="1400" i="0" dirty="0" smtClean="0">
                          <a:solidFill>
                            <a:schemeClr val="tx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/ IP          </a:t>
                      </a:r>
                      <a:r>
                        <a:rPr lang="en-US" sz="1400" i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i="0" dirty="0" smtClean="0">
                          <a:solidFill>
                            <a:schemeClr val="tx1"/>
                          </a:solidFill>
                        </a:rPr>
                        <a:t>[10</a:t>
                      </a:r>
                      <a:r>
                        <a:rPr lang="en-US" sz="1400" i="0" baseline="30000" dirty="0" smtClean="0">
                          <a:solidFill>
                            <a:schemeClr val="tx1"/>
                          </a:solidFill>
                        </a:rPr>
                        <a:t>36</a:t>
                      </a:r>
                      <a:r>
                        <a:rPr lang="en-US" sz="1400" i="0" baseline="0" dirty="0" smtClean="0">
                          <a:solidFill>
                            <a:schemeClr val="tx1"/>
                          </a:solidFill>
                        </a:rPr>
                        <a:t> cm</a:t>
                      </a:r>
                      <a:r>
                        <a:rPr lang="en-US" sz="1400" i="0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400" i="0" baseline="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US" sz="1400" i="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400" i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ru-RU" sz="14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i="0" dirty="0" smtClean="0">
                          <a:solidFill>
                            <a:schemeClr val="tx1"/>
                          </a:solidFill>
                        </a:rPr>
                        <a:t>2.3</a:t>
                      </a:r>
                      <a:endParaRPr lang="ru-RU" sz="140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372000" y="5904000"/>
            <a:ext cx="5531556" cy="461665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  <a:ln w="6350">
            <a:solidFill>
              <a:srgbClr val="003FBC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Parameters for old geometry. “Long cell” lattice does not yet exist, the numbers were estimated using simple scaling laws.</a:t>
            </a:r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304799" y="959556"/>
            <a:ext cx="5508000" cy="5115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Very effective to mitigate the coherent beam-beam instability and 3D flip-flop.</a:t>
            </a:r>
          </a:p>
          <a:p>
            <a:pPr>
              <a:lnSpc>
                <a:spcPct val="120000"/>
              </a:lnSpc>
            </a:pPr>
            <a:endParaRPr lang="en-US" sz="800" dirty="0" smtClean="0"/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400" dirty="0"/>
              <a:t>T</a:t>
            </a:r>
            <a:r>
              <a:rPr lang="en-US" sz="1400" dirty="0" smtClean="0"/>
              <a:t>he negative consequences of increasing </a:t>
            </a:r>
            <a:r>
              <a:rPr lang="en-US" sz="1400" i="1" dirty="0" smtClean="0">
                <a:sym typeface="Symbol"/>
              </a:rPr>
              <a:t></a:t>
            </a:r>
            <a:r>
              <a:rPr lang="en-US" sz="1400" baseline="-25000" dirty="0" smtClean="0">
                <a:sym typeface="Symbol"/>
              </a:rPr>
              <a:t>p</a:t>
            </a:r>
            <a:r>
              <a:rPr lang="en-US" sz="1400" dirty="0" smtClean="0"/>
              <a:t> (increase in </a:t>
            </a:r>
            <a:r>
              <a:rPr lang="ru-RU" sz="1400" i="1" dirty="0" smtClean="0">
                <a:sym typeface="Symbol"/>
              </a:rPr>
              <a:t></a:t>
            </a:r>
            <a:r>
              <a:rPr lang="en-US" sz="1400" baseline="-25000" dirty="0" smtClean="0">
                <a:sym typeface="Symbol"/>
              </a:rPr>
              <a:t>y  </a:t>
            </a:r>
            <a:r>
              <a:rPr lang="en-US" sz="1400" dirty="0" smtClean="0"/>
              <a:t>and in 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4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dirty="0" smtClean="0"/>
              <a:t>) are relaxed for this energy.</a:t>
            </a:r>
          </a:p>
          <a:p>
            <a:pPr>
              <a:lnSpc>
                <a:spcPct val="120000"/>
              </a:lnSpc>
            </a:pPr>
            <a:endParaRPr lang="en-US" sz="800" dirty="0"/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To get the same luminosity, linear charge density must be increased. But </a:t>
            </a:r>
            <a:r>
              <a:rPr lang="en-US" sz="1400" dirty="0" err="1" smtClean="0"/>
              <a:t>Boussard’s</a:t>
            </a:r>
            <a:r>
              <a:rPr lang="en-US" sz="1400" dirty="0" smtClean="0"/>
              <a:t> criterion for microwave instability is even improved due to increased </a:t>
            </a:r>
            <a:r>
              <a:rPr lang="en-US" sz="1400" i="1" dirty="0">
                <a:sym typeface="Symbol"/>
              </a:rPr>
              <a:t></a:t>
            </a:r>
            <a:r>
              <a:rPr lang="en-US" sz="1400" baseline="-25000" dirty="0">
                <a:sym typeface="Symbol"/>
              </a:rPr>
              <a:t>p</a:t>
            </a:r>
            <a:r>
              <a:rPr lang="en-US" sz="1400" dirty="0" smtClean="0"/>
              <a:t>.</a:t>
            </a:r>
          </a:p>
          <a:p>
            <a:pPr>
              <a:lnSpc>
                <a:spcPct val="120000"/>
              </a:lnSpc>
            </a:pPr>
            <a:endParaRPr lang="en-US" sz="800" dirty="0"/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The increased bunch spacing is very useful for mitigating electron clouds instability.</a:t>
            </a:r>
          </a:p>
          <a:p>
            <a:pPr>
              <a:lnSpc>
                <a:spcPct val="120000"/>
              </a:lnSpc>
            </a:pPr>
            <a:endParaRPr lang="en-US" sz="800" dirty="0"/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Low RF frequency is preferable: smaller </a:t>
            </a:r>
            <a:r>
              <a:rPr lang="en-US" sz="1400" i="1" dirty="0">
                <a:sym typeface="Symbol"/>
              </a:rPr>
              <a:t></a:t>
            </a:r>
            <a:r>
              <a:rPr lang="en-US" sz="1400" baseline="-25000" dirty="0" smtClean="0">
                <a:sym typeface="Symbol"/>
              </a:rPr>
              <a:t>z </a:t>
            </a:r>
            <a:r>
              <a:rPr lang="en-US" sz="1400" dirty="0" smtClean="0"/>
              <a:t> and larger bunch spacing. If needed, the number of bunches can be increased by increasing the RF voltage. With a higher RF frequency we don’t have that flexibility.</a:t>
            </a:r>
          </a:p>
          <a:p>
            <a:pPr>
              <a:lnSpc>
                <a:spcPct val="120000"/>
              </a:lnSpc>
            </a:pPr>
            <a:endParaRPr lang="en-US" sz="800" dirty="0"/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400" dirty="0"/>
              <a:t>T</a:t>
            </a:r>
            <a:r>
              <a:rPr lang="en-US" sz="1400" dirty="0" smtClean="0"/>
              <a:t>here are questions regarding pileup in the detectors. What is the optimal number of bunches (i.e. luminosity per bunch collision)? Are 10100 bunches suitable for detectors?</a:t>
            </a:r>
          </a:p>
          <a:p>
            <a:pPr>
              <a:lnSpc>
                <a:spcPct val="120000"/>
              </a:lnSpc>
            </a:pPr>
            <a:endParaRPr lang="en-US" sz="800" dirty="0"/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Are there any other restrictions?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33141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678" y="7135"/>
            <a:ext cx="12191998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Parameters and Questions at W</a:t>
            </a:r>
            <a:endParaRPr lang="en-US" sz="36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20000"/>
              </a:lnSpc>
            </a:pPr>
            <a:endParaRPr lang="en-US" sz="8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552001"/>
            <a:ext cx="1218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D. </a:t>
            </a:r>
            <a:r>
              <a:rPr lang="en-US" sz="1400" dirty="0" err="1"/>
              <a:t>Shatilov</a:t>
            </a:r>
            <a:r>
              <a:rPr lang="en-US" sz="1400" dirty="0"/>
              <a:t>                                    </a:t>
            </a:r>
            <a:r>
              <a:rPr lang="en-US" sz="1400" dirty="0" smtClean="0"/>
              <a:t>                                     </a:t>
            </a:r>
            <a:r>
              <a:rPr lang="en-US" sz="1400" dirty="0"/>
              <a:t> </a:t>
            </a:r>
            <a:r>
              <a:rPr lang="en-US" sz="1400" dirty="0" smtClean="0"/>
              <a:t>         </a:t>
            </a:r>
            <a:r>
              <a:rPr lang="en-US" sz="1400" dirty="0" smtClean="0"/>
              <a:t>        </a:t>
            </a:r>
            <a:r>
              <a:rPr lang="en-US" sz="1400" dirty="0" smtClean="0"/>
              <a:t>FCC-</a:t>
            </a:r>
            <a:r>
              <a:rPr lang="en-US" sz="1400" dirty="0" err="1" smtClean="0"/>
              <a:t>ee</a:t>
            </a:r>
            <a:r>
              <a:rPr lang="en-US" sz="1400" dirty="0" smtClean="0"/>
              <a:t> parameters discussion, 13 Sep</a:t>
            </a:r>
            <a:r>
              <a:rPr lang="en-US" sz="1400" dirty="0" smtClean="0"/>
              <a:t> </a:t>
            </a:r>
            <a:r>
              <a:rPr lang="en-US" sz="1400" dirty="0" smtClean="0"/>
              <a:t>2021              </a:t>
            </a:r>
            <a:r>
              <a:rPr lang="en-US" sz="1400" dirty="0" smtClean="0"/>
              <a:t>                                                                                                </a:t>
            </a:r>
            <a:r>
              <a:rPr lang="en-US" sz="1400" dirty="0"/>
              <a:t>5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720000" y="1440000"/>
            <a:ext cx="5040000" cy="3492000"/>
          </a:xfrm>
          <a:prstGeom prst="rect">
            <a:avLst/>
          </a:prstGeom>
          <a:solidFill>
            <a:schemeClr val="accent1">
              <a:lumMod val="20000"/>
              <a:lumOff val="80000"/>
              <a:alpha val="35000"/>
            </a:schemeClr>
          </a:solidFill>
          <a:ln>
            <a:solidFill>
              <a:srgbClr val="003FB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ym typeface="Symbol"/>
              </a:rPr>
              <a:t>Arc optics:  60</a:t>
            </a:r>
            <a:r>
              <a:rPr lang="en-US" dirty="0">
                <a:sym typeface="Symbol"/>
              </a:rPr>
              <a:t></a:t>
            </a:r>
            <a:r>
              <a:rPr lang="en-US" dirty="0" smtClean="0"/>
              <a:t>/60</a:t>
            </a:r>
            <a:r>
              <a:rPr lang="en-US" dirty="0" smtClean="0">
                <a:sym typeface="Symbol"/>
              </a:rPr>
              <a:t>  =&gt;  90</a:t>
            </a:r>
            <a:r>
              <a:rPr lang="en-US" dirty="0" smtClean="0"/>
              <a:t>/90</a:t>
            </a:r>
            <a:r>
              <a:rPr lang="en-US" dirty="0">
                <a:sym typeface="Symbol"/>
              </a:rPr>
              <a:t>, </a:t>
            </a:r>
            <a:r>
              <a:rPr lang="en-US" dirty="0" smtClean="0">
                <a:sym typeface="Symbol"/>
              </a:rPr>
              <a:t>long cell  ???</a:t>
            </a:r>
            <a:endParaRPr lang="ru-RU" dirty="0"/>
          </a:p>
          <a:p>
            <a:endParaRPr lang="en-US" sz="1400" dirty="0" smtClean="0"/>
          </a:p>
          <a:p>
            <a:r>
              <a:rPr lang="en-US" sz="1400" dirty="0" smtClean="0">
                <a:solidFill>
                  <a:srgbClr val="C00000"/>
                </a:solidFill>
              </a:rPr>
              <a:t>Drawback</a:t>
            </a:r>
            <a:r>
              <a:rPr lang="en-US" sz="1400" dirty="0" smtClean="0"/>
              <a:t>: luminosity </a:t>
            </a:r>
            <a:r>
              <a:rPr lang="en-US" sz="1400" dirty="0"/>
              <a:t>drops by 15-20%. Since the experiment </a:t>
            </a:r>
            <a:r>
              <a:rPr lang="en-US" sz="1400" dirty="0" smtClean="0"/>
              <a:t>at </a:t>
            </a:r>
            <a:r>
              <a:rPr lang="en-US" sz="1400" dirty="0"/>
              <a:t>W is the shortest in time, maybe this is acceptable?</a:t>
            </a:r>
          </a:p>
          <a:p>
            <a:endParaRPr lang="en-US" sz="1000" dirty="0" smtClean="0"/>
          </a:p>
          <a:p>
            <a:r>
              <a:rPr lang="en-US" sz="1400" dirty="0">
                <a:solidFill>
                  <a:srgbClr val="00B050"/>
                </a:solidFill>
              </a:rPr>
              <a:t>B</a:t>
            </a:r>
            <a:r>
              <a:rPr lang="en-US" sz="1400" dirty="0" smtClean="0">
                <a:solidFill>
                  <a:srgbClr val="00B050"/>
                </a:solidFill>
              </a:rPr>
              <a:t>enefits</a:t>
            </a:r>
            <a:r>
              <a:rPr lang="en-US" sz="1400" dirty="0" smtClean="0"/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Same arc optics as at Z, simplifies transition from Z to W.</a:t>
            </a:r>
          </a:p>
          <a:p>
            <a:endParaRPr lang="en-US" sz="8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Do </a:t>
            </a:r>
            <a:r>
              <a:rPr lang="en-US" sz="1400" dirty="0"/>
              <a:t>not need </a:t>
            </a:r>
            <a:r>
              <a:rPr lang="en-US" sz="1400" dirty="0" smtClean="0"/>
              <a:t>anymore </a:t>
            </a:r>
            <a:r>
              <a:rPr lang="en-US" sz="1400" dirty="0" smtClean="0">
                <a:sym typeface="Symbol"/>
              </a:rPr>
              <a:t>60</a:t>
            </a:r>
            <a:r>
              <a:rPr lang="en-US" sz="1400" dirty="0">
                <a:sym typeface="Symbol"/>
              </a:rPr>
              <a:t></a:t>
            </a:r>
            <a:r>
              <a:rPr lang="en-US" sz="1400" dirty="0"/>
              <a:t>/60</a:t>
            </a:r>
            <a:r>
              <a:rPr lang="en-US" sz="1400" dirty="0">
                <a:sym typeface="Symbol"/>
              </a:rPr>
              <a:t> </a:t>
            </a:r>
            <a:r>
              <a:rPr lang="en-US" sz="1400" dirty="0" smtClean="0">
                <a:sym typeface="Symbol"/>
              </a:rPr>
              <a:t>arc cell: reduces the number of sextupoles, increases the filling factor (and luminosity) – for all energies! How much?</a:t>
            </a:r>
          </a:p>
          <a:p>
            <a:endParaRPr lang="en-US" sz="800" dirty="0">
              <a:sym typeface="Symbo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ym typeface="Symbol"/>
              </a:rPr>
              <a:t>Improves overall coherent stability.</a:t>
            </a:r>
          </a:p>
          <a:p>
            <a:endParaRPr lang="en-US" sz="800" dirty="0">
              <a:sym typeface="Symbo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ym typeface="Symbol"/>
              </a:rPr>
              <a:t>Increases the synchrotron tune (this is important for the energy calibration).</a:t>
            </a:r>
            <a:endParaRPr lang="en-US" sz="800" dirty="0">
              <a:sym typeface="Symbol"/>
            </a:endParaRPr>
          </a:p>
          <a:p>
            <a:endParaRPr lang="en-US" sz="800" dirty="0" smtClean="0">
              <a:sym typeface="Symbol"/>
            </a:endParaRPr>
          </a:p>
          <a:p>
            <a:endParaRPr lang="en-US" sz="800" dirty="0">
              <a:sym typeface="Symbo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08000" y="1439999"/>
            <a:ext cx="5148000" cy="349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3FB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ym typeface="Symbol"/>
              </a:rPr>
              <a:t>RF options</a:t>
            </a:r>
            <a:endParaRPr lang="ru-RU" dirty="0" smtClean="0"/>
          </a:p>
          <a:p>
            <a:endParaRPr lang="en-US" sz="14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The RF voltage (750 MV in the CDR) was chosen to get </a:t>
            </a:r>
            <a:r>
              <a:rPr lang="en-US" sz="1400" i="1" dirty="0">
                <a:sym typeface="Symbol"/>
              </a:rPr>
              <a:t></a:t>
            </a:r>
            <a:r>
              <a:rPr lang="en-US" sz="1400" baseline="-25000" dirty="0" smtClean="0">
                <a:sym typeface="Symbol"/>
              </a:rPr>
              <a:t>z</a:t>
            </a:r>
            <a:r>
              <a:rPr lang="en-US" sz="1400" dirty="0" smtClean="0"/>
              <a:t> </a:t>
            </a:r>
            <a:r>
              <a:rPr lang="en-US" sz="1400" dirty="0" smtClean="0">
                <a:sym typeface="Symbol"/>
              </a:rPr>
              <a:t>= 0.05. This is the minimum required for energy calibration, but the optimum is </a:t>
            </a:r>
            <a:r>
              <a:rPr lang="en-US" sz="1400" i="1" dirty="0">
                <a:sym typeface="Symbol"/>
              </a:rPr>
              <a:t></a:t>
            </a:r>
            <a:r>
              <a:rPr lang="en-US" sz="1400" baseline="-25000" dirty="0">
                <a:sym typeface="Symbol"/>
              </a:rPr>
              <a:t>z </a:t>
            </a:r>
            <a:r>
              <a:rPr lang="en-US" sz="1400" dirty="0"/>
              <a:t> </a:t>
            </a:r>
            <a:r>
              <a:rPr lang="en-US" sz="1400" dirty="0">
                <a:sym typeface="Symbol"/>
              </a:rPr>
              <a:t>  </a:t>
            </a:r>
            <a:r>
              <a:rPr lang="en-US" sz="1400" dirty="0" smtClean="0">
                <a:sym typeface="Symbol"/>
              </a:rPr>
              <a:t>0.07.</a:t>
            </a:r>
            <a:endParaRPr lang="en-US" sz="600" dirty="0">
              <a:sym typeface="Symbol"/>
            </a:endParaRPr>
          </a:p>
          <a:p>
            <a:endParaRPr lang="en-US" sz="800" dirty="0" smtClean="0">
              <a:sym typeface="Symbo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ym typeface="Symbol"/>
              </a:rPr>
              <a:t>Increase in </a:t>
            </a:r>
            <a:r>
              <a:rPr lang="en-US" sz="1400" i="1" dirty="0">
                <a:sym typeface="Symbol"/>
              </a:rPr>
              <a:t></a:t>
            </a:r>
            <a:r>
              <a:rPr lang="en-US" sz="1400" baseline="-25000" dirty="0" smtClean="0">
                <a:sym typeface="Symbol"/>
              </a:rPr>
              <a:t>z </a:t>
            </a:r>
            <a:r>
              <a:rPr lang="en-US" sz="1400" dirty="0" smtClean="0">
                <a:sym typeface="Symbol"/>
              </a:rPr>
              <a:t> to 0.07 is not very good for coherent beam-beam instability, but </a:t>
            </a:r>
            <a:r>
              <a:rPr lang="en-US" sz="1400" dirty="0">
                <a:sym typeface="Symbol"/>
              </a:rPr>
              <a:t>so far </a:t>
            </a:r>
            <a:r>
              <a:rPr lang="en-US" sz="1400" dirty="0" smtClean="0">
                <a:sym typeface="Symbol"/>
              </a:rPr>
              <a:t>it looked OK. However, with account of impedances and other imperfections</a:t>
            </a:r>
            <a:r>
              <a:rPr lang="en-US" sz="1400" dirty="0">
                <a:sym typeface="Symbol"/>
              </a:rPr>
              <a:t>, this can cause </a:t>
            </a:r>
            <a:r>
              <a:rPr lang="en-US" sz="1400" dirty="0" smtClean="0">
                <a:sym typeface="Symbol"/>
              </a:rPr>
              <a:t>problems.</a:t>
            </a:r>
          </a:p>
          <a:p>
            <a:endParaRPr lang="en-US" sz="800" dirty="0">
              <a:sym typeface="Symbo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ym typeface="Symbol"/>
              </a:rPr>
              <a:t>By increasing </a:t>
            </a:r>
            <a:r>
              <a:rPr lang="en-US" sz="1400" i="1" dirty="0">
                <a:sym typeface="Symbol"/>
              </a:rPr>
              <a:t></a:t>
            </a:r>
            <a:r>
              <a:rPr lang="en-US" sz="1400" baseline="-25000" dirty="0" smtClean="0">
                <a:sym typeface="Symbol"/>
              </a:rPr>
              <a:t>p</a:t>
            </a:r>
            <a:r>
              <a:rPr lang="en-US" sz="1400" dirty="0" smtClean="0">
                <a:sym typeface="Symbol"/>
              </a:rPr>
              <a:t>, we increase </a:t>
            </a:r>
            <a:r>
              <a:rPr lang="en-US" sz="1400" i="1" dirty="0">
                <a:sym typeface="Symbol"/>
              </a:rPr>
              <a:t></a:t>
            </a:r>
            <a:r>
              <a:rPr lang="en-US" sz="1400" baseline="-25000" dirty="0">
                <a:sym typeface="Symbol"/>
              </a:rPr>
              <a:t>z</a:t>
            </a:r>
            <a:r>
              <a:rPr lang="en-US" sz="1400" dirty="0" smtClean="0">
                <a:sym typeface="Symbol"/>
              </a:rPr>
              <a:t> and weaken possible coherent instabilities.</a:t>
            </a:r>
          </a:p>
          <a:p>
            <a:endParaRPr lang="en-US" sz="1000" dirty="0">
              <a:sym typeface="Symbo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>
                <a:sym typeface="Symbol"/>
              </a:rPr>
              <a:t>A higher RF frequency can be useful (to increase </a:t>
            </a:r>
            <a:r>
              <a:rPr lang="en-US" sz="1400" i="1" dirty="0">
                <a:sym typeface="Symbol"/>
              </a:rPr>
              <a:t></a:t>
            </a:r>
            <a:r>
              <a:rPr lang="en-US" sz="1400" baseline="-25000" dirty="0">
                <a:sym typeface="Symbol"/>
              </a:rPr>
              <a:t>z</a:t>
            </a:r>
            <a:r>
              <a:rPr lang="en-US" sz="1400" dirty="0" smtClean="0">
                <a:sym typeface="Symbol"/>
              </a:rPr>
              <a:t>), </a:t>
            </a:r>
            <a:r>
              <a:rPr lang="en-US" sz="1400" dirty="0">
                <a:sym typeface="Symbol"/>
              </a:rPr>
              <a:t>but </a:t>
            </a:r>
            <a:r>
              <a:rPr lang="en-US" sz="1400" dirty="0" smtClean="0">
                <a:sym typeface="Symbol"/>
              </a:rPr>
              <a:t>RF </a:t>
            </a:r>
            <a:r>
              <a:rPr lang="en-US" sz="1400" dirty="0">
                <a:sym typeface="Symbol"/>
              </a:rPr>
              <a:t>acceptance must be kept in mind</a:t>
            </a:r>
            <a:r>
              <a:rPr lang="en-US" sz="1400" dirty="0" smtClean="0">
                <a:sym typeface="Symbol"/>
              </a:rPr>
              <a:t>. So, higher frequency may require higher RF voltage.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60222" y="5363823"/>
            <a:ext cx="7631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We should consider these several options in the new </a:t>
            </a: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</a:t>
            </a:r>
            <a:r>
              <a:rPr lang="en-US" dirty="0" smtClean="0"/>
              <a:t>geometry.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321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552001"/>
            <a:ext cx="12189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D. </a:t>
            </a:r>
            <a:r>
              <a:rPr lang="en-US" sz="1400" dirty="0" err="1"/>
              <a:t>Shatilov</a:t>
            </a:r>
            <a:r>
              <a:rPr lang="en-US" sz="1400" dirty="0"/>
              <a:t>                                    </a:t>
            </a:r>
            <a:r>
              <a:rPr lang="en-US" sz="1400" dirty="0" smtClean="0"/>
              <a:t>                                     </a:t>
            </a:r>
            <a:r>
              <a:rPr lang="en-US" sz="1400" dirty="0"/>
              <a:t> </a:t>
            </a:r>
            <a:r>
              <a:rPr lang="en-US" sz="1400" dirty="0" smtClean="0"/>
              <a:t>         </a:t>
            </a:r>
            <a:r>
              <a:rPr lang="en-US" sz="1400" dirty="0" smtClean="0"/>
              <a:t>        </a:t>
            </a:r>
            <a:r>
              <a:rPr lang="en-US" sz="1400" dirty="0" smtClean="0"/>
              <a:t>FCC-</a:t>
            </a:r>
            <a:r>
              <a:rPr lang="en-US" sz="1400" dirty="0" err="1" smtClean="0"/>
              <a:t>ee</a:t>
            </a:r>
            <a:r>
              <a:rPr lang="en-US" sz="1400" dirty="0" smtClean="0"/>
              <a:t> parameters discussion, 13 Sep</a:t>
            </a:r>
            <a:r>
              <a:rPr lang="en-US" sz="1400" dirty="0" smtClean="0"/>
              <a:t> </a:t>
            </a:r>
            <a:r>
              <a:rPr lang="en-US" sz="1400" dirty="0" smtClean="0"/>
              <a:t>2021              </a:t>
            </a:r>
            <a:r>
              <a:rPr lang="en-US" sz="1400" dirty="0" smtClean="0"/>
              <a:t>                                                                                                </a:t>
            </a:r>
            <a:r>
              <a:rPr lang="en-US" sz="1400" dirty="0"/>
              <a:t>6</a:t>
            </a:r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-2678" y="7135"/>
            <a:ext cx="12191998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sz="36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20000"/>
              </a:lnSpc>
            </a:pPr>
            <a:endParaRPr lang="en-US" sz="800" dirty="0"/>
          </a:p>
        </p:txBody>
      </p:sp>
      <p:sp>
        <p:nvSpPr>
          <p:cNvPr id="5" name="TextBox 4"/>
          <p:cNvSpPr txBox="1"/>
          <p:nvPr/>
        </p:nvSpPr>
        <p:spPr>
          <a:xfrm>
            <a:off x="1614311" y="1444978"/>
            <a:ext cx="913271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Increase in the momentum compaction at Z seems to be the only way to solve problems with coherent and collective instabilities.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The optimum RF frequency at Z is 400 </a:t>
            </a:r>
            <a:r>
              <a:rPr lang="en-US" dirty="0" err="1" smtClean="0"/>
              <a:t>MHz.</a:t>
            </a:r>
            <a:endParaRPr lang="en-US" dirty="0" smtClean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The optimum number of bunches needs to be discussed / agreed upon.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At W, </a:t>
            </a:r>
            <a:r>
              <a:rPr lang="en-US" dirty="0"/>
              <a:t>it </a:t>
            </a:r>
            <a:r>
              <a:rPr lang="en-US" dirty="0" smtClean="0"/>
              <a:t>is </a:t>
            </a:r>
            <a:r>
              <a:rPr lang="en-US" dirty="0"/>
              <a:t>advisable to consider the </a:t>
            </a:r>
            <a:r>
              <a:rPr lang="en-US" dirty="0" smtClean="0"/>
              <a:t>possibility of switching to the same arc optics as at Z.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At higher energies, no new </a:t>
            </a:r>
            <a:r>
              <a:rPr lang="en-US" dirty="0"/>
              <a:t>problems have yet been discovered.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40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10840</TotalTime>
  <Words>1092</Words>
  <Application>Microsoft Office PowerPoint</Application>
  <DocSecurity>0</DocSecurity>
  <PresentationFormat>Произвольный</PresentationFormat>
  <Paragraphs>161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Office Theme</vt:lpstr>
      <vt:lpstr>MathType 6.0 Equation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User</cp:lastModifiedBy>
  <cp:revision>811</cp:revision>
  <cp:lastPrinted>2021-04-19T12:35:47Z</cp:lastPrinted>
  <dcterms:created xsi:type="dcterms:W3CDTF">2016-07-07T11:05:41Z</dcterms:created>
  <dcterms:modified xsi:type="dcterms:W3CDTF">2021-09-13T14:04:08Z</dcterms:modified>
  <dc:identifier/>
  <dc:language/>
  <cp:version/>
</cp:coreProperties>
</file>