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60" r:id="rId4"/>
    <p:sldId id="261" r:id="rId5"/>
    <p:sldId id="263" r:id="rId6"/>
    <p:sldId id="262" r:id="rId7"/>
    <p:sldId id="257" r:id="rId8"/>
    <p:sldId id="258" r:id="rId9"/>
    <p:sldId id="259" r:id="rId10"/>
    <p:sldId id="264" r:id="rId11"/>
    <p:sldId id="266" r:id="rId12"/>
    <p:sldId id="267" r:id="rId13"/>
    <p:sldId id="268" r:id="rId14"/>
    <p:sldId id="269" r:id="rId15"/>
    <p:sldId id="270" r:id="rId16"/>
    <p:sldId id="271" r:id="rId17"/>
    <p:sldId id="274" r:id="rId18"/>
    <p:sldId id="275" r:id="rId19"/>
    <p:sldId id="272" r:id="rId20"/>
    <p:sldId id="276" r:id="rId21"/>
    <p:sldId id="277" r:id="rId22"/>
    <p:sldId id="278" r:id="rId23"/>
    <p:sldId id="279" r:id="rId24"/>
    <p:sldId id="280" r:id="rId25"/>
    <p:sldId id="273" r:id="rId26"/>
  </p:sldIdLst>
  <p:sldSz cx="12192000" cy="6858000"/>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2" d="100"/>
          <a:sy n="122" d="100"/>
        </p:scale>
        <p:origin x="114"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838080" y="365040"/>
            <a:ext cx="10515240" cy="1325160"/>
          </a:xfrm>
          <a:prstGeom prst="rect">
            <a:avLst/>
          </a:prstGeom>
        </p:spPr>
        <p:txBody>
          <a:bodyPr lIns="0" tIns="0" rIns="0" bIns="0" anchor="ctr"/>
          <a:lstStyle/>
          <a:p>
            <a:endParaRPr lang="en-US" sz="1800" b="0" strike="noStrike" spc="-1">
              <a:solidFill>
                <a:srgbClr val="000000"/>
              </a:solidFill>
              <a:latin typeface="Calibri"/>
            </a:endParaRPr>
          </a:p>
        </p:txBody>
      </p:sp>
      <p:sp>
        <p:nvSpPr>
          <p:cNvPr id="27" name="PlaceHolder 2"/>
          <p:cNvSpPr>
            <a:spLocks noGrp="1"/>
          </p:cNvSpPr>
          <p:nvPr>
            <p:ph type="body"/>
          </p:nvPr>
        </p:nvSpPr>
        <p:spPr>
          <a:xfrm>
            <a:off x="838080" y="1825560"/>
            <a:ext cx="1051524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8" name="PlaceHolder 3"/>
          <p:cNvSpPr>
            <a:spLocks noGrp="1"/>
          </p:cNvSpPr>
          <p:nvPr>
            <p:ph type="body"/>
          </p:nvPr>
        </p:nvSpPr>
        <p:spPr>
          <a:xfrm>
            <a:off x="838080" y="4098240"/>
            <a:ext cx="10515240" cy="20750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838080" y="365040"/>
            <a:ext cx="10515240" cy="1325160"/>
          </a:xfrm>
          <a:prstGeom prst="rect">
            <a:avLst/>
          </a:prstGeom>
        </p:spPr>
        <p:txBody>
          <a:bodyPr lIns="0" tIns="0" rIns="0" bIns="0" anchor="ctr"/>
          <a:lstStyle/>
          <a:p>
            <a:endParaRPr lang="en-US" sz="1800" b="0" strike="noStrike" spc="-1">
              <a:solidFill>
                <a:srgbClr val="000000"/>
              </a:solidFill>
              <a:latin typeface="Calibri"/>
            </a:endParaRPr>
          </a:p>
        </p:txBody>
      </p:sp>
      <p:sp>
        <p:nvSpPr>
          <p:cNvPr id="30" name="PlaceHolder 2"/>
          <p:cNvSpPr>
            <a:spLocks noGrp="1"/>
          </p:cNvSpPr>
          <p:nvPr>
            <p:ph type="body"/>
          </p:nvPr>
        </p:nvSpPr>
        <p:spPr>
          <a:xfrm>
            <a:off x="838080" y="1825560"/>
            <a:ext cx="513108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1" name="PlaceHolder 3"/>
          <p:cNvSpPr>
            <a:spLocks noGrp="1"/>
          </p:cNvSpPr>
          <p:nvPr>
            <p:ph type="body"/>
          </p:nvPr>
        </p:nvSpPr>
        <p:spPr>
          <a:xfrm>
            <a:off x="6226200" y="1825560"/>
            <a:ext cx="513108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2" name="PlaceHolder 4"/>
          <p:cNvSpPr>
            <a:spLocks noGrp="1"/>
          </p:cNvSpPr>
          <p:nvPr>
            <p:ph type="body"/>
          </p:nvPr>
        </p:nvSpPr>
        <p:spPr>
          <a:xfrm>
            <a:off x="838080" y="4098240"/>
            <a:ext cx="513108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3" name="PlaceHolder 5"/>
          <p:cNvSpPr>
            <a:spLocks noGrp="1"/>
          </p:cNvSpPr>
          <p:nvPr>
            <p:ph type="body"/>
          </p:nvPr>
        </p:nvSpPr>
        <p:spPr>
          <a:xfrm>
            <a:off x="6226200" y="4098240"/>
            <a:ext cx="5131080" cy="20750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838080" y="365040"/>
            <a:ext cx="10515240" cy="1325160"/>
          </a:xfrm>
          <a:prstGeom prst="rect">
            <a:avLst/>
          </a:prstGeom>
        </p:spPr>
        <p:txBody>
          <a:bodyPr lIns="0" tIns="0" rIns="0" bIns="0" anchor="ctr"/>
          <a:lstStyle/>
          <a:p>
            <a:endParaRPr lang="en-US" sz="1800" b="0" strike="noStrike" spc="-1">
              <a:solidFill>
                <a:srgbClr val="000000"/>
              </a:solidFill>
              <a:latin typeface="Calibri"/>
            </a:endParaRPr>
          </a:p>
        </p:txBody>
      </p:sp>
      <p:sp>
        <p:nvSpPr>
          <p:cNvPr id="35" name="PlaceHolder 2"/>
          <p:cNvSpPr>
            <a:spLocks noGrp="1"/>
          </p:cNvSpPr>
          <p:nvPr>
            <p:ph type="body"/>
          </p:nvPr>
        </p:nvSpPr>
        <p:spPr>
          <a:xfrm>
            <a:off x="838080" y="1825560"/>
            <a:ext cx="338580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6" name="PlaceHolder 3"/>
          <p:cNvSpPr>
            <a:spLocks noGrp="1"/>
          </p:cNvSpPr>
          <p:nvPr>
            <p:ph type="body"/>
          </p:nvPr>
        </p:nvSpPr>
        <p:spPr>
          <a:xfrm>
            <a:off x="4393440" y="1825560"/>
            <a:ext cx="338580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7" name="PlaceHolder 4"/>
          <p:cNvSpPr>
            <a:spLocks noGrp="1"/>
          </p:cNvSpPr>
          <p:nvPr>
            <p:ph type="body"/>
          </p:nvPr>
        </p:nvSpPr>
        <p:spPr>
          <a:xfrm>
            <a:off x="7949160" y="1825560"/>
            <a:ext cx="338580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8" name="PlaceHolder 5"/>
          <p:cNvSpPr>
            <a:spLocks noGrp="1"/>
          </p:cNvSpPr>
          <p:nvPr>
            <p:ph type="body"/>
          </p:nvPr>
        </p:nvSpPr>
        <p:spPr>
          <a:xfrm>
            <a:off x="838080" y="4098240"/>
            <a:ext cx="338580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39" name="PlaceHolder 6"/>
          <p:cNvSpPr>
            <a:spLocks noGrp="1"/>
          </p:cNvSpPr>
          <p:nvPr>
            <p:ph type="body"/>
          </p:nvPr>
        </p:nvSpPr>
        <p:spPr>
          <a:xfrm>
            <a:off x="4393440" y="4098240"/>
            <a:ext cx="338580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40" name="PlaceHolder 7"/>
          <p:cNvSpPr>
            <a:spLocks noGrp="1"/>
          </p:cNvSpPr>
          <p:nvPr>
            <p:ph type="body"/>
          </p:nvPr>
        </p:nvSpPr>
        <p:spPr>
          <a:xfrm>
            <a:off x="7949160" y="4098240"/>
            <a:ext cx="3385800" cy="20750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838080" y="365040"/>
            <a:ext cx="10515240" cy="1325160"/>
          </a:xfrm>
          <a:prstGeom prst="rect">
            <a:avLst/>
          </a:prstGeom>
        </p:spPr>
        <p:txBody>
          <a:bodyPr lIns="0" tIns="0" rIns="0" bIns="0" anchor="ctr"/>
          <a:lstStyle/>
          <a:p>
            <a:endParaRPr lang="en-US" sz="1800" b="0" strike="noStrike" spc="-1">
              <a:solidFill>
                <a:srgbClr val="000000"/>
              </a:solidFill>
              <a:latin typeface="Calibri"/>
            </a:endParaRPr>
          </a:p>
        </p:txBody>
      </p:sp>
      <p:sp>
        <p:nvSpPr>
          <p:cNvPr id="47" name="PlaceHolder 2"/>
          <p:cNvSpPr>
            <a:spLocks noGrp="1"/>
          </p:cNvSpPr>
          <p:nvPr>
            <p:ph type="subTitle"/>
          </p:nvPr>
        </p:nvSpPr>
        <p:spPr>
          <a:xfrm>
            <a:off x="838080" y="1825560"/>
            <a:ext cx="10515240" cy="4350960"/>
          </a:xfrm>
          <a:prstGeom prst="rect">
            <a:avLst/>
          </a:prstGeom>
        </p:spPr>
        <p:txBody>
          <a:bodyPr lIns="0" tIns="0" rIns="0" bIns="0" anchor="ctr"/>
          <a:lstStyle/>
          <a:p>
            <a:pPr algn="ctr"/>
            <a:endParaRPr lang="en-GB"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838080" y="365040"/>
            <a:ext cx="10515240" cy="1325160"/>
          </a:xfrm>
          <a:prstGeom prst="rect">
            <a:avLst/>
          </a:prstGeom>
        </p:spPr>
        <p:txBody>
          <a:bodyPr lIns="0" tIns="0" rIns="0" bIns="0" anchor="ctr"/>
          <a:lstStyle/>
          <a:p>
            <a:endParaRPr lang="en-US" sz="1800" b="0" strike="noStrike" spc="-1">
              <a:solidFill>
                <a:srgbClr val="000000"/>
              </a:solidFill>
              <a:latin typeface="Calibri"/>
            </a:endParaRPr>
          </a:p>
        </p:txBody>
      </p:sp>
      <p:sp>
        <p:nvSpPr>
          <p:cNvPr id="49" name="PlaceHolder 2"/>
          <p:cNvSpPr>
            <a:spLocks noGrp="1"/>
          </p:cNvSpPr>
          <p:nvPr>
            <p:ph type="body"/>
          </p:nvPr>
        </p:nvSpPr>
        <p:spPr>
          <a:xfrm>
            <a:off x="838080" y="1825560"/>
            <a:ext cx="10515240" cy="435096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838080" y="365040"/>
            <a:ext cx="10515240" cy="1325160"/>
          </a:xfrm>
          <a:prstGeom prst="rect">
            <a:avLst/>
          </a:prstGeom>
        </p:spPr>
        <p:txBody>
          <a:bodyPr lIns="0" tIns="0" rIns="0" bIns="0" anchor="ctr"/>
          <a:lstStyle/>
          <a:p>
            <a:endParaRPr lang="en-US" sz="1800" b="0" strike="noStrike" spc="-1">
              <a:solidFill>
                <a:srgbClr val="000000"/>
              </a:solidFill>
              <a:latin typeface="Calibri"/>
            </a:endParaRPr>
          </a:p>
        </p:txBody>
      </p:sp>
      <p:sp>
        <p:nvSpPr>
          <p:cNvPr id="51" name="PlaceHolder 2"/>
          <p:cNvSpPr>
            <a:spLocks noGrp="1"/>
          </p:cNvSpPr>
          <p:nvPr>
            <p:ph type="body"/>
          </p:nvPr>
        </p:nvSpPr>
        <p:spPr>
          <a:xfrm>
            <a:off x="838080" y="1825560"/>
            <a:ext cx="5131080" cy="435096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52" name="PlaceHolder 3"/>
          <p:cNvSpPr>
            <a:spLocks noGrp="1"/>
          </p:cNvSpPr>
          <p:nvPr>
            <p:ph type="body"/>
          </p:nvPr>
        </p:nvSpPr>
        <p:spPr>
          <a:xfrm>
            <a:off x="6226200" y="1825560"/>
            <a:ext cx="5131080" cy="435096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838080" y="365040"/>
            <a:ext cx="10515240" cy="1325160"/>
          </a:xfrm>
          <a:prstGeom prst="rect">
            <a:avLst/>
          </a:prstGeom>
        </p:spPr>
        <p:txBody>
          <a:bodyPr lIns="0" tIns="0" rIns="0" bIns="0" anchor="ctr"/>
          <a:lstStyle/>
          <a:p>
            <a:endParaRPr lang="en-US" sz="1800" b="0" strike="noStrike" spc="-1">
              <a:solidFill>
                <a:srgbClr val="000000"/>
              </a:solidFill>
              <a:latin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838080" y="365040"/>
            <a:ext cx="10515240" cy="6144120"/>
          </a:xfrm>
          <a:prstGeom prst="rect">
            <a:avLst/>
          </a:prstGeom>
        </p:spPr>
        <p:txBody>
          <a:bodyPr lIns="0" tIns="0" rIns="0" bIns="0" anchor="ctr"/>
          <a:lstStyle/>
          <a:p>
            <a:pPr algn="ctr"/>
            <a:endParaRPr lang="en-GB"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838080" y="365040"/>
            <a:ext cx="10515240" cy="1325160"/>
          </a:xfrm>
          <a:prstGeom prst="rect">
            <a:avLst/>
          </a:prstGeom>
        </p:spPr>
        <p:txBody>
          <a:bodyPr lIns="0" tIns="0" rIns="0" bIns="0" anchor="ctr"/>
          <a:lstStyle/>
          <a:p>
            <a:endParaRPr lang="en-US" sz="1800" b="0" strike="noStrike" spc="-1">
              <a:solidFill>
                <a:srgbClr val="000000"/>
              </a:solidFill>
              <a:latin typeface="Calibri"/>
            </a:endParaRPr>
          </a:p>
        </p:txBody>
      </p:sp>
      <p:sp>
        <p:nvSpPr>
          <p:cNvPr id="56" name="PlaceHolder 2"/>
          <p:cNvSpPr>
            <a:spLocks noGrp="1"/>
          </p:cNvSpPr>
          <p:nvPr>
            <p:ph type="body"/>
          </p:nvPr>
        </p:nvSpPr>
        <p:spPr>
          <a:xfrm>
            <a:off x="838080" y="1825560"/>
            <a:ext cx="513108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57" name="PlaceHolder 3"/>
          <p:cNvSpPr>
            <a:spLocks noGrp="1"/>
          </p:cNvSpPr>
          <p:nvPr>
            <p:ph type="body"/>
          </p:nvPr>
        </p:nvSpPr>
        <p:spPr>
          <a:xfrm>
            <a:off x="6226200" y="1825560"/>
            <a:ext cx="5131080" cy="435096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58" name="PlaceHolder 4"/>
          <p:cNvSpPr>
            <a:spLocks noGrp="1"/>
          </p:cNvSpPr>
          <p:nvPr>
            <p:ph type="body"/>
          </p:nvPr>
        </p:nvSpPr>
        <p:spPr>
          <a:xfrm>
            <a:off x="838080" y="4098240"/>
            <a:ext cx="5131080" cy="20750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365040"/>
            <a:ext cx="10515240" cy="1325160"/>
          </a:xfrm>
          <a:prstGeom prst="rect">
            <a:avLst/>
          </a:prstGeom>
        </p:spPr>
        <p:txBody>
          <a:bodyPr lIns="0" tIns="0" rIns="0" bIns="0" anchor="ctr"/>
          <a:lstStyle/>
          <a:p>
            <a:endParaRPr lang="en-US" sz="1800" b="0" strike="noStrike" spc="-1">
              <a:solidFill>
                <a:srgbClr val="000000"/>
              </a:solidFill>
              <a:latin typeface="Calibri"/>
            </a:endParaRPr>
          </a:p>
        </p:txBody>
      </p:sp>
      <p:sp>
        <p:nvSpPr>
          <p:cNvPr id="6" name="PlaceHolder 2"/>
          <p:cNvSpPr>
            <a:spLocks noGrp="1"/>
          </p:cNvSpPr>
          <p:nvPr>
            <p:ph type="subTitle"/>
          </p:nvPr>
        </p:nvSpPr>
        <p:spPr>
          <a:xfrm>
            <a:off x="838080" y="1825560"/>
            <a:ext cx="10515240" cy="4350960"/>
          </a:xfrm>
          <a:prstGeom prst="rect">
            <a:avLst/>
          </a:prstGeom>
        </p:spPr>
        <p:txBody>
          <a:bodyPr lIns="0" tIns="0" rIns="0" bIns="0" anchor="ctr"/>
          <a:lstStyle/>
          <a:p>
            <a:pPr algn="ctr"/>
            <a:endParaRPr lang="en-GB"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838080" y="365040"/>
            <a:ext cx="10515240" cy="1325160"/>
          </a:xfrm>
          <a:prstGeom prst="rect">
            <a:avLst/>
          </a:prstGeom>
        </p:spPr>
        <p:txBody>
          <a:bodyPr lIns="0" tIns="0" rIns="0" bIns="0" anchor="ctr"/>
          <a:lstStyle/>
          <a:p>
            <a:endParaRPr lang="en-US" sz="1800" b="0" strike="noStrike" spc="-1">
              <a:solidFill>
                <a:srgbClr val="000000"/>
              </a:solidFill>
              <a:latin typeface="Calibri"/>
            </a:endParaRPr>
          </a:p>
        </p:txBody>
      </p:sp>
      <p:sp>
        <p:nvSpPr>
          <p:cNvPr id="60" name="PlaceHolder 2"/>
          <p:cNvSpPr>
            <a:spLocks noGrp="1"/>
          </p:cNvSpPr>
          <p:nvPr>
            <p:ph type="body"/>
          </p:nvPr>
        </p:nvSpPr>
        <p:spPr>
          <a:xfrm>
            <a:off x="838080" y="1825560"/>
            <a:ext cx="5131080" cy="435096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61" name="PlaceHolder 3"/>
          <p:cNvSpPr>
            <a:spLocks noGrp="1"/>
          </p:cNvSpPr>
          <p:nvPr>
            <p:ph type="body"/>
          </p:nvPr>
        </p:nvSpPr>
        <p:spPr>
          <a:xfrm>
            <a:off x="6226200" y="1825560"/>
            <a:ext cx="513108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62" name="PlaceHolder 4"/>
          <p:cNvSpPr>
            <a:spLocks noGrp="1"/>
          </p:cNvSpPr>
          <p:nvPr>
            <p:ph type="body"/>
          </p:nvPr>
        </p:nvSpPr>
        <p:spPr>
          <a:xfrm>
            <a:off x="6226200" y="4098240"/>
            <a:ext cx="5131080" cy="20750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838080" y="365040"/>
            <a:ext cx="10515240" cy="1325160"/>
          </a:xfrm>
          <a:prstGeom prst="rect">
            <a:avLst/>
          </a:prstGeom>
        </p:spPr>
        <p:txBody>
          <a:bodyPr lIns="0" tIns="0" rIns="0" bIns="0" anchor="ctr"/>
          <a:lstStyle/>
          <a:p>
            <a:endParaRPr lang="en-US" sz="1800" b="0" strike="noStrike" spc="-1">
              <a:solidFill>
                <a:srgbClr val="000000"/>
              </a:solidFill>
              <a:latin typeface="Calibri"/>
            </a:endParaRPr>
          </a:p>
        </p:txBody>
      </p:sp>
      <p:sp>
        <p:nvSpPr>
          <p:cNvPr id="64" name="PlaceHolder 2"/>
          <p:cNvSpPr>
            <a:spLocks noGrp="1"/>
          </p:cNvSpPr>
          <p:nvPr>
            <p:ph type="body"/>
          </p:nvPr>
        </p:nvSpPr>
        <p:spPr>
          <a:xfrm>
            <a:off x="838080" y="1825560"/>
            <a:ext cx="513108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65" name="PlaceHolder 3"/>
          <p:cNvSpPr>
            <a:spLocks noGrp="1"/>
          </p:cNvSpPr>
          <p:nvPr>
            <p:ph type="body"/>
          </p:nvPr>
        </p:nvSpPr>
        <p:spPr>
          <a:xfrm>
            <a:off x="6226200" y="1825560"/>
            <a:ext cx="513108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66" name="PlaceHolder 4"/>
          <p:cNvSpPr>
            <a:spLocks noGrp="1"/>
          </p:cNvSpPr>
          <p:nvPr>
            <p:ph type="body"/>
          </p:nvPr>
        </p:nvSpPr>
        <p:spPr>
          <a:xfrm>
            <a:off x="838080" y="4098240"/>
            <a:ext cx="10515240" cy="20750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838080" y="365040"/>
            <a:ext cx="10515240" cy="1325160"/>
          </a:xfrm>
          <a:prstGeom prst="rect">
            <a:avLst/>
          </a:prstGeom>
        </p:spPr>
        <p:txBody>
          <a:bodyPr lIns="0" tIns="0" rIns="0" bIns="0" anchor="ctr"/>
          <a:lstStyle/>
          <a:p>
            <a:endParaRPr lang="en-US" sz="1800" b="0" strike="noStrike" spc="-1">
              <a:solidFill>
                <a:srgbClr val="000000"/>
              </a:solidFill>
              <a:latin typeface="Calibri"/>
            </a:endParaRPr>
          </a:p>
        </p:txBody>
      </p:sp>
      <p:sp>
        <p:nvSpPr>
          <p:cNvPr id="68" name="PlaceHolder 2"/>
          <p:cNvSpPr>
            <a:spLocks noGrp="1"/>
          </p:cNvSpPr>
          <p:nvPr>
            <p:ph type="body"/>
          </p:nvPr>
        </p:nvSpPr>
        <p:spPr>
          <a:xfrm>
            <a:off x="838080" y="1825560"/>
            <a:ext cx="1051524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69" name="PlaceHolder 3"/>
          <p:cNvSpPr>
            <a:spLocks noGrp="1"/>
          </p:cNvSpPr>
          <p:nvPr>
            <p:ph type="body"/>
          </p:nvPr>
        </p:nvSpPr>
        <p:spPr>
          <a:xfrm>
            <a:off x="838080" y="4098240"/>
            <a:ext cx="10515240" cy="20750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838080" y="365040"/>
            <a:ext cx="10515240" cy="1325160"/>
          </a:xfrm>
          <a:prstGeom prst="rect">
            <a:avLst/>
          </a:prstGeom>
        </p:spPr>
        <p:txBody>
          <a:bodyPr lIns="0" tIns="0" rIns="0" bIns="0" anchor="ctr"/>
          <a:lstStyle/>
          <a:p>
            <a:endParaRPr lang="en-US" sz="1800" b="0" strike="noStrike" spc="-1">
              <a:solidFill>
                <a:srgbClr val="000000"/>
              </a:solidFill>
              <a:latin typeface="Calibri"/>
            </a:endParaRPr>
          </a:p>
        </p:txBody>
      </p:sp>
      <p:sp>
        <p:nvSpPr>
          <p:cNvPr id="71" name="PlaceHolder 2"/>
          <p:cNvSpPr>
            <a:spLocks noGrp="1"/>
          </p:cNvSpPr>
          <p:nvPr>
            <p:ph type="body"/>
          </p:nvPr>
        </p:nvSpPr>
        <p:spPr>
          <a:xfrm>
            <a:off x="838080" y="1825560"/>
            <a:ext cx="513108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72" name="PlaceHolder 3"/>
          <p:cNvSpPr>
            <a:spLocks noGrp="1"/>
          </p:cNvSpPr>
          <p:nvPr>
            <p:ph type="body"/>
          </p:nvPr>
        </p:nvSpPr>
        <p:spPr>
          <a:xfrm>
            <a:off x="6226200" y="1825560"/>
            <a:ext cx="513108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73" name="PlaceHolder 4"/>
          <p:cNvSpPr>
            <a:spLocks noGrp="1"/>
          </p:cNvSpPr>
          <p:nvPr>
            <p:ph type="body"/>
          </p:nvPr>
        </p:nvSpPr>
        <p:spPr>
          <a:xfrm>
            <a:off x="838080" y="4098240"/>
            <a:ext cx="513108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74" name="PlaceHolder 5"/>
          <p:cNvSpPr>
            <a:spLocks noGrp="1"/>
          </p:cNvSpPr>
          <p:nvPr>
            <p:ph type="body"/>
          </p:nvPr>
        </p:nvSpPr>
        <p:spPr>
          <a:xfrm>
            <a:off x="6226200" y="4098240"/>
            <a:ext cx="5131080" cy="20750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838080" y="365040"/>
            <a:ext cx="10515240" cy="1325160"/>
          </a:xfrm>
          <a:prstGeom prst="rect">
            <a:avLst/>
          </a:prstGeom>
        </p:spPr>
        <p:txBody>
          <a:bodyPr lIns="0" tIns="0" rIns="0" bIns="0" anchor="ctr"/>
          <a:lstStyle/>
          <a:p>
            <a:endParaRPr lang="en-US" sz="1800" b="0" strike="noStrike" spc="-1">
              <a:solidFill>
                <a:srgbClr val="000000"/>
              </a:solidFill>
              <a:latin typeface="Calibri"/>
            </a:endParaRPr>
          </a:p>
        </p:txBody>
      </p:sp>
      <p:sp>
        <p:nvSpPr>
          <p:cNvPr id="76" name="PlaceHolder 2"/>
          <p:cNvSpPr>
            <a:spLocks noGrp="1"/>
          </p:cNvSpPr>
          <p:nvPr>
            <p:ph type="body"/>
          </p:nvPr>
        </p:nvSpPr>
        <p:spPr>
          <a:xfrm>
            <a:off x="838080" y="1825560"/>
            <a:ext cx="338580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77" name="PlaceHolder 3"/>
          <p:cNvSpPr>
            <a:spLocks noGrp="1"/>
          </p:cNvSpPr>
          <p:nvPr>
            <p:ph type="body"/>
          </p:nvPr>
        </p:nvSpPr>
        <p:spPr>
          <a:xfrm>
            <a:off x="4393440" y="1825560"/>
            <a:ext cx="338580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78" name="PlaceHolder 4"/>
          <p:cNvSpPr>
            <a:spLocks noGrp="1"/>
          </p:cNvSpPr>
          <p:nvPr>
            <p:ph type="body"/>
          </p:nvPr>
        </p:nvSpPr>
        <p:spPr>
          <a:xfrm>
            <a:off x="7949160" y="1825560"/>
            <a:ext cx="338580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79" name="PlaceHolder 5"/>
          <p:cNvSpPr>
            <a:spLocks noGrp="1"/>
          </p:cNvSpPr>
          <p:nvPr>
            <p:ph type="body"/>
          </p:nvPr>
        </p:nvSpPr>
        <p:spPr>
          <a:xfrm>
            <a:off x="838080" y="4098240"/>
            <a:ext cx="338580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80" name="PlaceHolder 6"/>
          <p:cNvSpPr>
            <a:spLocks noGrp="1"/>
          </p:cNvSpPr>
          <p:nvPr>
            <p:ph type="body"/>
          </p:nvPr>
        </p:nvSpPr>
        <p:spPr>
          <a:xfrm>
            <a:off x="4393440" y="4098240"/>
            <a:ext cx="338580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81" name="PlaceHolder 7"/>
          <p:cNvSpPr>
            <a:spLocks noGrp="1"/>
          </p:cNvSpPr>
          <p:nvPr>
            <p:ph type="body"/>
          </p:nvPr>
        </p:nvSpPr>
        <p:spPr>
          <a:xfrm>
            <a:off x="7949160" y="4098240"/>
            <a:ext cx="3385800" cy="20750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838080" y="365040"/>
            <a:ext cx="10515240" cy="1325160"/>
          </a:xfrm>
          <a:prstGeom prst="rect">
            <a:avLst/>
          </a:prstGeom>
        </p:spPr>
        <p:txBody>
          <a:bodyPr lIns="0" tIns="0" rIns="0" bIns="0" anchor="ctr"/>
          <a:lstStyle/>
          <a:p>
            <a:endParaRPr lang="en-US" sz="1800" b="0" strike="noStrike" spc="-1">
              <a:solidFill>
                <a:srgbClr val="000000"/>
              </a:solidFill>
              <a:latin typeface="Calibri"/>
            </a:endParaRPr>
          </a:p>
        </p:txBody>
      </p:sp>
      <p:sp>
        <p:nvSpPr>
          <p:cNvPr id="8" name="PlaceHolder 2"/>
          <p:cNvSpPr>
            <a:spLocks noGrp="1"/>
          </p:cNvSpPr>
          <p:nvPr>
            <p:ph type="body"/>
          </p:nvPr>
        </p:nvSpPr>
        <p:spPr>
          <a:xfrm>
            <a:off x="838080" y="1825560"/>
            <a:ext cx="10515240" cy="435096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838080" y="365040"/>
            <a:ext cx="10515240" cy="1325160"/>
          </a:xfrm>
          <a:prstGeom prst="rect">
            <a:avLst/>
          </a:prstGeom>
        </p:spPr>
        <p:txBody>
          <a:bodyPr lIns="0" tIns="0" rIns="0" bIns="0" anchor="ctr"/>
          <a:lstStyle/>
          <a:p>
            <a:endParaRPr lang="en-US" sz="1800" b="0" strike="noStrike" spc="-1">
              <a:solidFill>
                <a:srgbClr val="000000"/>
              </a:solidFill>
              <a:latin typeface="Calibri"/>
            </a:endParaRPr>
          </a:p>
        </p:txBody>
      </p:sp>
      <p:sp>
        <p:nvSpPr>
          <p:cNvPr id="10" name="PlaceHolder 2"/>
          <p:cNvSpPr>
            <a:spLocks noGrp="1"/>
          </p:cNvSpPr>
          <p:nvPr>
            <p:ph type="body"/>
          </p:nvPr>
        </p:nvSpPr>
        <p:spPr>
          <a:xfrm>
            <a:off x="838080" y="1825560"/>
            <a:ext cx="5131080" cy="435096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1" name="PlaceHolder 3"/>
          <p:cNvSpPr>
            <a:spLocks noGrp="1"/>
          </p:cNvSpPr>
          <p:nvPr>
            <p:ph type="body"/>
          </p:nvPr>
        </p:nvSpPr>
        <p:spPr>
          <a:xfrm>
            <a:off x="6226200" y="1825560"/>
            <a:ext cx="5131080" cy="435096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838080" y="365040"/>
            <a:ext cx="10515240" cy="1325160"/>
          </a:xfrm>
          <a:prstGeom prst="rect">
            <a:avLst/>
          </a:prstGeom>
        </p:spPr>
        <p:txBody>
          <a:bodyPr lIns="0" tIns="0" rIns="0" bIns="0" anchor="ctr"/>
          <a:lstStyle/>
          <a:p>
            <a:endParaRPr lang="en-US" sz="1800" b="0" strike="noStrike" spc="-1">
              <a:solidFill>
                <a:srgbClr val="000000"/>
              </a:solid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838080" y="365040"/>
            <a:ext cx="10515240" cy="6144120"/>
          </a:xfrm>
          <a:prstGeom prst="rect">
            <a:avLst/>
          </a:prstGeom>
        </p:spPr>
        <p:txBody>
          <a:bodyPr lIns="0" tIns="0" rIns="0" bIns="0" anchor="ctr"/>
          <a:lstStyle/>
          <a:p>
            <a:pPr algn="ctr"/>
            <a:endParaRPr lang="en-GB"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838080" y="365040"/>
            <a:ext cx="10515240" cy="1325160"/>
          </a:xfrm>
          <a:prstGeom prst="rect">
            <a:avLst/>
          </a:prstGeom>
        </p:spPr>
        <p:txBody>
          <a:bodyPr lIns="0" tIns="0" rIns="0" bIns="0" anchor="ctr"/>
          <a:lstStyle/>
          <a:p>
            <a:endParaRPr lang="en-US" sz="1800" b="0" strike="noStrike" spc="-1">
              <a:solidFill>
                <a:srgbClr val="000000"/>
              </a:solidFill>
              <a:latin typeface="Calibri"/>
            </a:endParaRPr>
          </a:p>
        </p:txBody>
      </p:sp>
      <p:sp>
        <p:nvSpPr>
          <p:cNvPr id="15" name="PlaceHolder 2"/>
          <p:cNvSpPr>
            <a:spLocks noGrp="1"/>
          </p:cNvSpPr>
          <p:nvPr>
            <p:ph type="body"/>
          </p:nvPr>
        </p:nvSpPr>
        <p:spPr>
          <a:xfrm>
            <a:off x="838080" y="1825560"/>
            <a:ext cx="513108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6" name="PlaceHolder 3"/>
          <p:cNvSpPr>
            <a:spLocks noGrp="1"/>
          </p:cNvSpPr>
          <p:nvPr>
            <p:ph type="body"/>
          </p:nvPr>
        </p:nvSpPr>
        <p:spPr>
          <a:xfrm>
            <a:off x="6226200" y="1825560"/>
            <a:ext cx="5131080" cy="435096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17" name="PlaceHolder 4"/>
          <p:cNvSpPr>
            <a:spLocks noGrp="1"/>
          </p:cNvSpPr>
          <p:nvPr>
            <p:ph type="body"/>
          </p:nvPr>
        </p:nvSpPr>
        <p:spPr>
          <a:xfrm>
            <a:off x="838080" y="4098240"/>
            <a:ext cx="5131080" cy="20750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838080" y="365040"/>
            <a:ext cx="10515240" cy="1325160"/>
          </a:xfrm>
          <a:prstGeom prst="rect">
            <a:avLst/>
          </a:prstGeom>
        </p:spPr>
        <p:txBody>
          <a:bodyPr lIns="0" tIns="0" rIns="0" bIns="0" anchor="ctr"/>
          <a:lstStyle/>
          <a:p>
            <a:endParaRPr lang="en-US" sz="1800" b="0" strike="noStrike" spc="-1">
              <a:solidFill>
                <a:srgbClr val="000000"/>
              </a:solidFill>
              <a:latin typeface="Calibri"/>
            </a:endParaRPr>
          </a:p>
        </p:txBody>
      </p:sp>
      <p:sp>
        <p:nvSpPr>
          <p:cNvPr id="19" name="PlaceHolder 2"/>
          <p:cNvSpPr>
            <a:spLocks noGrp="1"/>
          </p:cNvSpPr>
          <p:nvPr>
            <p:ph type="body"/>
          </p:nvPr>
        </p:nvSpPr>
        <p:spPr>
          <a:xfrm>
            <a:off x="838080" y="1825560"/>
            <a:ext cx="5131080" cy="435096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0" name="PlaceHolder 3"/>
          <p:cNvSpPr>
            <a:spLocks noGrp="1"/>
          </p:cNvSpPr>
          <p:nvPr>
            <p:ph type="body"/>
          </p:nvPr>
        </p:nvSpPr>
        <p:spPr>
          <a:xfrm>
            <a:off x="6226200" y="1825560"/>
            <a:ext cx="513108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1" name="PlaceHolder 4"/>
          <p:cNvSpPr>
            <a:spLocks noGrp="1"/>
          </p:cNvSpPr>
          <p:nvPr>
            <p:ph type="body"/>
          </p:nvPr>
        </p:nvSpPr>
        <p:spPr>
          <a:xfrm>
            <a:off x="6226200" y="4098240"/>
            <a:ext cx="5131080" cy="20750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838080" y="365040"/>
            <a:ext cx="10515240" cy="1325160"/>
          </a:xfrm>
          <a:prstGeom prst="rect">
            <a:avLst/>
          </a:prstGeom>
        </p:spPr>
        <p:txBody>
          <a:bodyPr lIns="0" tIns="0" rIns="0" bIns="0" anchor="ctr"/>
          <a:lstStyle/>
          <a:p>
            <a:endParaRPr lang="en-US" sz="1800" b="0" strike="noStrike" spc="-1">
              <a:solidFill>
                <a:srgbClr val="000000"/>
              </a:solidFill>
              <a:latin typeface="Calibri"/>
            </a:endParaRPr>
          </a:p>
        </p:txBody>
      </p:sp>
      <p:sp>
        <p:nvSpPr>
          <p:cNvPr id="23" name="PlaceHolder 2"/>
          <p:cNvSpPr>
            <a:spLocks noGrp="1"/>
          </p:cNvSpPr>
          <p:nvPr>
            <p:ph type="body"/>
          </p:nvPr>
        </p:nvSpPr>
        <p:spPr>
          <a:xfrm>
            <a:off x="838080" y="1825560"/>
            <a:ext cx="513108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4" name="PlaceHolder 3"/>
          <p:cNvSpPr>
            <a:spLocks noGrp="1"/>
          </p:cNvSpPr>
          <p:nvPr>
            <p:ph type="body"/>
          </p:nvPr>
        </p:nvSpPr>
        <p:spPr>
          <a:xfrm>
            <a:off x="6226200" y="1825560"/>
            <a:ext cx="5131080" cy="2075040"/>
          </a:xfrm>
          <a:prstGeom prst="rect">
            <a:avLst/>
          </a:prstGeom>
        </p:spPr>
        <p:txBody>
          <a:bodyPr lIns="0" tIns="0" rIns="0" bIns="0">
            <a:normAutofit/>
          </a:bodyPr>
          <a:lstStyle/>
          <a:p>
            <a:endParaRPr lang="en-US" sz="2800" b="0" strike="noStrike" spc="-1">
              <a:solidFill>
                <a:srgbClr val="000000"/>
              </a:solidFill>
              <a:latin typeface="Calibri"/>
            </a:endParaRPr>
          </a:p>
        </p:txBody>
      </p:sp>
      <p:sp>
        <p:nvSpPr>
          <p:cNvPr id="25" name="PlaceHolder 4"/>
          <p:cNvSpPr>
            <a:spLocks noGrp="1"/>
          </p:cNvSpPr>
          <p:nvPr>
            <p:ph type="body"/>
          </p:nvPr>
        </p:nvSpPr>
        <p:spPr>
          <a:xfrm>
            <a:off x="838080" y="4098240"/>
            <a:ext cx="10515240" cy="2075040"/>
          </a:xfrm>
          <a:prstGeom prst="rect">
            <a:avLst/>
          </a:prstGeom>
        </p:spPr>
        <p:txBody>
          <a:bodyPr lIns="0" tIns="0" rIns="0" bIns="0">
            <a:normAutofit/>
          </a:bodyPr>
          <a:lstStyle/>
          <a:p>
            <a:endParaRPr lang="en-US" sz="2800" b="0" strike="noStrike" spc="-1">
              <a:solidFill>
                <a:srgbClr val="000000"/>
              </a:solid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1523880" y="1122480"/>
            <a:ext cx="9143640" cy="2387160"/>
          </a:xfrm>
          <a:prstGeom prst="rect">
            <a:avLst/>
          </a:prstGeom>
        </p:spPr>
        <p:txBody>
          <a:bodyPr anchor="b"/>
          <a:lstStyle/>
          <a:p>
            <a:pPr algn="ctr">
              <a:lnSpc>
                <a:spcPct val="90000"/>
              </a:lnSpc>
            </a:pPr>
            <a:r>
              <a:rPr lang="en-US" sz="6000" b="0" strike="noStrike" spc="-1">
                <a:solidFill>
                  <a:srgbClr val="000000"/>
                </a:solidFill>
                <a:latin typeface="Calibri Light"/>
              </a:rPr>
              <a:t>Click to edit Master title style</a:t>
            </a:r>
            <a:endParaRPr lang="en-US" sz="6000" b="0" strike="noStrike" spc="-1">
              <a:solidFill>
                <a:srgbClr val="000000"/>
              </a:solidFill>
              <a:latin typeface="Calibri"/>
            </a:endParaRPr>
          </a:p>
        </p:txBody>
      </p:sp>
      <p:sp>
        <p:nvSpPr>
          <p:cNvPr id="6" name="PlaceHolder 2"/>
          <p:cNvSpPr>
            <a:spLocks noGrp="1"/>
          </p:cNvSpPr>
          <p:nvPr>
            <p:ph type="dt"/>
          </p:nvPr>
        </p:nvSpPr>
        <p:spPr>
          <a:xfrm>
            <a:off x="838080" y="6356520"/>
            <a:ext cx="2742840" cy="364680"/>
          </a:xfrm>
          <a:prstGeom prst="rect">
            <a:avLst/>
          </a:prstGeom>
        </p:spPr>
        <p:txBody>
          <a:bodyPr anchor="ctr"/>
          <a:lstStyle/>
          <a:p>
            <a:pPr>
              <a:lnSpc>
                <a:spcPct val="100000"/>
              </a:lnSpc>
            </a:pPr>
            <a:fld id="{A88F4FF0-AC75-4C7E-B847-02DD0108BC2E}" type="datetime">
              <a:rPr lang="en-GB" sz="1200" b="0" strike="noStrike" spc="-1">
                <a:solidFill>
                  <a:srgbClr val="8B8B8B"/>
                </a:solidFill>
                <a:latin typeface="Calibri"/>
              </a:rPr>
              <a:t>28/09/2021</a:t>
            </a:fld>
            <a:endParaRPr lang="en-GB" sz="1200" b="0" strike="noStrike" spc="-1">
              <a:latin typeface="Times New Roman"/>
            </a:endParaRPr>
          </a:p>
        </p:txBody>
      </p:sp>
      <p:sp>
        <p:nvSpPr>
          <p:cNvPr id="2" name="PlaceHolder 3"/>
          <p:cNvSpPr>
            <a:spLocks noGrp="1"/>
          </p:cNvSpPr>
          <p:nvPr>
            <p:ph type="ftr"/>
          </p:nvPr>
        </p:nvSpPr>
        <p:spPr>
          <a:xfrm>
            <a:off x="4038480" y="6356520"/>
            <a:ext cx="4114440" cy="364680"/>
          </a:xfrm>
          <a:prstGeom prst="rect">
            <a:avLst/>
          </a:prstGeom>
        </p:spPr>
        <p:txBody>
          <a:bodyPr anchor="ctr"/>
          <a:lstStyle/>
          <a:p>
            <a:endParaRPr lang="en-GB" sz="2400" b="0" strike="noStrike" spc="-1">
              <a:latin typeface="Times New Roman"/>
            </a:endParaRPr>
          </a:p>
        </p:txBody>
      </p:sp>
      <p:sp>
        <p:nvSpPr>
          <p:cNvPr id="3" name="PlaceHolder 4"/>
          <p:cNvSpPr>
            <a:spLocks noGrp="1"/>
          </p:cNvSpPr>
          <p:nvPr>
            <p:ph type="sldNum"/>
          </p:nvPr>
        </p:nvSpPr>
        <p:spPr>
          <a:xfrm>
            <a:off x="8610480" y="6356520"/>
            <a:ext cx="2742840" cy="364680"/>
          </a:xfrm>
          <a:prstGeom prst="rect">
            <a:avLst/>
          </a:prstGeom>
        </p:spPr>
        <p:txBody>
          <a:bodyPr anchor="ctr"/>
          <a:lstStyle/>
          <a:p>
            <a:pPr algn="r">
              <a:lnSpc>
                <a:spcPct val="100000"/>
              </a:lnSpc>
            </a:pPr>
            <a:fld id="{3E5B163B-1373-4275-BACF-FB58CC7138E4}" type="slidenum">
              <a:rPr lang="en-GB" sz="1200" b="0" strike="noStrike" spc="-1">
                <a:solidFill>
                  <a:srgbClr val="8B8B8B"/>
                </a:solidFill>
                <a:latin typeface="Calibri"/>
              </a:rPr>
              <a:t>‹#›</a:t>
            </a:fld>
            <a:endParaRPr lang="en-GB" sz="1200" b="0" strike="noStrike" spc="-1">
              <a:latin typeface="Times New Roman"/>
            </a:endParaRPr>
          </a:p>
        </p:txBody>
      </p:sp>
      <p:sp>
        <p:nvSpPr>
          <p:cNvPr id="4" name="PlaceHolder 5"/>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Calibri"/>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Calibri"/>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Third Outline Level</a:t>
            </a: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838080" y="365040"/>
            <a:ext cx="10515240" cy="1325160"/>
          </a:xfrm>
          <a:prstGeom prst="rect">
            <a:avLst/>
          </a:prstGeom>
        </p:spPr>
        <p:txBody>
          <a:bodyPr anchor="ctr"/>
          <a:lstStyle/>
          <a:p>
            <a:pPr>
              <a:lnSpc>
                <a:spcPct val="90000"/>
              </a:lnSpc>
            </a:pPr>
            <a:r>
              <a:rPr lang="en-US" sz="4400" b="0" strike="noStrike" spc="-1">
                <a:solidFill>
                  <a:srgbClr val="000000"/>
                </a:solidFill>
                <a:latin typeface="Calibri Light"/>
              </a:rPr>
              <a:t>Click to edit Master title style</a:t>
            </a:r>
            <a:endParaRPr lang="en-US" sz="4400" b="0" strike="noStrike" spc="-1">
              <a:solidFill>
                <a:srgbClr val="000000"/>
              </a:solidFill>
              <a:latin typeface="Calibri"/>
            </a:endParaRPr>
          </a:p>
        </p:txBody>
      </p:sp>
      <p:sp>
        <p:nvSpPr>
          <p:cNvPr id="42" name="PlaceHolder 2"/>
          <p:cNvSpPr>
            <a:spLocks noGrp="1"/>
          </p:cNvSpPr>
          <p:nvPr>
            <p:ph type="body"/>
          </p:nvPr>
        </p:nvSpPr>
        <p:spPr>
          <a:xfrm>
            <a:off x="838080" y="1825560"/>
            <a:ext cx="10515240" cy="4350960"/>
          </a:xfrm>
          <a:prstGeom prst="rect">
            <a:avLst/>
          </a:prstGeom>
        </p:spPr>
        <p:txBody>
          <a:bodyPr/>
          <a:lstStyle/>
          <a:p>
            <a:pPr marL="228600" indent="-228240">
              <a:lnSpc>
                <a:spcPct val="90000"/>
              </a:lnSpc>
              <a:spcBef>
                <a:spcPts val="1001"/>
              </a:spcBef>
              <a:buClr>
                <a:srgbClr val="000000"/>
              </a:buClr>
              <a:buFont typeface="Arial"/>
              <a:buChar char="•"/>
            </a:pPr>
            <a:r>
              <a:rPr lang="en-US" sz="2800" b="0" strike="noStrike" spc="-1">
                <a:solidFill>
                  <a:srgbClr val="000000"/>
                </a:solidFill>
                <a:latin typeface="Calibri"/>
              </a:rPr>
              <a:t>Click to edit Master text styles</a:t>
            </a:r>
          </a:p>
          <a:p>
            <a:pPr marL="685800" lvl="1" indent="-228240">
              <a:lnSpc>
                <a:spcPct val="90000"/>
              </a:lnSpc>
              <a:spcBef>
                <a:spcPts val="499"/>
              </a:spcBef>
              <a:buClr>
                <a:srgbClr val="000000"/>
              </a:buClr>
              <a:buFont typeface="Arial"/>
              <a:buChar char="•"/>
            </a:pPr>
            <a:r>
              <a:rPr lang="en-US" sz="2400" b="0" strike="noStrike" spc="-1">
                <a:solidFill>
                  <a:srgbClr val="000000"/>
                </a:solidFill>
                <a:latin typeface="Calibri"/>
              </a:rPr>
              <a:t>Second level</a:t>
            </a:r>
          </a:p>
          <a:p>
            <a:pPr marL="1143000" lvl="2" indent="-228240">
              <a:lnSpc>
                <a:spcPct val="90000"/>
              </a:lnSpc>
              <a:spcBef>
                <a:spcPts val="499"/>
              </a:spcBef>
              <a:buClr>
                <a:srgbClr val="000000"/>
              </a:buClr>
              <a:buFont typeface="Arial"/>
              <a:buChar char="•"/>
            </a:pPr>
            <a:r>
              <a:rPr lang="en-US" sz="2000" b="0" strike="noStrike" spc="-1">
                <a:solidFill>
                  <a:srgbClr val="000000"/>
                </a:solidFill>
                <a:latin typeface="Calibri"/>
              </a:rPr>
              <a:t>Third level</a:t>
            </a:r>
          </a:p>
          <a:p>
            <a:pPr marL="1600200" lvl="3" indent="-228240">
              <a:lnSpc>
                <a:spcPct val="90000"/>
              </a:lnSpc>
              <a:spcBef>
                <a:spcPts val="499"/>
              </a:spcBef>
              <a:buClr>
                <a:srgbClr val="000000"/>
              </a:buClr>
              <a:buFont typeface="Arial"/>
              <a:buChar char="•"/>
            </a:pPr>
            <a:r>
              <a:rPr lang="en-US" sz="1800" b="0" strike="noStrike" spc="-1">
                <a:solidFill>
                  <a:srgbClr val="000000"/>
                </a:solidFill>
                <a:latin typeface="Calibri"/>
              </a:rPr>
              <a:t>Fourth level</a:t>
            </a:r>
          </a:p>
          <a:p>
            <a:pPr marL="2057400" lvl="4" indent="-228240">
              <a:lnSpc>
                <a:spcPct val="90000"/>
              </a:lnSpc>
              <a:spcBef>
                <a:spcPts val="499"/>
              </a:spcBef>
              <a:buClr>
                <a:srgbClr val="000000"/>
              </a:buClr>
              <a:buFont typeface="Arial"/>
              <a:buChar char="•"/>
            </a:pPr>
            <a:r>
              <a:rPr lang="en-US" sz="1800" b="0" strike="noStrike" spc="-1">
                <a:solidFill>
                  <a:srgbClr val="000000"/>
                </a:solidFill>
                <a:latin typeface="Calibri"/>
              </a:rPr>
              <a:t>Fifth level</a:t>
            </a:r>
          </a:p>
        </p:txBody>
      </p:sp>
      <p:sp>
        <p:nvSpPr>
          <p:cNvPr id="43" name="PlaceHolder 3"/>
          <p:cNvSpPr>
            <a:spLocks noGrp="1"/>
          </p:cNvSpPr>
          <p:nvPr>
            <p:ph type="dt"/>
          </p:nvPr>
        </p:nvSpPr>
        <p:spPr>
          <a:xfrm>
            <a:off x="838080" y="6356520"/>
            <a:ext cx="2742840" cy="364680"/>
          </a:xfrm>
          <a:prstGeom prst="rect">
            <a:avLst/>
          </a:prstGeom>
        </p:spPr>
        <p:txBody>
          <a:bodyPr anchor="ctr"/>
          <a:lstStyle/>
          <a:p>
            <a:pPr>
              <a:lnSpc>
                <a:spcPct val="100000"/>
              </a:lnSpc>
            </a:pPr>
            <a:fld id="{ED392241-425D-4B0C-A9D4-522F13CD84AF}" type="datetime">
              <a:rPr lang="en-GB" sz="1200" b="0" strike="noStrike" spc="-1">
                <a:solidFill>
                  <a:srgbClr val="8B8B8B"/>
                </a:solidFill>
                <a:latin typeface="Calibri"/>
              </a:rPr>
              <a:t>28/09/2021</a:t>
            </a:fld>
            <a:endParaRPr lang="en-GB" sz="1200" b="0" strike="noStrike" spc="-1">
              <a:latin typeface="Times New Roman"/>
            </a:endParaRPr>
          </a:p>
        </p:txBody>
      </p:sp>
      <p:sp>
        <p:nvSpPr>
          <p:cNvPr id="44" name="PlaceHolder 4"/>
          <p:cNvSpPr>
            <a:spLocks noGrp="1"/>
          </p:cNvSpPr>
          <p:nvPr>
            <p:ph type="ftr"/>
          </p:nvPr>
        </p:nvSpPr>
        <p:spPr>
          <a:xfrm>
            <a:off x="4038480" y="6356520"/>
            <a:ext cx="4114440" cy="364680"/>
          </a:xfrm>
          <a:prstGeom prst="rect">
            <a:avLst/>
          </a:prstGeom>
        </p:spPr>
        <p:txBody>
          <a:bodyPr anchor="ctr"/>
          <a:lstStyle/>
          <a:p>
            <a:endParaRPr lang="en-GB" sz="2400" b="0" strike="noStrike" spc="-1">
              <a:latin typeface="Times New Roman"/>
            </a:endParaRPr>
          </a:p>
        </p:txBody>
      </p:sp>
      <p:sp>
        <p:nvSpPr>
          <p:cNvPr id="45" name="PlaceHolder 5"/>
          <p:cNvSpPr>
            <a:spLocks noGrp="1"/>
          </p:cNvSpPr>
          <p:nvPr>
            <p:ph type="sldNum"/>
          </p:nvPr>
        </p:nvSpPr>
        <p:spPr>
          <a:xfrm>
            <a:off x="8610480" y="6356520"/>
            <a:ext cx="2742840" cy="364680"/>
          </a:xfrm>
          <a:prstGeom prst="rect">
            <a:avLst/>
          </a:prstGeom>
        </p:spPr>
        <p:txBody>
          <a:bodyPr anchor="ctr"/>
          <a:lstStyle/>
          <a:p>
            <a:pPr algn="r">
              <a:lnSpc>
                <a:spcPct val="100000"/>
              </a:lnSpc>
            </a:pPr>
            <a:fld id="{4BC7EE3D-3556-40F2-9609-0726EE6FE965}" type="slidenum">
              <a:rPr lang="en-GB" sz="1200" b="0" strike="noStrike" spc="-1">
                <a:solidFill>
                  <a:srgbClr val="8B8B8B"/>
                </a:solidFill>
                <a:latin typeface="Calibri"/>
              </a:rPr>
              <a:t>‹#›</a:t>
            </a:fld>
            <a:endParaRPr lang="en-GB" sz="12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hyperlink" Target="https://indico.cern.ch/event/1070185/contributions/4500188/attachments/2300900/3913813/Ideas_for_RF_tests_at_Saclay.pdf" TargetMode="External"/><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hyperlink" Target="https://indico.cern.ch/event/1042101/contributions/4377678/attachments/2264160/3843870/CPM_15_06_2021_Syratchev.pdf" TargetMode="External"/><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indico.cern.ch/event/1061280/contributions/4481953/attachments/2298037/3908368/2021-08-26_cooling-demonstrator.pdf" TargetMode="Externa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indico.cern.ch/event/1061280/contributions/4481953/attachments/2298037/3908368/2021-08-26_cooling-demonstrator.pdf" TargetMode="External"/><Relationship Id="rId1" Type="http://schemas.openxmlformats.org/officeDocument/2006/relationships/slideLayout" Target="../slideLayouts/slideLayout14.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indico.cern.ch/event/1061280/contributions/4481953/attachments/2298037/3908368/2021-08-26_cooling-demonstrator.pdf" TargetMode="External"/><Relationship Id="rId1" Type="http://schemas.openxmlformats.org/officeDocument/2006/relationships/slideLayout" Target="../slideLayouts/slideLayout13.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Shape 1"/>
          <p:cNvSpPr txBox="1"/>
          <p:nvPr/>
        </p:nvSpPr>
        <p:spPr>
          <a:xfrm>
            <a:off x="1523880" y="1122480"/>
            <a:ext cx="9143640" cy="2387160"/>
          </a:xfrm>
          <a:prstGeom prst="rect">
            <a:avLst/>
          </a:prstGeom>
          <a:noFill/>
          <a:ln>
            <a:noFill/>
          </a:ln>
        </p:spPr>
        <p:txBody>
          <a:bodyPr anchor="b"/>
          <a:lstStyle/>
          <a:p>
            <a:pPr algn="ctr">
              <a:lnSpc>
                <a:spcPct val="90000"/>
              </a:lnSpc>
            </a:pPr>
            <a:r>
              <a:rPr lang="en-US" sz="6000" b="0" strike="noStrike" spc="-1" dirty="0">
                <a:solidFill>
                  <a:srgbClr val="000000"/>
                </a:solidFill>
                <a:latin typeface="Calibri Light"/>
              </a:rPr>
              <a:t>Muon Cooling Demonstrator RF system parameters and layout</a:t>
            </a:r>
            <a:r>
              <a:rPr lang="en-US" sz="6000" spc="-1" dirty="0">
                <a:solidFill>
                  <a:srgbClr val="000000"/>
                </a:solidFill>
                <a:latin typeface="Calibri Light"/>
              </a:rPr>
              <a:t>.</a:t>
            </a:r>
            <a:r>
              <a:rPr lang="en-US" sz="6000" b="0" strike="noStrike" spc="-1" dirty="0">
                <a:solidFill>
                  <a:srgbClr val="000000"/>
                </a:solidFill>
                <a:latin typeface="Calibri Light"/>
              </a:rPr>
              <a:t> </a:t>
            </a:r>
            <a:r>
              <a:rPr lang="en-US" sz="6000" b="0" strike="noStrike" spc="-1">
                <a:solidFill>
                  <a:srgbClr val="000000"/>
                </a:solidFill>
                <a:latin typeface="Calibri Light"/>
              </a:rPr>
              <a:t>First look</a:t>
            </a:r>
            <a:endParaRPr lang="en-US" sz="6000" b="0" strike="noStrike" spc="-1" dirty="0">
              <a:solidFill>
                <a:srgbClr val="000000"/>
              </a:solidFill>
              <a:latin typeface="Calibri"/>
            </a:endParaRPr>
          </a:p>
        </p:txBody>
      </p:sp>
      <p:sp>
        <p:nvSpPr>
          <p:cNvPr id="83" name="TextShape 2"/>
          <p:cNvSpPr txBox="1"/>
          <p:nvPr/>
        </p:nvSpPr>
        <p:spPr>
          <a:xfrm>
            <a:off x="1523880" y="3602160"/>
            <a:ext cx="9143640" cy="1655280"/>
          </a:xfrm>
          <a:prstGeom prst="rect">
            <a:avLst/>
          </a:prstGeom>
          <a:noFill/>
          <a:ln>
            <a:noFill/>
          </a:ln>
        </p:spPr>
        <p:txBody>
          <a:bodyPr/>
          <a:lstStyle/>
          <a:p>
            <a:pPr algn="ctr">
              <a:lnSpc>
                <a:spcPct val="90000"/>
              </a:lnSpc>
              <a:spcBef>
                <a:spcPts val="1001"/>
              </a:spcBef>
            </a:pPr>
            <a:r>
              <a:rPr lang="en-GB" sz="2400" b="0" strike="noStrike" spc="-1" dirty="0">
                <a:solidFill>
                  <a:srgbClr val="000000"/>
                </a:solidFill>
                <a:latin typeface="Calibri"/>
              </a:rPr>
              <a:t>Alexej Grudiev, Roberto Losito, Chris Rogers</a:t>
            </a:r>
          </a:p>
          <a:p>
            <a:pPr algn="ctr">
              <a:lnSpc>
                <a:spcPct val="90000"/>
              </a:lnSpc>
              <a:spcBef>
                <a:spcPts val="1001"/>
              </a:spcBef>
            </a:pPr>
            <a:r>
              <a:rPr lang="en-GB" sz="2400" spc="-1" dirty="0">
                <a:solidFill>
                  <a:srgbClr val="000000"/>
                </a:solidFill>
                <a:latin typeface="Calibri"/>
              </a:rPr>
              <a:t>28/09/2021</a:t>
            </a:r>
            <a:r>
              <a:rPr lang="en-GB" sz="2400" b="0" strike="noStrike" spc="-1" dirty="0">
                <a:solidFill>
                  <a:srgbClr val="000000"/>
                </a:solidFill>
                <a:latin typeface="Calibri"/>
              </a:rPr>
              <a:t> </a:t>
            </a:r>
            <a:endParaRPr lang="en-GB" sz="2400" b="0" strike="noStrike" spc="-1" dirty="0">
              <a:latin typeface="Arial"/>
            </a:endParaRP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picture containing text, toy&#10;&#10;Description automatically generated">
            <a:extLst>
              <a:ext uri="{FF2B5EF4-FFF2-40B4-BE49-F238E27FC236}">
                <a16:creationId xmlns:a16="http://schemas.microsoft.com/office/drawing/2014/main" id="{D103A107-9B69-4749-93D2-E843315774D1}"/>
              </a:ext>
            </a:extLst>
          </p:cNvPr>
          <p:cNvPicPr>
            <a:picLocks noChangeAspect="1"/>
          </p:cNvPicPr>
          <p:nvPr/>
        </p:nvPicPr>
        <p:blipFill>
          <a:blip r:embed="rId2"/>
          <a:stretch>
            <a:fillRect/>
          </a:stretch>
        </p:blipFill>
        <p:spPr>
          <a:xfrm>
            <a:off x="4436340" y="1711186"/>
            <a:ext cx="7579621" cy="4781774"/>
          </a:xfrm>
          <a:prstGeom prst="rect">
            <a:avLst/>
          </a:prstGeom>
        </p:spPr>
      </p:pic>
      <p:sp>
        <p:nvSpPr>
          <p:cNvPr id="2" name="Title 1">
            <a:extLst>
              <a:ext uri="{FF2B5EF4-FFF2-40B4-BE49-F238E27FC236}">
                <a16:creationId xmlns:a16="http://schemas.microsoft.com/office/drawing/2014/main" id="{38C185E9-0885-4200-A741-D37CBB23E377}"/>
              </a:ext>
            </a:extLst>
          </p:cNvPr>
          <p:cNvSpPr>
            <a:spLocks noGrp="1"/>
          </p:cNvSpPr>
          <p:nvPr>
            <p:ph type="title"/>
          </p:nvPr>
        </p:nvSpPr>
        <p:spPr/>
        <p:txBody>
          <a:bodyPr/>
          <a:lstStyle/>
          <a:p>
            <a:r>
              <a:rPr lang="en-US" dirty="0"/>
              <a:t>RF station layouts (1) </a:t>
            </a:r>
            <a:br>
              <a:rPr lang="en-US" dirty="0"/>
            </a:br>
            <a:r>
              <a:rPr lang="en-US" dirty="0"/>
              <a:t>one klystron per modulator</a:t>
            </a:r>
            <a:endParaRPr lang="en-GB" dirty="0"/>
          </a:p>
        </p:txBody>
      </p:sp>
      <p:grpSp>
        <p:nvGrpSpPr>
          <p:cNvPr id="9" name="Group 8">
            <a:extLst>
              <a:ext uri="{FF2B5EF4-FFF2-40B4-BE49-F238E27FC236}">
                <a16:creationId xmlns:a16="http://schemas.microsoft.com/office/drawing/2014/main" id="{A12FABDF-0114-4E4A-8C19-5BDD7B9202CE}"/>
              </a:ext>
            </a:extLst>
          </p:cNvPr>
          <p:cNvGrpSpPr/>
          <p:nvPr/>
        </p:nvGrpSpPr>
        <p:grpSpPr>
          <a:xfrm>
            <a:off x="925156" y="1697557"/>
            <a:ext cx="1968650" cy="4405976"/>
            <a:chOff x="1054248" y="2086984"/>
            <a:chExt cx="1968650" cy="4405976"/>
          </a:xfrm>
        </p:grpSpPr>
        <p:sp>
          <p:nvSpPr>
            <p:cNvPr id="4" name="Rectangle 3">
              <a:extLst>
                <a:ext uri="{FF2B5EF4-FFF2-40B4-BE49-F238E27FC236}">
                  <a16:creationId xmlns:a16="http://schemas.microsoft.com/office/drawing/2014/main" id="{C896D61B-6C04-4DD6-92DB-E66E893F7025}"/>
                </a:ext>
              </a:extLst>
            </p:cNvPr>
            <p:cNvSpPr/>
            <p:nvPr/>
          </p:nvSpPr>
          <p:spPr>
            <a:xfrm>
              <a:off x="1054248" y="2086984"/>
              <a:ext cx="1968650" cy="9036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modulator</a:t>
              </a:r>
              <a:endParaRPr lang="en-GB" dirty="0"/>
            </a:p>
          </p:txBody>
        </p:sp>
        <p:sp>
          <p:nvSpPr>
            <p:cNvPr id="6" name="Flowchart: Merge 5">
              <a:extLst>
                <a:ext uri="{FF2B5EF4-FFF2-40B4-BE49-F238E27FC236}">
                  <a16:creationId xmlns:a16="http://schemas.microsoft.com/office/drawing/2014/main" id="{D14E1448-B19F-4314-9D4C-C854AC61630D}"/>
                </a:ext>
              </a:extLst>
            </p:cNvPr>
            <p:cNvSpPr/>
            <p:nvPr/>
          </p:nvSpPr>
          <p:spPr>
            <a:xfrm>
              <a:off x="1054248" y="2998694"/>
              <a:ext cx="1968650" cy="1573305"/>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klystron</a:t>
              </a:r>
              <a:endParaRPr lang="en-GB" dirty="0"/>
            </a:p>
          </p:txBody>
        </p:sp>
        <p:sp>
          <p:nvSpPr>
            <p:cNvPr id="7" name="Oval 6">
              <a:extLst>
                <a:ext uri="{FF2B5EF4-FFF2-40B4-BE49-F238E27FC236}">
                  <a16:creationId xmlns:a16="http://schemas.microsoft.com/office/drawing/2014/main" id="{ED75A5F5-783D-4542-B04B-087863ECF702}"/>
                </a:ext>
              </a:extLst>
            </p:cNvPr>
            <p:cNvSpPr/>
            <p:nvPr/>
          </p:nvSpPr>
          <p:spPr>
            <a:xfrm>
              <a:off x="1484552" y="5363407"/>
              <a:ext cx="1118797" cy="11295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cavity</a:t>
              </a:r>
              <a:endParaRPr lang="en-GB" dirty="0"/>
            </a:p>
          </p:txBody>
        </p:sp>
        <p:sp>
          <p:nvSpPr>
            <p:cNvPr id="8" name="Arrow: Down 7">
              <a:extLst>
                <a:ext uri="{FF2B5EF4-FFF2-40B4-BE49-F238E27FC236}">
                  <a16:creationId xmlns:a16="http://schemas.microsoft.com/office/drawing/2014/main" id="{33BE5F69-1D89-43D8-94A2-4C870A982EC7}"/>
                </a:ext>
              </a:extLst>
            </p:cNvPr>
            <p:cNvSpPr/>
            <p:nvPr/>
          </p:nvSpPr>
          <p:spPr>
            <a:xfrm>
              <a:off x="1796257" y="4384999"/>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WG</a:t>
              </a:r>
              <a:endParaRPr lang="en-GB" dirty="0"/>
            </a:p>
          </p:txBody>
        </p:sp>
      </p:grpSp>
      <p:pic>
        <p:nvPicPr>
          <p:cNvPr id="5" name="Picture 4" descr="A picture containing text, toiletry&#10;&#10;Description automatically generated">
            <a:extLst>
              <a:ext uri="{FF2B5EF4-FFF2-40B4-BE49-F238E27FC236}">
                <a16:creationId xmlns:a16="http://schemas.microsoft.com/office/drawing/2014/main" id="{3F9E3D7F-EC92-451F-944D-2CE93936085D}"/>
              </a:ext>
            </a:extLst>
          </p:cNvPr>
          <p:cNvPicPr>
            <a:picLocks noChangeAspect="1"/>
          </p:cNvPicPr>
          <p:nvPr/>
        </p:nvPicPr>
        <p:blipFill>
          <a:blip r:embed="rId3"/>
          <a:stretch>
            <a:fillRect/>
          </a:stretch>
        </p:blipFill>
        <p:spPr>
          <a:xfrm>
            <a:off x="7968403" y="0"/>
            <a:ext cx="4223597" cy="1726266"/>
          </a:xfrm>
          <a:prstGeom prst="rect">
            <a:avLst/>
          </a:prstGeom>
        </p:spPr>
      </p:pic>
      <p:sp>
        <p:nvSpPr>
          <p:cNvPr id="12" name="Arrow: Right 11">
            <a:extLst>
              <a:ext uri="{FF2B5EF4-FFF2-40B4-BE49-F238E27FC236}">
                <a16:creationId xmlns:a16="http://schemas.microsoft.com/office/drawing/2014/main" id="{7B7B52E9-64DA-46D0-812F-06550EE8D837}"/>
              </a:ext>
            </a:extLst>
          </p:cNvPr>
          <p:cNvSpPr/>
          <p:nvPr/>
        </p:nvSpPr>
        <p:spPr>
          <a:xfrm>
            <a:off x="3310992" y="3309546"/>
            <a:ext cx="1450171" cy="12546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2529817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picture containing text, LEGO, toy&#10;&#10;Description automatically generated">
            <a:extLst>
              <a:ext uri="{FF2B5EF4-FFF2-40B4-BE49-F238E27FC236}">
                <a16:creationId xmlns:a16="http://schemas.microsoft.com/office/drawing/2014/main" id="{98DEC288-A760-4507-AA45-2F3531FBB3D6}"/>
              </a:ext>
            </a:extLst>
          </p:cNvPr>
          <p:cNvPicPr>
            <a:picLocks noChangeAspect="1"/>
          </p:cNvPicPr>
          <p:nvPr/>
        </p:nvPicPr>
        <p:blipFill>
          <a:blip r:embed="rId2"/>
          <a:stretch>
            <a:fillRect/>
          </a:stretch>
        </p:blipFill>
        <p:spPr>
          <a:xfrm>
            <a:off x="4983329" y="1690200"/>
            <a:ext cx="7112000" cy="5157694"/>
          </a:xfrm>
          <a:prstGeom prst="rect">
            <a:avLst/>
          </a:prstGeom>
        </p:spPr>
      </p:pic>
      <p:sp>
        <p:nvSpPr>
          <p:cNvPr id="2" name="Title 1">
            <a:extLst>
              <a:ext uri="{FF2B5EF4-FFF2-40B4-BE49-F238E27FC236}">
                <a16:creationId xmlns:a16="http://schemas.microsoft.com/office/drawing/2014/main" id="{38C185E9-0885-4200-A741-D37CBB23E377}"/>
              </a:ext>
            </a:extLst>
          </p:cNvPr>
          <p:cNvSpPr>
            <a:spLocks noGrp="1"/>
          </p:cNvSpPr>
          <p:nvPr>
            <p:ph type="title"/>
          </p:nvPr>
        </p:nvSpPr>
        <p:spPr/>
        <p:txBody>
          <a:bodyPr/>
          <a:lstStyle/>
          <a:p>
            <a:r>
              <a:rPr lang="en-US" dirty="0"/>
              <a:t>RF station layouts (2) </a:t>
            </a:r>
            <a:br>
              <a:rPr lang="en-US" dirty="0"/>
            </a:br>
            <a:r>
              <a:rPr lang="en-US" dirty="0"/>
              <a:t>two klystrons per modulator</a:t>
            </a:r>
            <a:endParaRPr lang="en-GB" dirty="0"/>
          </a:p>
        </p:txBody>
      </p:sp>
      <p:sp>
        <p:nvSpPr>
          <p:cNvPr id="10" name="Arrow: Right 9">
            <a:extLst>
              <a:ext uri="{FF2B5EF4-FFF2-40B4-BE49-F238E27FC236}">
                <a16:creationId xmlns:a16="http://schemas.microsoft.com/office/drawing/2014/main" id="{CCC343B1-558A-4EA7-B0F9-8C45F678E87F}"/>
              </a:ext>
            </a:extLst>
          </p:cNvPr>
          <p:cNvSpPr/>
          <p:nvPr/>
        </p:nvSpPr>
        <p:spPr>
          <a:xfrm>
            <a:off x="3665717" y="3332992"/>
            <a:ext cx="1450171" cy="12546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 name="Picture 4" descr="A picture containing text, toiletry&#10;&#10;Description automatically generated">
            <a:extLst>
              <a:ext uri="{FF2B5EF4-FFF2-40B4-BE49-F238E27FC236}">
                <a16:creationId xmlns:a16="http://schemas.microsoft.com/office/drawing/2014/main" id="{3F9E3D7F-EC92-451F-944D-2CE93936085D}"/>
              </a:ext>
            </a:extLst>
          </p:cNvPr>
          <p:cNvPicPr>
            <a:picLocks noChangeAspect="1"/>
          </p:cNvPicPr>
          <p:nvPr/>
        </p:nvPicPr>
        <p:blipFill>
          <a:blip r:embed="rId3"/>
          <a:stretch>
            <a:fillRect/>
          </a:stretch>
        </p:blipFill>
        <p:spPr>
          <a:xfrm>
            <a:off x="7968403" y="0"/>
            <a:ext cx="4223597" cy="1726266"/>
          </a:xfrm>
          <a:prstGeom prst="rect">
            <a:avLst/>
          </a:prstGeom>
        </p:spPr>
      </p:pic>
      <p:grpSp>
        <p:nvGrpSpPr>
          <p:cNvPr id="12" name="Group 11">
            <a:extLst>
              <a:ext uri="{FF2B5EF4-FFF2-40B4-BE49-F238E27FC236}">
                <a16:creationId xmlns:a16="http://schemas.microsoft.com/office/drawing/2014/main" id="{B00E9849-581C-416B-A5BC-63740CD0A579}"/>
              </a:ext>
            </a:extLst>
          </p:cNvPr>
          <p:cNvGrpSpPr/>
          <p:nvPr/>
        </p:nvGrpSpPr>
        <p:grpSpPr>
          <a:xfrm>
            <a:off x="468923" y="1697557"/>
            <a:ext cx="3329353" cy="4405976"/>
            <a:chOff x="468923" y="1697557"/>
            <a:chExt cx="3329353" cy="4405976"/>
          </a:xfrm>
        </p:grpSpPr>
        <p:grpSp>
          <p:nvGrpSpPr>
            <p:cNvPr id="9" name="Group 8">
              <a:extLst>
                <a:ext uri="{FF2B5EF4-FFF2-40B4-BE49-F238E27FC236}">
                  <a16:creationId xmlns:a16="http://schemas.microsoft.com/office/drawing/2014/main" id="{A12FABDF-0114-4E4A-8C19-5BDD7B9202CE}"/>
                </a:ext>
              </a:extLst>
            </p:cNvPr>
            <p:cNvGrpSpPr/>
            <p:nvPr/>
          </p:nvGrpSpPr>
          <p:grpSpPr>
            <a:xfrm>
              <a:off x="468923" y="1697557"/>
              <a:ext cx="3329353" cy="4405976"/>
              <a:chOff x="598015" y="2086984"/>
              <a:chExt cx="3329353" cy="4405976"/>
            </a:xfrm>
          </p:grpSpPr>
          <p:sp>
            <p:nvSpPr>
              <p:cNvPr id="4" name="Rectangle 3">
                <a:extLst>
                  <a:ext uri="{FF2B5EF4-FFF2-40B4-BE49-F238E27FC236}">
                    <a16:creationId xmlns:a16="http://schemas.microsoft.com/office/drawing/2014/main" id="{C896D61B-6C04-4DD6-92DB-E66E893F7025}"/>
                  </a:ext>
                </a:extLst>
              </p:cNvPr>
              <p:cNvSpPr/>
              <p:nvPr/>
            </p:nvSpPr>
            <p:spPr>
              <a:xfrm>
                <a:off x="598015" y="2086984"/>
                <a:ext cx="3329353" cy="9036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modulator</a:t>
                </a:r>
                <a:endParaRPr lang="en-GB" dirty="0"/>
              </a:p>
            </p:txBody>
          </p:sp>
          <p:sp>
            <p:nvSpPr>
              <p:cNvPr id="6" name="Flowchart: Merge 5">
                <a:extLst>
                  <a:ext uri="{FF2B5EF4-FFF2-40B4-BE49-F238E27FC236}">
                    <a16:creationId xmlns:a16="http://schemas.microsoft.com/office/drawing/2014/main" id="{D14E1448-B19F-4314-9D4C-C854AC61630D}"/>
                  </a:ext>
                </a:extLst>
              </p:cNvPr>
              <p:cNvSpPr/>
              <p:nvPr/>
            </p:nvSpPr>
            <p:spPr>
              <a:xfrm>
                <a:off x="598015" y="3006762"/>
                <a:ext cx="1968650" cy="1573305"/>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klystron</a:t>
                </a:r>
                <a:endParaRPr lang="en-GB" dirty="0"/>
              </a:p>
            </p:txBody>
          </p:sp>
          <p:sp>
            <p:nvSpPr>
              <p:cNvPr id="7" name="Oval 6">
                <a:extLst>
                  <a:ext uri="{FF2B5EF4-FFF2-40B4-BE49-F238E27FC236}">
                    <a16:creationId xmlns:a16="http://schemas.microsoft.com/office/drawing/2014/main" id="{ED75A5F5-783D-4542-B04B-087863ECF702}"/>
                  </a:ext>
                </a:extLst>
              </p:cNvPr>
              <p:cNvSpPr/>
              <p:nvPr/>
            </p:nvSpPr>
            <p:spPr>
              <a:xfrm>
                <a:off x="1022941" y="5363407"/>
                <a:ext cx="1118797" cy="11295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cavity</a:t>
                </a:r>
                <a:endParaRPr lang="en-GB" dirty="0"/>
              </a:p>
            </p:txBody>
          </p:sp>
          <p:sp>
            <p:nvSpPr>
              <p:cNvPr id="8" name="Arrow: Down 7">
                <a:extLst>
                  <a:ext uri="{FF2B5EF4-FFF2-40B4-BE49-F238E27FC236}">
                    <a16:creationId xmlns:a16="http://schemas.microsoft.com/office/drawing/2014/main" id="{33BE5F69-1D89-43D8-94A2-4C870A982EC7}"/>
                  </a:ext>
                </a:extLst>
              </p:cNvPr>
              <p:cNvSpPr/>
              <p:nvPr/>
            </p:nvSpPr>
            <p:spPr>
              <a:xfrm>
                <a:off x="1340024" y="4384999"/>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WG</a:t>
                </a:r>
                <a:endParaRPr lang="en-GB" dirty="0"/>
              </a:p>
            </p:txBody>
          </p:sp>
        </p:grpSp>
        <p:sp>
          <p:nvSpPr>
            <p:cNvPr id="13" name="Flowchart: Merge 12">
              <a:extLst>
                <a:ext uri="{FF2B5EF4-FFF2-40B4-BE49-F238E27FC236}">
                  <a16:creationId xmlns:a16="http://schemas.microsoft.com/office/drawing/2014/main" id="{D4A4030A-F0F3-4E2C-802B-0C7CFEBF7BA7}"/>
                </a:ext>
              </a:extLst>
            </p:cNvPr>
            <p:cNvSpPr/>
            <p:nvPr/>
          </p:nvSpPr>
          <p:spPr>
            <a:xfrm>
              <a:off x="1829626" y="2609267"/>
              <a:ext cx="1968650" cy="1573305"/>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klystron</a:t>
              </a:r>
              <a:endParaRPr lang="en-GB" dirty="0"/>
            </a:p>
          </p:txBody>
        </p:sp>
        <p:sp>
          <p:nvSpPr>
            <p:cNvPr id="15" name="Arrow: Down 14">
              <a:extLst>
                <a:ext uri="{FF2B5EF4-FFF2-40B4-BE49-F238E27FC236}">
                  <a16:creationId xmlns:a16="http://schemas.microsoft.com/office/drawing/2014/main" id="{31519F6B-47A8-413D-BDC2-2B5AF8762C86}"/>
                </a:ext>
              </a:extLst>
            </p:cNvPr>
            <p:cNvSpPr/>
            <p:nvPr/>
          </p:nvSpPr>
          <p:spPr>
            <a:xfrm>
              <a:off x="2581325" y="3995572"/>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WG</a:t>
              </a:r>
              <a:endParaRPr lang="en-GB" dirty="0"/>
            </a:p>
          </p:txBody>
        </p:sp>
        <p:sp>
          <p:nvSpPr>
            <p:cNvPr id="16" name="Oval 15">
              <a:extLst>
                <a:ext uri="{FF2B5EF4-FFF2-40B4-BE49-F238E27FC236}">
                  <a16:creationId xmlns:a16="http://schemas.microsoft.com/office/drawing/2014/main" id="{3F426B90-1040-4257-A3E8-ABEC338F15DD}"/>
                </a:ext>
              </a:extLst>
            </p:cNvPr>
            <p:cNvSpPr/>
            <p:nvPr/>
          </p:nvSpPr>
          <p:spPr>
            <a:xfrm>
              <a:off x="2264242" y="4973980"/>
              <a:ext cx="1118797" cy="11295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cavity</a:t>
              </a:r>
              <a:endParaRPr lang="en-GB" dirty="0"/>
            </a:p>
          </p:txBody>
        </p:sp>
      </p:grpSp>
    </p:spTree>
    <p:extLst>
      <p:ext uri="{BB962C8B-B14F-4D97-AF65-F5344CB8AC3E}">
        <p14:creationId xmlns:p14="http://schemas.microsoft.com/office/powerpoint/2010/main" val="31230219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185E9-0885-4200-A741-D37CBB23E377}"/>
              </a:ext>
            </a:extLst>
          </p:cNvPr>
          <p:cNvSpPr>
            <a:spLocks noGrp="1"/>
          </p:cNvSpPr>
          <p:nvPr>
            <p:ph type="title"/>
          </p:nvPr>
        </p:nvSpPr>
        <p:spPr/>
        <p:txBody>
          <a:bodyPr/>
          <a:lstStyle/>
          <a:p>
            <a:r>
              <a:rPr lang="en-US" dirty="0"/>
              <a:t>RF station layouts overall </a:t>
            </a:r>
            <a:endParaRPr lang="en-GB" dirty="0"/>
          </a:p>
        </p:txBody>
      </p:sp>
      <p:pic>
        <p:nvPicPr>
          <p:cNvPr id="5" name="Picture 4" descr="A picture containing text, toiletry&#10;&#10;Description automatically generated">
            <a:extLst>
              <a:ext uri="{FF2B5EF4-FFF2-40B4-BE49-F238E27FC236}">
                <a16:creationId xmlns:a16="http://schemas.microsoft.com/office/drawing/2014/main" id="{3F9E3D7F-EC92-451F-944D-2CE93936085D}"/>
              </a:ext>
            </a:extLst>
          </p:cNvPr>
          <p:cNvPicPr>
            <a:picLocks noChangeAspect="1"/>
          </p:cNvPicPr>
          <p:nvPr/>
        </p:nvPicPr>
        <p:blipFill>
          <a:blip r:embed="rId2"/>
          <a:stretch>
            <a:fillRect/>
          </a:stretch>
        </p:blipFill>
        <p:spPr>
          <a:xfrm>
            <a:off x="7968403" y="0"/>
            <a:ext cx="4223597" cy="1726266"/>
          </a:xfrm>
          <a:prstGeom prst="rect">
            <a:avLst/>
          </a:prstGeom>
        </p:spPr>
      </p:pic>
      <p:grpSp>
        <p:nvGrpSpPr>
          <p:cNvPr id="32" name="Group 31">
            <a:extLst>
              <a:ext uri="{FF2B5EF4-FFF2-40B4-BE49-F238E27FC236}">
                <a16:creationId xmlns:a16="http://schemas.microsoft.com/office/drawing/2014/main" id="{F05517C0-CF20-4869-B9ED-E15C7D755DEE}"/>
              </a:ext>
            </a:extLst>
          </p:cNvPr>
          <p:cNvGrpSpPr/>
          <p:nvPr/>
        </p:nvGrpSpPr>
        <p:grpSpPr>
          <a:xfrm>
            <a:off x="216032" y="1198814"/>
            <a:ext cx="8644969" cy="5659186"/>
            <a:chOff x="1435232" y="1198814"/>
            <a:chExt cx="8644969" cy="5659186"/>
          </a:xfrm>
        </p:grpSpPr>
        <p:pic>
          <p:nvPicPr>
            <p:cNvPr id="12" name="Picture 11" descr="A picture containing text, LEGO, toy&#10;&#10;Description automatically generated">
              <a:extLst>
                <a:ext uri="{FF2B5EF4-FFF2-40B4-BE49-F238E27FC236}">
                  <a16:creationId xmlns:a16="http://schemas.microsoft.com/office/drawing/2014/main" id="{FDD68919-2B93-43AD-82B5-8E9E6F54446F}"/>
                </a:ext>
              </a:extLst>
            </p:cNvPr>
            <p:cNvPicPr>
              <a:picLocks noChangeAspect="1"/>
            </p:cNvPicPr>
            <p:nvPr/>
          </p:nvPicPr>
          <p:blipFill>
            <a:blip r:embed="rId3"/>
            <a:stretch>
              <a:fillRect/>
            </a:stretch>
          </p:blipFill>
          <p:spPr>
            <a:xfrm>
              <a:off x="1435232" y="1198814"/>
              <a:ext cx="8644969" cy="5659186"/>
            </a:xfrm>
            <a:prstGeom prst="rect">
              <a:avLst/>
            </a:prstGeom>
          </p:spPr>
        </p:pic>
        <p:cxnSp>
          <p:nvCxnSpPr>
            <p:cNvPr id="17" name="Straight Arrow Connector 16">
              <a:extLst>
                <a:ext uri="{FF2B5EF4-FFF2-40B4-BE49-F238E27FC236}">
                  <a16:creationId xmlns:a16="http://schemas.microsoft.com/office/drawing/2014/main" id="{8CCD678E-F9CC-4D0A-AF6B-5056D5D7A6F4}"/>
                </a:ext>
              </a:extLst>
            </p:cNvPr>
            <p:cNvCxnSpPr>
              <a:cxnSpLocks/>
            </p:cNvCxnSpPr>
            <p:nvPr/>
          </p:nvCxnSpPr>
          <p:spPr>
            <a:xfrm flipV="1">
              <a:off x="8446247" y="3900526"/>
              <a:ext cx="1086339" cy="515816"/>
            </a:xfrm>
            <a:prstGeom prst="straightConnector1">
              <a:avLst/>
            </a:prstGeom>
            <a:ln w="38100">
              <a:solidFill>
                <a:srgbClr val="FF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F0AFC74F-8473-434A-91E2-99174AE22ED8}"/>
                </a:ext>
              </a:extLst>
            </p:cNvPr>
            <p:cNvSpPr txBox="1"/>
            <p:nvPr/>
          </p:nvSpPr>
          <p:spPr>
            <a:xfrm>
              <a:off x="7468607" y="4310166"/>
              <a:ext cx="633507" cy="369332"/>
            </a:xfrm>
            <a:prstGeom prst="rect">
              <a:avLst/>
            </a:prstGeom>
            <a:noFill/>
          </p:spPr>
          <p:txBody>
            <a:bodyPr wrap="none" rtlCol="0">
              <a:spAutoFit/>
            </a:bodyPr>
            <a:lstStyle/>
            <a:p>
              <a:r>
                <a:rPr lang="en-US" dirty="0"/>
                <a:t>15m</a:t>
              </a:r>
              <a:endParaRPr lang="en-GB" dirty="0"/>
            </a:p>
          </p:txBody>
        </p:sp>
        <p:cxnSp>
          <p:nvCxnSpPr>
            <p:cNvPr id="22" name="Straight Arrow Connector 21">
              <a:extLst>
                <a:ext uri="{FF2B5EF4-FFF2-40B4-BE49-F238E27FC236}">
                  <a16:creationId xmlns:a16="http://schemas.microsoft.com/office/drawing/2014/main" id="{C35B8EA5-8D35-4766-AF3D-B8368FAE3DA5}"/>
                </a:ext>
              </a:extLst>
            </p:cNvPr>
            <p:cNvCxnSpPr>
              <a:cxnSpLocks/>
            </p:cNvCxnSpPr>
            <p:nvPr/>
          </p:nvCxnSpPr>
          <p:spPr>
            <a:xfrm flipH="1" flipV="1">
              <a:off x="6627014" y="4048902"/>
              <a:ext cx="1791853" cy="366019"/>
            </a:xfrm>
            <a:prstGeom prst="straightConnector1">
              <a:avLst/>
            </a:prstGeom>
            <a:ln w="38100">
              <a:solidFill>
                <a:srgbClr val="FF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2A6295B-982A-4EF7-A8BE-7739B0101AC0}"/>
                </a:ext>
              </a:extLst>
            </p:cNvPr>
            <p:cNvSpPr txBox="1"/>
            <p:nvPr/>
          </p:nvSpPr>
          <p:spPr>
            <a:xfrm>
              <a:off x="8841259" y="4125500"/>
              <a:ext cx="633507" cy="369332"/>
            </a:xfrm>
            <a:prstGeom prst="rect">
              <a:avLst/>
            </a:prstGeom>
            <a:noFill/>
          </p:spPr>
          <p:txBody>
            <a:bodyPr wrap="none" rtlCol="0">
              <a:spAutoFit/>
            </a:bodyPr>
            <a:lstStyle/>
            <a:p>
              <a:r>
                <a:rPr lang="en-US" dirty="0"/>
                <a:t>12m</a:t>
              </a:r>
              <a:endParaRPr lang="en-GB" dirty="0"/>
            </a:p>
          </p:txBody>
        </p:sp>
        <p:cxnSp>
          <p:nvCxnSpPr>
            <p:cNvPr id="26" name="Straight Arrow Connector 25">
              <a:extLst>
                <a:ext uri="{FF2B5EF4-FFF2-40B4-BE49-F238E27FC236}">
                  <a16:creationId xmlns:a16="http://schemas.microsoft.com/office/drawing/2014/main" id="{34B00725-A0C7-4383-96D0-920010A7AAB0}"/>
                </a:ext>
              </a:extLst>
            </p:cNvPr>
            <p:cNvCxnSpPr>
              <a:cxnSpLocks/>
            </p:cNvCxnSpPr>
            <p:nvPr/>
          </p:nvCxnSpPr>
          <p:spPr>
            <a:xfrm>
              <a:off x="9532586" y="2805074"/>
              <a:ext cx="0" cy="1095452"/>
            </a:xfrm>
            <a:prstGeom prst="straightConnector1">
              <a:avLst/>
            </a:prstGeom>
            <a:ln w="38100">
              <a:solidFill>
                <a:srgbClr val="FF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238B57BA-9C60-4095-945A-D2B7E252B63D}"/>
                </a:ext>
              </a:extLst>
            </p:cNvPr>
            <p:cNvSpPr txBox="1"/>
            <p:nvPr/>
          </p:nvSpPr>
          <p:spPr>
            <a:xfrm>
              <a:off x="9544516" y="3244334"/>
              <a:ext cx="505267" cy="369332"/>
            </a:xfrm>
            <a:prstGeom prst="rect">
              <a:avLst/>
            </a:prstGeom>
            <a:noFill/>
          </p:spPr>
          <p:txBody>
            <a:bodyPr wrap="none" rtlCol="0">
              <a:spAutoFit/>
            </a:bodyPr>
            <a:lstStyle/>
            <a:p>
              <a:r>
                <a:rPr lang="en-US" dirty="0"/>
                <a:t>8m</a:t>
              </a:r>
              <a:endParaRPr lang="en-GB" dirty="0"/>
            </a:p>
          </p:txBody>
        </p:sp>
        <p:cxnSp>
          <p:nvCxnSpPr>
            <p:cNvPr id="29" name="Straight Arrow Connector 28">
              <a:extLst>
                <a:ext uri="{FF2B5EF4-FFF2-40B4-BE49-F238E27FC236}">
                  <a16:creationId xmlns:a16="http://schemas.microsoft.com/office/drawing/2014/main" id="{13A425DD-2AAF-44A6-A9D7-F207A8DC2DF3}"/>
                </a:ext>
              </a:extLst>
            </p:cNvPr>
            <p:cNvCxnSpPr>
              <a:cxnSpLocks/>
            </p:cNvCxnSpPr>
            <p:nvPr/>
          </p:nvCxnSpPr>
          <p:spPr>
            <a:xfrm flipH="1" flipV="1">
              <a:off x="4571924" y="5549812"/>
              <a:ext cx="1810403" cy="943148"/>
            </a:xfrm>
            <a:prstGeom prst="straightConnector1">
              <a:avLst/>
            </a:prstGeom>
            <a:ln w="38100">
              <a:solidFill>
                <a:srgbClr val="FF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F0C28EF3-6B13-4B58-A6A1-022BBCBD0D14}"/>
                </a:ext>
              </a:extLst>
            </p:cNvPr>
            <p:cNvSpPr txBox="1"/>
            <p:nvPr/>
          </p:nvSpPr>
          <p:spPr>
            <a:xfrm>
              <a:off x="4988644" y="5940384"/>
              <a:ext cx="633507" cy="369332"/>
            </a:xfrm>
            <a:prstGeom prst="rect">
              <a:avLst/>
            </a:prstGeom>
            <a:noFill/>
          </p:spPr>
          <p:txBody>
            <a:bodyPr wrap="none" rtlCol="0">
              <a:spAutoFit/>
            </a:bodyPr>
            <a:lstStyle/>
            <a:p>
              <a:r>
                <a:rPr lang="en-US" dirty="0"/>
                <a:t>15m</a:t>
              </a:r>
              <a:endParaRPr lang="en-GB" dirty="0"/>
            </a:p>
          </p:txBody>
        </p:sp>
      </p:grpSp>
      <p:sp>
        <p:nvSpPr>
          <p:cNvPr id="33" name="TextBox 32">
            <a:extLst>
              <a:ext uri="{FF2B5EF4-FFF2-40B4-BE49-F238E27FC236}">
                <a16:creationId xmlns:a16="http://schemas.microsoft.com/office/drawing/2014/main" id="{DD731085-C72D-434E-A407-3332E6CFC94B}"/>
              </a:ext>
            </a:extLst>
          </p:cNvPr>
          <p:cNvSpPr txBox="1"/>
          <p:nvPr/>
        </p:nvSpPr>
        <p:spPr>
          <a:xfrm>
            <a:off x="9120235" y="2579670"/>
            <a:ext cx="2452929" cy="923330"/>
          </a:xfrm>
          <a:prstGeom prst="rect">
            <a:avLst/>
          </a:prstGeom>
          <a:noFill/>
        </p:spPr>
        <p:txBody>
          <a:bodyPr wrap="square" rtlCol="0">
            <a:spAutoFit/>
          </a:bodyPr>
          <a:lstStyle/>
          <a:p>
            <a:r>
              <a:rPr lang="en-US" dirty="0"/>
              <a:t>Footprint of 8 </a:t>
            </a:r>
          </a:p>
          <a:p>
            <a:r>
              <a:rPr lang="en-US" dirty="0"/>
              <a:t>RF power sources:</a:t>
            </a:r>
          </a:p>
          <a:p>
            <a:r>
              <a:rPr lang="en-US" dirty="0"/>
              <a:t>15m x 12m</a:t>
            </a:r>
            <a:endParaRPr lang="en-GB" dirty="0"/>
          </a:p>
        </p:txBody>
      </p:sp>
      <p:sp>
        <p:nvSpPr>
          <p:cNvPr id="34" name="Rectangle 33">
            <a:extLst>
              <a:ext uri="{FF2B5EF4-FFF2-40B4-BE49-F238E27FC236}">
                <a16:creationId xmlns:a16="http://schemas.microsoft.com/office/drawing/2014/main" id="{C98C7757-C95E-4D18-B2BB-838809BD2187}"/>
              </a:ext>
            </a:extLst>
          </p:cNvPr>
          <p:cNvSpPr/>
          <p:nvPr/>
        </p:nvSpPr>
        <p:spPr>
          <a:xfrm>
            <a:off x="9229098" y="3668300"/>
            <a:ext cx="1937665"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RF: 8x1.5MW</a:t>
            </a:r>
          </a:p>
          <a:p>
            <a:pPr algn="ctr"/>
            <a:r>
              <a:rPr lang="en-US" dirty="0"/>
              <a:t>15m x 12m</a:t>
            </a:r>
            <a:endParaRPr lang="en-GB" dirty="0"/>
          </a:p>
        </p:txBody>
      </p:sp>
    </p:spTree>
    <p:extLst>
      <p:ext uri="{BB962C8B-B14F-4D97-AF65-F5344CB8AC3E}">
        <p14:creationId xmlns:p14="http://schemas.microsoft.com/office/powerpoint/2010/main" val="1341038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8CF16-2603-49C0-B234-B45E54E0CB21}"/>
              </a:ext>
            </a:extLst>
          </p:cNvPr>
          <p:cNvSpPr>
            <a:spLocks noGrp="1"/>
          </p:cNvSpPr>
          <p:nvPr>
            <p:ph type="title"/>
          </p:nvPr>
        </p:nvSpPr>
        <p:spPr/>
        <p:txBody>
          <a:bodyPr/>
          <a:lstStyle/>
          <a:p>
            <a:r>
              <a:rPr lang="en-US" dirty="0"/>
              <a:t>Muon cooling demonstrator layout </a:t>
            </a:r>
            <a:endParaRPr lang="en-GB" dirty="0"/>
          </a:p>
        </p:txBody>
      </p:sp>
      <p:pic>
        <p:nvPicPr>
          <p:cNvPr id="7" name="Picture 6" descr="A screenshot of a computer&#10;&#10;Description automatically generated with low confidence">
            <a:extLst>
              <a:ext uri="{FF2B5EF4-FFF2-40B4-BE49-F238E27FC236}">
                <a16:creationId xmlns:a16="http://schemas.microsoft.com/office/drawing/2014/main" id="{421AF609-D79A-474B-8DFA-CA636B647387}"/>
              </a:ext>
            </a:extLst>
          </p:cNvPr>
          <p:cNvPicPr>
            <a:picLocks noChangeAspect="1"/>
          </p:cNvPicPr>
          <p:nvPr/>
        </p:nvPicPr>
        <p:blipFill rotWithShape="1">
          <a:blip r:embed="rId2"/>
          <a:srcRect b="37905"/>
          <a:stretch/>
        </p:blipFill>
        <p:spPr>
          <a:xfrm>
            <a:off x="548736" y="4691446"/>
            <a:ext cx="9445839" cy="1880988"/>
          </a:xfrm>
          <a:prstGeom prst="rect">
            <a:avLst/>
          </a:prstGeom>
        </p:spPr>
      </p:pic>
      <p:sp>
        <p:nvSpPr>
          <p:cNvPr id="5" name="Rectangle 4">
            <a:extLst>
              <a:ext uri="{FF2B5EF4-FFF2-40B4-BE49-F238E27FC236}">
                <a16:creationId xmlns:a16="http://schemas.microsoft.com/office/drawing/2014/main" id="{CC6E5B5C-CC7D-4468-A3D9-51072B6EC5CD}"/>
              </a:ext>
            </a:extLst>
          </p:cNvPr>
          <p:cNvSpPr/>
          <p:nvPr/>
        </p:nvSpPr>
        <p:spPr>
          <a:xfrm>
            <a:off x="3994730" y="3639127"/>
            <a:ext cx="2553854" cy="7453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RF for 4 cavities</a:t>
            </a:r>
          </a:p>
          <a:p>
            <a:pPr algn="ctr"/>
            <a:r>
              <a:rPr lang="en-US" dirty="0"/>
              <a:t>15m x 12m</a:t>
            </a:r>
            <a:endParaRPr lang="en-GB" dirty="0"/>
          </a:p>
        </p:txBody>
      </p:sp>
      <p:sp>
        <p:nvSpPr>
          <p:cNvPr id="8" name="TextBox 7">
            <a:extLst>
              <a:ext uri="{FF2B5EF4-FFF2-40B4-BE49-F238E27FC236}">
                <a16:creationId xmlns:a16="http://schemas.microsoft.com/office/drawing/2014/main" id="{462EFE67-4148-4244-A498-A6C431BD2753}"/>
              </a:ext>
            </a:extLst>
          </p:cNvPr>
          <p:cNvSpPr txBox="1"/>
          <p:nvPr/>
        </p:nvSpPr>
        <p:spPr>
          <a:xfrm>
            <a:off x="683494" y="2195493"/>
            <a:ext cx="1747645" cy="646331"/>
          </a:xfrm>
          <a:prstGeom prst="rect">
            <a:avLst/>
          </a:prstGeom>
          <a:noFill/>
        </p:spPr>
        <p:txBody>
          <a:bodyPr wrap="square" rtlCol="0">
            <a:spAutoFit/>
          </a:bodyPr>
          <a:lstStyle/>
          <a:p>
            <a:r>
              <a:rPr lang="en-US" dirty="0"/>
              <a:t>RF for collimation</a:t>
            </a:r>
            <a:endParaRPr lang="en-GB" dirty="0"/>
          </a:p>
        </p:txBody>
      </p:sp>
      <p:sp>
        <p:nvSpPr>
          <p:cNvPr id="9" name="TextBox 8">
            <a:extLst>
              <a:ext uri="{FF2B5EF4-FFF2-40B4-BE49-F238E27FC236}">
                <a16:creationId xmlns:a16="http://schemas.microsoft.com/office/drawing/2014/main" id="{33ED3B1E-376B-468A-8CC8-5F789E17A7E2}"/>
              </a:ext>
            </a:extLst>
          </p:cNvPr>
          <p:cNvSpPr txBox="1"/>
          <p:nvPr/>
        </p:nvSpPr>
        <p:spPr>
          <a:xfrm>
            <a:off x="9724301" y="1458447"/>
            <a:ext cx="2019745" cy="646331"/>
          </a:xfrm>
          <a:prstGeom prst="rect">
            <a:avLst/>
          </a:prstGeom>
          <a:noFill/>
        </p:spPr>
        <p:txBody>
          <a:bodyPr wrap="square" rtlCol="0">
            <a:spAutoFit/>
          </a:bodyPr>
          <a:lstStyle/>
          <a:p>
            <a:r>
              <a:rPr lang="en-US" dirty="0"/>
              <a:t>RF for cooling</a:t>
            </a:r>
          </a:p>
          <a:p>
            <a:r>
              <a:rPr lang="en-US" dirty="0"/>
              <a:t>gradient 30MV/m</a:t>
            </a:r>
            <a:endParaRPr lang="en-GB" dirty="0"/>
          </a:p>
        </p:txBody>
      </p:sp>
      <p:cxnSp>
        <p:nvCxnSpPr>
          <p:cNvPr id="10" name="Straight Arrow Connector 9">
            <a:extLst>
              <a:ext uri="{FF2B5EF4-FFF2-40B4-BE49-F238E27FC236}">
                <a16:creationId xmlns:a16="http://schemas.microsoft.com/office/drawing/2014/main" id="{0809B3DF-4C7B-4911-82F2-3F3F1F13A502}"/>
              </a:ext>
            </a:extLst>
          </p:cNvPr>
          <p:cNvCxnSpPr>
            <a:cxnSpLocks/>
          </p:cNvCxnSpPr>
          <p:nvPr/>
        </p:nvCxnSpPr>
        <p:spPr>
          <a:xfrm flipH="1">
            <a:off x="3953570" y="5743776"/>
            <a:ext cx="697348" cy="0"/>
          </a:xfrm>
          <a:prstGeom prst="straightConnector1">
            <a:avLst/>
          </a:prstGeom>
          <a:ln w="38100">
            <a:solidFill>
              <a:srgbClr val="FF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D221C71-6510-40EC-BF22-115B9D4983DD}"/>
              </a:ext>
            </a:extLst>
          </p:cNvPr>
          <p:cNvSpPr txBox="1"/>
          <p:nvPr/>
        </p:nvSpPr>
        <p:spPr>
          <a:xfrm>
            <a:off x="4040909" y="5707924"/>
            <a:ext cx="522670" cy="369332"/>
          </a:xfrm>
          <a:prstGeom prst="rect">
            <a:avLst/>
          </a:prstGeom>
          <a:noFill/>
        </p:spPr>
        <p:txBody>
          <a:bodyPr wrap="square" rtlCol="0">
            <a:spAutoFit/>
          </a:bodyPr>
          <a:lstStyle/>
          <a:p>
            <a:r>
              <a:rPr lang="en-US" dirty="0"/>
              <a:t>4m</a:t>
            </a:r>
            <a:endParaRPr lang="en-GB" dirty="0"/>
          </a:p>
        </p:txBody>
      </p:sp>
      <p:sp>
        <p:nvSpPr>
          <p:cNvPr id="15" name="Rectangle 14">
            <a:extLst>
              <a:ext uri="{FF2B5EF4-FFF2-40B4-BE49-F238E27FC236}">
                <a16:creationId xmlns:a16="http://schemas.microsoft.com/office/drawing/2014/main" id="{E787212C-A800-4869-8299-16B6D5A564CD}"/>
              </a:ext>
            </a:extLst>
          </p:cNvPr>
          <p:cNvSpPr/>
          <p:nvPr/>
        </p:nvSpPr>
        <p:spPr>
          <a:xfrm>
            <a:off x="779874" y="2891344"/>
            <a:ext cx="2553854" cy="7453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RF for 8 cavities</a:t>
            </a:r>
          </a:p>
          <a:p>
            <a:pPr algn="ctr"/>
            <a:r>
              <a:rPr lang="en-US" dirty="0"/>
              <a:t>15m x 12m</a:t>
            </a:r>
            <a:endParaRPr lang="en-GB" dirty="0"/>
          </a:p>
        </p:txBody>
      </p:sp>
      <p:sp>
        <p:nvSpPr>
          <p:cNvPr id="16" name="Rectangle 15">
            <a:extLst>
              <a:ext uri="{FF2B5EF4-FFF2-40B4-BE49-F238E27FC236}">
                <a16:creationId xmlns:a16="http://schemas.microsoft.com/office/drawing/2014/main" id="{6D7E348F-D637-4ACF-9D87-407D10F698BC}"/>
              </a:ext>
            </a:extLst>
          </p:cNvPr>
          <p:cNvSpPr/>
          <p:nvPr/>
        </p:nvSpPr>
        <p:spPr>
          <a:xfrm>
            <a:off x="779874" y="3650878"/>
            <a:ext cx="2553854" cy="7453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RF for 8 cavities</a:t>
            </a:r>
          </a:p>
          <a:p>
            <a:pPr algn="ctr"/>
            <a:r>
              <a:rPr lang="en-US" dirty="0"/>
              <a:t>15m x 12m</a:t>
            </a:r>
            <a:endParaRPr lang="en-GB" dirty="0"/>
          </a:p>
        </p:txBody>
      </p:sp>
      <p:sp>
        <p:nvSpPr>
          <p:cNvPr id="17" name="Rectangle 16">
            <a:extLst>
              <a:ext uri="{FF2B5EF4-FFF2-40B4-BE49-F238E27FC236}">
                <a16:creationId xmlns:a16="http://schemas.microsoft.com/office/drawing/2014/main" id="{31F83677-A782-4CE9-8F2C-19A7EAEEE8DE}"/>
              </a:ext>
            </a:extLst>
          </p:cNvPr>
          <p:cNvSpPr/>
          <p:nvPr/>
        </p:nvSpPr>
        <p:spPr>
          <a:xfrm>
            <a:off x="3994729" y="1416206"/>
            <a:ext cx="2553854" cy="7453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RF for 4 cavities</a:t>
            </a:r>
          </a:p>
          <a:p>
            <a:pPr algn="ctr"/>
            <a:r>
              <a:rPr lang="en-US" dirty="0"/>
              <a:t>15m x 12m</a:t>
            </a:r>
            <a:endParaRPr lang="en-GB" dirty="0"/>
          </a:p>
        </p:txBody>
      </p:sp>
      <p:sp>
        <p:nvSpPr>
          <p:cNvPr id="18" name="Rectangle 17">
            <a:extLst>
              <a:ext uri="{FF2B5EF4-FFF2-40B4-BE49-F238E27FC236}">
                <a16:creationId xmlns:a16="http://schemas.microsoft.com/office/drawing/2014/main" id="{44F90C44-529D-4182-B3F5-DB3FB5484E9D}"/>
              </a:ext>
            </a:extLst>
          </p:cNvPr>
          <p:cNvSpPr/>
          <p:nvPr/>
        </p:nvSpPr>
        <p:spPr>
          <a:xfrm>
            <a:off x="3994729" y="2145974"/>
            <a:ext cx="2553854" cy="7453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RF for 4 cavities</a:t>
            </a:r>
          </a:p>
          <a:p>
            <a:pPr algn="ctr"/>
            <a:r>
              <a:rPr lang="en-US" dirty="0"/>
              <a:t>15m x 12m</a:t>
            </a:r>
            <a:endParaRPr lang="en-GB" dirty="0"/>
          </a:p>
        </p:txBody>
      </p:sp>
      <p:sp>
        <p:nvSpPr>
          <p:cNvPr id="19" name="Rectangle 18">
            <a:extLst>
              <a:ext uri="{FF2B5EF4-FFF2-40B4-BE49-F238E27FC236}">
                <a16:creationId xmlns:a16="http://schemas.microsoft.com/office/drawing/2014/main" id="{95E38256-C969-4A78-9C0C-AF17625B4D30}"/>
              </a:ext>
            </a:extLst>
          </p:cNvPr>
          <p:cNvSpPr/>
          <p:nvPr/>
        </p:nvSpPr>
        <p:spPr>
          <a:xfrm>
            <a:off x="3994730" y="2899729"/>
            <a:ext cx="2553854" cy="7453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RF for 4 cavities</a:t>
            </a:r>
          </a:p>
          <a:p>
            <a:pPr algn="ctr"/>
            <a:r>
              <a:rPr lang="en-US" dirty="0"/>
              <a:t>15m x 12m</a:t>
            </a:r>
            <a:endParaRPr lang="en-GB" dirty="0"/>
          </a:p>
        </p:txBody>
      </p:sp>
      <p:sp>
        <p:nvSpPr>
          <p:cNvPr id="20" name="Rectangle 19">
            <a:extLst>
              <a:ext uri="{FF2B5EF4-FFF2-40B4-BE49-F238E27FC236}">
                <a16:creationId xmlns:a16="http://schemas.microsoft.com/office/drawing/2014/main" id="{32CF9BB8-BE04-4CAC-8E2C-F9558C23B25B}"/>
              </a:ext>
            </a:extLst>
          </p:cNvPr>
          <p:cNvSpPr/>
          <p:nvPr/>
        </p:nvSpPr>
        <p:spPr>
          <a:xfrm>
            <a:off x="6548584" y="3639127"/>
            <a:ext cx="2553854" cy="7453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RF for 4 cavities</a:t>
            </a:r>
          </a:p>
          <a:p>
            <a:pPr algn="ctr"/>
            <a:r>
              <a:rPr lang="en-US" dirty="0"/>
              <a:t>15m x 12m</a:t>
            </a:r>
            <a:endParaRPr lang="en-GB" dirty="0"/>
          </a:p>
        </p:txBody>
      </p:sp>
      <p:sp>
        <p:nvSpPr>
          <p:cNvPr id="21" name="Rectangle 20">
            <a:extLst>
              <a:ext uri="{FF2B5EF4-FFF2-40B4-BE49-F238E27FC236}">
                <a16:creationId xmlns:a16="http://schemas.microsoft.com/office/drawing/2014/main" id="{C5E4CCA8-0F73-4A6A-BF72-96778F053740}"/>
              </a:ext>
            </a:extLst>
          </p:cNvPr>
          <p:cNvSpPr/>
          <p:nvPr/>
        </p:nvSpPr>
        <p:spPr>
          <a:xfrm>
            <a:off x="6548583" y="1416206"/>
            <a:ext cx="2553854" cy="7453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RF for 4 cavities</a:t>
            </a:r>
          </a:p>
          <a:p>
            <a:pPr algn="ctr"/>
            <a:r>
              <a:rPr lang="en-US" dirty="0"/>
              <a:t>15m x 12m</a:t>
            </a:r>
            <a:endParaRPr lang="en-GB" dirty="0"/>
          </a:p>
        </p:txBody>
      </p:sp>
      <p:sp>
        <p:nvSpPr>
          <p:cNvPr id="22" name="Rectangle 21">
            <a:extLst>
              <a:ext uri="{FF2B5EF4-FFF2-40B4-BE49-F238E27FC236}">
                <a16:creationId xmlns:a16="http://schemas.microsoft.com/office/drawing/2014/main" id="{92D36E8E-471C-4B0E-9D61-E851CB9A9BC5}"/>
              </a:ext>
            </a:extLst>
          </p:cNvPr>
          <p:cNvSpPr/>
          <p:nvPr/>
        </p:nvSpPr>
        <p:spPr>
          <a:xfrm>
            <a:off x="6548583" y="2145974"/>
            <a:ext cx="2553854" cy="7453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RF for 4 cavities</a:t>
            </a:r>
          </a:p>
          <a:p>
            <a:pPr algn="ctr"/>
            <a:r>
              <a:rPr lang="en-US" dirty="0"/>
              <a:t>15m x 12m</a:t>
            </a:r>
            <a:endParaRPr lang="en-GB" dirty="0"/>
          </a:p>
        </p:txBody>
      </p:sp>
      <p:sp>
        <p:nvSpPr>
          <p:cNvPr id="23" name="Rectangle 22">
            <a:extLst>
              <a:ext uri="{FF2B5EF4-FFF2-40B4-BE49-F238E27FC236}">
                <a16:creationId xmlns:a16="http://schemas.microsoft.com/office/drawing/2014/main" id="{528D34A0-AA59-446E-BA08-74634D9F36C7}"/>
              </a:ext>
            </a:extLst>
          </p:cNvPr>
          <p:cNvSpPr/>
          <p:nvPr/>
        </p:nvSpPr>
        <p:spPr>
          <a:xfrm>
            <a:off x="6548584" y="2899729"/>
            <a:ext cx="2553854" cy="7453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RF for 4 cavities</a:t>
            </a:r>
          </a:p>
          <a:p>
            <a:pPr algn="ctr"/>
            <a:r>
              <a:rPr lang="en-US" dirty="0"/>
              <a:t>15m x 12m</a:t>
            </a:r>
            <a:endParaRPr lang="en-GB" dirty="0"/>
          </a:p>
        </p:txBody>
      </p:sp>
      <p:sp>
        <p:nvSpPr>
          <p:cNvPr id="28" name="Rectangle 27">
            <a:extLst>
              <a:ext uri="{FF2B5EF4-FFF2-40B4-BE49-F238E27FC236}">
                <a16:creationId xmlns:a16="http://schemas.microsoft.com/office/drawing/2014/main" id="{764A83B8-00E3-4C78-A003-F2C161E236B3}"/>
              </a:ext>
            </a:extLst>
          </p:cNvPr>
          <p:cNvSpPr/>
          <p:nvPr/>
        </p:nvSpPr>
        <p:spPr>
          <a:xfrm>
            <a:off x="3994729" y="4396248"/>
            <a:ext cx="2553854" cy="7453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RF for 4 cavities</a:t>
            </a:r>
          </a:p>
          <a:p>
            <a:pPr algn="ctr"/>
            <a:r>
              <a:rPr lang="en-US" dirty="0"/>
              <a:t>15m x 12m</a:t>
            </a:r>
            <a:endParaRPr lang="en-GB" dirty="0"/>
          </a:p>
        </p:txBody>
      </p:sp>
      <p:sp>
        <p:nvSpPr>
          <p:cNvPr id="29" name="Left Brace 28">
            <a:extLst>
              <a:ext uri="{FF2B5EF4-FFF2-40B4-BE49-F238E27FC236}">
                <a16:creationId xmlns:a16="http://schemas.microsoft.com/office/drawing/2014/main" id="{20145773-2182-495D-B286-0BBA647F16D0}"/>
              </a:ext>
            </a:extLst>
          </p:cNvPr>
          <p:cNvSpPr/>
          <p:nvPr/>
        </p:nvSpPr>
        <p:spPr>
          <a:xfrm rot="5400000">
            <a:off x="4577787" y="4567331"/>
            <a:ext cx="177778" cy="1343894"/>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nvGrpSpPr>
          <p:cNvPr id="42" name="Group 41">
            <a:extLst>
              <a:ext uri="{FF2B5EF4-FFF2-40B4-BE49-F238E27FC236}">
                <a16:creationId xmlns:a16="http://schemas.microsoft.com/office/drawing/2014/main" id="{C48C7242-FF67-408A-AD46-3FE8D53531A1}"/>
              </a:ext>
            </a:extLst>
          </p:cNvPr>
          <p:cNvGrpSpPr/>
          <p:nvPr/>
        </p:nvGrpSpPr>
        <p:grpSpPr>
          <a:xfrm>
            <a:off x="9683724" y="2195493"/>
            <a:ext cx="2172732" cy="3524379"/>
            <a:chOff x="9705232" y="1699438"/>
            <a:chExt cx="2172732" cy="3524379"/>
          </a:xfrm>
        </p:grpSpPr>
        <p:grpSp>
          <p:nvGrpSpPr>
            <p:cNvPr id="30" name="Group 29">
              <a:extLst>
                <a:ext uri="{FF2B5EF4-FFF2-40B4-BE49-F238E27FC236}">
                  <a16:creationId xmlns:a16="http://schemas.microsoft.com/office/drawing/2014/main" id="{88A44EE6-F7E8-465F-970C-0F083DC12D8F}"/>
                </a:ext>
              </a:extLst>
            </p:cNvPr>
            <p:cNvGrpSpPr/>
            <p:nvPr/>
          </p:nvGrpSpPr>
          <p:grpSpPr>
            <a:xfrm>
              <a:off x="9705232" y="1699438"/>
              <a:ext cx="2172732" cy="3524379"/>
              <a:chOff x="468923" y="1697557"/>
              <a:chExt cx="3329353" cy="5371201"/>
            </a:xfrm>
          </p:grpSpPr>
          <p:grpSp>
            <p:nvGrpSpPr>
              <p:cNvPr id="31" name="Group 30">
                <a:extLst>
                  <a:ext uri="{FF2B5EF4-FFF2-40B4-BE49-F238E27FC236}">
                    <a16:creationId xmlns:a16="http://schemas.microsoft.com/office/drawing/2014/main" id="{3CFF2111-1FCE-4B07-9F75-FD0BCB187CA0}"/>
                  </a:ext>
                </a:extLst>
              </p:cNvPr>
              <p:cNvGrpSpPr/>
              <p:nvPr/>
            </p:nvGrpSpPr>
            <p:grpSpPr>
              <a:xfrm>
                <a:off x="468923" y="1697557"/>
                <a:ext cx="3329353" cy="5371201"/>
                <a:chOff x="598015" y="2086984"/>
                <a:chExt cx="3329353" cy="5371201"/>
              </a:xfrm>
            </p:grpSpPr>
            <p:sp>
              <p:nvSpPr>
                <p:cNvPr id="35" name="Rectangle 34">
                  <a:extLst>
                    <a:ext uri="{FF2B5EF4-FFF2-40B4-BE49-F238E27FC236}">
                      <a16:creationId xmlns:a16="http://schemas.microsoft.com/office/drawing/2014/main" id="{3BE7669A-4934-4190-8BC6-6F9C2EF0EC88}"/>
                    </a:ext>
                  </a:extLst>
                </p:cNvPr>
                <p:cNvSpPr/>
                <p:nvPr/>
              </p:nvSpPr>
              <p:spPr>
                <a:xfrm>
                  <a:off x="598015" y="2086984"/>
                  <a:ext cx="3329353" cy="9036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modulator</a:t>
                  </a:r>
                  <a:endParaRPr lang="en-GB" dirty="0"/>
                </a:p>
              </p:txBody>
            </p:sp>
            <p:sp>
              <p:nvSpPr>
                <p:cNvPr id="36" name="Flowchart: Merge 35">
                  <a:extLst>
                    <a:ext uri="{FF2B5EF4-FFF2-40B4-BE49-F238E27FC236}">
                      <a16:creationId xmlns:a16="http://schemas.microsoft.com/office/drawing/2014/main" id="{6F784910-1751-4BC3-8E81-6E8391597529}"/>
                    </a:ext>
                  </a:extLst>
                </p:cNvPr>
                <p:cNvSpPr/>
                <p:nvPr/>
              </p:nvSpPr>
              <p:spPr>
                <a:xfrm>
                  <a:off x="598015" y="3006762"/>
                  <a:ext cx="1968650" cy="1573305"/>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klystron</a:t>
                  </a:r>
                  <a:endParaRPr lang="en-GB" dirty="0"/>
                </a:p>
              </p:txBody>
            </p:sp>
            <p:sp>
              <p:nvSpPr>
                <p:cNvPr id="37" name="Oval 36">
                  <a:extLst>
                    <a:ext uri="{FF2B5EF4-FFF2-40B4-BE49-F238E27FC236}">
                      <a16:creationId xmlns:a16="http://schemas.microsoft.com/office/drawing/2014/main" id="{3E92A576-7285-4DE0-B288-56A0A9B6E0E5}"/>
                    </a:ext>
                  </a:extLst>
                </p:cNvPr>
                <p:cNvSpPr/>
                <p:nvPr/>
              </p:nvSpPr>
              <p:spPr>
                <a:xfrm>
                  <a:off x="1590200" y="6100277"/>
                  <a:ext cx="1352842" cy="13579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cavity</a:t>
                  </a:r>
                  <a:endParaRPr lang="en-GB" sz="1200" dirty="0"/>
                </a:p>
              </p:txBody>
            </p:sp>
            <p:sp>
              <p:nvSpPr>
                <p:cNvPr id="38" name="Arrow: Down 37">
                  <a:extLst>
                    <a:ext uri="{FF2B5EF4-FFF2-40B4-BE49-F238E27FC236}">
                      <a16:creationId xmlns:a16="http://schemas.microsoft.com/office/drawing/2014/main" id="{56B28BA5-C940-467F-910F-2B3E3893EE78}"/>
                    </a:ext>
                  </a:extLst>
                </p:cNvPr>
                <p:cNvSpPr/>
                <p:nvPr/>
              </p:nvSpPr>
              <p:spPr>
                <a:xfrm>
                  <a:off x="1340024" y="4384999"/>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WG</a:t>
                  </a:r>
                  <a:endParaRPr lang="en-GB" sz="1100" dirty="0"/>
                </a:p>
              </p:txBody>
            </p:sp>
          </p:grpSp>
          <p:sp>
            <p:nvSpPr>
              <p:cNvPr id="32" name="Flowchart: Merge 31">
                <a:extLst>
                  <a:ext uri="{FF2B5EF4-FFF2-40B4-BE49-F238E27FC236}">
                    <a16:creationId xmlns:a16="http://schemas.microsoft.com/office/drawing/2014/main" id="{30725DD2-2F72-41B4-861C-EE159820F15E}"/>
                  </a:ext>
                </a:extLst>
              </p:cNvPr>
              <p:cNvSpPr/>
              <p:nvPr/>
            </p:nvSpPr>
            <p:spPr>
              <a:xfrm>
                <a:off x="1829626" y="2609267"/>
                <a:ext cx="1968650" cy="1573305"/>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klystron</a:t>
                </a:r>
                <a:endParaRPr lang="en-GB" dirty="0"/>
              </a:p>
            </p:txBody>
          </p:sp>
          <p:sp>
            <p:nvSpPr>
              <p:cNvPr id="33" name="Arrow: Down 32">
                <a:extLst>
                  <a:ext uri="{FF2B5EF4-FFF2-40B4-BE49-F238E27FC236}">
                    <a16:creationId xmlns:a16="http://schemas.microsoft.com/office/drawing/2014/main" id="{6283E0BE-7AC3-4700-89AE-25179E0ACF88}"/>
                  </a:ext>
                </a:extLst>
              </p:cNvPr>
              <p:cNvSpPr/>
              <p:nvPr/>
            </p:nvSpPr>
            <p:spPr>
              <a:xfrm>
                <a:off x="2581325" y="3995572"/>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WG</a:t>
                </a:r>
                <a:endParaRPr lang="en-GB" sz="1100" dirty="0"/>
              </a:p>
            </p:txBody>
          </p:sp>
        </p:grpSp>
        <p:sp>
          <p:nvSpPr>
            <p:cNvPr id="39" name="Arrow: Down 38">
              <a:extLst>
                <a:ext uri="{FF2B5EF4-FFF2-40B4-BE49-F238E27FC236}">
                  <a16:creationId xmlns:a16="http://schemas.microsoft.com/office/drawing/2014/main" id="{0BF0339C-DEDC-4549-AFF0-B9EB481C39F9}"/>
                </a:ext>
              </a:extLst>
            </p:cNvPr>
            <p:cNvSpPr/>
            <p:nvPr/>
          </p:nvSpPr>
          <p:spPr>
            <a:xfrm>
              <a:off x="10627477" y="3690815"/>
              <a:ext cx="316270" cy="6419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WG</a:t>
              </a:r>
              <a:endParaRPr lang="en-GB" sz="1100" dirty="0"/>
            </a:p>
          </p:txBody>
        </p:sp>
        <p:sp>
          <p:nvSpPr>
            <p:cNvPr id="40" name="Rectangle 39">
              <a:extLst>
                <a:ext uri="{FF2B5EF4-FFF2-40B4-BE49-F238E27FC236}">
                  <a16:creationId xmlns:a16="http://schemas.microsoft.com/office/drawing/2014/main" id="{68C51519-A243-45E5-89DB-CCC5FDCDD069}"/>
                </a:ext>
              </a:extLst>
            </p:cNvPr>
            <p:cNvSpPr/>
            <p:nvPr/>
          </p:nvSpPr>
          <p:spPr>
            <a:xfrm>
              <a:off x="10254734" y="3673017"/>
              <a:ext cx="1080051" cy="1557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41" name="Rectangle 40">
            <a:extLst>
              <a:ext uri="{FF2B5EF4-FFF2-40B4-BE49-F238E27FC236}">
                <a16:creationId xmlns:a16="http://schemas.microsoft.com/office/drawing/2014/main" id="{C86C2A44-FB20-4A47-88BA-FB00C472542C}"/>
              </a:ext>
            </a:extLst>
          </p:cNvPr>
          <p:cNvSpPr/>
          <p:nvPr/>
        </p:nvSpPr>
        <p:spPr>
          <a:xfrm>
            <a:off x="3724454" y="1331583"/>
            <a:ext cx="8347473" cy="500456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573290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computer&#10;&#10;Description automatically generated with low confidence">
            <a:extLst>
              <a:ext uri="{FF2B5EF4-FFF2-40B4-BE49-F238E27FC236}">
                <a16:creationId xmlns:a16="http://schemas.microsoft.com/office/drawing/2014/main" id="{421AF609-D79A-474B-8DFA-CA636B647387}"/>
              </a:ext>
            </a:extLst>
          </p:cNvPr>
          <p:cNvPicPr>
            <a:picLocks noChangeAspect="1"/>
          </p:cNvPicPr>
          <p:nvPr/>
        </p:nvPicPr>
        <p:blipFill rotWithShape="1">
          <a:blip r:embed="rId2"/>
          <a:srcRect b="37905"/>
          <a:stretch/>
        </p:blipFill>
        <p:spPr>
          <a:xfrm rot="5400000">
            <a:off x="-1495003" y="3261685"/>
            <a:ext cx="4572826" cy="910605"/>
          </a:xfrm>
          <a:prstGeom prst="rect">
            <a:avLst/>
          </a:prstGeom>
        </p:spPr>
      </p:pic>
      <p:sp>
        <p:nvSpPr>
          <p:cNvPr id="2" name="Title 1">
            <a:extLst>
              <a:ext uri="{FF2B5EF4-FFF2-40B4-BE49-F238E27FC236}">
                <a16:creationId xmlns:a16="http://schemas.microsoft.com/office/drawing/2014/main" id="{7B58CF16-2603-49C0-B234-B45E54E0CB21}"/>
              </a:ext>
            </a:extLst>
          </p:cNvPr>
          <p:cNvSpPr>
            <a:spLocks noGrp="1"/>
          </p:cNvSpPr>
          <p:nvPr>
            <p:ph type="title"/>
          </p:nvPr>
        </p:nvSpPr>
        <p:spPr/>
        <p:txBody>
          <a:bodyPr/>
          <a:lstStyle/>
          <a:p>
            <a:r>
              <a:rPr lang="en-US" dirty="0"/>
              <a:t>Muon cooling demonstrator layout nominal gradient </a:t>
            </a:r>
            <a:endParaRPr lang="en-GB" dirty="0"/>
          </a:p>
        </p:txBody>
      </p:sp>
      <p:sp>
        <p:nvSpPr>
          <p:cNvPr id="8" name="TextBox 7">
            <a:extLst>
              <a:ext uri="{FF2B5EF4-FFF2-40B4-BE49-F238E27FC236}">
                <a16:creationId xmlns:a16="http://schemas.microsoft.com/office/drawing/2014/main" id="{462EFE67-4148-4244-A498-A6C431BD2753}"/>
              </a:ext>
            </a:extLst>
          </p:cNvPr>
          <p:cNvSpPr txBox="1"/>
          <p:nvPr/>
        </p:nvSpPr>
        <p:spPr>
          <a:xfrm>
            <a:off x="998051" y="1910945"/>
            <a:ext cx="3778884" cy="369332"/>
          </a:xfrm>
          <a:prstGeom prst="rect">
            <a:avLst/>
          </a:prstGeom>
          <a:noFill/>
        </p:spPr>
        <p:txBody>
          <a:bodyPr wrap="square" rtlCol="0">
            <a:spAutoFit/>
          </a:bodyPr>
          <a:lstStyle/>
          <a:p>
            <a:r>
              <a:rPr lang="en-US" dirty="0"/>
              <a:t>RF for collimation: Max 20MV/m</a:t>
            </a:r>
            <a:endParaRPr lang="en-GB" dirty="0"/>
          </a:p>
        </p:txBody>
      </p:sp>
      <p:sp>
        <p:nvSpPr>
          <p:cNvPr id="9" name="TextBox 8">
            <a:extLst>
              <a:ext uri="{FF2B5EF4-FFF2-40B4-BE49-F238E27FC236}">
                <a16:creationId xmlns:a16="http://schemas.microsoft.com/office/drawing/2014/main" id="{33ED3B1E-376B-468A-8CC8-5F789E17A7E2}"/>
              </a:ext>
            </a:extLst>
          </p:cNvPr>
          <p:cNvSpPr txBox="1"/>
          <p:nvPr/>
        </p:nvSpPr>
        <p:spPr>
          <a:xfrm>
            <a:off x="4156456" y="2608739"/>
            <a:ext cx="4699614" cy="369332"/>
          </a:xfrm>
          <a:prstGeom prst="rect">
            <a:avLst/>
          </a:prstGeom>
          <a:noFill/>
        </p:spPr>
        <p:txBody>
          <a:bodyPr wrap="square" rtlCol="0">
            <a:spAutoFit/>
          </a:bodyPr>
          <a:lstStyle/>
          <a:p>
            <a:r>
              <a:rPr lang="en-US" dirty="0"/>
              <a:t>RF for cooling: Max. gradient 30 MV/m</a:t>
            </a:r>
            <a:endParaRPr lang="en-GB" dirty="0"/>
          </a:p>
        </p:txBody>
      </p:sp>
      <p:cxnSp>
        <p:nvCxnSpPr>
          <p:cNvPr id="10" name="Straight Arrow Connector 9">
            <a:extLst>
              <a:ext uri="{FF2B5EF4-FFF2-40B4-BE49-F238E27FC236}">
                <a16:creationId xmlns:a16="http://schemas.microsoft.com/office/drawing/2014/main" id="{0809B3DF-4C7B-4911-82F2-3F3F1F13A502}"/>
              </a:ext>
            </a:extLst>
          </p:cNvPr>
          <p:cNvCxnSpPr>
            <a:cxnSpLocks/>
          </p:cNvCxnSpPr>
          <p:nvPr/>
        </p:nvCxnSpPr>
        <p:spPr>
          <a:xfrm>
            <a:off x="665421" y="3069608"/>
            <a:ext cx="0" cy="2730828"/>
          </a:xfrm>
          <a:prstGeom prst="straightConnector1">
            <a:avLst/>
          </a:prstGeom>
          <a:ln w="38100">
            <a:solidFill>
              <a:srgbClr val="FF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D221C71-6510-40EC-BF22-115B9D4983DD}"/>
              </a:ext>
            </a:extLst>
          </p:cNvPr>
          <p:cNvSpPr txBox="1"/>
          <p:nvPr/>
        </p:nvSpPr>
        <p:spPr>
          <a:xfrm rot="5400000">
            <a:off x="186139" y="4054609"/>
            <a:ext cx="636424" cy="369332"/>
          </a:xfrm>
          <a:prstGeom prst="rect">
            <a:avLst/>
          </a:prstGeom>
          <a:noFill/>
        </p:spPr>
        <p:txBody>
          <a:bodyPr wrap="square" rtlCol="0">
            <a:spAutoFit/>
          </a:bodyPr>
          <a:lstStyle/>
          <a:p>
            <a:r>
              <a:rPr lang="en-US" dirty="0"/>
              <a:t>32m</a:t>
            </a:r>
            <a:endParaRPr lang="en-GB" dirty="0"/>
          </a:p>
        </p:txBody>
      </p:sp>
      <p:sp>
        <p:nvSpPr>
          <p:cNvPr id="16" name="Rectangle 15">
            <a:extLst>
              <a:ext uri="{FF2B5EF4-FFF2-40B4-BE49-F238E27FC236}">
                <a16:creationId xmlns:a16="http://schemas.microsoft.com/office/drawing/2014/main" id="{6D7E348F-D637-4ACF-9D87-407D10F698BC}"/>
              </a:ext>
            </a:extLst>
          </p:cNvPr>
          <p:cNvSpPr/>
          <p:nvPr/>
        </p:nvSpPr>
        <p:spPr>
          <a:xfrm>
            <a:off x="1055532" y="3077108"/>
            <a:ext cx="8079231" cy="27308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RF for 144 cavities at ~30 MV/m </a:t>
            </a:r>
          </a:p>
          <a:p>
            <a:pPr algn="ctr"/>
            <a:r>
              <a:rPr lang="en-US" dirty="0"/>
              <a:t>15m x 2 x 12m x 18 = 30m x 216m</a:t>
            </a:r>
          </a:p>
          <a:p>
            <a:pPr algn="ctr"/>
            <a:r>
              <a:rPr lang="en-US" dirty="0"/>
              <a:t>OR</a:t>
            </a:r>
          </a:p>
          <a:p>
            <a:pPr algn="ctr"/>
            <a:r>
              <a:rPr lang="en-US" dirty="0"/>
              <a:t>15m x 4 x 12m x 9 = 60m x 108m </a:t>
            </a:r>
            <a:endParaRPr lang="en-GB" dirty="0"/>
          </a:p>
          <a:p>
            <a:pPr algn="ctr"/>
            <a:r>
              <a:rPr lang="en-US" dirty="0"/>
              <a:t> </a:t>
            </a:r>
            <a:endParaRPr lang="en-GB" dirty="0"/>
          </a:p>
        </p:txBody>
      </p:sp>
      <p:sp>
        <p:nvSpPr>
          <p:cNvPr id="24" name="Rectangle 23">
            <a:extLst>
              <a:ext uri="{FF2B5EF4-FFF2-40B4-BE49-F238E27FC236}">
                <a16:creationId xmlns:a16="http://schemas.microsoft.com/office/drawing/2014/main" id="{16389240-38FF-4853-B3BF-F9BB09C79A5C}"/>
              </a:ext>
            </a:extLst>
          </p:cNvPr>
          <p:cNvSpPr/>
          <p:nvPr/>
        </p:nvSpPr>
        <p:spPr>
          <a:xfrm>
            <a:off x="1061103" y="2280277"/>
            <a:ext cx="2076103" cy="513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RF for 16 cavities 15m x 12m x 2</a:t>
            </a:r>
            <a:endParaRPr lang="en-GB" dirty="0"/>
          </a:p>
        </p:txBody>
      </p:sp>
      <p:cxnSp>
        <p:nvCxnSpPr>
          <p:cNvPr id="33" name="Straight Arrow Connector 32">
            <a:extLst>
              <a:ext uri="{FF2B5EF4-FFF2-40B4-BE49-F238E27FC236}">
                <a16:creationId xmlns:a16="http://schemas.microsoft.com/office/drawing/2014/main" id="{D9E4E541-EE39-44A9-877F-B82B8F335454}"/>
              </a:ext>
            </a:extLst>
          </p:cNvPr>
          <p:cNvCxnSpPr>
            <a:cxnSpLocks/>
          </p:cNvCxnSpPr>
          <p:nvPr/>
        </p:nvCxnSpPr>
        <p:spPr>
          <a:xfrm flipH="1">
            <a:off x="1055533" y="6003401"/>
            <a:ext cx="8162358" cy="0"/>
          </a:xfrm>
          <a:prstGeom prst="straightConnector1">
            <a:avLst/>
          </a:prstGeom>
          <a:ln w="38100">
            <a:solidFill>
              <a:srgbClr val="FF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5C742D72-5AD6-4E6E-B192-793528219545}"/>
              </a:ext>
            </a:extLst>
          </p:cNvPr>
          <p:cNvSpPr txBox="1"/>
          <p:nvPr/>
        </p:nvSpPr>
        <p:spPr>
          <a:xfrm>
            <a:off x="4776935" y="6017484"/>
            <a:ext cx="792592" cy="369332"/>
          </a:xfrm>
          <a:prstGeom prst="rect">
            <a:avLst/>
          </a:prstGeom>
          <a:noFill/>
        </p:spPr>
        <p:txBody>
          <a:bodyPr wrap="square" rtlCol="0">
            <a:spAutoFit/>
          </a:bodyPr>
          <a:lstStyle/>
          <a:p>
            <a:r>
              <a:rPr lang="en-US" dirty="0"/>
              <a:t>216m</a:t>
            </a:r>
            <a:endParaRPr lang="en-GB" dirty="0"/>
          </a:p>
        </p:txBody>
      </p:sp>
      <p:sp>
        <p:nvSpPr>
          <p:cNvPr id="13" name="TextBox 12">
            <a:extLst>
              <a:ext uri="{FF2B5EF4-FFF2-40B4-BE49-F238E27FC236}">
                <a16:creationId xmlns:a16="http://schemas.microsoft.com/office/drawing/2014/main" id="{9B26FB79-0D85-4476-88EE-47BC62880FB1}"/>
              </a:ext>
            </a:extLst>
          </p:cNvPr>
          <p:cNvSpPr txBox="1"/>
          <p:nvPr/>
        </p:nvSpPr>
        <p:spPr>
          <a:xfrm>
            <a:off x="9623494" y="2967335"/>
            <a:ext cx="2232399" cy="2862322"/>
          </a:xfrm>
          <a:prstGeom prst="rect">
            <a:avLst/>
          </a:prstGeom>
          <a:noFill/>
        </p:spPr>
        <p:txBody>
          <a:bodyPr wrap="square" rtlCol="0">
            <a:spAutoFit/>
          </a:bodyPr>
          <a:lstStyle/>
          <a:p>
            <a:r>
              <a:rPr lang="en-US" b="1" dirty="0">
                <a:solidFill>
                  <a:srgbClr val="FF0000"/>
                </a:solidFill>
              </a:rPr>
              <a:t>Big building:</a:t>
            </a:r>
          </a:p>
          <a:p>
            <a:r>
              <a:rPr lang="en-US" b="1" dirty="0">
                <a:solidFill>
                  <a:srgbClr val="FF0000"/>
                </a:solidFill>
              </a:rPr>
              <a:t>(surface)</a:t>
            </a:r>
          </a:p>
          <a:p>
            <a:r>
              <a:rPr lang="en-US" b="1" dirty="0">
                <a:solidFill>
                  <a:srgbClr val="FF0000"/>
                </a:solidFill>
              </a:rPr>
              <a:t>30m x 230m </a:t>
            </a:r>
          </a:p>
          <a:p>
            <a:r>
              <a:rPr lang="en-US" b="1" dirty="0">
                <a:solidFill>
                  <a:srgbClr val="FF0000"/>
                </a:solidFill>
              </a:rPr>
              <a:t>Height: 8-10 m</a:t>
            </a:r>
          </a:p>
          <a:p>
            <a:endParaRPr lang="en-US" b="1" dirty="0">
              <a:solidFill>
                <a:srgbClr val="FF0000"/>
              </a:solidFill>
            </a:endParaRPr>
          </a:p>
          <a:p>
            <a:r>
              <a:rPr lang="en-US" b="1" dirty="0">
                <a:solidFill>
                  <a:srgbClr val="FF0000"/>
                </a:solidFill>
              </a:rPr>
              <a:t>Large number of very long waveguides</a:t>
            </a:r>
          </a:p>
          <a:p>
            <a:r>
              <a:rPr lang="en-US" b="1" dirty="0">
                <a:solidFill>
                  <a:srgbClr val="FF0000"/>
                </a:solidFill>
              </a:rPr>
              <a:t>100m surface </a:t>
            </a:r>
          </a:p>
          <a:p>
            <a:r>
              <a:rPr lang="en-US" b="1" dirty="0">
                <a:solidFill>
                  <a:srgbClr val="FF0000"/>
                </a:solidFill>
              </a:rPr>
              <a:t>+50m shaft</a:t>
            </a:r>
            <a:endParaRPr lang="en-GB" b="1" dirty="0">
              <a:solidFill>
                <a:srgbClr val="FF0000"/>
              </a:solidFill>
            </a:endParaRPr>
          </a:p>
        </p:txBody>
      </p:sp>
      <p:sp>
        <p:nvSpPr>
          <p:cNvPr id="14" name="TextBox 13">
            <a:extLst>
              <a:ext uri="{FF2B5EF4-FFF2-40B4-BE49-F238E27FC236}">
                <a16:creationId xmlns:a16="http://schemas.microsoft.com/office/drawing/2014/main" id="{AAC85367-6AC1-4B08-9BBF-B2E309FBFC1F}"/>
              </a:ext>
            </a:extLst>
          </p:cNvPr>
          <p:cNvSpPr txBox="1"/>
          <p:nvPr/>
        </p:nvSpPr>
        <p:spPr>
          <a:xfrm>
            <a:off x="6622475" y="6091639"/>
            <a:ext cx="5354992" cy="646331"/>
          </a:xfrm>
          <a:prstGeom prst="rect">
            <a:avLst/>
          </a:prstGeom>
          <a:noFill/>
        </p:spPr>
        <p:txBody>
          <a:bodyPr wrap="square" rtlCol="0">
            <a:spAutoFit/>
          </a:bodyPr>
          <a:lstStyle/>
          <a:p>
            <a:r>
              <a:rPr lang="en-US" dirty="0"/>
              <a:t>Some reduction of the size of the modulators due to shorter pulse and lower rep. rate is possible. </a:t>
            </a:r>
            <a:endParaRPr lang="en-GB" dirty="0"/>
          </a:p>
        </p:txBody>
      </p:sp>
    </p:spTree>
    <p:extLst>
      <p:ext uri="{BB962C8B-B14F-4D97-AF65-F5344CB8AC3E}">
        <p14:creationId xmlns:p14="http://schemas.microsoft.com/office/powerpoint/2010/main" val="2516207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computer&#10;&#10;Description automatically generated with low confidence">
            <a:extLst>
              <a:ext uri="{FF2B5EF4-FFF2-40B4-BE49-F238E27FC236}">
                <a16:creationId xmlns:a16="http://schemas.microsoft.com/office/drawing/2014/main" id="{421AF609-D79A-474B-8DFA-CA636B647387}"/>
              </a:ext>
            </a:extLst>
          </p:cNvPr>
          <p:cNvPicPr>
            <a:picLocks noChangeAspect="1"/>
          </p:cNvPicPr>
          <p:nvPr/>
        </p:nvPicPr>
        <p:blipFill rotWithShape="1">
          <a:blip r:embed="rId2"/>
          <a:srcRect b="37905"/>
          <a:stretch/>
        </p:blipFill>
        <p:spPr>
          <a:xfrm rot="5400000">
            <a:off x="-1495003" y="3261685"/>
            <a:ext cx="4572826" cy="910605"/>
          </a:xfrm>
          <a:prstGeom prst="rect">
            <a:avLst/>
          </a:prstGeom>
        </p:spPr>
      </p:pic>
      <p:sp>
        <p:nvSpPr>
          <p:cNvPr id="2" name="Title 1">
            <a:extLst>
              <a:ext uri="{FF2B5EF4-FFF2-40B4-BE49-F238E27FC236}">
                <a16:creationId xmlns:a16="http://schemas.microsoft.com/office/drawing/2014/main" id="{7B58CF16-2603-49C0-B234-B45E54E0CB21}"/>
              </a:ext>
            </a:extLst>
          </p:cNvPr>
          <p:cNvSpPr>
            <a:spLocks noGrp="1"/>
          </p:cNvSpPr>
          <p:nvPr>
            <p:ph type="title"/>
          </p:nvPr>
        </p:nvSpPr>
        <p:spPr/>
        <p:txBody>
          <a:bodyPr/>
          <a:lstStyle/>
          <a:p>
            <a:r>
              <a:rPr lang="en-US" dirty="0"/>
              <a:t>Muon cooling demonstrator layout </a:t>
            </a:r>
            <a:br>
              <a:rPr lang="en-US" dirty="0"/>
            </a:br>
            <a:r>
              <a:rPr lang="en-US" dirty="0"/>
              <a:t>lower gradient: 20 MV/m  </a:t>
            </a:r>
            <a:endParaRPr lang="en-GB" dirty="0"/>
          </a:p>
        </p:txBody>
      </p:sp>
      <p:sp>
        <p:nvSpPr>
          <p:cNvPr id="8" name="TextBox 7">
            <a:extLst>
              <a:ext uri="{FF2B5EF4-FFF2-40B4-BE49-F238E27FC236}">
                <a16:creationId xmlns:a16="http://schemas.microsoft.com/office/drawing/2014/main" id="{462EFE67-4148-4244-A498-A6C431BD2753}"/>
              </a:ext>
            </a:extLst>
          </p:cNvPr>
          <p:cNvSpPr txBox="1"/>
          <p:nvPr/>
        </p:nvSpPr>
        <p:spPr>
          <a:xfrm>
            <a:off x="998051" y="1910945"/>
            <a:ext cx="3778884" cy="369332"/>
          </a:xfrm>
          <a:prstGeom prst="rect">
            <a:avLst/>
          </a:prstGeom>
          <a:noFill/>
        </p:spPr>
        <p:txBody>
          <a:bodyPr wrap="square" rtlCol="0">
            <a:spAutoFit/>
          </a:bodyPr>
          <a:lstStyle/>
          <a:p>
            <a:r>
              <a:rPr lang="en-US" dirty="0"/>
              <a:t>RF for collimation: Max 20MV/m</a:t>
            </a:r>
            <a:endParaRPr lang="en-GB" dirty="0"/>
          </a:p>
        </p:txBody>
      </p:sp>
      <p:sp>
        <p:nvSpPr>
          <p:cNvPr id="9" name="TextBox 8">
            <a:extLst>
              <a:ext uri="{FF2B5EF4-FFF2-40B4-BE49-F238E27FC236}">
                <a16:creationId xmlns:a16="http://schemas.microsoft.com/office/drawing/2014/main" id="{33ED3B1E-376B-468A-8CC8-5F789E17A7E2}"/>
              </a:ext>
            </a:extLst>
          </p:cNvPr>
          <p:cNvSpPr txBox="1"/>
          <p:nvPr/>
        </p:nvSpPr>
        <p:spPr>
          <a:xfrm>
            <a:off x="4156456" y="2608739"/>
            <a:ext cx="4699614" cy="369332"/>
          </a:xfrm>
          <a:prstGeom prst="rect">
            <a:avLst/>
          </a:prstGeom>
          <a:noFill/>
        </p:spPr>
        <p:txBody>
          <a:bodyPr wrap="square" rtlCol="0">
            <a:spAutoFit/>
          </a:bodyPr>
          <a:lstStyle/>
          <a:p>
            <a:r>
              <a:rPr lang="en-US" dirty="0"/>
              <a:t>RF for cooling: Max. gradient 20 MV/m</a:t>
            </a:r>
            <a:endParaRPr lang="en-GB" dirty="0"/>
          </a:p>
        </p:txBody>
      </p:sp>
      <p:cxnSp>
        <p:nvCxnSpPr>
          <p:cNvPr id="10" name="Straight Arrow Connector 9">
            <a:extLst>
              <a:ext uri="{FF2B5EF4-FFF2-40B4-BE49-F238E27FC236}">
                <a16:creationId xmlns:a16="http://schemas.microsoft.com/office/drawing/2014/main" id="{0809B3DF-4C7B-4911-82F2-3F3F1F13A502}"/>
              </a:ext>
            </a:extLst>
          </p:cNvPr>
          <p:cNvCxnSpPr>
            <a:cxnSpLocks/>
          </p:cNvCxnSpPr>
          <p:nvPr/>
        </p:nvCxnSpPr>
        <p:spPr>
          <a:xfrm>
            <a:off x="665421" y="3069608"/>
            <a:ext cx="0" cy="2730828"/>
          </a:xfrm>
          <a:prstGeom prst="straightConnector1">
            <a:avLst/>
          </a:prstGeom>
          <a:ln w="38100">
            <a:solidFill>
              <a:srgbClr val="FF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D221C71-6510-40EC-BF22-115B9D4983DD}"/>
              </a:ext>
            </a:extLst>
          </p:cNvPr>
          <p:cNvSpPr txBox="1"/>
          <p:nvPr/>
        </p:nvSpPr>
        <p:spPr>
          <a:xfrm rot="5400000">
            <a:off x="186139" y="4054609"/>
            <a:ext cx="636424" cy="369332"/>
          </a:xfrm>
          <a:prstGeom prst="rect">
            <a:avLst/>
          </a:prstGeom>
          <a:noFill/>
        </p:spPr>
        <p:txBody>
          <a:bodyPr wrap="square" rtlCol="0">
            <a:spAutoFit/>
          </a:bodyPr>
          <a:lstStyle/>
          <a:p>
            <a:r>
              <a:rPr lang="en-US" dirty="0"/>
              <a:t>32m</a:t>
            </a:r>
            <a:endParaRPr lang="en-GB" dirty="0"/>
          </a:p>
        </p:txBody>
      </p:sp>
      <p:sp>
        <p:nvSpPr>
          <p:cNvPr id="16" name="Rectangle 15">
            <a:extLst>
              <a:ext uri="{FF2B5EF4-FFF2-40B4-BE49-F238E27FC236}">
                <a16:creationId xmlns:a16="http://schemas.microsoft.com/office/drawing/2014/main" id="{6D7E348F-D637-4ACF-9D87-407D10F698BC}"/>
              </a:ext>
            </a:extLst>
          </p:cNvPr>
          <p:cNvSpPr/>
          <p:nvPr/>
        </p:nvSpPr>
        <p:spPr>
          <a:xfrm>
            <a:off x="1055533" y="3077108"/>
            <a:ext cx="4079886" cy="27308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RF for 144 cavities at </a:t>
            </a:r>
            <a:r>
              <a:rPr lang="en-US" dirty="0">
                <a:solidFill>
                  <a:srgbClr val="FF0000"/>
                </a:solidFill>
              </a:rPr>
              <a:t>~20 MV/m </a:t>
            </a:r>
          </a:p>
          <a:p>
            <a:pPr algn="ctr"/>
            <a:r>
              <a:rPr lang="en-US" dirty="0"/>
              <a:t>15m x 2 x 12m x 9 = 30m x </a:t>
            </a:r>
            <a:r>
              <a:rPr lang="en-US" dirty="0">
                <a:solidFill>
                  <a:srgbClr val="FF0000"/>
                </a:solidFill>
              </a:rPr>
              <a:t>108m</a:t>
            </a:r>
            <a:r>
              <a:rPr lang="en-US" dirty="0"/>
              <a:t> </a:t>
            </a:r>
            <a:endParaRPr lang="en-GB" dirty="0"/>
          </a:p>
        </p:txBody>
      </p:sp>
      <p:sp>
        <p:nvSpPr>
          <p:cNvPr id="24" name="Rectangle 23">
            <a:extLst>
              <a:ext uri="{FF2B5EF4-FFF2-40B4-BE49-F238E27FC236}">
                <a16:creationId xmlns:a16="http://schemas.microsoft.com/office/drawing/2014/main" id="{16389240-38FF-4853-B3BF-F9BB09C79A5C}"/>
              </a:ext>
            </a:extLst>
          </p:cNvPr>
          <p:cNvSpPr/>
          <p:nvPr/>
        </p:nvSpPr>
        <p:spPr>
          <a:xfrm>
            <a:off x="1061103" y="2280277"/>
            <a:ext cx="2076103" cy="513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RF for 16 cavities 15m x 12m x 2</a:t>
            </a:r>
            <a:endParaRPr lang="en-GB" dirty="0"/>
          </a:p>
        </p:txBody>
      </p:sp>
      <p:cxnSp>
        <p:nvCxnSpPr>
          <p:cNvPr id="33" name="Straight Arrow Connector 32">
            <a:extLst>
              <a:ext uri="{FF2B5EF4-FFF2-40B4-BE49-F238E27FC236}">
                <a16:creationId xmlns:a16="http://schemas.microsoft.com/office/drawing/2014/main" id="{D9E4E541-EE39-44A9-877F-B82B8F335454}"/>
              </a:ext>
            </a:extLst>
          </p:cNvPr>
          <p:cNvCxnSpPr>
            <a:cxnSpLocks/>
          </p:cNvCxnSpPr>
          <p:nvPr/>
        </p:nvCxnSpPr>
        <p:spPr>
          <a:xfrm flipH="1">
            <a:off x="1041679" y="6003401"/>
            <a:ext cx="4093740" cy="18671"/>
          </a:xfrm>
          <a:prstGeom prst="straightConnector1">
            <a:avLst/>
          </a:prstGeom>
          <a:ln w="38100">
            <a:solidFill>
              <a:srgbClr val="FF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5C742D72-5AD6-4E6E-B192-793528219545}"/>
              </a:ext>
            </a:extLst>
          </p:cNvPr>
          <p:cNvSpPr txBox="1"/>
          <p:nvPr/>
        </p:nvSpPr>
        <p:spPr>
          <a:xfrm>
            <a:off x="2606389" y="6032871"/>
            <a:ext cx="792592" cy="369332"/>
          </a:xfrm>
          <a:prstGeom prst="rect">
            <a:avLst/>
          </a:prstGeom>
          <a:noFill/>
        </p:spPr>
        <p:txBody>
          <a:bodyPr wrap="square" rtlCol="0">
            <a:spAutoFit/>
          </a:bodyPr>
          <a:lstStyle/>
          <a:p>
            <a:r>
              <a:rPr lang="en-US" dirty="0"/>
              <a:t>108m</a:t>
            </a:r>
            <a:endParaRPr lang="en-GB" dirty="0"/>
          </a:p>
        </p:txBody>
      </p:sp>
      <p:sp>
        <p:nvSpPr>
          <p:cNvPr id="13" name="TextBox 12">
            <a:extLst>
              <a:ext uri="{FF2B5EF4-FFF2-40B4-BE49-F238E27FC236}">
                <a16:creationId xmlns:a16="http://schemas.microsoft.com/office/drawing/2014/main" id="{9B26FB79-0D85-4476-88EE-47BC62880FB1}"/>
              </a:ext>
            </a:extLst>
          </p:cNvPr>
          <p:cNvSpPr txBox="1"/>
          <p:nvPr/>
        </p:nvSpPr>
        <p:spPr>
          <a:xfrm>
            <a:off x="9623494" y="3077108"/>
            <a:ext cx="2232399" cy="2585323"/>
          </a:xfrm>
          <a:prstGeom prst="rect">
            <a:avLst/>
          </a:prstGeom>
          <a:noFill/>
        </p:spPr>
        <p:txBody>
          <a:bodyPr wrap="square" rtlCol="0">
            <a:spAutoFit/>
          </a:bodyPr>
          <a:lstStyle/>
          <a:p>
            <a:r>
              <a:rPr lang="en-US" dirty="0">
                <a:solidFill>
                  <a:srgbClr val="FF0000"/>
                </a:solidFill>
              </a:rPr>
              <a:t>Big building:</a:t>
            </a:r>
          </a:p>
          <a:p>
            <a:r>
              <a:rPr lang="en-US" dirty="0">
                <a:solidFill>
                  <a:srgbClr val="FF0000"/>
                </a:solidFill>
              </a:rPr>
              <a:t>(surface ?)</a:t>
            </a:r>
          </a:p>
          <a:p>
            <a:r>
              <a:rPr lang="en-US" dirty="0">
                <a:solidFill>
                  <a:srgbClr val="FF0000"/>
                </a:solidFill>
              </a:rPr>
              <a:t>30m x </a:t>
            </a:r>
            <a:r>
              <a:rPr lang="en-US" b="1" dirty="0">
                <a:solidFill>
                  <a:srgbClr val="FF0000"/>
                </a:solidFill>
              </a:rPr>
              <a:t>120m</a:t>
            </a:r>
            <a:r>
              <a:rPr lang="en-US" dirty="0">
                <a:solidFill>
                  <a:srgbClr val="FF0000"/>
                </a:solidFill>
              </a:rPr>
              <a:t> </a:t>
            </a:r>
          </a:p>
          <a:p>
            <a:r>
              <a:rPr lang="en-US" dirty="0">
                <a:solidFill>
                  <a:srgbClr val="FF0000"/>
                </a:solidFill>
              </a:rPr>
              <a:t>Height: 8-10 m</a:t>
            </a:r>
          </a:p>
          <a:p>
            <a:endParaRPr lang="en-US" dirty="0">
              <a:solidFill>
                <a:srgbClr val="FF0000"/>
              </a:solidFill>
            </a:endParaRPr>
          </a:p>
          <a:p>
            <a:r>
              <a:rPr lang="en-US" dirty="0">
                <a:solidFill>
                  <a:srgbClr val="FF0000"/>
                </a:solidFill>
              </a:rPr>
              <a:t>Very long waveguides</a:t>
            </a:r>
          </a:p>
          <a:p>
            <a:r>
              <a:rPr lang="en-US" b="1" dirty="0">
                <a:solidFill>
                  <a:srgbClr val="FF0000"/>
                </a:solidFill>
              </a:rPr>
              <a:t>50m</a:t>
            </a:r>
            <a:r>
              <a:rPr lang="en-US" dirty="0">
                <a:solidFill>
                  <a:srgbClr val="FF0000"/>
                </a:solidFill>
              </a:rPr>
              <a:t> surface </a:t>
            </a:r>
          </a:p>
          <a:p>
            <a:r>
              <a:rPr lang="en-US" dirty="0">
                <a:solidFill>
                  <a:srgbClr val="FF0000"/>
                </a:solidFill>
              </a:rPr>
              <a:t>+50m shaft ?</a:t>
            </a:r>
            <a:endParaRPr lang="en-GB" dirty="0">
              <a:solidFill>
                <a:srgbClr val="FF0000"/>
              </a:solidFill>
            </a:endParaRPr>
          </a:p>
        </p:txBody>
      </p:sp>
      <p:sp>
        <p:nvSpPr>
          <p:cNvPr id="14" name="TextBox 13">
            <a:extLst>
              <a:ext uri="{FF2B5EF4-FFF2-40B4-BE49-F238E27FC236}">
                <a16:creationId xmlns:a16="http://schemas.microsoft.com/office/drawing/2014/main" id="{19461F15-A2CC-4856-A0CB-996F4E2D6DE6}"/>
              </a:ext>
            </a:extLst>
          </p:cNvPr>
          <p:cNvSpPr txBox="1"/>
          <p:nvPr/>
        </p:nvSpPr>
        <p:spPr>
          <a:xfrm>
            <a:off x="6622475" y="6091639"/>
            <a:ext cx="5354992" cy="646331"/>
          </a:xfrm>
          <a:prstGeom prst="rect">
            <a:avLst/>
          </a:prstGeom>
          <a:noFill/>
        </p:spPr>
        <p:txBody>
          <a:bodyPr wrap="square" rtlCol="0">
            <a:spAutoFit/>
          </a:bodyPr>
          <a:lstStyle/>
          <a:p>
            <a:r>
              <a:rPr lang="en-US" dirty="0"/>
              <a:t>Some reduction of the size of the modulators due to shorter pulse and lower rep. rate is possible. </a:t>
            </a:r>
            <a:endParaRPr lang="en-GB" dirty="0"/>
          </a:p>
        </p:txBody>
      </p:sp>
      <p:sp>
        <p:nvSpPr>
          <p:cNvPr id="3" name="TextBox 2">
            <a:extLst>
              <a:ext uri="{FF2B5EF4-FFF2-40B4-BE49-F238E27FC236}">
                <a16:creationId xmlns:a16="http://schemas.microsoft.com/office/drawing/2014/main" id="{8D614B70-18AA-4259-A0D4-6C1D23B831FF}"/>
              </a:ext>
            </a:extLst>
          </p:cNvPr>
          <p:cNvSpPr txBox="1"/>
          <p:nvPr/>
        </p:nvSpPr>
        <p:spPr>
          <a:xfrm rot="19759063">
            <a:off x="4647462" y="3178377"/>
            <a:ext cx="5776314" cy="1077218"/>
          </a:xfrm>
          <a:prstGeom prst="rect">
            <a:avLst/>
          </a:prstGeom>
          <a:noFill/>
          <a:ln w="25400">
            <a:solidFill>
              <a:srgbClr val="FF0000"/>
            </a:solidFill>
          </a:ln>
        </p:spPr>
        <p:txBody>
          <a:bodyPr wrap="square" rtlCol="0">
            <a:spAutoFit/>
          </a:bodyPr>
          <a:lstStyle/>
          <a:p>
            <a:r>
              <a:rPr lang="en-US" sz="3200" b="1" dirty="0">
                <a:solidFill>
                  <a:srgbClr val="FF0000"/>
                </a:solidFill>
              </a:rPr>
              <a:t>Not an option since gradient is part of the cooling design</a:t>
            </a:r>
          </a:p>
        </p:txBody>
      </p:sp>
    </p:spTree>
    <p:extLst>
      <p:ext uri="{BB962C8B-B14F-4D97-AF65-F5344CB8AC3E}">
        <p14:creationId xmlns:p14="http://schemas.microsoft.com/office/powerpoint/2010/main" val="14824401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computer&#10;&#10;Description automatically generated with low confidence">
            <a:extLst>
              <a:ext uri="{FF2B5EF4-FFF2-40B4-BE49-F238E27FC236}">
                <a16:creationId xmlns:a16="http://schemas.microsoft.com/office/drawing/2014/main" id="{421AF609-D79A-474B-8DFA-CA636B647387}"/>
              </a:ext>
            </a:extLst>
          </p:cNvPr>
          <p:cNvPicPr>
            <a:picLocks noChangeAspect="1"/>
          </p:cNvPicPr>
          <p:nvPr/>
        </p:nvPicPr>
        <p:blipFill rotWithShape="1">
          <a:blip r:embed="rId2"/>
          <a:srcRect r="34740" b="37905"/>
          <a:stretch/>
        </p:blipFill>
        <p:spPr>
          <a:xfrm rot="5400000">
            <a:off x="-700697" y="2467378"/>
            <a:ext cx="2984213" cy="910605"/>
          </a:xfrm>
          <a:prstGeom prst="rect">
            <a:avLst/>
          </a:prstGeom>
        </p:spPr>
      </p:pic>
      <p:sp>
        <p:nvSpPr>
          <p:cNvPr id="2" name="Title 1">
            <a:extLst>
              <a:ext uri="{FF2B5EF4-FFF2-40B4-BE49-F238E27FC236}">
                <a16:creationId xmlns:a16="http://schemas.microsoft.com/office/drawing/2014/main" id="{7B58CF16-2603-49C0-B234-B45E54E0CB21}"/>
              </a:ext>
            </a:extLst>
          </p:cNvPr>
          <p:cNvSpPr>
            <a:spLocks noGrp="1"/>
          </p:cNvSpPr>
          <p:nvPr>
            <p:ph type="title"/>
          </p:nvPr>
        </p:nvSpPr>
        <p:spPr/>
        <p:txBody>
          <a:bodyPr/>
          <a:lstStyle/>
          <a:p>
            <a:r>
              <a:rPr lang="en-US" dirty="0"/>
              <a:t>Muon cooling demonstrator layout </a:t>
            </a:r>
            <a:br>
              <a:rPr lang="en-US" dirty="0"/>
            </a:br>
            <a:r>
              <a:rPr lang="en-US" dirty="0"/>
              <a:t>lower shorter cooling channel</a:t>
            </a:r>
            <a:endParaRPr lang="en-GB" dirty="0"/>
          </a:p>
        </p:txBody>
      </p:sp>
      <p:sp>
        <p:nvSpPr>
          <p:cNvPr id="8" name="TextBox 7">
            <a:extLst>
              <a:ext uri="{FF2B5EF4-FFF2-40B4-BE49-F238E27FC236}">
                <a16:creationId xmlns:a16="http://schemas.microsoft.com/office/drawing/2014/main" id="{462EFE67-4148-4244-A498-A6C431BD2753}"/>
              </a:ext>
            </a:extLst>
          </p:cNvPr>
          <p:cNvSpPr txBox="1"/>
          <p:nvPr/>
        </p:nvSpPr>
        <p:spPr>
          <a:xfrm>
            <a:off x="998051" y="1910945"/>
            <a:ext cx="3778884" cy="369332"/>
          </a:xfrm>
          <a:prstGeom prst="rect">
            <a:avLst/>
          </a:prstGeom>
          <a:noFill/>
        </p:spPr>
        <p:txBody>
          <a:bodyPr wrap="square" rtlCol="0">
            <a:spAutoFit/>
          </a:bodyPr>
          <a:lstStyle/>
          <a:p>
            <a:r>
              <a:rPr lang="en-US" dirty="0"/>
              <a:t>RF for collimation: Max 20MV/m</a:t>
            </a:r>
            <a:endParaRPr lang="en-GB" dirty="0"/>
          </a:p>
        </p:txBody>
      </p:sp>
      <p:sp>
        <p:nvSpPr>
          <p:cNvPr id="9" name="TextBox 8">
            <a:extLst>
              <a:ext uri="{FF2B5EF4-FFF2-40B4-BE49-F238E27FC236}">
                <a16:creationId xmlns:a16="http://schemas.microsoft.com/office/drawing/2014/main" id="{33ED3B1E-376B-468A-8CC8-5F789E17A7E2}"/>
              </a:ext>
            </a:extLst>
          </p:cNvPr>
          <p:cNvSpPr txBox="1"/>
          <p:nvPr/>
        </p:nvSpPr>
        <p:spPr>
          <a:xfrm>
            <a:off x="4156456" y="2608739"/>
            <a:ext cx="4699614" cy="369332"/>
          </a:xfrm>
          <a:prstGeom prst="rect">
            <a:avLst/>
          </a:prstGeom>
          <a:noFill/>
        </p:spPr>
        <p:txBody>
          <a:bodyPr wrap="square" rtlCol="0">
            <a:spAutoFit/>
          </a:bodyPr>
          <a:lstStyle/>
          <a:p>
            <a:r>
              <a:rPr lang="en-US" dirty="0"/>
              <a:t>RF for cooling: 2x shorter cooling channel</a:t>
            </a:r>
            <a:endParaRPr lang="en-GB" dirty="0"/>
          </a:p>
        </p:txBody>
      </p:sp>
      <p:cxnSp>
        <p:nvCxnSpPr>
          <p:cNvPr id="10" name="Straight Arrow Connector 9">
            <a:extLst>
              <a:ext uri="{FF2B5EF4-FFF2-40B4-BE49-F238E27FC236}">
                <a16:creationId xmlns:a16="http://schemas.microsoft.com/office/drawing/2014/main" id="{0809B3DF-4C7B-4911-82F2-3F3F1F13A502}"/>
              </a:ext>
            </a:extLst>
          </p:cNvPr>
          <p:cNvCxnSpPr>
            <a:cxnSpLocks/>
          </p:cNvCxnSpPr>
          <p:nvPr/>
        </p:nvCxnSpPr>
        <p:spPr>
          <a:xfrm>
            <a:off x="665421" y="3069608"/>
            <a:ext cx="0" cy="1345179"/>
          </a:xfrm>
          <a:prstGeom prst="straightConnector1">
            <a:avLst/>
          </a:prstGeom>
          <a:ln w="38100">
            <a:solidFill>
              <a:srgbClr val="FF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D221C71-6510-40EC-BF22-115B9D4983DD}"/>
              </a:ext>
            </a:extLst>
          </p:cNvPr>
          <p:cNvSpPr txBox="1"/>
          <p:nvPr/>
        </p:nvSpPr>
        <p:spPr>
          <a:xfrm rot="5400000">
            <a:off x="162543" y="3562546"/>
            <a:ext cx="636424" cy="369332"/>
          </a:xfrm>
          <a:prstGeom prst="rect">
            <a:avLst/>
          </a:prstGeom>
          <a:noFill/>
        </p:spPr>
        <p:txBody>
          <a:bodyPr wrap="square" rtlCol="0">
            <a:spAutoFit/>
          </a:bodyPr>
          <a:lstStyle/>
          <a:p>
            <a:r>
              <a:rPr lang="en-US" dirty="0"/>
              <a:t>16m</a:t>
            </a:r>
            <a:endParaRPr lang="en-GB" dirty="0"/>
          </a:p>
        </p:txBody>
      </p:sp>
      <p:sp>
        <p:nvSpPr>
          <p:cNvPr id="16" name="Rectangle 15">
            <a:extLst>
              <a:ext uri="{FF2B5EF4-FFF2-40B4-BE49-F238E27FC236}">
                <a16:creationId xmlns:a16="http://schemas.microsoft.com/office/drawing/2014/main" id="{6D7E348F-D637-4ACF-9D87-407D10F698BC}"/>
              </a:ext>
            </a:extLst>
          </p:cNvPr>
          <p:cNvSpPr/>
          <p:nvPr/>
        </p:nvSpPr>
        <p:spPr>
          <a:xfrm>
            <a:off x="1055533" y="3077108"/>
            <a:ext cx="4079886" cy="27308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RF for </a:t>
            </a:r>
            <a:r>
              <a:rPr lang="en-US" dirty="0">
                <a:solidFill>
                  <a:srgbClr val="FF0000"/>
                </a:solidFill>
              </a:rPr>
              <a:t>72</a:t>
            </a:r>
            <a:r>
              <a:rPr lang="en-US" dirty="0"/>
              <a:t> cavities at </a:t>
            </a:r>
            <a:r>
              <a:rPr lang="en-US" dirty="0">
                <a:solidFill>
                  <a:schemeClr val="bg1"/>
                </a:solidFill>
              </a:rPr>
              <a:t>~30 MV/m </a:t>
            </a:r>
          </a:p>
          <a:p>
            <a:pPr algn="ctr"/>
            <a:r>
              <a:rPr lang="en-US" dirty="0"/>
              <a:t>15m x 2 x 12m x 9 = 30m x </a:t>
            </a:r>
            <a:r>
              <a:rPr lang="en-US" dirty="0">
                <a:solidFill>
                  <a:srgbClr val="FF0000"/>
                </a:solidFill>
              </a:rPr>
              <a:t>108m</a:t>
            </a:r>
            <a:r>
              <a:rPr lang="en-US" dirty="0"/>
              <a:t> </a:t>
            </a:r>
            <a:endParaRPr lang="en-GB" dirty="0"/>
          </a:p>
        </p:txBody>
      </p:sp>
      <p:sp>
        <p:nvSpPr>
          <p:cNvPr id="24" name="Rectangle 23">
            <a:extLst>
              <a:ext uri="{FF2B5EF4-FFF2-40B4-BE49-F238E27FC236}">
                <a16:creationId xmlns:a16="http://schemas.microsoft.com/office/drawing/2014/main" id="{16389240-38FF-4853-B3BF-F9BB09C79A5C}"/>
              </a:ext>
            </a:extLst>
          </p:cNvPr>
          <p:cNvSpPr/>
          <p:nvPr/>
        </p:nvSpPr>
        <p:spPr>
          <a:xfrm>
            <a:off x="1061103" y="2280277"/>
            <a:ext cx="2076103" cy="513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RF for 16 cavities 15m x 12m x 2</a:t>
            </a:r>
            <a:endParaRPr lang="en-GB" dirty="0"/>
          </a:p>
        </p:txBody>
      </p:sp>
      <p:cxnSp>
        <p:nvCxnSpPr>
          <p:cNvPr id="33" name="Straight Arrow Connector 32">
            <a:extLst>
              <a:ext uri="{FF2B5EF4-FFF2-40B4-BE49-F238E27FC236}">
                <a16:creationId xmlns:a16="http://schemas.microsoft.com/office/drawing/2014/main" id="{D9E4E541-EE39-44A9-877F-B82B8F335454}"/>
              </a:ext>
            </a:extLst>
          </p:cNvPr>
          <p:cNvCxnSpPr>
            <a:cxnSpLocks/>
          </p:cNvCxnSpPr>
          <p:nvPr/>
        </p:nvCxnSpPr>
        <p:spPr>
          <a:xfrm flipH="1">
            <a:off x="1041679" y="6003401"/>
            <a:ext cx="4093740" cy="18671"/>
          </a:xfrm>
          <a:prstGeom prst="straightConnector1">
            <a:avLst/>
          </a:prstGeom>
          <a:ln w="38100">
            <a:solidFill>
              <a:srgbClr val="FF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5C742D72-5AD6-4E6E-B192-793528219545}"/>
              </a:ext>
            </a:extLst>
          </p:cNvPr>
          <p:cNvSpPr txBox="1"/>
          <p:nvPr/>
        </p:nvSpPr>
        <p:spPr>
          <a:xfrm>
            <a:off x="2606389" y="6032871"/>
            <a:ext cx="792592" cy="369332"/>
          </a:xfrm>
          <a:prstGeom prst="rect">
            <a:avLst/>
          </a:prstGeom>
          <a:noFill/>
        </p:spPr>
        <p:txBody>
          <a:bodyPr wrap="square" rtlCol="0">
            <a:spAutoFit/>
          </a:bodyPr>
          <a:lstStyle/>
          <a:p>
            <a:r>
              <a:rPr lang="en-US" dirty="0"/>
              <a:t>108m</a:t>
            </a:r>
            <a:endParaRPr lang="en-GB" dirty="0"/>
          </a:p>
        </p:txBody>
      </p:sp>
      <p:sp>
        <p:nvSpPr>
          <p:cNvPr id="13" name="TextBox 12">
            <a:extLst>
              <a:ext uri="{FF2B5EF4-FFF2-40B4-BE49-F238E27FC236}">
                <a16:creationId xmlns:a16="http://schemas.microsoft.com/office/drawing/2014/main" id="{9B26FB79-0D85-4476-88EE-47BC62880FB1}"/>
              </a:ext>
            </a:extLst>
          </p:cNvPr>
          <p:cNvSpPr txBox="1"/>
          <p:nvPr/>
        </p:nvSpPr>
        <p:spPr>
          <a:xfrm>
            <a:off x="9623494" y="3077108"/>
            <a:ext cx="2232399" cy="2585323"/>
          </a:xfrm>
          <a:prstGeom prst="rect">
            <a:avLst/>
          </a:prstGeom>
          <a:noFill/>
        </p:spPr>
        <p:txBody>
          <a:bodyPr wrap="square" rtlCol="0">
            <a:spAutoFit/>
          </a:bodyPr>
          <a:lstStyle/>
          <a:p>
            <a:r>
              <a:rPr lang="en-US" dirty="0">
                <a:solidFill>
                  <a:srgbClr val="FF0000"/>
                </a:solidFill>
              </a:rPr>
              <a:t>Big building:</a:t>
            </a:r>
          </a:p>
          <a:p>
            <a:r>
              <a:rPr lang="en-US" dirty="0">
                <a:solidFill>
                  <a:srgbClr val="FF0000"/>
                </a:solidFill>
              </a:rPr>
              <a:t>(surface ?)</a:t>
            </a:r>
          </a:p>
          <a:p>
            <a:r>
              <a:rPr lang="en-US" dirty="0">
                <a:solidFill>
                  <a:srgbClr val="FF0000"/>
                </a:solidFill>
              </a:rPr>
              <a:t>30m x </a:t>
            </a:r>
            <a:r>
              <a:rPr lang="en-US" b="1" dirty="0">
                <a:solidFill>
                  <a:srgbClr val="FF0000"/>
                </a:solidFill>
              </a:rPr>
              <a:t>120m</a:t>
            </a:r>
            <a:r>
              <a:rPr lang="en-US" dirty="0">
                <a:solidFill>
                  <a:srgbClr val="FF0000"/>
                </a:solidFill>
              </a:rPr>
              <a:t> </a:t>
            </a:r>
          </a:p>
          <a:p>
            <a:r>
              <a:rPr lang="en-US" dirty="0">
                <a:solidFill>
                  <a:srgbClr val="FF0000"/>
                </a:solidFill>
              </a:rPr>
              <a:t>Height: 8-10 m</a:t>
            </a:r>
          </a:p>
          <a:p>
            <a:endParaRPr lang="en-US" dirty="0">
              <a:solidFill>
                <a:srgbClr val="FF0000"/>
              </a:solidFill>
            </a:endParaRPr>
          </a:p>
          <a:p>
            <a:r>
              <a:rPr lang="en-US" dirty="0">
                <a:solidFill>
                  <a:srgbClr val="FF0000"/>
                </a:solidFill>
              </a:rPr>
              <a:t>Very long waveguides</a:t>
            </a:r>
          </a:p>
          <a:p>
            <a:r>
              <a:rPr lang="en-US" b="1" dirty="0">
                <a:solidFill>
                  <a:srgbClr val="FF0000"/>
                </a:solidFill>
              </a:rPr>
              <a:t>50m</a:t>
            </a:r>
            <a:r>
              <a:rPr lang="en-US" dirty="0">
                <a:solidFill>
                  <a:srgbClr val="FF0000"/>
                </a:solidFill>
              </a:rPr>
              <a:t> surface </a:t>
            </a:r>
          </a:p>
          <a:p>
            <a:r>
              <a:rPr lang="en-US" dirty="0">
                <a:solidFill>
                  <a:srgbClr val="FF0000"/>
                </a:solidFill>
              </a:rPr>
              <a:t>+50m shaft ?</a:t>
            </a:r>
            <a:endParaRPr lang="en-GB" dirty="0">
              <a:solidFill>
                <a:srgbClr val="FF0000"/>
              </a:solidFill>
            </a:endParaRPr>
          </a:p>
        </p:txBody>
      </p:sp>
      <p:sp>
        <p:nvSpPr>
          <p:cNvPr id="14" name="TextBox 13">
            <a:extLst>
              <a:ext uri="{FF2B5EF4-FFF2-40B4-BE49-F238E27FC236}">
                <a16:creationId xmlns:a16="http://schemas.microsoft.com/office/drawing/2014/main" id="{19461F15-A2CC-4856-A0CB-996F4E2D6DE6}"/>
              </a:ext>
            </a:extLst>
          </p:cNvPr>
          <p:cNvSpPr txBox="1"/>
          <p:nvPr/>
        </p:nvSpPr>
        <p:spPr>
          <a:xfrm>
            <a:off x="6622475" y="6091639"/>
            <a:ext cx="5354992" cy="646331"/>
          </a:xfrm>
          <a:prstGeom prst="rect">
            <a:avLst/>
          </a:prstGeom>
          <a:noFill/>
        </p:spPr>
        <p:txBody>
          <a:bodyPr wrap="square" rtlCol="0">
            <a:spAutoFit/>
          </a:bodyPr>
          <a:lstStyle/>
          <a:p>
            <a:r>
              <a:rPr lang="en-US" dirty="0"/>
              <a:t>Some reduction of the size of the modulators due to shorter pulse and lower rep. rate is possible. </a:t>
            </a:r>
            <a:endParaRPr lang="en-GB" dirty="0"/>
          </a:p>
        </p:txBody>
      </p:sp>
    </p:spTree>
    <p:extLst>
      <p:ext uri="{BB962C8B-B14F-4D97-AF65-F5344CB8AC3E}">
        <p14:creationId xmlns:p14="http://schemas.microsoft.com/office/powerpoint/2010/main" val="2075796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562C8-C2D2-4953-8E86-98DA1C660D13}"/>
              </a:ext>
            </a:extLst>
          </p:cNvPr>
          <p:cNvSpPr>
            <a:spLocks noGrp="1"/>
          </p:cNvSpPr>
          <p:nvPr>
            <p:ph type="title"/>
          </p:nvPr>
        </p:nvSpPr>
        <p:spPr/>
        <p:txBody>
          <a:bodyPr/>
          <a:lstStyle/>
          <a:p>
            <a:r>
              <a:rPr lang="en-US" dirty="0"/>
              <a:t>Some R&amp;D ideas for MC RF system optimization</a:t>
            </a:r>
          </a:p>
        </p:txBody>
      </p:sp>
      <p:sp>
        <p:nvSpPr>
          <p:cNvPr id="4" name="TextBox 3">
            <a:extLst>
              <a:ext uri="{FF2B5EF4-FFF2-40B4-BE49-F238E27FC236}">
                <a16:creationId xmlns:a16="http://schemas.microsoft.com/office/drawing/2014/main" id="{199FB74E-1FB2-4EF8-ADD5-0A3C97A3B8DB}"/>
              </a:ext>
            </a:extLst>
          </p:cNvPr>
          <p:cNvSpPr txBox="1"/>
          <p:nvPr/>
        </p:nvSpPr>
        <p:spPr>
          <a:xfrm>
            <a:off x="908842" y="2860431"/>
            <a:ext cx="10039928" cy="2585323"/>
          </a:xfrm>
          <a:prstGeom prst="rect">
            <a:avLst/>
          </a:prstGeom>
          <a:noFill/>
        </p:spPr>
        <p:txBody>
          <a:bodyPr wrap="none" rtlCol="0">
            <a:spAutoFit/>
          </a:bodyPr>
          <a:lstStyle/>
          <a:p>
            <a:pPr marL="285750" indent="-285750">
              <a:buFont typeface="Arial" panose="020B0604020202020204" pitchFamily="34" charset="0"/>
              <a:buChar char="•"/>
            </a:pPr>
            <a:r>
              <a:rPr lang="en-US" sz="3600" dirty="0"/>
              <a:t>Pulse compressors</a:t>
            </a:r>
          </a:p>
          <a:p>
            <a:pPr marL="285750" indent="-285750">
              <a:buFont typeface="Arial" panose="020B0604020202020204" pitchFamily="34" charset="0"/>
              <a:buChar char="•"/>
            </a:pPr>
            <a:r>
              <a:rPr lang="en-US" sz="3600" dirty="0"/>
              <a:t>Higher peak power RF sources</a:t>
            </a:r>
          </a:p>
          <a:p>
            <a:pPr marL="285750" indent="-285750">
              <a:buFont typeface="Arial" panose="020B0604020202020204" pitchFamily="34" charset="0"/>
              <a:buChar char="•"/>
            </a:pPr>
            <a:r>
              <a:rPr lang="en-US" sz="3600" dirty="0"/>
              <a:t>Feeding several cavities from one line (source)</a:t>
            </a:r>
          </a:p>
          <a:p>
            <a:pPr marL="285750" indent="-285750">
              <a:buFont typeface="Arial" panose="020B0604020202020204" pitchFamily="34" charset="0"/>
              <a:buChar char="•"/>
            </a:pPr>
            <a:r>
              <a:rPr lang="en-US" sz="3600" dirty="0"/>
              <a:t>Probably a combination of all 3 is the best</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781229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computer&#10;&#10;Description automatically generated with low confidence">
            <a:extLst>
              <a:ext uri="{FF2B5EF4-FFF2-40B4-BE49-F238E27FC236}">
                <a16:creationId xmlns:a16="http://schemas.microsoft.com/office/drawing/2014/main" id="{421AF609-D79A-474B-8DFA-CA636B647387}"/>
              </a:ext>
            </a:extLst>
          </p:cNvPr>
          <p:cNvPicPr>
            <a:picLocks noChangeAspect="1"/>
          </p:cNvPicPr>
          <p:nvPr/>
        </p:nvPicPr>
        <p:blipFill rotWithShape="1">
          <a:blip r:embed="rId2"/>
          <a:srcRect b="37905"/>
          <a:stretch/>
        </p:blipFill>
        <p:spPr>
          <a:xfrm rot="5400000">
            <a:off x="-1495003" y="3261685"/>
            <a:ext cx="4572826" cy="910605"/>
          </a:xfrm>
          <a:prstGeom prst="rect">
            <a:avLst/>
          </a:prstGeom>
        </p:spPr>
      </p:pic>
      <p:sp>
        <p:nvSpPr>
          <p:cNvPr id="2" name="Title 1">
            <a:extLst>
              <a:ext uri="{FF2B5EF4-FFF2-40B4-BE49-F238E27FC236}">
                <a16:creationId xmlns:a16="http://schemas.microsoft.com/office/drawing/2014/main" id="{7B58CF16-2603-49C0-B234-B45E54E0CB21}"/>
              </a:ext>
            </a:extLst>
          </p:cNvPr>
          <p:cNvSpPr>
            <a:spLocks noGrp="1"/>
          </p:cNvSpPr>
          <p:nvPr>
            <p:ph type="title"/>
          </p:nvPr>
        </p:nvSpPr>
        <p:spPr/>
        <p:txBody>
          <a:bodyPr/>
          <a:lstStyle/>
          <a:p>
            <a:r>
              <a:rPr lang="en-US" dirty="0"/>
              <a:t>Muon cooling demonstrator layout</a:t>
            </a:r>
            <a:br>
              <a:rPr lang="en-US" dirty="0"/>
            </a:br>
            <a:r>
              <a:rPr lang="en-US" dirty="0"/>
              <a:t>RF pulse compression: x2</a:t>
            </a:r>
            <a:endParaRPr lang="en-GB" dirty="0"/>
          </a:p>
        </p:txBody>
      </p:sp>
      <p:sp>
        <p:nvSpPr>
          <p:cNvPr id="9" name="TextBox 8">
            <a:extLst>
              <a:ext uri="{FF2B5EF4-FFF2-40B4-BE49-F238E27FC236}">
                <a16:creationId xmlns:a16="http://schemas.microsoft.com/office/drawing/2014/main" id="{33ED3B1E-376B-468A-8CC8-5F789E17A7E2}"/>
              </a:ext>
            </a:extLst>
          </p:cNvPr>
          <p:cNvSpPr txBox="1"/>
          <p:nvPr/>
        </p:nvSpPr>
        <p:spPr>
          <a:xfrm>
            <a:off x="1041679" y="2620965"/>
            <a:ext cx="4699614" cy="369332"/>
          </a:xfrm>
          <a:prstGeom prst="rect">
            <a:avLst/>
          </a:prstGeom>
          <a:noFill/>
        </p:spPr>
        <p:txBody>
          <a:bodyPr wrap="square" rtlCol="0">
            <a:spAutoFit/>
          </a:bodyPr>
          <a:lstStyle/>
          <a:p>
            <a:r>
              <a:rPr lang="en-US" dirty="0"/>
              <a:t>RF for cooling: Max. gradient 30 MV/m</a:t>
            </a:r>
            <a:endParaRPr lang="en-GB" dirty="0"/>
          </a:p>
        </p:txBody>
      </p:sp>
      <p:cxnSp>
        <p:nvCxnSpPr>
          <p:cNvPr id="10" name="Straight Arrow Connector 9">
            <a:extLst>
              <a:ext uri="{FF2B5EF4-FFF2-40B4-BE49-F238E27FC236}">
                <a16:creationId xmlns:a16="http://schemas.microsoft.com/office/drawing/2014/main" id="{0809B3DF-4C7B-4911-82F2-3F3F1F13A502}"/>
              </a:ext>
            </a:extLst>
          </p:cNvPr>
          <p:cNvCxnSpPr>
            <a:cxnSpLocks/>
          </p:cNvCxnSpPr>
          <p:nvPr/>
        </p:nvCxnSpPr>
        <p:spPr>
          <a:xfrm>
            <a:off x="665421" y="3069608"/>
            <a:ext cx="0" cy="2730828"/>
          </a:xfrm>
          <a:prstGeom prst="straightConnector1">
            <a:avLst/>
          </a:prstGeom>
          <a:ln w="38100">
            <a:solidFill>
              <a:srgbClr val="FF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D221C71-6510-40EC-BF22-115B9D4983DD}"/>
              </a:ext>
            </a:extLst>
          </p:cNvPr>
          <p:cNvSpPr txBox="1"/>
          <p:nvPr/>
        </p:nvSpPr>
        <p:spPr>
          <a:xfrm rot="5400000">
            <a:off x="186139" y="4054609"/>
            <a:ext cx="636424" cy="369332"/>
          </a:xfrm>
          <a:prstGeom prst="rect">
            <a:avLst/>
          </a:prstGeom>
          <a:noFill/>
        </p:spPr>
        <p:txBody>
          <a:bodyPr wrap="square" rtlCol="0">
            <a:spAutoFit/>
          </a:bodyPr>
          <a:lstStyle/>
          <a:p>
            <a:r>
              <a:rPr lang="en-US" dirty="0"/>
              <a:t>32m</a:t>
            </a:r>
            <a:endParaRPr lang="en-GB" dirty="0"/>
          </a:p>
        </p:txBody>
      </p:sp>
      <p:sp>
        <p:nvSpPr>
          <p:cNvPr id="16" name="Rectangle 15">
            <a:extLst>
              <a:ext uri="{FF2B5EF4-FFF2-40B4-BE49-F238E27FC236}">
                <a16:creationId xmlns:a16="http://schemas.microsoft.com/office/drawing/2014/main" id="{6D7E348F-D637-4ACF-9D87-407D10F698BC}"/>
              </a:ext>
            </a:extLst>
          </p:cNvPr>
          <p:cNvSpPr/>
          <p:nvPr/>
        </p:nvSpPr>
        <p:spPr>
          <a:xfrm>
            <a:off x="1055533" y="3077108"/>
            <a:ext cx="4079886" cy="27308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RF for 144 cavities at </a:t>
            </a:r>
            <a:r>
              <a:rPr lang="en-US" dirty="0">
                <a:solidFill>
                  <a:schemeClr val="tx1"/>
                </a:solidFill>
              </a:rPr>
              <a:t>~30 MV/m </a:t>
            </a:r>
          </a:p>
          <a:p>
            <a:pPr algn="ctr"/>
            <a:r>
              <a:rPr lang="en-US" dirty="0"/>
              <a:t>15m x 2 x 12m x 9 = 30m x </a:t>
            </a:r>
            <a:r>
              <a:rPr lang="en-US" dirty="0">
                <a:solidFill>
                  <a:schemeClr val="tx1"/>
                </a:solidFill>
              </a:rPr>
              <a:t>108m</a:t>
            </a:r>
          </a:p>
          <a:p>
            <a:pPr algn="ctr"/>
            <a:endParaRPr lang="en-US" dirty="0">
              <a:solidFill>
                <a:srgbClr val="FF0000"/>
              </a:solidFill>
            </a:endParaRPr>
          </a:p>
          <a:p>
            <a:pPr algn="ctr"/>
            <a:r>
              <a:rPr lang="en-US" dirty="0">
                <a:solidFill>
                  <a:srgbClr val="FF0000"/>
                </a:solidFill>
              </a:rPr>
              <a:t>144 RF pulse compressors </a:t>
            </a:r>
            <a:r>
              <a:rPr lang="en-US" dirty="0">
                <a:solidFill>
                  <a:schemeClr val="tx1"/>
                </a:solidFill>
              </a:rPr>
              <a:t>with </a:t>
            </a:r>
          </a:p>
          <a:p>
            <a:pPr algn="ctr"/>
            <a:r>
              <a:rPr lang="en-US" dirty="0">
                <a:solidFill>
                  <a:schemeClr val="tx1"/>
                </a:solidFill>
              </a:rPr>
              <a:t>power gain factor </a:t>
            </a:r>
            <a:r>
              <a:rPr lang="en-US" dirty="0">
                <a:solidFill>
                  <a:srgbClr val="FF0000"/>
                </a:solidFill>
              </a:rPr>
              <a:t>2</a:t>
            </a:r>
            <a:r>
              <a:rPr lang="en-US" dirty="0">
                <a:solidFill>
                  <a:schemeClr val="tx1"/>
                </a:solidFill>
              </a:rPr>
              <a:t> </a:t>
            </a:r>
            <a:endParaRPr lang="en-GB" dirty="0">
              <a:solidFill>
                <a:schemeClr val="tx1"/>
              </a:solidFill>
            </a:endParaRPr>
          </a:p>
        </p:txBody>
      </p:sp>
      <p:cxnSp>
        <p:nvCxnSpPr>
          <p:cNvPr id="33" name="Straight Arrow Connector 32">
            <a:extLst>
              <a:ext uri="{FF2B5EF4-FFF2-40B4-BE49-F238E27FC236}">
                <a16:creationId xmlns:a16="http://schemas.microsoft.com/office/drawing/2014/main" id="{D9E4E541-EE39-44A9-877F-B82B8F335454}"/>
              </a:ext>
            </a:extLst>
          </p:cNvPr>
          <p:cNvCxnSpPr>
            <a:cxnSpLocks/>
          </p:cNvCxnSpPr>
          <p:nvPr/>
        </p:nvCxnSpPr>
        <p:spPr>
          <a:xfrm flipH="1">
            <a:off x="1041679" y="6003401"/>
            <a:ext cx="4093740" cy="18671"/>
          </a:xfrm>
          <a:prstGeom prst="straightConnector1">
            <a:avLst/>
          </a:prstGeom>
          <a:ln w="38100">
            <a:solidFill>
              <a:srgbClr val="FF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5C742D72-5AD6-4E6E-B192-793528219545}"/>
              </a:ext>
            </a:extLst>
          </p:cNvPr>
          <p:cNvSpPr txBox="1"/>
          <p:nvPr/>
        </p:nvSpPr>
        <p:spPr>
          <a:xfrm>
            <a:off x="2606389" y="6032871"/>
            <a:ext cx="792592" cy="369332"/>
          </a:xfrm>
          <a:prstGeom prst="rect">
            <a:avLst/>
          </a:prstGeom>
          <a:noFill/>
        </p:spPr>
        <p:txBody>
          <a:bodyPr wrap="square" rtlCol="0">
            <a:spAutoFit/>
          </a:bodyPr>
          <a:lstStyle/>
          <a:p>
            <a:r>
              <a:rPr lang="en-US" dirty="0"/>
              <a:t>108m</a:t>
            </a:r>
            <a:endParaRPr lang="en-GB" dirty="0"/>
          </a:p>
        </p:txBody>
      </p:sp>
      <p:sp>
        <p:nvSpPr>
          <p:cNvPr id="13" name="TextBox 12">
            <a:extLst>
              <a:ext uri="{FF2B5EF4-FFF2-40B4-BE49-F238E27FC236}">
                <a16:creationId xmlns:a16="http://schemas.microsoft.com/office/drawing/2014/main" id="{9B26FB79-0D85-4476-88EE-47BC62880FB1}"/>
              </a:ext>
            </a:extLst>
          </p:cNvPr>
          <p:cNvSpPr txBox="1"/>
          <p:nvPr/>
        </p:nvSpPr>
        <p:spPr>
          <a:xfrm>
            <a:off x="5501935" y="3142360"/>
            <a:ext cx="2232399" cy="2585323"/>
          </a:xfrm>
          <a:prstGeom prst="rect">
            <a:avLst/>
          </a:prstGeom>
          <a:noFill/>
        </p:spPr>
        <p:txBody>
          <a:bodyPr wrap="square" rtlCol="0">
            <a:spAutoFit/>
          </a:bodyPr>
          <a:lstStyle/>
          <a:p>
            <a:r>
              <a:rPr lang="en-US" dirty="0">
                <a:solidFill>
                  <a:srgbClr val="FF0000"/>
                </a:solidFill>
              </a:rPr>
              <a:t>Big building:</a:t>
            </a:r>
          </a:p>
          <a:p>
            <a:r>
              <a:rPr lang="en-US" dirty="0">
                <a:solidFill>
                  <a:srgbClr val="FF0000"/>
                </a:solidFill>
              </a:rPr>
              <a:t>(surface ?)</a:t>
            </a:r>
          </a:p>
          <a:p>
            <a:r>
              <a:rPr lang="en-US" dirty="0">
                <a:solidFill>
                  <a:srgbClr val="FF0000"/>
                </a:solidFill>
              </a:rPr>
              <a:t>30m x </a:t>
            </a:r>
            <a:r>
              <a:rPr lang="en-US" b="1" dirty="0">
                <a:solidFill>
                  <a:srgbClr val="FF0000"/>
                </a:solidFill>
              </a:rPr>
              <a:t>120m</a:t>
            </a:r>
            <a:r>
              <a:rPr lang="en-US" dirty="0">
                <a:solidFill>
                  <a:srgbClr val="FF0000"/>
                </a:solidFill>
              </a:rPr>
              <a:t> </a:t>
            </a:r>
          </a:p>
          <a:p>
            <a:r>
              <a:rPr lang="en-US" dirty="0">
                <a:solidFill>
                  <a:srgbClr val="FF0000"/>
                </a:solidFill>
              </a:rPr>
              <a:t>Height: 8-10 m</a:t>
            </a:r>
          </a:p>
          <a:p>
            <a:endParaRPr lang="en-US" dirty="0">
              <a:solidFill>
                <a:srgbClr val="FF0000"/>
              </a:solidFill>
            </a:endParaRPr>
          </a:p>
          <a:p>
            <a:r>
              <a:rPr lang="en-US" dirty="0">
                <a:solidFill>
                  <a:srgbClr val="FF0000"/>
                </a:solidFill>
              </a:rPr>
              <a:t>Very long waveguides</a:t>
            </a:r>
          </a:p>
          <a:p>
            <a:r>
              <a:rPr lang="en-US" b="1" dirty="0">
                <a:solidFill>
                  <a:srgbClr val="FF0000"/>
                </a:solidFill>
              </a:rPr>
              <a:t>50m</a:t>
            </a:r>
            <a:r>
              <a:rPr lang="en-US" dirty="0">
                <a:solidFill>
                  <a:srgbClr val="FF0000"/>
                </a:solidFill>
              </a:rPr>
              <a:t> surface </a:t>
            </a:r>
          </a:p>
          <a:p>
            <a:r>
              <a:rPr lang="en-US" dirty="0">
                <a:solidFill>
                  <a:srgbClr val="FF0000"/>
                </a:solidFill>
              </a:rPr>
              <a:t>+50m shaft ?</a:t>
            </a:r>
            <a:endParaRPr lang="en-GB" dirty="0">
              <a:solidFill>
                <a:srgbClr val="FF0000"/>
              </a:solidFill>
            </a:endParaRPr>
          </a:p>
        </p:txBody>
      </p:sp>
      <p:grpSp>
        <p:nvGrpSpPr>
          <p:cNvPr id="14" name="Group 13">
            <a:extLst>
              <a:ext uri="{FF2B5EF4-FFF2-40B4-BE49-F238E27FC236}">
                <a16:creationId xmlns:a16="http://schemas.microsoft.com/office/drawing/2014/main" id="{D69DCF83-A793-490B-8451-78901F953EBE}"/>
              </a:ext>
            </a:extLst>
          </p:cNvPr>
          <p:cNvGrpSpPr/>
          <p:nvPr/>
        </p:nvGrpSpPr>
        <p:grpSpPr>
          <a:xfrm>
            <a:off x="8601286" y="1815523"/>
            <a:ext cx="1968650" cy="4405976"/>
            <a:chOff x="1054248" y="2086984"/>
            <a:chExt cx="1968650" cy="4405976"/>
          </a:xfrm>
        </p:grpSpPr>
        <p:sp>
          <p:nvSpPr>
            <p:cNvPr id="15" name="Rectangle 14">
              <a:extLst>
                <a:ext uri="{FF2B5EF4-FFF2-40B4-BE49-F238E27FC236}">
                  <a16:creationId xmlns:a16="http://schemas.microsoft.com/office/drawing/2014/main" id="{0F4DAF74-B230-4332-9CC0-B6F64F6A4B3A}"/>
                </a:ext>
              </a:extLst>
            </p:cNvPr>
            <p:cNvSpPr/>
            <p:nvPr/>
          </p:nvSpPr>
          <p:spPr>
            <a:xfrm>
              <a:off x="1054248" y="2086984"/>
              <a:ext cx="1968650" cy="9036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modulator</a:t>
              </a:r>
              <a:endParaRPr lang="en-GB" dirty="0"/>
            </a:p>
          </p:txBody>
        </p:sp>
        <p:sp>
          <p:nvSpPr>
            <p:cNvPr id="17" name="Flowchart: Merge 16">
              <a:extLst>
                <a:ext uri="{FF2B5EF4-FFF2-40B4-BE49-F238E27FC236}">
                  <a16:creationId xmlns:a16="http://schemas.microsoft.com/office/drawing/2014/main" id="{8D509338-7AFF-49A8-91BE-8EC794F276DD}"/>
                </a:ext>
              </a:extLst>
            </p:cNvPr>
            <p:cNvSpPr/>
            <p:nvPr/>
          </p:nvSpPr>
          <p:spPr>
            <a:xfrm>
              <a:off x="1054248" y="2998694"/>
              <a:ext cx="1968650" cy="1573305"/>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klystron</a:t>
              </a:r>
              <a:endParaRPr lang="en-GB" dirty="0"/>
            </a:p>
          </p:txBody>
        </p:sp>
        <p:sp>
          <p:nvSpPr>
            <p:cNvPr id="18" name="Oval 17">
              <a:extLst>
                <a:ext uri="{FF2B5EF4-FFF2-40B4-BE49-F238E27FC236}">
                  <a16:creationId xmlns:a16="http://schemas.microsoft.com/office/drawing/2014/main" id="{E2CC6F38-1E7A-4A2B-99BF-90FA68D813D3}"/>
                </a:ext>
              </a:extLst>
            </p:cNvPr>
            <p:cNvSpPr/>
            <p:nvPr/>
          </p:nvSpPr>
          <p:spPr>
            <a:xfrm>
              <a:off x="1484552" y="5363407"/>
              <a:ext cx="1118797" cy="11295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cavity</a:t>
              </a:r>
              <a:endParaRPr lang="en-GB" dirty="0"/>
            </a:p>
          </p:txBody>
        </p:sp>
        <p:sp>
          <p:nvSpPr>
            <p:cNvPr id="19" name="Arrow: Down 18">
              <a:extLst>
                <a:ext uri="{FF2B5EF4-FFF2-40B4-BE49-F238E27FC236}">
                  <a16:creationId xmlns:a16="http://schemas.microsoft.com/office/drawing/2014/main" id="{F5F5A6E2-992F-4531-9671-B4F8C6D90A6C}"/>
                </a:ext>
              </a:extLst>
            </p:cNvPr>
            <p:cNvSpPr/>
            <p:nvPr/>
          </p:nvSpPr>
          <p:spPr>
            <a:xfrm>
              <a:off x="1796257" y="4384999"/>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WG</a:t>
              </a:r>
              <a:endParaRPr lang="en-GB" dirty="0"/>
            </a:p>
          </p:txBody>
        </p:sp>
      </p:grpSp>
      <p:sp>
        <p:nvSpPr>
          <p:cNvPr id="20" name="Oval 19">
            <a:extLst>
              <a:ext uri="{FF2B5EF4-FFF2-40B4-BE49-F238E27FC236}">
                <a16:creationId xmlns:a16="http://schemas.microsoft.com/office/drawing/2014/main" id="{E4EAB03F-27F8-49CE-9EEC-CF798AB0E7E8}"/>
              </a:ext>
            </a:extLst>
          </p:cNvPr>
          <p:cNvSpPr/>
          <p:nvPr/>
        </p:nvSpPr>
        <p:spPr>
          <a:xfrm>
            <a:off x="10010537" y="3921063"/>
            <a:ext cx="1118797" cy="11295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PC2</a:t>
            </a:r>
            <a:endParaRPr lang="en-GB" dirty="0">
              <a:solidFill>
                <a:schemeClr val="tx1"/>
              </a:solidFill>
            </a:endParaRPr>
          </a:p>
        </p:txBody>
      </p:sp>
      <p:sp>
        <p:nvSpPr>
          <p:cNvPr id="3" name="Rectangle 2">
            <a:extLst>
              <a:ext uri="{FF2B5EF4-FFF2-40B4-BE49-F238E27FC236}">
                <a16:creationId xmlns:a16="http://schemas.microsoft.com/office/drawing/2014/main" id="{C62197F4-1FC3-4CB2-8956-031FA81C013C}"/>
              </a:ext>
            </a:extLst>
          </p:cNvPr>
          <p:cNvSpPr/>
          <p:nvPr/>
        </p:nvSpPr>
        <p:spPr>
          <a:xfrm>
            <a:off x="9704624" y="4348077"/>
            <a:ext cx="484632" cy="275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E88C0E16-4A67-4D15-840A-759AE9543670}"/>
              </a:ext>
            </a:extLst>
          </p:cNvPr>
          <p:cNvSpPr txBox="1"/>
          <p:nvPr/>
        </p:nvSpPr>
        <p:spPr>
          <a:xfrm>
            <a:off x="10189256" y="5091946"/>
            <a:ext cx="1910379" cy="1200329"/>
          </a:xfrm>
          <a:prstGeom prst="rect">
            <a:avLst/>
          </a:prstGeom>
          <a:noFill/>
        </p:spPr>
        <p:txBody>
          <a:bodyPr wrap="square" rtlCol="0">
            <a:spAutoFit/>
          </a:bodyPr>
          <a:lstStyle/>
          <a:p>
            <a:r>
              <a:rPr lang="en-US" dirty="0"/>
              <a:t>Some additional space is needed 2mx2m in the tunnel</a:t>
            </a:r>
            <a:endParaRPr lang="en-GB" dirty="0"/>
          </a:p>
        </p:txBody>
      </p:sp>
      <p:sp>
        <p:nvSpPr>
          <p:cNvPr id="5" name="TextBox 4">
            <a:extLst>
              <a:ext uri="{FF2B5EF4-FFF2-40B4-BE49-F238E27FC236}">
                <a16:creationId xmlns:a16="http://schemas.microsoft.com/office/drawing/2014/main" id="{629765BF-9DC8-4187-8C80-B8FE885A8C1C}"/>
              </a:ext>
            </a:extLst>
          </p:cNvPr>
          <p:cNvSpPr txBox="1"/>
          <p:nvPr/>
        </p:nvSpPr>
        <p:spPr>
          <a:xfrm>
            <a:off x="5374471" y="5830610"/>
            <a:ext cx="3968823" cy="923330"/>
          </a:xfrm>
          <a:prstGeom prst="rect">
            <a:avLst/>
          </a:prstGeom>
          <a:noFill/>
        </p:spPr>
        <p:txBody>
          <a:bodyPr wrap="square" rtlCol="0">
            <a:spAutoFit/>
          </a:bodyPr>
          <a:lstStyle/>
          <a:p>
            <a:r>
              <a:rPr lang="en-US" dirty="0"/>
              <a:t>See more details here S. Arsenyev, MC RF WG meeting 31</a:t>
            </a:r>
            <a:r>
              <a:rPr lang="en-US" baseline="30000" dirty="0"/>
              <a:t>st</a:t>
            </a:r>
            <a:r>
              <a:rPr lang="en-US" dirty="0"/>
              <a:t> Aug. 2021: </a:t>
            </a:r>
            <a:r>
              <a:rPr lang="en-US" dirty="0">
                <a:hlinkClick r:id="rId3"/>
              </a:rPr>
              <a:t>Diapositive 1 (cern.ch)</a:t>
            </a:r>
            <a:endParaRPr lang="en-US" dirty="0"/>
          </a:p>
        </p:txBody>
      </p:sp>
    </p:spTree>
    <p:extLst>
      <p:ext uri="{BB962C8B-B14F-4D97-AF65-F5344CB8AC3E}">
        <p14:creationId xmlns:p14="http://schemas.microsoft.com/office/powerpoint/2010/main" val="11109164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computer&#10;&#10;Description automatically generated with low confidence">
            <a:extLst>
              <a:ext uri="{FF2B5EF4-FFF2-40B4-BE49-F238E27FC236}">
                <a16:creationId xmlns:a16="http://schemas.microsoft.com/office/drawing/2014/main" id="{421AF609-D79A-474B-8DFA-CA636B647387}"/>
              </a:ext>
            </a:extLst>
          </p:cNvPr>
          <p:cNvPicPr>
            <a:picLocks noChangeAspect="1"/>
          </p:cNvPicPr>
          <p:nvPr/>
        </p:nvPicPr>
        <p:blipFill rotWithShape="1">
          <a:blip r:embed="rId2"/>
          <a:srcRect b="37905"/>
          <a:stretch/>
        </p:blipFill>
        <p:spPr>
          <a:xfrm rot="5400000">
            <a:off x="-1495003" y="3261685"/>
            <a:ext cx="4572826" cy="910605"/>
          </a:xfrm>
          <a:prstGeom prst="rect">
            <a:avLst/>
          </a:prstGeom>
        </p:spPr>
      </p:pic>
      <p:sp>
        <p:nvSpPr>
          <p:cNvPr id="2" name="Title 1">
            <a:extLst>
              <a:ext uri="{FF2B5EF4-FFF2-40B4-BE49-F238E27FC236}">
                <a16:creationId xmlns:a16="http://schemas.microsoft.com/office/drawing/2014/main" id="{7B58CF16-2603-49C0-B234-B45E54E0CB21}"/>
              </a:ext>
            </a:extLst>
          </p:cNvPr>
          <p:cNvSpPr>
            <a:spLocks noGrp="1"/>
          </p:cNvSpPr>
          <p:nvPr>
            <p:ph type="title"/>
          </p:nvPr>
        </p:nvSpPr>
        <p:spPr/>
        <p:txBody>
          <a:bodyPr/>
          <a:lstStyle/>
          <a:p>
            <a:r>
              <a:rPr lang="en-US" dirty="0"/>
              <a:t>Muon cooling demonstrator layout</a:t>
            </a:r>
            <a:br>
              <a:rPr lang="en-US" dirty="0"/>
            </a:br>
            <a:r>
              <a:rPr lang="en-US" dirty="0"/>
              <a:t>RF pulse compression: x4</a:t>
            </a:r>
            <a:endParaRPr lang="en-GB" dirty="0"/>
          </a:p>
        </p:txBody>
      </p:sp>
      <p:sp>
        <p:nvSpPr>
          <p:cNvPr id="9" name="TextBox 8">
            <a:extLst>
              <a:ext uri="{FF2B5EF4-FFF2-40B4-BE49-F238E27FC236}">
                <a16:creationId xmlns:a16="http://schemas.microsoft.com/office/drawing/2014/main" id="{33ED3B1E-376B-468A-8CC8-5F789E17A7E2}"/>
              </a:ext>
            </a:extLst>
          </p:cNvPr>
          <p:cNvSpPr txBox="1"/>
          <p:nvPr/>
        </p:nvSpPr>
        <p:spPr>
          <a:xfrm>
            <a:off x="1041679" y="2610044"/>
            <a:ext cx="4699614" cy="369332"/>
          </a:xfrm>
          <a:prstGeom prst="rect">
            <a:avLst/>
          </a:prstGeom>
          <a:noFill/>
        </p:spPr>
        <p:txBody>
          <a:bodyPr wrap="square" rtlCol="0">
            <a:spAutoFit/>
          </a:bodyPr>
          <a:lstStyle/>
          <a:p>
            <a:r>
              <a:rPr lang="en-US" dirty="0"/>
              <a:t>RF for cooling: Max. gradient 30 MV/m</a:t>
            </a:r>
            <a:endParaRPr lang="en-GB" dirty="0"/>
          </a:p>
        </p:txBody>
      </p:sp>
      <p:cxnSp>
        <p:nvCxnSpPr>
          <p:cNvPr id="10" name="Straight Arrow Connector 9">
            <a:extLst>
              <a:ext uri="{FF2B5EF4-FFF2-40B4-BE49-F238E27FC236}">
                <a16:creationId xmlns:a16="http://schemas.microsoft.com/office/drawing/2014/main" id="{0809B3DF-4C7B-4911-82F2-3F3F1F13A502}"/>
              </a:ext>
            </a:extLst>
          </p:cNvPr>
          <p:cNvCxnSpPr>
            <a:cxnSpLocks/>
          </p:cNvCxnSpPr>
          <p:nvPr/>
        </p:nvCxnSpPr>
        <p:spPr>
          <a:xfrm>
            <a:off x="665421" y="3069608"/>
            <a:ext cx="0" cy="2730828"/>
          </a:xfrm>
          <a:prstGeom prst="straightConnector1">
            <a:avLst/>
          </a:prstGeom>
          <a:ln w="38100">
            <a:solidFill>
              <a:srgbClr val="FF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D221C71-6510-40EC-BF22-115B9D4983DD}"/>
              </a:ext>
            </a:extLst>
          </p:cNvPr>
          <p:cNvSpPr txBox="1"/>
          <p:nvPr/>
        </p:nvSpPr>
        <p:spPr>
          <a:xfrm rot="5400000">
            <a:off x="186139" y="4054609"/>
            <a:ext cx="636424" cy="369332"/>
          </a:xfrm>
          <a:prstGeom prst="rect">
            <a:avLst/>
          </a:prstGeom>
          <a:noFill/>
        </p:spPr>
        <p:txBody>
          <a:bodyPr wrap="square" rtlCol="0">
            <a:spAutoFit/>
          </a:bodyPr>
          <a:lstStyle/>
          <a:p>
            <a:r>
              <a:rPr lang="en-US" dirty="0"/>
              <a:t>32m</a:t>
            </a:r>
            <a:endParaRPr lang="en-GB" dirty="0"/>
          </a:p>
        </p:txBody>
      </p:sp>
      <p:sp>
        <p:nvSpPr>
          <p:cNvPr id="16" name="Rectangle 15">
            <a:extLst>
              <a:ext uri="{FF2B5EF4-FFF2-40B4-BE49-F238E27FC236}">
                <a16:creationId xmlns:a16="http://schemas.microsoft.com/office/drawing/2014/main" id="{6D7E348F-D637-4ACF-9D87-407D10F698BC}"/>
              </a:ext>
            </a:extLst>
          </p:cNvPr>
          <p:cNvSpPr/>
          <p:nvPr/>
        </p:nvSpPr>
        <p:spPr>
          <a:xfrm>
            <a:off x="1055533" y="3077108"/>
            <a:ext cx="2076099" cy="27308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RF for 144 cavities at </a:t>
            </a:r>
          </a:p>
          <a:p>
            <a:pPr algn="ctr"/>
            <a:r>
              <a:rPr lang="en-US" dirty="0">
                <a:solidFill>
                  <a:schemeClr val="tx1"/>
                </a:solidFill>
              </a:rPr>
              <a:t>~30 MV/m </a:t>
            </a:r>
          </a:p>
          <a:p>
            <a:pPr algn="ctr"/>
            <a:r>
              <a:rPr lang="en-US" dirty="0"/>
              <a:t>30m x </a:t>
            </a:r>
            <a:r>
              <a:rPr lang="en-US" dirty="0">
                <a:solidFill>
                  <a:srgbClr val="FF0000"/>
                </a:solidFill>
              </a:rPr>
              <a:t>54m</a:t>
            </a:r>
          </a:p>
          <a:p>
            <a:pPr algn="ctr"/>
            <a:endParaRPr lang="en-US" dirty="0">
              <a:solidFill>
                <a:srgbClr val="FF0000"/>
              </a:solidFill>
            </a:endParaRPr>
          </a:p>
          <a:p>
            <a:pPr algn="ctr"/>
            <a:r>
              <a:rPr lang="en-US" dirty="0">
                <a:solidFill>
                  <a:srgbClr val="FF0000"/>
                </a:solidFill>
              </a:rPr>
              <a:t>72 RF pulse compressors </a:t>
            </a:r>
            <a:r>
              <a:rPr lang="en-US" dirty="0">
                <a:solidFill>
                  <a:schemeClr val="tx1"/>
                </a:solidFill>
              </a:rPr>
              <a:t>with </a:t>
            </a:r>
          </a:p>
          <a:p>
            <a:pPr algn="ctr"/>
            <a:r>
              <a:rPr lang="en-US" dirty="0">
                <a:solidFill>
                  <a:schemeClr val="tx1"/>
                </a:solidFill>
              </a:rPr>
              <a:t>power gain factor </a:t>
            </a:r>
            <a:r>
              <a:rPr lang="en-US" dirty="0">
                <a:solidFill>
                  <a:srgbClr val="FF0000"/>
                </a:solidFill>
              </a:rPr>
              <a:t>4</a:t>
            </a:r>
            <a:r>
              <a:rPr lang="en-US" dirty="0">
                <a:solidFill>
                  <a:schemeClr val="tx1"/>
                </a:solidFill>
              </a:rPr>
              <a:t> </a:t>
            </a:r>
            <a:endParaRPr lang="en-GB" dirty="0">
              <a:solidFill>
                <a:schemeClr val="tx1"/>
              </a:solidFill>
            </a:endParaRPr>
          </a:p>
        </p:txBody>
      </p:sp>
      <p:cxnSp>
        <p:nvCxnSpPr>
          <p:cNvPr id="33" name="Straight Arrow Connector 32">
            <a:extLst>
              <a:ext uri="{FF2B5EF4-FFF2-40B4-BE49-F238E27FC236}">
                <a16:creationId xmlns:a16="http://schemas.microsoft.com/office/drawing/2014/main" id="{D9E4E541-EE39-44A9-877F-B82B8F335454}"/>
              </a:ext>
            </a:extLst>
          </p:cNvPr>
          <p:cNvCxnSpPr>
            <a:cxnSpLocks/>
          </p:cNvCxnSpPr>
          <p:nvPr/>
        </p:nvCxnSpPr>
        <p:spPr>
          <a:xfrm flipH="1">
            <a:off x="1041679" y="6003401"/>
            <a:ext cx="2118732" cy="18671"/>
          </a:xfrm>
          <a:prstGeom prst="straightConnector1">
            <a:avLst/>
          </a:prstGeom>
          <a:ln w="38100">
            <a:solidFill>
              <a:srgbClr val="FF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5C742D72-5AD6-4E6E-B192-793528219545}"/>
              </a:ext>
            </a:extLst>
          </p:cNvPr>
          <p:cNvSpPr txBox="1"/>
          <p:nvPr/>
        </p:nvSpPr>
        <p:spPr>
          <a:xfrm>
            <a:off x="1697286" y="6083806"/>
            <a:ext cx="792592" cy="369332"/>
          </a:xfrm>
          <a:prstGeom prst="rect">
            <a:avLst/>
          </a:prstGeom>
          <a:noFill/>
        </p:spPr>
        <p:txBody>
          <a:bodyPr wrap="square" rtlCol="0">
            <a:spAutoFit/>
          </a:bodyPr>
          <a:lstStyle/>
          <a:p>
            <a:r>
              <a:rPr lang="en-US" dirty="0"/>
              <a:t>54m</a:t>
            </a:r>
            <a:endParaRPr lang="en-GB" dirty="0"/>
          </a:p>
        </p:txBody>
      </p:sp>
      <p:sp>
        <p:nvSpPr>
          <p:cNvPr id="13" name="TextBox 12">
            <a:extLst>
              <a:ext uri="{FF2B5EF4-FFF2-40B4-BE49-F238E27FC236}">
                <a16:creationId xmlns:a16="http://schemas.microsoft.com/office/drawing/2014/main" id="{9B26FB79-0D85-4476-88EE-47BC62880FB1}"/>
              </a:ext>
            </a:extLst>
          </p:cNvPr>
          <p:cNvSpPr txBox="1"/>
          <p:nvPr/>
        </p:nvSpPr>
        <p:spPr>
          <a:xfrm>
            <a:off x="3807800" y="3149860"/>
            <a:ext cx="2232399" cy="2585323"/>
          </a:xfrm>
          <a:prstGeom prst="rect">
            <a:avLst/>
          </a:prstGeom>
          <a:noFill/>
        </p:spPr>
        <p:txBody>
          <a:bodyPr wrap="square" rtlCol="0">
            <a:spAutoFit/>
          </a:bodyPr>
          <a:lstStyle/>
          <a:p>
            <a:r>
              <a:rPr lang="en-US" dirty="0">
                <a:solidFill>
                  <a:srgbClr val="FF0000"/>
                </a:solidFill>
              </a:rPr>
              <a:t>Big building:</a:t>
            </a:r>
          </a:p>
          <a:p>
            <a:r>
              <a:rPr lang="en-US" dirty="0">
                <a:solidFill>
                  <a:srgbClr val="FF0000"/>
                </a:solidFill>
              </a:rPr>
              <a:t>(surface ?)</a:t>
            </a:r>
          </a:p>
          <a:p>
            <a:r>
              <a:rPr lang="en-US" dirty="0">
                <a:solidFill>
                  <a:srgbClr val="FF0000"/>
                </a:solidFill>
              </a:rPr>
              <a:t>30m x </a:t>
            </a:r>
            <a:r>
              <a:rPr lang="en-US" b="1" dirty="0">
                <a:solidFill>
                  <a:srgbClr val="FF0000"/>
                </a:solidFill>
              </a:rPr>
              <a:t>60m</a:t>
            </a:r>
            <a:r>
              <a:rPr lang="en-US" dirty="0">
                <a:solidFill>
                  <a:srgbClr val="FF0000"/>
                </a:solidFill>
              </a:rPr>
              <a:t> </a:t>
            </a:r>
          </a:p>
          <a:p>
            <a:r>
              <a:rPr lang="en-US" dirty="0">
                <a:solidFill>
                  <a:srgbClr val="FF0000"/>
                </a:solidFill>
              </a:rPr>
              <a:t>Height: 8-10 m</a:t>
            </a:r>
          </a:p>
          <a:p>
            <a:endParaRPr lang="en-US" dirty="0">
              <a:solidFill>
                <a:srgbClr val="FF0000"/>
              </a:solidFill>
            </a:endParaRPr>
          </a:p>
          <a:p>
            <a:r>
              <a:rPr lang="en-US" dirty="0">
                <a:solidFill>
                  <a:srgbClr val="FF0000"/>
                </a:solidFill>
              </a:rPr>
              <a:t>Very long waveguides</a:t>
            </a:r>
          </a:p>
          <a:p>
            <a:r>
              <a:rPr lang="en-US" b="1" dirty="0">
                <a:solidFill>
                  <a:srgbClr val="FF0000"/>
                </a:solidFill>
              </a:rPr>
              <a:t>30m</a:t>
            </a:r>
            <a:r>
              <a:rPr lang="en-US" dirty="0">
                <a:solidFill>
                  <a:srgbClr val="FF0000"/>
                </a:solidFill>
              </a:rPr>
              <a:t> surface </a:t>
            </a:r>
          </a:p>
          <a:p>
            <a:r>
              <a:rPr lang="en-US" dirty="0">
                <a:solidFill>
                  <a:srgbClr val="FF0000"/>
                </a:solidFill>
              </a:rPr>
              <a:t>+50m shaft ?</a:t>
            </a:r>
            <a:endParaRPr lang="en-GB" dirty="0">
              <a:solidFill>
                <a:srgbClr val="FF0000"/>
              </a:solidFill>
            </a:endParaRPr>
          </a:p>
        </p:txBody>
      </p:sp>
      <p:grpSp>
        <p:nvGrpSpPr>
          <p:cNvPr id="14" name="Group 13">
            <a:extLst>
              <a:ext uri="{FF2B5EF4-FFF2-40B4-BE49-F238E27FC236}">
                <a16:creationId xmlns:a16="http://schemas.microsoft.com/office/drawing/2014/main" id="{D69DCF83-A793-490B-8451-78901F953EBE}"/>
              </a:ext>
            </a:extLst>
          </p:cNvPr>
          <p:cNvGrpSpPr/>
          <p:nvPr/>
        </p:nvGrpSpPr>
        <p:grpSpPr>
          <a:xfrm>
            <a:off x="7668414" y="1815523"/>
            <a:ext cx="1968650" cy="4630775"/>
            <a:chOff x="1054248" y="2086984"/>
            <a:chExt cx="1968650" cy="4630775"/>
          </a:xfrm>
        </p:grpSpPr>
        <p:sp>
          <p:nvSpPr>
            <p:cNvPr id="15" name="Rectangle 14">
              <a:extLst>
                <a:ext uri="{FF2B5EF4-FFF2-40B4-BE49-F238E27FC236}">
                  <a16:creationId xmlns:a16="http://schemas.microsoft.com/office/drawing/2014/main" id="{0F4DAF74-B230-4332-9CC0-B6F64F6A4B3A}"/>
                </a:ext>
              </a:extLst>
            </p:cNvPr>
            <p:cNvSpPr/>
            <p:nvPr/>
          </p:nvSpPr>
          <p:spPr>
            <a:xfrm>
              <a:off x="1054248" y="2086984"/>
              <a:ext cx="1968650" cy="9036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modulator</a:t>
              </a:r>
              <a:endParaRPr lang="en-GB" dirty="0"/>
            </a:p>
          </p:txBody>
        </p:sp>
        <p:sp>
          <p:nvSpPr>
            <p:cNvPr id="17" name="Flowchart: Merge 16">
              <a:extLst>
                <a:ext uri="{FF2B5EF4-FFF2-40B4-BE49-F238E27FC236}">
                  <a16:creationId xmlns:a16="http://schemas.microsoft.com/office/drawing/2014/main" id="{8D509338-7AFF-49A8-91BE-8EC794F276DD}"/>
                </a:ext>
              </a:extLst>
            </p:cNvPr>
            <p:cNvSpPr/>
            <p:nvPr/>
          </p:nvSpPr>
          <p:spPr>
            <a:xfrm>
              <a:off x="1054248" y="2998694"/>
              <a:ext cx="1968650" cy="1573305"/>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klystron</a:t>
              </a:r>
              <a:endParaRPr lang="en-GB" dirty="0"/>
            </a:p>
          </p:txBody>
        </p:sp>
        <p:sp>
          <p:nvSpPr>
            <p:cNvPr id="18" name="Oval 17">
              <a:extLst>
                <a:ext uri="{FF2B5EF4-FFF2-40B4-BE49-F238E27FC236}">
                  <a16:creationId xmlns:a16="http://schemas.microsoft.com/office/drawing/2014/main" id="{E2CC6F38-1E7A-4A2B-99BF-90FA68D813D3}"/>
                </a:ext>
              </a:extLst>
            </p:cNvPr>
            <p:cNvSpPr/>
            <p:nvPr/>
          </p:nvSpPr>
          <p:spPr>
            <a:xfrm>
              <a:off x="1858026" y="5588206"/>
              <a:ext cx="1118797" cy="11295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cavity</a:t>
              </a:r>
              <a:endParaRPr lang="en-GB" dirty="0"/>
            </a:p>
          </p:txBody>
        </p:sp>
        <p:sp>
          <p:nvSpPr>
            <p:cNvPr id="19" name="Arrow: Down 18">
              <a:extLst>
                <a:ext uri="{FF2B5EF4-FFF2-40B4-BE49-F238E27FC236}">
                  <a16:creationId xmlns:a16="http://schemas.microsoft.com/office/drawing/2014/main" id="{F5F5A6E2-992F-4531-9671-B4F8C6D90A6C}"/>
                </a:ext>
              </a:extLst>
            </p:cNvPr>
            <p:cNvSpPr/>
            <p:nvPr/>
          </p:nvSpPr>
          <p:spPr>
            <a:xfrm>
              <a:off x="1796257" y="4384999"/>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WG</a:t>
              </a:r>
              <a:endParaRPr lang="en-GB" dirty="0"/>
            </a:p>
          </p:txBody>
        </p:sp>
      </p:grpSp>
      <p:sp>
        <p:nvSpPr>
          <p:cNvPr id="20" name="Oval 19">
            <a:extLst>
              <a:ext uri="{FF2B5EF4-FFF2-40B4-BE49-F238E27FC236}">
                <a16:creationId xmlns:a16="http://schemas.microsoft.com/office/drawing/2014/main" id="{E4EAB03F-27F8-49CE-9EEC-CF798AB0E7E8}"/>
              </a:ext>
            </a:extLst>
          </p:cNvPr>
          <p:cNvSpPr/>
          <p:nvPr/>
        </p:nvSpPr>
        <p:spPr>
          <a:xfrm>
            <a:off x="9077665" y="3921063"/>
            <a:ext cx="1118797" cy="11295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PC4</a:t>
            </a:r>
            <a:endParaRPr lang="en-GB" dirty="0">
              <a:solidFill>
                <a:schemeClr val="tx1"/>
              </a:solidFill>
            </a:endParaRPr>
          </a:p>
        </p:txBody>
      </p:sp>
      <p:sp>
        <p:nvSpPr>
          <p:cNvPr id="3" name="Rectangle 2">
            <a:extLst>
              <a:ext uri="{FF2B5EF4-FFF2-40B4-BE49-F238E27FC236}">
                <a16:creationId xmlns:a16="http://schemas.microsoft.com/office/drawing/2014/main" id="{C62197F4-1FC3-4CB2-8956-031FA81C013C}"/>
              </a:ext>
            </a:extLst>
          </p:cNvPr>
          <p:cNvSpPr/>
          <p:nvPr/>
        </p:nvSpPr>
        <p:spPr>
          <a:xfrm>
            <a:off x="8771752" y="4348077"/>
            <a:ext cx="484632" cy="275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E88C0E16-4A67-4D15-840A-759AE9543670}"/>
              </a:ext>
            </a:extLst>
          </p:cNvPr>
          <p:cNvSpPr txBox="1"/>
          <p:nvPr/>
        </p:nvSpPr>
        <p:spPr>
          <a:xfrm>
            <a:off x="9917429" y="2679404"/>
            <a:ext cx="1910379" cy="3693319"/>
          </a:xfrm>
          <a:prstGeom prst="rect">
            <a:avLst/>
          </a:prstGeom>
          <a:noFill/>
        </p:spPr>
        <p:txBody>
          <a:bodyPr wrap="square" rtlCol="0">
            <a:spAutoFit/>
          </a:bodyPr>
          <a:lstStyle/>
          <a:p>
            <a:r>
              <a:rPr lang="en-US" dirty="0"/>
              <a:t>Some additional space is needed 2mx2m in the tunnel</a:t>
            </a:r>
          </a:p>
          <a:p>
            <a:endParaRPr lang="en-US" dirty="0"/>
          </a:p>
          <a:p>
            <a:endParaRPr lang="en-US" dirty="0"/>
          </a:p>
          <a:p>
            <a:endParaRPr lang="en-US" dirty="0"/>
          </a:p>
          <a:p>
            <a:endParaRPr lang="en-US" dirty="0"/>
          </a:p>
          <a:p>
            <a:endParaRPr lang="en-US" dirty="0"/>
          </a:p>
          <a:p>
            <a:r>
              <a:rPr lang="en-US" dirty="0"/>
              <a:t>WG distribution with phase adjustment to feed 2 cavities</a:t>
            </a:r>
            <a:endParaRPr lang="en-GB" dirty="0"/>
          </a:p>
        </p:txBody>
      </p:sp>
      <p:sp>
        <p:nvSpPr>
          <p:cNvPr id="22" name="Rectangle 21">
            <a:extLst>
              <a:ext uri="{FF2B5EF4-FFF2-40B4-BE49-F238E27FC236}">
                <a16:creationId xmlns:a16="http://schemas.microsoft.com/office/drawing/2014/main" id="{A20F9E06-9C9F-47FA-A99C-E70DBF240E08}"/>
              </a:ext>
            </a:extLst>
          </p:cNvPr>
          <p:cNvSpPr/>
          <p:nvPr/>
        </p:nvSpPr>
        <p:spPr>
          <a:xfrm>
            <a:off x="7899872" y="4850837"/>
            <a:ext cx="1237499" cy="275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Arrow: Down 29">
            <a:extLst>
              <a:ext uri="{FF2B5EF4-FFF2-40B4-BE49-F238E27FC236}">
                <a16:creationId xmlns:a16="http://schemas.microsoft.com/office/drawing/2014/main" id="{479D3631-F24B-4573-8C3F-D2A9CF93DC8A}"/>
              </a:ext>
            </a:extLst>
          </p:cNvPr>
          <p:cNvSpPr/>
          <p:nvPr/>
        </p:nvSpPr>
        <p:spPr>
          <a:xfrm>
            <a:off x="8771752" y="4846494"/>
            <a:ext cx="484632" cy="6272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1" name="Oval 30">
            <a:extLst>
              <a:ext uri="{FF2B5EF4-FFF2-40B4-BE49-F238E27FC236}">
                <a16:creationId xmlns:a16="http://schemas.microsoft.com/office/drawing/2014/main" id="{1D62136D-B8BF-480B-B2FD-26D0D8E0D9A1}"/>
              </a:ext>
            </a:extLst>
          </p:cNvPr>
          <p:cNvSpPr/>
          <p:nvPr/>
        </p:nvSpPr>
        <p:spPr>
          <a:xfrm>
            <a:off x="7458436" y="5348698"/>
            <a:ext cx="1118797" cy="11295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cavity</a:t>
            </a:r>
            <a:endParaRPr lang="en-GB" dirty="0"/>
          </a:p>
        </p:txBody>
      </p:sp>
      <p:sp>
        <p:nvSpPr>
          <p:cNvPr id="32" name="Arrow: Down 31">
            <a:extLst>
              <a:ext uri="{FF2B5EF4-FFF2-40B4-BE49-F238E27FC236}">
                <a16:creationId xmlns:a16="http://schemas.microsoft.com/office/drawing/2014/main" id="{5B2C959E-A193-4A8D-92AC-61A18511DB5E}"/>
              </a:ext>
            </a:extLst>
          </p:cNvPr>
          <p:cNvSpPr/>
          <p:nvPr/>
        </p:nvSpPr>
        <p:spPr>
          <a:xfrm>
            <a:off x="7771061" y="4849951"/>
            <a:ext cx="484632" cy="6272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1937218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25ED43-517D-42B9-A763-C134D3EEAA86}"/>
              </a:ext>
            </a:extLst>
          </p:cNvPr>
          <p:cNvSpPr>
            <a:spLocks noGrp="1"/>
          </p:cNvSpPr>
          <p:nvPr>
            <p:ph type="title"/>
          </p:nvPr>
        </p:nvSpPr>
        <p:spPr/>
        <p:txBody>
          <a:bodyPr/>
          <a:lstStyle/>
          <a:p>
            <a:endParaRPr lang="en-GB"/>
          </a:p>
        </p:txBody>
      </p:sp>
      <p:sp>
        <p:nvSpPr>
          <p:cNvPr id="3" name="Subtitle 2">
            <a:extLst>
              <a:ext uri="{FF2B5EF4-FFF2-40B4-BE49-F238E27FC236}">
                <a16:creationId xmlns:a16="http://schemas.microsoft.com/office/drawing/2014/main" id="{36F837ED-2248-4E60-BBCF-C4587857133D}"/>
              </a:ext>
            </a:extLst>
          </p:cNvPr>
          <p:cNvSpPr>
            <a:spLocks noGrp="1"/>
          </p:cNvSpPr>
          <p:nvPr>
            <p:ph type="subTitle"/>
          </p:nvPr>
        </p:nvSpPr>
        <p:spPr/>
        <p:txBody>
          <a:bodyPr/>
          <a:lstStyle/>
          <a:p>
            <a:endParaRPr lang="en-GB" dirty="0"/>
          </a:p>
        </p:txBody>
      </p:sp>
      <p:pic>
        <p:nvPicPr>
          <p:cNvPr id="5" name="Picture 4" descr="Graphical user interface, Word&#10;&#10;Description automatically generated">
            <a:extLst>
              <a:ext uri="{FF2B5EF4-FFF2-40B4-BE49-F238E27FC236}">
                <a16:creationId xmlns:a16="http://schemas.microsoft.com/office/drawing/2014/main" id="{157E2427-A2E7-4350-8358-0A847F4BD03B}"/>
              </a:ext>
            </a:extLst>
          </p:cNvPr>
          <p:cNvPicPr>
            <a:picLocks noChangeAspect="1"/>
          </p:cNvPicPr>
          <p:nvPr/>
        </p:nvPicPr>
        <p:blipFill>
          <a:blip r:embed="rId2"/>
          <a:stretch>
            <a:fillRect/>
          </a:stretch>
        </p:blipFill>
        <p:spPr>
          <a:xfrm>
            <a:off x="0" y="0"/>
            <a:ext cx="9918383" cy="6858000"/>
          </a:xfrm>
          <a:prstGeom prst="rect">
            <a:avLst/>
          </a:prstGeom>
        </p:spPr>
      </p:pic>
      <p:sp>
        <p:nvSpPr>
          <p:cNvPr id="6" name="TextBox 5">
            <a:extLst>
              <a:ext uri="{FF2B5EF4-FFF2-40B4-BE49-F238E27FC236}">
                <a16:creationId xmlns:a16="http://schemas.microsoft.com/office/drawing/2014/main" id="{C87B63A7-C53C-4432-8E54-463A3592E1BC}"/>
              </a:ext>
            </a:extLst>
          </p:cNvPr>
          <p:cNvSpPr txBox="1"/>
          <p:nvPr/>
        </p:nvSpPr>
        <p:spPr>
          <a:xfrm>
            <a:off x="9918383" y="631966"/>
            <a:ext cx="1751527" cy="923330"/>
          </a:xfrm>
          <a:prstGeom prst="rect">
            <a:avLst/>
          </a:prstGeom>
          <a:noFill/>
        </p:spPr>
        <p:txBody>
          <a:bodyPr wrap="square" rtlCol="0">
            <a:spAutoFit/>
          </a:bodyPr>
          <a:lstStyle/>
          <a:p>
            <a:r>
              <a:rPr lang="en-US" dirty="0"/>
              <a:t>Rui Ximenes</a:t>
            </a:r>
          </a:p>
          <a:p>
            <a:r>
              <a:rPr lang="en-US" dirty="0"/>
              <a:t>2</a:t>
            </a:r>
            <a:r>
              <a:rPr lang="en-US" baseline="30000" dirty="0"/>
              <a:t>nd</a:t>
            </a:r>
            <a:r>
              <a:rPr lang="en-US" dirty="0"/>
              <a:t> Community meeting</a:t>
            </a:r>
            <a:endParaRPr lang="en-GB" dirty="0"/>
          </a:p>
        </p:txBody>
      </p:sp>
    </p:spTree>
    <p:extLst>
      <p:ext uri="{BB962C8B-B14F-4D97-AF65-F5344CB8AC3E}">
        <p14:creationId xmlns:p14="http://schemas.microsoft.com/office/powerpoint/2010/main" val="24397439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computer&#10;&#10;Description automatically generated with low confidence">
            <a:extLst>
              <a:ext uri="{FF2B5EF4-FFF2-40B4-BE49-F238E27FC236}">
                <a16:creationId xmlns:a16="http://schemas.microsoft.com/office/drawing/2014/main" id="{421AF609-D79A-474B-8DFA-CA636B647387}"/>
              </a:ext>
            </a:extLst>
          </p:cNvPr>
          <p:cNvPicPr>
            <a:picLocks noChangeAspect="1"/>
          </p:cNvPicPr>
          <p:nvPr/>
        </p:nvPicPr>
        <p:blipFill rotWithShape="1">
          <a:blip r:embed="rId2"/>
          <a:srcRect b="37905"/>
          <a:stretch/>
        </p:blipFill>
        <p:spPr>
          <a:xfrm rot="5400000">
            <a:off x="-1495003" y="3261685"/>
            <a:ext cx="4572826" cy="910605"/>
          </a:xfrm>
          <a:prstGeom prst="rect">
            <a:avLst/>
          </a:prstGeom>
        </p:spPr>
      </p:pic>
      <p:sp>
        <p:nvSpPr>
          <p:cNvPr id="2" name="Title 1">
            <a:extLst>
              <a:ext uri="{FF2B5EF4-FFF2-40B4-BE49-F238E27FC236}">
                <a16:creationId xmlns:a16="http://schemas.microsoft.com/office/drawing/2014/main" id="{7B58CF16-2603-49C0-B234-B45E54E0CB21}"/>
              </a:ext>
            </a:extLst>
          </p:cNvPr>
          <p:cNvSpPr>
            <a:spLocks noGrp="1"/>
          </p:cNvSpPr>
          <p:nvPr>
            <p:ph type="title"/>
          </p:nvPr>
        </p:nvSpPr>
        <p:spPr/>
        <p:txBody>
          <a:bodyPr/>
          <a:lstStyle/>
          <a:p>
            <a:r>
              <a:rPr lang="en-US" dirty="0"/>
              <a:t>Muon cooling demonstrator layout</a:t>
            </a:r>
            <a:br>
              <a:rPr lang="en-US" dirty="0"/>
            </a:br>
            <a:r>
              <a:rPr lang="en-US" dirty="0"/>
              <a:t>High peak power klystron: 12 MW </a:t>
            </a:r>
            <a:endParaRPr lang="en-GB" dirty="0"/>
          </a:p>
        </p:txBody>
      </p:sp>
      <p:sp>
        <p:nvSpPr>
          <p:cNvPr id="9" name="TextBox 8">
            <a:extLst>
              <a:ext uri="{FF2B5EF4-FFF2-40B4-BE49-F238E27FC236}">
                <a16:creationId xmlns:a16="http://schemas.microsoft.com/office/drawing/2014/main" id="{33ED3B1E-376B-468A-8CC8-5F789E17A7E2}"/>
              </a:ext>
            </a:extLst>
          </p:cNvPr>
          <p:cNvSpPr txBox="1"/>
          <p:nvPr/>
        </p:nvSpPr>
        <p:spPr>
          <a:xfrm>
            <a:off x="998051" y="2682796"/>
            <a:ext cx="4699614" cy="369332"/>
          </a:xfrm>
          <a:prstGeom prst="rect">
            <a:avLst/>
          </a:prstGeom>
          <a:noFill/>
        </p:spPr>
        <p:txBody>
          <a:bodyPr wrap="square" rtlCol="0">
            <a:spAutoFit/>
          </a:bodyPr>
          <a:lstStyle/>
          <a:p>
            <a:r>
              <a:rPr lang="en-US" dirty="0"/>
              <a:t>RF for cooling: Max. gradient 30 MV/m</a:t>
            </a:r>
            <a:endParaRPr lang="en-GB" dirty="0"/>
          </a:p>
        </p:txBody>
      </p:sp>
      <p:cxnSp>
        <p:nvCxnSpPr>
          <p:cNvPr id="10" name="Straight Arrow Connector 9">
            <a:extLst>
              <a:ext uri="{FF2B5EF4-FFF2-40B4-BE49-F238E27FC236}">
                <a16:creationId xmlns:a16="http://schemas.microsoft.com/office/drawing/2014/main" id="{0809B3DF-4C7B-4911-82F2-3F3F1F13A502}"/>
              </a:ext>
            </a:extLst>
          </p:cNvPr>
          <p:cNvCxnSpPr>
            <a:cxnSpLocks/>
          </p:cNvCxnSpPr>
          <p:nvPr/>
        </p:nvCxnSpPr>
        <p:spPr>
          <a:xfrm>
            <a:off x="665421" y="3069608"/>
            <a:ext cx="0" cy="2730828"/>
          </a:xfrm>
          <a:prstGeom prst="straightConnector1">
            <a:avLst/>
          </a:prstGeom>
          <a:ln w="38100">
            <a:solidFill>
              <a:srgbClr val="FF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D221C71-6510-40EC-BF22-115B9D4983DD}"/>
              </a:ext>
            </a:extLst>
          </p:cNvPr>
          <p:cNvSpPr txBox="1"/>
          <p:nvPr/>
        </p:nvSpPr>
        <p:spPr>
          <a:xfrm rot="5400000">
            <a:off x="186139" y="4054609"/>
            <a:ext cx="636424" cy="369332"/>
          </a:xfrm>
          <a:prstGeom prst="rect">
            <a:avLst/>
          </a:prstGeom>
          <a:noFill/>
        </p:spPr>
        <p:txBody>
          <a:bodyPr wrap="square" rtlCol="0">
            <a:spAutoFit/>
          </a:bodyPr>
          <a:lstStyle/>
          <a:p>
            <a:r>
              <a:rPr lang="en-US" dirty="0"/>
              <a:t>32m</a:t>
            </a:r>
            <a:endParaRPr lang="en-GB" dirty="0"/>
          </a:p>
        </p:txBody>
      </p:sp>
      <p:sp>
        <p:nvSpPr>
          <p:cNvPr id="16" name="Rectangle 15">
            <a:extLst>
              <a:ext uri="{FF2B5EF4-FFF2-40B4-BE49-F238E27FC236}">
                <a16:creationId xmlns:a16="http://schemas.microsoft.com/office/drawing/2014/main" id="{6D7E348F-D637-4ACF-9D87-407D10F698BC}"/>
              </a:ext>
            </a:extLst>
          </p:cNvPr>
          <p:cNvSpPr/>
          <p:nvPr/>
        </p:nvSpPr>
        <p:spPr>
          <a:xfrm>
            <a:off x="1055534" y="3077108"/>
            <a:ext cx="1028386" cy="27308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RF for 144 cavities at </a:t>
            </a:r>
          </a:p>
          <a:p>
            <a:pPr algn="ctr"/>
            <a:r>
              <a:rPr lang="en-US" sz="1400" dirty="0">
                <a:solidFill>
                  <a:schemeClr val="tx1"/>
                </a:solidFill>
              </a:rPr>
              <a:t>~30 MV/m </a:t>
            </a:r>
          </a:p>
          <a:p>
            <a:pPr algn="ctr"/>
            <a:r>
              <a:rPr lang="en-US" sz="1400" dirty="0"/>
              <a:t>30mx</a:t>
            </a:r>
            <a:r>
              <a:rPr lang="en-US" sz="1400" dirty="0">
                <a:solidFill>
                  <a:schemeClr val="tx1"/>
                </a:solidFill>
              </a:rPr>
              <a:t>27m</a:t>
            </a:r>
          </a:p>
          <a:p>
            <a:pPr algn="ctr"/>
            <a:endParaRPr lang="en-US" sz="1400" dirty="0">
              <a:solidFill>
                <a:srgbClr val="FF0000"/>
              </a:solidFill>
            </a:endParaRPr>
          </a:p>
          <a:p>
            <a:pPr algn="ctr"/>
            <a:r>
              <a:rPr lang="en-US" sz="1400" dirty="0">
                <a:solidFill>
                  <a:srgbClr val="FF0000"/>
                </a:solidFill>
              </a:rPr>
              <a:t>36 </a:t>
            </a:r>
            <a:r>
              <a:rPr lang="en-US" sz="1400" dirty="0">
                <a:solidFill>
                  <a:schemeClr val="tx1"/>
                </a:solidFill>
              </a:rPr>
              <a:t>RF stations </a:t>
            </a:r>
            <a:endParaRPr lang="en-GB" sz="1400" dirty="0">
              <a:solidFill>
                <a:schemeClr val="tx1"/>
              </a:solidFill>
            </a:endParaRPr>
          </a:p>
        </p:txBody>
      </p:sp>
      <p:cxnSp>
        <p:nvCxnSpPr>
          <p:cNvPr id="33" name="Straight Arrow Connector 32">
            <a:extLst>
              <a:ext uri="{FF2B5EF4-FFF2-40B4-BE49-F238E27FC236}">
                <a16:creationId xmlns:a16="http://schemas.microsoft.com/office/drawing/2014/main" id="{D9E4E541-EE39-44A9-877F-B82B8F335454}"/>
              </a:ext>
            </a:extLst>
          </p:cNvPr>
          <p:cNvCxnSpPr>
            <a:cxnSpLocks/>
          </p:cNvCxnSpPr>
          <p:nvPr/>
        </p:nvCxnSpPr>
        <p:spPr>
          <a:xfrm flipH="1">
            <a:off x="1055534" y="6003401"/>
            <a:ext cx="1028387" cy="0"/>
          </a:xfrm>
          <a:prstGeom prst="straightConnector1">
            <a:avLst/>
          </a:prstGeom>
          <a:ln w="38100">
            <a:solidFill>
              <a:srgbClr val="FF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5C742D72-5AD6-4E6E-B192-793528219545}"/>
              </a:ext>
            </a:extLst>
          </p:cNvPr>
          <p:cNvSpPr txBox="1"/>
          <p:nvPr/>
        </p:nvSpPr>
        <p:spPr>
          <a:xfrm>
            <a:off x="1245862" y="6003401"/>
            <a:ext cx="792592" cy="369332"/>
          </a:xfrm>
          <a:prstGeom prst="rect">
            <a:avLst/>
          </a:prstGeom>
          <a:noFill/>
        </p:spPr>
        <p:txBody>
          <a:bodyPr wrap="square" rtlCol="0">
            <a:spAutoFit/>
          </a:bodyPr>
          <a:lstStyle/>
          <a:p>
            <a:r>
              <a:rPr lang="en-US" dirty="0"/>
              <a:t>27m</a:t>
            </a:r>
            <a:endParaRPr lang="en-GB" dirty="0"/>
          </a:p>
        </p:txBody>
      </p:sp>
      <p:sp>
        <p:nvSpPr>
          <p:cNvPr id="13" name="TextBox 12">
            <a:extLst>
              <a:ext uri="{FF2B5EF4-FFF2-40B4-BE49-F238E27FC236}">
                <a16:creationId xmlns:a16="http://schemas.microsoft.com/office/drawing/2014/main" id="{9B26FB79-0D85-4476-88EE-47BC62880FB1}"/>
              </a:ext>
            </a:extLst>
          </p:cNvPr>
          <p:cNvSpPr txBox="1"/>
          <p:nvPr/>
        </p:nvSpPr>
        <p:spPr>
          <a:xfrm>
            <a:off x="2386217" y="3222613"/>
            <a:ext cx="2232399" cy="2308324"/>
          </a:xfrm>
          <a:prstGeom prst="rect">
            <a:avLst/>
          </a:prstGeom>
          <a:noFill/>
        </p:spPr>
        <p:txBody>
          <a:bodyPr wrap="square" rtlCol="0">
            <a:spAutoFit/>
          </a:bodyPr>
          <a:lstStyle/>
          <a:p>
            <a:r>
              <a:rPr lang="en-US" dirty="0">
                <a:solidFill>
                  <a:srgbClr val="FF0000"/>
                </a:solidFill>
              </a:rPr>
              <a:t>Building:</a:t>
            </a:r>
          </a:p>
          <a:p>
            <a:r>
              <a:rPr lang="en-US" dirty="0">
                <a:solidFill>
                  <a:srgbClr val="FF0000"/>
                </a:solidFill>
              </a:rPr>
              <a:t>(surface ?)</a:t>
            </a:r>
          </a:p>
          <a:p>
            <a:r>
              <a:rPr lang="en-US" dirty="0">
                <a:solidFill>
                  <a:srgbClr val="FF0000"/>
                </a:solidFill>
              </a:rPr>
              <a:t>30m x </a:t>
            </a:r>
            <a:r>
              <a:rPr lang="en-US" b="1" dirty="0">
                <a:solidFill>
                  <a:srgbClr val="FF0000"/>
                </a:solidFill>
              </a:rPr>
              <a:t>30m</a:t>
            </a:r>
            <a:r>
              <a:rPr lang="en-US" dirty="0">
                <a:solidFill>
                  <a:srgbClr val="FF0000"/>
                </a:solidFill>
              </a:rPr>
              <a:t> </a:t>
            </a:r>
          </a:p>
          <a:p>
            <a:r>
              <a:rPr lang="en-US" dirty="0">
                <a:solidFill>
                  <a:srgbClr val="FF0000"/>
                </a:solidFill>
              </a:rPr>
              <a:t>Height: 8-10 m</a:t>
            </a:r>
          </a:p>
          <a:p>
            <a:endParaRPr lang="en-US" dirty="0">
              <a:solidFill>
                <a:srgbClr val="FF0000"/>
              </a:solidFill>
            </a:endParaRPr>
          </a:p>
          <a:p>
            <a:r>
              <a:rPr lang="en-US" dirty="0">
                <a:solidFill>
                  <a:srgbClr val="FF0000"/>
                </a:solidFill>
              </a:rPr>
              <a:t>Long waveguides</a:t>
            </a:r>
          </a:p>
          <a:p>
            <a:r>
              <a:rPr lang="en-US" b="1" dirty="0">
                <a:solidFill>
                  <a:srgbClr val="FF0000"/>
                </a:solidFill>
              </a:rPr>
              <a:t>15m</a:t>
            </a:r>
            <a:r>
              <a:rPr lang="en-US" dirty="0">
                <a:solidFill>
                  <a:srgbClr val="FF0000"/>
                </a:solidFill>
              </a:rPr>
              <a:t> surface </a:t>
            </a:r>
          </a:p>
          <a:p>
            <a:r>
              <a:rPr lang="en-US" dirty="0">
                <a:solidFill>
                  <a:srgbClr val="FF0000"/>
                </a:solidFill>
              </a:rPr>
              <a:t>+50m shaft ?</a:t>
            </a:r>
            <a:endParaRPr lang="en-GB" dirty="0">
              <a:solidFill>
                <a:srgbClr val="FF0000"/>
              </a:solidFill>
            </a:endParaRPr>
          </a:p>
        </p:txBody>
      </p:sp>
      <p:grpSp>
        <p:nvGrpSpPr>
          <p:cNvPr id="14" name="Group 13">
            <a:extLst>
              <a:ext uri="{FF2B5EF4-FFF2-40B4-BE49-F238E27FC236}">
                <a16:creationId xmlns:a16="http://schemas.microsoft.com/office/drawing/2014/main" id="{D69DCF83-A793-490B-8451-78901F953EBE}"/>
              </a:ext>
            </a:extLst>
          </p:cNvPr>
          <p:cNvGrpSpPr/>
          <p:nvPr/>
        </p:nvGrpSpPr>
        <p:grpSpPr>
          <a:xfrm>
            <a:off x="7668414" y="1815523"/>
            <a:ext cx="2070356" cy="4630775"/>
            <a:chOff x="1054248" y="2086984"/>
            <a:chExt cx="2070356" cy="4630775"/>
          </a:xfrm>
        </p:grpSpPr>
        <p:sp>
          <p:nvSpPr>
            <p:cNvPr id="15" name="Rectangle 14">
              <a:extLst>
                <a:ext uri="{FF2B5EF4-FFF2-40B4-BE49-F238E27FC236}">
                  <a16:creationId xmlns:a16="http://schemas.microsoft.com/office/drawing/2014/main" id="{0F4DAF74-B230-4332-9CC0-B6F64F6A4B3A}"/>
                </a:ext>
              </a:extLst>
            </p:cNvPr>
            <p:cNvSpPr/>
            <p:nvPr/>
          </p:nvSpPr>
          <p:spPr>
            <a:xfrm>
              <a:off x="1054248" y="2086984"/>
              <a:ext cx="1968650" cy="9036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modulator</a:t>
              </a:r>
              <a:endParaRPr lang="en-GB" dirty="0"/>
            </a:p>
          </p:txBody>
        </p:sp>
        <p:sp>
          <p:nvSpPr>
            <p:cNvPr id="17" name="Flowchart: Merge 16">
              <a:extLst>
                <a:ext uri="{FF2B5EF4-FFF2-40B4-BE49-F238E27FC236}">
                  <a16:creationId xmlns:a16="http://schemas.microsoft.com/office/drawing/2014/main" id="{8D509338-7AFF-49A8-91BE-8EC794F276DD}"/>
                </a:ext>
              </a:extLst>
            </p:cNvPr>
            <p:cNvSpPr/>
            <p:nvPr/>
          </p:nvSpPr>
          <p:spPr>
            <a:xfrm>
              <a:off x="1054248" y="2998694"/>
              <a:ext cx="1968650" cy="1573305"/>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klystron</a:t>
              </a:r>
            </a:p>
            <a:p>
              <a:pPr algn="ctr"/>
              <a:r>
                <a:rPr lang="en-US" dirty="0"/>
                <a:t>12MW</a:t>
              </a:r>
              <a:endParaRPr lang="en-GB" dirty="0"/>
            </a:p>
          </p:txBody>
        </p:sp>
        <p:sp>
          <p:nvSpPr>
            <p:cNvPr id="18" name="Oval 17">
              <a:extLst>
                <a:ext uri="{FF2B5EF4-FFF2-40B4-BE49-F238E27FC236}">
                  <a16:creationId xmlns:a16="http://schemas.microsoft.com/office/drawing/2014/main" id="{E2CC6F38-1E7A-4A2B-99BF-90FA68D813D3}"/>
                </a:ext>
              </a:extLst>
            </p:cNvPr>
            <p:cNvSpPr/>
            <p:nvPr/>
          </p:nvSpPr>
          <p:spPr>
            <a:xfrm>
              <a:off x="2005807" y="5588206"/>
              <a:ext cx="1118797" cy="11295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cavity</a:t>
              </a:r>
              <a:endParaRPr lang="en-GB" dirty="0"/>
            </a:p>
          </p:txBody>
        </p:sp>
        <p:sp>
          <p:nvSpPr>
            <p:cNvPr id="19" name="Arrow: Down 18">
              <a:extLst>
                <a:ext uri="{FF2B5EF4-FFF2-40B4-BE49-F238E27FC236}">
                  <a16:creationId xmlns:a16="http://schemas.microsoft.com/office/drawing/2014/main" id="{F5F5A6E2-992F-4531-9671-B4F8C6D90A6C}"/>
                </a:ext>
              </a:extLst>
            </p:cNvPr>
            <p:cNvSpPr/>
            <p:nvPr/>
          </p:nvSpPr>
          <p:spPr>
            <a:xfrm>
              <a:off x="1796257" y="4384999"/>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WG</a:t>
              </a:r>
              <a:endParaRPr lang="en-GB" dirty="0"/>
            </a:p>
          </p:txBody>
        </p:sp>
      </p:grpSp>
      <p:sp>
        <p:nvSpPr>
          <p:cNvPr id="4" name="TextBox 3">
            <a:extLst>
              <a:ext uri="{FF2B5EF4-FFF2-40B4-BE49-F238E27FC236}">
                <a16:creationId xmlns:a16="http://schemas.microsoft.com/office/drawing/2014/main" id="{E88C0E16-4A67-4D15-840A-759AE9543670}"/>
              </a:ext>
            </a:extLst>
          </p:cNvPr>
          <p:cNvSpPr txBox="1"/>
          <p:nvPr/>
        </p:nvSpPr>
        <p:spPr>
          <a:xfrm>
            <a:off x="9662366" y="3485164"/>
            <a:ext cx="1910379" cy="1200329"/>
          </a:xfrm>
          <a:prstGeom prst="rect">
            <a:avLst/>
          </a:prstGeom>
          <a:noFill/>
        </p:spPr>
        <p:txBody>
          <a:bodyPr wrap="square" rtlCol="0">
            <a:spAutoFit/>
          </a:bodyPr>
          <a:lstStyle/>
          <a:p>
            <a:r>
              <a:rPr lang="en-US" dirty="0"/>
              <a:t>WG distribution with phase adjustment to feed 4 cavities</a:t>
            </a:r>
            <a:endParaRPr lang="en-GB" dirty="0"/>
          </a:p>
        </p:txBody>
      </p:sp>
      <p:sp>
        <p:nvSpPr>
          <p:cNvPr id="22" name="Rectangle 21">
            <a:extLst>
              <a:ext uri="{FF2B5EF4-FFF2-40B4-BE49-F238E27FC236}">
                <a16:creationId xmlns:a16="http://schemas.microsoft.com/office/drawing/2014/main" id="{A20F9E06-9C9F-47FA-A99C-E70DBF240E08}"/>
              </a:ext>
            </a:extLst>
          </p:cNvPr>
          <p:cNvSpPr/>
          <p:nvPr/>
        </p:nvSpPr>
        <p:spPr>
          <a:xfrm>
            <a:off x="6991926" y="4850837"/>
            <a:ext cx="3343565" cy="275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Arrow: Down 29">
            <a:extLst>
              <a:ext uri="{FF2B5EF4-FFF2-40B4-BE49-F238E27FC236}">
                <a16:creationId xmlns:a16="http://schemas.microsoft.com/office/drawing/2014/main" id="{479D3631-F24B-4573-8C3F-D2A9CF93DC8A}"/>
              </a:ext>
            </a:extLst>
          </p:cNvPr>
          <p:cNvSpPr/>
          <p:nvPr/>
        </p:nvSpPr>
        <p:spPr>
          <a:xfrm>
            <a:off x="8919528" y="4846494"/>
            <a:ext cx="484632" cy="6272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5" name="Group 4">
            <a:extLst>
              <a:ext uri="{FF2B5EF4-FFF2-40B4-BE49-F238E27FC236}">
                <a16:creationId xmlns:a16="http://schemas.microsoft.com/office/drawing/2014/main" id="{4A331174-6D2C-4407-9DB7-2CC5DDA03DDE}"/>
              </a:ext>
            </a:extLst>
          </p:cNvPr>
          <p:cNvGrpSpPr/>
          <p:nvPr/>
        </p:nvGrpSpPr>
        <p:grpSpPr>
          <a:xfrm>
            <a:off x="7587864" y="4849951"/>
            <a:ext cx="1118797" cy="1628300"/>
            <a:chOff x="7458436" y="4849951"/>
            <a:chExt cx="1118797" cy="1628300"/>
          </a:xfrm>
        </p:grpSpPr>
        <p:sp>
          <p:nvSpPr>
            <p:cNvPr id="31" name="Oval 30">
              <a:extLst>
                <a:ext uri="{FF2B5EF4-FFF2-40B4-BE49-F238E27FC236}">
                  <a16:creationId xmlns:a16="http://schemas.microsoft.com/office/drawing/2014/main" id="{1D62136D-B8BF-480B-B2FD-26D0D8E0D9A1}"/>
                </a:ext>
              </a:extLst>
            </p:cNvPr>
            <p:cNvSpPr/>
            <p:nvPr/>
          </p:nvSpPr>
          <p:spPr>
            <a:xfrm>
              <a:off x="7458436" y="5348698"/>
              <a:ext cx="1118797" cy="11295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cavity</a:t>
              </a:r>
              <a:endParaRPr lang="en-GB" dirty="0"/>
            </a:p>
          </p:txBody>
        </p:sp>
        <p:sp>
          <p:nvSpPr>
            <p:cNvPr id="32" name="Arrow: Down 31">
              <a:extLst>
                <a:ext uri="{FF2B5EF4-FFF2-40B4-BE49-F238E27FC236}">
                  <a16:creationId xmlns:a16="http://schemas.microsoft.com/office/drawing/2014/main" id="{5B2C959E-A193-4A8D-92AC-61A18511DB5E}"/>
                </a:ext>
              </a:extLst>
            </p:cNvPr>
            <p:cNvSpPr/>
            <p:nvPr/>
          </p:nvSpPr>
          <p:spPr>
            <a:xfrm>
              <a:off x="7771061" y="4849951"/>
              <a:ext cx="484632" cy="6272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26" name="Group 25">
            <a:extLst>
              <a:ext uri="{FF2B5EF4-FFF2-40B4-BE49-F238E27FC236}">
                <a16:creationId xmlns:a16="http://schemas.microsoft.com/office/drawing/2014/main" id="{2652D977-ADF2-4780-BBBE-BE5ACB267BAB}"/>
              </a:ext>
            </a:extLst>
          </p:cNvPr>
          <p:cNvGrpSpPr/>
          <p:nvPr/>
        </p:nvGrpSpPr>
        <p:grpSpPr>
          <a:xfrm>
            <a:off x="6567258" y="4846494"/>
            <a:ext cx="1118797" cy="1628300"/>
            <a:chOff x="7458436" y="4849951"/>
            <a:chExt cx="1118797" cy="1628300"/>
          </a:xfrm>
        </p:grpSpPr>
        <p:sp>
          <p:nvSpPr>
            <p:cNvPr id="27" name="Oval 26">
              <a:extLst>
                <a:ext uri="{FF2B5EF4-FFF2-40B4-BE49-F238E27FC236}">
                  <a16:creationId xmlns:a16="http://schemas.microsoft.com/office/drawing/2014/main" id="{1A40A390-900B-450D-979D-BC65F75955A0}"/>
                </a:ext>
              </a:extLst>
            </p:cNvPr>
            <p:cNvSpPr/>
            <p:nvPr/>
          </p:nvSpPr>
          <p:spPr>
            <a:xfrm>
              <a:off x="7458436" y="5348698"/>
              <a:ext cx="1118797" cy="11295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cavity</a:t>
              </a:r>
              <a:endParaRPr lang="en-GB" dirty="0"/>
            </a:p>
          </p:txBody>
        </p:sp>
        <p:sp>
          <p:nvSpPr>
            <p:cNvPr id="28" name="Arrow: Down 27">
              <a:extLst>
                <a:ext uri="{FF2B5EF4-FFF2-40B4-BE49-F238E27FC236}">
                  <a16:creationId xmlns:a16="http://schemas.microsoft.com/office/drawing/2014/main" id="{7A980E3B-8BA1-411A-B249-75F3202853A9}"/>
                </a:ext>
              </a:extLst>
            </p:cNvPr>
            <p:cNvSpPr/>
            <p:nvPr/>
          </p:nvSpPr>
          <p:spPr>
            <a:xfrm>
              <a:off x="7771061" y="4849951"/>
              <a:ext cx="484632" cy="6272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29" name="Group 28">
            <a:extLst>
              <a:ext uri="{FF2B5EF4-FFF2-40B4-BE49-F238E27FC236}">
                <a16:creationId xmlns:a16="http://schemas.microsoft.com/office/drawing/2014/main" id="{BB5A0A98-42B1-49A3-8927-23B58B7A377A}"/>
              </a:ext>
            </a:extLst>
          </p:cNvPr>
          <p:cNvGrpSpPr/>
          <p:nvPr/>
        </p:nvGrpSpPr>
        <p:grpSpPr>
          <a:xfrm>
            <a:off x="9649377" y="4850465"/>
            <a:ext cx="1118797" cy="1628300"/>
            <a:chOff x="7458436" y="4849951"/>
            <a:chExt cx="1118797" cy="1628300"/>
          </a:xfrm>
        </p:grpSpPr>
        <p:sp>
          <p:nvSpPr>
            <p:cNvPr id="35" name="Oval 34">
              <a:extLst>
                <a:ext uri="{FF2B5EF4-FFF2-40B4-BE49-F238E27FC236}">
                  <a16:creationId xmlns:a16="http://schemas.microsoft.com/office/drawing/2014/main" id="{0AABB2F3-060C-4B3B-8026-142A4036F85D}"/>
                </a:ext>
              </a:extLst>
            </p:cNvPr>
            <p:cNvSpPr/>
            <p:nvPr/>
          </p:nvSpPr>
          <p:spPr>
            <a:xfrm>
              <a:off x="7458436" y="5348698"/>
              <a:ext cx="1118797" cy="11295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cavity</a:t>
              </a:r>
              <a:endParaRPr lang="en-GB" dirty="0"/>
            </a:p>
          </p:txBody>
        </p:sp>
        <p:sp>
          <p:nvSpPr>
            <p:cNvPr id="36" name="Arrow: Down 35">
              <a:extLst>
                <a:ext uri="{FF2B5EF4-FFF2-40B4-BE49-F238E27FC236}">
                  <a16:creationId xmlns:a16="http://schemas.microsoft.com/office/drawing/2014/main" id="{9DDE3B23-86AC-4E49-AC9B-76FE028F7109}"/>
                </a:ext>
              </a:extLst>
            </p:cNvPr>
            <p:cNvSpPr/>
            <p:nvPr/>
          </p:nvSpPr>
          <p:spPr>
            <a:xfrm>
              <a:off x="7771061" y="4849951"/>
              <a:ext cx="484632" cy="6272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Tree>
    <p:extLst>
      <p:ext uri="{BB962C8B-B14F-4D97-AF65-F5344CB8AC3E}">
        <p14:creationId xmlns:p14="http://schemas.microsoft.com/office/powerpoint/2010/main" val="29769372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703A5-0BBA-4E8E-87DD-0C5CD0715BAC}"/>
              </a:ext>
            </a:extLst>
          </p:cNvPr>
          <p:cNvSpPr>
            <a:spLocks noGrp="1"/>
          </p:cNvSpPr>
          <p:nvPr>
            <p:ph type="title"/>
          </p:nvPr>
        </p:nvSpPr>
        <p:spPr/>
        <p:txBody>
          <a:bodyPr/>
          <a:lstStyle/>
          <a:p>
            <a:r>
              <a:rPr lang="en-US" dirty="0"/>
              <a:t>High peak power klystron for CLIC: 1GHz</a:t>
            </a:r>
          </a:p>
        </p:txBody>
      </p:sp>
      <p:pic>
        <p:nvPicPr>
          <p:cNvPr id="4" name="Content Placeholder 4" descr="Table&#10;&#10;Description automatically generated">
            <a:extLst>
              <a:ext uri="{FF2B5EF4-FFF2-40B4-BE49-F238E27FC236}">
                <a16:creationId xmlns:a16="http://schemas.microsoft.com/office/drawing/2014/main" id="{A852FA77-0BF7-4F20-B2E8-7742DF83A158}"/>
              </a:ext>
            </a:extLst>
          </p:cNvPr>
          <p:cNvPicPr>
            <a:picLocks noChangeAspect="1"/>
          </p:cNvPicPr>
          <p:nvPr/>
        </p:nvPicPr>
        <p:blipFill rotWithShape="1">
          <a:blip r:embed="rId2"/>
          <a:srcRect t="15339"/>
          <a:stretch/>
        </p:blipFill>
        <p:spPr>
          <a:xfrm>
            <a:off x="2878252" y="1487058"/>
            <a:ext cx="9313748" cy="4613564"/>
          </a:xfrm>
          <a:prstGeom prst="rect">
            <a:avLst/>
          </a:prstGeom>
        </p:spPr>
      </p:pic>
      <p:sp>
        <p:nvSpPr>
          <p:cNvPr id="5" name="Rectangle 4">
            <a:extLst>
              <a:ext uri="{FF2B5EF4-FFF2-40B4-BE49-F238E27FC236}">
                <a16:creationId xmlns:a16="http://schemas.microsoft.com/office/drawing/2014/main" id="{4A7845A7-E4F9-4CF5-AD14-3FC2AA4FD4E7}"/>
              </a:ext>
            </a:extLst>
          </p:cNvPr>
          <p:cNvSpPr/>
          <p:nvPr/>
        </p:nvSpPr>
        <p:spPr>
          <a:xfrm>
            <a:off x="2878252" y="3904272"/>
            <a:ext cx="9094917" cy="2071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Box 6">
            <a:extLst>
              <a:ext uri="{FF2B5EF4-FFF2-40B4-BE49-F238E27FC236}">
                <a16:creationId xmlns:a16="http://schemas.microsoft.com/office/drawing/2014/main" id="{83ECF585-5FB7-45C9-B16B-E59F1EE5C9C8}"/>
              </a:ext>
            </a:extLst>
          </p:cNvPr>
          <p:cNvSpPr txBox="1"/>
          <p:nvPr/>
        </p:nvSpPr>
        <p:spPr>
          <a:xfrm>
            <a:off x="332509" y="1828800"/>
            <a:ext cx="2545743" cy="4801314"/>
          </a:xfrm>
          <a:prstGeom prst="rect">
            <a:avLst/>
          </a:prstGeom>
          <a:noFill/>
        </p:spPr>
        <p:txBody>
          <a:bodyPr wrap="square" rtlCol="0">
            <a:spAutoFit/>
          </a:bodyPr>
          <a:lstStyle/>
          <a:p>
            <a:r>
              <a:rPr lang="en-US" dirty="0"/>
              <a:t>CANON</a:t>
            </a:r>
          </a:p>
          <a:p>
            <a:pPr marL="285750" indent="-285750">
              <a:buFont typeface="Arial" panose="020B0604020202020204" pitchFamily="34" charset="0"/>
              <a:buChar char="•"/>
            </a:pPr>
            <a:r>
              <a:rPr lang="en-US" dirty="0"/>
              <a:t>Commercial tube</a:t>
            </a:r>
          </a:p>
          <a:p>
            <a:pPr marL="285750" indent="-285750">
              <a:buFont typeface="Arial" panose="020B0604020202020204" pitchFamily="34" charset="0"/>
              <a:buChar char="•"/>
            </a:pPr>
            <a:r>
              <a:rPr lang="en-US" dirty="0"/>
              <a:t>Custom design for CLIC: </a:t>
            </a:r>
          </a:p>
          <a:p>
            <a:pPr marL="742950" lvl="1" indent="-285750">
              <a:buFont typeface="Arial" panose="020B0604020202020204" pitchFamily="34" charset="0"/>
              <a:buChar char="•"/>
            </a:pPr>
            <a:r>
              <a:rPr lang="en-US" dirty="0"/>
              <a:t>f=1GHz</a:t>
            </a:r>
          </a:p>
          <a:p>
            <a:pPr marL="742950" lvl="1" indent="-285750">
              <a:buFont typeface="Arial" panose="020B0604020202020204" pitchFamily="34" charset="0"/>
              <a:buChar char="•"/>
            </a:pPr>
            <a:r>
              <a:rPr lang="en-US" dirty="0"/>
              <a:t>P=20MW, </a:t>
            </a:r>
          </a:p>
          <a:p>
            <a:pPr marL="742950" lvl="1" indent="-285750">
              <a:buFont typeface="Arial" panose="020B0604020202020204" pitchFamily="34" charset="0"/>
              <a:buChar char="•"/>
            </a:pPr>
            <a:r>
              <a:rPr lang="en-US" dirty="0" err="1"/>
              <a:t>T_p</a:t>
            </a:r>
            <a:r>
              <a:rPr lang="en-US" dirty="0"/>
              <a:t>=150us, </a:t>
            </a:r>
          </a:p>
          <a:p>
            <a:pPr marL="742950" lvl="1" indent="-285750">
              <a:buFont typeface="Arial" panose="020B0604020202020204" pitchFamily="34" charset="0"/>
              <a:buChar char="•"/>
            </a:pPr>
            <a:r>
              <a:rPr lang="en-US" dirty="0" err="1"/>
              <a:t>Rep.rate</a:t>
            </a:r>
            <a:r>
              <a:rPr lang="en-US" dirty="0"/>
              <a:t>=50Hz</a:t>
            </a:r>
          </a:p>
          <a:p>
            <a:pPr marL="285750" indent="-285750">
              <a:buFont typeface="Arial" panose="020B0604020202020204" pitchFamily="34" charset="0"/>
              <a:buChar char="•"/>
            </a:pPr>
            <a:r>
              <a:rPr lang="en-US" dirty="0"/>
              <a:t>High efficiency: 70%</a:t>
            </a:r>
          </a:p>
          <a:p>
            <a:pPr marL="285750" indent="-285750">
              <a:buFont typeface="Arial" panose="020B0604020202020204" pitchFamily="34" charset="0"/>
              <a:buChar char="•"/>
            </a:pPr>
            <a:r>
              <a:rPr lang="en-US" dirty="0"/>
              <a:t>Multibeam</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This design could probably be scaled to 704 MHz</a:t>
            </a:r>
          </a:p>
          <a:p>
            <a:pPr marL="285750" indent="-285750">
              <a:buFont typeface="Arial" panose="020B0604020202020204" pitchFamily="34" charset="0"/>
              <a:buChar char="•"/>
            </a:pPr>
            <a:r>
              <a:rPr lang="en-US" dirty="0"/>
              <a:t>More redesign is probably needed for 350 MHz</a:t>
            </a:r>
          </a:p>
        </p:txBody>
      </p:sp>
      <p:sp>
        <p:nvSpPr>
          <p:cNvPr id="6" name="Rectangle 5">
            <a:extLst>
              <a:ext uri="{FF2B5EF4-FFF2-40B4-BE49-F238E27FC236}">
                <a16:creationId xmlns:a16="http://schemas.microsoft.com/office/drawing/2014/main" id="{BCF3487E-09E6-4A7A-8819-6AE659C95286}"/>
              </a:ext>
            </a:extLst>
          </p:cNvPr>
          <p:cNvSpPr/>
          <p:nvPr/>
        </p:nvSpPr>
        <p:spPr>
          <a:xfrm>
            <a:off x="2811821" y="3117904"/>
            <a:ext cx="9161348" cy="20713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914FB0BE-F668-46CA-A84F-E846846CDB0F}"/>
              </a:ext>
            </a:extLst>
          </p:cNvPr>
          <p:cNvSpPr txBox="1"/>
          <p:nvPr/>
        </p:nvSpPr>
        <p:spPr>
          <a:xfrm>
            <a:off x="3196493" y="3067003"/>
            <a:ext cx="545342" cy="307777"/>
          </a:xfrm>
          <a:prstGeom prst="rect">
            <a:avLst/>
          </a:prstGeom>
          <a:noFill/>
        </p:spPr>
        <p:txBody>
          <a:bodyPr wrap="none" rtlCol="0">
            <a:spAutoFit/>
          </a:bodyPr>
          <a:lstStyle/>
          <a:p>
            <a:r>
              <a:rPr lang="en-US" sz="1400" dirty="0"/>
              <a:t>ESS</a:t>
            </a:r>
            <a:endParaRPr lang="en-GB" sz="1400" dirty="0"/>
          </a:p>
        </p:txBody>
      </p:sp>
      <p:sp>
        <p:nvSpPr>
          <p:cNvPr id="8" name="TextBox 7">
            <a:extLst>
              <a:ext uri="{FF2B5EF4-FFF2-40B4-BE49-F238E27FC236}">
                <a16:creationId xmlns:a16="http://schemas.microsoft.com/office/drawing/2014/main" id="{5354D0C8-251B-4D30-A716-6E775DE47322}"/>
              </a:ext>
            </a:extLst>
          </p:cNvPr>
          <p:cNvSpPr txBox="1"/>
          <p:nvPr/>
        </p:nvSpPr>
        <p:spPr>
          <a:xfrm>
            <a:off x="3196493" y="3853948"/>
            <a:ext cx="593432" cy="307777"/>
          </a:xfrm>
          <a:prstGeom prst="rect">
            <a:avLst/>
          </a:prstGeom>
          <a:noFill/>
        </p:spPr>
        <p:txBody>
          <a:bodyPr wrap="none" rtlCol="0">
            <a:spAutoFit/>
          </a:bodyPr>
          <a:lstStyle/>
          <a:p>
            <a:r>
              <a:rPr lang="en-US" sz="1400" dirty="0"/>
              <a:t>CLIC</a:t>
            </a:r>
            <a:endParaRPr lang="en-GB" sz="1400" dirty="0"/>
          </a:p>
        </p:txBody>
      </p:sp>
    </p:spTree>
    <p:extLst>
      <p:ext uri="{BB962C8B-B14F-4D97-AF65-F5344CB8AC3E}">
        <p14:creationId xmlns:p14="http://schemas.microsoft.com/office/powerpoint/2010/main" val="10013550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6F7DE-C72D-4BF2-BFD0-7B797B16E71D}"/>
              </a:ext>
            </a:extLst>
          </p:cNvPr>
          <p:cNvSpPr>
            <a:spLocks noGrp="1"/>
          </p:cNvSpPr>
          <p:nvPr>
            <p:ph type="title"/>
          </p:nvPr>
        </p:nvSpPr>
        <p:spPr/>
        <p:txBody>
          <a:bodyPr/>
          <a:lstStyle/>
          <a:p>
            <a:r>
              <a:rPr lang="en-US" dirty="0"/>
              <a:t>New ideas for CLIC 1GHz klystron </a:t>
            </a:r>
          </a:p>
        </p:txBody>
      </p:sp>
      <p:pic>
        <p:nvPicPr>
          <p:cNvPr id="5" name="Picture 4">
            <a:extLst>
              <a:ext uri="{FF2B5EF4-FFF2-40B4-BE49-F238E27FC236}">
                <a16:creationId xmlns:a16="http://schemas.microsoft.com/office/drawing/2014/main" id="{01018795-7C56-4D0C-8E8E-BD350CEBB260}"/>
              </a:ext>
            </a:extLst>
          </p:cNvPr>
          <p:cNvPicPr>
            <a:picLocks noChangeAspect="1"/>
          </p:cNvPicPr>
          <p:nvPr/>
        </p:nvPicPr>
        <p:blipFill>
          <a:blip r:embed="rId2"/>
          <a:stretch>
            <a:fillRect/>
          </a:stretch>
        </p:blipFill>
        <p:spPr>
          <a:xfrm>
            <a:off x="2552700" y="1421780"/>
            <a:ext cx="9596437" cy="5436219"/>
          </a:xfrm>
          <a:prstGeom prst="rect">
            <a:avLst/>
          </a:prstGeom>
        </p:spPr>
      </p:pic>
      <p:sp>
        <p:nvSpPr>
          <p:cNvPr id="6" name="TextBox 5">
            <a:extLst>
              <a:ext uri="{FF2B5EF4-FFF2-40B4-BE49-F238E27FC236}">
                <a16:creationId xmlns:a16="http://schemas.microsoft.com/office/drawing/2014/main" id="{5B843480-E09F-4D27-B775-0CBD068C98BD}"/>
              </a:ext>
            </a:extLst>
          </p:cNvPr>
          <p:cNvSpPr txBox="1"/>
          <p:nvPr/>
        </p:nvSpPr>
        <p:spPr>
          <a:xfrm>
            <a:off x="259892" y="2031711"/>
            <a:ext cx="2870997" cy="2031325"/>
          </a:xfrm>
          <a:prstGeom prst="rect">
            <a:avLst/>
          </a:prstGeom>
          <a:noFill/>
        </p:spPr>
        <p:txBody>
          <a:bodyPr wrap="square" rtlCol="0">
            <a:spAutoFit/>
          </a:bodyPr>
          <a:lstStyle/>
          <a:p>
            <a:r>
              <a:rPr lang="en-US" dirty="0"/>
              <a:t>Novel design </a:t>
            </a:r>
          </a:p>
          <a:p>
            <a:r>
              <a:rPr lang="en-US" dirty="0"/>
              <a:t>Two-stage (TS) </a:t>
            </a:r>
          </a:p>
          <a:p>
            <a:r>
              <a:rPr lang="en-US" dirty="0"/>
              <a:t>multi beam klystron (MBK)</a:t>
            </a:r>
          </a:p>
          <a:p>
            <a:endParaRPr lang="en-US" dirty="0"/>
          </a:p>
          <a:p>
            <a:r>
              <a:rPr lang="en-US" dirty="0"/>
              <a:t>CLIC project meeting </a:t>
            </a:r>
          </a:p>
          <a:p>
            <a:r>
              <a:rPr lang="en-US" dirty="0"/>
              <a:t>15 June 2021</a:t>
            </a:r>
          </a:p>
          <a:p>
            <a:r>
              <a:rPr lang="en-US" dirty="0">
                <a:hlinkClick r:id="rId3"/>
              </a:rPr>
              <a:t>Igor </a:t>
            </a:r>
            <a:r>
              <a:rPr lang="en-US" dirty="0" err="1">
                <a:hlinkClick r:id="rId3"/>
              </a:rPr>
              <a:t>Syratchev</a:t>
            </a:r>
            <a:r>
              <a:rPr lang="en-US" dirty="0">
                <a:hlinkClick r:id="rId3"/>
              </a:rPr>
              <a:t> (cern.ch)</a:t>
            </a:r>
            <a:endParaRPr lang="en-US" dirty="0"/>
          </a:p>
        </p:txBody>
      </p:sp>
      <p:sp>
        <p:nvSpPr>
          <p:cNvPr id="7" name="Rectangle 6">
            <a:extLst>
              <a:ext uri="{FF2B5EF4-FFF2-40B4-BE49-F238E27FC236}">
                <a16:creationId xmlns:a16="http://schemas.microsoft.com/office/drawing/2014/main" id="{B4D4E0B3-9522-4DEB-8F65-DEDAB7D7EAD8}"/>
              </a:ext>
            </a:extLst>
          </p:cNvPr>
          <p:cNvSpPr/>
          <p:nvPr/>
        </p:nvSpPr>
        <p:spPr>
          <a:xfrm>
            <a:off x="7860145" y="3926059"/>
            <a:ext cx="3699568" cy="2025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4059044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computer&#10;&#10;Description automatically generated with low confidence">
            <a:extLst>
              <a:ext uri="{FF2B5EF4-FFF2-40B4-BE49-F238E27FC236}">
                <a16:creationId xmlns:a16="http://schemas.microsoft.com/office/drawing/2014/main" id="{421AF609-D79A-474B-8DFA-CA636B647387}"/>
              </a:ext>
            </a:extLst>
          </p:cNvPr>
          <p:cNvPicPr>
            <a:picLocks noChangeAspect="1"/>
          </p:cNvPicPr>
          <p:nvPr/>
        </p:nvPicPr>
        <p:blipFill rotWithShape="1">
          <a:blip r:embed="rId2"/>
          <a:srcRect b="37905"/>
          <a:stretch/>
        </p:blipFill>
        <p:spPr>
          <a:xfrm rot="5400000">
            <a:off x="-1495003" y="3261685"/>
            <a:ext cx="4572826" cy="910605"/>
          </a:xfrm>
          <a:prstGeom prst="rect">
            <a:avLst/>
          </a:prstGeom>
        </p:spPr>
      </p:pic>
      <p:sp>
        <p:nvSpPr>
          <p:cNvPr id="2" name="Title 1">
            <a:extLst>
              <a:ext uri="{FF2B5EF4-FFF2-40B4-BE49-F238E27FC236}">
                <a16:creationId xmlns:a16="http://schemas.microsoft.com/office/drawing/2014/main" id="{7B58CF16-2603-49C0-B234-B45E54E0CB21}"/>
              </a:ext>
            </a:extLst>
          </p:cNvPr>
          <p:cNvSpPr>
            <a:spLocks noGrp="1"/>
          </p:cNvSpPr>
          <p:nvPr>
            <p:ph type="title"/>
          </p:nvPr>
        </p:nvSpPr>
        <p:spPr/>
        <p:txBody>
          <a:bodyPr/>
          <a:lstStyle/>
          <a:p>
            <a:r>
              <a:rPr lang="en-US" dirty="0"/>
              <a:t>Muon cooling demonstrator layout</a:t>
            </a:r>
            <a:br>
              <a:rPr lang="en-US" dirty="0"/>
            </a:br>
            <a:r>
              <a:rPr lang="en-US" dirty="0"/>
              <a:t>High peak power klystron: 24 MW </a:t>
            </a:r>
            <a:endParaRPr lang="en-GB" dirty="0"/>
          </a:p>
        </p:txBody>
      </p:sp>
      <p:sp>
        <p:nvSpPr>
          <p:cNvPr id="9" name="TextBox 8">
            <a:extLst>
              <a:ext uri="{FF2B5EF4-FFF2-40B4-BE49-F238E27FC236}">
                <a16:creationId xmlns:a16="http://schemas.microsoft.com/office/drawing/2014/main" id="{33ED3B1E-376B-468A-8CC8-5F789E17A7E2}"/>
              </a:ext>
            </a:extLst>
          </p:cNvPr>
          <p:cNvSpPr txBox="1"/>
          <p:nvPr/>
        </p:nvSpPr>
        <p:spPr>
          <a:xfrm>
            <a:off x="1108936" y="2571068"/>
            <a:ext cx="4699614" cy="369332"/>
          </a:xfrm>
          <a:prstGeom prst="rect">
            <a:avLst/>
          </a:prstGeom>
          <a:noFill/>
        </p:spPr>
        <p:txBody>
          <a:bodyPr wrap="square" rtlCol="0">
            <a:spAutoFit/>
          </a:bodyPr>
          <a:lstStyle/>
          <a:p>
            <a:r>
              <a:rPr lang="en-US" dirty="0"/>
              <a:t>RF for cooling: Max. gradient 30 MV/m</a:t>
            </a:r>
            <a:endParaRPr lang="en-GB" dirty="0"/>
          </a:p>
        </p:txBody>
      </p:sp>
      <p:cxnSp>
        <p:nvCxnSpPr>
          <p:cNvPr id="10" name="Straight Arrow Connector 9">
            <a:extLst>
              <a:ext uri="{FF2B5EF4-FFF2-40B4-BE49-F238E27FC236}">
                <a16:creationId xmlns:a16="http://schemas.microsoft.com/office/drawing/2014/main" id="{0809B3DF-4C7B-4911-82F2-3F3F1F13A502}"/>
              </a:ext>
            </a:extLst>
          </p:cNvPr>
          <p:cNvCxnSpPr>
            <a:cxnSpLocks/>
          </p:cNvCxnSpPr>
          <p:nvPr/>
        </p:nvCxnSpPr>
        <p:spPr>
          <a:xfrm>
            <a:off x="665421" y="3069608"/>
            <a:ext cx="0" cy="2730828"/>
          </a:xfrm>
          <a:prstGeom prst="straightConnector1">
            <a:avLst/>
          </a:prstGeom>
          <a:ln w="38100">
            <a:solidFill>
              <a:srgbClr val="FF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D221C71-6510-40EC-BF22-115B9D4983DD}"/>
              </a:ext>
            </a:extLst>
          </p:cNvPr>
          <p:cNvSpPr txBox="1"/>
          <p:nvPr/>
        </p:nvSpPr>
        <p:spPr>
          <a:xfrm rot="5400000">
            <a:off x="186139" y="4054609"/>
            <a:ext cx="636424" cy="369332"/>
          </a:xfrm>
          <a:prstGeom prst="rect">
            <a:avLst/>
          </a:prstGeom>
          <a:noFill/>
        </p:spPr>
        <p:txBody>
          <a:bodyPr wrap="square" rtlCol="0">
            <a:spAutoFit/>
          </a:bodyPr>
          <a:lstStyle/>
          <a:p>
            <a:r>
              <a:rPr lang="en-US" dirty="0"/>
              <a:t>32m</a:t>
            </a:r>
            <a:endParaRPr lang="en-GB" dirty="0"/>
          </a:p>
        </p:txBody>
      </p:sp>
      <p:sp>
        <p:nvSpPr>
          <p:cNvPr id="16" name="Rectangle 15">
            <a:extLst>
              <a:ext uri="{FF2B5EF4-FFF2-40B4-BE49-F238E27FC236}">
                <a16:creationId xmlns:a16="http://schemas.microsoft.com/office/drawing/2014/main" id="{6D7E348F-D637-4ACF-9D87-407D10F698BC}"/>
              </a:ext>
            </a:extLst>
          </p:cNvPr>
          <p:cNvSpPr/>
          <p:nvPr/>
        </p:nvSpPr>
        <p:spPr>
          <a:xfrm>
            <a:off x="1055534" y="3078310"/>
            <a:ext cx="1051980" cy="27308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RF for 144 cavities at </a:t>
            </a:r>
          </a:p>
          <a:p>
            <a:pPr algn="ctr"/>
            <a:r>
              <a:rPr lang="en-US" sz="1400" dirty="0">
                <a:solidFill>
                  <a:schemeClr val="tx1"/>
                </a:solidFill>
              </a:rPr>
              <a:t>~30 MV/m </a:t>
            </a:r>
          </a:p>
          <a:p>
            <a:pPr algn="ctr"/>
            <a:r>
              <a:rPr lang="en-US" sz="1400" dirty="0"/>
              <a:t>30mx</a:t>
            </a:r>
            <a:r>
              <a:rPr lang="en-US" sz="1400" dirty="0">
                <a:solidFill>
                  <a:schemeClr val="tx1"/>
                </a:solidFill>
              </a:rPr>
              <a:t>14m</a:t>
            </a:r>
          </a:p>
          <a:p>
            <a:pPr algn="ctr"/>
            <a:endParaRPr lang="en-US" sz="1400" dirty="0">
              <a:solidFill>
                <a:srgbClr val="FF0000"/>
              </a:solidFill>
            </a:endParaRPr>
          </a:p>
          <a:p>
            <a:pPr algn="ctr"/>
            <a:r>
              <a:rPr lang="en-US" sz="1400" dirty="0">
                <a:solidFill>
                  <a:srgbClr val="FF0000"/>
                </a:solidFill>
              </a:rPr>
              <a:t>18 </a:t>
            </a:r>
            <a:r>
              <a:rPr lang="en-US" sz="1400" dirty="0">
                <a:solidFill>
                  <a:schemeClr val="tx1"/>
                </a:solidFill>
              </a:rPr>
              <a:t>RF stations </a:t>
            </a:r>
            <a:endParaRPr lang="en-GB" sz="1400" dirty="0">
              <a:solidFill>
                <a:schemeClr val="tx1"/>
              </a:solidFill>
            </a:endParaRPr>
          </a:p>
        </p:txBody>
      </p:sp>
      <p:cxnSp>
        <p:nvCxnSpPr>
          <p:cNvPr id="33" name="Straight Arrow Connector 32">
            <a:extLst>
              <a:ext uri="{FF2B5EF4-FFF2-40B4-BE49-F238E27FC236}">
                <a16:creationId xmlns:a16="http://schemas.microsoft.com/office/drawing/2014/main" id="{D9E4E541-EE39-44A9-877F-B82B8F335454}"/>
              </a:ext>
            </a:extLst>
          </p:cNvPr>
          <p:cNvCxnSpPr>
            <a:cxnSpLocks/>
          </p:cNvCxnSpPr>
          <p:nvPr/>
        </p:nvCxnSpPr>
        <p:spPr>
          <a:xfrm flipH="1">
            <a:off x="1041680" y="6022072"/>
            <a:ext cx="1057474" cy="0"/>
          </a:xfrm>
          <a:prstGeom prst="straightConnector1">
            <a:avLst/>
          </a:prstGeom>
          <a:ln w="38100">
            <a:solidFill>
              <a:srgbClr val="FF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5C742D72-5AD6-4E6E-B192-793528219545}"/>
              </a:ext>
            </a:extLst>
          </p:cNvPr>
          <p:cNvSpPr txBox="1"/>
          <p:nvPr/>
        </p:nvSpPr>
        <p:spPr>
          <a:xfrm>
            <a:off x="1246713" y="6123628"/>
            <a:ext cx="792592" cy="369332"/>
          </a:xfrm>
          <a:prstGeom prst="rect">
            <a:avLst/>
          </a:prstGeom>
          <a:noFill/>
        </p:spPr>
        <p:txBody>
          <a:bodyPr wrap="square" rtlCol="0">
            <a:spAutoFit/>
          </a:bodyPr>
          <a:lstStyle/>
          <a:p>
            <a:r>
              <a:rPr lang="en-US" dirty="0"/>
              <a:t>14m</a:t>
            </a:r>
            <a:endParaRPr lang="en-GB" dirty="0"/>
          </a:p>
        </p:txBody>
      </p:sp>
      <p:sp>
        <p:nvSpPr>
          <p:cNvPr id="13" name="TextBox 12">
            <a:extLst>
              <a:ext uri="{FF2B5EF4-FFF2-40B4-BE49-F238E27FC236}">
                <a16:creationId xmlns:a16="http://schemas.microsoft.com/office/drawing/2014/main" id="{9B26FB79-0D85-4476-88EE-47BC62880FB1}"/>
              </a:ext>
            </a:extLst>
          </p:cNvPr>
          <p:cNvSpPr txBox="1"/>
          <p:nvPr/>
        </p:nvSpPr>
        <p:spPr>
          <a:xfrm>
            <a:off x="2173723" y="3159280"/>
            <a:ext cx="2232399" cy="1754326"/>
          </a:xfrm>
          <a:prstGeom prst="rect">
            <a:avLst/>
          </a:prstGeom>
          <a:noFill/>
        </p:spPr>
        <p:txBody>
          <a:bodyPr wrap="square" rtlCol="0">
            <a:spAutoFit/>
          </a:bodyPr>
          <a:lstStyle/>
          <a:p>
            <a:r>
              <a:rPr lang="en-US" dirty="0">
                <a:solidFill>
                  <a:srgbClr val="FF0000"/>
                </a:solidFill>
              </a:rPr>
              <a:t>Building -&gt; Gallery :</a:t>
            </a:r>
          </a:p>
          <a:p>
            <a:r>
              <a:rPr lang="en-US" dirty="0">
                <a:solidFill>
                  <a:srgbClr val="FF0000"/>
                </a:solidFill>
              </a:rPr>
              <a:t>(underground might be possible)</a:t>
            </a:r>
          </a:p>
          <a:p>
            <a:r>
              <a:rPr lang="en-US" dirty="0">
                <a:solidFill>
                  <a:srgbClr val="FF0000"/>
                </a:solidFill>
              </a:rPr>
              <a:t>30m x </a:t>
            </a:r>
            <a:r>
              <a:rPr lang="en-US" b="1" dirty="0">
                <a:solidFill>
                  <a:srgbClr val="FF0000"/>
                </a:solidFill>
              </a:rPr>
              <a:t>15m</a:t>
            </a:r>
            <a:r>
              <a:rPr lang="en-US" dirty="0">
                <a:solidFill>
                  <a:srgbClr val="FF0000"/>
                </a:solidFill>
              </a:rPr>
              <a:t> </a:t>
            </a:r>
          </a:p>
          <a:p>
            <a:r>
              <a:rPr lang="en-US" dirty="0">
                <a:solidFill>
                  <a:srgbClr val="FF0000"/>
                </a:solidFill>
              </a:rPr>
              <a:t>Height: 8-10 m</a:t>
            </a:r>
          </a:p>
          <a:p>
            <a:endParaRPr lang="en-US" dirty="0">
              <a:solidFill>
                <a:srgbClr val="FF0000"/>
              </a:solidFill>
            </a:endParaRPr>
          </a:p>
        </p:txBody>
      </p:sp>
      <p:grpSp>
        <p:nvGrpSpPr>
          <p:cNvPr id="14" name="Group 13">
            <a:extLst>
              <a:ext uri="{FF2B5EF4-FFF2-40B4-BE49-F238E27FC236}">
                <a16:creationId xmlns:a16="http://schemas.microsoft.com/office/drawing/2014/main" id="{D69DCF83-A793-490B-8451-78901F953EBE}"/>
              </a:ext>
            </a:extLst>
          </p:cNvPr>
          <p:cNvGrpSpPr/>
          <p:nvPr/>
        </p:nvGrpSpPr>
        <p:grpSpPr>
          <a:xfrm>
            <a:off x="6581379" y="1752363"/>
            <a:ext cx="4304904" cy="4739847"/>
            <a:chOff x="-32787" y="2023824"/>
            <a:chExt cx="4304904" cy="4739847"/>
          </a:xfrm>
        </p:grpSpPr>
        <p:sp>
          <p:nvSpPr>
            <p:cNvPr id="15" name="Rectangle 14">
              <a:extLst>
                <a:ext uri="{FF2B5EF4-FFF2-40B4-BE49-F238E27FC236}">
                  <a16:creationId xmlns:a16="http://schemas.microsoft.com/office/drawing/2014/main" id="{0F4DAF74-B230-4332-9CC0-B6F64F6A4B3A}"/>
                </a:ext>
              </a:extLst>
            </p:cNvPr>
            <p:cNvSpPr/>
            <p:nvPr/>
          </p:nvSpPr>
          <p:spPr>
            <a:xfrm>
              <a:off x="-32787" y="2023824"/>
              <a:ext cx="1968650" cy="9036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modulator</a:t>
              </a:r>
              <a:endParaRPr lang="en-GB" dirty="0"/>
            </a:p>
          </p:txBody>
        </p:sp>
        <p:sp>
          <p:nvSpPr>
            <p:cNvPr id="17" name="Flowchart: Merge 16">
              <a:extLst>
                <a:ext uri="{FF2B5EF4-FFF2-40B4-BE49-F238E27FC236}">
                  <a16:creationId xmlns:a16="http://schemas.microsoft.com/office/drawing/2014/main" id="{8D509338-7AFF-49A8-91BE-8EC794F276DD}"/>
                </a:ext>
              </a:extLst>
            </p:cNvPr>
            <p:cNvSpPr/>
            <p:nvPr/>
          </p:nvSpPr>
          <p:spPr>
            <a:xfrm>
              <a:off x="-32787" y="2935534"/>
              <a:ext cx="1968650" cy="1573305"/>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klystron</a:t>
              </a:r>
            </a:p>
            <a:p>
              <a:pPr algn="ctr"/>
              <a:r>
                <a:rPr lang="en-US" dirty="0"/>
                <a:t>24MW</a:t>
              </a:r>
              <a:endParaRPr lang="en-GB" dirty="0"/>
            </a:p>
          </p:txBody>
        </p:sp>
        <p:sp>
          <p:nvSpPr>
            <p:cNvPr id="18" name="Oval 17">
              <a:extLst>
                <a:ext uri="{FF2B5EF4-FFF2-40B4-BE49-F238E27FC236}">
                  <a16:creationId xmlns:a16="http://schemas.microsoft.com/office/drawing/2014/main" id="{E2CC6F38-1E7A-4A2B-99BF-90FA68D813D3}"/>
                </a:ext>
              </a:extLst>
            </p:cNvPr>
            <p:cNvSpPr/>
            <p:nvPr/>
          </p:nvSpPr>
          <p:spPr>
            <a:xfrm>
              <a:off x="3153320" y="5634118"/>
              <a:ext cx="1118797" cy="11295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cavity</a:t>
              </a:r>
              <a:endParaRPr lang="en-GB" dirty="0"/>
            </a:p>
          </p:txBody>
        </p:sp>
        <p:sp>
          <p:nvSpPr>
            <p:cNvPr id="19" name="Arrow: Down 18">
              <a:extLst>
                <a:ext uri="{FF2B5EF4-FFF2-40B4-BE49-F238E27FC236}">
                  <a16:creationId xmlns:a16="http://schemas.microsoft.com/office/drawing/2014/main" id="{F5F5A6E2-992F-4531-9671-B4F8C6D90A6C}"/>
                </a:ext>
              </a:extLst>
            </p:cNvPr>
            <p:cNvSpPr/>
            <p:nvPr/>
          </p:nvSpPr>
          <p:spPr>
            <a:xfrm>
              <a:off x="1796257" y="4384999"/>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WG</a:t>
              </a:r>
              <a:endParaRPr lang="en-GB" dirty="0"/>
            </a:p>
          </p:txBody>
        </p:sp>
      </p:grpSp>
      <p:sp>
        <p:nvSpPr>
          <p:cNvPr id="4" name="TextBox 3">
            <a:extLst>
              <a:ext uri="{FF2B5EF4-FFF2-40B4-BE49-F238E27FC236}">
                <a16:creationId xmlns:a16="http://schemas.microsoft.com/office/drawing/2014/main" id="{E88C0E16-4A67-4D15-840A-759AE9543670}"/>
              </a:ext>
            </a:extLst>
          </p:cNvPr>
          <p:cNvSpPr txBox="1"/>
          <p:nvPr/>
        </p:nvSpPr>
        <p:spPr>
          <a:xfrm>
            <a:off x="9264829" y="2800745"/>
            <a:ext cx="2088491" cy="1200329"/>
          </a:xfrm>
          <a:prstGeom prst="rect">
            <a:avLst/>
          </a:prstGeom>
          <a:noFill/>
        </p:spPr>
        <p:txBody>
          <a:bodyPr wrap="square" rtlCol="0">
            <a:spAutoFit/>
          </a:bodyPr>
          <a:lstStyle/>
          <a:p>
            <a:r>
              <a:rPr lang="en-US" dirty="0"/>
              <a:t>WG distribution with phase adjustment to feed 2 x 4 cavities</a:t>
            </a:r>
            <a:endParaRPr lang="en-GB" dirty="0"/>
          </a:p>
        </p:txBody>
      </p:sp>
      <p:grpSp>
        <p:nvGrpSpPr>
          <p:cNvPr id="12" name="Group 11">
            <a:extLst>
              <a:ext uri="{FF2B5EF4-FFF2-40B4-BE49-F238E27FC236}">
                <a16:creationId xmlns:a16="http://schemas.microsoft.com/office/drawing/2014/main" id="{E3AA42D8-49DA-4735-BD5A-E91C384EF79C}"/>
              </a:ext>
            </a:extLst>
          </p:cNvPr>
          <p:cNvGrpSpPr/>
          <p:nvPr/>
        </p:nvGrpSpPr>
        <p:grpSpPr>
          <a:xfrm>
            <a:off x="7784464" y="4856996"/>
            <a:ext cx="4200916" cy="1632271"/>
            <a:chOff x="6567258" y="4846494"/>
            <a:chExt cx="4200916" cy="1632271"/>
          </a:xfrm>
        </p:grpSpPr>
        <p:sp>
          <p:nvSpPr>
            <p:cNvPr id="22" name="Rectangle 21">
              <a:extLst>
                <a:ext uri="{FF2B5EF4-FFF2-40B4-BE49-F238E27FC236}">
                  <a16:creationId xmlns:a16="http://schemas.microsoft.com/office/drawing/2014/main" id="{A20F9E06-9C9F-47FA-A99C-E70DBF240E08}"/>
                </a:ext>
              </a:extLst>
            </p:cNvPr>
            <p:cNvSpPr/>
            <p:nvPr/>
          </p:nvSpPr>
          <p:spPr>
            <a:xfrm>
              <a:off x="6991926" y="4850837"/>
              <a:ext cx="3343565" cy="275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Arrow: Down 29">
              <a:extLst>
                <a:ext uri="{FF2B5EF4-FFF2-40B4-BE49-F238E27FC236}">
                  <a16:creationId xmlns:a16="http://schemas.microsoft.com/office/drawing/2014/main" id="{479D3631-F24B-4573-8C3F-D2A9CF93DC8A}"/>
                </a:ext>
              </a:extLst>
            </p:cNvPr>
            <p:cNvSpPr/>
            <p:nvPr/>
          </p:nvSpPr>
          <p:spPr>
            <a:xfrm>
              <a:off x="8919528" y="4846494"/>
              <a:ext cx="484632" cy="6272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5" name="Group 4">
              <a:extLst>
                <a:ext uri="{FF2B5EF4-FFF2-40B4-BE49-F238E27FC236}">
                  <a16:creationId xmlns:a16="http://schemas.microsoft.com/office/drawing/2014/main" id="{4A331174-6D2C-4407-9DB7-2CC5DDA03DDE}"/>
                </a:ext>
              </a:extLst>
            </p:cNvPr>
            <p:cNvGrpSpPr/>
            <p:nvPr/>
          </p:nvGrpSpPr>
          <p:grpSpPr>
            <a:xfrm>
              <a:off x="7587864" y="4849951"/>
              <a:ext cx="1118797" cy="1628300"/>
              <a:chOff x="7458436" y="4849951"/>
              <a:chExt cx="1118797" cy="1628300"/>
            </a:xfrm>
          </p:grpSpPr>
          <p:sp>
            <p:nvSpPr>
              <p:cNvPr id="31" name="Oval 30">
                <a:extLst>
                  <a:ext uri="{FF2B5EF4-FFF2-40B4-BE49-F238E27FC236}">
                    <a16:creationId xmlns:a16="http://schemas.microsoft.com/office/drawing/2014/main" id="{1D62136D-B8BF-480B-B2FD-26D0D8E0D9A1}"/>
                  </a:ext>
                </a:extLst>
              </p:cNvPr>
              <p:cNvSpPr/>
              <p:nvPr/>
            </p:nvSpPr>
            <p:spPr>
              <a:xfrm>
                <a:off x="7458436" y="5348698"/>
                <a:ext cx="1118797" cy="11295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cavity</a:t>
                </a:r>
                <a:endParaRPr lang="en-GB" dirty="0"/>
              </a:p>
            </p:txBody>
          </p:sp>
          <p:sp>
            <p:nvSpPr>
              <p:cNvPr id="32" name="Arrow: Down 31">
                <a:extLst>
                  <a:ext uri="{FF2B5EF4-FFF2-40B4-BE49-F238E27FC236}">
                    <a16:creationId xmlns:a16="http://schemas.microsoft.com/office/drawing/2014/main" id="{5B2C959E-A193-4A8D-92AC-61A18511DB5E}"/>
                  </a:ext>
                </a:extLst>
              </p:cNvPr>
              <p:cNvSpPr/>
              <p:nvPr/>
            </p:nvSpPr>
            <p:spPr>
              <a:xfrm>
                <a:off x="7771061" y="4849951"/>
                <a:ext cx="484632" cy="6272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26" name="Group 25">
              <a:extLst>
                <a:ext uri="{FF2B5EF4-FFF2-40B4-BE49-F238E27FC236}">
                  <a16:creationId xmlns:a16="http://schemas.microsoft.com/office/drawing/2014/main" id="{2652D977-ADF2-4780-BBBE-BE5ACB267BAB}"/>
                </a:ext>
              </a:extLst>
            </p:cNvPr>
            <p:cNvGrpSpPr/>
            <p:nvPr/>
          </p:nvGrpSpPr>
          <p:grpSpPr>
            <a:xfrm>
              <a:off x="6567258" y="4846494"/>
              <a:ext cx="1118797" cy="1628300"/>
              <a:chOff x="7458436" y="4849951"/>
              <a:chExt cx="1118797" cy="1628300"/>
            </a:xfrm>
          </p:grpSpPr>
          <p:sp>
            <p:nvSpPr>
              <p:cNvPr id="27" name="Oval 26">
                <a:extLst>
                  <a:ext uri="{FF2B5EF4-FFF2-40B4-BE49-F238E27FC236}">
                    <a16:creationId xmlns:a16="http://schemas.microsoft.com/office/drawing/2014/main" id="{1A40A390-900B-450D-979D-BC65F75955A0}"/>
                  </a:ext>
                </a:extLst>
              </p:cNvPr>
              <p:cNvSpPr/>
              <p:nvPr/>
            </p:nvSpPr>
            <p:spPr>
              <a:xfrm>
                <a:off x="7458436" y="5348698"/>
                <a:ext cx="1118797" cy="11295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cavity</a:t>
                </a:r>
                <a:endParaRPr lang="en-GB" dirty="0"/>
              </a:p>
            </p:txBody>
          </p:sp>
          <p:sp>
            <p:nvSpPr>
              <p:cNvPr id="28" name="Arrow: Down 27">
                <a:extLst>
                  <a:ext uri="{FF2B5EF4-FFF2-40B4-BE49-F238E27FC236}">
                    <a16:creationId xmlns:a16="http://schemas.microsoft.com/office/drawing/2014/main" id="{7A980E3B-8BA1-411A-B249-75F3202853A9}"/>
                  </a:ext>
                </a:extLst>
              </p:cNvPr>
              <p:cNvSpPr/>
              <p:nvPr/>
            </p:nvSpPr>
            <p:spPr>
              <a:xfrm>
                <a:off x="7771061" y="4849951"/>
                <a:ext cx="484632" cy="6272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29" name="Group 28">
              <a:extLst>
                <a:ext uri="{FF2B5EF4-FFF2-40B4-BE49-F238E27FC236}">
                  <a16:creationId xmlns:a16="http://schemas.microsoft.com/office/drawing/2014/main" id="{BB5A0A98-42B1-49A3-8927-23B58B7A377A}"/>
                </a:ext>
              </a:extLst>
            </p:cNvPr>
            <p:cNvGrpSpPr/>
            <p:nvPr/>
          </p:nvGrpSpPr>
          <p:grpSpPr>
            <a:xfrm>
              <a:off x="9649377" y="4850465"/>
              <a:ext cx="1118797" cy="1628300"/>
              <a:chOff x="7458436" y="4849951"/>
              <a:chExt cx="1118797" cy="1628300"/>
            </a:xfrm>
          </p:grpSpPr>
          <p:sp>
            <p:nvSpPr>
              <p:cNvPr id="35" name="Oval 34">
                <a:extLst>
                  <a:ext uri="{FF2B5EF4-FFF2-40B4-BE49-F238E27FC236}">
                    <a16:creationId xmlns:a16="http://schemas.microsoft.com/office/drawing/2014/main" id="{0AABB2F3-060C-4B3B-8026-142A4036F85D}"/>
                  </a:ext>
                </a:extLst>
              </p:cNvPr>
              <p:cNvSpPr/>
              <p:nvPr/>
            </p:nvSpPr>
            <p:spPr>
              <a:xfrm>
                <a:off x="7458436" y="5348698"/>
                <a:ext cx="1118797" cy="11295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cavity</a:t>
                </a:r>
                <a:endParaRPr lang="en-GB" dirty="0"/>
              </a:p>
            </p:txBody>
          </p:sp>
          <p:sp>
            <p:nvSpPr>
              <p:cNvPr id="36" name="Arrow: Down 35">
                <a:extLst>
                  <a:ext uri="{FF2B5EF4-FFF2-40B4-BE49-F238E27FC236}">
                    <a16:creationId xmlns:a16="http://schemas.microsoft.com/office/drawing/2014/main" id="{9DDE3B23-86AC-4E49-AC9B-76FE028F7109}"/>
                  </a:ext>
                </a:extLst>
              </p:cNvPr>
              <p:cNvSpPr/>
              <p:nvPr/>
            </p:nvSpPr>
            <p:spPr>
              <a:xfrm>
                <a:off x="7771061" y="4849951"/>
                <a:ext cx="484632" cy="6272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grpSp>
        <p:nvGrpSpPr>
          <p:cNvPr id="37" name="Group 36">
            <a:extLst>
              <a:ext uri="{FF2B5EF4-FFF2-40B4-BE49-F238E27FC236}">
                <a16:creationId xmlns:a16="http://schemas.microsoft.com/office/drawing/2014/main" id="{7D6C559B-CAEB-45BB-9B89-88581D675842}"/>
              </a:ext>
            </a:extLst>
          </p:cNvPr>
          <p:cNvGrpSpPr/>
          <p:nvPr/>
        </p:nvGrpSpPr>
        <p:grpSpPr>
          <a:xfrm>
            <a:off x="3433412" y="4853025"/>
            <a:ext cx="4200916" cy="1632271"/>
            <a:chOff x="6567258" y="4846494"/>
            <a:chExt cx="4200916" cy="1632271"/>
          </a:xfrm>
        </p:grpSpPr>
        <p:sp>
          <p:nvSpPr>
            <p:cNvPr id="38" name="Rectangle 37">
              <a:extLst>
                <a:ext uri="{FF2B5EF4-FFF2-40B4-BE49-F238E27FC236}">
                  <a16:creationId xmlns:a16="http://schemas.microsoft.com/office/drawing/2014/main" id="{0ADD334C-E787-4486-9DDA-88C65A8B1940}"/>
                </a:ext>
              </a:extLst>
            </p:cNvPr>
            <p:cNvSpPr/>
            <p:nvPr/>
          </p:nvSpPr>
          <p:spPr>
            <a:xfrm>
              <a:off x="6991926" y="4850837"/>
              <a:ext cx="3343565" cy="275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Arrow: Down 38">
              <a:extLst>
                <a:ext uri="{FF2B5EF4-FFF2-40B4-BE49-F238E27FC236}">
                  <a16:creationId xmlns:a16="http://schemas.microsoft.com/office/drawing/2014/main" id="{56462299-39EB-4E3B-B87A-40011A8832DD}"/>
                </a:ext>
              </a:extLst>
            </p:cNvPr>
            <p:cNvSpPr/>
            <p:nvPr/>
          </p:nvSpPr>
          <p:spPr>
            <a:xfrm>
              <a:off x="8919528" y="4846494"/>
              <a:ext cx="484632" cy="6272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40" name="Group 39">
              <a:extLst>
                <a:ext uri="{FF2B5EF4-FFF2-40B4-BE49-F238E27FC236}">
                  <a16:creationId xmlns:a16="http://schemas.microsoft.com/office/drawing/2014/main" id="{00FD1F41-CC09-4FD2-8CE1-415B13CFAF9F}"/>
                </a:ext>
              </a:extLst>
            </p:cNvPr>
            <p:cNvGrpSpPr/>
            <p:nvPr/>
          </p:nvGrpSpPr>
          <p:grpSpPr>
            <a:xfrm>
              <a:off x="7587864" y="4849951"/>
              <a:ext cx="1118797" cy="1628300"/>
              <a:chOff x="7458436" y="4849951"/>
              <a:chExt cx="1118797" cy="1628300"/>
            </a:xfrm>
          </p:grpSpPr>
          <p:sp>
            <p:nvSpPr>
              <p:cNvPr id="47" name="Oval 46">
                <a:extLst>
                  <a:ext uri="{FF2B5EF4-FFF2-40B4-BE49-F238E27FC236}">
                    <a16:creationId xmlns:a16="http://schemas.microsoft.com/office/drawing/2014/main" id="{5BD428E9-03FD-4D8F-BD0A-F4BB234D675C}"/>
                  </a:ext>
                </a:extLst>
              </p:cNvPr>
              <p:cNvSpPr/>
              <p:nvPr/>
            </p:nvSpPr>
            <p:spPr>
              <a:xfrm>
                <a:off x="7458436" y="5348698"/>
                <a:ext cx="1118797" cy="11295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cavity</a:t>
                </a:r>
                <a:endParaRPr lang="en-GB" dirty="0"/>
              </a:p>
            </p:txBody>
          </p:sp>
          <p:sp>
            <p:nvSpPr>
              <p:cNvPr id="48" name="Arrow: Down 47">
                <a:extLst>
                  <a:ext uri="{FF2B5EF4-FFF2-40B4-BE49-F238E27FC236}">
                    <a16:creationId xmlns:a16="http://schemas.microsoft.com/office/drawing/2014/main" id="{78A6A4D0-21BA-4751-AF00-C4D4CEB7BDAE}"/>
                  </a:ext>
                </a:extLst>
              </p:cNvPr>
              <p:cNvSpPr/>
              <p:nvPr/>
            </p:nvSpPr>
            <p:spPr>
              <a:xfrm>
                <a:off x="7771061" y="4849951"/>
                <a:ext cx="484632" cy="6272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41" name="Group 40">
              <a:extLst>
                <a:ext uri="{FF2B5EF4-FFF2-40B4-BE49-F238E27FC236}">
                  <a16:creationId xmlns:a16="http://schemas.microsoft.com/office/drawing/2014/main" id="{2D4C8655-6B9D-49FF-A554-53A4172131B3}"/>
                </a:ext>
              </a:extLst>
            </p:cNvPr>
            <p:cNvGrpSpPr/>
            <p:nvPr/>
          </p:nvGrpSpPr>
          <p:grpSpPr>
            <a:xfrm>
              <a:off x="6567258" y="4846494"/>
              <a:ext cx="1118797" cy="1628300"/>
              <a:chOff x="7458436" y="4849951"/>
              <a:chExt cx="1118797" cy="1628300"/>
            </a:xfrm>
          </p:grpSpPr>
          <p:sp>
            <p:nvSpPr>
              <p:cNvPr id="45" name="Oval 44">
                <a:extLst>
                  <a:ext uri="{FF2B5EF4-FFF2-40B4-BE49-F238E27FC236}">
                    <a16:creationId xmlns:a16="http://schemas.microsoft.com/office/drawing/2014/main" id="{D3EECDC9-30FA-42E5-BCBE-333671E84FDB}"/>
                  </a:ext>
                </a:extLst>
              </p:cNvPr>
              <p:cNvSpPr/>
              <p:nvPr/>
            </p:nvSpPr>
            <p:spPr>
              <a:xfrm>
                <a:off x="7458436" y="5348698"/>
                <a:ext cx="1118797" cy="11295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cavity</a:t>
                </a:r>
                <a:endParaRPr lang="en-GB" dirty="0"/>
              </a:p>
            </p:txBody>
          </p:sp>
          <p:sp>
            <p:nvSpPr>
              <p:cNvPr id="46" name="Arrow: Down 45">
                <a:extLst>
                  <a:ext uri="{FF2B5EF4-FFF2-40B4-BE49-F238E27FC236}">
                    <a16:creationId xmlns:a16="http://schemas.microsoft.com/office/drawing/2014/main" id="{F6A91F5C-606E-499E-9C3F-65B7A6FF908A}"/>
                  </a:ext>
                </a:extLst>
              </p:cNvPr>
              <p:cNvSpPr/>
              <p:nvPr/>
            </p:nvSpPr>
            <p:spPr>
              <a:xfrm>
                <a:off x="7771061" y="4849951"/>
                <a:ext cx="484632" cy="6272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42" name="Group 41">
              <a:extLst>
                <a:ext uri="{FF2B5EF4-FFF2-40B4-BE49-F238E27FC236}">
                  <a16:creationId xmlns:a16="http://schemas.microsoft.com/office/drawing/2014/main" id="{A5DAFDBA-BAD4-4EF8-AA3F-25976D3C5711}"/>
                </a:ext>
              </a:extLst>
            </p:cNvPr>
            <p:cNvGrpSpPr/>
            <p:nvPr/>
          </p:nvGrpSpPr>
          <p:grpSpPr>
            <a:xfrm>
              <a:off x="9649377" y="4850465"/>
              <a:ext cx="1118797" cy="1628300"/>
              <a:chOff x="7458436" y="4849951"/>
              <a:chExt cx="1118797" cy="1628300"/>
            </a:xfrm>
          </p:grpSpPr>
          <p:sp>
            <p:nvSpPr>
              <p:cNvPr id="43" name="Oval 42">
                <a:extLst>
                  <a:ext uri="{FF2B5EF4-FFF2-40B4-BE49-F238E27FC236}">
                    <a16:creationId xmlns:a16="http://schemas.microsoft.com/office/drawing/2014/main" id="{70A54CEE-F621-4CC2-8F10-378C5F130926}"/>
                  </a:ext>
                </a:extLst>
              </p:cNvPr>
              <p:cNvSpPr/>
              <p:nvPr/>
            </p:nvSpPr>
            <p:spPr>
              <a:xfrm>
                <a:off x="7458436" y="5348698"/>
                <a:ext cx="1118797" cy="11295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cavity</a:t>
                </a:r>
                <a:endParaRPr lang="en-GB" dirty="0"/>
              </a:p>
            </p:txBody>
          </p:sp>
          <p:sp>
            <p:nvSpPr>
              <p:cNvPr id="44" name="Arrow: Down 43">
                <a:extLst>
                  <a:ext uri="{FF2B5EF4-FFF2-40B4-BE49-F238E27FC236}">
                    <a16:creationId xmlns:a16="http://schemas.microsoft.com/office/drawing/2014/main" id="{5C718491-59CA-43BA-939E-A8072CA7A5E1}"/>
                  </a:ext>
                </a:extLst>
              </p:cNvPr>
              <p:cNvSpPr/>
              <p:nvPr/>
            </p:nvSpPr>
            <p:spPr>
              <a:xfrm>
                <a:off x="7771061" y="4849951"/>
                <a:ext cx="484632" cy="6272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sp>
        <p:nvSpPr>
          <p:cNvPr id="49" name="Oval 48">
            <a:extLst>
              <a:ext uri="{FF2B5EF4-FFF2-40B4-BE49-F238E27FC236}">
                <a16:creationId xmlns:a16="http://schemas.microsoft.com/office/drawing/2014/main" id="{EB2B775D-15EF-4536-9C00-277480583470}"/>
              </a:ext>
            </a:extLst>
          </p:cNvPr>
          <p:cNvSpPr/>
          <p:nvPr/>
        </p:nvSpPr>
        <p:spPr>
          <a:xfrm>
            <a:off x="5476177" y="5359200"/>
            <a:ext cx="1118797" cy="112955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cavity</a:t>
            </a:r>
            <a:endParaRPr lang="en-GB" dirty="0"/>
          </a:p>
        </p:txBody>
      </p:sp>
      <p:sp>
        <p:nvSpPr>
          <p:cNvPr id="50" name="Arrow: Down 49">
            <a:extLst>
              <a:ext uri="{FF2B5EF4-FFF2-40B4-BE49-F238E27FC236}">
                <a16:creationId xmlns:a16="http://schemas.microsoft.com/office/drawing/2014/main" id="{A23CAA45-22FE-4207-8236-32F597F4B83D}"/>
              </a:ext>
            </a:extLst>
          </p:cNvPr>
          <p:cNvSpPr/>
          <p:nvPr/>
        </p:nvSpPr>
        <p:spPr>
          <a:xfrm>
            <a:off x="6303915" y="4135623"/>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WG</a:t>
            </a:r>
            <a:endParaRPr lang="en-GB" dirty="0"/>
          </a:p>
        </p:txBody>
      </p:sp>
      <p:sp>
        <p:nvSpPr>
          <p:cNvPr id="51" name="Rectangle 50">
            <a:extLst>
              <a:ext uri="{FF2B5EF4-FFF2-40B4-BE49-F238E27FC236}">
                <a16:creationId xmlns:a16="http://schemas.microsoft.com/office/drawing/2014/main" id="{625DD5AF-D2AC-4625-9F5E-4F4DD29BEAB4}"/>
              </a:ext>
            </a:extLst>
          </p:cNvPr>
          <p:cNvSpPr/>
          <p:nvPr/>
        </p:nvSpPr>
        <p:spPr>
          <a:xfrm>
            <a:off x="6424246" y="4001074"/>
            <a:ext cx="2358254" cy="275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273258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59400E-714B-4F3D-97C4-E3CAE6B17E6D}"/>
              </a:ext>
            </a:extLst>
          </p:cNvPr>
          <p:cNvSpPr>
            <a:spLocks noGrp="1"/>
          </p:cNvSpPr>
          <p:nvPr>
            <p:ph type="title"/>
          </p:nvPr>
        </p:nvSpPr>
        <p:spPr/>
        <p:txBody>
          <a:bodyPr/>
          <a:lstStyle/>
          <a:p>
            <a:r>
              <a:rPr lang="en-US" dirty="0"/>
              <a:t>Some preliminary conclusions</a:t>
            </a:r>
            <a:endParaRPr lang="en-GB" dirty="0"/>
          </a:p>
        </p:txBody>
      </p:sp>
      <p:sp>
        <p:nvSpPr>
          <p:cNvPr id="4" name="TextBox 3">
            <a:extLst>
              <a:ext uri="{FF2B5EF4-FFF2-40B4-BE49-F238E27FC236}">
                <a16:creationId xmlns:a16="http://schemas.microsoft.com/office/drawing/2014/main" id="{6ED7A8D2-002F-4B8A-880C-64CC22063643}"/>
              </a:ext>
            </a:extLst>
          </p:cNvPr>
          <p:cNvSpPr txBox="1"/>
          <p:nvPr/>
        </p:nvSpPr>
        <p:spPr>
          <a:xfrm>
            <a:off x="620114" y="1477379"/>
            <a:ext cx="10951172" cy="4524315"/>
          </a:xfrm>
          <a:prstGeom prst="rect">
            <a:avLst/>
          </a:prstGeom>
          <a:noFill/>
        </p:spPr>
        <p:txBody>
          <a:bodyPr wrap="square" rtlCol="0">
            <a:spAutoFit/>
          </a:bodyPr>
          <a:lstStyle/>
          <a:p>
            <a:pPr marL="342900" indent="-342900">
              <a:buFont typeface="Arial" panose="020B0604020202020204" pitchFamily="34" charset="0"/>
              <a:buChar char="•"/>
            </a:pPr>
            <a:r>
              <a:rPr lang="en-US" sz="1800" dirty="0"/>
              <a:t>Total number of RF power sources and total footprint of the RF system have been estimated based on currently available parameters of RF system for the muon cooling demonstrator (MCD) and assuming commercially available RF power sources similar to what is used at ESS.</a:t>
            </a:r>
          </a:p>
          <a:p>
            <a:pPr marL="342900" indent="-342900">
              <a:buFont typeface="Arial" panose="020B0604020202020204" pitchFamily="34" charset="0"/>
              <a:buChar char="•"/>
            </a:pPr>
            <a:r>
              <a:rPr lang="en-US" sz="1800" dirty="0"/>
              <a:t>Total number of klystrons for the MCD is ~300 which is larger than for example for ESS (~200)</a:t>
            </a:r>
          </a:p>
          <a:p>
            <a:pPr marL="342900" indent="-342900">
              <a:buFont typeface="Arial" panose="020B0604020202020204" pitchFamily="34" charset="0"/>
              <a:buChar char="•"/>
            </a:pPr>
            <a:r>
              <a:rPr lang="en-US" sz="1800" dirty="0"/>
              <a:t>The footprint is ~30x200m which is probably too large to go underground. It requires large number (~300) of long (~100m) waveguides</a:t>
            </a:r>
          </a:p>
          <a:p>
            <a:pPr marL="342900" indent="-342900">
              <a:buFont typeface="Arial" panose="020B0604020202020204" pitchFamily="34" charset="0"/>
              <a:buChar char="•"/>
            </a:pPr>
            <a:r>
              <a:rPr lang="en-US" sz="1800" dirty="0"/>
              <a:t>Possible reduction of the footprint is possible by scaling done modulator size for operating at lower (than ESS) pulse length and rep. rate required for MCD. (~10-50% </a:t>
            </a:r>
            <a:r>
              <a:rPr lang="en-US" dirty="0"/>
              <a:t>for the modulator</a:t>
            </a:r>
            <a:r>
              <a:rPr lang="en-US" sz="1800" dirty="0"/>
              <a:t>, small impact on the overall footprint, TBC) </a:t>
            </a:r>
          </a:p>
          <a:p>
            <a:pPr marL="342900" indent="-342900">
              <a:buFont typeface="Arial" panose="020B0604020202020204" pitchFamily="34" charset="0"/>
              <a:buChar char="•"/>
            </a:pPr>
            <a:r>
              <a:rPr lang="en-US" sz="1800" dirty="0"/>
              <a:t>Significant reduction of the number of RF power sources and RF waveguides is possible by </a:t>
            </a:r>
          </a:p>
          <a:p>
            <a:pPr marL="800100" lvl="1" indent="-342900">
              <a:buFont typeface="Arial" panose="020B0604020202020204" pitchFamily="34" charset="0"/>
              <a:buChar char="•"/>
            </a:pPr>
            <a:r>
              <a:rPr lang="en-US" dirty="0"/>
              <a:t>Adding RF pulse compression system with power gain of 2 to 4.</a:t>
            </a:r>
          </a:p>
          <a:p>
            <a:pPr marL="800100" lvl="1" indent="-342900">
              <a:buFont typeface="Arial" panose="020B0604020202020204" pitchFamily="34" charset="0"/>
              <a:buChar char="•"/>
            </a:pPr>
            <a:r>
              <a:rPr lang="en-US" dirty="0"/>
              <a:t>Using higher peak power klystron: 1.5 -&gt; 24 MW, factor 16.</a:t>
            </a:r>
          </a:p>
          <a:p>
            <a:pPr marL="800100" lvl="1" indent="-342900">
              <a:buFont typeface="Arial" panose="020B0604020202020204" pitchFamily="34" charset="0"/>
              <a:buChar char="•"/>
            </a:pPr>
            <a:r>
              <a:rPr lang="en-US" dirty="0"/>
              <a:t>Both approaches require development of distributed coupling system for feeding RF power to several cavities (from 2 to 8) from one source</a:t>
            </a:r>
          </a:p>
          <a:p>
            <a:pPr marL="342900" indent="-342900">
              <a:buFont typeface="Arial" panose="020B0604020202020204" pitchFamily="34" charset="0"/>
              <a:buChar char="•"/>
            </a:pPr>
            <a:r>
              <a:rPr lang="en-US" dirty="0"/>
              <a:t>All options require strong R&amp;D program before application to the design of MCD</a:t>
            </a:r>
            <a:endParaRPr lang="en-US" sz="1800" dirty="0"/>
          </a:p>
          <a:p>
            <a:endParaRPr lang="en-GB" dirty="0"/>
          </a:p>
        </p:txBody>
      </p:sp>
    </p:spTree>
    <p:extLst>
      <p:ext uri="{BB962C8B-B14F-4D97-AF65-F5344CB8AC3E}">
        <p14:creationId xmlns:p14="http://schemas.microsoft.com/office/powerpoint/2010/main" val="1502183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10;&#10;Description automatically generated with medium confidence">
            <a:extLst>
              <a:ext uri="{FF2B5EF4-FFF2-40B4-BE49-F238E27FC236}">
                <a16:creationId xmlns:a16="http://schemas.microsoft.com/office/drawing/2014/main" id="{80BE4CB1-3C7C-40F1-9D6C-70F0138C80B9}"/>
              </a:ext>
            </a:extLst>
          </p:cNvPr>
          <p:cNvPicPr>
            <a:picLocks noChangeAspect="1"/>
          </p:cNvPicPr>
          <p:nvPr/>
        </p:nvPicPr>
        <p:blipFill>
          <a:blip r:embed="rId2"/>
          <a:stretch>
            <a:fillRect/>
          </a:stretch>
        </p:blipFill>
        <p:spPr>
          <a:xfrm>
            <a:off x="0" y="40441"/>
            <a:ext cx="12192000" cy="6777117"/>
          </a:xfrm>
          <a:prstGeom prst="rect">
            <a:avLst/>
          </a:prstGeom>
        </p:spPr>
      </p:pic>
      <p:sp>
        <p:nvSpPr>
          <p:cNvPr id="6" name="TextBox 5">
            <a:extLst>
              <a:ext uri="{FF2B5EF4-FFF2-40B4-BE49-F238E27FC236}">
                <a16:creationId xmlns:a16="http://schemas.microsoft.com/office/drawing/2014/main" id="{C87B63A7-C53C-4432-8E54-463A3592E1BC}"/>
              </a:ext>
            </a:extLst>
          </p:cNvPr>
          <p:cNvSpPr txBox="1"/>
          <p:nvPr/>
        </p:nvSpPr>
        <p:spPr>
          <a:xfrm>
            <a:off x="9826580" y="707238"/>
            <a:ext cx="1751527" cy="923330"/>
          </a:xfrm>
          <a:prstGeom prst="rect">
            <a:avLst/>
          </a:prstGeom>
          <a:noFill/>
        </p:spPr>
        <p:txBody>
          <a:bodyPr wrap="square" rtlCol="0">
            <a:spAutoFit/>
          </a:bodyPr>
          <a:lstStyle/>
          <a:p>
            <a:r>
              <a:rPr lang="en-US" dirty="0"/>
              <a:t>Rui Ximenes</a:t>
            </a:r>
          </a:p>
          <a:p>
            <a:r>
              <a:rPr lang="en-US" dirty="0"/>
              <a:t>2</a:t>
            </a:r>
            <a:r>
              <a:rPr lang="en-US" baseline="30000" dirty="0"/>
              <a:t>nd</a:t>
            </a:r>
            <a:r>
              <a:rPr lang="en-US" dirty="0"/>
              <a:t> Community meeting</a:t>
            </a:r>
            <a:endParaRPr lang="en-GB" dirty="0"/>
          </a:p>
        </p:txBody>
      </p:sp>
    </p:spTree>
    <p:extLst>
      <p:ext uri="{BB962C8B-B14F-4D97-AF65-F5344CB8AC3E}">
        <p14:creationId xmlns:p14="http://schemas.microsoft.com/office/powerpoint/2010/main" val="1483624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8CF16-2603-49C0-B234-B45E54E0CB21}"/>
              </a:ext>
            </a:extLst>
          </p:cNvPr>
          <p:cNvSpPr>
            <a:spLocks noGrp="1"/>
          </p:cNvSpPr>
          <p:nvPr>
            <p:ph type="title"/>
          </p:nvPr>
        </p:nvSpPr>
        <p:spPr/>
        <p:txBody>
          <a:bodyPr/>
          <a:lstStyle/>
          <a:p>
            <a:r>
              <a:rPr lang="en-US" dirty="0"/>
              <a:t>Muon cooling demonstrator layout </a:t>
            </a:r>
            <a:br>
              <a:rPr lang="en-US" dirty="0"/>
            </a:br>
            <a:r>
              <a:rPr lang="en-GB" dirty="0">
                <a:hlinkClick r:id="rId2"/>
              </a:rPr>
              <a:t>Chris Rogers </a:t>
            </a:r>
            <a:r>
              <a:rPr lang="en-US" dirty="0"/>
              <a:t> </a:t>
            </a:r>
            <a:endParaRPr lang="en-GB" dirty="0"/>
          </a:p>
        </p:txBody>
      </p:sp>
      <p:pic>
        <p:nvPicPr>
          <p:cNvPr id="7" name="Picture 6" descr="A screenshot of a computer&#10;&#10;Description automatically generated with low confidence">
            <a:extLst>
              <a:ext uri="{FF2B5EF4-FFF2-40B4-BE49-F238E27FC236}">
                <a16:creationId xmlns:a16="http://schemas.microsoft.com/office/drawing/2014/main" id="{421AF609-D79A-474B-8DFA-CA636B647387}"/>
              </a:ext>
            </a:extLst>
          </p:cNvPr>
          <p:cNvPicPr>
            <a:picLocks noChangeAspect="1"/>
          </p:cNvPicPr>
          <p:nvPr/>
        </p:nvPicPr>
        <p:blipFill>
          <a:blip r:embed="rId3"/>
          <a:stretch>
            <a:fillRect/>
          </a:stretch>
        </p:blipFill>
        <p:spPr>
          <a:xfrm>
            <a:off x="1045948" y="2019300"/>
            <a:ext cx="9445839" cy="3029218"/>
          </a:xfrm>
          <a:prstGeom prst="rect">
            <a:avLst/>
          </a:prstGeom>
        </p:spPr>
      </p:pic>
      <p:cxnSp>
        <p:nvCxnSpPr>
          <p:cNvPr id="5" name="Straight Arrow Connector 4">
            <a:extLst>
              <a:ext uri="{FF2B5EF4-FFF2-40B4-BE49-F238E27FC236}">
                <a16:creationId xmlns:a16="http://schemas.microsoft.com/office/drawing/2014/main" id="{4B4D5387-B210-4A8D-876A-D7CD2967EC04}"/>
              </a:ext>
            </a:extLst>
          </p:cNvPr>
          <p:cNvCxnSpPr>
            <a:cxnSpLocks/>
          </p:cNvCxnSpPr>
          <p:nvPr/>
        </p:nvCxnSpPr>
        <p:spPr>
          <a:xfrm>
            <a:off x="4471514" y="2522531"/>
            <a:ext cx="5625963" cy="0"/>
          </a:xfrm>
          <a:prstGeom prst="straightConnector1">
            <a:avLst/>
          </a:prstGeom>
          <a:ln w="38100">
            <a:solidFill>
              <a:srgbClr val="FF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EA5D31E-51A6-4FFF-81FD-ADE06017A991}"/>
              </a:ext>
            </a:extLst>
          </p:cNvPr>
          <p:cNvSpPr txBox="1"/>
          <p:nvPr/>
        </p:nvSpPr>
        <p:spPr>
          <a:xfrm>
            <a:off x="6891740" y="2153199"/>
            <a:ext cx="636424" cy="369332"/>
          </a:xfrm>
          <a:prstGeom prst="rect">
            <a:avLst/>
          </a:prstGeom>
          <a:noFill/>
        </p:spPr>
        <p:txBody>
          <a:bodyPr wrap="square" rtlCol="0">
            <a:spAutoFit/>
          </a:bodyPr>
          <a:lstStyle/>
          <a:p>
            <a:r>
              <a:rPr lang="en-US" dirty="0"/>
              <a:t>32m</a:t>
            </a:r>
            <a:endParaRPr lang="en-GB" dirty="0"/>
          </a:p>
        </p:txBody>
      </p:sp>
      <p:cxnSp>
        <p:nvCxnSpPr>
          <p:cNvPr id="9" name="Straight Arrow Connector 8">
            <a:extLst>
              <a:ext uri="{FF2B5EF4-FFF2-40B4-BE49-F238E27FC236}">
                <a16:creationId xmlns:a16="http://schemas.microsoft.com/office/drawing/2014/main" id="{8D98FC5B-B4F3-4CD9-8832-CEE96BF9A457}"/>
              </a:ext>
            </a:extLst>
          </p:cNvPr>
          <p:cNvCxnSpPr>
            <a:cxnSpLocks/>
          </p:cNvCxnSpPr>
          <p:nvPr/>
        </p:nvCxnSpPr>
        <p:spPr>
          <a:xfrm flipV="1">
            <a:off x="3514130" y="3001108"/>
            <a:ext cx="252885" cy="427894"/>
          </a:xfrm>
          <a:prstGeom prst="straightConnector1">
            <a:avLst/>
          </a:prstGeom>
          <a:ln w="38100">
            <a:solidFill>
              <a:srgbClr val="FF0000"/>
            </a:solidFill>
            <a:headEnd type="stealth"/>
            <a:tailEnd type="stealth"/>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E93B1064-1331-4B56-9038-7A59DD3E78C8}"/>
              </a:ext>
            </a:extLst>
          </p:cNvPr>
          <p:cNvSpPr txBox="1"/>
          <p:nvPr/>
        </p:nvSpPr>
        <p:spPr>
          <a:xfrm>
            <a:off x="3617127" y="3075298"/>
            <a:ext cx="636424" cy="369332"/>
          </a:xfrm>
          <a:prstGeom prst="rect">
            <a:avLst/>
          </a:prstGeom>
          <a:noFill/>
        </p:spPr>
        <p:txBody>
          <a:bodyPr wrap="square" rtlCol="0">
            <a:spAutoFit/>
          </a:bodyPr>
          <a:lstStyle/>
          <a:p>
            <a:r>
              <a:rPr lang="en-US" dirty="0"/>
              <a:t>2m</a:t>
            </a:r>
            <a:endParaRPr lang="en-GB" dirty="0"/>
          </a:p>
        </p:txBody>
      </p:sp>
    </p:spTree>
    <p:extLst>
      <p:ext uri="{BB962C8B-B14F-4D97-AF65-F5344CB8AC3E}">
        <p14:creationId xmlns:p14="http://schemas.microsoft.com/office/powerpoint/2010/main" val="1157007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8834C-9A2D-4DB6-A6B5-FB00D09D4893}"/>
              </a:ext>
            </a:extLst>
          </p:cNvPr>
          <p:cNvSpPr>
            <a:spLocks noGrp="1"/>
          </p:cNvSpPr>
          <p:nvPr>
            <p:ph type="title"/>
          </p:nvPr>
        </p:nvSpPr>
        <p:spPr/>
        <p:txBody>
          <a:bodyPr/>
          <a:lstStyle/>
          <a:p>
            <a:r>
              <a:rPr lang="en-US" dirty="0"/>
              <a:t>Collimation </a:t>
            </a:r>
            <a:r>
              <a:rPr lang="en-GB" dirty="0">
                <a:hlinkClick r:id="rId2"/>
              </a:rPr>
              <a:t>Chris Rogers </a:t>
            </a:r>
            <a:endParaRPr lang="en-GB" dirty="0"/>
          </a:p>
        </p:txBody>
      </p:sp>
      <p:sp>
        <p:nvSpPr>
          <p:cNvPr id="3" name="Subtitle 2">
            <a:extLst>
              <a:ext uri="{FF2B5EF4-FFF2-40B4-BE49-F238E27FC236}">
                <a16:creationId xmlns:a16="http://schemas.microsoft.com/office/drawing/2014/main" id="{C48BD766-AE78-4F02-8D69-C35A1CEDBE09}"/>
              </a:ext>
            </a:extLst>
          </p:cNvPr>
          <p:cNvSpPr>
            <a:spLocks noGrp="1"/>
          </p:cNvSpPr>
          <p:nvPr>
            <p:ph type="subTitle"/>
          </p:nvPr>
        </p:nvSpPr>
        <p:spPr>
          <a:xfrm>
            <a:off x="767741" y="153563"/>
            <a:ext cx="10515240" cy="1325160"/>
          </a:xfrm>
        </p:spPr>
        <p:txBody>
          <a:bodyPr/>
          <a:lstStyle/>
          <a:p>
            <a:endParaRPr lang="en-GB" dirty="0"/>
          </a:p>
        </p:txBody>
      </p:sp>
      <p:pic>
        <p:nvPicPr>
          <p:cNvPr id="5" name="Picture 4" descr="Word&#10;&#10;Description automatically generated with low confidence">
            <a:extLst>
              <a:ext uri="{FF2B5EF4-FFF2-40B4-BE49-F238E27FC236}">
                <a16:creationId xmlns:a16="http://schemas.microsoft.com/office/drawing/2014/main" id="{64B46463-10D2-4F9A-A9D9-EBC20CA3F6F1}"/>
              </a:ext>
            </a:extLst>
          </p:cNvPr>
          <p:cNvPicPr>
            <a:picLocks noChangeAspect="1"/>
          </p:cNvPicPr>
          <p:nvPr/>
        </p:nvPicPr>
        <p:blipFill>
          <a:blip r:embed="rId3"/>
          <a:stretch>
            <a:fillRect/>
          </a:stretch>
        </p:blipFill>
        <p:spPr>
          <a:xfrm>
            <a:off x="128790" y="1385123"/>
            <a:ext cx="6316909" cy="4791397"/>
          </a:xfrm>
          <a:prstGeom prst="rect">
            <a:avLst/>
          </a:prstGeom>
        </p:spPr>
      </p:pic>
      <p:pic>
        <p:nvPicPr>
          <p:cNvPr id="7" name="Picture 6" descr="A picture containing text&#10;&#10;Description automatically generated">
            <a:extLst>
              <a:ext uri="{FF2B5EF4-FFF2-40B4-BE49-F238E27FC236}">
                <a16:creationId xmlns:a16="http://schemas.microsoft.com/office/drawing/2014/main" id="{1A2FD9C0-0E97-42BA-B73C-1AB0F85BD32F}"/>
              </a:ext>
            </a:extLst>
          </p:cNvPr>
          <p:cNvPicPr>
            <a:picLocks noChangeAspect="1"/>
          </p:cNvPicPr>
          <p:nvPr/>
        </p:nvPicPr>
        <p:blipFill>
          <a:blip r:embed="rId4"/>
          <a:stretch>
            <a:fillRect/>
          </a:stretch>
        </p:blipFill>
        <p:spPr>
          <a:xfrm>
            <a:off x="6201924" y="1572323"/>
            <a:ext cx="5990076" cy="4604197"/>
          </a:xfrm>
          <a:prstGeom prst="rect">
            <a:avLst/>
          </a:prstGeom>
        </p:spPr>
      </p:pic>
      <p:sp>
        <p:nvSpPr>
          <p:cNvPr id="8" name="Rectangle 7">
            <a:extLst>
              <a:ext uri="{FF2B5EF4-FFF2-40B4-BE49-F238E27FC236}">
                <a16:creationId xmlns:a16="http://schemas.microsoft.com/office/drawing/2014/main" id="{0112AFDA-809C-48BE-88E3-10946F2FE37C}"/>
              </a:ext>
            </a:extLst>
          </p:cNvPr>
          <p:cNvSpPr/>
          <p:nvPr/>
        </p:nvSpPr>
        <p:spPr>
          <a:xfrm>
            <a:off x="6369860" y="2897483"/>
            <a:ext cx="3014285" cy="66775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69060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Shape 1"/>
          <p:cNvSpPr txBox="1"/>
          <p:nvPr/>
        </p:nvSpPr>
        <p:spPr>
          <a:xfrm>
            <a:off x="838380" y="25200"/>
            <a:ext cx="10515240" cy="1325160"/>
          </a:xfrm>
          <a:prstGeom prst="rect">
            <a:avLst/>
          </a:prstGeom>
          <a:noFill/>
          <a:ln>
            <a:noFill/>
          </a:ln>
        </p:spPr>
        <p:txBody>
          <a:bodyPr anchor="ctr"/>
          <a:lstStyle/>
          <a:p>
            <a:pPr>
              <a:lnSpc>
                <a:spcPct val="90000"/>
              </a:lnSpc>
            </a:pPr>
            <a:r>
              <a:rPr lang="en-US" sz="4400" b="0" strike="noStrike" spc="-1" dirty="0">
                <a:solidFill>
                  <a:srgbClr val="000000"/>
                </a:solidFill>
                <a:latin typeface="Calibri Light"/>
              </a:rPr>
              <a:t>Muon Cooling channel </a:t>
            </a:r>
          </a:p>
          <a:p>
            <a:pPr>
              <a:lnSpc>
                <a:spcPct val="90000"/>
              </a:lnSpc>
            </a:pPr>
            <a:r>
              <a:rPr lang="en-GB" sz="3200" dirty="0">
                <a:hlinkClick r:id="rId2"/>
              </a:rPr>
              <a:t>Chris Rogers</a:t>
            </a:r>
            <a:endParaRPr lang="en-US" sz="3200" b="0" strike="noStrike" spc="-1" dirty="0">
              <a:solidFill>
                <a:srgbClr val="000000"/>
              </a:solidFill>
              <a:latin typeface="Calibri"/>
            </a:endParaRPr>
          </a:p>
        </p:txBody>
      </p:sp>
      <p:sp>
        <p:nvSpPr>
          <p:cNvPr id="87" name="CustomShape 2"/>
          <p:cNvSpPr/>
          <p:nvPr/>
        </p:nvSpPr>
        <p:spPr>
          <a:xfrm>
            <a:off x="4804200" y="5089680"/>
            <a:ext cx="360" cy="434880"/>
          </a:xfrm>
          <a:custGeom>
            <a:avLst/>
            <a:gdLst/>
            <a:ahLst/>
            <a:cxnLst/>
            <a:rect l="l" t="t" r="r" b="b"/>
            <a:pathLst>
              <a:path w="21600" h="21600">
                <a:moveTo>
                  <a:pt x="0" y="0"/>
                </a:moveTo>
                <a:lnTo>
                  <a:pt x="21600" y="21600"/>
                </a:lnTo>
              </a:path>
            </a:pathLst>
          </a:custGeom>
          <a:noFill/>
          <a:ln>
            <a:tailEnd type="triangle" w="med" len="med"/>
          </a:ln>
        </p:spPr>
        <p:style>
          <a:lnRef idx="1">
            <a:schemeClr val="accent1"/>
          </a:lnRef>
          <a:fillRef idx="0">
            <a:schemeClr val="accent1"/>
          </a:fillRef>
          <a:effectRef idx="0">
            <a:schemeClr val="accent1"/>
          </a:effectRef>
          <a:fontRef idx="minor"/>
        </p:style>
      </p:sp>
      <p:sp>
        <p:nvSpPr>
          <p:cNvPr id="88" name="CustomShape 3"/>
          <p:cNvSpPr/>
          <p:nvPr/>
        </p:nvSpPr>
        <p:spPr>
          <a:xfrm>
            <a:off x="2769480" y="4836240"/>
            <a:ext cx="360" cy="679320"/>
          </a:xfrm>
          <a:custGeom>
            <a:avLst/>
            <a:gdLst/>
            <a:ahLst/>
            <a:cxnLst/>
            <a:rect l="l" t="t" r="r" b="b"/>
            <a:pathLst>
              <a:path w="21600" h="21600">
                <a:moveTo>
                  <a:pt x="0" y="0"/>
                </a:moveTo>
                <a:lnTo>
                  <a:pt x="21600" y="21600"/>
                </a:lnTo>
              </a:path>
            </a:pathLst>
          </a:custGeom>
          <a:noFill/>
          <a:ln>
            <a:tailEnd type="triangle" w="med" len="med"/>
          </a:ln>
        </p:spPr>
        <p:style>
          <a:lnRef idx="1">
            <a:schemeClr val="accent1"/>
          </a:lnRef>
          <a:fillRef idx="0">
            <a:schemeClr val="accent1"/>
          </a:fillRef>
          <a:effectRef idx="0">
            <a:schemeClr val="accent1"/>
          </a:effectRef>
          <a:fontRef idx="minor"/>
        </p:style>
      </p:sp>
      <p:pic>
        <p:nvPicPr>
          <p:cNvPr id="89" name="Picture 13"/>
          <p:cNvPicPr/>
          <p:nvPr/>
        </p:nvPicPr>
        <p:blipFill>
          <a:blip r:embed="rId3"/>
          <a:stretch/>
        </p:blipFill>
        <p:spPr>
          <a:xfrm>
            <a:off x="6361723" y="285396"/>
            <a:ext cx="5740124" cy="3352744"/>
          </a:xfrm>
          <a:prstGeom prst="rect">
            <a:avLst/>
          </a:prstGeom>
          <a:ln>
            <a:noFill/>
          </a:ln>
        </p:spPr>
      </p:pic>
      <p:pic>
        <p:nvPicPr>
          <p:cNvPr id="3" name="Picture 2" descr="Chart&#10;&#10;Description automatically generated">
            <a:extLst>
              <a:ext uri="{FF2B5EF4-FFF2-40B4-BE49-F238E27FC236}">
                <a16:creationId xmlns:a16="http://schemas.microsoft.com/office/drawing/2014/main" id="{9C10E4DE-54C7-4867-9DFB-2AC64CB36014}"/>
              </a:ext>
            </a:extLst>
          </p:cNvPr>
          <p:cNvPicPr>
            <a:picLocks noChangeAspect="1"/>
          </p:cNvPicPr>
          <p:nvPr/>
        </p:nvPicPr>
        <p:blipFill>
          <a:blip r:embed="rId4"/>
          <a:stretch>
            <a:fillRect/>
          </a:stretch>
        </p:blipFill>
        <p:spPr>
          <a:xfrm>
            <a:off x="1" y="1341720"/>
            <a:ext cx="6189720" cy="4580186"/>
          </a:xfrm>
          <a:prstGeom prst="rect">
            <a:avLst/>
          </a:prstGeom>
        </p:spPr>
      </p:pic>
      <p:sp>
        <p:nvSpPr>
          <p:cNvPr id="4" name="TextBox 3">
            <a:extLst>
              <a:ext uri="{FF2B5EF4-FFF2-40B4-BE49-F238E27FC236}">
                <a16:creationId xmlns:a16="http://schemas.microsoft.com/office/drawing/2014/main" id="{63F8D3ED-DB87-4A64-B18B-DBBDDB502DD7}"/>
              </a:ext>
            </a:extLst>
          </p:cNvPr>
          <p:cNvSpPr txBox="1"/>
          <p:nvPr/>
        </p:nvSpPr>
        <p:spPr>
          <a:xfrm>
            <a:off x="5244220" y="1619269"/>
            <a:ext cx="1172116" cy="369332"/>
          </a:xfrm>
          <a:prstGeom prst="rect">
            <a:avLst/>
          </a:prstGeom>
          <a:noFill/>
        </p:spPr>
        <p:txBody>
          <a:bodyPr wrap="none" rtlCol="0">
            <a:spAutoFit/>
          </a:bodyPr>
          <a:lstStyle/>
          <a:p>
            <a:r>
              <a:rPr lang="en-US" b="1" dirty="0"/>
              <a:t>Stage B8</a:t>
            </a:r>
            <a:endParaRPr lang="en-GB" b="1" dirty="0"/>
          </a:p>
        </p:txBody>
      </p:sp>
      <p:sp>
        <p:nvSpPr>
          <p:cNvPr id="5" name="Arrow: Right 4">
            <a:extLst>
              <a:ext uri="{FF2B5EF4-FFF2-40B4-BE49-F238E27FC236}">
                <a16:creationId xmlns:a16="http://schemas.microsoft.com/office/drawing/2014/main" id="{74BF498F-A0F7-4BA0-B07B-86F15873FA0A}"/>
              </a:ext>
            </a:extLst>
          </p:cNvPr>
          <p:cNvSpPr/>
          <p:nvPr/>
        </p:nvSpPr>
        <p:spPr>
          <a:xfrm>
            <a:off x="5786518" y="1877026"/>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a:extLst>
              <a:ext uri="{FF2B5EF4-FFF2-40B4-BE49-F238E27FC236}">
                <a16:creationId xmlns:a16="http://schemas.microsoft.com/office/drawing/2014/main" id="{AAD25ABD-C96F-47D7-AAEA-4721E3E1EA8F}"/>
              </a:ext>
            </a:extLst>
          </p:cNvPr>
          <p:cNvSpPr txBox="1"/>
          <p:nvPr/>
        </p:nvSpPr>
        <p:spPr>
          <a:xfrm>
            <a:off x="424940" y="6042712"/>
            <a:ext cx="5198859" cy="369332"/>
          </a:xfrm>
          <a:prstGeom prst="rect">
            <a:avLst/>
          </a:prstGeom>
          <a:noFill/>
        </p:spPr>
        <p:txBody>
          <a:bodyPr wrap="none" rtlCol="0">
            <a:spAutoFit/>
          </a:bodyPr>
          <a:lstStyle/>
          <a:p>
            <a:r>
              <a:rPr lang="en-US" b="1" dirty="0"/>
              <a:t>One of the 4 types: B5 – B8, still to be defined</a:t>
            </a:r>
            <a:endParaRPr lang="en-GB" b="1" dirty="0"/>
          </a:p>
        </p:txBody>
      </p:sp>
      <p:pic>
        <p:nvPicPr>
          <p:cNvPr id="8" name="Picture 7" descr="Table&#10;&#10;Description automatically generated">
            <a:extLst>
              <a:ext uri="{FF2B5EF4-FFF2-40B4-BE49-F238E27FC236}">
                <a16:creationId xmlns:a16="http://schemas.microsoft.com/office/drawing/2014/main" id="{14AAC640-76C1-4120-B084-BD1930D794AE}"/>
              </a:ext>
            </a:extLst>
          </p:cNvPr>
          <p:cNvPicPr>
            <a:picLocks noChangeAspect="1"/>
          </p:cNvPicPr>
          <p:nvPr/>
        </p:nvPicPr>
        <p:blipFill>
          <a:blip r:embed="rId5"/>
          <a:stretch>
            <a:fillRect/>
          </a:stretch>
        </p:blipFill>
        <p:spPr>
          <a:xfrm>
            <a:off x="6159712" y="3638140"/>
            <a:ext cx="5897979" cy="2773904"/>
          </a:xfrm>
          <a:prstGeom prst="rect">
            <a:avLst/>
          </a:prstGeom>
        </p:spPr>
      </p:pic>
      <p:sp>
        <p:nvSpPr>
          <p:cNvPr id="9" name="Rectangle 8">
            <a:extLst>
              <a:ext uri="{FF2B5EF4-FFF2-40B4-BE49-F238E27FC236}">
                <a16:creationId xmlns:a16="http://schemas.microsoft.com/office/drawing/2014/main" id="{F1501408-1895-4913-B9CD-0E443AF4B77D}"/>
              </a:ext>
            </a:extLst>
          </p:cNvPr>
          <p:cNvSpPr/>
          <p:nvPr/>
        </p:nvSpPr>
        <p:spPr>
          <a:xfrm>
            <a:off x="6112858" y="5766747"/>
            <a:ext cx="5897979" cy="64529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Shape 1"/>
          <p:cNvSpPr txBox="1"/>
          <p:nvPr/>
        </p:nvSpPr>
        <p:spPr>
          <a:xfrm>
            <a:off x="838080" y="365040"/>
            <a:ext cx="10515240" cy="1325160"/>
          </a:xfrm>
          <a:prstGeom prst="rect">
            <a:avLst/>
          </a:prstGeom>
          <a:noFill/>
          <a:ln>
            <a:noFill/>
          </a:ln>
        </p:spPr>
        <p:txBody>
          <a:bodyPr anchor="ctr"/>
          <a:lstStyle/>
          <a:p>
            <a:pPr>
              <a:lnSpc>
                <a:spcPct val="90000"/>
              </a:lnSpc>
            </a:pPr>
            <a:r>
              <a:rPr lang="en-US" sz="3600" b="0" strike="noStrike" spc="-1" dirty="0">
                <a:solidFill>
                  <a:srgbClr val="000000"/>
                </a:solidFill>
                <a:latin typeface="Calibri Light"/>
              </a:rPr>
              <a:t>Parameters of RF system (beam dynamics specifications)</a:t>
            </a:r>
            <a:endParaRPr lang="en-US" sz="3600" b="0" strike="noStrike" spc="-1" dirty="0">
              <a:solidFill>
                <a:srgbClr val="000000"/>
              </a:solidFill>
              <a:latin typeface="Calibri"/>
            </a:endParaRPr>
          </a:p>
        </p:txBody>
      </p:sp>
      <p:graphicFrame>
        <p:nvGraphicFramePr>
          <p:cNvPr id="93" name="Table 2"/>
          <p:cNvGraphicFramePr/>
          <p:nvPr>
            <p:extLst>
              <p:ext uri="{D42A27DB-BD31-4B8C-83A1-F6EECF244321}">
                <p14:modId xmlns:p14="http://schemas.microsoft.com/office/powerpoint/2010/main" val="3838372348"/>
              </p:ext>
            </p:extLst>
          </p:nvPr>
        </p:nvGraphicFramePr>
        <p:xfrm>
          <a:off x="637560" y="1464289"/>
          <a:ext cx="10916280" cy="4560546"/>
        </p:xfrm>
        <a:graphic>
          <a:graphicData uri="http://schemas.openxmlformats.org/drawingml/2006/table">
            <a:tbl>
              <a:tblPr/>
              <a:tblGrid>
                <a:gridCol w="2729160">
                  <a:extLst>
                    <a:ext uri="{9D8B030D-6E8A-4147-A177-3AD203B41FA5}">
                      <a16:colId xmlns:a16="http://schemas.microsoft.com/office/drawing/2014/main" val="20000"/>
                    </a:ext>
                  </a:extLst>
                </a:gridCol>
                <a:gridCol w="2044440">
                  <a:extLst>
                    <a:ext uri="{9D8B030D-6E8A-4147-A177-3AD203B41FA5}">
                      <a16:colId xmlns:a16="http://schemas.microsoft.com/office/drawing/2014/main" val="20001"/>
                    </a:ext>
                  </a:extLst>
                </a:gridCol>
                <a:gridCol w="2214360">
                  <a:extLst>
                    <a:ext uri="{9D8B030D-6E8A-4147-A177-3AD203B41FA5}">
                      <a16:colId xmlns:a16="http://schemas.microsoft.com/office/drawing/2014/main" val="20002"/>
                    </a:ext>
                  </a:extLst>
                </a:gridCol>
                <a:gridCol w="3928320">
                  <a:extLst>
                    <a:ext uri="{9D8B030D-6E8A-4147-A177-3AD203B41FA5}">
                      <a16:colId xmlns:a16="http://schemas.microsoft.com/office/drawing/2014/main" val="20003"/>
                    </a:ext>
                  </a:extLst>
                </a:gridCol>
              </a:tblGrid>
              <a:tr h="202461">
                <a:tc>
                  <a:txBody>
                    <a:bodyPr/>
                    <a:lstStyle/>
                    <a:p>
                      <a:endParaRPr lang="en-US"/>
                    </a:p>
                  </a:txBody>
                  <a:tcPr>
                    <a:lnL w="12240">
                      <a:solidFill>
                        <a:srgbClr val="FFFFFF"/>
                      </a:solidFill>
                    </a:lnL>
                    <a:lnR w="12240">
                      <a:solidFill>
                        <a:srgbClr val="FFFFFF"/>
                      </a:solidFill>
                    </a:lnR>
                    <a:lnT w="12240">
                      <a:solidFill>
                        <a:srgbClr val="FFFFFF"/>
                      </a:solidFill>
                    </a:lnT>
                    <a:lnB w="38160">
                      <a:solidFill>
                        <a:srgbClr val="FFFFFF"/>
                      </a:solidFill>
                    </a:lnB>
                    <a:solidFill>
                      <a:srgbClr val="4472C4"/>
                    </a:solidFill>
                  </a:tcPr>
                </a:tc>
                <a:tc>
                  <a:txBody>
                    <a:bodyPr/>
                    <a:lstStyle/>
                    <a:p>
                      <a:pPr>
                        <a:lnSpc>
                          <a:spcPct val="100000"/>
                        </a:lnSpc>
                      </a:pPr>
                      <a:r>
                        <a:rPr lang="en-GB" sz="1200" b="1" strike="noStrike" spc="-1">
                          <a:solidFill>
                            <a:srgbClr val="FFFFFF"/>
                          </a:solidFill>
                          <a:latin typeface="Calibri"/>
                        </a:rPr>
                        <a:t>Collimation system</a:t>
                      </a:r>
                      <a:endParaRPr lang="en-GB" sz="12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472C4"/>
                    </a:solidFill>
                  </a:tcPr>
                </a:tc>
                <a:tc>
                  <a:txBody>
                    <a:bodyPr/>
                    <a:lstStyle/>
                    <a:p>
                      <a:pPr>
                        <a:lnSpc>
                          <a:spcPct val="100000"/>
                        </a:lnSpc>
                      </a:pPr>
                      <a:r>
                        <a:rPr lang="en-GB" sz="1200" b="1" strike="noStrike" spc="-1">
                          <a:solidFill>
                            <a:srgbClr val="FFFFFF"/>
                          </a:solidFill>
                          <a:latin typeface="Calibri"/>
                        </a:rPr>
                        <a:t>Cooling cells</a:t>
                      </a:r>
                      <a:endParaRPr lang="en-GB" sz="12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472C4"/>
                    </a:solidFill>
                  </a:tcPr>
                </a:tc>
                <a:tc>
                  <a:txBody>
                    <a:bodyPr/>
                    <a:lstStyle/>
                    <a:p>
                      <a:pPr>
                        <a:lnSpc>
                          <a:spcPct val="100000"/>
                        </a:lnSpc>
                      </a:pPr>
                      <a:r>
                        <a:rPr lang="en-GB" sz="1200" b="1" strike="noStrike" spc="-1">
                          <a:solidFill>
                            <a:srgbClr val="FFFFFF"/>
                          </a:solidFill>
                          <a:latin typeface="Calibri"/>
                        </a:rPr>
                        <a:t>comments</a:t>
                      </a:r>
                      <a:endParaRPr lang="en-GB" sz="12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472C4"/>
                    </a:solidFill>
                  </a:tcPr>
                </a:tc>
                <a:extLst>
                  <a:ext uri="{0D108BD9-81ED-4DB2-BD59-A6C34878D82A}">
                    <a16:rowId xmlns:a16="http://schemas.microsoft.com/office/drawing/2014/main" val="10000"/>
                  </a:ext>
                </a:extLst>
              </a:tr>
              <a:tr h="305485">
                <a:tc>
                  <a:txBody>
                    <a:bodyPr/>
                    <a:lstStyle/>
                    <a:p>
                      <a:endParaRPr lang="en-US" dirty="0"/>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FD5E9"/>
                    </a:solidFill>
                  </a:tcPr>
                </a:tc>
                <a:tc>
                  <a:txBody>
                    <a:bodyPr/>
                    <a:lstStyle/>
                    <a:p>
                      <a:pPr>
                        <a:lnSpc>
                          <a:spcPct val="100000"/>
                        </a:lnSpc>
                      </a:pPr>
                      <a:r>
                        <a:rPr lang="en-GB" sz="1200" b="0" strike="noStrike" spc="-1">
                          <a:solidFill>
                            <a:srgbClr val="000000"/>
                          </a:solidFill>
                          <a:latin typeface="Calibri"/>
                        </a:rPr>
                        <a:t>Cavity type 1</a:t>
                      </a:r>
                      <a:endParaRPr lang="en-GB" sz="1200" b="0" strike="noStrike" spc="-1">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FD5E9"/>
                    </a:solidFill>
                  </a:tcPr>
                </a:tc>
                <a:tc>
                  <a:txBody>
                    <a:bodyPr/>
                    <a:lstStyle/>
                    <a:p>
                      <a:pPr>
                        <a:lnSpc>
                          <a:spcPct val="100000"/>
                        </a:lnSpc>
                      </a:pPr>
                      <a:r>
                        <a:rPr lang="en-GB" sz="1200" b="0" strike="noStrike" spc="-1">
                          <a:solidFill>
                            <a:srgbClr val="000000"/>
                          </a:solidFill>
                          <a:latin typeface="Calibri"/>
                        </a:rPr>
                        <a:t>Cavity type 1</a:t>
                      </a:r>
                      <a:endParaRPr lang="en-GB" sz="1200" b="0" strike="noStrike" spc="-1">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FD5E9"/>
                    </a:solidFill>
                  </a:tcPr>
                </a:tc>
                <a:tc>
                  <a:txBody>
                    <a:bodyPr/>
                    <a:lstStyle/>
                    <a:p>
                      <a:pPr>
                        <a:lnSpc>
                          <a:spcPct val="100000"/>
                        </a:lnSpc>
                      </a:pPr>
                      <a:r>
                        <a:rPr lang="en-US" sz="1200" b="1" strike="noStrike" spc="-1" dirty="0">
                          <a:latin typeface="Arial"/>
                        </a:rPr>
                        <a:t>One single cavity design can be used </a:t>
                      </a:r>
                      <a:endParaRPr lang="en-GB" sz="1200" b="1" strike="noStrike" spc="-1" dirty="0">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FD5E9"/>
                    </a:solidFill>
                  </a:tcPr>
                </a:tc>
                <a:extLst>
                  <a:ext uri="{0D108BD9-81ED-4DB2-BD59-A6C34878D82A}">
                    <a16:rowId xmlns:a16="http://schemas.microsoft.com/office/drawing/2014/main" val="10001"/>
                  </a:ext>
                </a:extLst>
              </a:tr>
              <a:tr h="305485">
                <a:tc>
                  <a:txBody>
                    <a:bodyPr/>
                    <a:lstStyle/>
                    <a:p>
                      <a:pPr>
                        <a:lnSpc>
                          <a:spcPct val="100000"/>
                        </a:lnSpc>
                      </a:pPr>
                      <a:r>
                        <a:rPr lang="en-GB" sz="1200" b="0" strike="noStrike" spc="-1">
                          <a:solidFill>
                            <a:srgbClr val="000000"/>
                          </a:solidFill>
                          <a:latin typeface="Calibri"/>
                        </a:rPr>
                        <a:t>Number of RF cavities</a:t>
                      </a:r>
                      <a:endParaRPr lang="en-GB"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r>
                        <a:rPr lang="en-US" sz="1200" b="0" strike="noStrike" spc="-1" dirty="0">
                          <a:latin typeface="Times New Roman"/>
                        </a:rPr>
                        <a:t>1</a:t>
                      </a:r>
                      <a:r>
                        <a:rPr lang="en-GB" sz="1200" b="0" strike="noStrike" spc="-1" dirty="0">
                          <a:latin typeface="Times New Roman"/>
                        </a:rPr>
                        <a:t>6</a:t>
                      </a:r>
                    </a:p>
                  </a:txBody>
                  <a:tcPr>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pPr>
                        <a:lnSpc>
                          <a:spcPct val="100000"/>
                        </a:lnSpc>
                      </a:pPr>
                      <a:r>
                        <a:rPr lang="en-GB" sz="1200" b="0" strike="noStrike" spc="-1">
                          <a:solidFill>
                            <a:srgbClr val="000000"/>
                          </a:solidFill>
                          <a:latin typeface="Calibri"/>
                        </a:rPr>
                        <a:t>18 x 8 modules = 144</a:t>
                      </a:r>
                      <a:endParaRPr lang="en-GB"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endParaRPr lang="en-US"/>
                    </a:p>
                  </a:txBody>
                  <a:tcPr>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extLst>
                  <a:ext uri="{0D108BD9-81ED-4DB2-BD59-A6C34878D82A}">
                    <a16:rowId xmlns:a16="http://schemas.microsoft.com/office/drawing/2014/main" val="10002"/>
                  </a:ext>
                </a:extLst>
              </a:tr>
              <a:tr h="657997">
                <a:tc>
                  <a:txBody>
                    <a:bodyPr/>
                    <a:lstStyle/>
                    <a:p>
                      <a:pPr>
                        <a:lnSpc>
                          <a:spcPct val="100000"/>
                        </a:lnSpc>
                      </a:pPr>
                      <a:r>
                        <a:rPr lang="en-GB" sz="1200" b="0" strike="noStrike" spc="-1">
                          <a:solidFill>
                            <a:srgbClr val="000000"/>
                          </a:solidFill>
                          <a:latin typeface="Calibri"/>
                        </a:rPr>
                        <a:t>RF frequency [MHz]</a:t>
                      </a:r>
                      <a:endParaRPr lang="en-GB"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lstStyle/>
                    <a:p>
                      <a:pPr>
                        <a:lnSpc>
                          <a:spcPct val="100000"/>
                        </a:lnSpc>
                      </a:pPr>
                      <a:r>
                        <a:rPr lang="en-GB" sz="1200" b="0" strike="noStrike" spc="-1">
                          <a:solidFill>
                            <a:srgbClr val="000000"/>
                          </a:solidFill>
                          <a:latin typeface="Calibri"/>
                        </a:rPr>
                        <a:t>650</a:t>
                      </a:r>
                      <a:endParaRPr lang="en-GB"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lstStyle/>
                    <a:p>
                      <a:pPr>
                        <a:lnSpc>
                          <a:spcPct val="100000"/>
                        </a:lnSpc>
                      </a:pPr>
                      <a:r>
                        <a:rPr lang="en-GB" sz="1200" b="0" strike="noStrike" spc="-1">
                          <a:solidFill>
                            <a:srgbClr val="000000"/>
                          </a:solidFill>
                          <a:latin typeface="Calibri"/>
                        </a:rPr>
                        <a:t>650</a:t>
                      </a:r>
                      <a:endParaRPr lang="en-GB"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lstStyle/>
                    <a:p>
                      <a:pPr>
                        <a:lnSpc>
                          <a:spcPct val="100000"/>
                        </a:lnSpc>
                      </a:pPr>
                      <a:r>
                        <a:rPr lang="en-GB" sz="1200" b="0" strike="noStrike" spc="-1" dirty="0">
                          <a:latin typeface="+mn-lt"/>
                        </a:rPr>
                        <a:t>Transitioning to </a:t>
                      </a:r>
                      <a:r>
                        <a:rPr lang="en-GB" sz="1200" b="1" strike="noStrike" spc="-1" dirty="0">
                          <a:latin typeface="+mn-lt"/>
                        </a:rPr>
                        <a:t>704 MHz </a:t>
                      </a:r>
                      <a:r>
                        <a:rPr lang="en-GB" sz="1200" b="0" strike="noStrike" spc="-1" dirty="0">
                          <a:latin typeface="+mn-lt"/>
                        </a:rPr>
                        <a:t>should not be a problem. Initially, the channel was tuned for 805 </a:t>
                      </a:r>
                      <a:r>
                        <a:rPr lang="en-GB" sz="1200" b="0" strike="noStrike" spc="-1" dirty="0" err="1">
                          <a:latin typeface="+mn-lt"/>
                        </a:rPr>
                        <a:t>MHz.</a:t>
                      </a:r>
                      <a:r>
                        <a:rPr lang="en-GB" sz="1200" b="0" strike="noStrike" spc="-1" dirty="0">
                          <a:latin typeface="+mn-lt"/>
                        </a:rPr>
                        <a:t> Then we re-optimized to 650 MHz without any issues. 704 MHz is somewhere in the middle so I don't see this being a problem either. </a:t>
                      </a:r>
                    </a:p>
                    <a:p>
                      <a:pPr>
                        <a:lnSpc>
                          <a:spcPct val="100000"/>
                        </a:lnSpc>
                      </a:pPr>
                      <a:r>
                        <a:rPr lang="en-GB" sz="1200" b="0" strike="noStrike" spc="-1" dirty="0">
                          <a:latin typeface="+mn-lt"/>
                        </a:rPr>
                        <a:t>Diktys</a:t>
                      </a:r>
                    </a:p>
                  </a:txBody>
                  <a:tcPr>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extLst>
                  <a:ext uri="{0D108BD9-81ED-4DB2-BD59-A6C34878D82A}">
                    <a16:rowId xmlns:a16="http://schemas.microsoft.com/office/drawing/2014/main" val="10003"/>
                  </a:ext>
                </a:extLst>
              </a:tr>
              <a:tr h="432820">
                <a:tc>
                  <a:txBody>
                    <a:bodyPr/>
                    <a:lstStyle/>
                    <a:p>
                      <a:pPr>
                        <a:lnSpc>
                          <a:spcPct val="100000"/>
                        </a:lnSpc>
                      </a:pPr>
                      <a:r>
                        <a:rPr lang="en-GB" sz="1200" b="0" strike="noStrike" spc="-1">
                          <a:solidFill>
                            <a:srgbClr val="000000"/>
                          </a:solidFill>
                          <a:latin typeface="Calibri"/>
                        </a:rPr>
                        <a:t>Accelerating gradient [MV/m]</a:t>
                      </a:r>
                      <a:endParaRPr lang="en-GB"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r>
                        <a:rPr lang="en-GB" sz="1200" b="0" strike="noStrike" spc="-1">
                          <a:latin typeface="Times New Roman"/>
                        </a:rPr>
                        <a:t>15</a:t>
                      </a:r>
                    </a:p>
                  </a:txBody>
                  <a:tcPr>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r>
                        <a:rPr lang="en-GB" sz="1200" b="0" strike="noStrike" spc="-1">
                          <a:latin typeface="Times New Roman"/>
                        </a:rPr>
                        <a:t>28.5</a:t>
                      </a:r>
                    </a:p>
                  </a:txBody>
                  <a:tcPr>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pPr>
                        <a:lnSpc>
                          <a:spcPct val="100000"/>
                        </a:lnSpc>
                      </a:pPr>
                      <a:r>
                        <a:rPr lang="en-GB" sz="1200" b="0" strike="noStrike" spc="-1" dirty="0">
                          <a:solidFill>
                            <a:srgbClr val="000000"/>
                          </a:solidFill>
                          <a:latin typeface="Calibri"/>
                        </a:rPr>
                        <a:t>No transit time factor is included. It is the amplitude of the accelerating electric field on crest, on </a:t>
                      </a:r>
                      <a:r>
                        <a:rPr lang="en-GB" sz="1200" b="0" strike="noStrike" spc="-1">
                          <a:solidFill>
                            <a:srgbClr val="000000"/>
                          </a:solidFill>
                          <a:latin typeface="Calibri"/>
                        </a:rPr>
                        <a:t>axis (For </a:t>
                      </a:r>
                      <a:r>
                        <a:rPr lang="en-GB" sz="1200" b="0" strike="noStrike" spc="-1" dirty="0">
                          <a:solidFill>
                            <a:srgbClr val="000000"/>
                          </a:solidFill>
                          <a:latin typeface="Calibri"/>
                        </a:rPr>
                        <a:t>ideal pillbox it is also max surface </a:t>
                      </a:r>
                      <a:r>
                        <a:rPr lang="en-GB" sz="1200" b="0" strike="noStrike" spc="-1">
                          <a:solidFill>
                            <a:srgbClr val="000000"/>
                          </a:solidFill>
                          <a:latin typeface="Calibri"/>
                        </a:rPr>
                        <a:t>electric field).</a:t>
                      </a:r>
                      <a:endParaRPr lang="en-GB" sz="1200" b="0" strike="noStrike" spc="-1" dirty="0">
                        <a:solidFill>
                          <a:srgbClr val="000000"/>
                        </a:solidFill>
                        <a:latin typeface="Calibri"/>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extLst>
                  <a:ext uri="{0D108BD9-81ED-4DB2-BD59-A6C34878D82A}">
                    <a16:rowId xmlns:a16="http://schemas.microsoft.com/office/drawing/2014/main" val="10004"/>
                  </a:ext>
                </a:extLst>
              </a:tr>
              <a:tr h="354306">
                <a:tc>
                  <a:txBody>
                    <a:bodyPr/>
                    <a:lstStyle/>
                    <a:p>
                      <a:pPr>
                        <a:lnSpc>
                          <a:spcPct val="100000"/>
                        </a:lnSpc>
                      </a:pPr>
                      <a:r>
                        <a:rPr lang="en-GB" sz="1200" b="0" strike="noStrike" spc="-1">
                          <a:solidFill>
                            <a:srgbClr val="000000"/>
                          </a:solidFill>
                          <a:latin typeface="Calibri"/>
                        </a:rPr>
                        <a:t>Cavity length [m]</a:t>
                      </a:r>
                      <a:endParaRPr lang="en-GB"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lstStyle/>
                    <a:p>
                      <a:r>
                        <a:rPr lang="en-GB" sz="1200" b="0" strike="noStrike" spc="-1">
                          <a:latin typeface="Times New Roman"/>
                        </a:rPr>
                        <a:t>0.125</a:t>
                      </a:r>
                    </a:p>
                  </a:txBody>
                  <a:tcPr>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lstStyle/>
                    <a:p>
                      <a:r>
                        <a:rPr lang="en-GB" sz="1200" b="0" strike="noStrike" spc="-1">
                          <a:latin typeface="Arial"/>
                        </a:rPr>
                        <a:t>0.105 or 0.120 (TBC)</a:t>
                      </a:r>
                    </a:p>
                  </a:txBody>
                  <a:tcPr>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lstStyle/>
                    <a:p>
                      <a:r>
                        <a:rPr lang="en-GB" sz="1200" b="0" strike="noStrike" spc="-1" dirty="0">
                          <a:latin typeface="Times New Roman"/>
                        </a:rPr>
                        <a:t>Should be wiggle room to get collimation and cooling cell cavities to be same dimensions (might need a bit more voltage in collimation)</a:t>
                      </a:r>
                    </a:p>
                  </a:txBody>
                  <a:tcPr>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extLst>
                  <a:ext uri="{0D108BD9-81ED-4DB2-BD59-A6C34878D82A}">
                    <a16:rowId xmlns:a16="http://schemas.microsoft.com/office/drawing/2014/main" val="10005"/>
                  </a:ext>
                </a:extLst>
              </a:tr>
              <a:tr h="354306">
                <a:tc>
                  <a:txBody>
                    <a:bodyPr/>
                    <a:lstStyle/>
                    <a:p>
                      <a:pPr>
                        <a:lnSpc>
                          <a:spcPct val="100000"/>
                        </a:lnSpc>
                      </a:pPr>
                      <a:r>
                        <a:rPr lang="en-GB" sz="1200" b="0" strike="noStrike" spc="-1" dirty="0">
                          <a:solidFill>
                            <a:srgbClr val="000000"/>
                          </a:solidFill>
                          <a:latin typeface="Calibri"/>
                        </a:rPr>
                        <a:t>Beam window radius [m]</a:t>
                      </a:r>
                      <a:endParaRPr lang="en-GB" sz="1200" b="0" strike="noStrike" spc="-1" dirty="0">
                        <a:latin typeface="Arial"/>
                      </a:endParaRPr>
                    </a:p>
                  </a:txBody>
                  <a:tcPr>
                    <a:lnL w="12240">
                      <a:solidFill>
                        <a:srgbClr val="FFFFFF"/>
                      </a:solidFill>
                    </a:lnL>
                    <a:lnR w="12240">
                      <a:solidFill>
                        <a:srgbClr val="FFFFFF"/>
                      </a:solidFill>
                    </a:lnR>
                    <a:lnT w="12240">
                      <a:solidFill>
                        <a:srgbClr val="FFFFFF"/>
                      </a:solidFill>
                    </a:lnT>
                    <a:lnB w="12240" cap="flat" cmpd="sng" algn="ctr">
                      <a:solidFill>
                        <a:srgbClr val="FFFFFF"/>
                      </a:solidFill>
                      <a:prstDash val="solid"/>
                      <a:round/>
                      <a:headEnd type="none" w="med" len="med"/>
                      <a:tailEnd type="none" w="med" len="med"/>
                    </a:lnB>
                    <a:solidFill>
                      <a:srgbClr val="E8EBF4"/>
                    </a:solidFill>
                  </a:tcPr>
                </a:tc>
                <a:tc>
                  <a:txBody>
                    <a:bodyPr/>
                    <a:lstStyle/>
                    <a:p>
                      <a:r>
                        <a:rPr lang="en-GB" sz="1200" b="0" strike="noStrike" spc="-1">
                          <a:latin typeface="Times New Roman"/>
                        </a:rPr>
                        <a:t>0.050</a:t>
                      </a:r>
                    </a:p>
                  </a:txBody>
                  <a:tcPr>
                    <a:lnL w="12240">
                      <a:solidFill>
                        <a:srgbClr val="FFFFFF"/>
                      </a:solidFill>
                    </a:lnL>
                    <a:lnR w="12240">
                      <a:solidFill>
                        <a:srgbClr val="FFFFFF"/>
                      </a:solidFill>
                    </a:lnR>
                    <a:lnT w="12240">
                      <a:solidFill>
                        <a:srgbClr val="FFFFFF"/>
                      </a:solidFill>
                    </a:lnT>
                    <a:lnB w="12240" cap="flat" cmpd="sng" algn="ctr">
                      <a:solidFill>
                        <a:srgbClr val="FFFFFF"/>
                      </a:solidFill>
                      <a:prstDash val="solid"/>
                      <a:round/>
                      <a:headEnd type="none" w="med" len="med"/>
                      <a:tailEnd type="none" w="med" len="med"/>
                    </a:lnB>
                    <a:solidFill>
                      <a:srgbClr val="E8EBF4"/>
                    </a:solidFill>
                  </a:tcPr>
                </a:tc>
                <a:tc>
                  <a:txBody>
                    <a:bodyPr/>
                    <a:lstStyle/>
                    <a:p>
                      <a:r>
                        <a:rPr lang="en-GB" sz="1200" b="0" strike="noStrike" spc="-1">
                          <a:latin typeface="Times New Roman"/>
                        </a:rPr>
                        <a:t>0.045 to 0.090 (TBC)</a:t>
                      </a:r>
                    </a:p>
                  </a:txBody>
                  <a:tcPr>
                    <a:lnL w="12240">
                      <a:solidFill>
                        <a:srgbClr val="FFFFFF"/>
                      </a:solidFill>
                    </a:lnL>
                    <a:lnR w="12240">
                      <a:solidFill>
                        <a:srgbClr val="FFFFFF"/>
                      </a:solidFill>
                    </a:lnR>
                    <a:lnT w="12240">
                      <a:solidFill>
                        <a:srgbClr val="FFFFFF"/>
                      </a:solidFill>
                    </a:lnT>
                    <a:lnB w="12240" cap="flat" cmpd="sng" algn="ctr">
                      <a:solidFill>
                        <a:srgbClr val="FFFFFF"/>
                      </a:solidFill>
                      <a:prstDash val="solid"/>
                      <a:round/>
                      <a:headEnd type="none" w="med" len="med"/>
                      <a:tailEnd type="none" w="med" len="med"/>
                    </a:lnB>
                    <a:solidFill>
                      <a:srgbClr val="E8EBF4"/>
                    </a:solidFill>
                  </a:tcPr>
                </a:tc>
                <a:tc>
                  <a:txBody>
                    <a:bodyPr/>
                    <a:lstStyle/>
                    <a:p>
                      <a:r>
                        <a:rPr lang="en-GB" sz="1200" b="0" strike="noStrike" spc="-1" dirty="0">
                          <a:latin typeface="Arial"/>
                        </a:rPr>
                        <a:t>Should be wiggle room to get collimation and cooling cell cavities to be same dimensions (might need a bit more voltage in collimation)</a:t>
                      </a:r>
                    </a:p>
                  </a:txBody>
                  <a:tcPr>
                    <a:lnL w="12240">
                      <a:solidFill>
                        <a:srgbClr val="FFFFFF"/>
                      </a:solidFill>
                    </a:lnL>
                    <a:lnR w="12240">
                      <a:solidFill>
                        <a:srgbClr val="FFFFFF"/>
                      </a:solidFill>
                    </a:lnR>
                    <a:lnT w="12240">
                      <a:solidFill>
                        <a:srgbClr val="FFFFFF"/>
                      </a:solidFill>
                    </a:lnT>
                    <a:lnB w="12240" cap="flat" cmpd="sng" algn="ctr">
                      <a:solidFill>
                        <a:srgbClr val="FFFFFF"/>
                      </a:solidFill>
                      <a:prstDash val="solid"/>
                      <a:round/>
                      <a:headEnd type="none" w="med" len="med"/>
                      <a:tailEnd type="none" w="med" len="med"/>
                    </a:lnB>
                    <a:solidFill>
                      <a:srgbClr val="E8EBF4"/>
                    </a:solidFill>
                  </a:tcPr>
                </a:tc>
                <a:extLst>
                  <a:ext uri="{0D108BD9-81ED-4DB2-BD59-A6C34878D82A}">
                    <a16:rowId xmlns:a16="http://schemas.microsoft.com/office/drawing/2014/main" val="10006"/>
                  </a:ext>
                </a:extLst>
              </a:tr>
              <a:tr h="354306">
                <a:tc>
                  <a:txBody>
                    <a:bodyPr/>
                    <a:lstStyle/>
                    <a:p>
                      <a:pPr>
                        <a:lnSpc>
                          <a:spcPct val="100000"/>
                        </a:lnSpc>
                      </a:pPr>
                      <a:r>
                        <a:rPr lang="en-GB" sz="1200" b="0" strike="noStrike" spc="-1" dirty="0">
                          <a:latin typeface="Arial"/>
                        </a:rPr>
                        <a:t>Beam window thickness (Be) [um]</a:t>
                      </a:r>
                    </a:p>
                  </a:txBody>
                  <a:tcPr>
                    <a:lnL w="12240">
                      <a:solidFill>
                        <a:srgbClr val="FFFFFF"/>
                      </a:solidFill>
                    </a:lnL>
                    <a:lnR w="12240" cap="flat" cmpd="sng" algn="ctr">
                      <a:solidFill>
                        <a:srgbClr val="FFFFFF"/>
                      </a:solidFill>
                      <a:prstDash val="solid"/>
                      <a:round/>
                      <a:headEnd type="none" w="med" len="med"/>
                      <a:tailEnd type="none" w="med" len="med"/>
                    </a:lnR>
                    <a:lnT w="12240">
                      <a:solidFill>
                        <a:srgbClr val="FFFFFF"/>
                      </a:solidFill>
                    </a:lnT>
                    <a:lnB w="12240">
                      <a:solidFill>
                        <a:srgbClr val="FFFFFF"/>
                      </a:solidFill>
                    </a:lnB>
                    <a:solidFill>
                      <a:srgbClr val="E8EBF4"/>
                    </a:solidFill>
                  </a:tcPr>
                </a:tc>
                <a:tc>
                  <a:txBody>
                    <a:bodyPr/>
                    <a:lstStyle/>
                    <a:p>
                      <a:endParaRPr lang="en-GB" sz="1200" b="0" strike="noStrike" spc="-1" dirty="0">
                        <a:latin typeface="Times New Roman"/>
                      </a:endParaRPr>
                    </a:p>
                  </a:txBody>
                  <a:tcPr>
                    <a:lnL w="12240" cap="flat" cmpd="sng" algn="ctr">
                      <a:solidFill>
                        <a:srgbClr val="FFFFFF"/>
                      </a:solidFill>
                      <a:prstDash val="solid"/>
                      <a:round/>
                      <a:headEnd type="none" w="med" len="med"/>
                      <a:tailEnd type="none" w="med" len="med"/>
                    </a:lnL>
                    <a:lnR w="12240" cap="flat" cmpd="sng" algn="ctr">
                      <a:solidFill>
                        <a:srgbClr val="FFFFFF"/>
                      </a:solidFill>
                      <a:prstDash val="solid"/>
                      <a:round/>
                      <a:headEnd type="none" w="med" len="med"/>
                      <a:tailEnd type="none" w="med" len="med"/>
                    </a:lnR>
                    <a:lnT w="12240">
                      <a:solidFill>
                        <a:srgbClr val="FFFFFF"/>
                      </a:solidFill>
                    </a:lnT>
                    <a:lnB w="12240">
                      <a:solidFill>
                        <a:srgbClr val="FFFFFF"/>
                      </a:solidFill>
                    </a:lnB>
                    <a:solidFill>
                      <a:srgbClr val="E8EBF4"/>
                    </a:solidFill>
                  </a:tcPr>
                </a:tc>
                <a:tc>
                  <a:txBody>
                    <a:bodyPr/>
                    <a:lstStyle/>
                    <a:p>
                      <a:endParaRPr lang="en-GB" sz="1200" b="0" strike="noStrike" spc="-1">
                        <a:latin typeface="Times New Roman"/>
                      </a:endParaRPr>
                    </a:p>
                  </a:txBody>
                  <a:tcPr>
                    <a:lnL w="12240" cap="flat" cmpd="sng" algn="ctr">
                      <a:solidFill>
                        <a:srgbClr val="FFFFFF"/>
                      </a:solidFill>
                      <a:prstDash val="solid"/>
                      <a:round/>
                      <a:headEnd type="none" w="med" len="med"/>
                      <a:tailEnd type="none" w="med" len="med"/>
                    </a:lnL>
                    <a:lnR w="12240" cap="flat" cmpd="sng" algn="ctr">
                      <a:solidFill>
                        <a:srgbClr val="FFFFFF"/>
                      </a:solidFill>
                      <a:prstDash val="solid"/>
                      <a:round/>
                      <a:headEnd type="none" w="med" len="med"/>
                      <a:tailEnd type="none" w="med" len="med"/>
                    </a:lnR>
                    <a:lnT w="12240">
                      <a:solidFill>
                        <a:srgbClr val="FFFFFF"/>
                      </a:solidFill>
                    </a:lnT>
                    <a:lnB w="12240">
                      <a:solidFill>
                        <a:srgbClr val="FFFFFF"/>
                      </a:solidFill>
                    </a:lnB>
                    <a:solidFill>
                      <a:srgbClr val="E8EBF4"/>
                    </a:solidFill>
                  </a:tcPr>
                </a:tc>
                <a:tc>
                  <a:txBody>
                    <a:bodyPr/>
                    <a:lstStyle/>
                    <a:p>
                      <a:r>
                        <a:rPr lang="en-GB" sz="1200" b="0" strike="noStrike" spc="-1" dirty="0">
                          <a:latin typeface="Arial"/>
                        </a:rPr>
                        <a:t>Assuming 2 windows per cavity</a:t>
                      </a:r>
                    </a:p>
                  </a:txBody>
                  <a:tcPr>
                    <a:lnL w="12240" cap="flat" cmpd="sng" algn="ctr">
                      <a:solidFill>
                        <a:srgbClr val="FFFFFF"/>
                      </a:solidFill>
                      <a:prstDash val="solid"/>
                      <a:round/>
                      <a:headEnd type="none" w="med" len="med"/>
                      <a:tailEnd type="none" w="med" len="med"/>
                    </a:lnL>
                    <a:lnR w="12240">
                      <a:solidFill>
                        <a:srgbClr val="FFFFFF"/>
                      </a:solidFill>
                    </a:lnR>
                    <a:lnT w="12240">
                      <a:solidFill>
                        <a:srgbClr val="FFFFFF"/>
                      </a:solidFill>
                    </a:lnT>
                    <a:lnB w="12240">
                      <a:solidFill>
                        <a:srgbClr val="FFFFFF"/>
                      </a:solidFill>
                    </a:lnB>
                    <a:solidFill>
                      <a:srgbClr val="E8EBF4"/>
                    </a:solidFill>
                  </a:tcPr>
                </a:tc>
                <a:extLst>
                  <a:ext uri="{0D108BD9-81ED-4DB2-BD59-A6C34878D82A}">
                    <a16:rowId xmlns:a16="http://schemas.microsoft.com/office/drawing/2014/main" val="1622546910"/>
                  </a:ext>
                </a:extLst>
              </a:tr>
            </a:tbl>
          </a:graphicData>
        </a:graphic>
      </p:graphicFrame>
      <p:sp>
        <p:nvSpPr>
          <p:cNvPr id="94" name="TextShape 3"/>
          <p:cNvSpPr txBox="1"/>
          <p:nvPr/>
        </p:nvSpPr>
        <p:spPr>
          <a:xfrm>
            <a:off x="7622640" y="6146640"/>
            <a:ext cx="3931200" cy="346320"/>
          </a:xfrm>
          <a:prstGeom prst="rect">
            <a:avLst/>
          </a:prstGeom>
          <a:noFill/>
          <a:ln>
            <a:noFill/>
          </a:ln>
        </p:spPr>
        <p:txBody>
          <a:bodyPr lIns="90000" tIns="45000" rIns="90000" bIns="45000"/>
          <a:lstStyle/>
          <a:p>
            <a:r>
              <a:rPr lang="en-GB" sz="1800" b="1" strike="noStrike" spc="-1" dirty="0">
                <a:solidFill>
                  <a:srgbClr val="ED1C24"/>
                </a:solidFill>
                <a:latin typeface="Arial"/>
              </a:rPr>
              <a:t>All numbers are highly provisional</a:t>
            </a:r>
          </a:p>
        </p:txBody>
      </p:sp>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TextShape 1"/>
          <p:cNvSpPr txBox="1"/>
          <p:nvPr/>
        </p:nvSpPr>
        <p:spPr>
          <a:xfrm>
            <a:off x="838080" y="365040"/>
            <a:ext cx="10515240" cy="1325160"/>
          </a:xfrm>
          <a:prstGeom prst="rect">
            <a:avLst/>
          </a:prstGeom>
          <a:noFill/>
          <a:ln>
            <a:noFill/>
          </a:ln>
        </p:spPr>
        <p:txBody>
          <a:bodyPr anchor="ctr"/>
          <a:lstStyle/>
          <a:p>
            <a:pPr>
              <a:lnSpc>
                <a:spcPct val="90000"/>
              </a:lnSpc>
            </a:pPr>
            <a:r>
              <a:rPr lang="en-US" sz="4400" b="0" strike="noStrike" spc="-1" dirty="0">
                <a:solidFill>
                  <a:srgbClr val="000000"/>
                </a:solidFill>
                <a:latin typeface="Calibri Light"/>
              </a:rPr>
              <a:t>Parameters of RF system</a:t>
            </a:r>
            <a:endParaRPr lang="en-US" sz="4400" b="0" strike="noStrike" spc="-1" dirty="0">
              <a:solidFill>
                <a:srgbClr val="000000"/>
              </a:solidFill>
              <a:latin typeface="Calibri"/>
            </a:endParaRPr>
          </a:p>
        </p:txBody>
      </p:sp>
      <p:graphicFrame>
        <p:nvGraphicFramePr>
          <p:cNvPr id="96" name="Table 2"/>
          <p:cNvGraphicFramePr/>
          <p:nvPr>
            <p:extLst>
              <p:ext uri="{D42A27DB-BD31-4B8C-83A1-F6EECF244321}">
                <p14:modId xmlns:p14="http://schemas.microsoft.com/office/powerpoint/2010/main" val="4241054377"/>
              </p:ext>
            </p:extLst>
          </p:nvPr>
        </p:nvGraphicFramePr>
        <p:xfrm>
          <a:off x="637560" y="1400978"/>
          <a:ext cx="10916280" cy="5273040"/>
        </p:xfrm>
        <a:graphic>
          <a:graphicData uri="http://schemas.openxmlformats.org/drawingml/2006/table">
            <a:tbl>
              <a:tblPr/>
              <a:tblGrid>
                <a:gridCol w="3633226">
                  <a:extLst>
                    <a:ext uri="{9D8B030D-6E8A-4147-A177-3AD203B41FA5}">
                      <a16:colId xmlns:a16="http://schemas.microsoft.com/office/drawing/2014/main" val="20000"/>
                    </a:ext>
                  </a:extLst>
                </a:gridCol>
                <a:gridCol w="1807285">
                  <a:extLst>
                    <a:ext uri="{9D8B030D-6E8A-4147-A177-3AD203B41FA5}">
                      <a16:colId xmlns:a16="http://schemas.microsoft.com/office/drawing/2014/main" val="20001"/>
                    </a:ext>
                  </a:extLst>
                </a:gridCol>
                <a:gridCol w="1764254">
                  <a:extLst>
                    <a:ext uri="{9D8B030D-6E8A-4147-A177-3AD203B41FA5}">
                      <a16:colId xmlns:a16="http://schemas.microsoft.com/office/drawing/2014/main" val="20002"/>
                    </a:ext>
                  </a:extLst>
                </a:gridCol>
                <a:gridCol w="3711515">
                  <a:extLst>
                    <a:ext uri="{9D8B030D-6E8A-4147-A177-3AD203B41FA5}">
                      <a16:colId xmlns:a16="http://schemas.microsoft.com/office/drawing/2014/main" val="20003"/>
                    </a:ext>
                  </a:extLst>
                </a:gridCol>
              </a:tblGrid>
              <a:tr h="469064">
                <a:tc>
                  <a:txBody>
                    <a:bodyPr/>
                    <a:lstStyle/>
                    <a:p>
                      <a:endParaRPr lang="en-US" b="0" dirty="0">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472C4"/>
                    </a:solidFill>
                  </a:tcPr>
                </a:tc>
                <a:tc>
                  <a:txBody>
                    <a:bodyPr/>
                    <a:lstStyle/>
                    <a:p>
                      <a:pPr>
                        <a:lnSpc>
                          <a:spcPct val="100000"/>
                        </a:lnSpc>
                      </a:pPr>
                      <a:r>
                        <a:rPr lang="en-GB" sz="1800" b="0" strike="noStrike" spc="-1">
                          <a:solidFill>
                            <a:srgbClr val="FFFFFF"/>
                          </a:solidFill>
                          <a:latin typeface="Calibri" panose="020F0502020204030204" pitchFamily="34" charset="0"/>
                          <a:cs typeface="Calibri" panose="020F0502020204030204" pitchFamily="34" charset="0"/>
                        </a:rPr>
                        <a:t>Collimation system</a:t>
                      </a:r>
                      <a:endParaRPr lang="en-GB" sz="18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472C4"/>
                    </a:solidFill>
                  </a:tcPr>
                </a:tc>
                <a:tc>
                  <a:txBody>
                    <a:bodyPr/>
                    <a:lstStyle/>
                    <a:p>
                      <a:pPr>
                        <a:lnSpc>
                          <a:spcPct val="100000"/>
                        </a:lnSpc>
                      </a:pPr>
                      <a:r>
                        <a:rPr lang="en-GB" sz="1800" b="0" strike="noStrike" spc="-1">
                          <a:solidFill>
                            <a:srgbClr val="FFFFFF"/>
                          </a:solidFill>
                          <a:latin typeface="Calibri" panose="020F0502020204030204" pitchFamily="34" charset="0"/>
                          <a:cs typeface="Calibri" panose="020F0502020204030204" pitchFamily="34" charset="0"/>
                        </a:rPr>
                        <a:t>Cooling cells</a:t>
                      </a:r>
                      <a:endParaRPr lang="en-GB" sz="18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472C4"/>
                    </a:solidFill>
                  </a:tcPr>
                </a:tc>
                <a:tc>
                  <a:txBody>
                    <a:bodyPr/>
                    <a:lstStyle/>
                    <a:p>
                      <a:pPr>
                        <a:lnSpc>
                          <a:spcPct val="100000"/>
                        </a:lnSpc>
                      </a:pPr>
                      <a:r>
                        <a:rPr lang="en-GB" sz="1800" b="0" strike="noStrike" spc="-1">
                          <a:solidFill>
                            <a:srgbClr val="FFFFFF"/>
                          </a:solidFill>
                          <a:latin typeface="Calibri" panose="020F0502020204030204" pitchFamily="34" charset="0"/>
                          <a:cs typeface="Calibri" panose="020F0502020204030204" pitchFamily="34" charset="0"/>
                        </a:rPr>
                        <a:t>comments</a:t>
                      </a:r>
                      <a:endParaRPr lang="en-GB" sz="18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472C4"/>
                    </a:solidFill>
                  </a:tcPr>
                </a:tc>
                <a:extLst>
                  <a:ext uri="{0D108BD9-81ED-4DB2-BD59-A6C34878D82A}">
                    <a16:rowId xmlns:a16="http://schemas.microsoft.com/office/drawing/2014/main" val="10000"/>
                  </a:ext>
                </a:extLst>
              </a:tr>
              <a:tr h="269372">
                <a:tc>
                  <a:txBody>
                    <a:bodyPr/>
                    <a:lstStyle/>
                    <a:p>
                      <a:r>
                        <a:rPr lang="en-US" b="1" dirty="0">
                          <a:latin typeface="Calibri" panose="020F0502020204030204" pitchFamily="34" charset="0"/>
                          <a:cs typeface="Calibri" panose="020F0502020204030204" pitchFamily="34" charset="0"/>
                        </a:rPr>
                        <a:t>Cavity parameters</a:t>
                      </a: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FD5E9"/>
                    </a:solidFill>
                  </a:tcPr>
                </a:tc>
                <a:tc>
                  <a:txBody>
                    <a:bodyPr/>
                    <a:lstStyle/>
                    <a:p>
                      <a:pPr>
                        <a:lnSpc>
                          <a:spcPct val="100000"/>
                        </a:lnSpc>
                      </a:pPr>
                      <a:r>
                        <a:rPr lang="en-GB" sz="1800" b="0" strike="noStrike" spc="-1">
                          <a:solidFill>
                            <a:srgbClr val="000000"/>
                          </a:solidFill>
                          <a:latin typeface="Calibri" panose="020F0502020204030204" pitchFamily="34" charset="0"/>
                          <a:cs typeface="Calibri" panose="020F0502020204030204" pitchFamily="34" charset="0"/>
                        </a:rPr>
                        <a:t>Cavity type 1</a:t>
                      </a:r>
                      <a:endParaRPr lang="en-GB" sz="18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FD5E9"/>
                    </a:solidFill>
                  </a:tcPr>
                </a:tc>
                <a:tc>
                  <a:txBody>
                    <a:bodyPr/>
                    <a:lstStyle/>
                    <a:p>
                      <a:pPr>
                        <a:lnSpc>
                          <a:spcPct val="100000"/>
                        </a:lnSpc>
                      </a:pPr>
                      <a:r>
                        <a:rPr lang="en-GB" sz="1800" b="0" strike="noStrike" spc="-1">
                          <a:solidFill>
                            <a:srgbClr val="000000"/>
                          </a:solidFill>
                          <a:latin typeface="Calibri" panose="020F0502020204030204" pitchFamily="34" charset="0"/>
                          <a:cs typeface="Calibri" panose="020F0502020204030204" pitchFamily="34" charset="0"/>
                        </a:rPr>
                        <a:t>Cavity type 1</a:t>
                      </a:r>
                      <a:endParaRPr lang="en-GB" sz="1800" b="0" strike="noStrike" spc="-1">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FD5E9"/>
                    </a:solidFill>
                  </a:tcPr>
                </a:tc>
                <a:tc>
                  <a:txBody>
                    <a:bodyPr/>
                    <a:lstStyle/>
                    <a:p>
                      <a:pPr>
                        <a:lnSpc>
                          <a:spcPct val="100000"/>
                        </a:lnSpc>
                      </a:pPr>
                      <a:r>
                        <a:rPr lang="en-GB" sz="1800" b="0" strike="noStrike" spc="-1" dirty="0">
                          <a:solidFill>
                            <a:srgbClr val="000000"/>
                          </a:solidFill>
                          <a:latin typeface="Calibri" panose="020F0502020204030204" pitchFamily="34" charset="0"/>
                          <a:cs typeface="Calibri" panose="020F0502020204030204" pitchFamily="34" charset="0"/>
                        </a:rPr>
                        <a:t>One single cavity design is used </a:t>
                      </a: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CFD5E9"/>
                    </a:solidFill>
                  </a:tcPr>
                </a:tc>
                <a:extLst>
                  <a:ext uri="{0D108BD9-81ED-4DB2-BD59-A6C34878D82A}">
                    <a16:rowId xmlns:a16="http://schemas.microsoft.com/office/drawing/2014/main" val="10001"/>
                  </a:ext>
                </a:extLst>
              </a:tr>
              <a:tr h="268036">
                <a:tc>
                  <a:txBody>
                    <a:bodyPr/>
                    <a:lstStyle/>
                    <a:p>
                      <a:pPr>
                        <a:lnSpc>
                          <a:spcPct val="100000"/>
                        </a:lnSpc>
                      </a:pPr>
                      <a:r>
                        <a:rPr lang="en-US" sz="1800" b="0" strike="noStrike" spc="-1" dirty="0">
                          <a:latin typeface="Calibri" panose="020F0502020204030204" pitchFamily="34" charset="0"/>
                          <a:cs typeface="Calibri" panose="020F0502020204030204" pitchFamily="34" charset="0"/>
                        </a:rPr>
                        <a:t>f [MHz]</a:t>
                      </a:r>
                      <a:endParaRPr lang="en-GB" sz="1800" b="0" strike="noStrike" spc="-1" dirty="0">
                        <a:latin typeface="Calibri" panose="020F0502020204030204" pitchFamily="34" charset="0"/>
                        <a:cs typeface="Calibri" panose="020F0502020204030204" pitchFamily="34" charset="0"/>
                      </a:endParaRPr>
                    </a:p>
                  </a:txBody>
                  <a:tcPr>
                    <a:lnL w="12240">
                      <a:solidFill>
                        <a:srgbClr val="FFFFFF"/>
                      </a:solidFill>
                    </a:lnL>
                    <a:lnR w="12240" cap="flat" cmpd="sng" algn="ctr">
                      <a:solidFill>
                        <a:srgbClr val="FFFFFF"/>
                      </a:solidFill>
                      <a:prstDash val="solid"/>
                      <a:round/>
                      <a:headEnd type="none" w="med" len="med"/>
                      <a:tailEnd type="none" w="med" len="med"/>
                    </a:lnR>
                    <a:lnT w="12240">
                      <a:solidFill>
                        <a:srgbClr val="FFFFFF"/>
                      </a:solidFill>
                    </a:lnT>
                    <a:lnB w="12240" cap="flat" cmpd="sng" algn="ctr">
                      <a:solidFill>
                        <a:srgbClr val="FFFFFF"/>
                      </a:solidFill>
                      <a:prstDash val="solid"/>
                      <a:round/>
                      <a:headEnd type="none" w="med" len="med"/>
                      <a:tailEnd type="none" w="med" len="med"/>
                    </a:lnB>
                    <a:solidFill>
                      <a:srgbClr val="E8EBF4"/>
                    </a:solidFill>
                  </a:tcPr>
                </a:tc>
                <a:tc>
                  <a:txBody>
                    <a:bodyPr/>
                    <a:lstStyle/>
                    <a:p>
                      <a:r>
                        <a:rPr lang="en-US" b="0" dirty="0">
                          <a:latin typeface="Calibri" panose="020F0502020204030204" pitchFamily="34" charset="0"/>
                          <a:cs typeface="Calibri" panose="020F0502020204030204" pitchFamily="34" charset="0"/>
                        </a:rPr>
                        <a:t>704</a:t>
                      </a:r>
                    </a:p>
                  </a:txBody>
                  <a:tcPr>
                    <a:lnL w="12240" cap="flat" cmpd="sng" algn="ctr">
                      <a:solidFill>
                        <a:srgbClr val="FFFFFF"/>
                      </a:solidFill>
                      <a:prstDash val="solid"/>
                      <a:round/>
                      <a:headEnd type="none" w="med" len="med"/>
                      <a:tailEnd type="none" w="med" len="med"/>
                    </a:lnL>
                    <a:lnR w="12240" cap="flat" cmpd="sng" algn="ctr">
                      <a:solidFill>
                        <a:srgbClr val="FFFFFF"/>
                      </a:solidFill>
                      <a:prstDash val="solid"/>
                      <a:round/>
                      <a:headEnd type="none" w="med" len="med"/>
                      <a:tailEnd type="none" w="med" len="med"/>
                    </a:lnR>
                    <a:lnT w="12240">
                      <a:solidFill>
                        <a:srgbClr val="FFFFFF"/>
                      </a:solidFill>
                    </a:lnT>
                    <a:lnB w="12240" cap="flat" cmpd="sng" algn="ctr">
                      <a:solidFill>
                        <a:srgbClr val="FFFFFF"/>
                      </a:solidFill>
                      <a:prstDash val="solid"/>
                      <a:round/>
                      <a:headEnd type="none" w="med" len="med"/>
                      <a:tailEnd type="none" w="med" len="med"/>
                    </a:lnB>
                    <a:solidFill>
                      <a:srgbClr val="E8EBF4"/>
                    </a:solidFill>
                  </a:tcPr>
                </a:tc>
                <a:tc>
                  <a:txBody>
                    <a:bodyPr/>
                    <a:lstStyle/>
                    <a:p>
                      <a:r>
                        <a:rPr lang="en-US" b="0" dirty="0">
                          <a:latin typeface="Calibri" panose="020F0502020204030204" pitchFamily="34" charset="0"/>
                          <a:cs typeface="Calibri" panose="020F0502020204030204" pitchFamily="34" charset="0"/>
                        </a:rPr>
                        <a:t>-</a:t>
                      </a:r>
                    </a:p>
                  </a:txBody>
                  <a:tcPr>
                    <a:lnL w="12240" cap="flat" cmpd="sng" algn="ctr">
                      <a:solidFill>
                        <a:srgbClr val="FFFFFF"/>
                      </a:solidFill>
                      <a:prstDash val="solid"/>
                      <a:round/>
                      <a:headEnd type="none" w="med" len="med"/>
                      <a:tailEnd type="none" w="med" len="med"/>
                    </a:lnL>
                    <a:lnR w="12240" cap="flat" cmpd="sng" algn="ctr">
                      <a:solidFill>
                        <a:srgbClr val="FFFFFF"/>
                      </a:solidFill>
                      <a:prstDash val="solid"/>
                      <a:round/>
                      <a:headEnd type="none" w="med" len="med"/>
                      <a:tailEnd type="none" w="med" len="med"/>
                    </a:lnR>
                    <a:lnT w="12240">
                      <a:solidFill>
                        <a:srgbClr val="FFFFFF"/>
                      </a:solidFill>
                    </a:lnT>
                    <a:lnB w="12240" cap="flat" cmpd="sng" algn="ctr">
                      <a:solidFill>
                        <a:srgbClr val="FFFFFF"/>
                      </a:solidFill>
                      <a:prstDash val="solid"/>
                      <a:round/>
                      <a:headEnd type="none" w="med" len="med"/>
                      <a:tailEnd type="none" w="med" len="med"/>
                    </a:lnB>
                    <a:solidFill>
                      <a:srgbClr val="E8EBF4"/>
                    </a:solidFill>
                  </a:tcPr>
                </a:tc>
                <a:tc>
                  <a:txBody>
                    <a:bodyPr/>
                    <a:lstStyle/>
                    <a:p>
                      <a:endParaRPr lang="en-US" b="0" dirty="0">
                        <a:latin typeface="Calibri" panose="020F0502020204030204" pitchFamily="34" charset="0"/>
                        <a:cs typeface="Calibri" panose="020F0502020204030204" pitchFamily="34" charset="0"/>
                      </a:endParaRPr>
                    </a:p>
                  </a:txBody>
                  <a:tcPr>
                    <a:lnL w="12240" cap="flat" cmpd="sng" algn="ctr">
                      <a:solidFill>
                        <a:srgbClr val="FFFFFF"/>
                      </a:solidFill>
                      <a:prstDash val="solid"/>
                      <a:round/>
                      <a:headEnd type="none" w="med" len="med"/>
                      <a:tailEnd type="none" w="med" len="med"/>
                    </a:lnL>
                    <a:lnR w="12240">
                      <a:solidFill>
                        <a:srgbClr val="FFFFFF"/>
                      </a:solidFill>
                    </a:lnR>
                    <a:lnT w="12240">
                      <a:solidFill>
                        <a:srgbClr val="FFFFFF"/>
                      </a:solidFill>
                    </a:lnT>
                    <a:lnB w="12240" cap="flat" cmpd="sng" algn="ctr">
                      <a:solidFill>
                        <a:srgbClr val="FFFFFF"/>
                      </a:solidFill>
                      <a:prstDash val="solid"/>
                      <a:round/>
                      <a:headEnd type="none" w="med" len="med"/>
                      <a:tailEnd type="none" w="med" len="med"/>
                    </a:lnB>
                    <a:solidFill>
                      <a:srgbClr val="E8EBF4"/>
                    </a:solidFill>
                  </a:tcPr>
                </a:tc>
                <a:extLst>
                  <a:ext uri="{0D108BD9-81ED-4DB2-BD59-A6C34878D82A}">
                    <a16:rowId xmlns:a16="http://schemas.microsoft.com/office/drawing/2014/main" val="3900818333"/>
                  </a:ext>
                </a:extLst>
              </a:tr>
              <a:tr h="268036">
                <a:tc>
                  <a:txBody>
                    <a:bodyPr/>
                    <a:lstStyle/>
                    <a:p>
                      <a:pPr>
                        <a:lnSpc>
                          <a:spcPct val="100000"/>
                        </a:lnSpc>
                      </a:pPr>
                      <a:r>
                        <a:rPr lang="en-GB" sz="1800" b="0" strike="noStrike" spc="-1" dirty="0">
                          <a:solidFill>
                            <a:srgbClr val="000000"/>
                          </a:solidFill>
                          <a:latin typeface="Calibri" panose="020F0502020204030204" pitchFamily="34" charset="0"/>
                          <a:cs typeface="Calibri" panose="020F0502020204030204" pitchFamily="34" charset="0"/>
                        </a:rPr>
                        <a:t>Q-factor</a:t>
                      </a:r>
                      <a:endParaRPr lang="en-GB" sz="1800" b="0" strike="noStrike" spc="-1" dirty="0">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r>
                        <a:rPr lang="en-US" b="0" dirty="0">
                          <a:latin typeface="Calibri" panose="020F0502020204030204" pitchFamily="34" charset="0"/>
                          <a:cs typeface="Calibri" panose="020F0502020204030204" pitchFamily="34" charset="0"/>
                        </a:rPr>
                        <a:t>~26000</a:t>
                      </a:r>
                    </a:p>
                  </a:txBody>
                  <a:tcPr>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r>
                        <a:rPr lang="en-US" b="0" dirty="0">
                          <a:latin typeface="Calibri" panose="020F0502020204030204" pitchFamily="34" charset="0"/>
                          <a:cs typeface="Calibri" panose="020F0502020204030204" pitchFamily="34" charset="0"/>
                        </a:rPr>
                        <a:t>-</a:t>
                      </a:r>
                    </a:p>
                  </a:txBody>
                  <a:tcPr>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endParaRPr lang="en-US" b="0">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extLst>
                  <a:ext uri="{0D108BD9-81ED-4DB2-BD59-A6C34878D82A}">
                    <a16:rowId xmlns:a16="http://schemas.microsoft.com/office/drawing/2014/main" val="10002"/>
                  </a:ext>
                </a:extLst>
              </a:tr>
              <a:tr h="268036">
                <a:tc>
                  <a:txBody>
                    <a:bodyPr/>
                    <a:lstStyle/>
                    <a:p>
                      <a:pPr>
                        <a:lnSpc>
                          <a:spcPct val="100000"/>
                        </a:lnSpc>
                      </a:pPr>
                      <a:r>
                        <a:rPr lang="en-GB" sz="1800" b="0" strike="noStrike" spc="-1" dirty="0">
                          <a:solidFill>
                            <a:srgbClr val="000000"/>
                          </a:solidFill>
                          <a:latin typeface="Calibri" panose="020F0502020204030204" pitchFamily="34" charset="0"/>
                          <a:cs typeface="Calibri" panose="020F0502020204030204" pitchFamily="34" charset="0"/>
                        </a:rPr>
                        <a:t>R/Q [</a:t>
                      </a:r>
                      <a:r>
                        <a:rPr lang="en-GB" sz="1800" b="0" strike="noStrike" spc="-1" dirty="0" err="1">
                          <a:solidFill>
                            <a:srgbClr val="000000"/>
                          </a:solidFill>
                          <a:latin typeface="Calibri" panose="020F0502020204030204" pitchFamily="34" charset="0"/>
                          <a:cs typeface="Calibri" panose="020F0502020204030204" pitchFamily="34" charset="0"/>
                        </a:rPr>
                        <a:t>circOhm</a:t>
                      </a:r>
                      <a:r>
                        <a:rPr lang="en-GB" sz="1800" b="0" strike="noStrike" spc="-1" dirty="0">
                          <a:solidFill>
                            <a:srgbClr val="000000"/>
                          </a:solidFill>
                          <a:latin typeface="Calibri" panose="020F0502020204030204" pitchFamily="34" charset="0"/>
                          <a:cs typeface="Calibri" panose="020F0502020204030204" pitchFamily="34" charset="0"/>
                        </a:rPr>
                        <a:t>]</a:t>
                      </a:r>
                      <a:endParaRPr lang="en-GB" sz="1800" b="0" strike="noStrike" spc="-1" dirty="0">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lstStyle/>
                    <a:p>
                      <a:r>
                        <a:rPr lang="en-US" b="0" dirty="0">
                          <a:latin typeface="Calibri" panose="020F0502020204030204" pitchFamily="34" charset="0"/>
                          <a:cs typeface="Calibri" panose="020F0502020204030204" pitchFamily="34" charset="0"/>
                        </a:rPr>
                        <a:t>~100</a:t>
                      </a:r>
                    </a:p>
                  </a:txBody>
                  <a:tcPr>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lstStyle/>
                    <a:p>
                      <a:r>
                        <a:rPr lang="en-US" b="0" dirty="0">
                          <a:latin typeface="Calibri" panose="020F0502020204030204" pitchFamily="34" charset="0"/>
                          <a:cs typeface="Calibri" panose="020F0502020204030204" pitchFamily="34" charset="0"/>
                        </a:rPr>
                        <a:t>-</a:t>
                      </a:r>
                    </a:p>
                  </a:txBody>
                  <a:tcPr>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lstStyle/>
                    <a:p>
                      <a:endParaRPr lang="en-US" b="0">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extLst>
                  <a:ext uri="{0D108BD9-81ED-4DB2-BD59-A6C34878D82A}">
                    <a16:rowId xmlns:a16="http://schemas.microsoft.com/office/drawing/2014/main" val="10003"/>
                  </a:ext>
                </a:extLst>
              </a:tr>
              <a:tr h="268036">
                <a:tc>
                  <a:txBody>
                    <a:bodyPr/>
                    <a:lstStyle/>
                    <a:p>
                      <a:pPr>
                        <a:lnSpc>
                          <a:spcPct val="100000"/>
                        </a:lnSpc>
                      </a:pPr>
                      <a:r>
                        <a:rPr lang="en-GB" sz="1800" b="0" strike="noStrike" spc="-1" dirty="0">
                          <a:solidFill>
                            <a:srgbClr val="000000"/>
                          </a:solidFill>
                          <a:latin typeface="Calibri" panose="020F0502020204030204" pitchFamily="34" charset="0"/>
                          <a:cs typeface="Calibri" panose="020F0502020204030204" pitchFamily="34" charset="0"/>
                        </a:rPr>
                        <a:t>Filling time: ~Q/f  [us]</a:t>
                      </a:r>
                      <a:endParaRPr lang="en-GB" sz="1800" b="0" strike="noStrike" spc="-1" dirty="0">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r>
                        <a:rPr lang="en-US" b="0" dirty="0">
                          <a:latin typeface="Calibri" panose="020F0502020204030204" pitchFamily="34" charset="0"/>
                          <a:cs typeface="Calibri" panose="020F0502020204030204" pitchFamily="34" charset="0"/>
                        </a:rPr>
                        <a:t>~30</a:t>
                      </a:r>
                    </a:p>
                  </a:txBody>
                  <a:tcPr>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r>
                        <a:rPr lang="en-US" b="0" dirty="0">
                          <a:latin typeface="Calibri" panose="020F0502020204030204" pitchFamily="34" charset="0"/>
                          <a:cs typeface="Calibri" panose="020F0502020204030204" pitchFamily="34" charset="0"/>
                        </a:rPr>
                        <a:t>-</a:t>
                      </a:r>
                    </a:p>
                  </a:txBody>
                  <a:tcPr>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endParaRPr lang="en-US" b="0" dirty="0">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extLst>
                  <a:ext uri="{0D108BD9-81ED-4DB2-BD59-A6C34878D82A}">
                    <a16:rowId xmlns:a16="http://schemas.microsoft.com/office/drawing/2014/main" val="10004"/>
                  </a:ext>
                </a:extLst>
              </a:tr>
              <a:tr h="268036">
                <a:tc>
                  <a:txBody>
                    <a:bodyPr/>
                    <a:lstStyle/>
                    <a:p>
                      <a:r>
                        <a:rPr lang="en-US" b="1" dirty="0">
                          <a:latin typeface="Calibri" panose="020F0502020204030204" pitchFamily="34" charset="0"/>
                          <a:cs typeface="Calibri" panose="020F0502020204030204" pitchFamily="34" charset="0"/>
                        </a:rPr>
                        <a:t>Power source requirements</a:t>
                      </a:r>
                    </a:p>
                  </a:txBody>
                  <a:tcPr>
                    <a:lnL w="12240">
                      <a:solidFill>
                        <a:srgbClr val="FFFFFF"/>
                      </a:solidFill>
                    </a:lnL>
                    <a:lnR w="12240">
                      <a:solidFill>
                        <a:srgbClr val="FFFFFF"/>
                      </a:solidFill>
                    </a:lnR>
                    <a:lnT w="12240">
                      <a:solidFill>
                        <a:srgbClr val="FFFFFF"/>
                      </a:solidFill>
                    </a:lnT>
                    <a:lnB w="12240" cap="flat" cmpd="sng" algn="ctr">
                      <a:solidFill>
                        <a:srgbClr val="FFFFFF"/>
                      </a:solidFill>
                      <a:prstDash val="solid"/>
                      <a:round/>
                      <a:headEnd type="none" w="med" len="med"/>
                      <a:tailEnd type="none" w="med" len="med"/>
                    </a:lnB>
                    <a:solidFill>
                      <a:srgbClr val="CFD5E9"/>
                    </a:solidFill>
                  </a:tcPr>
                </a:tc>
                <a:tc>
                  <a:txBody>
                    <a:bodyPr/>
                    <a:lstStyle/>
                    <a:p>
                      <a:endParaRPr lang="en-US" b="0" dirty="0">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cap="flat" cmpd="sng" algn="ctr">
                      <a:solidFill>
                        <a:srgbClr val="FFFFFF"/>
                      </a:solidFill>
                      <a:prstDash val="solid"/>
                      <a:round/>
                      <a:headEnd type="none" w="med" len="med"/>
                      <a:tailEnd type="none" w="med" len="med"/>
                    </a:lnB>
                    <a:solidFill>
                      <a:srgbClr val="CFD5E9"/>
                    </a:solidFill>
                  </a:tcPr>
                </a:tc>
                <a:tc>
                  <a:txBody>
                    <a:bodyPr/>
                    <a:lstStyle/>
                    <a:p>
                      <a:endParaRPr lang="en-US" b="0">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cap="flat" cmpd="sng" algn="ctr">
                      <a:solidFill>
                        <a:srgbClr val="FFFFFF"/>
                      </a:solidFill>
                      <a:prstDash val="solid"/>
                      <a:round/>
                      <a:headEnd type="none" w="med" len="med"/>
                      <a:tailEnd type="none" w="med" len="med"/>
                    </a:lnB>
                    <a:solidFill>
                      <a:srgbClr val="CFD5E9"/>
                    </a:solidFill>
                  </a:tcPr>
                </a:tc>
                <a:tc>
                  <a:txBody>
                    <a:bodyPr/>
                    <a:lstStyle/>
                    <a:p>
                      <a:endParaRPr lang="en-US" b="0">
                        <a:latin typeface="Calibri" panose="020F0502020204030204" pitchFamily="34" charset="0"/>
                        <a:cs typeface="Calibri" panose="020F0502020204030204" pitchFamily="34" charset="0"/>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extLst>
                  <a:ext uri="{0D108BD9-81ED-4DB2-BD59-A6C34878D82A}">
                    <a16:rowId xmlns:a16="http://schemas.microsoft.com/office/drawing/2014/main" val="10005"/>
                  </a:ext>
                </a:extLst>
              </a:tr>
              <a:tr h="268036">
                <a:tc>
                  <a:txBody>
                    <a:bodyPr/>
                    <a:lstStyle/>
                    <a:p>
                      <a:r>
                        <a:rPr lang="en-US" sz="1600" dirty="0"/>
                        <a:t>Max. Nominal Gradient [MV/m] </a:t>
                      </a:r>
                      <a:endParaRPr lang="en-GB" sz="1600" dirty="0"/>
                    </a:p>
                  </a:txBody>
                  <a:tcPr>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r>
                        <a:rPr lang="en-US" sz="1600" dirty="0"/>
                        <a:t>20</a:t>
                      </a:r>
                      <a:endParaRPr lang="en-GB" sz="1600" dirty="0"/>
                    </a:p>
                  </a:txBody>
                  <a:tcPr>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r>
                        <a:rPr lang="en-US" sz="1600" dirty="0"/>
                        <a:t>30</a:t>
                      </a:r>
                      <a:endParaRPr lang="en-GB" sz="1600" dirty="0"/>
                    </a:p>
                  </a:txBody>
                  <a:tcPr>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endParaRPr lang="en-US" b="0">
                        <a:latin typeface="Calibri" panose="020F0502020204030204" pitchFamily="34" charset="0"/>
                        <a:cs typeface="Calibri" panose="020F0502020204030204" pitchFamily="34" charset="0"/>
                      </a:endParaRPr>
                    </a:p>
                  </a:txBody>
                  <a:tcPr>
                    <a:lnL w="12240" cap="flat" cmpd="sng" algn="ctr">
                      <a:solidFill>
                        <a:srgbClr val="FFFFFF"/>
                      </a:solidFill>
                      <a:prstDash val="solid"/>
                      <a:round/>
                      <a:headEnd type="none" w="med" len="med"/>
                      <a:tailEnd type="none" w="med" len="med"/>
                    </a:lnL>
                    <a:lnR w="12240">
                      <a:solidFill>
                        <a:srgbClr val="FFFFFF"/>
                      </a:solidFill>
                    </a:lnR>
                    <a:lnT w="12240">
                      <a:solidFill>
                        <a:srgbClr val="FFFFFF"/>
                      </a:solidFill>
                    </a:lnT>
                    <a:lnB w="12240">
                      <a:solidFill>
                        <a:srgbClr val="FFFFFF"/>
                      </a:solidFill>
                    </a:lnB>
                    <a:solidFill>
                      <a:srgbClr val="E8EBF4"/>
                    </a:solidFill>
                  </a:tcPr>
                </a:tc>
                <a:extLst>
                  <a:ext uri="{0D108BD9-81ED-4DB2-BD59-A6C34878D82A}">
                    <a16:rowId xmlns:a16="http://schemas.microsoft.com/office/drawing/2014/main" val="10006"/>
                  </a:ext>
                </a:extLst>
              </a:tr>
              <a:tr h="268036">
                <a:tc>
                  <a:txBody>
                    <a:bodyPr/>
                    <a:lstStyle/>
                    <a:p>
                      <a:r>
                        <a:rPr lang="en-US" sz="1600" dirty="0">
                          <a:solidFill>
                            <a:schemeClr val="tx1"/>
                          </a:solidFill>
                        </a:rPr>
                        <a:t>RF power loss in one cavity [MW]</a:t>
                      </a:r>
                      <a:endParaRPr lang="en-GB" sz="1600" dirty="0">
                        <a:solidFill>
                          <a:schemeClr val="tx1"/>
                        </a:solidFil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lstStyle/>
                    <a:p>
                      <a:r>
                        <a:rPr lang="en-US" sz="1600" dirty="0">
                          <a:solidFill>
                            <a:schemeClr val="tx1"/>
                          </a:solidFill>
                        </a:rPr>
                        <a:t>1</a:t>
                      </a:r>
                      <a:endParaRPr lang="en-GB" sz="1600" dirty="0">
                        <a:solidFill>
                          <a:schemeClr val="tx1"/>
                        </a:solidFil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lstStyle/>
                    <a:p>
                      <a:r>
                        <a:rPr lang="en-US" sz="1600" dirty="0">
                          <a:solidFill>
                            <a:schemeClr val="tx1"/>
                          </a:solidFill>
                        </a:rPr>
                        <a:t>2</a:t>
                      </a:r>
                      <a:endParaRPr lang="en-GB" sz="1600" dirty="0">
                        <a:solidFill>
                          <a:schemeClr val="tx1"/>
                        </a:solidFil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lstStyle/>
                    <a:p>
                      <a:endParaRPr lang="en-US" b="0" dirty="0">
                        <a:latin typeface="Calibri" panose="020F0502020204030204" pitchFamily="34" charset="0"/>
                        <a:cs typeface="Calibri" panose="020F0502020204030204" pitchFamily="34" charset="0"/>
                      </a:endParaRPr>
                    </a:p>
                  </a:txBody>
                  <a:tcPr>
                    <a:lnL w="12240" cap="flat" cmpd="sng" algn="ctr">
                      <a:solidFill>
                        <a:srgbClr val="FFFFFF"/>
                      </a:solidFill>
                      <a:prstDash val="solid"/>
                      <a:round/>
                      <a:headEnd type="none" w="med" len="med"/>
                      <a:tailEnd type="none" w="med" len="med"/>
                    </a:lnL>
                    <a:lnR w="12240">
                      <a:solidFill>
                        <a:srgbClr val="FFFFFF"/>
                      </a:solidFill>
                    </a:lnR>
                    <a:lnT w="12240">
                      <a:solidFill>
                        <a:srgbClr val="FFFFFF"/>
                      </a:solidFill>
                    </a:lnT>
                    <a:lnB w="12240">
                      <a:solidFill>
                        <a:srgbClr val="FFFFFF"/>
                      </a:solidFill>
                    </a:lnB>
                    <a:solidFill>
                      <a:srgbClr val="CFD5E9"/>
                    </a:solidFill>
                  </a:tcPr>
                </a:tc>
                <a:extLst>
                  <a:ext uri="{0D108BD9-81ED-4DB2-BD59-A6C34878D82A}">
                    <a16:rowId xmlns:a16="http://schemas.microsoft.com/office/drawing/2014/main" val="10007"/>
                  </a:ext>
                </a:extLst>
              </a:tr>
              <a:tr h="268036">
                <a:tc>
                  <a:txBody>
                    <a:bodyPr/>
                    <a:lstStyle/>
                    <a:p>
                      <a:r>
                        <a:rPr lang="en-US" sz="1600" dirty="0"/>
                        <a:t>Pulse length: [us]</a:t>
                      </a:r>
                      <a:endParaRPr lang="en-GB" sz="1600" dirty="0"/>
                    </a:p>
                  </a:txBody>
                  <a:tcPr>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r>
                        <a:rPr lang="en-US" sz="1600" dirty="0"/>
                        <a:t>~30 + 0.1</a:t>
                      </a:r>
                      <a:endParaRPr lang="en-GB" sz="1600" dirty="0"/>
                    </a:p>
                  </a:txBody>
                  <a:tcPr>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r>
                        <a:rPr lang="en-US" sz="1600" dirty="0"/>
                        <a:t>~30 + 0.1</a:t>
                      </a:r>
                      <a:endParaRPr lang="en-GB" sz="1600" dirty="0"/>
                    </a:p>
                  </a:txBody>
                  <a:tcPr>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lstStyle/>
                    <a:p>
                      <a:r>
                        <a:rPr lang="en-US" sz="1800" dirty="0"/>
                        <a:t>~ filling time + bunch train</a:t>
                      </a:r>
                      <a:endParaRPr lang="en-US" b="0" dirty="0">
                        <a:latin typeface="Calibri" panose="020F0502020204030204" pitchFamily="34" charset="0"/>
                        <a:cs typeface="Calibri" panose="020F0502020204030204" pitchFamily="34" charset="0"/>
                      </a:endParaRPr>
                    </a:p>
                  </a:txBody>
                  <a:tcPr>
                    <a:lnL w="12240" cap="flat" cmpd="sng" algn="ctr">
                      <a:solidFill>
                        <a:srgbClr val="FFFFFF"/>
                      </a:solidFill>
                      <a:prstDash val="solid"/>
                      <a:round/>
                      <a:headEnd type="none" w="med" len="med"/>
                      <a:tailEnd type="none" w="med" len="med"/>
                    </a:lnL>
                    <a:lnR w="12240">
                      <a:solidFill>
                        <a:srgbClr val="FFFFFF"/>
                      </a:solidFill>
                    </a:lnR>
                    <a:lnT w="12240">
                      <a:solidFill>
                        <a:srgbClr val="FFFFFF"/>
                      </a:solidFill>
                    </a:lnT>
                    <a:lnB w="12240">
                      <a:solidFill>
                        <a:srgbClr val="FFFFFF"/>
                      </a:solidFill>
                    </a:lnB>
                    <a:solidFill>
                      <a:srgbClr val="E8EBF4"/>
                    </a:solidFill>
                  </a:tcPr>
                </a:tc>
                <a:extLst>
                  <a:ext uri="{0D108BD9-81ED-4DB2-BD59-A6C34878D82A}">
                    <a16:rowId xmlns:a16="http://schemas.microsoft.com/office/drawing/2014/main" val="10008"/>
                  </a:ext>
                </a:extLst>
              </a:tr>
              <a:tr h="268036">
                <a:tc>
                  <a:txBody>
                    <a:bodyPr/>
                    <a:lstStyle/>
                    <a:p>
                      <a:r>
                        <a:rPr lang="en-US" sz="1600" dirty="0"/>
                        <a:t>Repetition rate: [Hz]</a:t>
                      </a:r>
                      <a:endParaRPr lang="en-GB" sz="1600" dirty="0"/>
                    </a:p>
                  </a:txBody>
                  <a:tcPr>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lstStyle/>
                    <a:p>
                      <a:r>
                        <a:rPr lang="en-US" sz="1600" dirty="0"/>
                        <a:t>~5</a:t>
                      </a:r>
                      <a:endParaRPr lang="en-GB" sz="1600" dirty="0"/>
                    </a:p>
                  </a:txBody>
                  <a:tcPr>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lstStyle/>
                    <a:p>
                      <a:r>
                        <a:rPr lang="en-US" sz="1600" dirty="0"/>
                        <a:t>~5</a:t>
                      </a:r>
                      <a:endParaRPr lang="en-GB" sz="1600" dirty="0"/>
                    </a:p>
                  </a:txBody>
                  <a:tcPr>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lstStyle/>
                    <a:p>
                      <a:r>
                        <a:rPr lang="en-US" b="0" dirty="0">
                          <a:latin typeface="Calibri" panose="020F0502020204030204" pitchFamily="34" charset="0"/>
                          <a:cs typeface="Calibri" panose="020F0502020204030204" pitchFamily="34" charset="0"/>
                        </a:rPr>
                        <a:t>?</a:t>
                      </a:r>
                    </a:p>
                  </a:txBody>
                  <a:tcPr>
                    <a:lnL w="12240" cap="flat" cmpd="sng" algn="ctr">
                      <a:solidFill>
                        <a:srgbClr val="FFFFFF"/>
                      </a:solidFill>
                      <a:prstDash val="solid"/>
                      <a:round/>
                      <a:headEnd type="none" w="med" len="med"/>
                      <a:tailEnd type="none" w="med" len="med"/>
                    </a:lnL>
                    <a:lnR w="12240">
                      <a:solidFill>
                        <a:srgbClr val="FFFFFF"/>
                      </a:solidFill>
                    </a:lnR>
                    <a:lnT w="12240">
                      <a:solidFill>
                        <a:srgbClr val="FFFFFF"/>
                      </a:solidFill>
                    </a:lnT>
                    <a:lnB w="12240">
                      <a:solidFill>
                        <a:srgbClr val="FFFFFF"/>
                      </a:solidFill>
                    </a:lnB>
                    <a:solidFill>
                      <a:srgbClr val="CFD5E9"/>
                    </a:solidFill>
                  </a:tcPr>
                </a:tc>
                <a:extLst>
                  <a:ext uri="{0D108BD9-81ED-4DB2-BD59-A6C34878D82A}">
                    <a16:rowId xmlns:a16="http://schemas.microsoft.com/office/drawing/2014/main" val="10009"/>
                  </a:ext>
                </a:extLst>
              </a:tr>
              <a:tr h="268036">
                <a:tc>
                  <a:txBody>
                    <a:bodyPr/>
                    <a:lstStyle/>
                    <a:p>
                      <a:r>
                        <a:rPr lang="en-US" b="1" dirty="0">
                          <a:latin typeface="Calibri" panose="020F0502020204030204" pitchFamily="34" charset="0"/>
                          <a:cs typeface="Calibri" panose="020F0502020204030204" pitchFamily="34" charset="0"/>
                        </a:rPr>
                        <a:t>RF power from the klystron(s) [MW]</a:t>
                      </a:r>
                    </a:p>
                  </a:txBody>
                  <a:tcPr>
                    <a:lnL w="12240">
                      <a:solidFill>
                        <a:srgbClr val="FFFFFF"/>
                      </a:solidFill>
                    </a:lnL>
                    <a:lnR w="12240">
                      <a:solidFill>
                        <a:srgbClr val="FFFFFF"/>
                      </a:solidFill>
                    </a:lnR>
                    <a:lnT w="12240" cap="flat" cmpd="sng" algn="ctr">
                      <a:solidFill>
                        <a:srgbClr val="FFFFFF"/>
                      </a:solidFill>
                      <a:prstDash val="solid"/>
                      <a:round/>
                      <a:headEnd type="none" w="med" len="med"/>
                      <a:tailEnd type="none" w="med" len="med"/>
                    </a:lnT>
                    <a:lnB w="12240" cap="flat" cmpd="sng" algn="ctr">
                      <a:solidFill>
                        <a:srgbClr val="FFFFFF"/>
                      </a:solidFill>
                      <a:prstDash val="solid"/>
                      <a:round/>
                      <a:headEnd type="none" w="med" len="med"/>
                      <a:tailEnd type="none" w="med" len="med"/>
                    </a:lnB>
                    <a:solidFill>
                      <a:srgbClr val="E8EBF4"/>
                    </a:solidFill>
                  </a:tcPr>
                </a:tc>
                <a:tc>
                  <a:txBody>
                    <a:bodyPr/>
                    <a:lstStyle/>
                    <a:p>
                      <a:r>
                        <a:rPr lang="en-US" b="1" dirty="0">
                          <a:latin typeface="Calibri" panose="020F0502020204030204" pitchFamily="34" charset="0"/>
                          <a:cs typeface="Calibri" panose="020F0502020204030204" pitchFamily="34" charset="0"/>
                        </a:rPr>
                        <a:t>1.5</a:t>
                      </a:r>
                    </a:p>
                  </a:txBody>
                  <a:tcPr>
                    <a:lnL w="12240">
                      <a:solidFill>
                        <a:srgbClr val="FFFFFF"/>
                      </a:solidFill>
                    </a:lnL>
                    <a:lnR w="12240">
                      <a:solidFill>
                        <a:srgbClr val="FFFFFF"/>
                      </a:solidFill>
                    </a:lnR>
                    <a:lnT w="12240" cap="flat" cmpd="sng" algn="ctr">
                      <a:solidFill>
                        <a:srgbClr val="FFFFFF"/>
                      </a:solidFill>
                      <a:prstDash val="solid"/>
                      <a:round/>
                      <a:headEnd type="none" w="med" len="med"/>
                      <a:tailEnd type="none" w="med" len="med"/>
                    </a:lnT>
                    <a:lnB w="12240" cap="flat" cmpd="sng" algn="ctr">
                      <a:solidFill>
                        <a:srgbClr val="FFFFFF"/>
                      </a:solidFill>
                      <a:prstDash val="solid"/>
                      <a:round/>
                      <a:headEnd type="none" w="med" len="med"/>
                      <a:tailEnd type="none" w="med" len="med"/>
                    </a:lnB>
                    <a:solidFill>
                      <a:srgbClr val="E8EBF4"/>
                    </a:solidFill>
                  </a:tcPr>
                </a:tc>
                <a:tc>
                  <a:txBody>
                    <a:bodyPr/>
                    <a:lstStyle/>
                    <a:p>
                      <a:r>
                        <a:rPr lang="en-US" b="1" dirty="0">
                          <a:latin typeface="Calibri" panose="020F0502020204030204" pitchFamily="34" charset="0"/>
                          <a:cs typeface="Calibri" panose="020F0502020204030204" pitchFamily="34" charset="0"/>
                        </a:rPr>
                        <a:t>3</a:t>
                      </a:r>
                    </a:p>
                  </a:txBody>
                  <a:tcPr>
                    <a:lnL w="12240">
                      <a:solidFill>
                        <a:srgbClr val="FFFFFF"/>
                      </a:solidFill>
                    </a:lnL>
                    <a:lnR w="12240">
                      <a:solidFill>
                        <a:srgbClr val="FFFFFF"/>
                      </a:solidFill>
                    </a:lnR>
                    <a:lnT w="12240" cap="flat" cmpd="sng" algn="ctr">
                      <a:solidFill>
                        <a:srgbClr val="FFFFFF"/>
                      </a:solidFill>
                      <a:prstDash val="solid"/>
                      <a:round/>
                      <a:headEnd type="none" w="med" len="med"/>
                      <a:tailEnd type="none" w="med" len="med"/>
                    </a:lnT>
                    <a:lnB w="12240" cap="flat" cmpd="sng" algn="ctr">
                      <a:solidFill>
                        <a:srgbClr val="FFFFFF"/>
                      </a:solidFill>
                      <a:prstDash val="solid"/>
                      <a:round/>
                      <a:headEnd type="none" w="med" len="med"/>
                      <a:tailEnd type="none" w="med" len="med"/>
                    </a:lnB>
                    <a:solidFill>
                      <a:srgbClr val="E8EBF4"/>
                    </a:solidFill>
                  </a:tcPr>
                </a:tc>
                <a:tc>
                  <a:txBody>
                    <a:bodyPr/>
                    <a:lstStyle/>
                    <a:p>
                      <a:r>
                        <a:rPr lang="en-US" b="1" dirty="0">
                          <a:latin typeface="Calibri" panose="020F0502020204030204" pitchFamily="34" charset="0"/>
                          <a:cs typeface="Calibri" panose="020F0502020204030204" pitchFamily="34" charset="0"/>
                        </a:rPr>
                        <a:t>50% margin for all. </a:t>
                      </a:r>
                      <a:r>
                        <a:rPr lang="en-US" b="0" dirty="0">
                          <a:solidFill>
                            <a:srgbClr val="FF0000"/>
                          </a:solidFill>
                          <a:latin typeface="Calibri" panose="020F0502020204030204" pitchFamily="34" charset="0"/>
                          <a:cs typeface="Calibri" panose="020F0502020204030204" pitchFamily="34" charset="0"/>
                        </a:rPr>
                        <a:t>ESS:30%</a:t>
                      </a:r>
                    </a:p>
                  </a:txBody>
                  <a:tcPr>
                    <a:lnL w="12240">
                      <a:solidFill>
                        <a:srgbClr val="FFFFFF"/>
                      </a:solidFill>
                    </a:lnL>
                    <a:lnR w="12240">
                      <a:solidFill>
                        <a:srgbClr val="FFFFFF"/>
                      </a:solidFill>
                    </a:lnR>
                    <a:lnT w="12240">
                      <a:solidFill>
                        <a:srgbClr val="FFFFFF"/>
                      </a:solidFill>
                    </a:lnT>
                    <a:lnB w="12240" cap="flat" cmpd="sng" algn="ctr">
                      <a:solidFill>
                        <a:srgbClr val="FFFFFF"/>
                      </a:solidFill>
                      <a:prstDash val="solid"/>
                      <a:round/>
                      <a:headEnd type="none" w="med" len="med"/>
                      <a:tailEnd type="none" w="med" len="med"/>
                    </a:lnB>
                    <a:solidFill>
                      <a:srgbClr val="E8EBF4"/>
                    </a:solidFill>
                  </a:tcPr>
                </a:tc>
                <a:extLst>
                  <a:ext uri="{0D108BD9-81ED-4DB2-BD59-A6C34878D82A}">
                    <a16:rowId xmlns:a16="http://schemas.microsoft.com/office/drawing/2014/main" val="10010"/>
                  </a:ext>
                </a:extLst>
              </a:tr>
              <a:tr h="268036">
                <a:tc>
                  <a:txBody>
                    <a:bodyPr/>
                    <a:lstStyle/>
                    <a:p>
                      <a:r>
                        <a:rPr lang="en-US" b="1" dirty="0">
                          <a:latin typeface="Calibri" panose="020F0502020204030204" pitchFamily="34" charset="0"/>
                          <a:cs typeface="Calibri" panose="020F0502020204030204" pitchFamily="34" charset="0"/>
                        </a:rPr>
                        <a:t>Number of klystrons</a:t>
                      </a:r>
                    </a:p>
                  </a:txBody>
                  <a:tcPr>
                    <a:lnL w="12240">
                      <a:solidFill>
                        <a:srgbClr val="FFFFFF"/>
                      </a:solidFill>
                    </a:lnL>
                    <a:lnR w="12240" cap="flat" cmpd="sng" algn="ctr">
                      <a:solidFill>
                        <a:srgbClr val="FFFFFF"/>
                      </a:solidFill>
                      <a:prstDash val="solid"/>
                      <a:round/>
                      <a:headEnd type="none" w="med" len="med"/>
                      <a:tailEnd type="none" w="med" len="med"/>
                    </a:lnR>
                    <a:lnT w="12240" cap="flat" cmpd="sng" algn="ctr">
                      <a:solidFill>
                        <a:srgbClr val="FFFFFF"/>
                      </a:solidFill>
                      <a:prstDash val="solid"/>
                      <a:round/>
                      <a:headEnd type="none" w="med" len="med"/>
                      <a:tailEnd type="none" w="med" len="med"/>
                    </a:lnT>
                    <a:lnB w="12240">
                      <a:solidFill>
                        <a:srgbClr val="FFFFFF"/>
                      </a:solidFill>
                    </a:lnB>
                    <a:solidFill>
                      <a:srgbClr val="E8EBF4"/>
                    </a:solidFill>
                  </a:tcPr>
                </a:tc>
                <a:tc>
                  <a:txBody>
                    <a:bodyPr/>
                    <a:lstStyle/>
                    <a:p>
                      <a:r>
                        <a:rPr lang="en-US" b="1" dirty="0">
                          <a:latin typeface="Calibri" panose="020F0502020204030204" pitchFamily="34" charset="0"/>
                          <a:cs typeface="Calibri" panose="020F0502020204030204" pitchFamily="34" charset="0"/>
                        </a:rPr>
                        <a:t>16</a:t>
                      </a:r>
                    </a:p>
                  </a:txBody>
                  <a:tcPr>
                    <a:lnL w="12240" cap="flat" cmpd="sng" algn="ctr">
                      <a:solidFill>
                        <a:srgbClr val="FFFFFF"/>
                      </a:solidFill>
                      <a:prstDash val="solid"/>
                      <a:round/>
                      <a:headEnd type="none" w="med" len="med"/>
                      <a:tailEnd type="none" w="med" len="med"/>
                    </a:lnL>
                    <a:lnR w="12240" cap="flat" cmpd="sng" algn="ctr">
                      <a:solidFill>
                        <a:srgbClr val="FFFFFF"/>
                      </a:solidFill>
                      <a:prstDash val="solid"/>
                      <a:round/>
                      <a:headEnd type="none" w="med" len="med"/>
                      <a:tailEnd type="none" w="med" len="med"/>
                    </a:lnR>
                    <a:lnT w="12240" cap="flat" cmpd="sng" algn="ctr">
                      <a:solidFill>
                        <a:srgbClr val="FFFFFF"/>
                      </a:solidFill>
                      <a:prstDash val="solid"/>
                      <a:round/>
                      <a:headEnd type="none" w="med" len="med"/>
                      <a:tailEnd type="none" w="med" len="med"/>
                    </a:lnT>
                    <a:lnB w="12240">
                      <a:solidFill>
                        <a:srgbClr val="FFFFFF"/>
                      </a:solidFill>
                    </a:lnB>
                    <a:solidFill>
                      <a:srgbClr val="E8EBF4"/>
                    </a:solidFill>
                  </a:tcPr>
                </a:tc>
                <a:tc>
                  <a:txBody>
                    <a:bodyPr/>
                    <a:lstStyle/>
                    <a:p>
                      <a:r>
                        <a:rPr lang="en-US" b="1" dirty="0">
                          <a:latin typeface="Calibri" panose="020F0502020204030204" pitchFamily="34" charset="0"/>
                          <a:cs typeface="Calibri" panose="020F0502020204030204" pitchFamily="34" charset="0"/>
                        </a:rPr>
                        <a:t>2x144 = 288</a:t>
                      </a:r>
                    </a:p>
                  </a:txBody>
                  <a:tcPr>
                    <a:lnL w="12240" cap="flat" cmpd="sng" algn="ctr">
                      <a:solidFill>
                        <a:srgbClr val="FFFFFF"/>
                      </a:solidFill>
                      <a:prstDash val="solid"/>
                      <a:round/>
                      <a:headEnd type="none" w="med" len="med"/>
                      <a:tailEnd type="none" w="med" len="med"/>
                    </a:lnL>
                    <a:lnR w="12240" cap="flat" cmpd="sng" algn="ctr">
                      <a:solidFill>
                        <a:srgbClr val="FFFFFF"/>
                      </a:solidFill>
                      <a:prstDash val="solid"/>
                      <a:round/>
                      <a:headEnd type="none" w="med" len="med"/>
                      <a:tailEnd type="none" w="med" len="med"/>
                    </a:lnR>
                    <a:lnT w="12240" cap="flat" cmpd="sng" algn="ctr">
                      <a:solidFill>
                        <a:srgbClr val="FFFFFF"/>
                      </a:solidFill>
                      <a:prstDash val="solid"/>
                      <a:round/>
                      <a:headEnd type="none" w="med" len="med"/>
                      <a:tailEnd type="none" w="med" len="med"/>
                    </a:lnT>
                    <a:lnB w="12240">
                      <a:solidFill>
                        <a:srgbClr val="FFFFFF"/>
                      </a:solidFill>
                    </a:lnB>
                    <a:solidFill>
                      <a:srgbClr val="E8EBF4"/>
                    </a:solidFill>
                  </a:tcPr>
                </a:tc>
                <a:tc>
                  <a:txBody>
                    <a:bodyPr/>
                    <a:lstStyle/>
                    <a:p>
                      <a:r>
                        <a:rPr lang="en-US" b="1" dirty="0">
                          <a:latin typeface="Calibri" panose="020F0502020204030204" pitchFamily="34" charset="0"/>
                          <a:cs typeface="Calibri" panose="020F0502020204030204" pitchFamily="34" charset="0"/>
                        </a:rPr>
                        <a:t>1.5 MW per klystron</a:t>
                      </a:r>
                    </a:p>
                    <a:p>
                      <a:r>
                        <a:rPr lang="en-US" sz="1600" b="0" dirty="0">
                          <a:solidFill>
                            <a:srgbClr val="FF0000"/>
                          </a:solidFill>
                          <a:latin typeface="Calibri" panose="020F0502020204030204" pitchFamily="34" charset="0"/>
                          <a:cs typeface="Calibri" panose="020F0502020204030204" pitchFamily="34" charset="0"/>
                        </a:rPr>
                        <a:t>ESS has ~200 klystrons</a:t>
                      </a:r>
                    </a:p>
                  </a:txBody>
                  <a:tcPr>
                    <a:lnL w="12240" cap="flat" cmpd="sng" algn="ctr">
                      <a:solidFill>
                        <a:srgbClr val="FFFFFF"/>
                      </a:solidFill>
                      <a:prstDash val="solid"/>
                      <a:round/>
                      <a:headEnd type="none" w="med" len="med"/>
                      <a:tailEnd type="none" w="med" len="med"/>
                    </a:lnL>
                    <a:lnR w="12240">
                      <a:solidFill>
                        <a:srgbClr val="FFFFFF"/>
                      </a:solidFill>
                    </a:lnR>
                    <a:lnT w="12240">
                      <a:solidFill>
                        <a:srgbClr val="FFFFFF"/>
                      </a:solidFill>
                    </a:lnT>
                    <a:lnB w="12240">
                      <a:solidFill>
                        <a:srgbClr val="FFFFFF"/>
                      </a:solidFill>
                    </a:lnB>
                    <a:solidFill>
                      <a:srgbClr val="E8EBF4"/>
                    </a:solidFill>
                  </a:tcPr>
                </a:tc>
                <a:extLst>
                  <a:ext uri="{0D108BD9-81ED-4DB2-BD59-A6C34878D82A}">
                    <a16:rowId xmlns:a16="http://schemas.microsoft.com/office/drawing/2014/main" val="2020164917"/>
                  </a:ext>
                </a:extLst>
              </a:tr>
            </a:tbl>
          </a:graphicData>
        </a:graphic>
      </p:graphicFrame>
    </p:spTree>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B29D5-C798-4A68-A312-7FBBB45042AF}"/>
              </a:ext>
            </a:extLst>
          </p:cNvPr>
          <p:cNvSpPr>
            <a:spLocks noGrp="1"/>
          </p:cNvSpPr>
          <p:nvPr>
            <p:ph type="title"/>
          </p:nvPr>
        </p:nvSpPr>
        <p:spPr/>
        <p:txBody>
          <a:bodyPr/>
          <a:lstStyle/>
          <a:p>
            <a:r>
              <a:rPr lang="en-US" dirty="0"/>
              <a:t>RF power source: 704 MHz</a:t>
            </a:r>
            <a:endParaRPr lang="en-GB" dirty="0"/>
          </a:p>
        </p:txBody>
      </p:sp>
      <p:sp>
        <p:nvSpPr>
          <p:cNvPr id="3" name="Subtitle 2">
            <a:extLst>
              <a:ext uri="{FF2B5EF4-FFF2-40B4-BE49-F238E27FC236}">
                <a16:creationId xmlns:a16="http://schemas.microsoft.com/office/drawing/2014/main" id="{6D591680-220D-46E2-B737-8700A6CBCA86}"/>
              </a:ext>
            </a:extLst>
          </p:cNvPr>
          <p:cNvSpPr>
            <a:spLocks noGrp="1"/>
          </p:cNvSpPr>
          <p:nvPr>
            <p:ph type="subTitle"/>
          </p:nvPr>
        </p:nvSpPr>
        <p:spPr>
          <a:xfrm>
            <a:off x="838080" y="1836317"/>
            <a:ext cx="10515240" cy="4350960"/>
          </a:xfrm>
        </p:spPr>
        <p:txBody>
          <a:bodyPr/>
          <a:lstStyle/>
          <a:p>
            <a:r>
              <a:rPr lang="en-US" sz="3600" dirty="0"/>
              <a:t>Commercially available RF power sources with the parameters closest to the specs are at the frequencies of currently running proton </a:t>
            </a:r>
            <a:r>
              <a:rPr lang="en-US" sz="3600" dirty="0" err="1"/>
              <a:t>linacs</a:t>
            </a:r>
            <a:r>
              <a:rPr lang="en-US" sz="3600" dirty="0"/>
              <a:t>: </a:t>
            </a:r>
          </a:p>
          <a:p>
            <a:pPr lvl="1"/>
            <a:r>
              <a:rPr lang="en-US" b="1" dirty="0"/>
              <a:t>For example, ESS</a:t>
            </a:r>
            <a:r>
              <a:rPr lang="en-US" dirty="0"/>
              <a:t>: </a:t>
            </a:r>
          </a:p>
          <a:p>
            <a:pPr lvl="2"/>
            <a:r>
              <a:rPr lang="en-US" dirty="0"/>
              <a:t>CPI: VKP-8352A/B:     352MHz, 2.8MW, 100kW</a:t>
            </a:r>
          </a:p>
          <a:p>
            <a:pPr lvl="2"/>
            <a:r>
              <a:rPr lang="en-US" dirty="0"/>
              <a:t>CPI:        VKP-8292A:  </a:t>
            </a:r>
            <a:r>
              <a:rPr lang="en-US" b="1" dirty="0"/>
              <a:t>704</a:t>
            </a:r>
            <a:r>
              <a:rPr lang="en-US" dirty="0"/>
              <a:t>MHz, </a:t>
            </a:r>
            <a:r>
              <a:rPr lang="en-US" b="1" dirty="0"/>
              <a:t>1.5</a:t>
            </a:r>
            <a:r>
              <a:rPr lang="en-US" dirty="0"/>
              <a:t>MW, 74kW</a:t>
            </a:r>
          </a:p>
          <a:p>
            <a:pPr lvl="2"/>
            <a:r>
              <a:rPr lang="en-US" dirty="0"/>
              <a:t>CANON: E37504         </a:t>
            </a:r>
            <a:r>
              <a:rPr lang="en-US" b="1" dirty="0"/>
              <a:t>704</a:t>
            </a:r>
            <a:r>
              <a:rPr lang="en-US" dirty="0"/>
              <a:t>MHz, </a:t>
            </a:r>
            <a:r>
              <a:rPr lang="en-US" b="1" dirty="0"/>
              <a:t>1.5</a:t>
            </a:r>
            <a:r>
              <a:rPr lang="en-US" dirty="0"/>
              <a:t>MW, 74kW, 3.5ms, 14 Hz</a:t>
            </a:r>
          </a:p>
          <a:p>
            <a:pPr lvl="2"/>
            <a:r>
              <a:rPr lang="en-GB" dirty="0"/>
              <a:t>Thales:    2182A          </a:t>
            </a:r>
            <a:r>
              <a:rPr lang="en-US" b="1" dirty="0"/>
              <a:t>704</a:t>
            </a:r>
            <a:r>
              <a:rPr lang="en-US" dirty="0"/>
              <a:t>MHz, </a:t>
            </a:r>
            <a:r>
              <a:rPr lang="en-GB" b="1" dirty="0"/>
              <a:t>1.6</a:t>
            </a:r>
            <a:r>
              <a:rPr lang="en-GB" dirty="0"/>
              <a:t>MW</a:t>
            </a:r>
            <a:endParaRPr lang="en-US" dirty="0"/>
          </a:p>
          <a:p>
            <a:pPr marL="0" indent="0">
              <a:buNone/>
            </a:pPr>
            <a:endParaRPr lang="en-US" dirty="0"/>
          </a:p>
          <a:p>
            <a:r>
              <a:rPr lang="en-US" sz="3600" dirty="0"/>
              <a:t>650MHz: No high &gt;1MW RF power sources</a:t>
            </a:r>
          </a:p>
          <a:p>
            <a:endParaRPr lang="en-GB" dirty="0"/>
          </a:p>
        </p:txBody>
      </p:sp>
      <p:sp>
        <p:nvSpPr>
          <p:cNvPr id="4" name="Rectangle 3">
            <a:extLst>
              <a:ext uri="{FF2B5EF4-FFF2-40B4-BE49-F238E27FC236}">
                <a16:creationId xmlns:a16="http://schemas.microsoft.com/office/drawing/2014/main" id="{1BFF057A-BFAB-48F1-A35E-9ED6D88556E5}"/>
              </a:ext>
            </a:extLst>
          </p:cNvPr>
          <p:cNvSpPr/>
          <p:nvPr/>
        </p:nvSpPr>
        <p:spPr>
          <a:xfrm>
            <a:off x="1758462" y="3755804"/>
            <a:ext cx="7342507" cy="85527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811538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4158</TotalTime>
  <Words>1719</Words>
  <Application>Microsoft Office PowerPoint</Application>
  <PresentationFormat>Widescreen</PresentationFormat>
  <Paragraphs>356</Paragraphs>
  <Slides>24</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24</vt:i4>
      </vt:variant>
    </vt:vector>
  </HeadingPairs>
  <TitlesOfParts>
    <vt:vector size="32" baseType="lpstr">
      <vt:lpstr>Arial</vt:lpstr>
      <vt:lpstr>Calibri</vt:lpstr>
      <vt:lpstr>Calibri Light</vt:lpstr>
      <vt:lpstr>Symbol</vt:lpstr>
      <vt:lpstr>Times New Roman</vt:lpstr>
      <vt:lpstr>Wingdings</vt:lpstr>
      <vt:lpstr>Office Theme</vt:lpstr>
      <vt:lpstr>Office Theme</vt:lpstr>
      <vt:lpstr>PowerPoint Presentation</vt:lpstr>
      <vt:lpstr>PowerPoint Presentation</vt:lpstr>
      <vt:lpstr>PowerPoint Presentation</vt:lpstr>
      <vt:lpstr>Muon cooling demonstrator layout  Chris Rogers  </vt:lpstr>
      <vt:lpstr>Collimation Chris Rogers </vt:lpstr>
      <vt:lpstr>PowerPoint Presentation</vt:lpstr>
      <vt:lpstr>PowerPoint Presentation</vt:lpstr>
      <vt:lpstr>PowerPoint Presentation</vt:lpstr>
      <vt:lpstr>RF power source: 704 MHz</vt:lpstr>
      <vt:lpstr>RF station layouts (1)  one klystron per modulator</vt:lpstr>
      <vt:lpstr>RF station layouts (2)  two klystrons per modulator</vt:lpstr>
      <vt:lpstr>RF station layouts overall </vt:lpstr>
      <vt:lpstr>Muon cooling demonstrator layout </vt:lpstr>
      <vt:lpstr>Muon cooling demonstrator layout nominal gradient </vt:lpstr>
      <vt:lpstr>Muon cooling demonstrator layout  lower gradient: 20 MV/m  </vt:lpstr>
      <vt:lpstr>Muon cooling demonstrator layout  lower shorter cooling channel</vt:lpstr>
      <vt:lpstr>Some R&amp;D ideas for MC RF system optimization</vt:lpstr>
      <vt:lpstr>Muon cooling demonstrator layout RF pulse compression: x2</vt:lpstr>
      <vt:lpstr>Muon cooling demonstrator layout RF pulse compression: x4</vt:lpstr>
      <vt:lpstr>Muon cooling demonstrator layout High peak power klystron: 12 MW </vt:lpstr>
      <vt:lpstr>High peak power klystron for CLIC: 1GHz</vt:lpstr>
      <vt:lpstr>New ideas for CLIC 1GHz klystron </vt:lpstr>
      <vt:lpstr>Muon cooling demonstrator layout High peak power klystron: 24 MW </vt:lpstr>
      <vt:lpstr>Some preliminary 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Muon cooling Demonstrator RF paramters</dc:title>
  <dc:subject/>
  <dc:creator>Alexej Grudiev</dc:creator>
  <dc:description/>
  <cp:lastModifiedBy>Alexej Grudiev</cp:lastModifiedBy>
  <cp:revision>86</cp:revision>
  <dcterms:created xsi:type="dcterms:W3CDTF">2021-08-13T11:53:01Z</dcterms:created>
  <dcterms:modified xsi:type="dcterms:W3CDTF">2021-09-28T13:53:08Z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0</vt:i4>
  </property>
  <property fmtid="{D5CDD505-2E9C-101B-9397-08002B2CF9AE}" pid="8" name="PresentationFormat">
    <vt:lpwstr>Widescreen</vt:lpwstr>
  </property>
  <property fmtid="{D5CDD505-2E9C-101B-9397-08002B2CF9AE}" pid="9" name="ScaleCrop">
    <vt:bool>false</vt:bool>
  </property>
  <property fmtid="{D5CDD505-2E9C-101B-9397-08002B2CF9AE}" pid="10" name="ShareDoc">
    <vt:bool>false</vt:bool>
  </property>
  <property fmtid="{D5CDD505-2E9C-101B-9397-08002B2CF9AE}" pid="11" name="Slides">
    <vt:i4>4</vt:i4>
  </property>
</Properties>
</file>