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tif" ContentType="image/tif"/>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2"/>
  </p:notesMasterIdLst>
  <p:sldIdLst>
    <p:sldId id="256" r:id="rId2"/>
    <p:sldId id="257" r:id="rId3"/>
    <p:sldId id="258" r:id="rId4"/>
    <p:sldId id="259" r:id="rId5"/>
    <p:sldId id="260" r:id="rId6"/>
    <p:sldId id="261" r:id="rId7"/>
    <p:sldId id="287" r:id="rId8"/>
    <p:sldId id="285" r:id="rId9"/>
    <p:sldId id="286" r:id="rId10"/>
    <p:sldId id="265" r:id="rId11"/>
    <p:sldId id="266" r:id="rId12"/>
    <p:sldId id="267" r:id="rId13"/>
    <p:sldId id="268" r:id="rId14"/>
    <p:sldId id="269" r:id="rId15"/>
    <p:sldId id="270" r:id="rId16"/>
    <p:sldId id="288"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Neue"/>
          <a:ea typeface="Helvetica Neue"/>
          <a:cs typeface="Helvetica Neue"/>
        </a:font>
        <a:srgbClr val="FFFFFF"/>
      </a:tcTxStyle>
      <a:tcStyle>
        <a:tcBdr>
          <a:left>
            <a:ln w="12700" cap="flat">
              <a:noFill/>
              <a:miter lim="400000"/>
            </a:ln>
          </a:left>
          <a:right>
            <a:ln w="3175" cap="flat">
              <a:noFill/>
              <a:miter lim="400000"/>
            </a:ln>
          </a:right>
          <a:top>
            <a:ln w="12700" cap="flat">
              <a:noFill/>
              <a:miter lim="400000"/>
            </a:ln>
          </a:top>
          <a:bottom>
            <a:ln w="12700" cap="flat">
              <a:noFill/>
              <a:miter lim="400000"/>
            </a:ln>
          </a:bottom>
          <a:insideH>
            <a:ln w="12700" cap="flat">
              <a:noFill/>
              <a:miter lim="400000"/>
            </a:ln>
          </a:insideH>
          <a:insideV>
            <a:ln w="3175" cap="flat">
              <a:noFill/>
              <a:miter lim="400000"/>
            </a:ln>
          </a:insideV>
        </a:tcBdr>
        <a:fill>
          <a:solidFill>
            <a:schemeClr val="accent1">
              <a:lumOff val="-13575"/>
            </a:schemeClr>
          </a:solidFill>
        </a:fill>
      </a:tcStyle>
    </a:firstCol>
    <a:lastRow>
      <a:tcTxStyle b="off" i="off">
        <a:font>
          <a:latin typeface="Helvetica Neue"/>
          <a:ea typeface="Helvetica Neue"/>
          <a:cs typeface="Helvetica Neue"/>
        </a:font>
        <a:srgbClr val="000000"/>
      </a:tcTxStyle>
      <a:tcStyle>
        <a:tcBdr>
          <a:left>
            <a:ln w="12700" cap="flat">
              <a:noFill/>
              <a:miter lim="400000"/>
            </a:ln>
          </a:left>
          <a:right>
            <a:ln w="12700" cap="flat">
              <a:noFill/>
              <a:miter lim="400000"/>
            </a:ln>
          </a:right>
          <a:top>
            <a:ln w="3175" cap="flat">
              <a:solidFill>
                <a:srgbClr val="3797C6"/>
              </a:solidFill>
              <a:prstDash val="solid"/>
              <a:miter lim="400000"/>
            </a:ln>
          </a:top>
          <a:bottom>
            <a:ln w="12700" cap="flat">
              <a:noFill/>
              <a:miter lim="400000"/>
            </a:ln>
          </a:bottom>
          <a:insideH>
            <a:ln w="3175" cap="flat">
              <a:noFill/>
              <a:miter lim="400000"/>
            </a:ln>
          </a:insideH>
          <a:insideV>
            <a:ln w="12700" cap="flat">
              <a:noFill/>
              <a:miter lim="400000"/>
            </a:ln>
          </a:insideV>
        </a:tcBdr>
        <a:fill>
          <a:solidFill>
            <a:srgbClr val="FFFFFF"/>
          </a:solidFill>
        </a:fill>
      </a:tcStyle>
    </a:lastRow>
    <a:firstRow>
      <a:tcTxStyle b="on" i="off">
        <a:font>
          <a:latin typeface="Helvetica Neue"/>
          <a:ea typeface="Helvetica Neue"/>
          <a:cs typeface="Helvetica Neue"/>
        </a:font>
        <a:srgbClr val="FFFFFF"/>
      </a:tcTxStyle>
      <a:tcStyle>
        <a:tcBdr>
          <a:left>
            <a:ln w="12700" cap="flat">
              <a:noFill/>
              <a:miter lim="400000"/>
            </a:ln>
          </a:left>
          <a:right>
            <a:ln w="12700" cap="flat">
              <a:noFill/>
              <a:miter lim="400000"/>
            </a:ln>
          </a:right>
          <a:top>
            <a:ln w="12700" cap="flat">
              <a:noFill/>
              <a:miter lim="400000"/>
            </a:ln>
          </a:top>
          <a:bottom>
            <a:ln w="3175" cap="flat">
              <a:noFill/>
              <a:miter lim="400000"/>
            </a:ln>
          </a:bottom>
          <a:insideH>
            <a:ln w="3175"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3175" cap="flat">
              <a:solidFill>
                <a:srgbClr val="B8B8B8"/>
              </a:solidFill>
              <a:prstDash val="solid"/>
              <a:miter lim="400000"/>
            </a:ln>
          </a:left>
          <a:right>
            <a:ln w="3175" cap="flat">
              <a:solidFill>
                <a:srgbClr val="B8B8B8"/>
              </a:solidFill>
              <a:prstDash val="solid"/>
              <a:miter lim="400000"/>
            </a:ln>
          </a:right>
          <a:top>
            <a:ln w="3175" cap="flat">
              <a:solidFill>
                <a:srgbClr val="B8B8B8"/>
              </a:solidFill>
              <a:prstDash val="solid"/>
              <a:miter lim="400000"/>
            </a:ln>
          </a:top>
          <a:bottom>
            <a:ln w="3175" cap="flat">
              <a:solidFill>
                <a:srgbClr val="B8B8B8"/>
              </a:solidFill>
              <a:prstDash val="solid"/>
              <a:miter lim="400000"/>
            </a:ln>
          </a:bottom>
          <a:insideH>
            <a:ln w="3175" cap="flat">
              <a:solidFill>
                <a:srgbClr val="B8B8B8"/>
              </a:solidFill>
              <a:prstDash val="solid"/>
              <a:miter lim="400000"/>
            </a:ln>
          </a:insideH>
          <a:insideV>
            <a:ln w="3175"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3175" cap="flat">
              <a:solidFill>
                <a:srgbClr val="606060"/>
              </a:solidFill>
              <a:prstDash val="solid"/>
              <a:miter lim="400000"/>
            </a:ln>
          </a:left>
          <a:right>
            <a:ln w="3175" cap="flat">
              <a:solidFill>
                <a:srgbClr val="606060"/>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chemeClr val="accent3">
              <a:hueOff val="362282"/>
              <a:satOff val="31803"/>
              <a:lumOff val="-18242"/>
            </a:schemeClr>
          </a:solidFill>
        </a:fill>
      </a:tcStyle>
    </a:firstCol>
    <a:lastRow>
      <a:tcTxStyle b="off" i="off">
        <a:font>
          <a:latin typeface="Helvetica Neue"/>
          <a:ea typeface="Helvetica Neue"/>
          <a:cs typeface="Helvetica Neue"/>
        </a:font>
        <a:srgbClr val="000000"/>
      </a:tcTxStyle>
      <a:tcStyle>
        <a:tcBdr>
          <a:left>
            <a:ln w="3175" cap="flat">
              <a:solidFill>
                <a:srgbClr val="606060"/>
              </a:solidFill>
              <a:prstDash val="solid"/>
              <a:miter lim="400000"/>
            </a:ln>
          </a:left>
          <a:right>
            <a:ln w="3175" cap="flat">
              <a:solidFill>
                <a:srgbClr val="606060"/>
              </a:solidFill>
              <a:prstDash val="solid"/>
              <a:miter lim="400000"/>
            </a:ln>
          </a:right>
          <a:top>
            <a:ln w="12700" cap="flat">
              <a:solidFill>
                <a:srgbClr val="606060"/>
              </a:solidFill>
              <a:prstDash val="solid"/>
              <a:miter lim="400000"/>
            </a:ln>
          </a:top>
          <a:bottom>
            <a:ln w="3175" cap="flat">
              <a:solidFill>
                <a:srgbClr val="606060"/>
              </a:solidFill>
              <a:prstDash val="solid"/>
              <a:miter lim="400000"/>
            </a:ln>
          </a:bottom>
          <a:insideH>
            <a:ln w="3175" cap="flat">
              <a:solidFill>
                <a:srgbClr val="606060"/>
              </a:solidFill>
              <a:prstDash val="solid"/>
              <a:miter lim="400000"/>
            </a:ln>
          </a:insideH>
          <a:insideV>
            <a:ln w="3175"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3175" cap="flat">
              <a:solidFill>
                <a:srgbClr val="929292"/>
              </a:solidFill>
              <a:prstDash val="solid"/>
              <a:miter lim="400000"/>
            </a:ln>
          </a:left>
          <a:right>
            <a:ln w="3175" cap="flat">
              <a:solidFill>
                <a:srgbClr val="929292"/>
              </a:solidFill>
              <a:prstDash val="solid"/>
              <a:miter lim="400000"/>
            </a:ln>
          </a:right>
          <a:top>
            <a:ln w="3175" cap="flat">
              <a:solidFill>
                <a:srgbClr val="606060"/>
              </a:solidFill>
              <a:prstDash val="solid"/>
              <a:miter lim="400000"/>
            </a:ln>
          </a:top>
          <a:bottom>
            <a:ln w="3175" cap="flat">
              <a:solidFill>
                <a:srgbClr val="606060"/>
              </a:solidFill>
              <a:prstDash val="solid"/>
              <a:miter lim="400000"/>
            </a:ln>
          </a:bottom>
          <a:insideH>
            <a:ln w="3175" cap="flat">
              <a:solidFill>
                <a:srgbClr val="929292"/>
              </a:solidFill>
              <a:prstDash val="solid"/>
              <a:miter lim="400000"/>
            </a:ln>
          </a:insideH>
          <a:insideV>
            <a:ln w="3175"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3175" cap="flat">
              <a:solidFill>
                <a:srgbClr val="5D5D5D"/>
              </a:solidFill>
              <a:custDash>
                <a:ds d="200000" sp="200000"/>
              </a:custDash>
              <a:miter lim="400000"/>
            </a:ln>
          </a:left>
          <a:right>
            <a:ln w="3175" cap="flat">
              <a:solidFill>
                <a:srgbClr val="5D5D5D"/>
              </a:solidFill>
              <a:custDash>
                <a:ds d="200000" sp="200000"/>
              </a:custDash>
              <a:miter lim="400000"/>
            </a:ln>
          </a:right>
          <a:top>
            <a:ln w="3175" cap="flat">
              <a:solidFill>
                <a:srgbClr val="5D5D5D"/>
              </a:solidFill>
              <a:custDash>
                <a:ds d="200000" sp="200000"/>
              </a:custDash>
              <a:miter lim="400000"/>
            </a:ln>
          </a:top>
          <a:bottom>
            <a:ln w="3175" cap="flat">
              <a:solidFill>
                <a:srgbClr val="5D5D5D"/>
              </a:solidFill>
              <a:custDash>
                <a:ds d="200000" sp="200000"/>
              </a:custDash>
              <a:miter lim="400000"/>
            </a:ln>
          </a:bottom>
          <a:insideH>
            <a:ln w="3175" cap="flat">
              <a:solidFill>
                <a:srgbClr val="5D5D5D"/>
              </a:solidFill>
              <a:custDash>
                <a:ds d="200000" sp="200000"/>
              </a:custDash>
              <a:miter lim="400000"/>
            </a:ln>
          </a:insideH>
          <a:insideV>
            <a:ln w="3175"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3175" cap="flat">
              <a:solidFill>
                <a:srgbClr val="5D5D5D"/>
              </a:solidFill>
              <a:prstDash val="solid"/>
              <a:miter lim="400000"/>
            </a:ln>
          </a:left>
          <a:right>
            <a:ln w="3175" cap="flat">
              <a:solidFill>
                <a:srgbClr val="5D5D5D"/>
              </a:solidFill>
              <a:prstDash val="solid"/>
              <a:miter lim="400000"/>
            </a:ln>
          </a:right>
          <a:top>
            <a:ln w="3175" cap="flat">
              <a:solidFill>
                <a:srgbClr val="5D5D5D"/>
              </a:solidFill>
              <a:prstDash val="solid"/>
              <a:miter lim="400000"/>
            </a:ln>
          </a:top>
          <a:bottom>
            <a:ln w="3175" cap="flat">
              <a:solidFill>
                <a:srgbClr val="5D5D5D"/>
              </a:solidFill>
              <a:prstDash val="solid"/>
              <a:miter lim="400000"/>
            </a:ln>
          </a:bottom>
          <a:insideH>
            <a:ln w="3175" cap="flat">
              <a:solidFill>
                <a:srgbClr val="5D5D5D"/>
              </a:solidFill>
              <a:prstDash val="solid"/>
              <a:miter lim="400000"/>
            </a:ln>
          </a:insideH>
          <a:insideV>
            <a:ln w="3175"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Helvetica Neue"/>
          <a:ea typeface="Helvetica Neue"/>
          <a:cs typeface="Helvetica Neue"/>
        </a:font>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Helvetica Neue"/>
          <a:ea typeface="Helvetica Neue"/>
          <a:cs typeface="Helvetica Neue"/>
        </a:font>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C24785"/>
          </a:solidFill>
        </a:fill>
      </a:tcStyle>
    </a:lastRow>
    <a:firstRow>
      <a:tcTxStyle b="on" i="off">
        <a:font>
          <a:latin typeface="Helvetica Neue"/>
          <a:ea typeface="Helvetica Neue"/>
          <a:cs typeface="Helvetica Neue"/>
        </a:font>
        <a:srgbClr val="FFFFFF"/>
      </a:tcTxStyle>
      <a:tcStyle>
        <a:tcBdr>
          <a:left>
            <a:ln w="3175" cap="flat">
              <a:solidFill>
                <a:srgbClr val="A6AAA9"/>
              </a:solidFill>
              <a:prstDash val="solid"/>
              <a:miter lim="400000"/>
            </a:ln>
          </a:left>
          <a:right>
            <a:ln w="3175" cap="flat">
              <a:solidFill>
                <a:srgbClr val="A6AAA9"/>
              </a:solidFill>
              <a:prstDash val="solid"/>
              <a:miter lim="400000"/>
            </a:ln>
          </a:right>
          <a:top>
            <a:ln w="3175" cap="flat">
              <a:solidFill>
                <a:srgbClr val="A6AAA9"/>
              </a:solidFill>
              <a:prstDash val="solid"/>
              <a:miter lim="400000"/>
            </a:ln>
          </a:top>
          <a:bottom>
            <a:ln w="3175" cap="flat">
              <a:solidFill>
                <a:srgbClr val="A6AAA9"/>
              </a:solidFill>
              <a:prstDash val="solid"/>
              <a:miter lim="400000"/>
            </a:ln>
          </a:bottom>
          <a:insideH>
            <a:ln w="3175" cap="flat">
              <a:solidFill>
                <a:srgbClr val="A6AAA9"/>
              </a:solidFill>
              <a:prstDash val="solid"/>
              <a:miter lim="400000"/>
            </a:ln>
          </a:insideH>
          <a:insideV>
            <a:ln w="3175"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Helvetica Neue"/>
          <a:ea typeface="Helvetica Neue"/>
          <a:cs typeface="Helvetica Neue"/>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53585F"/>
          </a:solidFill>
        </a:fill>
      </a:tcStyle>
    </a:firstCol>
    <a:lastRow>
      <a:tcTxStyle b="on" i="off">
        <a:font>
          <a:latin typeface="Helvetica Neue"/>
          <a:ea typeface="Helvetica Neue"/>
          <a:cs typeface="Helvetica Neue"/>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98089"/>
          </a:solidFill>
        </a:fill>
      </a:tcStyle>
    </a:lastRow>
    <a:firstRow>
      <a:tcTxStyle b="on" i="off">
        <a:font>
          <a:latin typeface="Helvetica Neue"/>
          <a:ea typeface="Helvetica Neue"/>
          <a:cs typeface="Helvetica Neue"/>
        </a:font>
        <a:srgbClr val="FFFFFF"/>
      </a:tcTxStyle>
      <a:tcStyle>
        <a:tcBdr>
          <a:left>
            <a:ln w="3175" cap="flat">
              <a:solidFill>
                <a:srgbClr val="FFFFFF"/>
              </a:solidFill>
              <a:prstDash val="solid"/>
              <a:miter lim="400000"/>
            </a:ln>
          </a:left>
          <a:right>
            <a:ln w="3175" cap="flat">
              <a:solidFill>
                <a:srgbClr val="FFFFFF"/>
              </a:solidFill>
              <a:prstDash val="solid"/>
              <a:miter lim="400000"/>
            </a:ln>
          </a:right>
          <a:top>
            <a:ln w="3175" cap="flat">
              <a:solidFill>
                <a:srgbClr val="FFFFFF"/>
              </a:solidFill>
              <a:prstDash val="solid"/>
              <a:miter lim="400000"/>
            </a:ln>
          </a:top>
          <a:bottom>
            <a:ln w="3175" cap="flat">
              <a:solidFill>
                <a:srgbClr val="FFFFFF"/>
              </a:solidFill>
              <a:prstDash val="solid"/>
              <a:miter lim="400000"/>
            </a:ln>
          </a:bottom>
          <a:insideH>
            <a:ln w="3175" cap="flat">
              <a:solidFill>
                <a:srgbClr val="FFFFFF"/>
              </a:solidFill>
              <a:prstDash val="solid"/>
              <a:miter lim="400000"/>
            </a:ln>
          </a:insideH>
          <a:insideV>
            <a:ln w="3175"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noFill/>
              <a:miter lim="400000"/>
            </a:ln>
          </a:left>
          <a:right>
            <a:ln w="3175" cap="flat">
              <a:solidFill>
                <a:srgbClr val="000000"/>
              </a:solidFill>
              <a:prstDash val="solid"/>
              <a:miter lim="400000"/>
            </a:ln>
          </a:right>
          <a:top>
            <a:ln w="3175" cap="flat">
              <a:solidFill>
                <a:srgbClr val="000000"/>
              </a:solidFill>
              <a:custDash>
                <a:ds d="200000" sp="200000"/>
              </a:custDash>
              <a:miter lim="400000"/>
            </a:ln>
          </a:top>
          <a:bottom>
            <a:ln w="3175" cap="flat">
              <a:solidFill>
                <a:srgbClr val="000000"/>
              </a:solidFill>
              <a:custDash>
                <a:ds d="200000" sp="200000"/>
              </a:custDash>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Col>
    <a:lastRow>
      <a:tcTxStyle b="on" i="off">
        <a:font>
          <a:latin typeface="Helvetica Neue"/>
          <a:ea typeface="Helvetica Neue"/>
          <a:cs typeface="Helvetica Neue"/>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3175" cap="flat">
              <a:solidFill>
                <a:srgbClr val="000000"/>
              </a:solidFill>
              <a:prstDash val="solid"/>
              <a:miter lim="400000"/>
            </a:ln>
          </a:top>
          <a:bottom>
            <a:ln w="12700" cap="flat">
              <a:noFill/>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lastRow>
    <a:firstRow>
      <a:tcTxStyle b="on" i="off">
        <a:font>
          <a:latin typeface="Helvetica Neue"/>
          <a:ea typeface="Helvetica Neue"/>
          <a:cs typeface="Helvetica Neue"/>
        </a:font>
        <a:srgbClr val="000000"/>
      </a:tcTxStyle>
      <a:tcStyle>
        <a:tcBdr>
          <a:left>
            <a:ln w="3175" cap="flat">
              <a:solidFill>
                <a:srgbClr val="000000"/>
              </a:solidFill>
              <a:custDash>
                <a:ds d="200000" sp="200000"/>
              </a:custDash>
              <a:miter lim="400000"/>
            </a:ln>
          </a:left>
          <a:right>
            <a:ln w="3175" cap="flat">
              <a:solidFill>
                <a:srgbClr val="000000"/>
              </a:solidFill>
              <a:custDash>
                <a:ds d="200000" sp="200000"/>
              </a:custDash>
              <a:miter lim="400000"/>
            </a:ln>
          </a:right>
          <a:top>
            <a:ln w="12700" cap="flat">
              <a:noFill/>
              <a:miter lim="400000"/>
            </a:ln>
          </a:top>
          <a:bottom>
            <a:ln w="3175" cap="flat">
              <a:solidFill>
                <a:srgbClr val="000000"/>
              </a:solidFill>
              <a:prstDash val="solid"/>
              <a:miter lim="400000"/>
            </a:ln>
          </a:bottom>
          <a:insideH>
            <a:ln w="3175" cap="flat">
              <a:solidFill>
                <a:srgbClr val="000000"/>
              </a:solidFill>
              <a:custDash>
                <a:ds d="200000" sp="200000"/>
              </a:custDash>
              <a:miter lim="400000"/>
            </a:ln>
          </a:insideH>
          <a:insideV>
            <a:ln w="3175"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13"/>
    <p:restoredTop sz="95921"/>
  </p:normalViewPr>
  <p:slideViewPr>
    <p:cSldViewPr snapToGrid="0" snapToObjects="1">
      <p:cViewPr>
        <p:scale>
          <a:sx n="94" d="100"/>
          <a:sy n="94" d="100"/>
        </p:scale>
        <p:origin x="168" y="-2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a:defRPr sz="1200" b="0" i="0" u="none" strike="noStrike">
                <a:solidFill>
                  <a:srgbClr val="000000"/>
                </a:solidFill>
                <a:latin typeface="Helvetica"/>
              </a:defRPr>
            </a:pPr>
            <a:r>
              <a:rPr lang="en-GB" sz="1200" b="0" i="0" u="none" strike="noStrike">
                <a:solidFill>
                  <a:srgbClr val="000000"/>
                </a:solidFill>
                <a:latin typeface="Helvetica"/>
              </a:rPr>
              <a:t>Patients statistics (PTCOG)</a:t>
            </a:r>
          </a:p>
        </c:rich>
      </c:tx>
      <c:layout>
        <c:manualLayout>
          <c:xMode val="edge"/>
          <c:yMode val="edge"/>
          <c:x val="0.299788"/>
          <c:y val="0"/>
          <c:w val="0.40042499999999998"/>
          <c:h val="9.9874900000000003E-2"/>
        </c:manualLayout>
      </c:layout>
      <c:overlay val="1"/>
      <c:spPr>
        <a:noFill/>
        <a:effectLst/>
      </c:spPr>
    </c:title>
    <c:autoTitleDeleted val="0"/>
    <c:plotArea>
      <c:layout>
        <c:manualLayout>
          <c:layoutTarget val="inner"/>
          <c:xMode val="edge"/>
          <c:yMode val="edge"/>
          <c:x val="0.121112"/>
          <c:y val="9.9874900000000003E-2"/>
          <c:w val="0.87233700000000003"/>
          <c:h val="0.83000499999999999"/>
        </c:manualLayout>
      </c:layout>
      <c:lineChart>
        <c:grouping val="standard"/>
        <c:varyColors val="0"/>
        <c:ser>
          <c:idx val="0"/>
          <c:order val="0"/>
          <c:tx>
            <c:strRef>
              <c:f>Sheet1!$B$1</c:f>
              <c:strCache>
                <c:ptCount val="1"/>
                <c:pt idx="0">
                  <c:v>C-ion</c:v>
                </c:pt>
              </c:strCache>
            </c:strRef>
          </c:tx>
          <c:spPr>
            <a:ln w="50800" cap="flat">
              <a:solidFill>
                <a:srgbClr val="B17580"/>
              </a:solidFill>
              <a:prstDash val="solid"/>
              <a:miter lim="400000"/>
            </a:ln>
            <a:effectLst/>
          </c:spPr>
          <c:marker>
            <c:symbol val="circle"/>
            <c:size val="4"/>
            <c:spPr>
              <a:solidFill>
                <a:srgbClr val="FFFFFF"/>
              </a:solidFill>
              <a:ln w="50800" cap="flat">
                <a:solidFill>
                  <a:srgbClr val="51A7F9"/>
                </a:solidFill>
                <a:prstDash val="solid"/>
                <a:miter lim="400000"/>
              </a:ln>
              <a:effectLst/>
            </c:spPr>
          </c:marker>
          <c:cat>
            <c:strRef>
              <c:f>Sheet1!$A$2:$A$14</c:f>
              <c:strCache>
                <c:ptCount val="13"/>
                <c:pt idx="0">
                  <c:v>2008</c:v>
                </c:pt>
                <c:pt idx="1">
                  <c:v>2009</c:v>
                </c:pt>
                <c:pt idx="2">
                  <c:v>2010</c:v>
                </c:pt>
                <c:pt idx="3">
                  <c:v>2011</c:v>
                </c:pt>
                <c:pt idx="4">
                  <c:v>2012</c:v>
                </c:pt>
                <c:pt idx="5">
                  <c:v>2013</c:v>
                </c:pt>
                <c:pt idx="6">
                  <c:v>2014</c:v>
                </c:pt>
                <c:pt idx="7">
                  <c:v>2015</c:v>
                </c:pt>
                <c:pt idx="8">
                  <c:v>2016</c:v>
                </c:pt>
                <c:pt idx="9">
                  <c:v>2017</c:v>
                </c:pt>
                <c:pt idx="10">
                  <c:v>2018</c:v>
                </c:pt>
                <c:pt idx="11">
                  <c:v>2019</c:v>
                </c:pt>
              </c:strCache>
            </c:strRef>
          </c:cat>
          <c:val>
            <c:numRef>
              <c:f>Sheet1!$B$2:$B$14</c:f>
              <c:numCache>
                <c:formatCode>General</c:formatCode>
                <c:ptCount val="12"/>
                <c:pt idx="0">
                  <c:v>5342</c:v>
                </c:pt>
                <c:pt idx="1">
                  <c:v>5582</c:v>
                </c:pt>
                <c:pt idx="2">
                  <c:v>7101</c:v>
                </c:pt>
                <c:pt idx="3">
                  <c:v>9283</c:v>
                </c:pt>
                <c:pt idx="4">
                  <c:v>10753</c:v>
                </c:pt>
                <c:pt idx="5">
                  <c:v>13119</c:v>
                </c:pt>
                <c:pt idx="6">
                  <c:v>15736</c:v>
                </c:pt>
                <c:pt idx="7">
                  <c:v>19376</c:v>
                </c:pt>
                <c:pt idx="8">
                  <c:v>21580</c:v>
                </c:pt>
                <c:pt idx="9">
                  <c:v>25702</c:v>
                </c:pt>
                <c:pt idx="10">
                  <c:v>27905</c:v>
                </c:pt>
                <c:pt idx="11">
                  <c:v>34138</c:v>
                </c:pt>
              </c:numCache>
            </c:numRef>
          </c:val>
          <c:smooth val="0"/>
          <c:extLst>
            <c:ext xmlns:c16="http://schemas.microsoft.com/office/drawing/2014/chart" uri="{C3380CC4-5D6E-409C-BE32-E72D297353CC}">
              <c16:uniqueId val="{00000000-6F87-BE4B-913A-95CB420D44AC}"/>
            </c:ext>
          </c:extLst>
        </c:ser>
        <c:ser>
          <c:idx val="1"/>
          <c:order val="1"/>
          <c:tx>
            <c:strRef>
              <c:f>Sheet1!$C$1</c:f>
              <c:strCache>
                <c:ptCount val="1"/>
                <c:pt idx="0">
                  <c:v>proton</c:v>
                </c:pt>
              </c:strCache>
            </c:strRef>
          </c:tx>
          <c:spPr>
            <a:ln w="50800" cap="flat">
              <a:solidFill>
                <a:srgbClr val="5B9C9D"/>
              </a:solidFill>
              <a:prstDash val="solid"/>
              <a:miter lim="400000"/>
            </a:ln>
            <a:effectLst/>
          </c:spPr>
          <c:marker>
            <c:symbol val="circle"/>
            <c:size val="4"/>
            <c:spPr>
              <a:solidFill>
                <a:srgbClr val="FFFFFF"/>
              </a:solidFill>
              <a:ln w="50800" cap="flat">
                <a:solidFill>
                  <a:srgbClr val="70BF41"/>
                </a:solidFill>
                <a:prstDash val="solid"/>
                <a:miter lim="400000"/>
              </a:ln>
              <a:effectLst/>
            </c:spPr>
          </c:marker>
          <c:cat>
            <c:strRef>
              <c:f>Sheet1!$A$2:$A$14</c:f>
              <c:strCache>
                <c:ptCount val="13"/>
                <c:pt idx="0">
                  <c:v>2008</c:v>
                </c:pt>
                <c:pt idx="1">
                  <c:v>2009</c:v>
                </c:pt>
                <c:pt idx="2">
                  <c:v>2010</c:v>
                </c:pt>
                <c:pt idx="3">
                  <c:v>2011</c:v>
                </c:pt>
                <c:pt idx="4">
                  <c:v>2012</c:v>
                </c:pt>
                <c:pt idx="5">
                  <c:v>2013</c:v>
                </c:pt>
                <c:pt idx="6">
                  <c:v>2014</c:v>
                </c:pt>
                <c:pt idx="7">
                  <c:v>2015</c:v>
                </c:pt>
                <c:pt idx="8">
                  <c:v>2016</c:v>
                </c:pt>
                <c:pt idx="9">
                  <c:v>2017</c:v>
                </c:pt>
                <c:pt idx="10">
                  <c:v>2018</c:v>
                </c:pt>
                <c:pt idx="11">
                  <c:v>2019</c:v>
                </c:pt>
              </c:strCache>
            </c:strRef>
          </c:cat>
          <c:val>
            <c:numRef>
              <c:f>Sheet1!$C$2:$C$14</c:f>
              <c:numCache>
                <c:formatCode>General</c:formatCode>
                <c:ptCount val="12"/>
                <c:pt idx="0">
                  <c:v>61122</c:v>
                </c:pt>
                <c:pt idx="1">
                  <c:v>67097</c:v>
                </c:pt>
                <c:pt idx="2">
                  <c:v>73804</c:v>
                </c:pt>
                <c:pt idx="3">
                  <c:v>83667</c:v>
                </c:pt>
                <c:pt idx="4">
                  <c:v>93452</c:v>
                </c:pt>
                <c:pt idx="5">
                  <c:v>105743</c:v>
                </c:pt>
                <c:pt idx="6">
                  <c:v>118195</c:v>
                </c:pt>
                <c:pt idx="7">
                  <c:v>131240</c:v>
                </c:pt>
                <c:pt idx="8">
                  <c:v>149345</c:v>
                </c:pt>
                <c:pt idx="9">
                  <c:v>170556</c:v>
                </c:pt>
                <c:pt idx="10">
                  <c:v>190036</c:v>
                </c:pt>
                <c:pt idx="11">
                  <c:v>222425</c:v>
                </c:pt>
              </c:numCache>
            </c:numRef>
          </c:val>
          <c:smooth val="0"/>
          <c:extLst>
            <c:ext xmlns:c16="http://schemas.microsoft.com/office/drawing/2014/chart" uri="{C3380CC4-5D6E-409C-BE32-E72D297353CC}">
              <c16:uniqueId val="{00000001-6F87-BE4B-913A-95CB420D44AC}"/>
            </c:ext>
          </c:extLst>
        </c:ser>
        <c:dLbls>
          <c:showLegendKey val="0"/>
          <c:showVal val="0"/>
          <c:showCatName val="0"/>
          <c:showSerName val="0"/>
          <c:showPercent val="0"/>
          <c:showBubbleSize val="0"/>
        </c:dLbls>
        <c:marker val="1"/>
        <c:smooth val="0"/>
        <c:axId val="2094734552"/>
        <c:axId val="2094734553"/>
      </c:lineChart>
      <c:catAx>
        <c:axId val="2094734552"/>
        <c:scaling>
          <c:orientation val="minMax"/>
        </c:scaling>
        <c:delete val="0"/>
        <c:axPos val="b"/>
        <c:majorGridlines>
          <c:spPr>
            <a:ln w="3175" cap="flat">
              <a:solidFill>
                <a:srgbClr val="BFBFBF"/>
              </a:solidFill>
              <a:prstDash val="solid"/>
              <a:miter lim="400000"/>
            </a:ln>
          </c:spPr>
        </c:majorGridlines>
        <c:numFmt formatCode="General" sourceLinked="0"/>
        <c:majorTickMark val="none"/>
        <c:minorTickMark val="none"/>
        <c:tickLblPos val="low"/>
        <c:spPr>
          <a:ln w="12700" cap="flat">
            <a:noFill/>
            <a:miter lim="400000"/>
          </a:ln>
        </c:spPr>
        <c:txPr>
          <a:bodyPr rot="0"/>
          <a:lstStyle/>
          <a:p>
            <a:pPr>
              <a:defRPr sz="1000" b="0" i="0" u="none" strike="noStrike">
                <a:solidFill>
                  <a:srgbClr val="000000"/>
                </a:solidFill>
                <a:latin typeface="Helvetica"/>
              </a:defRPr>
            </a:pPr>
            <a:endParaRPr lang="en-US"/>
          </a:p>
        </c:txPr>
        <c:crossAx val="2094734553"/>
        <c:crosses val="autoZero"/>
        <c:auto val="1"/>
        <c:lblAlgn val="ctr"/>
        <c:lblOffset val="100"/>
        <c:noMultiLvlLbl val="1"/>
      </c:catAx>
      <c:valAx>
        <c:axId val="2094734553"/>
        <c:scaling>
          <c:orientation val="minMax"/>
          <c:max val="240000"/>
        </c:scaling>
        <c:delete val="0"/>
        <c:axPos val="l"/>
        <c:majorGridlines>
          <c:spPr>
            <a:ln w="3175" cap="flat">
              <a:solidFill>
                <a:srgbClr val="B8B8B8"/>
              </a:solidFill>
              <a:prstDash val="solid"/>
              <a:miter lim="400000"/>
            </a:ln>
          </c:spPr>
        </c:majorGridlines>
        <c:minorGridlines>
          <c:spPr>
            <a:ln w="3175" cap="flat">
              <a:solidFill>
                <a:srgbClr val="BFBFBF"/>
              </a:solidFill>
              <a:prstDash val="solid"/>
              <a:miter lim="400000"/>
            </a:ln>
          </c:spPr>
        </c:minorGridlines>
        <c:numFmt formatCode="General" sourceLinked="0"/>
        <c:majorTickMark val="none"/>
        <c:minorTickMark val="none"/>
        <c:tickLblPos val="nextTo"/>
        <c:spPr>
          <a:ln w="12700" cap="flat">
            <a:noFill/>
            <a:miter lim="400000"/>
          </a:ln>
        </c:spPr>
        <c:txPr>
          <a:bodyPr rot="0"/>
          <a:lstStyle/>
          <a:p>
            <a:pPr>
              <a:defRPr sz="1000" b="0" i="0" u="none" strike="noStrike">
                <a:solidFill>
                  <a:srgbClr val="000000"/>
                </a:solidFill>
                <a:latin typeface="Helvetica"/>
              </a:defRPr>
            </a:pPr>
            <a:endParaRPr lang="en-US"/>
          </a:p>
        </c:txPr>
        <c:crossAx val="2094734552"/>
        <c:crosses val="autoZero"/>
        <c:crossBetween val="midCat"/>
        <c:majorUnit val="40000"/>
        <c:minorUnit val="20000"/>
      </c:valAx>
      <c:spPr>
        <a:solidFill>
          <a:srgbClr val="FFFFFF"/>
        </a:solidFill>
        <a:ln w="12700" cap="flat">
          <a:noFill/>
          <a:miter lim="400000"/>
        </a:ln>
        <a:effectLst/>
      </c:spPr>
    </c:plotArea>
    <c:legend>
      <c:legendPos val="r"/>
      <c:layout>
        <c:manualLayout>
          <c:xMode val="edge"/>
          <c:yMode val="edge"/>
          <c:x val="0.124677"/>
          <c:y val="0.10881"/>
          <c:w val="0.210533"/>
          <c:h val="0.119113"/>
        </c:manualLayout>
      </c:layout>
      <c:overlay val="1"/>
      <c:spPr>
        <a:solidFill>
          <a:srgbClr val="FFFFFF"/>
        </a:solidFill>
        <a:ln w="6350" cap="flat">
          <a:solidFill>
            <a:srgbClr val="000000"/>
          </a:solidFill>
          <a:prstDash val="solid"/>
          <a:miter lim="400000"/>
        </a:ln>
        <a:effectLst/>
      </c:spPr>
      <c:txPr>
        <a:bodyPr rot="0"/>
        <a:lstStyle/>
        <a:p>
          <a:pPr>
            <a:defRPr sz="1000" b="0" i="0" u="none" strike="noStrike">
              <a:solidFill>
                <a:srgbClr val="000000"/>
              </a:solidFill>
              <a:latin typeface="Helvetica"/>
            </a:defRPr>
          </a:pPr>
          <a:endParaRPr lang="en-US"/>
        </a:p>
      </c:txPr>
    </c:legend>
    <c:plotVisOnly val="1"/>
    <c:dispBlanksAs val="gap"/>
    <c:showDLblsOverMax val="1"/>
  </c:chart>
  <c:spPr>
    <a:noFill/>
    <a:ln>
      <a:noFill/>
    </a:ln>
    <a:effectLst/>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4" name="Shape 144"/>
          <p:cNvSpPr>
            <a:spLocks noGrp="1" noRot="1" noChangeAspect="1"/>
          </p:cNvSpPr>
          <p:nvPr>
            <p:ph type="sldImg"/>
          </p:nvPr>
        </p:nvSpPr>
        <p:spPr>
          <a:xfrm>
            <a:off x="1143000" y="685800"/>
            <a:ext cx="4572000" cy="3429000"/>
          </a:xfrm>
          <a:prstGeom prst="rect">
            <a:avLst/>
          </a:prstGeom>
        </p:spPr>
        <p:txBody>
          <a:bodyPr/>
          <a:lstStyle/>
          <a:p>
            <a:endParaRPr/>
          </a:p>
        </p:txBody>
      </p:sp>
      <p:sp>
        <p:nvSpPr>
          <p:cNvPr id="145" name="Shape 145"/>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 name="Shape 207"/>
          <p:cNvSpPr>
            <a:spLocks noGrp="1" noRot="1" noChangeAspect="1"/>
          </p:cNvSpPr>
          <p:nvPr>
            <p:ph type="sldImg"/>
          </p:nvPr>
        </p:nvSpPr>
        <p:spPr>
          <a:prstGeom prst="rect">
            <a:avLst/>
          </a:prstGeom>
        </p:spPr>
        <p:txBody>
          <a:bodyPr/>
          <a:lstStyle/>
          <a:p>
            <a:endParaRPr/>
          </a:p>
        </p:txBody>
      </p:sp>
      <p:sp>
        <p:nvSpPr>
          <p:cNvPr id="208" name="Shape 208"/>
          <p:cNvSpPr>
            <a:spLocks noGrp="1"/>
          </p:cNvSpPr>
          <p:nvPr>
            <p:ph type="body" sz="quarter" idx="1"/>
          </p:nvPr>
        </p:nvSpPr>
        <p:spPr>
          <a:prstGeom prst="rect">
            <a:avLst/>
          </a:prstGeom>
        </p:spPr>
        <p:txBody>
          <a:bodyPr/>
          <a:lstStyle/>
          <a:p>
            <a:r>
              <a:t>Rotation of gantry in vertical plane with polar angle α and patient in horizontal plane with azimuth angle β enables 4π irradiation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4" name="Shape 474"/>
          <p:cNvSpPr>
            <a:spLocks noGrp="1" noRot="1" noChangeAspect="1"/>
          </p:cNvSpPr>
          <p:nvPr>
            <p:ph type="sldImg"/>
          </p:nvPr>
        </p:nvSpPr>
        <p:spPr>
          <a:prstGeom prst="rect">
            <a:avLst/>
          </a:prstGeom>
        </p:spPr>
        <p:txBody>
          <a:bodyPr/>
          <a:lstStyle/>
          <a:p>
            <a:endParaRPr/>
          </a:p>
        </p:txBody>
      </p:sp>
      <p:sp>
        <p:nvSpPr>
          <p:cNvPr id="475" name="Shape 475"/>
          <p:cNvSpPr>
            <a:spLocks noGrp="1"/>
          </p:cNvSpPr>
          <p:nvPr>
            <p:ph type="body" sz="quarter" idx="1"/>
          </p:nvPr>
        </p:nvSpPr>
        <p:spPr>
          <a:prstGeom prst="rect">
            <a:avLst/>
          </a:prstGeom>
        </p:spPr>
        <p:txBody>
          <a:bodyPr/>
          <a:lstStyle/>
          <a:p>
            <a:r>
              <a:t>Gantry is a more complex solution and results in a larger footprint of the installation, it also offers a superior flexibility of the treatment and is the system chosen by most treatment centres.</a:t>
            </a:r>
          </a:p>
          <a:p>
            <a:endParaRPr/>
          </a:p>
          <a:p>
            <a:r>
              <a:t>To laterally cover the irradiation field two categories of beam delivery can be distinguished: pencil beam scanning technique and beam scattering.</a:t>
            </a:r>
          </a:p>
          <a:p>
            <a:endParaRPr/>
          </a:p>
          <a:p>
            <a:r>
              <a:t>Passive spreading, involves using scattering foils to adjust the size of the beam in addition to collimators and apertures which further assist in providing a dose which is highly conformed to the tumour shape in the lateral plane. The scattering technique is a simple method with over 40 years of experience in clinics, but one of the major objections involves the production of neutrons in the scattering system which may provide an unwanted dose to the patient.</a:t>
            </a:r>
          </a:p>
          <a:p>
            <a:endParaRPr/>
          </a:p>
          <a:p>
            <a:r>
              <a:t>A major recent advance in CPT is the use of active beam scanning, usually in the form of spot scanning. In this technique, the charge of the proton or ion beam is utilised to enable magnetic scanning of small ‘pencil beams’ of particles in order to ‘paint’ the tumour in three dimensions.</a:t>
            </a:r>
          </a:p>
          <a:p>
            <a:r>
              <a:t>When compared to the passive methods, PBS is more efficient (no beam losses at individual collimators) and offers higher dose conformity. The main drawback of the technique is its high sensitivity to anatomical variations between delivered fractions.</a:t>
            </a:r>
          </a:p>
          <a:p>
            <a:endParaRPr/>
          </a:p>
          <a:p>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 name="Shape 485"/>
          <p:cNvSpPr>
            <a:spLocks noGrp="1" noRot="1" noChangeAspect="1"/>
          </p:cNvSpPr>
          <p:nvPr>
            <p:ph type="sldImg"/>
          </p:nvPr>
        </p:nvSpPr>
        <p:spPr>
          <a:prstGeom prst="rect">
            <a:avLst/>
          </a:prstGeom>
        </p:spPr>
        <p:txBody>
          <a:bodyPr/>
          <a:lstStyle/>
          <a:p>
            <a:endParaRPr/>
          </a:p>
        </p:txBody>
      </p:sp>
      <p:sp>
        <p:nvSpPr>
          <p:cNvPr id="486" name="Shape 486"/>
          <p:cNvSpPr>
            <a:spLocks noGrp="1"/>
          </p:cNvSpPr>
          <p:nvPr>
            <p:ph type="body" sz="quarter" idx="1"/>
          </p:nvPr>
        </p:nvSpPr>
        <p:spPr>
          <a:prstGeom prst="rect">
            <a:avLst/>
          </a:prstGeom>
        </p:spPr>
        <p:txBody>
          <a:bodyPr/>
          <a:lstStyle/>
          <a:p>
            <a:r>
              <a:t>Magnetic configuration which does not need to be rotated nor ramped to focus the beam on the patient. This is the idea behind GaToroid - to use the axis-symmetric toroidal magnetic field between each pair of coils to bend and focus particles down to the isocenter.</a:t>
            </a:r>
          </a:p>
          <a:p>
            <a:endParaRPr/>
          </a:p>
          <a:p>
            <a:r>
              <a:t>Toroidal field - what does it mean? It is a field generated by a torus. We have a spiral winding of current around a donut shape. </a:t>
            </a:r>
          </a:p>
          <a:p>
            <a:r>
              <a:t>The field goes around the torus. </a:t>
            </a:r>
          </a:p>
          <a:p>
            <a:r>
              <a:t>An interesting property is that the field goes like 1/r, so it higher in the centre, and decreases with the radius. But inside and outside of the torus, it is ZERO.</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3" name="Shape 623"/>
          <p:cNvSpPr>
            <a:spLocks noGrp="1" noRot="1" noChangeAspect="1"/>
          </p:cNvSpPr>
          <p:nvPr>
            <p:ph type="sldImg"/>
          </p:nvPr>
        </p:nvSpPr>
        <p:spPr>
          <a:prstGeom prst="rect">
            <a:avLst/>
          </a:prstGeom>
        </p:spPr>
        <p:txBody>
          <a:bodyPr/>
          <a:lstStyle/>
          <a:p>
            <a:endParaRPr/>
          </a:p>
        </p:txBody>
      </p:sp>
      <p:sp>
        <p:nvSpPr>
          <p:cNvPr id="624" name="Shape 624"/>
          <p:cNvSpPr>
            <a:spLocks noGrp="1"/>
          </p:cNvSpPr>
          <p:nvPr>
            <p:ph type="body" sz="quarter" idx="1"/>
          </p:nvPr>
        </p:nvSpPr>
        <p:spPr>
          <a:prstGeom prst="rect">
            <a:avLst/>
          </a:prstGeom>
        </p:spPr>
        <p:txBody>
          <a:bodyPr/>
          <a:lstStyle/>
          <a:p>
            <a:r>
              <a:t>The convergence at isocentre is within sub-mm range, with a maximum angle difference between the orbits of about 0.3 deg.</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 name="Shape 231"/>
          <p:cNvSpPr>
            <a:spLocks noGrp="1" noRot="1" noChangeAspect="1"/>
          </p:cNvSpPr>
          <p:nvPr>
            <p:ph type="sldImg"/>
          </p:nvPr>
        </p:nvSpPr>
        <p:spPr>
          <a:prstGeom prst="rect">
            <a:avLst/>
          </a:prstGeom>
        </p:spPr>
        <p:txBody>
          <a:bodyPr/>
          <a:lstStyle/>
          <a:p>
            <a:endParaRPr/>
          </a:p>
        </p:txBody>
      </p:sp>
      <p:sp>
        <p:nvSpPr>
          <p:cNvPr id="232" name="Shape 232"/>
          <p:cNvSpPr>
            <a:spLocks noGrp="1"/>
          </p:cNvSpPr>
          <p:nvPr>
            <p:ph type="body" sz="quarter" idx="1"/>
          </p:nvPr>
        </p:nvSpPr>
        <p:spPr>
          <a:prstGeom prst="rect">
            <a:avLst/>
          </a:prstGeom>
        </p:spPr>
        <p:txBody>
          <a:bodyPr/>
          <a:lstStyle/>
          <a:p>
            <a:r>
              <a:t>Two main parts that realize the basic idea:</a:t>
            </a:r>
          </a:p>
          <a:p>
            <a:r>
              <a:t>— A vector magnet, receiving beam from the accelerator extraction line, and providing a kick that depends on the energy of the beam and the desired direction of beam delivery;</a:t>
            </a:r>
          </a:p>
          <a:p>
            <a:r>
              <a:t>— One toroidal magnet that bends the beam by using a combination of their shape and field variation with radius and length.</a:t>
            </a:r>
          </a:p>
          <a:p>
            <a:r>
              <a:t>- The patient is placed in the axis of the toroid, in the bore, where the magnetic field is relatively small.</a:t>
            </a:r>
          </a:p>
          <a:p>
            <a:endParaRPr/>
          </a:p>
          <a:p>
            <a:r>
              <a:t>GaToroid has several advantages.</a:t>
            </a:r>
          </a:p>
          <a:p>
            <a:pPr marL="291041" indent="-291041">
              <a:buSzPct val="125000"/>
              <a:buChar char="-"/>
            </a:pPr>
            <a:r>
              <a:t>The first benefit is that the mechanical structure of the steady and axis-symmetric configuration is much simpler and lighter than a rotating gantry. The magnet is fixed in space and operates in steady state, so it is appropriate to conceive the use of superconducting materials for the toroidal magnet, generating significantly higher field than existing normal-conducting solutions. This has the further potential of a very significant reduction of the footprint.</a:t>
            </a:r>
          </a:p>
          <a:p>
            <a:pPr marL="291041" indent="-291041">
              <a:buSzPct val="125000"/>
              <a:buChar char="-"/>
            </a:pPr>
            <a:r>
              <a:t>Last but not least, the steady state nature of the gantry would allow quasisimultaneous irradiations from different directions at different energies, with the only limitation imposed by the ability of the accelerator to deliver such beams, and the vector magnet to follow the desired changes.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 name="Shape 248"/>
          <p:cNvSpPr>
            <a:spLocks noGrp="1" noRot="1" noChangeAspect="1"/>
          </p:cNvSpPr>
          <p:nvPr>
            <p:ph type="sldImg"/>
          </p:nvPr>
        </p:nvSpPr>
        <p:spPr>
          <a:prstGeom prst="rect">
            <a:avLst/>
          </a:prstGeom>
        </p:spPr>
        <p:txBody>
          <a:bodyPr/>
          <a:lstStyle/>
          <a:p>
            <a:endParaRPr/>
          </a:p>
        </p:txBody>
      </p:sp>
      <p:sp>
        <p:nvSpPr>
          <p:cNvPr id="249" name="Shape 249"/>
          <p:cNvSpPr>
            <a:spLocks noGrp="1"/>
          </p:cNvSpPr>
          <p:nvPr>
            <p:ph type="body" sz="quarter" idx="1"/>
          </p:nvPr>
        </p:nvSpPr>
        <p:spPr>
          <a:prstGeom prst="rect">
            <a:avLst/>
          </a:prstGeom>
        </p:spPr>
        <p:txBody>
          <a:bodyPr/>
          <a:lstStyle/>
          <a:p>
            <a:r>
              <a:t>The beam path in air (after leaving the exit window(s) of the gantry) shall be energy independent, i.e. the beam orbits at different energies must be coincident at the exit of the gantry</a:t>
            </a:r>
          </a:p>
          <a:p>
            <a:r>
              <a:t>A procedure, restricted to the symmetry plane between each pair of coils, to define different beam orbits, function of the beam energy - for the complete energy range of Carbon ions treatment.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1" name="Shape 381"/>
          <p:cNvSpPr>
            <a:spLocks noGrp="1" noRot="1" noChangeAspect="1"/>
          </p:cNvSpPr>
          <p:nvPr>
            <p:ph type="sldImg"/>
          </p:nvPr>
        </p:nvSpPr>
        <p:spPr>
          <a:prstGeom prst="rect">
            <a:avLst/>
          </a:prstGeom>
        </p:spPr>
        <p:txBody>
          <a:bodyPr/>
          <a:lstStyle/>
          <a:p>
            <a:endParaRPr/>
          </a:p>
        </p:txBody>
      </p:sp>
      <p:sp>
        <p:nvSpPr>
          <p:cNvPr id="382" name="Shape 382"/>
          <p:cNvSpPr>
            <a:spLocks noGrp="1"/>
          </p:cNvSpPr>
          <p:nvPr>
            <p:ph type="body" sz="quarter" idx="1"/>
          </p:nvPr>
        </p:nvSpPr>
        <p:spPr>
          <a:prstGeom prst="rect">
            <a:avLst/>
          </a:prstGeom>
        </p:spPr>
        <p:txBody>
          <a:bodyPr/>
          <a:lstStyle/>
          <a:p>
            <a:r>
              <a:t>VM: </a:t>
            </a:r>
          </a:p>
          <a:p>
            <a:r>
              <a:t>— a single dipole rotating around its axis with the ability to sweep the field strength</a:t>
            </a:r>
          </a:p>
          <a:p>
            <a:r>
              <a:t>—  a two-axis vector magnet, producing a combination of horizontal and vertical dipole with arbitrary direction. In this case the two dipoles should change setting frequently, providing the ability for rapid energy and direction changes, and eliminating the need for a heavy rotating machinery</a:t>
            </a:r>
          </a:p>
          <a:p>
            <a:r>
              <a:t>OR more complex:</a:t>
            </a:r>
          </a:p>
          <a:p>
            <a:r>
              <a:t>—  it would be conceptually possible to reduce the strength requirements on the x-y kick by adding a forward toroid to the beam line - adds a deflection to the one provided by the vector magnet, and acts as an “angle amplifier”. The drawback is that the accuracy requirement at the location of the vector magnet, already demanding, is further amplified.</a:t>
            </a:r>
          </a:p>
          <a:p>
            <a:r>
              <a:t>—  a sequence of toroids of appropriate shape and field gradient. In this case the beam extracted from the accelerator at E enters a first toroidal bending magnet TB1. The effect of this magnet is to bend the beam off the axis, with a kick that decreases as the energy is increased (the three trajectories plotted in Figure 45). This is followed by a “toroidal quadrupole” TQ1, beam passing through the toroidal quadrupole TQ1 receives a kick that depends on its position, and with the geometry and parameters selected the result is to make the trajectories for the different energies converge in a point F. (a series of points on a ring in 3D space). The beam finally enters the second toroidal bending magnet TB2 that provides for convergence at the isocentre I. This configuration, which is built with steady state magnets, has some evident benefits. It can be built so that its energy acceptance is very large and does not require a fast vector magnet to work. In fact, the function of the vector magnet is now taken by the TB1 and TQ1, and no element in the line needs to be ramped as the energy is changed. </a:t>
            </a:r>
          </a:p>
          <a:p>
            <a:endParaRPr/>
          </a:p>
          <a:p>
            <a:endParaRPr/>
          </a:p>
          <a:p>
            <a:r>
              <a:t>In both cases: also handling fringe fields and dose verification channels</a:t>
            </a:r>
          </a:p>
          <a:p>
            <a:r>
              <a:t>TAA:</a:t>
            </a:r>
          </a:p>
          <a:p>
            <a:r>
              <a:t>— two design options:</a:t>
            </a:r>
          </a:p>
          <a:p>
            <a:r>
              <a:t>- constant angle magnification factor (BL of magnet dependent on the incoming position, like quadrupole) and the magnified deflection will mean magnified sensitivity (element misalignment, scanning magnet precision etc)</a:t>
            </a:r>
          </a:p>
          <a:p>
            <a:r>
              <a:t>- constant deflection angle (the differences in overall deflection for different energies would still depend on vector magnet only)</a:t>
            </a:r>
          </a:p>
          <a:p>
            <a:r>
              <a:t>TTL:</a:t>
            </a:r>
          </a:p>
          <a:p>
            <a:r>
              <a:t>- will need to handle higher order effects from quadrupoles</a:t>
            </a:r>
          </a:p>
          <a:p>
            <a:r>
              <a:t>- if the system is achromatic - how do we verify the beam energy?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hape 406"/>
          <p:cNvSpPr>
            <a:spLocks noGrp="1" noRot="1" noChangeAspect="1"/>
          </p:cNvSpPr>
          <p:nvPr>
            <p:ph type="sldImg"/>
          </p:nvPr>
        </p:nvSpPr>
        <p:spPr>
          <a:prstGeom prst="rect">
            <a:avLst/>
          </a:prstGeom>
        </p:spPr>
        <p:txBody>
          <a:bodyPr/>
          <a:lstStyle/>
          <a:p>
            <a:endParaRPr/>
          </a:p>
        </p:txBody>
      </p:sp>
      <p:sp>
        <p:nvSpPr>
          <p:cNvPr id="407" name="Shape 407"/>
          <p:cNvSpPr>
            <a:spLocks noGrp="1"/>
          </p:cNvSpPr>
          <p:nvPr>
            <p:ph type="body" sz="quarter" idx="1"/>
          </p:nvPr>
        </p:nvSpPr>
        <p:spPr>
          <a:prstGeom prst="rect">
            <a:avLst/>
          </a:prstGeom>
        </p:spPr>
        <p:txBody>
          <a:bodyPr/>
          <a:lstStyle/>
          <a:p>
            <a:endParaRPr/>
          </a:p>
          <a:p>
            <a:endParaRPr/>
          </a:p>
          <a:p>
            <a:endParaRPr/>
          </a:p>
          <a:p>
            <a:endParaRPr/>
          </a:p>
          <a:p>
            <a:endParaRPr/>
          </a:p>
          <a:p>
            <a:endParaRPr/>
          </a:p>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 name="Shape 417"/>
          <p:cNvSpPr>
            <a:spLocks noGrp="1" noRot="1" noChangeAspect="1"/>
          </p:cNvSpPr>
          <p:nvPr>
            <p:ph type="sldImg"/>
          </p:nvPr>
        </p:nvSpPr>
        <p:spPr>
          <a:prstGeom prst="rect">
            <a:avLst/>
          </a:prstGeom>
        </p:spPr>
        <p:txBody>
          <a:bodyPr/>
          <a:lstStyle/>
          <a:p>
            <a:endParaRPr/>
          </a:p>
        </p:txBody>
      </p:sp>
      <p:sp>
        <p:nvSpPr>
          <p:cNvPr id="418" name="Shape 418"/>
          <p:cNvSpPr>
            <a:spLocks noGrp="1"/>
          </p:cNvSpPr>
          <p:nvPr>
            <p:ph type="body" sz="quarter" idx="1"/>
          </p:nvPr>
        </p:nvSpPr>
        <p:spPr>
          <a:prstGeom prst="rect">
            <a:avLst/>
          </a:prstGeom>
        </p:spPr>
        <p:txBody>
          <a:bodyPr/>
          <a:lstStyle/>
          <a:p>
            <a:r>
              <a:t>The isocentric gantries – with all elements lying in one plane and rotating around supine patient – remain the most widely-used arrangement. In this setup, a full 4π coverage of the irradiation angles can be delivered with a 360◦ rotation of the gantry. Alternatively, to restrict the treatment room surface, a narrower rotation angle is combined with the movement of the patient couch in the horizontal plane.</a:t>
            </a:r>
          </a:p>
          <a:p>
            <a:endParaRPr/>
          </a:p>
          <a:p>
            <a:r>
              <a:t>To shorten the conventional gantry radius, a cork-screw concept was proposed that bends the beam in more than one plane.</a:t>
            </a:r>
          </a:p>
          <a:p>
            <a:endParaRPr/>
          </a:p>
          <a:p>
            <a:r>
              <a:t>To minimise the cost and complexity of the facilities, eccentric gantries have been developed, based only on a single 90◦ bending magnet. However, this requires movement of the patient’s couch or the entire cabin.</a:t>
            </a:r>
          </a:p>
          <a:p>
            <a:endParaRPr/>
          </a:p>
          <a:p>
            <a:r>
              <a:t>In the exo-centric, so called ‘Riesenrad’, gantry the magnet is located on the central axis and rotates 360◦ around it with the couch moving along the outside ‘radius’. In an eccentric design, both the gantry and the cabin move on the outside orbits.</a:t>
            </a:r>
          </a:p>
          <a:p>
            <a:endParaRPr/>
          </a:p>
          <a:p>
            <a:r>
              <a:t>In general: the rotating nature of the gantry introduces significant complexity in terms of cryogenics and mechanical stability.</a:t>
            </a:r>
          </a:p>
          <a:p>
            <a:endParaRPr/>
          </a:p>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 name="Shape 431"/>
          <p:cNvSpPr>
            <a:spLocks noGrp="1" noRot="1" noChangeAspect="1"/>
          </p:cNvSpPr>
          <p:nvPr>
            <p:ph type="sldImg"/>
          </p:nvPr>
        </p:nvSpPr>
        <p:spPr>
          <a:prstGeom prst="rect">
            <a:avLst/>
          </a:prstGeom>
        </p:spPr>
        <p:txBody>
          <a:bodyPr/>
          <a:lstStyle/>
          <a:p>
            <a:endParaRPr/>
          </a:p>
        </p:txBody>
      </p:sp>
      <p:sp>
        <p:nvSpPr>
          <p:cNvPr id="432" name="Shape 432"/>
          <p:cNvSpPr>
            <a:spLocks noGrp="1"/>
          </p:cNvSpPr>
          <p:nvPr>
            <p:ph type="body" sz="quarter" idx="1"/>
          </p:nvPr>
        </p:nvSpPr>
        <p:spPr>
          <a:prstGeom prst="rect">
            <a:avLst/>
          </a:prstGeom>
        </p:spPr>
        <p:txBody>
          <a:bodyPr/>
          <a:lstStyle/>
          <a:p>
            <a:r>
              <a:t>The beam path in air (after leaving the exit window(s) of the gantry) shall be energy independent, i.e. the beam orbits at different energies must be coincident at the exit of the gantry</a:t>
            </a:r>
          </a:p>
          <a:p>
            <a:r>
              <a:t>A procedure, restricted to the symmetry plane between each pair of coils, to define different beam orbits, function of the beam energy - for the complete energy range of Carbon ions treatment.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 name="Shape 441"/>
          <p:cNvSpPr>
            <a:spLocks noGrp="1" noRot="1" noChangeAspect="1"/>
          </p:cNvSpPr>
          <p:nvPr>
            <p:ph type="sldImg"/>
          </p:nvPr>
        </p:nvSpPr>
        <p:spPr>
          <a:prstGeom prst="rect">
            <a:avLst/>
          </a:prstGeom>
        </p:spPr>
        <p:txBody>
          <a:bodyPr/>
          <a:lstStyle/>
          <a:p>
            <a:endParaRPr/>
          </a:p>
        </p:txBody>
      </p:sp>
      <p:sp>
        <p:nvSpPr>
          <p:cNvPr id="442" name="Shape 442"/>
          <p:cNvSpPr>
            <a:spLocks noGrp="1"/>
          </p:cNvSpPr>
          <p:nvPr>
            <p:ph type="body" sz="quarter" idx="1"/>
          </p:nvPr>
        </p:nvSpPr>
        <p:spPr>
          <a:prstGeom prst="rect">
            <a:avLst/>
          </a:prstGeom>
        </p:spPr>
        <p:txBody>
          <a:bodyPr/>
          <a:lstStyle/>
          <a:p>
            <a:r>
              <a:t>The concept is not completely new; a similar idea was in operation at PSI, using two toroidal magnets. Around 500 patients were treated with Piotron until 1993. (Biological effects were not as high as expected)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Shape 459"/>
          <p:cNvSpPr>
            <a:spLocks noGrp="1" noRot="1" noChangeAspect="1"/>
          </p:cNvSpPr>
          <p:nvPr>
            <p:ph type="sldImg"/>
          </p:nvPr>
        </p:nvSpPr>
        <p:spPr>
          <a:prstGeom prst="rect">
            <a:avLst/>
          </a:prstGeom>
        </p:spPr>
        <p:txBody>
          <a:bodyPr/>
          <a:lstStyle/>
          <a:p>
            <a:endParaRPr/>
          </a:p>
        </p:txBody>
      </p:sp>
      <p:sp>
        <p:nvSpPr>
          <p:cNvPr id="460" name="Shape 460"/>
          <p:cNvSpPr>
            <a:spLocks noGrp="1"/>
          </p:cNvSpPr>
          <p:nvPr>
            <p:ph type="body" sz="quarter" idx="1"/>
          </p:nvPr>
        </p:nvSpPr>
        <p:spPr>
          <a:prstGeom prst="rect">
            <a:avLst/>
          </a:prstGeom>
        </p:spPr>
        <p:txBody>
          <a:bodyPr/>
          <a:lstStyle/>
          <a:p>
            <a:pPr>
              <a:defRPr sz="1600"/>
            </a:pPr>
            <a:r>
              <a:t>Most cancers in radiation are treated with X-rays,</a:t>
            </a:r>
          </a:p>
          <a:p>
            <a:pPr>
              <a:defRPr sz="1600"/>
            </a:pPr>
            <a:endParaRPr/>
          </a:p>
          <a:p>
            <a:pPr>
              <a:defRPr sz="1600"/>
            </a:pPr>
            <a:r>
              <a:t>depth-dose profile shown in black</a:t>
            </a:r>
          </a:p>
          <a:p>
            <a:pPr>
              <a:defRPr sz="1600"/>
            </a:pPr>
            <a:r>
              <a:t>and X-rays have such characteristic that they enter to the body on one side and exit on the other. </a:t>
            </a:r>
          </a:p>
          <a:p>
            <a:pPr>
              <a:defRPr sz="1600">
                <a:solidFill>
                  <a:srgbClr val="D5D5D5"/>
                </a:solidFill>
              </a:defRPr>
            </a:pPr>
            <a:endParaRPr/>
          </a:p>
          <a:p>
            <a:pPr>
              <a:defRPr sz="1600"/>
            </a:pPr>
            <a:r>
              <a:t>The maximum energy is deposited close to the surface and an exponential attenuation after. There is a significantly larger dose on the proximal (near) side of the target volume than in the target volume itself and a considerable dose on the distal (far) side of the target volume.</a:t>
            </a:r>
          </a:p>
          <a:p>
            <a:pPr>
              <a:defRPr sz="1600">
                <a:solidFill>
                  <a:srgbClr val="D5D5D5"/>
                </a:solidFill>
              </a:defRPr>
            </a:pPr>
            <a:endParaRPr/>
          </a:p>
          <a:p>
            <a:pPr>
              <a:defRPr sz="1600"/>
            </a:pPr>
            <a:r>
              <a:t>Further significant improvements may only be achievable with the use of charged particles.</a:t>
            </a:r>
          </a:p>
          <a:p>
            <a:pPr>
              <a:defRPr sz="1600"/>
            </a:pPr>
            <a:r>
              <a:t>Unlike X-rays, protons and other light charged ions deposit most of their energy at the very end of their range, exhibiting a so-called Bragg peak. There will be a relatively small dose as the beam enters the tissue, a large dose deposition at a precise depth (the Bragg peak) determined by the incoming beam energy and little or no dose in the region beyond the Bragg peak. </a:t>
            </a:r>
          </a:p>
          <a:p>
            <a:pPr>
              <a:defRPr sz="1600"/>
            </a:pPr>
            <a:r>
              <a:t>Because protons can be targeted more precisely than X-rays, so the tissues around the tumour receive two to three times less radiation, the main indications for ion therapy would be …</a:t>
            </a:r>
          </a:p>
          <a:p>
            <a:pPr>
              <a:defRPr sz="1600"/>
            </a:pPr>
            <a:endParaRPr/>
          </a:p>
          <a:p>
            <a:pPr>
              <a:defRPr sz="1600"/>
            </a:pPr>
            <a:r>
              <a:t>So why most hospitals do not offer proton therapy </a:t>
            </a:r>
          </a:p>
          <a:p>
            <a:pPr>
              <a:defRPr sz="1600"/>
            </a:pPr>
            <a:endParaRPr/>
          </a:p>
          <a:p>
            <a:pPr>
              <a:defRPr sz="1600"/>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prstGeom prst="rect">
            <a:avLst/>
          </a:prstGeom>
        </p:spPr>
        <p:txBody>
          <a:bodyPr/>
          <a:lstStyle/>
          <a:p>
            <a:r>
              <a:t>Title Text</a:t>
            </a:r>
          </a:p>
        </p:txBody>
      </p:sp>
      <p:sp>
        <p:nvSpPr>
          <p:cNvPr id="12" name="Body Level One…"/>
          <p:cNvSpPr txBox="1">
            <a:spLocks noGrp="1"/>
          </p:cNvSpPr>
          <p:nvPr>
            <p:ph type="body" sz="quarter"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21"/>
          </p:nvPr>
        </p:nvSpPr>
        <p:spPr>
          <a:xfrm>
            <a:off x="1273386" y="5994400"/>
            <a:ext cx="10464802" cy="389264"/>
          </a:xfrm>
          <a:prstGeom prst="rect">
            <a:avLst/>
          </a:prstGeom>
        </p:spPr>
        <p:txBody>
          <a:bodyPr>
            <a:spAutoFit/>
          </a:bodyPr>
          <a:lstStyle>
            <a:lvl1pPr>
              <a:defRPr sz="2200" i="1"/>
            </a:lvl1pPr>
          </a:lstStyle>
          <a:p>
            <a:r>
              <a:t>–Johnny Appleseed</a:t>
            </a:r>
          </a:p>
        </p:txBody>
      </p:sp>
      <p:sp>
        <p:nvSpPr>
          <p:cNvPr id="94" name="“Type a quote here.”"/>
          <p:cNvSpPr txBox="1">
            <a:spLocks noGrp="1"/>
          </p:cNvSpPr>
          <p:nvPr>
            <p:ph type="body" sz="quarter" idx="22"/>
          </p:nvPr>
        </p:nvSpPr>
        <p:spPr>
          <a:xfrm>
            <a:off x="1273386" y="4399192"/>
            <a:ext cx="10464802" cy="562362"/>
          </a:xfrm>
          <a:prstGeom prst="rect">
            <a:avLst/>
          </a:prstGeom>
        </p:spPr>
        <p:txBody>
          <a:bodyPr anchor="ctr">
            <a:spAutoFit/>
          </a:bodyPr>
          <a:lstStyle>
            <a:lvl1pPr>
              <a:defRPr sz="3400">
                <a:latin typeface="+mn-lt"/>
                <a:ea typeface="+mn-ea"/>
                <a:cs typeface="+mn-cs"/>
                <a:sym typeface="Helvetica Neue Medium"/>
              </a:defRPr>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21"/>
          </p:nvPr>
        </p:nvSpPr>
        <p:spPr>
          <a:xfrm>
            <a:off x="-1" y="1219199"/>
            <a:ext cx="13004801" cy="8674383"/>
          </a:xfrm>
          <a:prstGeom prst="rect">
            <a:avLst/>
          </a:prstGeom>
        </p:spPr>
        <p:txBody>
          <a:bodyPr lIns="91439" tIns="45719" rIns="91439" bIns="45719">
            <a:noAutofit/>
          </a:bodyPr>
          <a:lstStyle/>
          <a:p>
            <a:endParaRPr/>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Rectangle"/>
          <p:cNvSpPr/>
          <p:nvPr/>
        </p:nvSpPr>
        <p:spPr>
          <a:xfrm>
            <a:off x="-7819" y="-3890"/>
            <a:ext cx="13038971" cy="612300"/>
          </a:xfrm>
          <a:prstGeom prst="rect">
            <a:avLst/>
          </a:prstGeom>
          <a:solidFill>
            <a:srgbClr val="1E59AE"/>
          </a:solidFill>
          <a:ln w="3175">
            <a:miter lim="400000"/>
          </a:ln>
        </p:spPr>
        <p:txBody>
          <a:bodyPr lIns="0" tIns="0" rIns="0" bIns="0" anchor="ctr"/>
          <a:lstStyle/>
          <a:p>
            <a:pPr>
              <a:defRPr sz="2200" b="0">
                <a:solidFill>
                  <a:srgbClr val="FFFFFF"/>
                </a:solidFill>
                <a:latin typeface="+mn-lt"/>
                <a:ea typeface="+mn-ea"/>
                <a:cs typeface="+mn-cs"/>
                <a:sym typeface="Helvetica Neue Medium"/>
              </a:defRPr>
            </a:pPr>
            <a:endParaRPr/>
          </a:p>
        </p:txBody>
      </p:sp>
      <p:sp>
        <p:nvSpPr>
          <p:cNvPr id="111" name="Line"/>
          <p:cNvSpPr/>
          <p:nvPr/>
        </p:nvSpPr>
        <p:spPr>
          <a:xfrm>
            <a:off x="248919" y="9530080"/>
            <a:ext cx="12506962" cy="1"/>
          </a:xfrm>
          <a:prstGeom prst="line">
            <a:avLst/>
          </a:prstGeom>
          <a:ln w="12700">
            <a:solidFill>
              <a:srgbClr val="000000"/>
            </a:solidFill>
            <a:miter lim="400000"/>
          </a:ln>
        </p:spPr>
        <p:txBody>
          <a:bodyPr lIns="27093" tIns="27093" rIns="27093" bIns="27093" anchor="ctr"/>
          <a:lstStyle/>
          <a:p>
            <a:endParaRPr/>
          </a:p>
        </p:txBody>
      </p:sp>
      <p:sp>
        <p:nvSpPr>
          <p:cNvPr id="112" name="Text"/>
          <p:cNvSpPr txBox="1">
            <a:spLocks noGrp="1"/>
          </p:cNvSpPr>
          <p:nvPr>
            <p:ph type="body" sz="quarter" idx="21"/>
          </p:nvPr>
        </p:nvSpPr>
        <p:spPr>
          <a:xfrm>
            <a:off x="259664" y="139150"/>
            <a:ext cx="12762054" cy="351620"/>
          </a:xfrm>
          <a:prstGeom prst="rect">
            <a:avLst/>
          </a:prstGeom>
        </p:spPr>
        <p:txBody>
          <a:bodyPr anchor="ctr">
            <a:spAutoFit/>
          </a:bodyPr>
          <a:lstStyle/>
          <a:p>
            <a:pPr algn="l">
              <a:defRPr sz="2000">
                <a:solidFill>
                  <a:srgbClr val="FFFFFF"/>
                </a:solidFill>
                <a:latin typeface="Helvetica Neue Light"/>
                <a:ea typeface="Helvetica Neue Light"/>
                <a:cs typeface="Helvetica Neue Light"/>
                <a:sym typeface="Helvetica Neue Light"/>
              </a:defRPr>
            </a:pPr>
            <a:endParaRPr/>
          </a:p>
        </p:txBody>
      </p:sp>
      <p:sp>
        <p:nvSpPr>
          <p:cNvPr id="113" name="Slide Number"/>
          <p:cNvSpPr txBox="1">
            <a:spLocks noGrp="1"/>
          </p:cNvSpPr>
          <p:nvPr>
            <p:ph type="sldNum" sz="quarter" idx="2"/>
          </p:nvPr>
        </p:nvSpPr>
        <p:spPr>
          <a:xfrm>
            <a:off x="12562636" y="9536853"/>
            <a:ext cx="193448" cy="186449"/>
          </a:xfrm>
          <a:prstGeom prst="rect">
            <a:avLst/>
          </a:prstGeom>
        </p:spPr>
        <p:txBody>
          <a:bodyPr lIns="12700" tIns="12700" rIns="12700" bIns="12700"/>
          <a:lstStyle>
            <a:lvl1pPr>
              <a:defRPr sz="1100"/>
            </a:lvl1p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Blank copy">
    <p:spTree>
      <p:nvGrpSpPr>
        <p:cNvPr id="1" name=""/>
        <p:cNvGrpSpPr/>
        <p:nvPr/>
      </p:nvGrpSpPr>
      <p:grpSpPr>
        <a:xfrm>
          <a:off x="0" y="0"/>
          <a:ext cx="0" cy="0"/>
          <a:chOff x="0" y="0"/>
          <a:chExt cx="0" cy="0"/>
        </a:xfrm>
      </p:grpSpPr>
      <p:sp>
        <p:nvSpPr>
          <p:cNvPr id="120" name="Rectangle"/>
          <p:cNvSpPr/>
          <p:nvPr/>
        </p:nvSpPr>
        <p:spPr>
          <a:xfrm>
            <a:off x="-7819" y="9146070"/>
            <a:ext cx="13038971" cy="612300"/>
          </a:xfrm>
          <a:prstGeom prst="rect">
            <a:avLst/>
          </a:prstGeom>
          <a:solidFill>
            <a:srgbClr val="1E59AE"/>
          </a:solidFill>
          <a:ln w="3175">
            <a:miter lim="400000"/>
          </a:ln>
        </p:spPr>
        <p:txBody>
          <a:bodyPr lIns="0" tIns="0" rIns="0" bIns="0" anchor="ctr"/>
          <a:lstStyle/>
          <a:p>
            <a:pPr>
              <a:defRPr sz="2200" b="0">
                <a:solidFill>
                  <a:srgbClr val="FFFFFF"/>
                </a:solidFill>
                <a:latin typeface="+mn-lt"/>
                <a:ea typeface="+mn-ea"/>
                <a:cs typeface="+mn-cs"/>
                <a:sym typeface="Helvetica Neue Medium"/>
              </a:defRPr>
            </a:pPr>
            <a:endParaRPr/>
          </a:p>
        </p:txBody>
      </p:sp>
      <p:sp>
        <p:nvSpPr>
          <p:cNvPr id="121" name="Line"/>
          <p:cNvSpPr/>
          <p:nvPr/>
        </p:nvSpPr>
        <p:spPr>
          <a:xfrm>
            <a:off x="130640" y="648789"/>
            <a:ext cx="12762054" cy="1"/>
          </a:xfrm>
          <a:prstGeom prst="line">
            <a:avLst/>
          </a:prstGeom>
          <a:ln w="12700">
            <a:solidFill>
              <a:srgbClr val="000000"/>
            </a:solidFill>
            <a:miter lim="400000"/>
          </a:ln>
        </p:spPr>
        <p:txBody>
          <a:bodyPr lIns="27093" tIns="27093" rIns="27093" bIns="27093" anchor="ctr"/>
          <a:lstStyle/>
          <a:p>
            <a:endParaRPr/>
          </a:p>
        </p:txBody>
      </p:sp>
      <p:sp>
        <p:nvSpPr>
          <p:cNvPr id="122" name="Text"/>
          <p:cNvSpPr txBox="1">
            <a:spLocks noGrp="1"/>
          </p:cNvSpPr>
          <p:nvPr>
            <p:ph type="body" sz="quarter" idx="21"/>
          </p:nvPr>
        </p:nvSpPr>
        <p:spPr>
          <a:xfrm>
            <a:off x="130640" y="190173"/>
            <a:ext cx="12762054" cy="401315"/>
          </a:xfrm>
          <a:prstGeom prst="rect">
            <a:avLst/>
          </a:prstGeom>
        </p:spPr>
        <p:txBody>
          <a:bodyPr anchor="ctr">
            <a:spAutoFit/>
          </a:bodyPr>
          <a:lstStyle/>
          <a:p>
            <a:pPr algn="l">
              <a:defRPr sz="2300">
                <a:latin typeface="Helvetica Neue Light"/>
                <a:ea typeface="Helvetica Neue Light"/>
                <a:cs typeface="Helvetica Neue Light"/>
                <a:sym typeface="Helvetica Neue Light"/>
              </a:defRPr>
            </a:pPr>
            <a:endParaRPr/>
          </a:p>
        </p:txBody>
      </p:sp>
      <p:sp>
        <p:nvSpPr>
          <p:cNvPr id="123" name="Slide Number"/>
          <p:cNvSpPr txBox="1">
            <a:spLocks noGrp="1"/>
          </p:cNvSpPr>
          <p:nvPr>
            <p:ph type="sldNum" sz="quarter" idx="2"/>
          </p:nvPr>
        </p:nvSpPr>
        <p:spPr>
          <a:xfrm>
            <a:off x="12586975" y="9321448"/>
            <a:ext cx="235814" cy="236143"/>
          </a:xfrm>
          <a:prstGeom prst="rect">
            <a:avLst/>
          </a:prstGeom>
        </p:spPr>
        <p:txBody>
          <a:bodyPr lIns="12700" tIns="12700" rIns="12700" bIns="12700"/>
          <a:lstStyle>
            <a:lvl1pPr>
              <a:defRPr sz="1400">
                <a:solidFill>
                  <a:srgbClr val="FFFFFF"/>
                </a:solidFill>
              </a:defRPr>
            </a:lvl1pPr>
          </a:lstStyle>
          <a:p>
            <a:fld id="{86CB4B4D-7CA3-9044-876B-883B54F8677D}" type="slidenum">
              <a:t>‹#›</a:t>
            </a:fld>
            <a:endParaRPr/>
          </a:p>
        </p:txBody>
      </p:sp>
      <p:grpSp>
        <p:nvGrpSpPr>
          <p:cNvPr id="126" name="Group"/>
          <p:cNvGrpSpPr/>
          <p:nvPr/>
        </p:nvGrpSpPr>
        <p:grpSpPr>
          <a:xfrm>
            <a:off x="9484" y="9133370"/>
            <a:ext cx="612300" cy="612300"/>
            <a:chOff x="0" y="0"/>
            <a:chExt cx="612298" cy="612298"/>
          </a:xfrm>
        </p:grpSpPr>
        <p:sp>
          <p:nvSpPr>
            <p:cNvPr id="124" name="Rectangle"/>
            <p:cNvSpPr/>
            <p:nvPr/>
          </p:nvSpPr>
          <p:spPr>
            <a:xfrm>
              <a:off x="28553" y="10408"/>
              <a:ext cx="555193" cy="591483"/>
            </a:xfrm>
            <a:prstGeom prst="rect">
              <a:avLst/>
            </a:prstGeom>
            <a:solidFill>
              <a:srgbClr val="FFFFFF"/>
            </a:solidFill>
            <a:ln w="3175" cap="flat">
              <a:noFill/>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pic>
          <p:nvPicPr>
            <p:cNvPr id="125" name="Image" descr="Image"/>
            <p:cNvPicPr>
              <a:picLocks noChangeAspect="1"/>
            </p:cNvPicPr>
            <p:nvPr/>
          </p:nvPicPr>
          <p:blipFill>
            <a:blip r:embed="rId2">
              <a:extLst/>
            </a:blip>
            <a:stretch>
              <a:fillRect/>
            </a:stretch>
          </p:blipFill>
          <p:spPr>
            <a:xfrm>
              <a:off x="0" y="0"/>
              <a:ext cx="612299" cy="612299"/>
            </a:xfrm>
            <a:prstGeom prst="rect">
              <a:avLst/>
            </a:prstGeom>
            <a:ln w="3175" cap="flat">
              <a:noFill/>
              <a:miter lim="400000"/>
            </a:ln>
            <a:effectLst/>
          </p:spPr>
        </p:pic>
      </p:grpSp>
      <p:sp>
        <p:nvSpPr>
          <p:cNvPr id="127" name="CERN KT Seminar…"/>
          <p:cNvSpPr txBox="1"/>
          <p:nvPr/>
        </p:nvSpPr>
        <p:spPr>
          <a:xfrm>
            <a:off x="754235" y="9211620"/>
            <a:ext cx="1810530" cy="45579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algn="l">
              <a:defRPr sz="1300" b="0">
                <a:solidFill>
                  <a:srgbClr val="FFFFFF"/>
                </a:solidFill>
                <a:latin typeface="Helvetica Neue Light"/>
                <a:ea typeface="Helvetica Neue Light"/>
                <a:cs typeface="Helvetica Neue Light"/>
                <a:sym typeface="Helvetica Neue Light"/>
              </a:defRPr>
            </a:pPr>
            <a:r>
              <a:t>CERN KT Seminar</a:t>
            </a:r>
          </a:p>
          <a:p>
            <a:pPr algn="l">
              <a:defRPr sz="1300" b="0">
                <a:solidFill>
                  <a:srgbClr val="FFFFFF"/>
                </a:solidFill>
                <a:latin typeface="Helvetica Neue Light"/>
                <a:ea typeface="Helvetica Neue Light"/>
                <a:cs typeface="Helvetica Neue Light"/>
                <a:sym typeface="Helvetica Neue Light"/>
              </a:defRPr>
            </a:pPr>
            <a:r>
              <a:t>6 October 2021</a:t>
            </a:r>
          </a:p>
        </p:txBody>
      </p:sp>
      <p:sp>
        <p:nvSpPr>
          <p:cNvPr id="128" name="Beam optics studies for GaToroid…"/>
          <p:cNvSpPr txBox="1"/>
          <p:nvPr/>
        </p:nvSpPr>
        <p:spPr>
          <a:xfrm>
            <a:off x="4844439" y="9224320"/>
            <a:ext cx="3334456" cy="45579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a:defRPr sz="1300" b="0">
                <a:solidFill>
                  <a:srgbClr val="FFFFFF"/>
                </a:solidFill>
                <a:latin typeface="Helvetica Neue Light"/>
                <a:ea typeface="Helvetica Neue Light"/>
                <a:cs typeface="Helvetica Neue Light"/>
                <a:sym typeface="Helvetica Neue Light"/>
              </a:defRPr>
            </a:pPr>
            <a:r>
              <a:t>Beam optics studies for GaToroid</a:t>
            </a:r>
          </a:p>
          <a:p>
            <a:pPr>
              <a:defRPr sz="1300" b="0">
                <a:solidFill>
                  <a:srgbClr val="FFFFFF"/>
                </a:solidFill>
                <a:latin typeface="Helvetica Neue Light"/>
                <a:ea typeface="Helvetica Neue Light"/>
                <a:cs typeface="Helvetica Neue Light"/>
                <a:sym typeface="Helvetica Neue Light"/>
              </a:defRPr>
            </a:pPr>
            <a:r>
              <a:t>Ewa Oponowicz</a:t>
            </a: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35" name="Line"/>
          <p:cNvSpPr/>
          <p:nvPr/>
        </p:nvSpPr>
        <p:spPr>
          <a:xfrm>
            <a:off x="248919" y="614680"/>
            <a:ext cx="12506962" cy="1"/>
          </a:xfrm>
          <a:prstGeom prst="line">
            <a:avLst/>
          </a:prstGeom>
          <a:ln w="12700">
            <a:solidFill>
              <a:srgbClr val="000000"/>
            </a:solidFill>
            <a:miter lim="400000"/>
          </a:ln>
        </p:spPr>
        <p:txBody>
          <a:bodyPr lIns="27093" tIns="27093" rIns="27093" bIns="27093" anchor="ctr"/>
          <a:lstStyle/>
          <a:p>
            <a:endParaRPr/>
          </a:p>
        </p:txBody>
      </p:sp>
      <p:sp>
        <p:nvSpPr>
          <p:cNvPr id="136" name="Line"/>
          <p:cNvSpPr/>
          <p:nvPr/>
        </p:nvSpPr>
        <p:spPr>
          <a:xfrm>
            <a:off x="248919" y="9530080"/>
            <a:ext cx="12506962" cy="1"/>
          </a:xfrm>
          <a:prstGeom prst="line">
            <a:avLst/>
          </a:prstGeom>
          <a:ln w="12700">
            <a:solidFill>
              <a:srgbClr val="000000"/>
            </a:solidFill>
            <a:miter lim="400000"/>
          </a:ln>
        </p:spPr>
        <p:txBody>
          <a:bodyPr lIns="27093" tIns="27093" rIns="27093" bIns="27093" anchor="ctr"/>
          <a:lstStyle/>
          <a:p>
            <a:endParaRPr/>
          </a:p>
        </p:txBody>
      </p:sp>
      <p:sp>
        <p:nvSpPr>
          <p:cNvPr id="137" name="Text"/>
          <p:cNvSpPr txBox="1">
            <a:spLocks noGrp="1"/>
          </p:cNvSpPr>
          <p:nvPr>
            <p:ph type="body" sz="quarter" idx="21"/>
          </p:nvPr>
        </p:nvSpPr>
        <p:spPr>
          <a:xfrm>
            <a:off x="259664" y="139150"/>
            <a:ext cx="12762054" cy="351620"/>
          </a:xfrm>
          <a:prstGeom prst="rect">
            <a:avLst/>
          </a:prstGeom>
        </p:spPr>
        <p:txBody>
          <a:bodyPr anchor="ctr">
            <a:spAutoFit/>
          </a:bodyPr>
          <a:lstStyle/>
          <a:p>
            <a:pPr algn="l">
              <a:defRPr sz="2000">
                <a:latin typeface="Helvetica Neue Light"/>
                <a:ea typeface="Helvetica Neue Light"/>
                <a:cs typeface="Helvetica Neue Light"/>
                <a:sym typeface="Helvetica Neue Light"/>
              </a:defRPr>
            </a:pPr>
            <a:endParaRPr/>
          </a:p>
        </p:txBody>
      </p:sp>
      <p:sp>
        <p:nvSpPr>
          <p:cNvPr id="138" name="Slide Number"/>
          <p:cNvSpPr txBox="1">
            <a:spLocks noGrp="1"/>
          </p:cNvSpPr>
          <p:nvPr>
            <p:ph type="sldNum" sz="quarter" idx="2"/>
          </p:nvPr>
        </p:nvSpPr>
        <p:spPr>
          <a:xfrm>
            <a:off x="12562636" y="9536853"/>
            <a:ext cx="193448" cy="186449"/>
          </a:xfrm>
          <a:prstGeom prst="rect">
            <a:avLst/>
          </a:prstGeom>
        </p:spPr>
        <p:txBody>
          <a:bodyPr lIns="12700" tIns="12700" rIns="12700" bIns="12700"/>
          <a:lstStyle>
            <a:lvl1pPr>
              <a:defRPr sz="1100"/>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21"/>
          </p:nvPr>
        </p:nvSpPr>
        <p:spPr>
          <a:xfrm>
            <a:off x="1666239" y="1198879"/>
            <a:ext cx="9672322" cy="6451573"/>
          </a:xfrm>
          <a:prstGeom prst="rect">
            <a:avLst/>
          </a:prstGeom>
        </p:spPr>
        <p:txBody>
          <a:bodyPr lIns="91439" tIns="45719" rIns="91439" bIns="45719">
            <a:noAutofit/>
          </a:bodyPr>
          <a:lstStyle/>
          <a:p>
            <a:endParaRPr/>
          </a:p>
        </p:txBody>
      </p:sp>
      <p:sp>
        <p:nvSpPr>
          <p:cNvPr id="21" name="Title Text"/>
          <p:cNvSpPr txBox="1">
            <a:spLocks noGrp="1"/>
          </p:cNvSpPr>
          <p:nvPr>
            <p:ph type="title"/>
          </p:nvPr>
        </p:nvSpPr>
        <p:spPr>
          <a:xfrm>
            <a:off x="338666" y="6292426"/>
            <a:ext cx="12327468" cy="1070188"/>
          </a:xfrm>
          <a:prstGeom prst="rect">
            <a:avLst/>
          </a:prstGeom>
        </p:spPr>
        <p:txBody>
          <a:bodyPr/>
          <a:lstStyle/>
          <a:p>
            <a:r>
              <a:t>Title Text</a:t>
            </a:r>
          </a:p>
        </p:txBody>
      </p:sp>
      <p:sp>
        <p:nvSpPr>
          <p:cNvPr id="22" name="Body Level One…"/>
          <p:cNvSpPr txBox="1">
            <a:spLocks noGrp="1"/>
          </p:cNvSpPr>
          <p:nvPr>
            <p:ph type="body" sz="quarter" idx="1"/>
          </p:nvPr>
        </p:nvSpPr>
        <p:spPr>
          <a:xfrm>
            <a:off x="338666" y="7321973"/>
            <a:ext cx="12327468" cy="846667"/>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948266" y="3637279"/>
            <a:ext cx="11108268" cy="2479042"/>
          </a:xfrm>
          <a:prstGeom prst="rect">
            <a:avLst/>
          </a:prstGeom>
        </p:spPr>
        <p:txBody>
          <a:bodyPr anchor="ct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21"/>
          </p:nvPr>
        </p:nvSpPr>
        <p:spPr>
          <a:xfrm>
            <a:off x="4240106" y="1808479"/>
            <a:ext cx="9204963" cy="6136642"/>
          </a:xfrm>
          <a:prstGeom prst="rect">
            <a:avLst/>
          </a:prstGeom>
        </p:spPr>
        <p:txBody>
          <a:bodyPr lIns="91439" tIns="45719" rIns="91439" bIns="45719">
            <a:noAutofit/>
          </a:bodyPr>
          <a:lstStyle/>
          <a:p>
            <a:endParaRPr/>
          </a:p>
        </p:txBody>
      </p:sp>
      <p:sp>
        <p:nvSpPr>
          <p:cNvPr id="39" name="Title Text"/>
          <p:cNvSpPr txBox="1">
            <a:spLocks noGrp="1"/>
          </p:cNvSpPr>
          <p:nvPr>
            <p:ph type="title"/>
          </p:nvPr>
        </p:nvSpPr>
        <p:spPr>
          <a:xfrm>
            <a:off x="880533" y="1727199"/>
            <a:ext cx="5452534" cy="2959948"/>
          </a:xfrm>
          <a:prstGeom prst="rect">
            <a:avLst/>
          </a:prstGeom>
        </p:spPr>
        <p:txBody>
          <a:bodyPr/>
          <a:lstStyle>
            <a:lvl1pPr>
              <a:defRPr sz="5800"/>
            </a:lvl1pPr>
          </a:lstStyle>
          <a:p>
            <a:r>
              <a:t>Title Text</a:t>
            </a:r>
          </a:p>
        </p:txBody>
      </p:sp>
      <p:sp>
        <p:nvSpPr>
          <p:cNvPr id="40" name="Body Level One…"/>
          <p:cNvSpPr txBox="1">
            <a:spLocks noGrp="1"/>
          </p:cNvSpPr>
          <p:nvPr>
            <p:ph type="body" sz="quarter" idx="1"/>
          </p:nvPr>
        </p:nvSpPr>
        <p:spPr>
          <a:xfrm>
            <a:off x="880533" y="4700693"/>
            <a:ext cx="5452534" cy="3054774"/>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xfrm>
            <a:off x="900853" y="1408853"/>
            <a:ext cx="11203094" cy="1219201"/>
          </a:xfrm>
          <a:prstGeom prst="rect">
            <a:avLst/>
          </a:prstGeom>
        </p:spPr>
        <p:txBody>
          <a:bodyPr anchor="ct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xfrm>
            <a:off x="900853" y="1408853"/>
            <a:ext cx="11203094" cy="1219201"/>
          </a:xfrm>
          <a:prstGeom prst="rect">
            <a:avLst/>
          </a:prstGeom>
        </p:spPr>
        <p:txBody>
          <a:bodyPr anchor="ctr"/>
          <a:lstStyle/>
          <a:p>
            <a:r>
              <a:t>Title Text</a:t>
            </a:r>
          </a:p>
        </p:txBody>
      </p:sp>
      <p:sp>
        <p:nvSpPr>
          <p:cNvPr id="57" name="Body Level One…"/>
          <p:cNvSpPr txBox="1">
            <a:spLocks noGrp="1"/>
          </p:cNvSpPr>
          <p:nvPr>
            <p:ph type="body" idx="1"/>
          </p:nvPr>
        </p:nvSpPr>
        <p:spPr>
          <a:xfrm>
            <a:off x="900853" y="2898986"/>
            <a:ext cx="11203094" cy="4958081"/>
          </a:xfrm>
          <a:prstGeom prst="rect">
            <a:avLst/>
          </a:prstGeom>
        </p:spPr>
        <p:txBody>
          <a:bodyPr anchor="ctr"/>
          <a:lstStyle>
            <a:lvl1pPr marL="449791" indent="-449791" algn="l">
              <a:spcBef>
                <a:spcPts val="4100"/>
              </a:spcBef>
              <a:buSzPct val="125000"/>
              <a:buChar char="•"/>
              <a:defRPr sz="3400"/>
            </a:lvl1pPr>
            <a:lvl2pPr marL="1084791" indent="-449791" algn="l">
              <a:spcBef>
                <a:spcPts val="4100"/>
              </a:spcBef>
              <a:buSzPct val="125000"/>
              <a:buChar char="•"/>
              <a:defRPr sz="3400"/>
            </a:lvl2pPr>
            <a:lvl3pPr marL="1719791" indent="-449791" algn="l">
              <a:spcBef>
                <a:spcPts val="4100"/>
              </a:spcBef>
              <a:buSzPct val="125000"/>
              <a:buChar char="•"/>
              <a:defRPr sz="3400"/>
            </a:lvl3pPr>
            <a:lvl4pPr marL="2354791" indent="-449791" algn="l">
              <a:spcBef>
                <a:spcPts val="4100"/>
              </a:spcBef>
              <a:buSzPct val="125000"/>
              <a:buChar char="•"/>
              <a:defRPr sz="3400"/>
            </a:lvl4pPr>
            <a:lvl5pPr marL="2989791" indent="-449791" algn="l">
              <a:spcBef>
                <a:spcPts val="4100"/>
              </a:spcBef>
              <a:buSzPct val="125000"/>
              <a:buChar char="•"/>
              <a:defRPr sz="3400"/>
            </a:lvl5p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sz="half" idx="21"/>
          </p:nvPr>
        </p:nvSpPr>
        <p:spPr>
          <a:xfrm>
            <a:off x="5845386" y="2898986"/>
            <a:ext cx="7437122" cy="4958081"/>
          </a:xfrm>
          <a:prstGeom prst="rect">
            <a:avLst/>
          </a:prstGeom>
        </p:spPr>
        <p:txBody>
          <a:bodyPr lIns="91439" tIns="45719" rIns="91439" bIns="45719">
            <a:noAutofit/>
          </a:bodyPr>
          <a:lstStyle/>
          <a:p>
            <a:endParaRPr/>
          </a:p>
        </p:txBody>
      </p:sp>
      <p:sp>
        <p:nvSpPr>
          <p:cNvPr id="66" name="Title Text"/>
          <p:cNvSpPr txBox="1">
            <a:spLocks noGrp="1"/>
          </p:cNvSpPr>
          <p:nvPr>
            <p:ph type="title"/>
          </p:nvPr>
        </p:nvSpPr>
        <p:spPr>
          <a:xfrm>
            <a:off x="900853" y="1408853"/>
            <a:ext cx="11203094" cy="1219201"/>
          </a:xfrm>
          <a:prstGeom prst="rect">
            <a:avLst/>
          </a:prstGeom>
        </p:spPr>
        <p:txBody>
          <a:bodyPr anchor="ctr"/>
          <a:lstStyle/>
          <a:p>
            <a:r>
              <a:t>Title Text</a:t>
            </a:r>
          </a:p>
        </p:txBody>
      </p:sp>
      <p:sp>
        <p:nvSpPr>
          <p:cNvPr id="67" name="Body Level One…"/>
          <p:cNvSpPr txBox="1">
            <a:spLocks noGrp="1"/>
          </p:cNvSpPr>
          <p:nvPr>
            <p:ph type="body" sz="half" idx="1"/>
          </p:nvPr>
        </p:nvSpPr>
        <p:spPr>
          <a:xfrm>
            <a:off x="900853" y="2898986"/>
            <a:ext cx="5452534" cy="4958081"/>
          </a:xfrm>
          <a:prstGeom prst="rect">
            <a:avLst/>
          </a:prstGeom>
        </p:spPr>
        <p:txBody>
          <a:bodyPr anchor="ctr"/>
          <a:lstStyle>
            <a:lvl1pPr marL="382336" indent="-382336" algn="l">
              <a:spcBef>
                <a:spcPts val="3200"/>
              </a:spcBef>
              <a:buSzPct val="125000"/>
              <a:buChar char="•"/>
              <a:defRPr sz="2600"/>
            </a:lvl1pPr>
            <a:lvl2pPr marL="941136" indent="-382336" algn="l">
              <a:spcBef>
                <a:spcPts val="3200"/>
              </a:spcBef>
              <a:buSzPct val="125000"/>
              <a:buChar char="•"/>
              <a:defRPr sz="2600"/>
            </a:lvl2pPr>
            <a:lvl3pPr marL="1499936" indent="-382336" algn="l">
              <a:spcBef>
                <a:spcPts val="3200"/>
              </a:spcBef>
              <a:buSzPct val="125000"/>
              <a:buChar char="•"/>
              <a:defRPr sz="2600"/>
            </a:lvl3pPr>
            <a:lvl4pPr marL="2058736" indent="-382336" algn="l">
              <a:spcBef>
                <a:spcPts val="3200"/>
              </a:spcBef>
              <a:buSzPct val="125000"/>
              <a:buChar char="•"/>
              <a:defRPr sz="2600"/>
            </a:lvl4pPr>
            <a:lvl5pPr marL="2617536" indent="-382336" algn="l">
              <a:spcBef>
                <a:spcPts val="3200"/>
              </a:spcBef>
              <a:buSzPct val="125000"/>
              <a:buChar char="•"/>
              <a:defRPr sz="26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00853" y="2167466"/>
            <a:ext cx="11203094" cy="5418668"/>
          </a:xfrm>
          <a:prstGeom prst="rect">
            <a:avLst/>
          </a:prstGeom>
        </p:spPr>
        <p:txBody>
          <a:bodyPr anchor="ctr"/>
          <a:lstStyle>
            <a:lvl1pPr marL="449791" indent="-449791" algn="l">
              <a:spcBef>
                <a:spcPts val="4100"/>
              </a:spcBef>
              <a:buSzPct val="125000"/>
              <a:buChar char="•"/>
              <a:defRPr sz="3400"/>
            </a:lvl1pPr>
            <a:lvl2pPr marL="1084791" indent="-449791" algn="l">
              <a:spcBef>
                <a:spcPts val="4100"/>
              </a:spcBef>
              <a:buSzPct val="125000"/>
              <a:buChar char="•"/>
              <a:defRPr sz="3400"/>
            </a:lvl2pPr>
            <a:lvl3pPr marL="1719791" indent="-449791" algn="l">
              <a:spcBef>
                <a:spcPts val="4100"/>
              </a:spcBef>
              <a:buSzPct val="125000"/>
              <a:buChar char="•"/>
              <a:defRPr sz="3400"/>
            </a:lvl3pPr>
            <a:lvl4pPr marL="2354791" indent="-449791" algn="l">
              <a:spcBef>
                <a:spcPts val="4100"/>
              </a:spcBef>
              <a:buSzPct val="125000"/>
              <a:buChar char="•"/>
              <a:defRPr sz="3400"/>
            </a:lvl4pPr>
            <a:lvl5pPr marL="2989791" indent="-449791" algn="l">
              <a:spcBef>
                <a:spcPts val="4100"/>
              </a:spcBef>
              <a:buSzPct val="125000"/>
              <a:buChar char="•"/>
              <a:defRPr sz="3400"/>
            </a:lvl5p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8363381" y="4971626"/>
            <a:ext cx="4478229" cy="2987041"/>
          </a:xfrm>
          <a:prstGeom prst="rect">
            <a:avLst/>
          </a:prstGeom>
        </p:spPr>
        <p:txBody>
          <a:bodyPr lIns="91439" tIns="45719" rIns="91439" bIns="45719">
            <a:noAutofit/>
          </a:bodyPr>
          <a:lstStyle/>
          <a:p>
            <a:endParaRPr/>
          </a:p>
        </p:txBody>
      </p:sp>
      <p:sp>
        <p:nvSpPr>
          <p:cNvPr id="84" name="Image"/>
          <p:cNvSpPr>
            <a:spLocks noGrp="1"/>
          </p:cNvSpPr>
          <p:nvPr>
            <p:ph type="pic" sz="quarter" idx="22"/>
          </p:nvPr>
        </p:nvSpPr>
        <p:spPr>
          <a:xfrm>
            <a:off x="8155093" y="1822026"/>
            <a:ext cx="4443308" cy="2962206"/>
          </a:xfrm>
          <a:prstGeom prst="rect">
            <a:avLst/>
          </a:prstGeom>
        </p:spPr>
        <p:txBody>
          <a:bodyPr lIns="91439" tIns="45719" rIns="91439" bIns="45719">
            <a:noAutofit/>
          </a:bodyPr>
          <a:lstStyle/>
          <a:p>
            <a:endParaRPr/>
          </a:p>
        </p:txBody>
      </p:sp>
      <p:sp>
        <p:nvSpPr>
          <p:cNvPr id="85" name="Image"/>
          <p:cNvSpPr>
            <a:spLocks noGrp="1"/>
          </p:cNvSpPr>
          <p:nvPr>
            <p:ph type="pic" idx="23"/>
          </p:nvPr>
        </p:nvSpPr>
        <p:spPr>
          <a:xfrm>
            <a:off x="-162561" y="1822026"/>
            <a:ext cx="9174481" cy="6116322"/>
          </a:xfrm>
          <a:prstGeom prst="rect">
            <a:avLst/>
          </a:prstGeom>
        </p:spPr>
        <p:txBody>
          <a:bodyPr lIns="91439" tIns="45719" rIns="91439" bIns="45719">
            <a:noAutofit/>
          </a:bodyPr>
          <a:lstStyle/>
          <a:p>
            <a:endParaRP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48266" y="2445173"/>
            <a:ext cx="11108268" cy="247904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b">
            <a:normAutofit/>
          </a:bodyPr>
          <a:lstStyle/>
          <a:p>
            <a:r>
              <a:t>Title Text</a:t>
            </a:r>
          </a:p>
        </p:txBody>
      </p:sp>
      <p:sp>
        <p:nvSpPr>
          <p:cNvPr id="3" name="Body Level One…"/>
          <p:cNvSpPr txBox="1">
            <a:spLocks noGrp="1"/>
          </p:cNvSpPr>
          <p:nvPr>
            <p:ph type="body" idx="1"/>
          </p:nvPr>
        </p:nvSpPr>
        <p:spPr>
          <a:xfrm>
            <a:off x="948266" y="4991946"/>
            <a:ext cx="11108268" cy="84666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52590" y="8195733"/>
            <a:ext cx="292846" cy="276894"/>
          </a:xfrm>
          <a:prstGeom prst="rect">
            <a:avLst/>
          </a:prstGeom>
          <a:ln w="3175">
            <a:miter lim="400000"/>
          </a:ln>
        </p:spPr>
        <p:txBody>
          <a:bodyPr wrap="none" lIns="27093" tIns="27093" rIns="27093" bIns="27093">
            <a:spAutoFit/>
          </a:bodyPr>
          <a:lstStyle>
            <a:lvl1pPr>
              <a:defRPr sz="1600" b="0">
                <a:latin typeface="Helvetica Neue Light"/>
                <a:ea typeface="Helvetica Neue Light"/>
                <a:cs typeface="Helvetica Neue Light"/>
                <a:sym typeface="Helvetica Neue Light"/>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txStyles>
    <p:titleStyle>
      <a:lvl1pPr marL="0" marR="0" indent="0" algn="ctr" defTabSz="587022" rtl="0" latinLnBrk="0">
        <a:lnSpc>
          <a:spcPct val="100000"/>
        </a:lnSpc>
        <a:spcBef>
          <a:spcPts val="0"/>
        </a:spcBef>
        <a:spcAft>
          <a:spcPts val="0"/>
        </a:spcAft>
        <a:buClrTx/>
        <a:buSzTx/>
        <a:buFontTx/>
        <a:buNone/>
        <a:tabLst/>
        <a:defRPr sz="7800" b="0" i="0" u="none" strike="noStrike" cap="none" spc="0" baseline="0">
          <a:solidFill>
            <a:srgbClr val="000000"/>
          </a:solidFill>
          <a:uFillTx/>
          <a:latin typeface="+mn-lt"/>
          <a:ea typeface="+mn-ea"/>
          <a:cs typeface="+mn-cs"/>
          <a:sym typeface="Helvetica Neue Medium"/>
        </a:defRPr>
      </a:lvl1pPr>
      <a:lvl2pPr marL="0" marR="0" indent="0" algn="ctr" defTabSz="587022" rtl="0" latinLnBrk="0">
        <a:lnSpc>
          <a:spcPct val="100000"/>
        </a:lnSpc>
        <a:spcBef>
          <a:spcPts val="0"/>
        </a:spcBef>
        <a:spcAft>
          <a:spcPts val="0"/>
        </a:spcAft>
        <a:buClrTx/>
        <a:buSzTx/>
        <a:buFontTx/>
        <a:buNone/>
        <a:tabLst/>
        <a:defRPr sz="7800" b="0" i="0" u="none" strike="noStrike" cap="none" spc="0" baseline="0">
          <a:solidFill>
            <a:srgbClr val="000000"/>
          </a:solidFill>
          <a:uFillTx/>
          <a:latin typeface="+mn-lt"/>
          <a:ea typeface="+mn-ea"/>
          <a:cs typeface="+mn-cs"/>
          <a:sym typeface="Helvetica Neue Medium"/>
        </a:defRPr>
      </a:lvl2pPr>
      <a:lvl3pPr marL="0" marR="0" indent="0" algn="ctr" defTabSz="587022" rtl="0" latinLnBrk="0">
        <a:lnSpc>
          <a:spcPct val="100000"/>
        </a:lnSpc>
        <a:spcBef>
          <a:spcPts val="0"/>
        </a:spcBef>
        <a:spcAft>
          <a:spcPts val="0"/>
        </a:spcAft>
        <a:buClrTx/>
        <a:buSzTx/>
        <a:buFontTx/>
        <a:buNone/>
        <a:tabLst/>
        <a:defRPr sz="7800" b="0" i="0" u="none" strike="noStrike" cap="none" spc="0" baseline="0">
          <a:solidFill>
            <a:srgbClr val="000000"/>
          </a:solidFill>
          <a:uFillTx/>
          <a:latin typeface="+mn-lt"/>
          <a:ea typeface="+mn-ea"/>
          <a:cs typeface="+mn-cs"/>
          <a:sym typeface="Helvetica Neue Medium"/>
        </a:defRPr>
      </a:lvl3pPr>
      <a:lvl4pPr marL="0" marR="0" indent="0" algn="ctr" defTabSz="587022" rtl="0" latinLnBrk="0">
        <a:lnSpc>
          <a:spcPct val="100000"/>
        </a:lnSpc>
        <a:spcBef>
          <a:spcPts val="0"/>
        </a:spcBef>
        <a:spcAft>
          <a:spcPts val="0"/>
        </a:spcAft>
        <a:buClrTx/>
        <a:buSzTx/>
        <a:buFontTx/>
        <a:buNone/>
        <a:tabLst/>
        <a:defRPr sz="7800" b="0" i="0" u="none" strike="noStrike" cap="none" spc="0" baseline="0">
          <a:solidFill>
            <a:srgbClr val="000000"/>
          </a:solidFill>
          <a:uFillTx/>
          <a:latin typeface="+mn-lt"/>
          <a:ea typeface="+mn-ea"/>
          <a:cs typeface="+mn-cs"/>
          <a:sym typeface="Helvetica Neue Medium"/>
        </a:defRPr>
      </a:lvl4pPr>
      <a:lvl5pPr marL="0" marR="0" indent="0" algn="ctr" defTabSz="587022" rtl="0" latinLnBrk="0">
        <a:lnSpc>
          <a:spcPct val="100000"/>
        </a:lnSpc>
        <a:spcBef>
          <a:spcPts val="0"/>
        </a:spcBef>
        <a:spcAft>
          <a:spcPts val="0"/>
        </a:spcAft>
        <a:buClrTx/>
        <a:buSzTx/>
        <a:buFontTx/>
        <a:buNone/>
        <a:tabLst/>
        <a:defRPr sz="7800" b="0" i="0" u="none" strike="noStrike" cap="none" spc="0" baseline="0">
          <a:solidFill>
            <a:srgbClr val="000000"/>
          </a:solidFill>
          <a:uFillTx/>
          <a:latin typeface="+mn-lt"/>
          <a:ea typeface="+mn-ea"/>
          <a:cs typeface="+mn-cs"/>
          <a:sym typeface="Helvetica Neue Medium"/>
        </a:defRPr>
      </a:lvl5pPr>
      <a:lvl6pPr marL="0" marR="0" indent="0" algn="ctr" defTabSz="587022" rtl="0" latinLnBrk="0">
        <a:lnSpc>
          <a:spcPct val="100000"/>
        </a:lnSpc>
        <a:spcBef>
          <a:spcPts val="0"/>
        </a:spcBef>
        <a:spcAft>
          <a:spcPts val="0"/>
        </a:spcAft>
        <a:buClrTx/>
        <a:buSzTx/>
        <a:buFontTx/>
        <a:buNone/>
        <a:tabLst/>
        <a:defRPr sz="7800" b="0" i="0" u="none" strike="noStrike" cap="none" spc="0" baseline="0">
          <a:solidFill>
            <a:srgbClr val="000000"/>
          </a:solidFill>
          <a:uFillTx/>
          <a:latin typeface="+mn-lt"/>
          <a:ea typeface="+mn-ea"/>
          <a:cs typeface="+mn-cs"/>
          <a:sym typeface="Helvetica Neue Medium"/>
        </a:defRPr>
      </a:lvl6pPr>
      <a:lvl7pPr marL="0" marR="0" indent="0" algn="ctr" defTabSz="587022" rtl="0" latinLnBrk="0">
        <a:lnSpc>
          <a:spcPct val="100000"/>
        </a:lnSpc>
        <a:spcBef>
          <a:spcPts val="0"/>
        </a:spcBef>
        <a:spcAft>
          <a:spcPts val="0"/>
        </a:spcAft>
        <a:buClrTx/>
        <a:buSzTx/>
        <a:buFontTx/>
        <a:buNone/>
        <a:tabLst/>
        <a:defRPr sz="7800" b="0" i="0" u="none" strike="noStrike" cap="none" spc="0" baseline="0">
          <a:solidFill>
            <a:srgbClr val="000000"/>
          </a:solidFill>
          <a:uFillTx/>
          <a:latin typeface="+mn-lt"/>
          <a:ea typeface="+mn-ea"/>
          <a:cs typeface="+mn-cs"/>
          <a:sym typeface="Helvetica Neue Medium"/>
        </a:defRPr>
      </a:lvl7pPr>
      <a:lvl8pPr marL="0" marR="0" indent="0" algn="ctr" defTabSz="587022" rtl="0" latinLnBrk="0">
        <a:lnSpc>
          <a:spcPct val="100000"/>
        </a:lnSpc>
        <a:spcBef>
          <a:spcPts val="0"/>
        </a:spcBef>
        <a:spcAft>
          <a:spcPts val="0"/>
        </a:spcAft>
        <a:buClrTx/>
        <a:buSzTx/>
        <a:buFontTx/>
        <a:buNone/>
        <a:tabLst/>
        <a:defRPr sz="7800" b="0" i="0" u="none" strike="noStrike" cap="none" spc="0" baseline="0">
          <a:solidFill>
            <a:srgbClr val="000000"/>
          </a:solidFill>
          <a:uFillTx/>
          <a:latin typeface="+mn-lt"/>
          <a:ea typeface="+mn-ea"/>
          <a:cs typeface="+mn-cs"/>
          <a:sym typeface="Helvetica Neue Medium"/>
        </a:defRPr>
      </a:lvl8pPr>
      <a:lvl9pPr marL="0" marR="0" indent="0" algn="ctr" defTabSz="587022" rtl="0" latinLnBrk="0">
        <a:lnSpc>
          <a:spcPct val="100000"/>
        </a:lnSpc>
        <a:spcBef>
          <a:spcPts val="0"/>
        </a:spcBef>
        <a:spcAft>
          <a:spcPts val="0"/>
        </a:spcAft>
        <a:buClrTx/>
        <a:buSzTx/>
        <a:buFontTx/>
        <a:buNone/>
        <a:tabLst/>
        <a:defRPr sz="7800" b="0" i="0" u="none" strike="noStrike" cap="none" spc="0" baseline="0">
          <a:solidFill>
            <a:srgbClr val="000000"/>
          </a:solidFill>
          <a:uFillTx/>
          <a:latin typeface="+mn-lt"/>
          <a:ea typeface="+mn-ea"/>
          <a:cs typeface="+mn-cs"/>
          <a:sym typeface="Helvetica Neue Medium"/>
        </a:defRPr>
      </a:lvl9pPr>
    </p:titleStyle>
    <p:bodyStyle>
      <a:lvl1pPr marL="0" marR="0" indent="0" algn="ctr" defTabSz="587022" rtl="0" latinLnBrk="0">
        <a:lnSpc>
          <a:spcPct val="100000"/>
        </a:lnSpc>
        <a:spcBef>
          <a:spcPts val="0"/>
        </a:spcBef>
        <a:spcAft>
          <a:spcPts val="0"/>
        </a:spcAft>
        <a:buClrTx/>
        <a:buSzTx/>
        <a:buFontTx/>
        <a:buNone/>
        <a:tabLst/>
        <a:defRPr sz="3800" b="0" i="0" u="none" strike="noStrike" cap="none" spc="0" baseline="0">
          <a:solidFill>
            <a:srgbClr val="000000"/>
          </a:solidFill>
          <a:uFillTx/>
          <a:latin typeface="Helvetica Neue"/>
          <a:ea typeface="Helvetica Neue"/>
          <a:cs typeface="Helvetica Neue"/>
          <a:sym typeface="Helvetica Neue"/>
        </a:defRPr>
      </a:lvl1pPr>
      <a:lvl2pPr marL="0" marR="0" indent="0" algn="ctr" defTabSz="587022" rtl="0" latinLnBrk="0">
        <a:lnSpc>
          <a:spcPct val="100000"/>
        </a:lnSpc>
        <a:spcBef>
          <a:spcPts val="0"/>
        </a:spcBef>
        <a:spcAft>
          <a:spcPts val="0"/>
        </a:spcAft>
        <a:buClrTx/>
        <a:buSzTx/>
        <a:buFontTx/>
        <a:buNone/>
        <a:tabLst/>
        <a:defRPr sz="3800" b="0" i="0" u="none" strike="noStrike" cap="none" spc="0" baseline="0">
          <a:solidFill>
            <a:srgbClr val="000000"/>
          </a:solidFill>
          <a:uFillTx/>
          <a:latin typeface="Helvetica Neue"/>
          <a:ea typeface="Helvetica Neue"/>
          <a:cs typeface="Helvetica Neue"/>
          <a:sym typeface="Helvetica Neue"/>
        </a:defRPr>
      </a:lvl2pPr>
      <a:lvl3pPr marL="0" marR="0" indent="0" algn="ctr" defTabSz="587022" rtl="0" latinLnBrk="0">
        <a:lnSpc>
          <a:spcPct val="100000"/>
        </a:lnSpc>
        <a:spcBef>
          <a:spcPts val="0"/>
        </a:spcBef>
        <a:spcAft>
          <a:spcPts val="0"/>
        </a:spcAft>
        <a:buClrTx/>
        <a:buSzTx/>
        <a:buFontTx/>
        <a:buNone/>
        <a:tabLst/>
        <a:defRPr sz="3800" b="0" i="0" u="none" strike="noStrike" cap="none" spc="0" baseline="0">
          <a:solidFill>
            <a:srgbClr val="000000"/>
          </a:solidFill>
          <a:uFillTx/>
          <a:latin typeface="Helvetica Neue"/>
          <a:ea typeface="Helvetica Neue"/>
          <a:cs typeface="Helvetica Neue"/>
          <a:sym typeface="Helvetica Neue"/>
        </a:defRPr>
      </a:lvl3pPr>
      <a:lvl4pPr marL="0" marR="0" indent="0" algn="ctr" defTabSz="587022" rtl="0" latinLnBrk="0">
        <a:lnSpc>
          <a:spcPct val="100000"/>
        </a:lnSpc>
        <a:spcBef>
          <a:spcPts val="0"/>
        </a:spcBef>
        <a:spcAft>
          <a:spcPts val="0"/>
        </a:spcAft>
        <a:buClrTx/>
        <a:buSzTx/>
        <a:buFontTx/>
        <a:buNone/>
        <a:tabLst/>
        <a:defRPr sz="3800" b="0" i="0" u="none" strike="noStrike" cap="none" spc="0" baseline="0">
          <a:solidFill>
            <a:srgbClr val="000000"/>
          </a:solidFill>
          <a:uFillTx/>
          <a:latin typeface="Helvetica Neue"/>
          <a:ea typeface="Helvetica Neue"/>
          <a:cs typeface="Helvetica Neue"/>
          <a:sym typeface="Helvetica Neue"/>
        </a:defRPr>
      </a:lvl4pPr>
      <a:lvl5pPr marL="0" marR="0" indent="0" algn="ctr" defTabSz="587022" rtl="0" latinLnBrk="0">
        <a:lnSpc>
          <a:spcPct val="100000"/>
        </a:lnSpc>
        <a:spcBef>
          <a:spcPts val="0"/>
        </a:spcBef>
        <a:spcAft>
          <a:spcPts val="0"/>
        </a:spcAft>
        <a:buClrTx/>
        <a:buSzTx/>
        <a:buFontTx/>
        <a:buNone/>
        <a:tabLst/>
        <a:defRPr sz="3800" b="0" i="0" u="none" strike="noStrike" cap="none" spc="0" baseline="0">
          <a:solidFill>
            <a:srgbClr val="000000"/>
          </a:solidFill>
          <a:uFillTx/>
          <a:latin typeface="Helvetica Neue"/>
          <a:ea typeface="Helvetica Neue"/>
          <a:cs typeface="Helvetica Neue"/>
          <a:sym typeface="Helvetica Neue"/>
        </a:defRPr>
      </a:lvl5pPr>
      <a:lvl6pPr marL="0" marR="0" indent="355600" algn="ctr" defTabSz="587022" rtl="0" latinLnBrk="0">
        <a:lnSpc>
          <a:spcPct val="100000"/>
        </a:lnSpc>
        <a:spcBef>
          <a:spcPts val="0"/>
        </a:spcBef>
        <a:spcAft>
          <a:spcPts val="0"/>
        </a:spcAft>
        <a:buClrTx/>
        <a:buSzTx/>
        <a:buFontTx/>
        <a:buNone/>
        <a:tabLst/>
        <a:defRPr sz="3800" b="0" i="0" u="none" strike="noStrike" cap="none" spc="0" baseline="0">
          <a:solidFill>
            <a:srgbClr val="000000"/>
          </a:solidFill>
          <a:uFillTx/>
          <a:latin typeface="Helvetica Neue"/>
          <a:ea typeface="Helvetica Neue"/>
          <a:cs typeface="Helvetica Neue"/>
          <a:sym typeface="Helvetica Neue"/>
        </a:defRPr>
      </a:lvl6pPr>
      <a:lvl7pPr marL="0" marR="0" indent="711200" algn="ctr" defTabSz="587022" rtl="0" latinLnBrk="0">
        <a:lnSpc>
          <a:spcPct val="100000"/>
        </a:lnSpc>
        <a:spcBef>
          <a:spcPts val="0"/>
        </a:spcBef>
        <a:spcAft>
          <a:spcPts val="0"/>
        </a:spcAft>
        <a:buClrTx/>
        <a:buSzTx/>
        <a:buFontTx/>
        <a:buNone/>
        <a:tabLst/>
        <a:defRPr sz="3800" b="0" i="0" u="none" strike="noStrike" cap="none" spc="0" baseline="0">
          <a:solidFill>
            <a:srgbClr val="000000"/>
          </a:solidFill>
          <a:uFillTx/>
          <a:latin typeface="Helvetica Neue"/>
          <a:ea typeface="Helvetica Neue"/>
          <a:cs typeface="Helvetica Neue"/>
          <a:sym typeface="Helvetica Neue"/>
        </a:defRPr>
      </a:lvl7pPr>
      <a:lvl8pPr marL="0" marR="0" indent="1066800" algn="ctr" defTabSz="587022" rtl="0" latinLnBrk="0">
        <a:lnSpc>
          <a:spcPct val="100000"/>
        </a:lnSpc>
        <a:spcBef>
          <a:spcPts val="0"/>
        </a:spcBef>
        <a:spcAft>
          <a:spcPts val="0"/>
        </a:spcAft>
        <a:buClrTx/>
        <a:buSzTx/>
        <a:buFontTx/>
        <a:buNone/>
        <a:tabLst/>
        <a:defRPr sz="3800" b="0" i="0" u="none" strike="noStrike" cap="none" spc="0" baseline="0">
          <a:solidFill>
            <a:srgbClr val="000000"/>
          </a:solidFill>
          <a:uFillTx/>
          <a:latin typeface="Helvetica Neue"/>
          <a:ea typeface="Helvetica Neue"/>
          <a:cs typeface="Helvetica Neue"/>
          <a:sym typeface="Helvetica Neue"/>
        </a:defRPr>
      </a:lvl8pPr>
      <a:lvl9pPr marL="0" marR="0" indent="1422400" algn="ctr" defTabSz="587022" rtl="0" latinLnBrk="0">
        <a:lnSpc>
          <a:spcPct val="100000"/>
        </a:lnSpc>
        <a:spcBef>
          <a:spcPts val="0"/>
        </a:spcBef>
        <a:spcAft>
          <a:spcPts val="0"/>
        </a:spcAft>
        <a:buClrTx/>
        <a:buSzTx/>
        <a:buFontTx/>
        <a:buNone/>
        <a:tabLst/>
        <a:defRPr sz="38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587022"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00" algn="ctr" defTabSz="587022"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00" algn="ctr" defTabSz="587022"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00" algn="ctr" defTabSz="587022"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00" algn="ctr" defTabSz="587022"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00" algn="ctr" defTabSz="587022"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00" algn="ctr" defTabSz="587022"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00" algn="ctr" defTabSz="587022"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00" algn="ctr" defTabSz="587022"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Relationship Id="rId2" Type="http://schemas.openxmlformats.org/officeDocument/2006/relationships/image" Target="../media/image2.t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tif"/><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33.tif"/><Relationship Id="rId5" Type="http://schemas.openxmlformats.org/officeDocument/2006/relationships/image" Target="../media/image32.tif"/><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8.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18.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chart" Target="../charts/char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44.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3.xml"/><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png"/><Relationship Id="rId7"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13.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 Id="rId9" Type="http://schemas.openxmlformats.org/officeDocument/2006/relationships/image" Target="../media/image66.png"/></Relationships>
</file>

<file path=ppt/slides/_rels/slide29.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67.png"/><Relationship Id="rId7" Type="http://schemas.openxmlformats.org/officeDocument/2006/relationships/image" Target="../media/image71.png"/><Relationship Id="rId2" Type="http://schemas.openxmlformats.org/officeDocument/2006/relationships/image" Target="../media/image59.png"/><Relationship Id="rId1" Type="http://schemas.openxmlformats.org/officeDocument/2006/relationships/slideLayout" Target="../slideLayouts/slideLayout13.xml"/><Relationship Id="rId6" Type="http://schemas.openxmlformats.org/officeDocument/2006/relationships/image" Target="../media/image70.png"/><Relationship Id="rId11" Type="http://schemas.openxmlformats.org/officeDocument/2006/relationships/image" Target="../media/image63.png"/><Relationship Id="rId5" Type="http://schemas.openxmlformats.org/officeDocument/2006/relationships/image" Target="../media/image69.png"/><Relationship Id="rId10" Type="http://schemas.openxmlformats.org/officeDocument/2006/relationships/image" Target="../media/image62.png"/><Relationship Id="rId4" Type="http://schemas.openxmlformats.org/officeDocument/2006/relationships/image" Target="../media/image68.png"/><Relationship Id="rId9" Type="http://schemas.openxmlformats.org/officeDocument/2006/relationships/image" Target="../media/image61.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11.png"/></Relationships>
</file>

<file path=ppt/slides/_rels/slide30.xml.rels><?xml version="1.0" encoding="UTF-8" standalone="yes"?>
<Relationships xmlns="http://schemas.openxmlformats.org/package/2006/relationships"><Relationship Id="rId8" Type="http://schemas.openxmlformats.org/officeDocument/2006/relationships/image" Target="../media/image77.png"/><Relationship Id="rId13" Type="http://schemas.openxmlformats.org/officeDocument/2006/relationships/image" Target="../media/image82.png"/><Relationship Id="rId3" Type="http://schemas.openxmlformats.org/officeDocument/2006/relationships/image" Target="../media/image72.png"/><Relationship Id="rId7" Type="http://schemas.openxmlformats.org/officeDocument/2006/relationships/image" Target="../media/image76.png"/><Relationship Id="rId12" Type="http://schemas.openxmlformats.org/officeDocument/2006/relationships/image" Target="../media/image81.png"/><Relationship Id="rId2" Type="http://schemas.openxmlformats.org/officeDocument/2006/relationships/notesSlide" Target="../notesSlides/notesSlide12.xml"/><Relationship Id="rId1" Type="http://schemas.openxmlformats.org/officeDocument/2006/relationships/slideLayout" Target="../slideLayouts/slideLayout13.xml"/><Relationship Id="rId6" Type="http://schemas.openxmlformats.org/officeDocument/2006/relationships/image" Target="../media/image75.png"/><Relationship Id="rId11" Type="http://schemas.openxmlformats.org/officeDocument/2006/relationships/image" Target="../media/image80.png"/><Relationship Id="rId5" Type="http://schemas.openxmlformats.org/officeDocument/2006/relationships/image" Target="../media/image74.png"/><Relationship Id="rId10" Type="http://schemas.openxmlformats.org/officeDocument/2006/relationships/image" Target="../media/image79.png"/><Relationship Id="rId4" Type="http://schemas.openxmlformats.org/officeDocument/2006/relationships/image" Target="../media/image73.png"/><Relationship Id="rId9" Type="http://schemas.openxmlformats.org/officeDocument/2006/relationships/image" Target="../media/image78.png"/><Relationship Id="rId14" Type="http://schemas.openxmlformats.org/officeDocument/2006/relationships/image" Target="../media/image83.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E59AE"/>
        </a:solidFill>
        <a:effectLst/>
      </p:bgPr>
    </p:bg>
    <p:spTree>
      <p:nvGrpSpPr>
        <p:cNvPr id="1" name=""/>
        <p:cNvGrpSpPr/>
        <p:nvPr/>
      </p:nvGrpSpPr>
      <p:grpSpPr>
        <a:xfrm>
          <a:off x="0" y="0"/>
          <a:ext cx="0" cy="0"/>
          <a:chOff x="0" y="0"/>
          <a:chExt cx="0" cy="0"/>
        </a:xfrm>
      </p:grpSpPr>
      <p:pic>
        <p:nvPicPr>
          <p:cNvPr id="147" name="Image" descr="Image"/>
          <p:cNvPicPr>
            <a:picLocks noChangeAspect="1"/>
          </p:cNvPicPr>
          <p:nvPr/>
        </p:nvPicPr>
        <p:blipFill>
          <a:blip r:embed="rId2">
            <a:extLst/>
          </a:blip>
          <a:srcRect l="7172" t="6089"/>
          <a:stretch>
            <a:fillRect/>
          </a:stretch>
        </p:blipFill>
        <p:spPr>
          <a:xfrm flipH="1">
            <a:off x="-3657" y="-16937"/>
            <a:ext cx="13012030" cy="7404617"/>
          </a:xfrm>
          <a:prstGeom prst="rect">
            <a:avLst/>
          </a:prstGeom>
          <a:ln w="3175">
            <a:miter lim="400000"/>
          </a:ln>
        </p:spPr>
      </p:pic>
      <p:sp>
        <p:nvSpPr>
          <p:cNvPr id="148" name="Ewa Oponowicz, Yann Dutheil…"/>
          <p:cNvSpPr txBox="1"/>
          <p:nvPr/>
        </p:nvSpPr>
        <p:spPr>
          <a:xfrm>
            <a:off x="-164226" y="8130172"/>
            <a:ext cx="12762054" cy="734462"/>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lvl="2" algn="l">
              <a:defRPr sz="1500" b="0">
                <a:solidFill>
                  <a:srgbClr val="FFFFFF"/>
                </a:solidFill>
                <a:latin typeface="Helvetica Neue Light"/>
                <a:ea typeface="Helvetica Neue Light"/>
                <a:cs typeface="Helvetica Neue Light"/>
                <a:sym typeface="Helvetica Neue Light"/>
              </a:defRPr>
            </a:pPr>
            <a:r>
              <a:rPr u="sng"/>
              <a:t>Ewa Oponowicz</a:t>
            </a:r>
            <a:r>
              <a:t>, Yann Dutheil</a:t>
            </a:r>
          </a:p>
          <a:p>
            <a:pPr lvl="2" algn="l">
              <a:defRPr sz="1500" b="0">
                <a:solidFill>
                  <a:srgbClr val="FFFFFF"/>
                </a:solidFill>
                <a:latin typeface="Helvetica Neue Light"/>
                <a:ea typeface="Helvetica Neue Light"/>
                <a:cs typeface="Helvetica Neue Light"/>
                <a:sym typeface="Helvetica Neue Light"/>
              </a:defRPr>
            </a:pPr>
            <a:r>
              <a:t>In collaboration with Alex Gerbershagen, Luca Bottura, Ariel Haziot</a:t>
            </a:r>
          </a:p>
        </p:txBody>
      </p:sp>
      <p:sp>
        <p:nvSpPr>
          <p:cNvPr id="149" name="Beam optics studies for GaToroid"/>
          <p:cNvSpPr txBox="1"/>
          <p:nvPr/>
        </p:nvSpPr>
        <p:spPr>
          <a:xfrm>
            <a:off x="-164226" y="7574506"/>
            <a:ext cx="12762054" cy="62438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lvl="2" algn="l">
              <a:defRPr sz="3800">
                <a:solidFill>
                  <a:srgbClr val="FFFFFF"/>
                </a:solidFill>
              </a:defRPr>
            </a:pPr>
            <a:r>
              <a:t>Beam optics studies for GaToroid</a:t>
            </a:r>
          </a:p>
        </p:txBody>
      </p:sp>
      <p:grpSp>
        <p:nvGrpSpPr>
          <p:cNvPr id="152" name="Group"/>
          <p:cNvGrpSpPr/>
          <p:nvPr/>
        </p:nvGrpSpPr>
        <p:grpSpPr>
          <a:xfrm>
            <a:off x="239899" y="8785044"/>
            <a:ext cx="912630" cy="912630"/>
            <a:chOff x="0" y="0"/>
            <a:chExt cx="912629" cy="912629"/>
          </a:xfrm>
        </p:grpSpPr>
        <p:sp>
          <p:nvSpPr>
            <p:cNvPr id="150" name="Rectangle"/>
            <p:cNvSpPr/>
            <p:nvPr/>
          </p:nvSpPr>
          <p:spPr>
            <a:xfrm>
              <a:off x="42559" y="15513"/>
              <a:ext cx="827512" cy="881603"/>
            </a:xfrm>
            <a:prstGeom prst="rect">
              <a:avLst/>
            </a:prstGeom>
            <a:solidFill>
              <a:srgbClr val="FFFFFF"/>
            </a:solidFill>
            <a:ln w="3175" cap="flat">
              <a:noFill/>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pic>
          <p:nvPicPr>
            <p:cNvPr id="151" name="Image" descr="Image"/>
            <p:cNvPicPr>
              <a:picLocks noChangeAspect="1"/>
            </p:cNvPicPr>
            <p:nvPr/>
          </p:nvPicPr>
          <p:blipFill>
            <a:blip r:embed="rId3">
              <a:extLst/>
            </a:blip>
            <a:stretch>
              <a:fillRect/>
            </a:stretch>
          </p:blipFill>
          <p:spPr>
            <a:xfrm>
              <a:off x="0" y="0"/>
              <a:ext cx="912630" cy="912630"/>
            </a:xfrm>
            <a:prstGeom prst="rect">
              <a:avLst/>
            </a:prstGeom>
            <a:ln w="3175" cap="flat">
              <a:noFill/>
              <a:miter lim="400000"/>
            </a:ln>
            <a:effectLst/>
          </p:spPr>
        </p:pic>
      </p:grpSp>
      <p:sp>
        <p:nvSpPr>
          <p:cNvPr id="153" name="CERN Knowledge Transfer Seminar…"/>
          <p:cNvSpPr txBox="1"/>
          <p:nvPr/>
        </p:nvSpPr>
        <p:spPr>
          <a:xfrm>
            <a:off x="1247593" y="8803313"/>
            <a:ext cx="2978489" cy="50586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algn="l">
              <a:defRPr sz="1500" b="0">
                <a:solidFill>
                  <a:srgbClr val="FFFFFF"/>
                </a:solidFill>
                <a:latin typeface="Helvetica Neue Light"/>
                <a:ea typeface="Helvetica Neue Light"/>
                <a:cs typeface="Helvetica Neue Light"/>
                <a:sym typeface="Helvetica Neue Light"/>
              </a:defRPr>
            </a:pPr>
            <a:r>
              <a:rPr dirty="0"/>
              <a:t>CERN Knowledge Transfer Seminar</a:t>
            </a:r>
          </a:p>
          <a:p>
            <a:pPr algn="l">
              <a:defRPr sz="1500" b="0">
                <a:solidFill>
                  <a:srgbClr val="FFFFFF"/>
                </a:solidFill>
                <a:latin typeface="Helvetica Neue Light"/>
                <a:ea typeface="Helvetica Neue Light"/>
                <a:cs typeface="Helvetica Neue Light"/>
                <a:sym typeface="Helvetica Neue Light"/>
              </a:defRPr>
            </a:pPr>
            <a:r>
              <a:rPr dirty="0"/>
              <a:t>6 October 2021</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2" name="Next step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Next steps</a:t>
            </a:r>
          </a:p>
        </p:txBody>
      </p:sp>
      <p:sp>
        <p:nvSpPr>
          <p:cNvPr id="343" name="Slide Number"/>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10</a:t>
            </a:fld>
            <a:endParaRPr/>
          </a:p>
        </p:txBody>
      </p:sp>
      <p:sp>
        <p:nvSpPr>
          <p:cNvPr id="344" name="Coil design optimisation…"/>
          <p:cNvSpPr txBox="1"/>
          <p:nvPr/>
        </p:nvSpPr>
        <p:spPr>
          <a:xfrm>
            <a:off x="552343" y="1491901"/>
            <a:ext cx="5199644" cy="2730871"/>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marL="264583" indent="-264583" algn="l">
              <a:lnSpc>
                <a:spcPct val="120000"/>
              </a:lnSpc>
              <a:buSzPct val="125000"/>
              <a:buChar char="•"/>
              <a:defRPr sz="1700" b="0"/>
            </a:pPr>
            <a:r>
              <a:t>Coil design optimisation</a:t>
            </a:r>
          </a:p>
          <a:p>
            <a:pPr marL="899583" lvl="1" indent="-264583" algn="l">
              <a:lnSpc>
                <a:spcPct val="120000"/>
              </a:lnSpc>
              <a:buSzPct val="125000"/>
              <a:buChar char="•"/>
              <a:defRPr sz="1700" b="0"/>
            </a:pPr>
            <a:r>
              <a:t>Iterative process including beam dynamics and parameters of the set of coil </a:t>
            </a:r>
          </a:p>
          <a:p>
            <a:pPr marL="899583" lvl="1" indent="-264583" algn="l">
              <a:lnSpc>
                <a:spcPct val="120000"/>
              </a:lnSpc>
              <a:buSzPct val="125000"/>
              <a:buChar char="•"/>
              <a:defRPr sz="1700" b="0"/>
            </a:pPr>
            <a:r>
              <a:t>Decreasing computing time</a:t>
            </a:r>
          </a:p>
          <a:p>
            <a:pPr marL="264583" indent="-264583" algn="l">
              <a:lnSpc>
                <a:spcPct val="120000"/>
              </a:lnSpc>
              <a:buSzPct val="125000"/>
              <a:buChar char="•"/>
              <a:defRPr sz="1700" b="0"/>
            </a:pPr>
            <a:r>
              <a:t>Considerations of the upstream beamline elements:</a:t>
            </a:r>
          </a:p>
          <a:p>
            <a:pPr marL="899583" lvl="1" indent="-264583" algn="l">
              <a:lnSpc>
                <a:spcPct val="120000"/>
              </a:lnSpc>
              <a:buSzPct val="125000"/>
              <a:buChar char="•"/>
              <a:defRPr sz="1700" b="0"/>
            </a:pPr>
            <a:r>
              <a:t>GaToroid as a complete system from the synchrotron extraction point to the patient</a:t>
            </a:r>
          </a:p>
          <a:p>
            <a:pPr marL="264583" indent="-264583" algn="l">
              <a:lnSpc>
                <a:spcPct val="120000"/>
              </a:lnSpc>
              <a:buSzPct val="125000"/>
              <a:buChar char="•"/>
              <a:defRPr sz="1700" b="0"/>
            </a:pPr>
            <a:r>
              <a:t>Both protons and carbon ions</a:t>
            </a:r>
          </a:p>
        </p:txBody>
      </p:sp>
      <p:grpSp>
        <p:nvGrpSpPr>
          <p:cNvPr id="368" name="Group"/>
          <p:cNvGrpSpPr/>
          <p:nvPr/>
        </p:nvGrpSpPr>
        <p:grpSpPr>
          <a:xfrm>
            <a:off x="5804443" y="1476697"/>
            <a:ext cx="6638484" cy="3025598"/>
            <a:chOff x="0" y="0"/>
            <a:chExt cx="6638482" cy="3025596"/>
          </a:xfrm>
        </p:grpSpPr>
        <p:grpSp>
          <p:nvGrpSpPr>
            <p:cNvPr id="362" name="Group"/>
            <p:cNvGrpSpPr/>
            <p:nvPr/>
          </p:nvGrpSpPr>
          <p:grpSpPr>
            <a:xfrm>
              <a:off x="-1" y="14482"/>
              <a:ext cx="3762512" cy="3011115"/>
              <a:chOff x="0" y="0"/>
              <a:chExt cx="3762510" cy="3011114"/>
            </a:xfrm>
          </p:grpSpPr>
          <p:sp>
            <p:nvSpPr>
              <p:cNvPr id="345" name="Line"/>
              <p:cNvSpPr/>
              <p:nvPr/>
            </p:nvSpPr>
            <p:spPr>
              <a:xfrm>
                <a:off x="8493" y="0"/>
                <a:ext cx="3735359" cy="2538054"/>
              </a:xfrm>
              <a:custGeom>
                <a:avLst/>
                <a:gdLst/>
                <a:ahLst/>
                <a:cxnLst>
                  <a:cxn ang="0">
                    <a:pos x="wd2" y="hd2"/>
                  </a:cxn>
                  <a:cxn ang="5400000">
                    <a:pos x="wd2" y="hd2"/>
                  </a:cxn>
                  <a:cxn ang="10800000">
                    <a:pos x="wd2" y="hd2"/>
                  </a:cxn>
                  <a:cxn ang="16200000">
                    <a:pos x="wd2" y="hd2"/>
                  </a:cxn>
                </a:cxnLst>
                <a:rect l="0" t="0" r="r" b="b"/>
                <a:pathLst>
                  <a:path w="21600" h="21600" extrusionOk="0">
                    <a:moveTo>
                      <a:pt x="22" y="0"/>
                    </a:moveTo>
                    <a:lnTo>
                      <a:pt x="18475" y="31"/>
                    </a:lnTo>
                    <a:lnTo>
                      <a:pt x="21600" y="9985"/>
                    </a:lnTo>
                    <a:lnTo>
                      <a:pt x="14821" y="21600"/>
                    </a:lnTo>
                    <a:lnTo>
                      <a:pt x="0" y="27"/>
                    </a:lnTo>
                  </a:path>
                </a:pathLst>
              </a:custGeom>
              <a:noFill/>
              <a:ln w="25400" cap="flat">
                <a:solidFill>
                  <a:srgbClr val="000000"/>
                </a:solidFill>
                <a:prstDash val="solid"/>
                <a:miter lim="400000"/>
              </a:ln>
              <a:effectLst/>
            </p:spPr>
            <p:txBody>
              <a:bodyPr wrap="square" lIns="27093" tIns="27093" rIns="27093" bIns="27093" numCol="1" anchor="ctr">
                <a:noAutofit/>
              </a:bodyPr>
              <a:lstStyle/>
              <a:p>
                <a:endParaRPr/>
              </a:p>
            </p:txBody>
          </p:sp>
          <p:sp>
            <p:nvSpPr>
              <p:cNvPr id="346" name="Line"/>
              <p:cNvSpPr/>
              <p:nvPr/>
            </p:nvSpPr>
            <p:spPr>
              <a:xfrm>
                <a:off x="1053263" y="2548755"/>
                <a:ext cx="2516340" cy="1"/>
              </a:xfrm>
              <a:prstGeom prst="line">
                <a:avLst/>
              </a:prstGeom>
              <a:noFill/>
              <a:ln w="12700" cap="flat">
                <a:solidFill>
                  <a:srgbClr val="000000"/>
                </a:solidFill>
                <a:custDash>
                  <a:ds d="200000" sp="200000"/>
                </a:custDash>
                <a:miter lim="400000"/>
              </a:ln>
              <a:effectLst/>
            </p:spPr>
            <p:txBody>
              <a:bodyPr wrap="square" lIns="27093" tIns="27093" rIns="27093" bIns="27093" numCol="1" anchor="ctr">
                <a:noAutofit/>
              </a:bodyPr>
              <a:lstStyle/>
              <a:p>
                <a:endParaRPr/>
              </a:p>
            </p:txBody>
          </p:sp>
          <p:sp>
            <p:nvSpPr>
              <p:cNvPr id="347" name="Line"/>
              <p:cNvSpPr/>
              <p:nvPr/>
            </p:nvSpPr>
            <p:spPr>
              <a:xfrm flipV="1">
                <a:off x="3753998" y="109340"/>
                <a:ext cx="1" cy="2619965"/>
              </a:xfrm>
              <a:prstGeom prst="line">
                <a:avLst/>
              </a:prstGeom>
              <a:noFill/>
              <a:ln w="12700" cap="flat">
                <a:solidFill>
                  <a:srgbClr val="000000"/>
                </a:solidFill>
                <a:custDash>
                  <a:ds d="200000" sp="200000"/>
                </a:custDash>
                <a:miter lim="400000"/>
              </a:ln>
              <a:effectLst/>
            </p:spPr>
            <p:txBody>
              <a:bodyPr wrap="square" lIns="27093" tIns="27093" rIns="27093" bIns="27093" numCol="1" anchor="ctr">
                <a:noAutofit/>
              </a:bodyPr>
              <a:lstStyle/>
              <a:p>
                <a:endParaRPr/>
              </a:p>
            </p:txBody>
          </p:sp>
          <p:sp>
            <p:nvSpPr>
              <p:cNvPr id="348" name="Line"/>
              <p:cNvSpPr/>
              <p:nvPr/>
            </p:nvSpPr>
            <p:spPr>
              <a:xfrm>
                <a:off x="3435488" y="387060"/>
                <a:ext cx="327023" cy="86760"/>
              </a:xfrm>
              <a:custGeom>
                <a:avLst/>
                <a:gdLst/>
                <a:ahLst/>
                <a:cxnLst>
                  <a:cxn ang="0">
                    <a:pos x="wd2" y="hd2"/>
                  </a:cxn>
                  <a:cxn ang="5400000">
                    <a:pos x="wd2" y="hd2"/>
                  </a:cxn>
                  <a:cxn ang="10800000">
                    <a:pos x="wd2" y="hd2"/>
                  </a:cxn>
                  <a:cxn ang="16200000">
                    <a:pos x="wd2" y="hd2"/>
                  </a:cxn>
                </a:cxnLst>
                <a:rect l="0" t="0" r="r" b="b"/>
                <a:pathLst>
                  <a:path w="21600" h="20807" extrusionOk="0">
                    <a:moveTo>
                      <a:pt x="0" y="20807"/>
                    </a:moveTo>
                    <a:cubicBezTo>
                      <a:pt x="3225" y="12193"/>
                      <a:pt x="6900" y="6055"/>
                      <a:pt x="10800" y="2768"/>
                    </a:cubicBezTo>
                    <a:cubicBezTo>
                      <a:pt x="14340" y="-215"/>
                      <a:pt x="18002" y="-793"/>
                      <a:pt x="21600" y="1065"/>
                    </a:cubicBezTo>
                  </a:path>
                </a:pathLst>
              </a:custGeom>
              <a:noFill/>
              <a:ln w="12700" cap="flat">
                <a:solidFill>
                  <a:srgbClr val="000000"/>
                </a:solidFill>
                <a:prstDash val="solid"/>
                <a:miter lim="400000"/>
              </a:ln>
              <a:effectLst/>
            </p:spPr>
            <p:txBody>
              <a:bodyPr wrap="square" lIns="27093" tIns="27093" rIns="27093" bIns="27093" numCol="1" anchor="ctr">
                <a:noAutofit/>
              </a:bodyPr>
              <a:lstStyle/>
              <a:p>
                <a:endParaRPr/>
              </a:p>
            </p:txBody>
          </p:sp>
          <p:sp>
            <p:nvSpPr>
              <p:cNvPr id="349" name="Line"/>
              <p:cNvSpPr/>
              <p:nvPr/>
            </p:nvSpPr>
            <p:spPr>
              <a:xfrm>
                <a:off x="2978214" y="2099358"/>
                <a:ext cx="138458" cy="448891"/>
              </a:xfrm>
              <a:custGeom>
                <a:avLst/>
                <a:gdLst/>
                <a:ahLst/>
                <a:cxnLst>
                  <a:cxn ang="0">
                    <a:pos x="wd2" y="hd2"/>
                  </a:cxn>
                  <a:cxn ang="5400000">
                    <a:pos x="wd2" y="hd2"/>
                  </a:cxn>
                  <a:cxn ang="10800000">
                    <a:pos x="wd2" y="hd2"/>
                  </a:cxn>
                  <a:cxn ang="16200000">
                    <a:pos x="wd2" y="hd2"/>
                  </a:cxn>
                </a:cxnLst>
                <a:rect l="0" t="0" r="r" b="b"/>
                <a:pathLst>
                  <a:path w="20722" h="21600" extrusionOk="0">
                    <a:moveTo>
                      <a:pt x="0" y="0"/>
                    </a:moveTo>
                    <a:cubicBezTo>
                      <a:pt x="7375" y="2816"/>
                      <a:pt x="12972" y="6067"/>
                      <a:pt x="16479" y="9572"/>
                    </a:cubicBezTo>
                    <a:cubicBezTo>
                      <a:pt x="20362" y="13451"/>
                      <a:pt x="21600" y="17553"/>
                      <a:pt x="20110" y="21600"/>
                    </a:cubicBezTo>
                  </a:path>
                </a:pathLst>
              </a:custGeom>
              <a:noFill/>
              <a:ln w="12700" cap="flat">
                <a:solidFill>
                  <a:srgbClr val="000000"/>
                </a:solidFill>
                <a:prstDash val="solid"/>
                <a:miter lim="400000"/>
              </a:ln>
              <a:effectLst/>
            </p:spPr>
            <p:txBody>
              <a:bodyPr wrap="square" lIns="27093" tIns="27093" rIns="27093" bIns="27093" numCol="1" anchor="ctr">
                <a:noAutofit/>
              </a:bodyPr>
              <a:lstStyle/>
              <a:p>
                <a:endParaRPr/>
              </a:p>
            </p:txBody>
          </p:sp>
          <p:sp>
            <p:nvSpPr>
              <p:cNvPr id="350" name="Line"/>
              <p:cNvSpPr/>
              <p:nvPr/>
            </p:nvSpPr>
            <p:spPr>
              <a:xfrm>
                <a:off x="1859357" y="2055767"/>
                <a:ext cx="198035" cy="482688"/>
              </a:xfrm>
              <a:custGeom>
                <a:avLst/>
                <a:gdLst/>
                <a:ahLst/>
                <a:cxnLst>
                  <a:cxn ang="0">
                    <a:pos x="wd2" y="hd2"/>
                  </a:cxn>
                  <a:cxn ang="5400000">
                    <a:pos x="wd2" y="hd2"/>
                  </a:cxn>
                  <a:cxn ang="10800000">
                    <a:pos x="wd2" y="hd2"/>
                  </a:cxn>
                  <a:cxn ang="16200000">
                    <a:pos x="wd2" y="hd2"/>
                  </a:cxn>
                </a:cxnLst>
                <a:rect l="0" t="0" r="r" b="b"/>
                <a:pathLst>
                  <a:path w="21220" h="21600" extrusionOk="0">
                    <a:moveTo>
                      <a:pt x="21220" y="0"/>
                    </a:moveTo>
                    <a:cubicBezTo>
                      <a:pt x="13912" y="2820"/>
                      <a:pt x="8223" y="6292"/>
                      <a:pt x="4581" y="10159"/>
                    </a:cubicBezTo>
                    <a:cubicBezTo>
                      <a:pt x="1154" y="13796"/>
                      <a:pt x="-380" y="17696"/>
                      <a:pt x="80" y="21600"/>
                    </a:cubicBezTo>
                  </a:path>
                </a:pathLst>
              </a:custGeom>
              <a:noFill/>
              <a:ln w="12700" cap="flat">
                <a:solidFill>
                  <a:srgbClr val="000000"/>
                </a:solidFill>
                <a:prstDash val="solid"/>
                <a:miter lim="400000"/>
              </a:ln>
              <a:effectLst/>
            </p:spPr>
            <p:txBody>
              <a:bodyPr wrap="square" lIns="27093" tIns="27093" rIns="27093" bIns="27093" numCol="1" anchor="ctr">
                <a:noAutofit/>
              </a:bodyPr>
              <a:lstStyle/>
              <a:p>
                <a:endParaRPr/>
              </a:p>
            </p:txBody>
          </p:sp>
          <mc:AlternateContent xmlns:mc="http://schemas.openxmlformats.org/markup-compatibility/2006">
            <mc:Choice xmlns:a14="http://schemas.microsoft.com/office/drawing/2010/main" Requires="a14">
              <p:sp>
                <p:nvSpPr>
                  <p:cNvPr id="351" name="Equation"/>
                  <p:cNvSpPr txBox="1"/>
                  <p:nvPr/>
                </p:nvSpPr>
                <p:spPr>
                  <a:xfrm>
                    <a:off x="3453507" y="82498"/>
                    <a:ext cx="140971" cy="224537"/>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2000" i="1">
                              <a:solidFill>
                                <a:srgbClr val="000000"/>
                              </a:solidFill>
                              <a:latin typeface="Cambria Math" panose="02040503050406030204" pitchFamily="18" charset="0"/>
                            </a:rPr>
                            <m:t>𝛽</m:t>
                          </m:r>
                        </m:oMath>
                      </m:oMathPara>
                    </a14:m>
                    <a:endParaRPr sz="2000"/>
                  </a:p>
                </p:txBody>
              </p:sp>
            </mc:Choice>
            <mc:Fallback>
              <p:sp>
                <p:nvSpPr>
                  <p:cNvPr id="351" name="Equation"/>
                  <p:cNvSpPr txBox="1">
                    <a:spLocks noRot="1" noChangeAspect="1" noMove="1" noResize="1" noEditPoints="1" noAdjustHandles="1" noChangeArrowheads="1" noChangeShapeType="1" noTextEdit="1"/>
                  </p:cNvSpPr>
                  <p:nvPr/>
                </p:nvSpPr>
                <p:spPr>
                  <a:xfrm>
                    <a:off x="3453507" y="82498"/>
                    <a:ext cx="140971" cy="224537"/>
                  </a:xfrm>
                  <a:prstGeom prst="rect">
                    <a:avLst/>
                  </a:prstGeom>
                  <a:blipFill>
                    <a:blip r:embed="rId3"/>
                    <a:stretch>
                      <a:fillRect l="-75000" r="-83333" b="-73684"/>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52" name="Equation"/>
                  <p:cNvSpPr txBox="1"/>
                  <p:nvPr/>
                </p:nvSpPr>
                <p:spPr>
                  <a:xfrm>
                    <a:off x="1690569" y="2199303"/>
                    <a:ext cx="132843" cy="115063"/>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2000" i="1">
                              <a:solidFill>
                                <a:srgbClr val="000000"/>
                              </a:solidFill>
                              <a:latin typeface="Cambria Math" panose="02040503050406030204" pitchFamily="18" charset="0"/>
                            </a:rPr>
                            <m:t>𝛼</m:t>
                          </m:r>
                        </m:oMath>
                      </m:oMathPara>
                    </a14:m>
                    <a:endParaRPr sz="2000"/>
                  </a:p>
                </p:txBody>
              </p:sp>
            </mc:Choice>
            <mc:Fallback>
              <p:sp>
                <p:nvSpPr>
                  <p:cNvPr id="352" name="Equation"/>
                  <p:cNvSpPr txBox="1">
                    <a:spLocks noRot="1" noChangeAspect="1" noMove="1" noResize="1" noEditPoints="1" noAdjustHandles="1" noChangeArrowheads="1" noChangeShapeType="1" noTextEdit="1"/>
                  </p:cNvSpPr>
                  <p:nvPr/>
                </p:nvSpPr>
                <p:spPr>
                  <a:xfrm>
                    <a:off x="1690569" y="2199303"/>
                    <a:ext cx="132843" cy="115063"/>
                  </a:xfrm>
                  <a:prstGeom prst="rect">
                    <a:avLst/>
                  </a:prstGeom>
                  <a:blipFill>
                    <a:blip r:embed="rId4"/>
                    <a:stretch>
                      <a:fillRect l="-33333" r="-41667" b="-150000"/>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53" name="Equation"/>
                  <p:cNvSpPr txBox="1"/>
                  <p:nvPr/>
                </p:nvSpPr>
                <p:spPr>
                  <a:xfrm>
                    <a:off x="3213654" y="2237403"/>
                    <a:ext cx="106681" cy="163069"/>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2000" i="1">
                              <a:solidFill>
                                <a:srgbClr val="000000"/>
                              </a:solidFill>
                              <a:latin typeface="Cambria Math" panose="02040503050406030204" pitchFamily="18" charset="0"/>
                            </a:rPr>
                            <m:t>𝛾</m:t>
                          </m:r>
                        </m:oMath>
                      </m:oMathPara>
                    </a14:m>
                    <a:endParaRPr sz="2000"/>
                  </a:p>
                </p:txBody>
              </p:sp>
            </mc:Choice>
            <mc:Fallback>
              <p:sp>
                <p:nvSpPr>
                  <p:cNvPr id="353" name="Equation"/>
                  <p:cNvSpPr txBox="1">
                    <a:spLocks noRot="1" noChangeAspect="1" noMove="1" noResize="1" noEditPoints="1" noAdjustHandles="1" noChangeArrowheads="1" noChangeShapeType="1" noTextEdit="1"/>
                  </p:cNvSpPr>
                  <p:nvPr/>
                </p:nvSpPr>
                <p:spPr>
                  <a:xfrm>
                    <a:off x="3213654" y="2237403"/>
                    <a:ext cx="106681" cy="163069"/>
                  </a:xfrm>
                  <a:prstGeom prst="rect">
                    <a:avLst/>
                  </a:prstGeom>
                  <a:blipFill>
                    <a:blip r:embed="rId5"/>
                    <a:stretch>
                      <a:fillRect l="-66667" r="-100000" b="-138462"/>
                    </a:stretch>
                  </a:blipFill>
                  <a:ln w="12700" cap="flat">
                    <a:noFill/>
                    <a:miter lim="400000"/>
                  </a:ln>
                  <a:effectLst/>
                </p:spPr>
                <p:txBody>
                  <a:bodyPr/>
                  <a:lstStyle/>
                  <a:p>
                    <a:r>
                      <a:rPr lang="en-US">
                        <a:noFill/>
                      </a:rPr>
                      <a:t> </a:t>
                    </a:r>
                  </a:p>
                </p:txBody>
              </p:sp>
            </mc:Fallback>
          </mc:AlternateContent>
          <p:grpSp>
            <p:nvGrpSpPr>
              <p:cNvPr id="356" name="Group"/>
              <p:cNvGrpSpPr/>
              <p:nvPr/>
            </p:nvGrpSpPr>
            <p:grpSpPr>
              <a:xfrm>
                <a:off x="335857" y="169318"/>
                <a:ext cx="3236973" cy="2199418"/>
                <a:chOff x="0" y="0"/>
                <a:chExt cx="3236972" cy="2199416"/>
              </a:xfrm>
            </p:grpSpPr>
            <p:sp>
              <p:nvSpPr>
                <p:cNvPr id="354" name="Line"/>
                <p:cNvSpPr/>
                <p:nvPr/>
              </p:nvSpPr>
              <p:spPr>
                <a:xfrm>
                  <a:off x="-1" y="0"/>
                  <a:ext cx="3236974" cy="2199417"/>
                </a:xfrm>
                <a:custGeom>
                  <a:avLst/>
                  <a:gdLst/>
                  <a:ahLst/>
                  <a:cxnLst>
                    <a:cxn ang="0">
                      <a:pos x="wd2" y="hd2"/>
                    </a:cxn>
                    <a:cxn ang="5400000">
                      <a:pos x="wd2" y="hd2"/>
                    </a:cxn>
                    <a:cxn ang="10800000">
                      <a:pos x="wd2" y="hd2"/>
                    </a:cxn>
                    <a:cxn ang="16200000">
                      <a:pos x="wd2" y="hd2"/>
                    </a:cxn>
                  </a:cxnLst>
                  <a:rect l="0" t="0" r="r" b="b"/>
                  <a:pathLst>
                    <a:path w="21600" h="21600" extrusionOk="0">
                      <a:moveTo>
                        <a:pt x="22" y="0"/>
                      </a:moveTo>
                      <a:lnTo>
                        <a:pt x="18475" y="31"/>
                      </a:lnTo>
                      <a:lnTo>
                        <a:pt x="21600" y="9985"/>
                      </a:lnTo>
                      <a:lnTo>
                        <a:pt x="14821" y="21600"/>
                      </a:lnTo>
                      <a:lnTo>
                        <a:pt x="0" y="27"/>
                      </a:lnTo>
                    </a:path>
                  </a:pathLst>
                </a:custGeom>
                <a:noFill/>
                <a:ln w="25400" cap="flat">
                  <a:solidFill>
                    <a:srgbClr val="000000"/>
                  </a:solidFill>
                  <a:prstDash val="solid"/>
                  <a:miter lim="400000"/>
                </a:ln>
                <a:effectLst/>
              </p:spPr>
              <p:txBody>
                <a:bodyPr wrap="square" lIns="27093" tIns="27093" rIns="27093" bIns="27093" numCol="1" anchor="ctr">
                  <a:noAutofit/>
                </a:bodyPr>
                <a:lstStyle/>
                <a:p>
                  <a:endParaRPr/>
                </a:p>
              </p:txBody>
            </p:sp>
            <p:sp>
              <p:nvSpPr>
                <p:cNvPr id="355" name="Line"/>
                <p:cNvSpPr/>
                <p:nvPr/>
              </p:nvSpPr>
              <p:spPr>
                <a:xfrm>
                  <a:off x="301974" y="155047"/>
                  <a:ext cx="2780593" cy="1889322"/>
                </a:xfrm>
                <a:custGeom>
                  <a:avLst/>
                  <a:gdLst/>
                  <a:ahLst/>
                  <a:cxnLst>
                    <a:cxn ang="0">
                      <a:pos x="wd2" y="hd2"/>
                    </a:cxn>
                    <a:cxn ang="5400000">
                      <a:pos x="wd2" y="hd2"/>
                    </a:cxn>
                    <a:cxn ang="10800000">
                      <a:pos x="wd2" y="hd2"/>
                    </a:cxn>
                    <a:cxn ang="16200000">
                      <a:pos x="wd2" y="hd2"/>
                    </a:cxn>
                  </a:cxnLst>
                  <a:rect l="0" t="0" r="r" b="b"/>
                  <a:pathLst>
                    <a:path w="21600" h="21600" extrusionOk="0">
                      <a:moveTo>
                        <a:pt x="22" y="0"/>
                      </a:moveTo>
                      <a:lnTo>
                        <a:pt x="18475" y="31"/>
                      </a:lnTo>
                      <a:lnTo>
                        <a:pt x="21600" y="9985"/>
                      </a:lnTo>
                      <a:lnTo>
                        <a:pt x="14821" y="21600"/>
                      </a:lnTo>
                      <a:lnTo>
                        <a:pt x="0" y="27"/>
                      </a:lnTo>
                    </a:path>
                  </a:pathLst>
                </a:custGeom>
                <a:noFill/>
                <a:ln w="25400" cap="flat">
                  <a:solidFill>
                    <a:srgbClr val="000000"/>
                  </a:solidFill>
                  <a:prstDash val="solid"/>
                  <a:miter lim="400000"/>
                </a:ln>
                <a:effectLst/>
              </p:spPr>
              <p:txBody>
                <a:bodyPr wrap="square" lIns="27093" tIns="27093" rIns="27093" bIns="27093" numCol="1" anchor="ctr">
                  <a:noAutofit/>
                </a:bodyPr>
                <a:lstStyle/>
                <a:p>
                  <a:endParaRPr/>
                </a:p>
              </p:txBody>
            </p:sp>
          </p:grpSp>
          <p:sp>
            <p:nvSpPr>
              <p:cNvPr id="357" name="Line"/>
              <p:cNvSpPr/>
              <p:nvPr/>
            </p:nvSpPr>
            <p:spPr>
              <a:xfrm>
                <a:off x="0" y="2735138"/>
                <a:ext cx="2554439" cy="1"/>
              </a:xfrm>
              <a:prstGeom prst="line">
                <a:avLst/>
              </a:prstGeom>
              <a:noFill/>
              <a:ln w="12700" cap="flat">
                <a:solidFill>
                  <a:srgbClr val="000000"/>
                </a:solidFill>
                <a:prstDash val="solid"/>
                <a:miter lim="400000"/>
                <a:headEnd type="triangle" w="med" len="med"/>
                <a:tailEnd type="triangle" w="med" len="med"/>
              </a:ln>
              <a:effectLst/>
            </p:spPr>
            <p:txBody>
              <a:bodyPr wrap="square" lIns="27093" tIns="27093" rIns="27093" bIns="27093" numCol="1" anchor="ctr">
                <a:noAutofit/>
              </a:bodyPr>
              <a:lstStyle/>
              <a:p>
                <a:endParaRPr/>
              </a:p>
            </p:txBody>
          </p:sp>
          <p:sp>
            <p:nvSpPr>
              <p:cNvPr id="358" name="Line"/>
              <p:cNvSpPr/>
              <p:nvPr/>
            </p:nvSpPr>
            <p:spPr>
              <a:xfrm>
                <a:off x="2562504" y="2735138"/>
                <a:ext cx="1188451" cy="1"/>
              </a:xfrm>
              <a:prstGeom prst="line">
                <a:avLst/>
              </a:prstGeom>
              <a:noFill/>
              <a:ln w="12700" cap="flat">
                <a:solidFill>
                  <a:srgbClr val="000000"/>
                </a:solidFill>
                <a:prstDash val="solid"/>
                <a:miter lim="400000"/>
                <a:headEnd type="triangle" w="med" len="med"/>
                <a:tailEnd type="triangle" w="med" len="med"/>
              </a:ln>
              <a:effectLst/>
            </p:spPr>
            <p:txBody>
              <a:bodyPr wrap="square" lIns="27093" tIns="27093" rIns="27093" bIns="27093" numCol="1" anchor="ctr">
                <a:noAutofit/>
              </a:bodyPr>
              <a:lstStyle/>
              <a:p>
                <a:endParaRPr/>
              </a:p>
            </p:txBody>
          </p:sp>
          <p:sp>
            <p:nvSpPr>
              <p:cNvPr id="359" name="Line"/>
              <p:cNvSpPr/>
              <p:nvPr/>
            </p:nvSpPr>
            <p:spPr>
              <a:xfrm flipV="1">
                <a:off x="19042" y="29677"/>
                <a:ext cx="1" cy="2683618"/>
              </a:xfrm>
              <a:prstGeom prst="line">
                <a:avLst/>
              </a:prstGeom>
              <a:noFill/>
              <a:ln w="12700" cap="flat">
                <a:solidFill>
                  <a:srgbClr val="000000"/>
                </a:solidFill>
                <a:custDash>
                  <a:ds d="200000" sp="200000"/>
                </a:custDash>
                <a:miter lim="400000"/>
              </a:ln>
              <a:effectLst/>
            </p:spPr>
            <p:txBody>
              <a:bodyPr wrap="square" lIns="27093" tIns="27093" rIns="27093" bIns="27093" numCol="1" anchor="ctr">
                <a:noAutofit/>
              </a:bodyPr>
              <a:lstStyle/>
              <a:p>
                <a:endParaRPr/>
              </a:p>
            </p:txBody>
          </p:sp>
          <mc:AlternateContent xmlns:mc="http://schemas.openxmlformats.org/markup-compatibility/2006">
            <mc:Choice xmlns:a14="http://schemas.microsoft.com/office/drawing/2010/main" Requires="a14">
              <p:sp>
                <p:nvSpPr>
                  <p:cNvPr id="360" name="Equation"/>
                  <p:cNvSpPr txBox="1"/>
                  <p:nvPr/>
                </p:nvSpPr>
                <p:spPr>
                  <a:xfrm>
                    <a:off x="1240466" y="2773238"/>
                    <a:ext cx="234823" cy="237877"/>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000">
                                  <a:solidFill>
                                    <a:srgbClr val="000000"/>
                                  </a:solidFill>
                                  <a:latin typeface="Cambria Math" panose="02040503050406030204" pitchFamily="18" charset="0"/>
                                </a:rPr>
                              </m:ctrlPr>
                            </m:sSubPr>
                            <m:e>
                              <m:r>
                                <a:rPr sz="2000" i="1">
                                  <a:solidFill>
                                    <a:srgbClr val="000000"/>
                                  </a:solidFill>
                                  <a:latin typeface="Cambria Math" panose="02040503050406030204" pitchFamily="18" charset="0"/>
                                </a:rPr>
                                <m:t>𝑓</m:t>
                              </m:r>
                            </m:e>
                            <m:sub>
                              <m:r>
                                <a:rPr sz="2000" i="1">
                                  <a:solidFill>
                                    <a:srgbClr val="000000"/>
                                  </a:solidFill>
                                  <a:latin typeface="Cambria Math" panose="02040503050406030204" pitchFamily="18" charset="0"/>
                                </a:rPr>
                                <m:t>𝑖𝑛</m:t>
                              </m:r>
                            </m:sub>
                          </m:sSub>
                        </m:oMath>
                      </m:oMathPara>
                    </a14:m>
                    <a:endParaRPr sz="2000"/>
                  </a:p>
                </p:txBody>
              </p:sp>
            </mc:Choice>
            <mc:Fallback>
              <p:sp>
                <p:nvSpPr>
                  <p:cNvPr id="360" name="Equation"/>
                  <p:cNvSpPr txBox="1">
                    <a:spLocks noRot="1" noChangeAspect="1" noMove="1" noResize="1" noEditPoints="1" noAdjustHandles="1" noChangeArrowheads="1" noChangeShapeType="1" noTextEdit="1"/>
                  </p:cNvSpPr>
                  <p:nvPr/>
                </p:nvSpPr>
                <p:spPr>
                  <a:xfrm>
                    <a:off x="1240466" y="2773238"/>
                    <a:ext cx="234823" cy="237877"/>
                  </a:xfrm>
                  <a:prstGeom prst="rect">
                    <a:avLst/>
                  </a:prstGeom>
                  <a:blipFill>
                    <a:blip r:embed="rId6"/>
                    <a:stretch>
                      <a:fillRect l="-47368" r="-47368" b="-73684"/>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61" name="Equation"/>
                  <p:cNvSpPr txBox="1"/>
                  <p:nvPr/>
                </p:nvSpPr>
                <p:spPr>
                  <a:xfrm>
                    <a:off x="3149583" y="2773238"/>
                    <a:ext cx="332928" cy="237877"/>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000">
                                  <a:solidFill>
                                    <a:srgbClr val="000000"/>
                                  </a:solidFill>
                                  <a:latin typeface="Cambria Math" panose="02040503050406030204" pitchFamily="18" charset="0"/>
                                </a:rPr>
                              </m:ctrlPr>
                            </m:sSubPr>
                            <m:e>
                              <m:r>
                                <a:rPr sz="2000" i="1">
                                  <a:solidFill>
                                    <a:srgbClr val="000000"/>
                                  </a:solidFill>
                                  <a:latin typeface="Cambria Math" panose="02040503050406030204" pitchFamily="18" charset="0"/>
                                </a:rPr>
                                <m:t>𝑓</m:t>
                              </m:r>
                            </m:e>
                            <m:sub>
                              <m:r>
                                <a:rPr sz="2000" i="1">
                                  <a:solidFill>
                                    <a:srgbClr val="000000"/>
                                  </a:solidFill>
                                  <a:latin typeface="Cambria Math" panose="02040503050406030204" pitchFamily="18" charset="0"/>
                                </a:rPr>
                                <m:t>𝑜𝑢𝑡</m:t>
                              </m:r>
                            </m:sub>
                          </m:sSub>
                        </m:oMath>
                      </m:oMathPara>
                    </a14:m>
                    <a:endParaRPr sz="2000"/>
                  </a:p>
                </p:txBody>
              </p:sp>
            </mc:Choice>
            <mc:Fallback>
              <p:sp>
                <p:nvSpPr>
                  <p:cNvPr id="361" name="Equation"/>
                  <p:cNvSpPr txBox="1">
                    <a:spLocks noRot="1" noChangeAspect="1" noMove="1" noResize="1" noEditPoints="1" noAdjustHandles="1" noChangeArrowheads="1" noChangeShapeType="1" noTextEdit="1"/>
                  </p:cNvSpPr>
                  <p:nvPr/>
                </p:nvSpPr>
                <p:spPr>
                  <a:xfrm>
                    <a:off x="3149583" y="2773238"/>
                    <a:ext cx="332928" cy="237877"/>
                  </a:xfrm>
                  <a:prstGeom prst="rect">
                    <a:avLst/>
                  </a:prstGeom>
                  <a:blipFill>
                    <a:blip r:embed="rId7"/>
                    <a:stretch>
                      <a:fillRect l="-29630" r="-40741" b="-73684"/>
                    </a:stretch>
                  </a:blipFill>
                  <a:ln w="12700" cap="flat">
                    <a:noFill/>
                    <a:miter lim="400000"/>
                  </a:ln>
                  <a:effectLst/>
                </p:spPr>
                <p:txBody>
                  <a:bodyPr/>
                  <a:lstStyle/>
                  <a:p>
                    <a:r>
                      <a:rPr lang="en-US">
                        <a:noFill/>
                      </a:rPr>
                      <a:t> </a:t>
                    </a:r>
                  </a:p>
                </p:txBody>
              </p:sp>
            </mc:Fallback>
          </mc:AlternateContent>
        </p:grpSp>
        <p:sp>
          <p:nvSpPr>
            <p:cNvPr id="363" name="Coil configuration:…"/>
            <p:cNvSpPr/>
            <p:nvPr/>
          </p:nvSpPr>
          <p:spPr>
            <a:xfrm>
              <a:off x="4030512" y="0"/>
              <a:ext cx="2607971" cy="1012755"/>
            </a:xfrm>
            <a:prstGeom prst="rect">
              <a:avLst/>
            </a:prstGeom>
            <a:solidFill>
              <a:srgbClr val="000000">
                <a:alpha val="40000"/>
              </a:srgbClr>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p>
              <a:pPr>
                <a:defRPr sz="1300" b="0">
                  <a:solidFill>
                    <a:srgbClr val="FFFFFF"/>
                  </a:solidFill>
                  <a:latin typeface="Helvetica Neue Light"/>
                  <a:ea typeface="Helvetica Neue Light"/>
                  <a:cs typeface="Helvetica Neue Light"/>
                  <a:sym typeface="Helvetica Neue Light"/>
                </a:defRPr>
              </a:pPr>
              <a:r>
                <a:t>Coil configuration:</a:t>
              </a:r>
            </a:p>
            <a:p>
              <a:pPr marL="274637" indent="-198437" algn="l">
                <a:buSzPct val="82000"/>
                <a:buChar char="•"/>
                <a:defRPr sz="1300" b="0">
                  <a:solidFill>
                    <a:srgbClr val="FFFFFF"/>
                  </a:solidFill>
                  <a:latin typeface="Helvetica Neue Light"/>
                  <a:ea typeface="Helvetica Neue Light"/>
                  <a:cs typeface="Helvetica Neue Light"/>
                  <a:sym typeface="Helvetica Neue Light"/>
                </a:defRPr>
              </a:pPr>
              <a:r>
                <a:t>Shape of the coil</a:t>
              </a:r>
            </a:p>
            <a:p>
              <a:pPr marL="274637" indent="-198437" algn="l">
                <a:buSzPct val="82000"/>
                <a:buChar char="•"/>
                <a:defRPr sz="1300" b="0">
                  <a:solidFill>
                    <a:srgbClr val="FFFFFF"/>
                  </a:solidFill>
                  <a:latin typeface="Helvetica Neue Light"/>
                  <a:ea typeface="Helvetica Neue Light"/>
                  <a:cs typeface="Helvetica Neue Light"/>
                  <a:sym typeface="Helvetica Neue Light"/>
                </a:defRPr>
              </a:pPr>
              <a:r>
                <a:t>Number of windings</a:t>
              </a:r>
            </a:p>
            <a:p>
              <a:pPr marL="274637" indent="-198437" algn="l">
                <a:buSzPct val="82000"/>
                <a:buChar char="•"/>
                <a:defRPr sz="1300" b="0">
                  <a:solidFill>
                    <a:srgbClr val="FFFFFF"/>
                  </a:solidFill>
                  <a:latin typeface="Helvetica Neue Light"/>
                  <a:ea typeface="Helvetica Neue Light"/>
                  <a:cs typeface="Helvetica Neue Light"/>
                  <a:sym typeface="Helvetica Neue Light"/>
                </a:defRPr>
              </a:pPr>
              <a:r>
                <a:t>Spacing between the windings</a:t>
              </a:r>
            </a:p>
          </p:txBody>
        </p:sp>
        <p:sp>
          <p:nvSpPr>
            <p:cNvPr id="364" name="Current adjustment"/>
            <p:cNvSpPr/>
            <p:nvPr/>
          </p:nvSpPr>
          <p:spPr>
            <a:xfrm>
              <a:off x="4030512" y="1110118"/>
              <a:ext cx="2607971" cy="337705"/>
            </a:xfrm>
            <a:prstGeom prst="rect">
              <a:avLst/>
            </a:prstGeom>
            <a:solidFill>
              <a:srgbClr val="000000">
                <a:alpha val="50000"/>
              </a:srgbClr>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indent="114300">
                <a:defRPr sz="1300" b="0">
                  <a:solidFill>
                    <a:srgbClr val="FFFFFF"/>
                  </a:solidFill>
                  <a:latin typeface="Helvetica Neue Light"/>
                  <a:ea typeface="Helvetica Neue Light"/>
                  <a:cs typeface="Helvetica Neue Light"/>
                  <a:sym typeface="Helvetica Neue Light"/>
                </a:defRPr>
              </a:lvl1pPr>
            </a:lstStyle>
            <a:p>
              <a:r>
                <a:t>Current adjustment</a:t>
              </a:r>
            </a:p>
          </p:txBody>
        </p:sp>
        <p:sp>
          <p:nvSpPr>
            <p:cNvPr id="365" name="Field recalculation"/>
            <p:cNvSpPr/>
            <p:nvPr/>
          </p:nvSpPr>
          <p:spPr>
            <a:xfrm>
              <a:off x="4030512" y="1552444"/>
              <a:ext cx="2607971" cy="337706"/>
            </a:xfrm>
            <a:prstGeom prst="rect">
              <a:avLst/>
            </a:prstGeom>
            <a:solidFill>
              <a:srgbClr val="000000">
                <a:alpha val="60000"/>
              </a:srgbClr>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indent="114300">
                <a:defRPr sz="1300" b="0">
                  <a:solidFill>
                    <a:srgbClr val="FFFFFF"/>
                  </a:solidFill>
                  <a:latin typeface="Helvetica Neue Light"/>
                  <a:ea typeface="Helvetica Neue Light"/>
                  <a:cs typeface="Helvetica Neue Light"/>
                  <a:sym typeface="Helvetica Neue Light"/>
                </a:defRPr>
              </a:lvl1pPr>
            </a:lstStyle>
            <a:p>
              <a:r>
                <a:t>Field recalculation</a:t>
              </a:r>
            </a:p>
          </p:txBody>
        </p:sp>
        <p:sp>
          <p:nvSpPr>
            <p:cNvPr id="366" name="Central trajectories"/>
            <p:cNvSpPr/>
            <p:nvPr/>
          </p:nvSpPr>
          <p:spPr>
            <a:xfrm>
              <a:off x="4030512" y="1987512"/>
              <a:ext cx="2607971" cy="337705"/>
            </a:xfrm>
            <a:prstGeom prst="rect">
              <a:avLst/>
            </a:prstGeom>
            <a:solidFill>
              <a:srgbClr val="000000">
                <a:alpha val="75000"/>
              </a:srgbClr>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indent="114300">
                <a:defRPr sz="1300" b="0">
                  <a:solidFill>
                    <a:srgbClr val="FFFFFF"/>
                  </a:solidFill>
                  <a:latin typeface="Helvetica Neue Light"/>
                  <a:ea typeface="Helvetica Neue Light"/>
                  <a:cs typeface="Helvetica Neue Light"/>
                  <a:sym typeface="Helvetica Neue Light"/>
                </a:defRPr>
              </a:lvl1pPr>
            </a:lstStyle>
            <a:p>
              <a:r>
                <a:t>Central trajectories</a:t>
              </a:r>
            </a:p>
          </p:txBody>
        </p:sp>
        <p:sp>
          <p:nvSpPr>
            <p:cNvPr id="367" name="Beam optics"/>
            <p:cNvSpPr/>
            <p:nvPr/>
          </p:nvSpPr>
          <p:spPr>
            <a:xfrm>
              <a:off x="4030512" y="2429838"/>
              <a:ext cx="2607971" cy="337705"/>
            </a:xfrm>
            <a:prstGeom prst="rect">
              <a:avLst/>
            </a:prstGeom>
            <a:solidFill>
              <a:srgbClr val="000000"/>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numCol="1" anchor="ctr">
              <a:noAutofit/>
            </a:bodyPr>
            <a:lstStyle>
              <a:lvl1pPr indent="114300">
                <a:defRPr sz="1300" b="0">
                  <a:solidFill>
                    <a:srgbClr val="FFFFFF"/>
                  </a:solidFill>
                  <a:latin typeface="Helvetica Neue Light"/>
                  <a:ea typeface="Helvetica Neue Light"/>
                  <a:cs typeface="Helvetica Neue Light"/>
                  <a:sym typeface="Helvetica Neue Light"/>
                </a:defRPr>
              </a:lvl1pPr>
            </a:lstStyle>
            <a:p>
              <a:r>
                <a:t>Beam optics</a:t>
              </a:r>
            </a:p>
          </p:txBody>
        </p:sp>
      </p:grpSp>
      <p:grpSp>
        <p:nvGrpSpPr>
          <p:cNvPr id="380" name="Group"/>
          <p:cNvGrpSpPr/>
          <p:nvPr/>
        </p:nvGrpSpPr>
        <p:grpSpPr>
          <a:xfrm>
            <a:off x="1900652" y="5323853"/>
            <a:ext cx="8636335" cy="3321546"/>
            <a:chOff x="0" y="0"/>
            <a:chExt cx="8636334" cy="3321545"/>
          </a:xfrm>
        </p:grpSpPr>
        <p:pic>
          <p:nvPicPr>
            <p:cNvPr id="369" name="Image" descr="Image"/>
            <p:cNvPicPr>
              <a:picLocks noChangeAspect="1"/>
            </p:cNvPicPr>
            <p:nvPr/>
          </p:nvPicPr>
          <p:blipFill>
            <a:blip r:embed="rId8">
              <a:extLst/>
            </a:blip>
            <a:srcRect l="8608" t="20761" b="40607"/>
            <a:stretch>
              <a:fillRect/>
            </a:stretch>
          </p:blipFill>
          <p:spPr>
            <a:xfrm>
              <a:off x="6370780" y="2845155"/>
              <a:ext cx="1146064" cy="186323"/>
            </a:xfrm>
            <a:prstGeom prst="rect">
              <a:avLst/>
            </a:prstGeom>
            <a:ln w="3175" cap="flat">
              <a:noFill/>
              <a:miter lim="400000"/>
            </a:ln>
            <a:effectLst/>
          </p:spPr>
        </p:pic>
        <p:grpSp>
          <p:nvGrpSpPr>
            <p:cNvPr id="374" name="Group"/>
            <p:cNvGrpSpPr/>
            <p:nvPr/>
          </p:nvGrpSpPr>
          <p:grpSpPr>
            <a:xfrm>
              <a:off x="4057642" y="0"/>
              <a:ext cx="3735359" cy="2538054"/>
              <a:chOff x="0" y="0"/>
              <a:chExt cx="3735358" cy="2538053"/>
            </a:xfrm>
          </p:grpSpPr>
          <p:sp>
            <p:nvSpPr>
              <p:cNvPr id="370" name="Line"/>
              <p:cNvSpPr/>
              <p:nvPr/>
            </p:nvSpPr>
            <p:spPr>
              <a:xfrm>
                <a:off x="-1" y="0"/>
                <a:ext cx="3735360" cy="2538054"/>
              </a:xfrm>
              <a:custGeom>
                <a:avLst/>
                <a:gdLst/>
                <a:ahLst/>
                <a:cxnLst>
                  <a:cxn ang="0">
                    <a:pos x="wd2" y="hd2"/>
                  </a:cxn>
                  <a:cxn ang="5400000">
                    <a:pos x="wd2" y="hd2"/>
                  </a:cxn>
                  <a:cxn ang="10800000">
                    <a:pos x="wd2" y="hd2"/>
                  </a:cxn>
                  <a:cxn ang="16200000">
                    <a:pos x="wd2" y="hd2"/>
                  </a:cxn>
                </a:cxnLst>
                <a:rect l="0" t="0" r="r" b="b"/>
                <a:pathLst>
                  <a:path w="21600" h="21600" extrusionOk="0">
                    <a:moveTo>
                      <a:pt x="22" y="0"/>
                    </a:moveTo>
                    <a:lnTo>
                      <a:pt x="18475" y="31"/>
                    </a:lnTo>
                    <a:lnTo>
                      <a:pt x="21600" y="9985"/>
                    </a:lnTo>
                    <a:lnTo>
                      <a:pt x="14821" y="21600"/>
                    </a:lnTo>
                    <a:lnTo>
                      <a:pt x="0" y="27"/>
                    </a:lnTo>
                  </a:path>
                </a:pathLst>
              </a:custGeom>
              <a:noFill/>
              <a:ln w="25400" cap="flat">
                <a:solidFill>
                  <a:srgbClr val="000000"/>
                </a:solidFill>
                <a:prstDash val="solid"/>
                <a:miter lim="400000"/>
              </a:ln>
              <a:effectLst/>
            </p:spPr>
            <p:txBody>
              <a:bodyPr wrap="square" lIns="27093" tIns="27093" rIns="27093" bIns="27093" numCol="1" anchor="ctr">
                <a:noAutofit/>
              </a:bodyPr>
              <a:lstStyle/>
              <a:p>
                <a:endParaRPr/>
              </a:p>
            </p:txBody>
          </p:sp>
          <p:grpSp>
            <p:nvGrpSpPr>
              <p:cNvPr id="373" name="Group"/>
              <p:cNvGrpSpPr/>
              <p:nvPr/>
            </p:nvGrpSpPr>
            <p:grpSpPr>
              <a:xfrm>
                <a:off x="327363" y="169318"/>
                <a:ext cx="3236974" cy="2199418"/>
                <a:chOff x="0" y="0"/>
                <a:chExt cx="3236972" cy="2199416"/>
              </a:xfrm>
            </p:grpSpPr>
            <p:sp>
              <p:nvSpPr>
                <p:cNvPr id="371" name="Line"/>
                <p:cNvSpPr/>
                <p:nvPr/>
              </p:nvSpPr>
              <p:spPr>
                <a:xfrm>
                  <a:off x="-1" y="0"/>
                  <a:ext cx="3236974" cy="2199417"/>
                </a:xfrm>
                <a:custGeom>
                  <a:avLst/>
                  <a:gdLst/>
                  <a:ahLst/>
                  <a:cxnLst>
                    <a:cxn ang="0">
                      <a:pos x="wd2" y="hd2"/>
                    </a:cxn>
                    <a:cxn ang="5400000">
                      <a:pos x="wd2" y="hd2"/>
                    </a:cxn>
                    <a:cxn ang="10800000">
                      <a:pos x="wd2" y="hd2"/>
                    </a:cxn>
                    <a:cxn ang="16200000">
                      <a:pos x="wd2" y="hd2"/>
                    </a:cxn>
                  </a:cxnLst>
                  <a:rect l="0" t="0" r="r" b="b"/>
                  <a:pathLst>
                    <a:path w="21600" h="21600" extrusionOk="0">
                      <a:moveTo>
                        <a:pt x="22" y="0"/>
                      </a:moveTo>
                      <a:lnTo>
                        <a:pt x="18475" y="31"/>
                      </a:lnTo>
                      <a:lnTo>
                        <a:pt x="21600" y="9985"/>
                      </a:lnTo>
                      <a:lnTo>
                        <a:pt x="14821" y="21600"/>
                      </a:lnTo>
                      <a:lnTo>
                        <a:pt x="0" y="27"/>
                      </a:lnTo>
                    </a:path>
                  </a:pathLst>
                </a:custGeom>
                <a:noFill/>
                <a:ln w="25400" cap="flat">
                  <a:solidFill>
                    <a:srgbClr val="000000"/>
                  </a:solidFill>
                  <a:prstDash val="solid"/>
                  <a:miter lim="400000"/>
                </a:ln>
                <a:effectLst/>
              </p:spPr>
              <p:txBody>
                <a:bodyPr wrap="square" lIns="27093" tIns="27093" rIns="27093" bIns="27093" numCol="1" anchor="ctr">
                  <a:noAutofit/>
                </a:bodyPr>
                <a:lstStyle/>
                <a:p>
                  <a:endParaRPr/>
                </a:p>
              </p:txBody>
            </p:sp>
            <p:sp>
              <p:nvSpPr>
                <p:cNvPr id="372" name="Line"/>
                <p:cNvSpPr/>
                <p:nvPr/>
              </p:nvSpPr>
              <p:spPr>
                <a:xfrm>
                  <a:off x="301974" y="155047"/>
                  <a:ext cx="2780593" cy="1889322"/>
                </a:xfrm>
                <a:custGeom>
                  <a:avLst/>
                  <a:gdLst/>
                  <a:ahLst/>
                  <a:cxnLst>
                    <a:cxn ang="0">
                      <a:pos x="wd2" y="hd2"/>
                    </a:cxn>
                    <a:cxn ang="5400000">
                      <a:pos x="wd2" y="hd2"/>
                    </a:cxn>
                    <a:cxn ang="10800000">
                      <a:pos x="wd2" y="hd2"/>
                    </a:cxn>
                    <a:cxn ang="16200000">
                      <a:pos x="wd2" y="hd2"/>
                    </a:cxn>
                  </a:cxnLst>
                  <a:rect l="0" t="0" r="r" b="b"/>
                  <a:pathLst>
                    <a:path w="21600" h="21600" extrusionOk="0">
                      <a:moveTo>
                        <a:pt x="22" y="0"/>
                      </a:moveTo>
                      <a:lnTo>
                        <a:pt x="18475" y="31"/>
                      </a:lnTo>
                      <a:lnTo>
                        <a:pt x="21600" y="9985"/>
                      </a:lnTo>
                      <a:lnTo>
                        <a:pt x="14821" y="21600"/>
                      </a:lnTo>
                      <a:lnTo>
                        <a:pt x="0" y="27"/>
                      </a:lnTo>
                    </a:path>
                  </a:pathLst>
                </a:custGeom>
                <a:noFill/>
                <a:ln w="25400" cap="flat">
                  <a:solidFill>
                    <a:srgbClr val="000000"/>
                  </a:solidFill>
                  <a:prstDash val="solid"/>
                  <a:miter lim="400000"/>
                </a:ln>
                <a:effectLst/>
              </p:spPr>
              <p:txBody>
                <a:bodyPr wrap="square" lIns="27093" tIns="27093" rIns="27093" bIns="27093" numCol="1" anchor="ctr">
                  <a:noAutofit/>
                </a:bodyPr>
                <a:lstStyle/>
                <a:p>
                  <a:endParaRPr/>
                </a:p>
              </p:txBody>
            </p:sp>
          </p:grpSp>
        </p:grpSp>
        <p:sp>
          <p:nvSpPr>
            <p:cNvPr id="375" name="Line"/>
            <p:cNvSpPr/>
            <p:nvPr/>
          </p:nvSpPr>
          <p:spPr>
            <a:xfrm>
              <a:off x="164570" y="3043594"/>
              <a:ext cx="8471765" cy="1"/>
            </a:xfrm>
            <a:prstGeom prst="line">
              <a:avLst/>
            </a:prstGeom>
            <a:noFill/>
            <a:ln w="12700" cap="flat">
              <a:solidFill>
                <a:srgbClr val="000000"/>
              </a:solidFill>
              <a:prstDash val="solid"/>
              <a:miter lim="400000"/>
            </a:ln>
            <a:effectLst/>
          </p:spPr>
          <p:txBody>
            <a:bodyPr wrap="square" lIns="27093" tIns="27093" rIns="27093" bIns="27093" numCol="1" anchor="ctr">
              <a:noAutofit/>
            </a:bodyPr>
            <a:lstStyle/>
            <a:p>
              <a:endParaRPr/>
            </a:p>
          </p:txBody>
        </p:sp>
        <p:sp>
          <p:nvSpPr>
            <p:cNvPr id="376" name="Square"/>
            <p:cNvSpPr/>
            <p:nvPr/>
          </p:nvSpPr>
          <p:spPr>
            <a:xfrm>
              <a:off x="885068" y="2807451"/>
              <a:ext cx="235815" cy="236144"/>
            </a:xfrm>
            <a:prstGeom prst="rect">
              <a:avLst/>
            </a:prstGeom>
            <a:solidFill>
              <a:schemeClr val="accent1">
                <a:lumOff val="-13575"/>
              </a:schemeClr>
            </a:solidFill>
            <a:ln w="3175" cap="flat">
              <a:noFill/>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sp>
          <p:nvSpPr>
            <p:cNvPr id="377" name="VECTOR MAGNET"/>
            <p:cNvSpPr txBox="1"/>
            <p:nvPr/>
          </p:nvSpPr>
          <p:spPr>
            <a:xfrm>
              <a:off x="0" y="3081481"/>
              <a:ext cx="2005952" cy="2400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spAutoFit/>
            </a:bodyPr>
            <a:lstStyle>
              <a:lvl1pPr>
                <a:defRPr sz="1300" b="0">
                  <a:solidFill>
                    <a:schemeClr val="accent1">
                      <a:hueOff val="114395"/>
                      <a:lumOff val="-24975"/>
                    </a:schemeClr>
                  </a:solidFill>
                </a:defRPr>
              </a:lvl1pPr>
            </a:lstStyle>
            <a:p>
              <a:r>
                <a:t>VECTOR MAGNET</a:t>
              </a:r>
            </a:p>
          </p:txBody>
        </p:sp>
        <p:sp>
          <p:nvSpPr>
            <p:cNvPr id="378" name="Line"/>
            <p:cNvSpPr/>
            <p:nvPr/>
          </p:nvSpPr>
          <p:spPr>
            <a:xfrm>
              <a:off x="216628" y="1225034"/>
              <a:ext cx="6860276" cy="1820372"/>
            </a:xfrm>
            <a:custGeom>
              <a:avLst/>
              <a:gdLst/>
              <a:ahLst/>
              <a:cxnLst>
                <a:cxn ang="0">
                  <a:pos x="wd2" y="hd2"/>
                </a:cxn>
                <a:cxn ang="5400000">
                  <a:pos x="wd2" y="hd2"/>
                </a:cxn>
                <a:cxn ang="10800000">
                  <a:pos x="wd2" y="hd2"/>
                </a:cxn>
                <a:cxn ang="16200000">
                  <a:pos x="wd2" y="hd2"/>
                </a:cxn>
              </a:cxnLst>
              <a:rect l="0" t="0" r="r" b="b"/>
              <a:pathLst>
                <a:path w="21600" h="21421" extrusionOk="0">
                  <a:moveTo>
                    <a:pt x="0" y="20262"/>
                  </a:moveTo>
                  <a:lnTo>
                    <a:pt x="2579" y="20233"/>
                  </a:lnTo>
                  <a:lnTo>
                    <a:pt x="18698" y="537"/>
                  </a:lnTo>
                  <a:cubicBezTo>
                    <a:pt x="19191" y="-148"/>
                    <a:pt x="19733" y="-179"/>
                    <a:pt x="20232" y="449"/>
                  </a:cubicBezTo>
                  <a:cubicBezTo>
                    <a:pt x="20838" y="1210"/>
                    <a:pt x="21333" y="2871"/>
                    <a:pt x="21600" y="5041"/>
                  </a:cubicBezTo>
                  <a:lnTo>
                    <a:pt x="21557" y="21421"/>
                  </a:lnTo>
                </a:path>
              </a:pathLst>
            </a:custGeom>
            <a:noFill/>
            <a:ln w="19050" cap="flat">
              <a:solidFill>
                <a:schemeClr val="accent5">
                  <a:hueOff val="-82419"/>
                  <a:satOff val="-9513"/>
                  <a:lumOff val="-16343"/>
                </a:schemeClr>
              </a:solidFill>
              <a:prstDash val="solid"/>
              <a:miter lim="400000"/>
            </a:ln>
            <a:effectLst/>
          </p:spPr>
          <p:txBody>
            <a:bodyPr wrap="square" lIns="27093" tIns="27093" rIns="27093" bIns="27093" numCol="1" anchor="ctr">
              <a:noAutofit/>
            </a:bodyPr>
            <a:lstStyle/>
            <a:p>
              <a:endParaRPr/>
            </a:p>
          </p:txBody>
        </p:sp>
        <p:sp>
          <p:nvSpPr>
            <p:cNvPr id="379" name="Line"/>
            <p:cNvSpPr/>
            <p:nvPr/>
          </p:nvSpPr>
          <p:spPr>
            <a:xfrm>
              <a:off x="1035583" y="1348714"/>
              <a:ext cx="6022605" cy="1706525"/>
            </a:xfrm>
            <a:custGeom>
              <a:avLst/>
              <a:gdLst/>
              <a:ahLst/>
              <a:cxnLst>
                <a:cxn ang="0">
                  <a:pos x="wd2" y="hd2"/>
                </a:cxn>
                <a:cxn ang="5400000">
                  <a:pos x="wd2" y="hd2"/>
                </a:cxn>
                <a:cxn ang="10800000">
                  <a:pos x="wd2" y="hd2"/>
                </a:cxn>
                <a:cxn ang="16200000">
                  <a:pos x="wd2" y="hd2"/>
                </a:cxn>
              </a:cxnLst>
              <a:rect l="0" t="0" r="r" b="b"/>
              <a:pathLst>
                <a:path w="21600" h="21546" extrusionOk="0">
                  <a:moveTo>
                    <a:pt x="0" y="20169"/>
                  </a:moveTo>
                  <a:lnTo>
                    <a:pt x="19503" y="5"/>
                  </a:lnTo>
                  <a:cubicBezTo>
                    <a:pt x="19928" y="-54"/>
                    <a:pt x="20348" y="346"/>
                    <a:pt x="20707" y="1151"/>
                  </a:cubicBezTo>
                  <a:cubicBezTo>
                    <a:pt x="21122" y="2082"/>
                    <a:pt x="21430" y="3498"/>
                    <a:pt x="21578" y="5149"/>
                  </a:cubicBezTo>
                  <a:lnTo>
                    <a:pt x="21600" y="21546"/>
                  </a:lnTo>
                </a:path>
              </a:pathLst>
            </a:custGeom>
            <a:noFill/>
            <a:ln w="19050" cap="flat">
              <a:solidFill>
                <a:schemeClr val="accent4">
                  <a:hueOff val="-1081314"/>
                  <a:satOff val="4338"/>
                  <a:lumOff val="-8931"/>
                </a:schemeClr>
              </a:solidFill>
              <a:prstDash val="solid"/>
              <a:miter lim="400000"/>
            </a:ln>
            <a:effectLst/>
          </p:spPr>
          <p:txBody>
            <a:bodyPr wrap="square" lIns="27093" tIns="27093" rIns="27093" bIns="27093" numCol="1" anchor="ctr">
              <a:noAutofit/>
            </a:bodyPr>
            <a:lstStyle/>
            <a:p>
              <a:endParaRP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0" grpId="1" animBg="1" advAuto="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1E59AE"/>
        </a:solidFill>
        <a:effectLst/>
      </p:bgPr>
    </p:bg>
    <p:spTree>
      <p:nvGrpSpPr>
        <p:cNvPr id="1" name=""/>
        <p:cNvGrpSpPr/>
        <p:nvPr/>
      </p:nvGrpSpPr>
      <p:grpSpPr>
        <a:xfrm>
          <a:off x="0" y="0"/>
          <a:ext cx="0" cy="0"/>
          <a:chOff x="0" y="0"/>
          <a:chExt cx="0" cy="0"/>
        </a:xfrm>
      </p:grpSpPr>
      <p:sp>
        <p:nvSpPr>
          <p:cNvPr id="384" name="Rectangle"/>
          <p:cNvSpPr/>
          <p:nvPr/>
        </p:nvSpPr>
        <p:spPr>
          <a:xfrm>
            <a:off x="4536757" y="2976919"/>
            <a:ext cx="3377923" cy="2996566"/>
          </a:xfrm>
          <a:prstGeom prst="rect">
            <a:avLst/>
          </a:prstGeom>
          <a:solidFill>
            <a:srgbClr val="FFFFFF"/>
          </a:solidFill>
          <a:ln w="3175">
            <a:miter lim="400000"/>
          </a:ln>
        </p:spPr>
        <p:txBody>
          <a:bodyPr lIns="0" tIns="0" rIns="0" bIns="0" anchor="ctr"/>
          <a:lstStyle/>
          <a:p>
            <a:pPr>
              <a:defRPr sz="2200" b="0">
                <a:solidFill>
                  <a:srgbClr val="FFFFFF"/>
                </a:solidFill>
                <a:latin typeface="+mn-lt"/>
                <a:ea typeface="+mn-ea"/>
                <a:cs typeface="+mn-cs"/>
                <a:sym typeface="Helvetica Neue Medium"/>
              </a:defRPr>
            </a:pPr>
            <a:endParaRPr/>
          </a:p>
        </p:txBody>
      </p:sp>
      <p:pic>
        <p:nvPicPr>
          <p:cNvPr id="385" name="Image" descr="Image"/>
          <p:cNvPicPr>
            <a:picLocks noChangeAspect="1"/>
          </p:cNvPicPr>
          <p:nvPr/>
        </p:nvPicPr>
        <p:blipFill>
          <a:blip r:embed="rId2">
            <a:extLst/>
          </a:blip>
          <a:stretch>
            <a:fillRect/>
          </a:stretch>
        </p:blipFill>
        <p:spPr>
          <a:xfrm>
            <a:off x="4348360" y="2701429"/>
            <a:ext cx="3861158" cy="3861158"/>
          </a:xfrm>
          <a:prstGeom prst="rect">
            <a:avLst/>
          </a:prstGeom>
          <a:ln w="3175">
            <a:miter lim="400000"/>
          </a:ln>
        </p:spPr>
      </p:pic>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87" name="L.Bottura: https://indico.cern.ch/event/754093/attachments/1757883/2850771/GaToroid_LBEF_KT_final.pdf"/>
          <p:cNvSpPr txBox="1">
            <a:spLocks noGrp="1"/>
          </p:cNvSpPr>
          <p:nvPr>
            <p:ph type="body" idx="21"/>
          </p:nvPr>
        </p:nvSpPr>
        <p:spPr>
          <a:xfrm>
            <a:off x="130640" y="215020"/>
            <a:ext cx="12762054" cy="35162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latin typeface="Helvetica Neue Light"/>
                <a:ea typeface="Helvetica Neue Light"/>
                <a:cs typeface="Helvetica Neue Light"/>
                <a:sym typeface="Helvetica Neue Light"/>
              </a:defRPr>
            </a:lvl1pPr>
          </a:lstStyle>
          <a:p>
            <a:r>
              <a:t>L.Bottura: https://indico.cern.ch/event/754093/attachments/1757883/2850771/GaToroid_LBEF_KT_final.pdf</a:t>
            </a:r>
          </a:p>
        </p:txBody>
      </p:sp>
      <p:sp>
        <p:nvSpPr>
          <p:cNvPr id="388"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12</a:t>
            </a:fld>
            <a:endParaRPr/>
          </a:p>
        </p:txBody>
      </p:sp>
      <p:grpSp>
        <p:nvGrpSpPr>
          <p:cNvPr id="391" name="Image"/>
          <p:cNvGrpSpPr/>
          <p:nvPr/>
        </p:nvGrpSpPr>
        <p:grpSpPr>
          <a:xfrm>
            <a:off x="1454150" y="1123950"/>
            <a:ext cx="10096500" cy="7594600"/>
            <a:chOff x="0" y="0"/>
            <a:chExt cx="10096500" cy="7594600"/>
          </a:xfrm>
        </p:grpSpPr>
        <p:pic>
          <p:nvPicPr>
            <p:cNvPr id="390" name="Image" descr="Image"/>
            <p:cNvPicPr>
              <a:picLocks noChangeAspect="1"/>
            </p:cNvPicPr>
            <p:nvPr/>
          </p:nvPicPr>
          <p:blipFill>
            <a:blip r:embed="rId2">
              <a:extLst/>
            </a:blip>
            <a:stretch>
              <a:fillRect/>
            </a:stretch>
          </p:blipFill>
          <p:spPr>
            <a:xfrm>
              <a:off x="50800" y="38100"/>
              <a:ext cx="9994900" cy="7429500"/>
            </a:xfrm>
            <a:prstGeom prst="rect">
              <a:avLst/>
            </a:prstGeom>
            <a:ln>
              <a:noFill/>
            </a:ln>
            <a:effectLst/>
          </p:spPr>
        </p:pic>
        <p:pic>
          <p:nvPicPr>
            <p:cNvPr id="389" name="Image" descr="Image"/>
            <p:cNvPicPr>
              <a:picLocks/>
            </p:cNvPicPr>
            <p:nvPr/>
          </p:nvPicPr>
          <p:blipFill>
            <a:blip r:embed="rId3">
              <a:extLst/>
            </a:blip>
            <a:stretch>
              <a:fillRect/>
            </a:stretch>
          </p:blipFill>
          <p:spPr>
            <a:xfrm>
              <a:off x="0" y="0"/>
              <a:ext cx="10096500" cy="7594600"/>
            </a:xfrm>
            <a:prstGeom prst="rect">
              <a:avLst/>
            </a:prstGeom>
            <a:effectLst/>
          </p:spPr>
        </p:pic>
      </p:gr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3" name="L.Bottura: https://indico.cern.ch/event/754093/attachments/1757883/2850771/GaToroid_LBEF_KT_final.pdf"/>
          <p:cNvSpPr txBox="1">
            <a:spLocks noGrp="1"/>
          </p:cNvSpPr>
          <p:nvPr>
            <p:ph type="body" idx="21"/>
          </p:nvPr>
        </p:nvSpPr>
        <p:spPr>
          <a:xfrm>
            <a:off x="130640" y="215020"/>
            <a:ext cx="12762054" cy="35162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latin typeface="Helvetica Neue Light"/>
                <a:ea typeface="Helvetica Neue Light"/>
                <a:cs typeface="Helvetica Neue Light"/>
                <a:sym typeface="Helvetica Neue Light"/>
              </a:defRPr>
            </a:lvl1pPr>
          </a:lstStyle>
          <a:p>
            <a:r>
              <a:t>L.Bottura: https://indico.cern.ch/event/754093/attachments/1757883/2850771/GaToroid_LBEF_KT_final.pdf</a:t>
            </a:r>
          </a:p>
        </p:txBody>
      </p:sp>
      <p:sp>
        <p:nvSpPr>
          <p:cNvPr id="394"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13</a:t>
            </a:fld>
            <a:endParaRPr/>
          </a:p>
        </p:txBody>
      </p:sp>
      <p:grpSp>
        <p:nvGrpSpPr>
          <p:cNvPr id="397" name="Image"/>
          <p:cNvGrpSpPr/>
          <p:nvPr/>
        </p:nvGrpSpPr>
        <p:grpSpPr>
          <a:xfrm>
            <a:off x="2070100" y="1498600"/>
            <a:ext cx="8864600" cy="6845300"/>
            <a:chOff x="0" y="0"/>
            <a:chExt cx="8864600" cy="6845300"/>
          </a:xfrm>
        </p:grpSpPr>
        <p:pic>
          <p:nvPicPr>
            <p:cNvPr id="396" name="Image" descr="Image"/>
            <p:cNvPicPr>
              <a:picLocks noChangeAspect="1"/>
            </p:cNvPicPr>
            <p:nvPr/>
          </p:nvPicPr>
          <p:blipFill>
            <a:blip r:embed="rId2">
              <a:extLst/>
            </a:blip>
            <a:stretch>
              <a:fillRect/>
            </a:stretch>
          </p:blipFill>
          <p:spPr>
            <a:xfrm>
              <a:off x="50800" y="38100"/>
              <a:ext cx="8763000" cy="6680200"/>
            </a:xfrm>
            <a:prstGeom prst="rect">
              <a:avLst/>
            </a:prstGeom>
            <a:ln>
              <a:noFill/>
            </a:ln>
            <a:effectLst/>
          </p:spPr>
        </p:pic>
        <p:pic>
          <p:nvPicPr>
            <p:cNvPr id="395" name="Image" descr="Image"/>
            <p:cNvPicPr>
              <a:picLocks/>
            </p:cNvPicPr>
            <p:nvPr/>
          </p:nvPicPr>
          <p:blipFill>
            <a:blip r:embed="rId3">
              <a:extLst/>
            </a:blip>
            <a:stretch>
              <a:fillRect/>
            </a:stretch>
          </p:blipFill>
          <p:spPr>
            <a:xfrm>
              <a:off x="0" y="0"/>
              <a:ext cx="8864600" cy="6845300"/>
            </a:xfrm>
            <a:prstGeom prst="rect">
              <a:avLst/>
            </a:prstGeom>
            <a:effectLst/>
          </p:spPr>
        </p:pic>
      </p:gr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99" name="Slide Number"/>
          <p:cNvSpPr txBox="1">
            <a:spLocks noGrp="1"/>
          </p:cNvSpPr>
          <p:nvPr>
            <p:ph type="sldNum" sz="quarter" idx="2"/>
          </p:nvPr>
        </p:nvSpPr>
        <p:spPr>
          <a:xfrm>
            <a:off x="12595859" y="9536853"/>
            <a:ext cx="127001" cy="1864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14</a:t>
            </a:fld>
            <a:endParaRPr/>
          </a:p>
        </p:txBody>
      </p:sp>
      <p:pic>
        <p:nvPicPr>
          <p:cNvPr id="400" name="Image" descr="Image"/>
          <p:cNvPicPr>
            <a:picLocks noChangeAspect="1"/>
          </p:cNvPicPr>
          <p:nvPr/>
        </p:nvPicPr>
        <p:blipFill>
          <a:blip r:embed="rId3">
            <a:extLst/>
          </a:blip>
          <a:stretch>
            <a:fillRect/>
          </a:stretch>
        </p:blipFill>
        <p:spPr>
          <a:xfrm>
            <a:off x="6594058" y="1484755"/>
            <a:ext cx="6066966" cy="3907957"/>
          </a:xfrm>
          <a:prstGeom prst="rect">
            <a:avLst/>
          </a:prstGeom>
          <a:ln>
            <a:solidFill>
              <a:srgbClr val="000000"/>
            </a:solidFill>
            <a:miter lim="400000"/>
          </a:ln>
        </p:spPr>
      </p:pic>
      <p:pic>
        <p:nvPicPr>
          <p:cNvPr id="401" name="Image" descr="Image"/>
          <p:cNvPicPr>
            <a:picLocks noChangeAspect="1"/>
          </p:cNvPicPr>
          <p:nvPr/>
        </p:nvPicPr>
        <p:blipFill>
          <a:blip r:embed="rId4">
            <a:extLst/>
          </a:blip>
          <a:stretch>
            <a:fillRect/>
          </a:stretch>
        </p:blipFill>
        <p:spPr>
          <a:xfrm>
            <a:off x="343776" y="1484755"/>
            <a:ext cx="5940096" cy="3907957"/>
          </a:xfrm>
          <a:prstGeom prst="rect">
            <a:avLst/>
          </a:prstGeom>
          <a:ln>
            <a:solidFill>
              <a:srgbClr val="000000"/>
            </a:solidFill>
            <a:miter lim="400000"/>
          </a:ln>
        </p:spPr>
      </p:pic>
      <p:sp>
        <p:nvSpPr>
          <p:cNvPr id="402" name="Courtesy: E. Felcini"/>
          <p:cNvSpPr txBox="1"/>
          <p:nvPr/>
        </p:nvSpPr>
        <p:spPr>
          <a:xfrm>
            <a:off x="347335" y="996146"/>
            <a:ext cx="1466529" cy="24026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lgn="l">
              <a:spcBef>
                <a:spcPts val="1100"/>
              </a:spcBef>
              <a:defRPr sz="1200"/>
            </a:lvl1pPr>
          </a:lstStyle>
          <a:p>
            <a:r>
              <a:t>Courtesy: E. Felcini</a:t>
            </a:r>
          </a:p>
        </p:txBody>
      </p:sp>
      <p:sp>
        <p:nvSpPr>
          <p:cNvPr id="403" name="Patent: L. Bottura 2018"/>
          <p:cNvSpPr txBox="1"/>
          <p:nvPr/>
        </p:nvSpPr>
        <p:spPr>
          <a:xfrm>
            <a:off x="347335" y="1210868"/>
            <a:ext cx="1727133" cy="24026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lgn="l">
              <a:spcBef>
                <a:spcPts val="1100"/>
              </a:spcBef>
              <a:defRPr sz="1200"/>
            </a:lvl1pPr>
          </a:lstStyle>
          <a:p>
            <a:r>
              <a:t>Patent: L. Bottura 2018</a:t>
            </a:r>
          </a:p>
        </p:txBody>
      </p:sp>
      <p:sp>
        <p:nvSpPr>
          <p:cNvPr id="404" name="GaToroid: current design"/>
          <p:cNvSpPr txBox="1"/>
          <p:nvPr/>
        </p:nvSpPr>
        <p:spPr>
          <a:xfrm>
            <a:off x="259664" y="139150"/>
            <a:ext cx="12762054" cy="35162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lgn="l">
              <a:defRPr b="0">
                <a:solidFill>
                  <a:srgbClr val="FFFFFF"/>
                </a:solidFill>
                <a:latin typeface="Helvetica Neue Light"/>
                <a:ea typeface="Helvetica Neue Light"/>
                <a:cs typeface="Helvetica Neue Light"/>
                <a:sym typeface="Helvetica Neue Light"/>
              </a:defRPr>
            </a:lvl1pPr>
          </a:lstStyle>
          <a:p>
            <a:r>
              <a:t>GaToroid: current design</a:t>
            </a:r>
          </a:p>
        </p:txBody>
      </p:sp>
      <p:graphicFrame>
        <p:nvGraphicFramePr>
          <p:cNvPr id="405" name="TYPICAL GANTRIES"/>
          <p:cNvGraphicFramePr/>
          <p:nvPr/>
        </p:nvGraphicFramePr>
        <p:xfrm>
          <a:off x="2964198" y="6444200"/>
          <a:ext cx="7076400" cy="2207923"/>
        </p:xfrm>
        <a:graphic>
          <a:graphicData uri="http://schemas.openxmlformats.org/drawingml/2006/table">
            <a:tbl>
              <a:tblPr>
                <a:tableStyleId>{4C3C2611-4C71-4FC5-86AE-919BDF0F9419}</a:tableStyleId>
              </a:tblPr>
              <a:tblGrid>
                <a:gridCol w="1415280">
                  <a:extLst>
                    <a:ext uri="{9D8B030D-6E8A-4147-A177-3AD203B41FA5}">
                      <a16:colId xmlns:a16="http://schemas.microsoft.com/office/drawing/2014/main" val="20000"/>
                    </a:ext>
                  </a:extLst>
                </a:gridCol>
                <a:gridCol w="1415280">
                  <a:extLst>
                    <a:ext uri="{9D8B030D-6E8A-4147-A177-3AD203B41FA5}">
                      <a16:colId xmlns:a16="http://schemas.microsoft.com/office/drawing/2014/main" val="20001"/>
                    </a:ext>
                  </a:extLst>
                </a:gridCol>
                <a:gridCol w="1415280">
                  <a:extLst>
                    <a:ext uri="{9D8B030D-6E8A-4147-A177-3AD203B41FA5}">
                      <a16:colId xmlns:a16="http://schemas.microsoft.com/office/drawing/2014/main" val="20002"/>
                    </a:ext>
                  </a:extLst>
                </a:gridCol>
                <a:gridCol w="1415280">
                  <a:extLst>
                    <a:ext uri="{9D8B030D-6E8A-4147-A177-3AD203B41FA5}">
                      <a16:colId xmlns:a16="http://schemas.microsoft.com/office/drawing/2014/main" val="20003"/>
                    </a:ext>
                  </a:extLst>
                </a:gridCol>
                <a:gridCol w="1415280">
                  <a:extLst>
                    <a:ext uri="{9D8B030D-6E8A-4147-A177-3AD203B41FA5}">
                      <a16:colId xmlns:a16="http://schemas.microsoft.com/office/drawing/2014/main" val="20004"/>
                    </a:ext>
                  </a:extLst>
                </a:gridCol>
              </a:tblGrid>
              <a:tr h="277260">
                <a:tc gridSpan="5">
                  <a:txBody>
                    <a:bodyPr/>
                    <a:lstStyle/>
                    <a:p>
                      <a:pPr>
                        <a:defRPr sz="1800"/>
                      </a:pPr>
                      <a:r>
                        <a:rPr sz="1500">
                          <a:latin typeface="Helvetica Neue Light"/>
                          <a:ea typeface="Helvetica Neue Light"/>
                          <a:cs typeface="Helvetica Neue Light"/>
                        </a:rPr>
                        <a:t>TYPICAL GANTRIES</a:t>
                      </a:r>
                    </a:p>
                  </a:txBody>
                  <a:tcPr marL="27093" marR="27093" marT="27093" marB="27093" anchor="ctr" horzOverflow="overflow">
                    <a:lnL/>
                    <a:lnR/>
                    <a:lnT/>
                    <a:lnB w="0">
                      <a:miter lim="400000"/>
                    </a:lnB>
                    <a:solidFill>
                      <a:srgbClr val="000000">
                        <a:alpha val="0"/>
                      </a:srgbClr>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50459">
                <a:tc>
                  <a:txBody>
                    <a:bodyPr/>
                    <a:lstStyle/>
                    <a:p>
                      <a:pPr defTabSz="914400">
                        <a:defRPr sz="2200">
                          <a:latin typeface="+mn-lt"/>
                          <a:ea typeface="+mn-ea"/>
                          <a:cs typeface="+mn-cs"/>
                          <a:sym typeface="Helvetica Neue Medium"/>
                        </a:defRPr>
                      </a:pPr>
                      <a:endParaRPr/>
                    </a:p>
                  </a:txBody>
                  <a:tcPr marL="50800" marR="50800" marT="50800" marB="50800" anchor="ctr" horzOverflow="overflow">
                    <a:lnL w="0">
                      <a:miter lim="400000"/>
                    </a:lnL>
                    <a:lnR w="12700">
                      <a:solidFill>
                        <a:srgbClr val="000000"/>
                      </a:solidFill>
                      <a:miter lim="400000"/>
                    </a:lnR>
                    <a:lnT w="0">
                      <a:miter lim="400000"/>
                    </a:lnT>
                    <a:lnB w="12700">
                      <a:solidFill>
                        <a:srgbClr val="000000"/>
                      </a:solidFill>
                      <a:miter lim="400000"/>
                    </a:lnB>
                  </a:tcPr>
                </a:tc>
                <a:tc gridSpan="2">
                  <a:txBody>
                    <a:bodyPr/>
                    <a:lstStyle/>
                    <a:p>
                      <a:pPr defTabSz="914400">
                        <a:defRPr sz="1800"/>
                      </a:pPr>
                      <a:r>
                        <a:rPr sz="1300">
                          <a:latin typeface="+mn-lt"/>
                          <a:ea typeface="+mn-ea"/>
                          <a:cs typeface="+mn-cs"/>
                          <a:sym typeface="Helvetica Neue Medium"/>
                        </a:rPr>
                        <a:t>PROTON</a:t>
                      </a:r>
                    </a:p>
                  </a:txBody>
                  <a:tcPr marL="50800" marR="50800" marT="50800" marB="50800" anchor="ctr" horzOverflow="overflow">
                    <a:lnL w="12700">
                      <a:solidFill>
                        <a:srgbClr val="000000"/>
                      </a:solidFill>
                      <a:miter lim="400000"/>
                    </a:lnL>
                    <a:lnR w="12700">
                      <a:solidFill>
                        <a:srgbClr val="000000"/>
                      </a:solidFill>
                      <a:miter lim="400000"/>
                    </a:lnR>
                    <a:lnT w="0">
                      <a:miter lim="400000"/>
                    </a:lnT>
                    <a:lnB w="12700">
                      <a:solidFill>
                        <a:srgbClr val="000000"/>
                      </a:solidFill>
                      <a:miter lim="400000"/>
                    </a:lnB>
                  </a:tcPr>
                </a:tc>
                <a:tc hMerge="1">
                  <a:txBody>
                    <a:bodyPr/>
                    <a:lstStyle/>
                    <a:p>
                      <a:endParaRPr lang="en-US"/>
                    </a:p>
                  </a:txBody>
                  <a:tcPr/>
                </a:tc>
                <a:tc gridSpan="2">
                  <a:txBody>
                    <a:bodyPr/>
                    <a:lstStyle/>
                    <a:p>
                      <a:pPr defTabSz="914400">
                        <a:defRPr sz="1800"/>
                      </a:pPr>
                      <a:r>
                        <a:rPr sz="1300">
                          <a:latin typeface="+mn-lt"/>
                          <a:ea typeface="+mn-ea"/>
                          <a:cs typeface="+mn-cs"/>
                          <a:sym typeface="Helvetica Neue Medium"/>
                        </a:rPr>
                        <a:t>C-IONS</a:t>
                      </a:r>
                    </a:p>
                  </a:txBody>
                  <a:tcPr marL="50800" marR="50800" marT="50800" marB="50800" anchor="ctr" horzOverflow="overflow">
                    <a:lnL w="12700">
                      <a:solidFill>
                        <a:srgbClr val="000000"/>
                      </a:solidFill>
                      <a:miter lim="400000"/>
                    </a:lnL>
                    <a:lnR w="0">
                      <a:miter lim="400000"/>
                    </a:lnR>
                    <a:lnT w="0">
                      <a:miter lim="400000"/>
                    </a:lnT>
                    <a:lnB w="12700">
                      <a:solidFill>
                        <a:srgbClr val="000000"/>
                      </a:solidFill>
                      <a:miter lim="400000"/>
                    </a:lnB>
                  </a:tcPr>
                </a:tc>
                <a:tc hMerge="1">
                  <a:txBody>
                    <a:bodyPr/>
                    <a:lstStyle/>
                    <a:p>
                      <a:endParaRPr lang="en-US"/>
                    </a:p>
                  </a:txBody>
                  <a:tcPr/>
                </a:tc>
                <a:extLst>
                  <a:ext uri="{0D108BD9-81ED-4DB2-BD59-A6C34878D82A}">
                    <a16:rowId xmlns:a16="http://schemas.microsoft.com/office/drawing/2014/main" val="10001"/>
                  </a:ext>
                </a:extLst>
              </a:tr>
              <a:tr h="350459">
                <a:tc>
                  <a:txBody>
                    <a:bodyPr/>
                    <a:lstStyle/>
                    <a:p>
                      <a:pPr defTabSz="914400">
                        <a:defRPr sz="2200">
                          <a:latin typeface="+mn-lt"/>
                          <a:ea typeface="+mn-ea"/>
                          <a:cs typeface="+mn-cs"/>
                          <a:sym typeface="Helvetica Neue Medium"/>
                        </a:defRPr>
                      </a:pPr>
                      <a:endParaRPr/>
                    </a:p>
                  </a:txBody>
                  <a:tcPr marL="50800" marR="50800" marT="50800" marB="50800" anchor="ctr" horzOverflow="overflow">
                    <a:lnL w="0">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NC</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SC</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HIT (NC)</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NIRS (SC)</a:t>
                      </a:r>
                    </a:p>
                  </a:txBody>
                  <a:tcPr marL="50800" marR="50800" marT="50800" marB="50800" anchor="ctr" horzOverflow="overflow">
                    <a:lnL w="12700">
                      <a:solidFill>
                        <a:srgbClr val="000000"/>
                      </a:solidFill>
                      <a:miter lim="400000"/>
                    </a:lnL>
                    <a:lnR w="0">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2"/>
                  </a:ext>
                </a:extLst>
              </a:tr>
              <a:tr h="350459">
                <a:tc>
                  <a:txBody>
                    <a:bodyPr/>
                    <a:lstStyle/>
                    <a:p>
                      <a:pPr defTabSz="914400">
                        <a:defRPr sz="1800"/>
                      </a:pPr>
                      <a:r>
                        <a:rPr sz="1300">
                          <a:latin typeface="+mn-lt"/>
                          <a:ea typeface="+mn-ea"/>
                          <a:cs typeface="+mn-cs"/>
                          <a:sym typeface="Helvetica Neue Medium"/>
                        </a:rPr>
                        <a:t>LENGTH [M]</a:t>
                      </a:r>
                    </a:p>
                  </a:txBody>
                  <a:tcPr marL="50800" marR="50800" marT="50800" marB="50800" anchor="ctr" horzOverflow="overflow">
                    <a:lnL w="0">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8</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8</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25</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13</a:t>
                      </a:r>
                    </a:p>
                  </a:txBody>
                  <a:tcPr marL="50800" marR="50800" marT="50800" marB="50800" anchor="ctr" horzOverflow="overflow">
                    <a:lnL w="12700">
                      <a:solidFill>
                        <a:srgbClr val="000000"/>
                      </a:solidFill>
                      <a:miter lim="400000"/>
                    </a:lnL>
                    <a:lnR w="0">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3"/>
                  </a:ext>
                </a:extLst>
              </a:tr>
              <a:tr h="350459">
                <a:tc>
                  <a:txBody>
                    <a:bodyPr/>
                    <a:lstStyle/>
                    <a:p>
                      <a:pPr defTabSz="914400">
                        <a:defRPr sz="1800"/>
                      </a:pPr>
                      <a:r>
                        <a:rPr sz="1300">
                          <a:latin typeface="+mn-lt"/>
                          <a:ea typeface="+mn-ea"/>
                          <a:cs typeface="+mn-cs"/>
                          <a:sym typeface="Helvetica Neue Medium"/>
                        </a:rPr>
                        <a:t>RADIUS [M]</a:t>
                      </a:r>
                    </a:p>
                  </a:txBody>
                  <a:tcPr marL="50800" marR="50800" marT="50800" marB="50800" anchor="ctr" horzOverflow="overflow">
                    <a:lnL w="0">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4</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4</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13</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300">
                          <a:latin typeface="+mn-lt"/>
                          <a:ea typeface="+mn-ea"/>
                          <a:cs typeface="+mn-cs"/>
                          <a:sym typeface="Helvetica Neue Medium"/>
                        </a:rPr>
                        <a:t>6</a:t>
                      </a:r>
                    </a:p>
                  </a:txBody>
                  <a:tcPr marL="50800" marR="50800" marT="50800" marB="50800" anchor="ctr" horzOverflow="overflow">
                    <a:lnL w="12700">
                      <a:solidFill>
                        <a:srgbClr val="000000"/>
                      </a:solidFill>
                      <a:miter lim="400000"/>
                    </a:lnL>
                    <a:lnR w="0">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4"/>
                  </a:ext>
                </a:extLst>
              </a:tr>
              <a:tr h="350459">
                <a:tc>
                  <a:txBody>
                    <a:bodyPr/>
                    <a:lstStyle/>
                    <a:p>
                      <a:pPr defTabSz="914400">
                        <a:defRPr sz="1800"/>
                      </a:pPr>
                      <a:r>
                        <a:rPr sz="1300">
                          <a:latin typeface="+mn-lt"/>
                          <a:ea typeface="+mn-ea"/>
                          <a:cs typeface="+mn-cs"/>
                          <a:sym typeface="Helvetica Neue Medium"/>
                        </a:rPr>
                        <a:t>WEIGHT [TONS]</a:t>
                      </a:r>
                    </a:p>
                  </a:txBody>
                  <a:tcPr marL="50800" marR="50800" marT="50800" marB="50800" anchor="ctr" horzOverflow="overflow">
                    <a:lnL w="0">
                      <a:miter lim="400000"/>
                    </a:lnL>
                    <a:lnR w="12700">
                      <a:solidFill>
                        <a:srgbClr val="000000"/>
                      </a:solidFill>
                      <a:miter lim="400000"/>
                    </a:lnR>
                    <a:lnT w="12700">
                      <a:solidFill>
                        <a:srgbClr val="000000"/>
                      </a:solidFill>
                      <a:miter lim="400000"/>
                    </a:lnT>
                    <a:lnB w="0">
                      <a:miter lim="400000"/>
                    </a:lnB>
                  </a:tcPr>
                </a:tc>
                <a:tc>
                  <a:txBody>
                    <a:bodyPr/>
                    <a:lstStyle/>
                    <a:p>
                      <a:pPr defTabSz="914400">
                        <a:defRPr sz="1800"/>
                      </a:pPr>
                      <a:r>
                        <a:rPr sz="1300">
                          <a:latin typeface="+mn-lt"/>
                          <a:ea typeface="+mn-ea"/>
                          <a:cs typeface="+mn-cs"/>
                          <a:sym typeface="Helvetica Neue Medium"/>
                        </a:rPr>
                        <a:t>100</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0">
                      <a:miter lim="400000"/>
                    </a:lnB>
                  </a:tcPr>
                </a:tc>
                <a:tc>
                  <a:txBody>
                    <a:bodyPr/>
                    <a:lstStyle/>
                    <a:p>
                      <a:pPr defTabSz="914400">
                        <a:defRPr sz="1800"/>
                      </a:pPr>
                      <a:r>
                        <a:rPr sz="1300">
                          <a:latin typeface="+mn-lt"/>
                          <a:ea typeface="+mn-ea"/>
                          <a:cs typeface="+mn-cs"/>
                          <a:sym typeface="Helvetica Neue Medium"/>
                        </a:rPr>
                        <a:t>25</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0">
                      <a:miter lim="400000"/>
                    </a:lnB>
                  </a:tcPr>
                </a:tc>
                <a:tc>
                  <a:txBody>
                    <a:bodyPr/>
                    <a:lstStyle/>
                    <a:p>
                      <a:pPr defTabSz="914400">
                        <a:defRPr sz="1800"/>
                      </a:pPr>
                      <a:r>
                        <a:rPr sz="1300">
                          <a:latin typeface="+mn-lt"/>
                          <a:ea typeface="+mn-ea"/>
                          <a:cs typeface="+mn-cs"/>
                          <a:sym typeface="Helvetica Neue Medium"/>
                        </a:rPr>
                        <a:t>600</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0">
                      <a:miter lim="400000"/>
                    </a:lnB>
                  </a:tcPr>
                </a:tc>
                <a:tc>
                  <a:txBody>
                    <a:bodyPr/>
                    <a:lstStyle/>
                    <a:p>
                      <a:pPr defTabSz="914400">
                        <a:defRPr sz="1800"/>
                      </a:pPr>
                      <a:r>
                        <a:rPr sz="1300">
                          <a:latin typeface="+mn-lt"/>
                          <a:ea typeface="+mn-ea"/>
                          <a:cs typeface="+mn-cs"/>
                          <a:sym typeface="Helvetica Neue Medium"/>
                        </a:rPr>
                        <a:t>350</a:t>
                      </a:r>
                    </a:p>
                  </a:txBody>
                  <a:tcPr marL="50800" marR="50800" marT="50800" marB="50800" anchor="ctr" horzOverflow="overflow">
                    <a:lnL w="12700">
                      <a:solidFill>
                        <a:srgbClr val="000000"/>
                      </a:solidFill>
                      <a:miter lim="400000"/>
                    </a:lnL>
                    <a:lnR w="0">
                      <a:miter lim="400000"/>
                    </a:lnR>
                    <a:lnT w="12700">
                      <a:solidFill>
                        <a:srgbClr val="000000"/>
                      </a:solidFill>
                      <a:miter lim="400000"/>
                    </a:lnT>
                    <a:lnB w="0">
                      <a:miter lim="400000"/>
                    </a:lnB>
                  </a:tcPr>
                </a:tc>
                <a:extLst>
                  <a:ext uri="{0D108BD9-81ED-4DB2-BD59-A6C34878D82A}">
                    <a16:rowId xmlns:a16="http://schemas.microsoft.com/office/drawing/2014/main" val="10005"/>
                  </a:ext>
                </a:extLst>
              </a:tr>
            </a:tbl>
          </a:graphicData>
        </a:graphic>
      </p:graphicFrame>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 name="Conventional gantry arrangement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solidFill>
                  <a:srgbClr val="FFFFFF"/>
                </a:solidFill>
                <a:latin typeface="Helvetica Neue Light"/>
                <a:ea typeface="Helvetica Neue Light"/>
                <a:cs typeface="Helvetica Neue Light"/>
                <a:sym typeface="Helvetica Neue Light"/>
              </a:defRPr>
            </a:lvl1pPr>
          </a:lstStyle>
          <a:p>
            <a:r>
              <a:t>Conventional gantry arrangements</a:t>
            </a:r>
          </a:p>
        </p:txBody>
      </p:sp>
      <p:sp>
        <p:nvSpPr>
          <p:cNvPr id="410" name="Slide Number"/>
          <p:cNvSpPr txBox="1">
            <a:spLocks noGrp="1"/>
          </p:cNvSpPr>
          <p:nvPr>
            <p:ph type="sldNum" sz="quarter" idx="2"/>
          </p:nvPr>
        </p:nvSpPr>
        <p:spPr>
          <a:xfrm>
            <a:off x="12595859" y="9536853"/>
            <a:ext cx="127001" cy="1864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15</a:t>
            </a:fld>
            <a:endParaRPr/>
          </a:p>
        </p:txBody>
      </p:sp>
      <p:sp>
        <p:nvSpPr>
          <p:cNvPr id="411" name="Text"/>
          <p:cNvSpPr txBox="1"/>
          <p:nvPr/>
        </p:nvSpPr>
        <p:spPr>
          <a:xfrm>
            <a:off x="-1454150" y="569095"/>
            <a:ext cx="127000" cy="40978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algn="l" defTabSz="457200">
              <a:defRPr sz="1200" b="0">
                <a:latin typeface="Times Roman"/>
                <a:ea typeface="Times Roman"/>
                <a:cs typeface="Times Roman"/>
                <a:sym typeface="Times Roman"/>
              </a:defRPr>
            </a:pPr>
            <a:endParaRPr/>
          </a:p>
        </p:txBody>
      </p:sp>
      <p:pic>
        <p:nvPicPr>
          <p:cNvPr id="412" name="2_isoexo.pdf" descr="2_isoexo.pdf"/>
          <p:cNvPicPr>
            <a:picLocks noChangeAspect="1"/>
          </p:cNvPicPr>
          <p:nvPr/>
        </p:nvPicPr>
        <p:blipFill>
          <a:blip r:embed="rId3">
            <a:extLst/>
          </a:blip>
          <a:stretch>
            <a:fillRect/>
          </a:stretch>
        </p:blipFill>
        <p:spPr>
          <a:xfrm>
            <a:off x="3684324" y="3019541"/>
            <a:ext cx="5197405" cy="3563397"/>
          </a:xfrm>
          <a:prstGeom prst="rect">
            <a:avLst/>
          </a:prstGeom>
          <a:ln w="3175">
            <a:miter lim="400000"/>
          </a:ln>
        </p:spPr>
      </p:pic>
      <p:pic>
        <p:nvPicPr>
          <p:cNvPr id="413" name="2_mobisocentre_pullia.pdf" descr="2_mobisocentre_pullia.pdf"/>
          <p:cNvPicPr>
            <a:picLocks noChangeAspect="1"/>
          </p:cNvPicPr>
          <p:nvPr/>
        </p:nvPicPr>
        <p:blipFill>
          <a:blip r:embed="rId4">
            <a:extLst/>
          </a:blip>
          <a:stretch>
            <a:fillRect/>
          </a:stretch>
        </p:blipFill>
        <p:spPr>
          <a:xfrm>
            <a:off x="9047032" y="4941923"/>
            <a:ext cx="3933261" cy="2331276"/>
          </a:xfrm>
          <a:prstGeom prst="rect">
            <a:avLst/>
          </a:prstGeom>
          <a:ln w="3175">
            <a:miter lim="400000"/>
          </a:ln>
        </p:spPr>
      </p:pic>
      <p:pic>
        <p:nvPicPr>
          <p:cNvPr id="414" name="Image" descr="Image"/>
          <p:cNvPicPr>
            <a:picLocks noChangeAspect="1"/>
          </p:cNvPicPr>
          <p:nvPr/>
        </p:nvPicPr>
        <p:blipFill>
          <a:blip r:embed="rId5">
            <a:extLst/>
          </a:blip>
          <a:srcRect t="5084" b="12874"/>
          <a:stretch>
            <a:fillRect/>
          </a:stretch>
        </p:blipFill>
        <p:spPr>
          <a:xfrm>
            <a:off x="49590" y="4952059"/>
            <a:ext cx="3676683" cy="2311089"/>
          </a:xfrm>
          <a:prstGeom prst="rect">
            <a:avLst/>
          </a:prstGeom>
          <a:ln w="3175">
            <a:miter lim="400000"/>
          </a:ln>
        </p:spPr>
      </p:pic>
      <p:pic>
        <p:nvPicPr>
          <p:cNvPr id="415" name="Image" descr="Image"/>
          <p:cNvPicPr>
            <a:picLocks noChangeAspect="1"/>
          </p:cNvPicPr>
          <p:nvPr/>
        </p:nvPicPr>
        <p:blipFill>
          <a:blip r:embed="rId6">
            <a:extLst/>
          </a:blip>
          <a:srcRect t="2671" b="20500"/>
          <a:stretch>
            <a:fillRect/>
          </a:stretch>
        </p:blipFill>
        <p:spPr>
          <a:xfrm>
            <a:off x="39271" y="2452840"/>
            <a:ext cx="3697449" cy="2382872"/>
          </a:xfrm>
          <a:prstGeom prst="rect">
            <a:avLst/>
          </a:prstGeom>
          <a:ln w="3175">
            <a:miter lim="400000"/>
          </a:ln>
        </p:spPr>
      </p:pic>
      <p:pic>
        <p:nvPicPr>
          <p:cNvPr id="416" name="Image" descr="Image"/>
          <p:cNvPicPr>
            <a:picLocks noChangeAspect="1"/>
          </p:cNvPicPr>
          <p:nvPr/>
        </p:nvPicPr>
        <p:blipFill>
          <a:blip r:embed="rId7">
            <a:extLst/>
          </a:blip>
          <a:srcRect t="15042" b="46051"/>
          <a:stretch>
            <a:fillRect/>
          </a:stretch>
        </p:blipFill>
        <p:spPr>
          <a:xfrm>
            <a:off x="9047146" y="2553051"/>
            <a:ext cx="3933182" cy="2284177"/>
          </a:xfrm>
          <a:prstGeom prst="rect">
            <a:avLst/>
          </a:prstGeom>
          <a:ln w="3175">
            <a:miter lim="400000"/>
          </a:ln>
        </p:spPr>
      </p:pic>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8" name="Slide Number"/>
          <p:cNvSpPr txBox="1">
            <a:spLocks noGrp="1"/>
          </p:cNvSpPr>
          <p:nvPr>
            <p:ph type="sldNum" sz="quarter" idx="2"/>
          </p:nvPr>
        </p:nvSpPr>
        <p:spPr>
          <a:xfrm>
            <a:off x="12636403" y="9321448"/>
            <a:ext cx="1369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16</a:t>
            </a:fld>
            <a:endParaRPr/>
          </a:p>
        </p:txBody>
      </p:sp>
      <p:sp>
        <p:nvSpPr>
          <p:cNvPr id="285" name="3D beam dynamics"/>
          <p:cNvSpPr txBox="1"/>
          <p:nvPr/>
        </p:nvSpPr>
        <p:spPr>
          <a:xfrm>
            <a:off x="130640" y="202544"/>
            <a:ext cx="12762054" cy="40865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lgn="l">
              <a:defRPr sz="2300" b="0">
                <a:latin typeface="Helvetica Neue Light"/>
                <a:ea typeface="Helvetica Neue Light"/>
                <a:cs typeface="Helvetica Neue Light"/>
                <a:sym typeface="Helvetica Neue Light"/>
              </a:defRPr>
            </a:lvl1pPr>
          </a:lstStyle>
          <a:p>
            <a:r>
              <a:rPr dirty="0"/>
              <a:t>3D beam dynamics</a:t>
            </a:r>
            <a:r>
              <a:rPr lang="pl-PL" dirty="0"/>
              <a:t>: </a:t>
            </a:r>
            <a:r>
              <a:rPr lang="pl-PL" dirty="0" err="1"/>
              <a:t>focusing</a:t>
            </a:r>
            <a:r>
              <a:rPr lang="pl-PL" dirty="0"/>
              <a:t> </a:t>
            </a:r>
            <a:r>
              <a:rPr lang="pl-PL" dirty="0" err="1"/>
              <a:t>terms</a:t>
            </a:r>
            <a:endParaRPr dirty="0"/>
          </a:p>
        </p:txBody>
      </p:sp>
      <p:pic>
        <p:nvPicPr>
          <p:cNvPr id="4" name="Picture 3">
            <a:extLst>
              <a:ext uri="{FF2B5EF4-FFF2-40B4-BE49-F238E27FC236}">
                <a16:creationId xmlns:a16="http://schemas.microsoft.com/office/drawing/2014/main" id="{A4604EC1-5C35-334A-83BF-0B858B7C237A}"/>
              </a:ext>
            </a:extLst>
          </p:cNvPr>
          <p:cNvPicPr>
            <a:picLocks noChangeAspect="1"/>
          </p:cNvPicPr>
          <p:nvPr/>
        </p:nvPicPr>
        <p:blipFill>
          <a:blip r:embed="rId2"/>
          <a:stretch>
            <a:fillRect/>
          </a:stretch>
        </p:blipFill>
        <p:spPr>
          <a:xfrm>
            <a:off x="1411581" y="723168"/>
            <a:ext cx="10909300" cy="7569200"/>
          </a:xfrm>
          <a:prstGeom prst="rect">
            <a:avLst/>
          </a:prstGeom>
        </p:spPr>
      </p:pic>
      <p:pic>
        <p:nvPicPr>
          <p:cNvPr id="5" name="Picture 4">
            <a:extLst>
              <a:ext uri="{FF2B5EF4-FFF2-40B4-BE49-F238E27FC236}">
                <a16:creationId xmlns:a16="http://schemas.microsoft.com/office/drawing/2014/main" id="{83C680EE-C043-C740-9F4F-0074DFCAB1CD}"/>
              </a:ext>
            </a:extLst>
          </p:cNvPr>
          <p:cNvPicPr>
            <a:picLocks noChangeAspect="1"/>
          </p:cNvPicPr>
          <p:nvPr/>
        </p:nvPicPr>
        <p:blipFill>
          <a:blip r:embed="rId3"/>
          <a:stretch>
            <a:fillRect/>
          </a:stretch>
        </p:blipFill>
        <p:spPr>
          <a:xfrm>
            <a:off x="4680483" y="6531428"/>
            <a:ext cx="4894008" cy="2678052"/>
          </a:xfrm>
          <a:prstGeom prst="rect">
            <a:avLst/>
          </a:prstGeom>
        </p:spPr>
      </p:pic>
    </p:spTree>
    <p:extLst>
      <p:ext uri="{BB962C8B-B14F-4D97-AF65-F5344CB8AC3E}">
        <p14:creationId xmlns:p14="http://schemas.microsoft.com/office/powerpoint/2010/main" val="269942234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20" name="2D: central trajectorie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2D: central trajectories</a:t>
            </a:r>
          </a:p>
        </p:txBody>
      </p:sp>
      <p:sp>
        <p:nvSpPr>
          <p:cNvPr id="421"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17</a:t>
            </a:fld>
            <a:endParaRPr/>
          </a:p>
        </p:txBody>
      </p:sp>
      <p:pic>
        <p:nvPicPr>
          <p:cNvPr id="422" name="energies_tracks.png" descr="energies_tracks.png"/>
          <p:cNvPicPr>
            <a:picLocks/>
          </p:cNvPicPr>
          <p:nvPr/>
        </p:nvPicPr>
        <p:blipFill>
          <a:blip r:embed="rId3">
            <a:extLst/>
          </a:blip>
          <a:stretch>
            <a:fillRect/>
          </a:stretch>
        </p:blipFill>
        <p:spPr>
          <a:xfrm>
            <a:off x="7087199" y="3114478"/>
            <a:ext cx="5388225" cy="2718725"/>
          </a:xfrm>
          <a:prstGeom prst="rect">
            <a:avLst/>
          </a:prstGeom>
          <a:ln w="3175">
            <a:miter lim="400000"/>
          </a:ln>
        </p:spPr>
      </p:pic>
      <p:pic>
        <p:nvPicPr>
          <p:cNvPr id="423" name="Image" descr="Image"/>
          <p:cNvPicPr>
            <a:picLocks/>
          </p:cNvPicPr>
          <p:nvPr/>
        </p:nvPicPr>
        <p:blipFill>
          <a:blip r:embed="rId4">
            <a:alphaModFix amt="56858"/>
            <a:extLst/>
          </a:blip>
          <a:stretch>
            <a:fillRect/>
          </a:stretch>
        </p:blipFill>
        <p:spPr>
          <a:xfrm>
            <a:off x="5824006" y="2075111"/>
            <a:ext cx="6867807" cy="4051004"/>
          </a:xfrm>
          <a:prstGeom prst="rect">
            <a:avLst/>
          </a:prstGeom>
          <a:ln w="3175">
            <a:miter lim="400000"/>
          </a:ln>
        </p:spPr>
      </p:pic>
      <p:sp>
        <p:nvSpPr>
          <p:cNvPr id="424" name="Line"/>
          <p:cNvSpPr/>
          <p:nvPr/>
        </p:nvSpPr>
        <p:spPr>
          <a:xfrm>
            <a:off x="7480300" y="5589887"/>
            <a:ext cx="4676668" cy="1"/>
          </a:xfrm>
          <a:prstGeom prst="line">
            <a:avLst/>
          </a:prstGeom>
          <a:ln w="25400">
            <a:solidFill>
              <a:srgbClr val="000000"/>
            </a:solidFill>
            <a:miter lim="400000"/>
            <a:headEnd type="triangle"/>
            <a:tailEnd type="triangle"/>
          </a:ln>
        </p:spPr>
        <p:txBody>
          <a:bodyPr lIns="27093" tIns="27093" rIns="27093" bIns="27093" anchor="ctr"/>
          <a:lstStyle/>
          <a:p>
            <a:endParaRPr/>
          </a:p>
        </p:txBody>
      </p:sp>
      <p:sp>
        <p:nvSpPr>
          <p:cNvPr id="425" name="Line"/>
          <p:cNvSpPr/>
          <p:nvPr/>
        </p:nvSpPr>
        <p:spPr>
          <a:xfrm>
            <a:off x="6101807" y="6164290"/>
            <a:ext cx="6100388" cy="1"/>
          </a:xfrm>
          <a:prstGeom prst="line">
            <a:avLst/>
          </a:prstGeom>
          <a:ln w="25400">
            <a:solidFill>
              <a:srgbClr val="000000"/>
            </a:solidFill>
            <a:miter lim="400000"/>
            <a:headEnd type="triangle"/>
            <a:tailEnd type="triangle"/>
          </a:ln>
        </p:spPr>
        <p:txBody>
          <a:bodyPr lIns="27093" tIns="27093" rIns="27093" bIns="27093" anchor="ctr"/>
          <a:lstStyle/>
          <a:p>
            <a:endParaRPr/>
          </a:p>
        </p:txBody>
      </p:sp>
      <p:sp>
        <p:nvSpPr>
          <p:cNvPr id="426" name="Line"/>
          <p:cNvSpPr/>
          <p:nvPr/>
        </p:nvSpPr>
        <p:spPr>
          <a:xfrm>
            <a:off x="508018" y="6738694"/>
            <a:ext cx="11694177" cy="1"/>
          </a:xfrm>
          <a:prstGeom prst="line">
            <a:avLst/>
          </a:prstGeom>
          <a:ln w="25400">
            <a:solidFill>
              <a:srgbClr val="000000"/>
            </a:solidFill>
            <a:miter lim="400000"/>
            <a:headEnd type="triangle"/>
            <a:tailEnd type="triangle"/>
          </a:ln>
        </p:spPr>
        <p:txBody>
          <a:bodyPr lIns="27093" tIns="27093" rIns="27093" bIns="27093" anchor="ctr"/>
          <a:lstStyle/>
          <a:p>
            <a:endParaRPr/>
          </a:p>
        </p:txBody>
      </p:sp>
      <p:sp>
        <p:nvSpPr>
          <p:cNvPr id="427" name="Y. Iwata et al., “Development of curved combined-function superconducting magnets for a heavy-ion rotating-gantry” 2014"/>
          <p:cNvSpPr txBox="1"/>
          <p:nvPr/>
        </p:nvSpPr>
        <p:spPr>
          <a:xfrm>
            <a:off x="4489527" y="8833089"/>
            <a:ext cx="8416528" cy="234070"/>
          </a:xfrm>
          <a:prstGeom prst="rect">
            <a:avLst/>
          </a:prstGeom>
          <a:solidFill>
            <a:srgbClr val="69788F">
              <a:alpha val="28310"/>
            </a:srgbClr>
          </a:solidFill>
          <a:ln w="635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marL="541866" indent="-541866" algn="l" defTabSz="457200">
              <a:spcBef>
                <a:spcPts val="1200"/>
              </a:spcBef>
              <a:defRPr sz="1200" b="0"/>
            </a:pPr>
            <a:r>
              <a:t>Y. Iwata </a:t>
            </a:r>
            <a:r>
              <a:rPr i="1"/>
              <a:t>et al.</a:t>
            </a:r>
            <a:r>
              <a:t>, “Development of curved combined-function superconducting magnets for a heavy-ion rotating-gantry” 2014</a:t>
            </a:r>
          </a:p>
        </p:txBody>
      </p:sp>
      <p:sp>
        <p:nvSpPr>
          <p:cNvPr id="428" name="~10 m"/>
          <p:cNvSpPr txBox="1"/>
          <p:nvPr/>
        </p:nvSpPr>
        <p:spPr>
          <a:xfrm>
            <a:off x="9663000" y="5222482"/>
            <a:ext cx="692134" cy="31462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defRPr sz="1700"/>
            </a:lvl1pPr>
          </a:lstStyle>
          <a:p>
            <a:r>
              <a:t>~10 m</a:t>
            </a:r>
          </a:p>
        </p:txBody>
      </p:sp>
      <p:sp>
        <p:nvSpPr>
          <p:cNvPr id="429" name="~13 m"/>
          <p:cNvSpPr txBox="1"/>
          <p:nvPr/>
        </p:nvSpPr>
        <p:spPr>
          <a:xfrm>
            <a:off x="8873743" y="5832082"/>
            <a:ext cx="692134" cy="31462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defRPr sz="1700"/>
            </a:lvl1pPr>
          </a:lstStyle>
          <a:p>
            <a:r>
              <a:t>~13 m</a:t>
            </a:r>
          </a:p>
        </p:txBody>
      </p:sp>
      <p:sp>
        <p:nvSpPr>
          <p:cNvPr id="430" name="~25 m"/>
          <p:cNvSpPr txBox="1"/>
          <p:nvPr/>
        </p:nvSpPr>
        <p:spPr>
          <a:xfrm>
            <a:off x="6165600" y="6416282"/>
            <a:ext cx="692134" cy="31462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defRPr sz="1700"/>
            </a:lvl1pPr>
          </a:lstStyle>
          <a:p>
            <a:r>
              <a:t>~25 m</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4" name="GaToroid: the principle"/>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solidFill>
                  <a:srgbClr val="FFFFFF"/>
                </a:solidFill>
                <a:latin typeface="Helvetica Neue Light"/>
                <a:ea typeface="Helvetica Neue Light"/>
                <a:cs typeface="Helvetica Neue Light"/>
                <a:sym typeface="Helvetica Neue Light"/>
              </a:defRPr>
            </a:lvl1pPr>
          </a:lstStyle>
          <a:p>
            <a:r>
              <a:t>GaToroid: the principle</a:t>
            </a:r>
          </a:p>
        </p:txBody>
      </p:sp>
      <p:sp>
        <p:nvSpPr>
          <p:cNvPr id="435" name="Slide Number"/>
          <p:cNvSpPr txBox="1">
            <a:spLocks noGrp="1"/>
          </p:cNvSpPr>
          <p:nvPr>
            <p:ph type="sldNum" sz="quarter" idx="2"/>
          </p:nvPr>
        </p:nvSpPr>
        <p:spPr>
          <a:xfrm>
            <a:off x="12595859" y="9536853"/>
            <a:ext cx="127001" cy="1864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18</a:t>
            </a:fld>
            <a:endParaRPr/>
          </a:p>
        </p:txBody>
      </p:sp>
      <p:sp>
        <p:nvSpPr>
          <p:cNvPr id="436" name="Text"/>
          <p:cNvSpPr txBox="1"/>
          <p:nvPr/>
        </p:nvSpPr>
        <p:spPr>
          <a:xfrm>
            <a:off x="-1454150" y="569095"/>
            <a:ext cx="127000" cy="40978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algn="l" defTabSz="457200">
              <a:defRPr sz="1200" b="0">
                <a:latin typeface="Times Roman"/>
                <a:ea typeface="Times Roman"/>
                <a:cs typeface="Times Roman"/>
                <a:sym typeface="Times Roman"/>
              </a:defRPr>
            </a:pPr>
            <a:endParaRPr/>
          </a:p>
        </p:txBody>
      </p:sp>
      <p:pic>
        <p:nvPicPr>
          <p:cNvPr id="437" name="Image" descr="Image"/>
          <p:cNvPicPr>
            <a:picLocks noChangeAspect="1"/>
          </p:cNvPicPr>
          <p:nvPr/>
        </p:nvPicPr>
        <p:blipFill>
          <a:blip r:embed="rId3">
            <a:extLst/>
          </a:blip>
          <a:stretch>
            <a:fillRect/>
          </a:stretch>
        </p:blipFill>
        <p:spPr>
          <a:xfrm flipH="1">
            <a:off x="335752" y="2965002"/>
            <a:ext cx="6797501" cy="3823596"/>
          </a:xfrm>
          <a:prstGeom prst="rect">
            <a:avLst/>
          </a:prstGeom>
          <a:ln>
            <a:solidFill>
              <a:srgbClr val="000000"/>
            </a:solidFill>
            <a:miter lim="400000"/>
          </a:ln>
        </p:spPr>
      </p:pic>
      <p:sp>
        <p:nvSpPr>
          <p:cNvPr id="438" name="Patent: L. Bottura 2018"/>
          <p:cNvSpPr txBox="1"/>
          <p:nvPr/>
        </p:nvSpPr>
        <p:spPr>
          <a:xfrm>
            <a:off x="262679" y="9035851"/>
            <a:ext cx="2003841" cy="26493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lgn="l">
              <a:spcBef>
                <a:spcPts val="1100"/>
              </a:spcBef>
              <a:defRPr sz="1400"/>
            </a:lvl1pPr>
          </a:lstStyle>
          <a:p>
            <a:r>
              <a:t>Patent: L. Bottura 2018</a:t>
            </a:r>
          </a:p>
        </p:txBody>
      </p:sp>
      <p:sp>
        <p:nvSpPr>
          <p:cNvPr id="439" name="Courtesy: L. Bottura"/>
          <p:cNvSpPr txBox="1"/>
          <p:nvPr/>
        </p:nvSpPr>
        <p:spPr>
          <a:xfrm>
            <a:off x="262679" y="9240023"/>
            <a:ext cx="1773057" cy="26493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lgn="l">
              <a:spcBef>
                <a:spcPts val="1100"/>
              </a:spcBef>
              <a:defRPr sz="1400"/>
            </a:lvl1pPr>
          </a:lstStyle>
          <a:p>
            <a:r>
              <a:t>Courtesy: L. Bottura</a:t>
            </a:r>
          </a:p>
        </p:txBody>
      </p:sp>
      <p:pic>
        <p:nvPicPr>
          <p:cNvPr id="440" name="Image" descr="Image"/>
          <p:cNvPicPr>
            <a:picLocks noChangeAspect="1"/>
          </p:cNvPicPr>
          <p:nvPr/>
        </p:nvPicPr>
        <p:blipFill>
          <a:blip r:embed="rId4">
            <a:extLst/>
          </a:blip>
          <a:stretch>
            <a:fillRect/>
          </a:stretch>
        </p:blipFill>
        <p:spPr>
          <a:xfrm>
            <a:off x="7205734" y="2879836"/>
            <a:ext cx="5738828" cy="4254828"/>
          </a:xfrm>
          <a:prstGeom prst="rect">
            <a:avLst/>
          </a:prstGeom>
          <a:ln w="3175">
            <a:miter lim="400000"/>
          </a:ln>
        </p:spPr>
      </p:pic>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44" name="Charged particle therapy"/>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solidFill>
                  <a:srgbClr val="FFFFFF"/>
                </a:solidFill>
                <a:latin typeface="Helvetica Neue Light"/>
                <a:ea typeface="Helvetica Neue Light"/>
                <a:cs typeface="Helvetica Neue Light"/>
                <a:sym typeface="Helvetica Neue Light"/>
              </a:defRPr>
            </a:lvl1pPr>
          </a:lstStyle>
          <a:p>
            <a:r>
              <a:t>Charged particle therapy</a:t>
            </a:r>
          </a:p>
        </p:txBody>
      </p:sp>
      <p:sp>
        <p:nvSpPr>
          <p:cNvPr id="445" name="Slide Number"/>
          <p:cNvSpPr txBox="1">
            <a:spLocks noGrp="1"/>
          </p:cNvSpPr>
          <p:nvPr>
            <p:ph type="sldNum" sz="quarter" idx="2"/>
          </p:nvPr>
        </p:nvSpPr>
        <p:spPr>
          <a:xfrm>
            <a:off x="12595859" y="9536853"/>
            <a:ext cx="127001" cy="1864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19</a:t>
            </a:fld>
            <a:endParaRPr/>
          </a:p>
        </p:txBody>
      </p:sp>
      <p:sp>
        <p:nvSpPr>
          <p:cNvPr id="446" name="Text"/>
          <p:cNvSpPr txBox="1"/>
          <p:nvPr/>
        </p:nvSpPr>
        <p:spPr>
          <a:xfrm>
            <a:off x="-1454150" y="569095"/>
            <a:ext cx="127000" cy="40978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algn="l" defTabSz="457200">
              <a:defRPr sz="1200" b="0">
                <a:latin typeface="Times Roman"/>
                <a:ea typeface="Times Roman"/>
                <a:cs typeface="Times Roman"/>
                <a:sym typeface="Times Roman"/>
              </a:defRPr>
            </a:pPr>
            <a:endParaRPr/>
          </a:p>
        </p:txBody>
      </p:sp>
      <p:grpSp>
        <p:nvGrpSpPr>
          <p:cNvPr id="449" name="Group"/>
          <p:cNvGrpSpPr/>
          <p:nvPr/>
        </p:nvGrpSpPr>
        <p:grpSpPr>
          <a:xfrm>
            <a:off x="5524321" y="1332115"/>
            <a:ext cx="6358929" cy="3332408"/>
            <a:chOff x="0" y="0"/>
            <a:chExt cx="6358928" cy="3332406"/>
          </a:xfrm>
        </p:grpSpPr>
        <p:pic>
          <p:nvPicPr>
            <p:cNvPr id="447" name="Image" descr="Image"/>
            <p:cNvPicPr>
              <a:picLocks noChangeAspect="1"/>
            </p:cNvPicPr>
            <p:nvPr/>
          </p:nvPicPr>
          <p:blipFill>
            <a:blip r:embed="rId3">
              <a:extLst/>
            </a:blip>
            <a:stretch>
              <a:fillRect/>
            </a:stretch>
          </p:blipFill>
          <p:spPr>
            <a:xfrm>
              <a:off x="0" y="0"/>
              <a:ext cx="6358929" cy="3163434"/>
            </a:xfrm>
            <a:prstGeom prst="rect">
              <a:avLst/>
            </a:prstGeom>
            <a:ln w="3175" cap="flat">
              <a:noFill/>
              <a:miter lim="400000"/>
            </a:ln>
            <a:effectLst/>
          </p:spPr>
        </p:pic>
        <p:sp>
          <p:nvSpPr>
            <p:cNvPr id="448" name="https://www.sccaprotontherapy.com"/>
            <p:cNvSpPr txBox="1"/>
            <p:nvPr/>
          </p:nvSpPr>
          <p:spPr>
            <a:xfrm>
              <a:off x="2246194" y="3141835"/>
              <a:ext cx="1866541" cy="190572"/>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numCol="1" anchor="ctr">
              <a:spAutoFit/>
            </a:bodyPr>
            <a:lstStyle>
              <a:lvl1pPr>
                <a:defRPr sz="900" b="0">
                  <a:solidFill>
                    <a:srgbClr val="D5D5D5"/>
                  </a:solidFill>
                  <a:latin typeface="Helvetica Neue Light"/>
                  <a:ea typeface="Helvetica Neue Light"/>
                  <a:cs typeface="Helvetica Neue Light"/>
                  <a:sym typeface="Helvetica Neue Light"/>
                </a:defRPr>
              </a:lvl1pPr>
            </a:lstStyle>
            <a:p>
              <a:r>
                <a:t>https://www.sccaprotontherapy.com</a:t>
              </a:r>
            </a:p>
          </p:txBody>
        </p:sp>
      </p:grpSp>
      <p:sp>
        <p:nvSpPr>
          <p:cNvPr id="450" name="Key indications of CPT:…"/>
          <p:cNvSpPr txBox="1"/>
          <p:nvPr/>
        </p:nvSpPr>
        <p:spPr>
          <a:xfrm>
            <a:off x="10535488" y="3718794"/>
            <a:ext cx="2181718" cy="1128354"/>
          </a:xfrm>
          <a:prstGeom prst="rect">
            <a:avLst/>
          </a:prstGeom>
          <a:solidFill>
            <a:srgbClr val="FFFFFF"/>
          </a:solidFill>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algn="l">
              <a:defRPr sz="1500" b="0"/>
            </a:pPr>
            <a:r>
              <a:t>Key indications of CPT:</a:t>
            </a:r>
          </a:p>
          <a:p>
            <a:pPr marL="198437" indent="-198437" algn="l">
              <a:buSzPct val="125000"/>
              <a:buChar char="•"/>
              <a:defRPr sz="1500" b="0"/>
            </a:pPr>
            <a:r>
              <a:t>head &amp; neck</a:t>
            </a:r>
          </a:p>
          <a:p>
            <a:pPr marL="198437" indent="-198437" algn="l">
              <a:buSzPct val="125000"/>
              <a:buChar char="•"/>
              <a:defRPr sz="1500" b="0"/>
            </a:pPr>
            <a:r>
              <a:t>spinal cord</a:t>
            </a:r>
          </a:p>
          <a:p>
            <a:pPr marL="198437" indent="-198437" algn="l">
              <a:buSzPct val="125000"/>
              <a:buChar char="•"/>
              <a:defRPr sz="1500" b="0"/>
            </a:pPr>
            <a:r>
              <a:t>eyes</a:t>
            </a:r>
          </a:p>
          <a:p>
            <a:pPr marL="198437" indent="-198437" algn="l">
              <a:buSzPct val="125000"/>
              <a:buChar char="•"/>
              <a:defRPr sz="1500" b="0"/>
            </a:pPr>
            <a:r>
              <a:t>paediatric cases</a:t>
            </a:r>
          </a:p>
        </p:txBody>
      </p:sp>
      <p:grpSp>
        <p:nvGrpSpPr>
          <p:cNvPr id="453" name="Group"/>
          <p:cNvGrpSpPr/>
          <p:nvPr/>
        </p:nvGrpSpPr>
        <p:grpSpPr>
          <a:xfrm>
            <a:off x="2729461" y="5502482"/>
            <a:ext cx="4813795" cy="3535368"/>
            <a:chOff x="0" y="0"/>
            <a:chExt cx="4813794" cy="3535366"/>
          </a:xfrm>
        </p:grpSpPr>
        <p:sp>
          <p:nvSpPr>
            <p:cNvPr id="451" name="Rectangle"/>
            <p:cNvSpPr/>
            <p:nvPr/>
          </p:nvSpPr>
          <p:spPr>
            <a:xfrm>
              <a:off x="0" y="0"/>
              <a:ext cx="4813795" cy="3535367"/>
            </a:xfrm>
            <a:prstGeom prst="rect">
              <a:avLst/>
            </a:prstGeom>
            <a:solidFill>
              <a:srgbClr val="FFFFFF"/>
            </a:solidFill>
            <a:ln w="12700" cap="flat">
              <a:solidFill>
                <a:srgbClr val="000000"/>
              </a:solidFill>
              <a:prstDash val="solid"/>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graphicFrame>
          <p:nvGraphicFramePr>
            <p:cNvPr id="452" name="Patients statistics (PTCOG)"/>
            <p:cNvGraphicFramePr/>
            <p:nvPr/>
          </p:nvGraphicFramePr>
          <p:xfrm>
            <a:off x="80578" y="111440"/>
            <a:ext cx="4652637" cy="3306137"/>
          </p:xfrm>
          <a:graphic>
            <a:graphicData uri="http://schemas.openxmlformats.org/drawingml/2006/chart">
              <c:chart xmlns:c="http://schemas.openxmlformats.org/drawingml/2006/chart" xmlns:r="http://schemas.openxmlformats.org/officeDocument/2006/relationships" r:id="rId4"/>
            </a:graphicData>
          </a:graphic>
        </p:graphicFrame>
      </p:grpSp>
      <p:pic>
        <p:nvPicPr>
          <p:cNvPr id="454" name="Image" descr="Image"/>
          <p:cNvPicPr>
            <a:picLocks noChangeAspect="1"/>
          </p:cNvPicPr>
          <p:nvPr/>
        </p:nvPicPr>
        <p:blipFill>
          <a:blip r:embed="rId5">
            <a:extLst/>
          </a:blip>
          <a:stretch>
            <a:fillRect/>
          </a:stretch>
        </p:blipFill>
        <p:spPr>
          <a:xfrm>
            <a:off x="8029041" y="5508832"/>
            <a:ext cx="2539920" cy="3522668"/>
          </a:xfrm>
          <a:prstGeom prst="rect">
            <a:avLst/>
          </a:prstGeom>
          <a:ln w="12700">
            <a:solidFill>
              <a:srgbClr val="000000"/>
            </a:solidFill>
            <a:miter lim="400000"/>
          </a:ln>
        </p:spPr>
      </p:pic>
      <p:sp>
        <p:nvSpPr>
          <p:cNvPr id="455" name="T. R. Bortfeld and J. S. Loeffler, “Three ways to make proton therapy affordable,” Nature, vol. 549, no. 7673, pp. 451–453, Sep. 2017."/>
          <p:cNvSpPr txBox="1"/>
          <p:nvPr/>
        </p:nvSpPr>
        <p:spPr>
          <a:xfrm>
            <a:off x="7532679" y="9098903"/>
            <a:ext cx="3532644" cy="330272"/>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defRPr sz="900" b="0">
                <a:solidFill>
                  <a:srgbClr val="D5D5D5"/>
                </a:solidFill>
                <a:latin typeface="Helvetica Neue Light"/>
                <a:ea typeface="Helvetica Neue Light"/>
                <a:cs typeface="Helvetica Neue Light"/>
                <a:sym typeface="Helvetica Neue Light"/>
              </a:defRPr>
            </a:lvl1pPr>
          </a:lstStyle>
          <a:p>
            <a:r>
              <a:t>T. R. Bortfeld and J. S. Loeffler, “Three ways to make proton therapy affordable,” Nature, vol. 549, no. 7673, pp. 451–453, Sep. 2017.</a:t>
            </a:r>
          </a:p>
        </p:txBody>
      </p:sp>
      <p:grpSp>
        <p:nvGrpSpPr>
          <p:cNvPr id="458" name="Group"/>
          <p:cNvGrpSpPr/>
          <p:nvPr/>
        </p:nvGrpSpPr>
        <p:grpSpPr>
          <a:xfrm>
            <a:off x="1047750" y="985345"/>
            <a:ext cx="3086100" cy="4140201"/>
            <a:chOff x="0" y="0"/>
            <a:chExt cx="3086100" cy="4140200"/>
          </a:xfrm>
        </p:grpSpPr>
        <p:pic>
          <p:nvPicPr>
            <p:cNvPr id="456" name="Image" descr="Image"/>
            <p:cNvPicPr>
              <a:picLocks noChangeAspect="1"/>
            </p:cNvPicPr>
            <p:nvPr/>
          </p:nvPicPr>
          <p:blipFill>
            <a:blip r:embed="rId6">
              <a:extLst/>
            </a:blip>
            <a:stretch>
              <a:fillRect/>
            </a:stretch>
          </p:blipFill>
          <p:spPr>
            <a:xfrm>
              <a:off x="0" y="0"/>
              <a:ext cx="3086100" cy="4140200"/>
            </a:xfrm>
            <a:prstGeom prst="rect">
              <a:avLst/>
            </a:prstGeom>
            <a:ln w="3175" cap="flat">
              <a:noFill/>
              <a:miter lim="400000"/>
            </a:ln>
            <a:effectLst/>
          </p:spPr>
        </p:pic>
        <p:sp>
          <p:nvSpPr>
            <p:cNvPr id="457" name="Line"/>
            <p:cNvSpPr/>
            <p:nvPr/>
          </p:nvSpPr>
          <p:spPr>
            <a:xfrm>
              <a:off x="517067" y="350663"/>
              <a:ext cx="1848416" cy="3036054"/>
            </a:xfrm>
            <a:custGeom>
              <a:avLst/>
              <a:gdLst/>
              <a:ahLst/>
              <a:cxnLst>
                <a:cxn ang="0">
                  <a:pos x="wd2" y="hd2"/>
                </a:cxn>
                <a:cxn ang="5400000">
                  <a:pos x="wd2" y="hd2"/>
                </a:cxn>
                <a:cxn ang="10800000">
                  <a:pos x="wd2" y="hd2"/>
                </a:cxn>
                <a:cxn ang="16200000">
                  <a:pos x="wd2" y="hd2"/>
                </a:cxn>
              </a:cxnLst>
              <a:rect l="0" t="0" r="r" b="b"/>
              <a:pathLst>
                <a:path w="21600" h="21600" extrusionOk="0">
                  <a:moveTo>
                    <a:pt x="0" y="17563"/>
                  </a:moveTo>
                  <a:cubicBezTo>
                    <a:pt x="1715" y="17546"/>
                    <a:pt x="3424" y="17477"/>
                    <a:pt x="5120" y="17357"/>
                  </a:cubicBezTo>
                  <a:cubicBezTo>
                    <a:pt x="6842" y="17236"/>
                    <a:pt x="8560" y="17061"/>
                    <a:pt x="10234" y="16766"/>
                  </a:cubicBezTo>
                  <a:cubicBezTo>
                    <a:pt x="11740" y="16500"/>
                    <a:pt x="13192" y="16140"/>
                    <a:pt x="14541" y="15667"/>
                  </a:cubicBezTo>
                  <a:cubicBezTo>
                    <a:pt x="15880" y="15196"/>
                    <a:pt x="17113" y="14616"/>
                    <a:pt x="18202" y="13939"/>
                  </a:cubicBezTo>
                  <a:cubicBezTo>
                    <a:pt x="18947" y="12946"/>
                    <a:pt x="19489" y="11902"/>
                    <a:pt x="19815" y="10830"/>
                  </a:cubicBezTo>
                  <a:cubicBezTo>
                    <a:pt x="20085" y="9944"/>
                    <a:pt x="20205" y="9049"/>
                    <a:pt x="20325" y="8153"/>
                  </a:cubicBezTo>
                  <a:cubicBezTo>
                    <a:pt x="20444" y="7264"/>
                    <a:pt x="20564" y="6374"/>
                    <a:pt x="20658" y="5486"/>
                  </a:cubicBezTo>
                  <a:cubicBezTo>
                    <a:pt x="20851" y="3663"/>
                    <a:pt x="20940" y="1833"/>
                    <a:pt x="20923" y="0"/>
                  </a:cubicBezTo>
                  <a:lnTo>
                    <a:pt x="21600" y="21600"/>
                  </a:lnTo>
                </a:path>
              </a:pathLst>
            </a:custGeom>
            <a:noFill/>
            <a:ln w="25400" cap="flat">
              <a:solidFill>
                <a:schemeClr val="accent2">
                  <a:hueOff val="167855"/>
                  <a:satOff val="17755"/>
                  <a:lumOff val="-16671"/>
                </a:schemeClr>
              </a:solidFill>
              <a:prstDash val="solid"/>
              <a:miter lim="400000"/>
            </a:ln>
            <a:effectLst/>
          </p:spPr>
          <p:txBody>
            <a:bodyPr wrap="square" lIns="27093" tIns="27093" rIns="27093" bIns="27093" numCol="1" anchor="ctr">
              <a:noAutofit/>
            </a:bodyPr>
            <a:lstStyle/>
            <a:p>
              <a:pPr>
                <a:defRPr>
                  <a:solidFill>
                    <a:schemeClr val="accent2">
                      <a:hueOff val="260011"/>
                      <a:satOff val="17755"/>
                      <a:lumOff val="-25437"/>
                    </a:schemeClr>
                  </a:solidFill>
                </a:defRPr>
              </a:pPr>
              <a:endParaRP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4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4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9" grpId="1" animBg="1" advAuto="0"/>
      <p:bldP spid="450" grpId="2" animBg="1"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 name="Photon, proton or carbon ion therapy?"/>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Photon, proton or carbon ion therapy?</a:t>
            </a:r>
          </a:p>
        </p:txBody>
      </p:sp>
      <p:sp>
        <p:nvSpPr>
          <p:cNvPr id="156" name="Slide Number"/>
          <p:cNvSpPr txBox="1">
            <a:spLocks noGrp="1"/>
          </p:cNvSpPr>
          <p:nvPr>
            <p:ph type="sldNum" sz="quarter" idx="2"/>
          </p:nvPr>
        </p:nvSpPr>
        <p:spPr>
          <a:xfrm>
            <a:off x="12636403" y="9321448"/>
            <a:ext cx="1369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
        <p:nvSpPr>
          <p:cNvPr id="157" name="G. Klimpki, “Continuous irradiations in proton therapy: balancing risks and benefits” 2018"/>
          <p:cNvSpPr txBox="1"/>
          <p:nvPr/>
        </p:nvSpPr>
        <p:spPr>
          <a:xfrm>
            <a:off x="6753728" y="8832981"/>
            <a:ext cx="6142720" cy="234071"/>
          </a:xfrm>
          <a:prstGeom prst="rect">
            <a:avLst/>
          </a:prstGeom>
          <a:solidFill>
            <a:srgbClr val="69788F">
              <a:alpha val="28310"/>
            </a:srgbClr>
          </a:solidFill>
          <a:ln w="635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marL="541866" indent="-541866" algn="l" defTabSz="457200">
              <a:defRPr sz="1200" b="0"/>
            </a:lvl1pPr>
          </a:lstStyle>
          <a:p>
            <a:r>
              <a:t>G. Klimpki, “Continuous irradiations in proton therapy: balancing risks and benefits” 2018</a:t>
            </a:r>
          </a:p>
        </p:txBody>
      </p:sp>
      <p:sp>
        <p:nvSpPr>
          <p:cNvPr id="158" name="Aim: deliver large enough dose per unit mass to the tumour and spare the healthy tissues…"/>
          <p:cNvSpPr txBox="1"/>
          <p:nvPr/>
        </p:nvSpPr>
        <p:spPr>
          <a:xfrm>
            <a:off x="469779" y="1601115"/>
            <a:ext cx="5804212" cy="162437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marL="264583" indent="-264583" algn="l">
              <a:buSzPct val="125000"/>
              <a:buChar char="•"/>
              <a:defRPr sz="1700" b="0"/>
            </a:pPr>
            <a:r>
              <a:rPr dirty="0"/>
              <a:t>Aim: deliver large enough dose per unit mass to the </a:t>
            </a:r>
            <a:r>
              <a:rPr dirty="0" err="1"/>
              <a:t>tumour</a:t>
            </a:r>
            <a:r>
              <a:rPr dirty="0"/>
              <a:t> and spare the healthy tissues</a:t>
            </a:r>
          </a:p>
          <a:p>
            <a:pPr marL="264583" indent="-264583" algn="l">
              <a:buSzPct val="125000"/>
              <a:buChar char="•"/>
              <a:defRPr sz="1700" b="0"/>
            </a:pPr>
            <a:r>
              <a:rPr dirty="0"/>
              <a:t>Radiation therapy worldwide:</a:t>
            </a:r>
          </a:p>
          <a:p>
            <a:pPr marL="899583" lvl="1" indent="-264583" algn="l">
              <a:buSzPct val="125000"/>
              <a:buChar char="•"/>
              <a:defRPr sz="1700" b="0"/>
            </a:pPr>
            <a:r>
              <a:rPr lang="pl-PL" dirty="0" err="1"/>
              <a:t>Mainly</a:t>
            </a:r>
            <a:r>
              <a:rPr dirty="0"/>
              <a:t> photon therapy</a:t>
            </a:r>
            <a:r>
              <a:rPr lang="pl-PL" dirty="0"/>
              <a:t> </a:t>
            </a:r>
            <a:r>
              <a:rPr dirty="0"/>
              <a:t>(15.000 </a:t>
            </a:r>
            <a:r>
              <a:rPr dirty="0" err="1"/>
              <a:t>centres</a:t>
            </a:r>
            <a:r>
              <a:rPr dirty="0"/>
              <a:t>)</a:t>
            </a:r>
          </a:p>
          <a:p>
            <a:pPr marL="899583" lvl="1" indent="-264583" algn="l">
              <a:buSzPct val="125000"/>
              <a:buChar char="•"/>
              <a:defRPr sz="1700" b="0"/>
            </a:pPr>
            <a:r>
              <a:rPr dirty="0"/>
              <a:t>Around 100 </a:t>
            </a:r>
            <a:r>
              <a:rPr dirty="0" err="1"/>
              <a:t>centres</a:t>
            </a:r>
            <a:r>
              <a:rPr dirty="0"/>
              <a:t> for charged particle therapy (protons and carbon ions)</a:t>
            </a:r>
          </a:p>
        </p:txBody>
      </p:sp>
      <p:pic>
        <p:nvPicPr>
          <p:cNvPr id="159" name="Image" descr="Image"/>
          <p:cNvPicPr>
            <a:picLocks noChangeAspect="1"/>
          </p:cNvPicPr>
          <p:nvPr/>
        </p:nvPicPr>
        <p:blipFill>
          <a:blip r:embed="rId2">
            <a:extLst/>
          </a:blip>
          <a:srcRect l="1254" t="3250" r="3077" b="1604"/>
          <a:stretch>
            <a:fillRect/>
          </a:stretch>
        </p:blipFill>
        <p:spPr>
          <a:xfrm>
            <a:off x="6559551" y="1429548"/>
            <a:ext cx="5993850" cy="4750234"/>
          </a:xfrm>
          <a:prstGeom prst="rect">
            <a:avLst/>
          </a:prstGeom>
          <a:ln w="3175">
            <a:miter lim="400000"/>
          </a:ln>
        </p:spPr>
      </p:pic>
      <p:sp>
        <p:nvSpPr>
          <p:cNvPr id="160" name="Physical dose of protons and carbon ions is similar:…"/>
          <p:cNvSpPr txBox="1"/>
          <p:nvPr/>
        </p:nvSpPr>
        <p:spPr>
          <a:xfrm>
            <a:off x="469779" y="3916325"/>
            <a:ext cx="5804212" cy="131814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marL="264583" indent="-264583" algn="l">
              <a:buSzPct val="125000"/>
              <a:buChar char="•"/>
              <a:defRPr sz="1700" b="0"/>
            </a:pPr>
            <a:r>
              <a:t>Physical dose of protons and carbon ions is similar:</a:t>
            </a:r>
          </a:p>
          <a:p>
            <a:pPr marL="899583" lvl="1" indent="-264583" algn="l">
              <a:buSzPct val="125000"/>
              <a:buChar char="•"/>
              <a:defRPr sz="1700" b="0"/>
            </a:pPr>
            <a:r>
              <a:t>C-ions have a sharper Bragg peak</a:t>
            </a:r>
            <a:br/>
            <a:r>
              <a:t>and a tail on the fall-off part</a:t>
            </a:r>
          </a:p>
          <a:p>
            <a:pPr marL="264583" indent="-264583" algn="l">
              <a:buSzPct val="125000"/>
              <a:buChar char="•"/>
              <a:defRPr sz="1700" b="0"/>
            </a:pPr>
            <a:r>
              <a:t>Main difference between protons and carbon ions from a clinical point of view: relative biological effectiveness</a:t>
            </a:r>
          </a:p>
        </p:txBody>
      </p:sp>
      <p:sp>
        <p:nvSpPr>
          <p:cNvPr id="161" name="Line"/>
          <p:cNvSpPr/>
          <p:nvPr/>
        </p:nvSpPr>
        <p:spPr>
          <a:xfrm>
            <a:off x="7185129" y="2836622"/>
            <a:ext cx="5231759" cy="2796990"/>
          </a:xfrm>
          <a:custGeom>
            <a:avLst/>
            <a:gdLst/>
            <a:ahLst/>
            <a:cxnLst>
              <a:cxn ang="0">
                <a:pos x="wd2" y="hd2"/>
              </a:cxn>
              <a:cxn ang="5400000">
                <a:pos x="wd2" y="hd2"/>
              </a:cxn>
              <a:cxn ang="10800000">
                <a:pos x="wd2" y="hd2"/>
              </a:cxn>
              <a:cxn ang="16200000">
                <a:pos x="wd2" y="hd2"/>
              </a:cxn>
            </a:cxnLst>
            <a:rect l="0" t="0" r="r" b="b"/>
            <a:pathLst>
              <a:path w="21600" h="21600" extrusionOk="0">
                <a:moveTo>
                  <a:pt x="0" y="17454"/>
                </a:moveTo>
                <a:cubicBezTo>
                  <a:pt x="588" y="17349"/>
                  <a:pt x="1177" y="17250"/>
                  <a:pt x="1765" y="17158"/>
                </a:cubicBezTo>
                <a:cubicBezTo>
                  <a:pt x="2337" y="17068"/>
                  <a:pt x="2909" y="16984"/>
                  <a:pt x="3480" y="16875"/>
                </a:cubicBezTo>
                <a:cubicBezTo>
                  <a:pt x="4112" y="16755"/>
                  <a:pt x="4742" y="16603"/>
                  <a:pt x="5370" y="16474"/>
                </a:cubicBezTo>
                <a:cubicBezTo>
                  <a:pt x="5984" y="16349"/>
                  <a:pt x="6597" y="16244"/>
                  <a:pt x="7210" y="16133"/>
                </a:cubicBezTo>
                <a:cubicBezTo>
                  <a:pt x="9058" y="15796"/>
                  <a:pt x="10938" y="15372"/>
                  <a:pt x="12479" y="13497"/>
                </a:cubicBezTo>
                <a:cubicBezTo>
                  <a:pt x="12670" y="13265"/>
                  <a:pt x="12854" y="13012"/>
                  <a:pt x="13023" y="12726"/>
                </a:cubicBezTo>
                <a:cubicBezTo>
                  <a:pt x="13601" y="11751"/>
                  <a:pt x="13979" y="10465"/>
                  <a:pt x="14178" y="9092"/>
                </a:cubicBezTo>
                <a:cubicBezTo>
                  <a:pt x="14396" y="7588"/>
                  <a:pt x="14394" y="6010"/>
                  <a:pt x="14407" y="4441"/>
                </a:cubicBezTo>
                <a:cubicBezTo>
                  <a:pt x="14420" y="2969"/>
                  <a:pt x="14447" y="1488"/>
                  <a:pt x="14490" y="0"/>
                </a:cubicBezTo>
                <a:cubicBezTo>
                  <a:pt x="14525" y="1427"/>
                  <a:pt x="14555" y="2853"/>
                  <a:pt x="14580" y="4277"/>
                </a:cubicBezTo>
                <a:cubicBezTo>
                  <a:pt x="14605" y="5670"/>
                  <a:pt x="14625" y="7063"/>
                  <a:pt x="14627" y="8456"/>
                </a:cubicBezTo>
                <a:cubicBezTo>
                  <a:pt x="14629" y="10004"/>
                  <a:pt x="14608" y="11552"/>
                  <a:pt x="14618" y="13100"/>
                </a:cubicBezTo>
                <a:cubicBezTo>
                  <a:pt x="14626" y="14218"/>
                  <a:pt x="14649" y="15337"/>
                  <a:pt x="14727" y="16445"/>
                </a:cubicBezTo>
                <a:cubicBezTo>
                  <a:pt x="14800" y="17479"/>
                  <a:pt x="14920" y="18511"/>
                  <a:pt x="15170" y="19455"/>
                </a:cubicBezTo>
                <a:cubicBezTo>
                  <a:pt x="15375" y="20232"/>
                  <a:pt x="15662" y="20923"/>
                  <a:pt x="16013" y="21488"/>
                </a:cubicBezTo>
                <a:lnTo>
                  <a:pt x="21600" y="21600"/>
                </a:lnTo>
              </a:path>
            </a:pathLst>
          </a:custGeom>
          <a:ln w="38100">
            <a:solidFill>
              <a:schemeClr val="accent3">
                <a:hueOff val="362282"/>
                <a:satOff val="31803"/>
                <a:lumOff val="-18242"/>
              </a:schemeClr>
            </a:solidFill>
            <a:prstDash val="sysDot"/>
            <a:miter lim="400000"/>
          </a:ln>
        </p:spPr>
        <p:txBody>
          <a:bodyPr lIns="27093" tIns="27093" rIns="27093" bIns="27093" anchor="ctr"/>
          <a:lstStyle/>
          <a:p>
            <a:endParaRPr/>
          </a:p>
        </p:txBody>
      </p:sp>
      <p:grpSp>
        <p:nvGrpSpPr>
          <p:cNvPr id="167" name="Group"/>
          <p:cNvGrpSpPr/>
          <p:nvPr/>
        </p:nvGrpSpPr>
        <p:grpSpPr>
          <a:xfrm>
            <a:off x="10182396" y="1661023"/>
            <a:ext cx="2099290" cy="892062"/>
            <a:chOff x="0" y="0"/>
            <a:chExt cx="2099289" cy="892061"/>
          </a:xfrm>
        </p:grpSpPr>
        <p:sp>
          <p:nvSpPr>
            <p:cNvPr id="162" name="Rectangle"/>
            <p:cNvSpPr/>
            <p:nvPr/>
          </p:nvSpPr>
          <p:spPr>
            <a:xfrm>
              <a:off x="0" y="323"/>
              <a:ext cx="2099289" cy="891738"/>
            </a:xfrm>
            <a:prstGeom prst="rect">
              <a:avLst/>
            </a:prstGeom>
            <a:solidFill>
              <a:srgbClr val="FFFFFF"/>
            </a:solidFill>
            <a:ln w="9525" cap="flat">
              <a:solidFill>
                <a:srgbClr val="000000"/>
              </a:solidFill>
              <a:prstDash val="solid"/>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pic>
          <p:nvPicPr>
            <p:cNvPr id="163" name="Image" descr="Image"/>
            <p:cNvPicPr>
              <a:picLocks noChangeAspect="1"/>
            </p:cNvPicPr>
            <p:nvPr/>
          </p:nvPicPr>
          <p:blipFill>
            <a:blip r:embed="rId3">
              <a:extLst/>
            </a:blip>
            <a:srcRect/>
            <a:stretch>
              <a:fillRect/>
            </a:stretch>
          </p:blipFill>
          <p:spPr>
            <a:xfrm>
              <a:off x="12202" y="0"/>
              <a:ext cx="2005794" cy="618453"/>
            </a:xfrm>
            <a:prstGeom prst="rect">
              <a:avLst/>
            </a:prstGeom>
            <a:ln w="3175" cap="flat">
              <a:noFill/>
              <a:miter lim="400000"/>
            </a:ln>
            <a:effectLst/>
          </p:spPr>
        </p:pic>
        <p:sp>
          <p:nvSpPr>
            <p:cNvPr id="164" name="Rectangle"/>
            <p:cNvSpPr/>
            <p:nvPr/>
          </p:nvSpPr>
          <p:spPr>
            <a:xfrm>
              <a:off x="11415" y="581530"/>
              <a:ext cx="2076458" cy="236144"/>
            </a:xfrm>
            <a:prstGeom prst="rect">
              <a:avLst/>
            </a:prstGeom>
            <a:solidFill>
              <a:srgbClr val="FFFFFF"/>
            </a:solidFill>
            <a:ln w="3175" cap="flat">
              <a:noFill/>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sp>
          <p:nvSpPr>
            <p:cNvPr id="165" name="Line"/>
            <p:cNvSpPr/>
            <p:nvPr/>
          </p:nvSpPr>
          <p:spPr>
            <a:xfrm>
              <a:off x="62409" y="751841"/>
              <a:ext cx="439967" cy="0"/>
            </a:xfrm>
            <a:prstGeom prst="line">
              <a:avLst/>
            </a:prstGeom>
            <a:noFill/>
            <a:ln w="25400" cap="flat">
              <a:solidFill>
                <a:schemeClr val="accent3">
                  <a:hueOff val="362282"/>
                  <a:satOff val="31803"/>
                  <a:lumOff val="-18242"/>
                </a:schemeClr>
              </a:solidFill>
              <a:prstDash val="sysDot"/>
              <a:miter lim="400000"/>
            </a:ln>
            <a:effectLst/>
          </p:spPr>
          <p:txBody>
            <a:bodyPr wrap="square" lIns="27093" tIns="27093" rIns="27093" bIns="27093" numCol="1" anchor="ctr">
              <a:noAutofit/>
            </a:bodyPr>
            <a:lstStyle/>
            <a:p>
              <a:endParaRPr/>
            </a:p>
          </p:txBody>
        </p:sp>
        <p:sp>
          <p:nvSpPr>
            <p:cNvPr id="166" name="photon field (10 MV)…"/>
            <p:cNvSpPr txBox="1"/>
            <p:nvPr/>
          </p:nvSpPr>
          <p:spPr>
            <a:xfrm>
              <a:off x="502376" y="17094"/>
              <a:ext cx="1585706" cy="793516"/>
            </a:xfrm>
            <a:prstGeom prst="rect">
              <a:avLst/>
            </a:prstGeom>
            <a:solidFill>
              <a:srgbClr val="FFFFFF"/>
            </a:solid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numCol="1" anchor="ctr">
              <a:spAutoFit/>
            </a:bodyPr>
            <a:lstStyle/>
            <a:p>
              <a:pPr algn="l">
                <a:lnSpc>
                  <a:spcPct val="130000"/>
                </a:lnSpc>
                <a:defRPr sz="1100" b="0"/>
              </a:pPr>
              <a:r>
                <a:rPr dirty="0"/>
                <a:t>photon field (10 MV)</a:t>
              </a:r>
            </a:p>
            <a:p>
              <a:pPr algn="l">
                <a:lnSpc>
                  <a:spcPct val="130000"/>
                </a:lnSpc>
                <a:defRPr sz="1100" b="0"/>
              </a:pPr>
              <a:r>
                <a:rPr dirty="0"/>
                <a:t>proton field (SOBP)</a:t>
              </a:r>
            </a:p>
            <a:p>
              <a:pPr algn="l">
                <a:lnSpc>
                  <a:spcPct val="130000"/>
                </a:lnSpc>
                <a:defRPr sz="1100" b="0"/>
              </a:pPr>
              <a:r>
                <a:rPr dirty="0"/>
                <a:t>individual proton BP</a:t>
              </a:r>
            </a:p>
            <a:p>
              <a:pPr algn="l">
                <a:lnSpc>
                  <a:spcPct val="130000"/>
                </a:lnSpc>
                <a:defRPr sz="1100" b="0"/>
              </a:pPr>
              <a:r>
                <a:rPr dirty="0"/>
                <a:t>individual carbon ion BP</a:t>
              </a:r>
            </a:p>
          </p:txBody>
        </p:sp>
      </p:grpSp>
      <p:sp>
        <p:nvSpPr>
          <p:cNvPr id="168" name="Line"/>
          <p:cNvSpPr/>
          <p:nvPr/>
        </p:nvSpPr>
        <p:spPr>
          <a:xfrm>
            <a:off x="7185129" y="2836622"/>
            <a:ext cx="5231759" cy="2796990"/>
          </a:xfrm>
          <a:custGeom>
            <a:avLst/>
            <a:gdLst/>
            <a:ahLst/>
            <a:cxnLst>
              <a:cxn ang="0">
                <a:pos x="wd2" y="hd2"/>
              </a:cxn>
              <a:cxn ang="5400000">
                <a:pos x="wd2" y="hd2"/>
              </a:cxn>
              <a:cxn ang="10800000">
                <a:pos x="wd2" y="hd2"/>
              </a:cxn>
              <a:cxn ang="16200000">
                <a:pos x="wd2" y="hd2"/>
              </a:cxn>
            </a:cxnLst>
            <a:rect l="0" t="0" r="r" b="b"/>
            <a:pathLst>
              <a:path w="21600" h="21531" extrusionOk="0">
                <a:moveTo>
                  <a:pt x="0" y="17398"/>
                </a:moveTo>
                <a:cubicBezTo>
                  <a:pt x="588" y="17293"/>
                  <a:pt x="1176" y="17195"/>
                  <a:pt x="1765" y="17103"/>
                </a:cubicBezTo>
                <a:cubicBezTo>
                  <a:pt x="2337" y="17014"/>
                  <a:pt x="2909" y="16931"/>
                  <a:pt x="3480" y="16821"/>
                </a:cubicBezTo>
                <a:cubicBezTo>
                  <a:pt x="4112" y="16700"/>
                  <a:pt x="4742" y="16545"/>
                  <a:pt x="5370" y="16422"/>
                </a:cubicBezTo>
                <a:cubicBezTo>
                  <a:pt x="5984" y="16301"/>
                  <a:pt x="6598" y="16209"/>
                  <a:pt x="7210" y="16081"/>
                </a:cubicBezTo>
                <a:cubicBezTo>
                  <a:pt x="8749" y="15760"/>
                  <a:pt x="10285" y="15211"/>
                  <a:pt x="11669" y="13919"/>
                </a:cubicBezTo>
                <a:cubicBezTo>
                  <a:pt x="12090" y="13526"/>
                  <a:pt x="12496" y="13063"/>
                  <a:pt x="12826" y="12435"/>
                </a:cubicBezTo>
                <a:cubicBezTo>
                  <a:pt x="13358" y="11426"/>
                  <a:pt x="13651" y="10095"/>
                  <a:pt x="13843" y="8737"/>
                </a:cubicBezTo>
                <a:cubicBezTo>
                  <a:pt x="14047" y="7294"/>
                  <a:pt x="14142" y="5805"/>
                  <a:pt x="14234" y="4314"/>
                </a:cubicBezTo>
                <a:cubicBezTo>
                  <a:pt x="14322" y="2882"/>
                  <a:pt x="14407" y="1444"/>
                  <a:pt x="14490" y="0"/>
                </a:cubicBezTo>
                <a:cubicBezTo>
                  <a:pt x="14521" y="1423"/>
                  <a:pt x="14551" y="2844"/>
                  <a:pt x="14580" y="4264"/>
                </a:cubicBezTo>
                <a:cubicBezTo>
                  <a:pt x="14611" y="5786"/>
                  <a:pt x="14642" y="7309"/>
                  <a:pt x="14682" y="8831"/>
                </a:cubicBezTo>
                <a:cubicBezTo>
                  <a:pt x="14723" y="10383"/>
                  <a:pt x="14773" y="11933"/>
                  <a:pt x="14825" y="13484"/>
                </a:cubicBezTo>
                <a:cubicBezTo>
                  <a:pt x="14867" y="14755"/>
                  <a:pt x="14910" y="16025"/>
                  <a:pt x="14943" y="17298"/>
                </a:cubicBezTo>
                <a:cubicBezTo>
                  <a:pt x="14960" y="17976"/>
                  <a:pt x="14991" y="18692"/>
                  <a:pt x="15000" y="19351"/>
                </a:cubicBezTo>
                <a:cubicBezTo>
                  <a:pt x="15009" y="19972"/>
                  <a:pt x="15015" y="20573"/>
                  <a:pt x="15243" y="21050"/>
                </a:cubicBezTo>
                <a:cubicBezTo>
                  <a:pt x="15435" y="21454"/>
                  <a:pt x="15740" y="21600"/>
                  <a:pt x="16013" y="21419"/>
                </a:cubicBezTo>
                <a:lnTo>
                  <a:pt x="21600" y="21531"/>
                </a:lnTo>
              </a:path>
            </a:pathLst>
          </a:custGeom>
          <a:ln w="38100">
            <a:solidFill>
              <a:srgbClr val="5E5E5E"/>
            </a:solidFill>
            <a:prstDash val="sysDot"/>
            <a:miter lim="400000"/>
          </a:ln>
        </p:spPr>
        <p:txBody>
          <a:bodyPr lIns="27093" tIns="27093" rIns="27093" bIns="27093" anchor="ctr"/>
          <a:lstStyle/>
          <a:p>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6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167"/>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3" nodeType="afterEffect">
                                  <p:stCondLst>
                                    <p:cond delay="0"/>
                                  </p:stCondLst>
                                  <p:childTnLst>
                                    <p:set>
                                      <p:cBhvr>
                                        <p:cTn id="12" dur="1" fill="hold">
                                          <p:stCondLst>
                                            <p:cond delay="0"/>
                                          </p:stCondLst>
                                        </p:cTn>
                                        <p:tgtEl>
                                          <p:spTgt spid="1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1" animBg="1" advAuto="0"/>
      <p:bldP spid="161" grpId="3" animBg="1" advAuto="0"/>
      <p:bldP spid="167" grpId="2" animBg="1" advAuto="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2" name="Gantry"/>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solidFill>
                  <a:srgbClr val="FFFFFF"/>
                </a:solidFill>
                <a:latin typeface="Helvetica Neue Light"/>
                <a:ea typeface="Helvetica Neue Light"/>
                <a:cs typeface="Helvetica Neue Light"/>
                <a:sym typeface="Helvetica Neue Light"/>
              </a:defRPr>
            </a:lvl1pPr>
          </a:lstStyle>
          <a:p>
            <a:r>
              <a:t>Gantry</a:t>
            </a:r>
          </a:p>
        </p:txBody>
      </p:sp>
      <p:sp>
        <p:nvSpPr>
          <p:cNvPr id="463" name="Slide Number"/>
          <p:cNvSpPr txBox="1">
            <a:spLocks noGrp="1"/>
          </p:cNvSpPr>
          <p:nvPr>
            <p:ph type="sldNum" sz="quarter" idx="2"/>
          </p:nvPr>
        </p:nvSpPr>
        <p:spPr>
          <a:xfrm>
            <a:off x="12595859" y="9536853"/>
            <a:ext cx="127001" cy="1864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20</a:t>
            </a:fld>
            <a:endParaRPr/>
          </a:p>
        </p:txBody>
      </p:sp>
      <p:sp>
        <p:nvSpPr>
          <p:cNvPr id="464" name="Text"/>
          <p:cNvSpPr txBox="1"/>
          <p:nvPr/>
        </p:nvSpPr>
        <p:spPr>
          <a:xfrm>
            <a:off x="-1454150" y="569095"/>
            <a:ext cx="127000" cy="40978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algn="l" defTabSz="457200">
              <a:defRPr sz="1200" b="0">
                <a:latin typeface="Times Roman"/>
                <a:ea typeface="Times Roman"/>
                <a:cs typeface="Times Roman"/>
                <a:sym typeface="Times Roman"/>
              </a:defRPr>
            </a:pPr>
            <a:endParaRPr/>
          </a:p>
        </p:txBody>
      </p:sp>
      <p:pic>
        <p:nvPicPr>
          <p:cNvPr id="465" name="2_rotplanes.pdf" descr="2_rotplanes.pdf"/>
          <p:cNvPicPr>
            <a:picLocks noChangeAspect="1"/>
          </p:cNvPicPr>
          <p:nvPr/>
        </p:nvPicPr>
        <p:blipFill>
          <a:blip r:embed="rId3">
            <a:extLst/>
          </a:blip>
          <a:stretch>
            <a:fillRect/>
          </a:stretch>
        </p:blipFill>
        <p:spPr>
          <a:xfrm>
            <a:off x="4095744" y="716086"/>
            <a:ext cx="5134154" cy="2678086"/>
          </a:xfrm>
          <a:prstGeom prst="rect">
            <a:avLst/>
          </a:prstGeom>
          <a:ln w="3175">
            <a:miter lim="400000"/>
          </a:ln>
        </p:spPr>
      </p:pic>
      <p:sp>
        <p:nvSpPr>
          <p:cNvPr id="466" name="By 2019:…"/>
          <p:cNvSpPr txBox="1"/>
          <p:nvPr/>
        </p:nvSpPr>
        <p:spPr>
          <a:xfrm>
            <a:off x="3635396" y="3391731"/>
            <a:ext cx="5734008" cy="696554"/>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algn="l">
              <a:defRPr sz="1500" b="0"/>
            </a:pPr>
            <a:r>
              <a:t>By 2019: </a:t>
            </a:r>
          </a:p>
          <a:p>
            <a:pPr marL="198437" indent="-198437" algn="l">
              <a:buSzPct val="125000"/>
              <a:buChar char="•"/>
              <a:defRPr sz="1500" b="0"/>
            </a:pPr>
            <a:r>
              <a:t>169 gantries in 103 operating particle therapy centres worldwide</a:t>
            </a:r>
          </a:p>
          <a:p>
            <a:pPr marL="198437" indent="-198437" algn="l">
              <a:buSzPct val="125000"/>
              <a:buChar char="•"/>
              <a:defRPr sz="1500" b="0"/>
            </a:pPr>
            <a:r>
              <a:t>almost half of the sites are equipped with more than one gantry</a:t>
            </a:r>
          </a:p>
        </p:txBody>
      </p:sp>
      <p:grpSp>
        <p:nvGrpSpPr>
          <p:cNvPr id="473" name="Group"/>
          <p:cNvGrpSpPr/>
          <p:nvPr/>
        </p:nvGrpSpPr>
        <p:grpSpPr>
          <a:xfrm>
            <a:off x="3345241" y="4763537"/>
            <a:ext cx="6332852" cy="4632008"/>
            <a:chOff x="0" y="174590"/>
            <a:chExt cx="6332851" cy="4632006"/>
          </a:xfrm>
        </p:grpSpPr>
        <p:sp>
          <p:nvSpPr>
            <p:cNvPr id="467" name="Rectangle"/>
            <p:cNvSpPr/>
            <p:nvPr/>
          </p:nvSpPr>
          <p:spPr>
            <a:xfrm>
              <a:off x="3246540" y="4396810"/>
              <a:ext cx="536642" cy="409787"/>
            </a:xfrm>
            <a:prstGeom prst="rect">
              <a:avLst/>
            </a:prstGeom>
            <a:solidFill>
              <a:srgbClr val="FFFFFF"/>
            </a:solidFill>
            <a:ln w="3175" cap="flat">
              <a:noFill/>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pic>
          <p:nvPicPr>
            <p:cNvPr id="468" name="2_scanscat.pdf" descr="2_scanscat.pdf"/>
            <p:cNvPicPr>
              <a:picLocks noChangeAspect="1"/>
            </p:cNvPicPr>
            <p:nvPr/>
          </p:nvPicPr>
          <p:blipFill>
            <a:blip r:embed="rId4">
              <a:extLst/>
            </a:blip>
            <a:srcRect l="10094" r="16515" b="41254"/>
            <a:stretch>
              <a:fillRect/>
            </a:stretch>
          </p:blipFill>
          <p:spPr>
            <a:xfrm>
              <a:off x="8334" y="735960"/>
              <a:ext cx="6316434" cy="3939565"/>
            </a:xfrm>
            <a:prstGeom prst="rect">
              <a:avLst/>
            </a:prstGeom>
            <a:ln w="3175" cap="flat">
              <a:noFill/>
              <a:miter lim="400000"/>
            </a:ln>
            <a:effectLst/>
          </p:spPr>
        </p:pic>
        <p:pic>
          <p:nvPicPr>
            <p:cNvPr id="469" name="2_scanscat.pdf" descr="2_scanscat.pdf"/>
            <p:cNvPicPr>
              <a:picLocks noChangeAspect="1"/>
            </p:cNvPicPr>
            <p:nvPr/>
          </p:nvPicPr>
          <p:blipFill>
            <a:blip r:embed="rId4">
              <a:extLst/>
            </a:blip>
            <a:srcRect l="10094" t="53939" r="16325" b="12035"/>
            <a:stretch>
              <a:fillRect/>
            </a:stretch>
          </p:blipFill>
          <p:spPr>
            <a:xfrm>
              <a:off x="0" y="240612"/>
              <a:ext cx="6332852" cy="2281821"/>
            </a:xfrm>
            <a:prstGeom prst="rect">
              <a:avLst/>
            </a:prstGeom>
            <a:ln w="3175" cap="flat">
              <a:noFill/>
              <a:miter lim="400000"/>
            </a:ln>
            <a:effectLst/>
          </p:spPr>
        </p:pic>
        <p:sp>
          <p:nvSpPr>
            <p:cNvPr id="470" name="BEAM DELIVERY"/>
            <p:cNvSpPr/>
            <p:nvPr/>
          </p:nvSpPr>
          <p:spPr>
            <a:xfrm>
              <a:off x="1114833" y="174590"/>
              <a:ext cx="1270001" cy="1270001"/>
            </a:xfrm>
            <a:prstGeom prst="line">
              <a:avLst/>
            </a:prstGeom>
            <a:solidFill>
              <a:srgbClr val="FFFFFF"/>
            </a:solidFill>
            <a:ln w="9525" cap="flat">
              <a:solidFill>
                <a:srgbClr val="000000"/>
              </a:solidFill>
              <a:prstDash val="solid"/>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numCol="1" anchor="ctr">
              <a:spAutoFit/>
            </a:bodyPr>
            <a:lstStyle>
              <a:lvl1pPr>
                <a:defRPr sz="1800" b="0">
                  <a:latin typeface="+mn-lt"/>
                  <a:ea typeface="+mn-ea"/>
                  <a:cs typeface="+mn-cs"/>
                  <a:sym typeface="Helvetica Neue Medium"/>
                </a:defRPr>
              </a:lvl1pPr>
            </a:lstStyle>
            <a:p>
              <a:r>
                <a:t>BEAM DELIVERY</a:t>
              </a:r>
            </a:p>
          </p:txBody>
        </p:sp>
        <p:sp>
          <p:nvSpPr>
            <p:cNvPr id="471" name="PASSIVE"/>
            <p:cNvSpPr/>
            <p:nvPr/>
          </p:nvSpPr>
          <p:spPr>
            <a:xfrm>
              <a:off x="676611" y="544951"/>
              <a:ext cx="1270001" cy="1270001"/>
            </a:xfrm>
            <a:prstGeom prst="line">
              <a:avLst/>
            </a:prstGeom>
            <a:solidFill>
              <a:srgbClr val="FFFFFF"/>
            </a:solidFill>
            <a:ln w="9525" cap="flat">
              <a:solidFill>
                <a:srgbClr val="000000"/>
              </a:solidFill>
              <a:prstDash val="solid"/>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numCol="1" anchor="ctr">
              <a:spAutoFit/>
            </a:bodyPr>
            <a:lstStyle>
              <a:lvl1pPr>
                <a:defRPr sz="1800" b="0">
                  <a:solidFill>
                    <a:srgbClr val="929292"/>
                  </a:solidFill>
                  <a:latin typeface="+mn-lt"/>
                  <a:ea typeface="+mn-ea"/>
                  <a:cs typeface="+mn-cs"/>
                  <a:sym typeface="Helvetica Neue Medium"/>
                </a:defRPr>
              </a:lvl1pPr>
            </a:lstStyle>
            <a:p>
              <a:r>
                <a:t>PASSIVE</a:t>
              </a:r>
            </a:p>
          </p:txBody>
        </p:sp>
        <p:sp>
          <p:nvSpPr>
            <p:cNvPr id="472" name="ACTIVE"/>
            <p:cNvSpPr/>
            <p:nvPr/>
          </p:nvSpPr>
          <p:spPr>
            <a:xfrm>
              <a:off x="616191" y="2705651"/>
              <a:ext cx="1270001" cy="1270001"/>
            </a:xfrm>
            <a:prstGeom prst="line">
              <a:avLst/>
            </a:prstGeom>
            <a:solidFill>
              <a:srgbClr val="FFFFFF"/>
            </a:solidFill>
            <a:ln w="9525" cap="flat">
              <a:solidFill>
                <a:srgbClr val="000000"/>
              </a:solidFill>
              <a:prstDash val="solid"/>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numCol="1" anchor="ctr">
              <a:spAutoFit/>
            </a:bodyPr>
            <a:lstStyle>
              <a:lvl1pPr>
                <a:defRPr sz="1800" b="0">
                  <a:solidFill>
                    <a:srgbClr val="929292"/>
                  </a:solidFill>
                  <a:latin typeface="+mn-lt"/>
                  <a:ea typeface="+mn-ea"/>
                  <a:cs typeface="+mn-cs"/>
                  <a:sym typeface="Helvetica Neue Medium"/>
                </a:defRPr>
              </a:lvl1pPr>
            </a:lstStyle>
            <a:p>
              <a:r>
                <a:t>ACTIVE</a:t>
              </a: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3" grpId="1" animBg="1" advAuto="0"/>
    </p:bld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7" name="GaToroid: the principle"/>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solidFill>
                  <a:srgbClr val="FFFFFF"/>
                </a:solidFill>
                <a:latin typeface="Helvetica Neue Light"/>
                <a:ea typeface="Helvetica Neue Light"/>
                <a:cs typeface="Helvetica Neue Light"/>
                <a:sym typeface="Helvetica Neue Light"/>
              </a:defRPr>
            </a:lvl1pPr>
          </a:lstStyle>
          <a:p>
            <a:r>
              <a:t>GaToroid: the principle</a:t>
            </a:r>
          </a:p>
        </p:txBody>
      </p:sp>
      <p:sp>
        <p:nvSpPr>
          <p:cNvPr id="478" name="Slide Number"/>
          <p:cNvSpPr txBox="1">
            <a:spLocks noGrp="1"/>
          </p:cNvSpPr>
          <p:nvPr>
            <p:ph type="sldNum" sz="quarter" idx="2"/>
          </p:nvPr>
        </p:nvSpPr>
        <p:spPr>
          <a:xfrm>
            <a:off x="12595859" y="9536853"/>
            <a:ext cx="127001" cy="18644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21</a:t>
            </a:fld>
            <a:endParaRPr/>
          </a:p>
        </p:txBody>
      </p:sp>
      <p:sp>
        <p:nvSpPr>
          <p:cNvPr id="479" name="Text"/>
          <p:cNvSpPr txBox="1"/>
          <p:nvPr/>
        </p:nvSpPr>
        <p:spPr>
          <a:xfrm>
            <a:off x="-1454150" y="569095"/>
            <a:ext cx="127000" cy="409787"/>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algn="l" defTabSz="457200">
              <a:defRPr sz="1200" b="0">
                <a:latin typeface="Times Roman"/>
                <a:ea typeface="Times Roman"/>
                <a:cs typeface="Times Roman"/>
                <a:sym typeface="Times Roman"/>
              </a:defRPr>
            </a:pPr>
            <a:endParaRPr/>
          </a:p>
        </p:txBody>
      </p:sp>
      <p:pic>
        <p:nvPicPr>
          <p:cNvPr id="480" name="Image" descr="Image"/>
          <p:cNvPicPr>
            <a:picLocks noChangeAspect="1"/>
          </p:cNvPicPr>
          <p:nvPr/>
        </p:nvPicPr>
        <p:blipFill>
          <a:blip r:embed="rId3">
            <a:extLst/>
          </a:blip>
          <a:stretch>
            <a:fillRect/>
          </a:stretch>
        </p:blipFill>
        <p:spPr>
          <a:xfrm flipH="1">
            <a:off x="335752" y="2965002"/>
            <a:ext cx="6797501" cy="3823596"/>
          </a:xfrm>
          <a:prstGeom prst="rect">
            <a:avLst/>
          </a:prstGeom>
          <a:ln>
            <a:solidFill>
              <a:srgbClr val="000000"/>
            </a:solidFill>
            <a:miter lim="400000"/>
          </a:ln>
        </p:spPr>
      </p:pic>
      <p:sp>
        <p:nvSpPr>
          <p:cNvPr id="481" name="Patent: L. Bottura 2018"/>
          <p:cNvSpPr txBox="1"/>
          <p:nvPr/>
        </p:nvSpPr>
        <p:spPr>
          <a:xfrm>
            <a:off x="262679" y="9035851"/>
            <a:ext cx="2003841" cy="26493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lgn="l">
              <a:spcBef>
                <a:spcPts val="1100"/>
              </a:spcBef>
              <a:defRPr sz="1400"/>
            </a:lvl1pPr>
          </a:lstStyle>
          <a:p>
            <a:r>
              <a:t>Patent: L. Bottura 2018</a:t>
            </a:r>
          </a:p>
        </p:txBody>
      </p:sp>
      <p:pic>
        <p:nvPicPr>
          <p:cNvPr id="482" name="Image" descr="Image"/>
          <p:cNvPicPr>
            <a:picLocks noChangeAspect="1"/>
          </p:cNvPicPr>
          <p:nvPr/>
        </p:nvPicPr>
        <p:blipFill>
          <a:blip r:embed="rId4">
            <a:extLst/>
          </a:blip>
          <a:stretch>
            <a:fillRect/>
          </a:stretch>
        </p:blipFill>
        <p:spPr>
          <a:xfrm>
            <a:off x="8340756" y="1252796"/>
            <a:ext cx="2890088" cy="3097346"/>
          </a:xfrm>
          <a:prstGeom prst="rect">
            <a:avLst/>
          </a:prstGeom>
          <a:ln w="3175">
            <a:miter lim="400000"/>
          </a:ln>
        </p:spPr>
      </p:pic>
      <p:pic>
        <p:nvPicPr>
          <p:cNvPr id="483" name="Image" descr="Image"/>
          <p:cNvPicPr>
            <a:picLocks noChangeAspect="1"/>
          </p:cNvPicPr>
          <p:nvPr/>
        </p:nvPicPr>
        <p:blipFill>
          <a:blip r:embed="rId5">
            <a:extLst/>
          </a:blip>
          <a:srcRect t="16926" r="2771"/>
          <a:stretch>
            <a:fillRect/>
          </a:stretch>
        </p:blipFill>
        <p:spPr>
          <a:xfrm>
            <a:off x="7898857" y="4994528"/>
            <a:ext cx="3773980" cy="3324781"/>
          </a:xfrm>
          <a:prstGeom prst="rect">
            <a:avLst/>
          </a:prstGeom>
          <a:ln w="3175">
            <a:miter lim="400000"/>
          </a:ln>
        </p:spPr>
      </p:pic>
      <p:sp>
        <p:nvSpPr>
          <p:cNvPr id="484" name="Courtesy: L. Bottura"/>
          <p:cNvSpPr txBox="1"/>
          <p:nvPr/>
        </p:nvSpPr>
        <p:spPr>
          <a:xfrm>
            <a:off x="262679" y="9240023"/>
            <a:ext cx="1773057" cy="26493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algn="l">
              <a:spcBef>
                <a:spcPts val="1100"/>
              </a:spcBef>
              <a:defRPr sz="1400"/>
            </a:lvl1pPr>
          </a:lstStyle>
          <a:p>
            <a:r>
              <a:t>Courtesy: L. Bottura</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88" name="De/focusing effect (E. Felcini thesi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De/focusing effect (E. Felcini thesis)</a:t>
            </a:r>
          </a:p>
        </p:txBody>
      </p:sp>
      <p:sp>
        <p:nvSpPr>
          <p:cNvPr id="489"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22</a:t>
            </a:fld>
            <a:endParaRPr/>
          </a:p>
        </p:txBody>
      </p:sp>
      <p:grpSp>
        <p:nvGrpSpPr>
          <p:cNvPr id="492" name="Image"/>
          <p:cNvGrpSpPr/>
          <p:nvPr/>
        </p:nvGrpSpPr>
        <p:grpSpPr>
          <a:xfrm>
            <a:off x="68474" y="2044166"/>
            <a:ext cx="6930520" cy="5665268"/>
            <a:chOff x="0" y="0"/>
            <a:chExt cx="6930519" cy="5665266"/>
          </a:xfrm>
        </p:grpSpPr>
        <p:pic>
          <p:nvPicPr>
            <p:cNvPr id="491" name="Image" descr="Image"/>
            <p:cNvPicPr>
              <a:picLocks noChangeAspect="1"/>
            </p:cNvPicPr>
            <p:nvPr/>
          </p:nvPicPr>
          <p:blipFill>
            <a:blip r:embed="rId2">
              <a:extLst/>
            </a:blip>
            <a:stretch>
              <a:fillRect/>
            </a:stretch>
          </p:blipFill>
          <p:spPr>
            <a:xfrm>
              <a:off x="50800" y="38100"/>
              <a:ext cx="6828920" cy="5500167"/>
            </a:xfrm>
            <a:prstGeom prst="rect">
              <a:avLst/>
            </a:prstGeom>
            <a:ln>
              <a:noFill/>
            </a:ln>
            <a:effectLst/>
          </p:spPr>
        </p:pic>
        <p:pic>
          <p:nvPicPr>
            <p:cNvPr id="490" name="Image" descr="Image"/>
            <p:cNvPicPr>
              <a:picLocks/>
            </p:cNvPicPr>
            <p:nvPr/>
          </p:nvPicPr>
          <p:blipFill>
            <a:blip r:embed="rId3">
              <a:extLst/>
            </a:blip>
            <a:stretch>
              <a:fillRect/>
            </a:stretch>
          </p:blipFill>
          <p:spPr>
            <a:xfrm>
              <a:off x="0" y="0"/>
              <a:ext cx="6930520" cy="5665267"/>
            </a:xfrm>
            <a:prstGeom prst="rect">
              <a:avLst/>
            </a:prstGeom>
            <a:effectLst/>
          </p:spPr>
        </p:pic>
      </p:grpSp>
      <p:grpSp>
        <p:nvGrpSpPr>
          <p:cNvPr id="495" name="Image"/>
          <p:cNvGrpSpPr/>
          <p:nvPr/>
        </p:nvGrpSpPr>
        <p:grpSpPr>
          <a:xfrm>
            <a:off x="7173930" y="1047315"/>
            <a:ext cx="5627460" cy="7873730"/>
            <a:chOff x="0" y="0"/>
            <a:chExt cx="5627458" cy="7873729"/>
          </a:xfrm>
        </p:grpSpPr>
        <p:pic>
          <p:nvPicPr>
            <p:cNvPr id="494" name="Image" descr="Image"/>
            <p:cNvPicPr>
              <a:picLocks noChangeAspect="1"/>
            </p:cNvPicPr>
            <p:nvPr/>
          </p:nvPicPr>
          <p:blipFill>
            <a:blip r:embed="rId4">
              <a:extLst/>
            </a:blip>
            <a:stretch>
              <a:fillRect/>
            </a:stretch>
          </p:blipFill>
          <p:spPr>
            <a:xfrm>
              <a:off x="50800" y="38100"/>
              <a:ext cx="5525859" cy="7708630"/>
            </a:xfrm>
            <a:prstGeom prst="rect">
              <a:avLst/>
            </a:prstGeom>
            <a:ln>
              <a:noFill/>
            </a:ln>
            <a:effectLst/>
          </p:spPr>
        </p:pic>
        <p:pic>
          <p:nvPicPr>
            <p:cNvPr id="493" name="Image" descr="Image"/>
            <p:cNvPicPr>
              <a:picLocks/>
            </p:cNvPicPr>
            <p:nvPr/>
          </p:nvPicPr>
          <p:blipFill>
            <a:blip r:embed="rId5">
              <a:extLst/>
            </a:blip>
            <a:stretch>
              <a:fillRect/>
            </a:stretch>
          </p:blipFill>
          <p:spPr>
            <a:xfrm>
              <a:off x="0" y="0"/>
              <a:ext cx="5627459" cy="7873730"/>
            </a:xfrm>
            <a:prstGeom prst="rect">
              <a:avLst/>
            </a:prstGeom>
            <a:effectLst/>
          </p:spPr>
        </p:pic>
      </p:gr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97" name="L.Bottura: https://indico.cern.ch/event/754093/attachments/1757883/2850771/GaToroid_LBEF_KT_final.pdf"/>
          <p:cNvSpPr txBox="1">
            <a:spLocks noGrp="1"/>
          </p:cNvSpPr>
          <p:nvPr>
            <p:ph type="body" idx="21"/>
          </p:nvPr>
        </p:nvSpPr>
        <p:spPr>
          <a:xfrm>
            <a:off x="130640" y="215020"/>
            <a:ext cx="12762054" cy="35162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latin typeface="Helvetica Neue Light"/>
                <a:ea typeface="Helvetica Neue Light"/>
                <a:cs typeface="Helvetica Neue Light"/>
                <a:sym typeface="Helvetica Neue Light"/>
              </a:defRPr>
            </a:lvl1pPr>
          </a:lstStyle>
          <a:p>
            <a:r>
              <a:t>L.Bottura: https://indico.cern.ch/event/754093/attachments/1757883/2850771/GaToroid_LBEF_KT_final.pdf</a:t>
            </a:r>
          </a:p>
        </p:txBody>
      </p:sp>
      <p:sp>
        <p:nvSpPr>
          <p:cNvPr id="498"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23</a:t>
            </a:fld>
            <a:endParaRPr/>
          </a:p>
        </p:txBody>
      </p:sp>
      <p:grpSp>
        <p:nvGrpSpPr>
          <p:cNvPr id="501" name="Image"/>
          <p:cNvGrpSpPr/>
          <p:nvPr/>
        </p:nvGrpSpPr>
        <p:grpSpPr>
          <a:xfrm>
            <a:off x="1447800" y="1117600"/>
            <a:ext cx="10109200" cy="7607300"/>
            <a:chOff x="0" y="0"/>
            <a:chExt cx="10109200" cy="7607300"/>
          </a:xfrm>
        </p:grpSpPr>
        <p:pic>
          <p:nvPicPr>
            <p:cNvPr id="500" name="Image" descr="Image"/>
            <p:cNvPicPr>
              <a:picLocks noChangeAspect="1"/>
            </p:cNvPicPr>
            <p:nvPr/>
          </p:nvPicPr>
          <p:blipFill>
            <a:blip r:embed="rId2">
              <a:extLst/>
            </a:blip>
            <a:stretch>
              <a:fillRect/>
            </a:stretch>
          </p:blipFill>
          <p:spPr>
            <a:xfrm>
              <a:off x="50800" y="38100"/>
              <a:ext cx="10007600" cy="7442200"/>
            </a:xfrm>
            <a:prstGeom prst="rect">
              <a:avLst/>
            </a:prstGeom>
            <a:ln>
              <a:noFill/>
            </a:ln>
            <a:effectLst/>
          </p:spPr>
        </p:pic>
        <p:pic>
          <p:nvPicPr>
            <p:cNvPr id="499" name="Image" descr="Image"/>
            <p:cNvPicPr>
              <a:picLocks/>
            </p:cNvPicPr>
            <p:nvPr/>
          </p:nvPicPr>
          <p:blipFill>
            <a:blip r:embed="rId3">
              <a:extLst/>
            </a:blip>
            <a:stretch>
              <a:fillRect/>
            </a:stretch>
          </p:blipFill>
          <p:spPr>
            <a:xfrm>
              <a:off x="0" y="0"/>
              <a:ext cx="10109200" cy="7607300"/>
            </a:xfrm>
            <a:prstGeom prst="rect">
              <a:avLst/>
            </a:prstGeom>
            <a:effectLst/>
          </p:spPr>
        </p:pic>
      </p:gr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3" name="L.Bottura: https://indico.cern.ch/event/754093/attachments/1757883/2850771/GaToroid_LBEF_KT_final.pdf"/>
          <p:cNvSpPr txBox="1">
            <a:spLocks noGrp="1"/>
          </p:cNvSpPr>
          <p:nvPr>
            <p:ph type="body" idx="21"/>
          </p:nvPr>
        </p:nvSpPr>
        <p:spPr>
          <a:xfrm>
            <a:off x="130640" y="215020"/>
            <a:ext cx="12762054" cy="35162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latin typeface="Helvetica Neue Light"/>
                <a:ea typeface="Helvetica Neue Light"/>
                <a:cs typeface="Helvetica Neue Light"/>
                <a:sym typeface="Helvetica Neue Light"/>
              </a:defRPr>
            </a:lvl1pPr>
          </a:lstStyle>
          <a:p>
            <a:r>
              <a:t>L.Bottura: https://indico.cern.ch/event/754093/attachments/1757883/2850771/GaToroid_LBEF_KT_final.pdf</a:t>
            </a:r>
          </a:p>
        </p:txBody>
      </p:sp>
      <p:sp>
        <p:nvSpPr>
          <p:cNvPr id="504"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24</a:t>
            </a:fld>
            <a:endParaRPr/>
          </a:p>
        </p:txBody>
      </p:sp>
      <p:pic>
        <p:nvPicPr>
          <p:cNvPr id="505" name="Image" descr="Image"/>
          <p:cNvPicPr>
            <a:picLocks noChangeAspect="1"/>
          </p:cNvPicPr>
          <p:nvPr/>
        </p:nvPicPr>
        <p:blipFill>
          <a:blip r:embed="rId2">
            <a:extLst/>
          </a:blip>
          <a:stretch>
            <a:fillRect/>
          </a:stretch>
        </p:blipFill>
        <p:spPr>
          <a:xfrm>
            <a:off x="753122" y="2545945"/>
            <a:ext cx="5595200" cy="4198192"/>
          </a:xfrm>
          <a:prstGeom prst="rect">
            <a:avLst/>
          </a:prstGeom>
          <a:ln w="3175">
            <a:miter lim="400000"/>
          </a:ln>
        </p:spPr>
      </p:pic>
      <p:pic>
        <p:nvPicPr>
          <p:cNvPr id="506" name="Image" descr="Image"/>
          <p:cNvPicPr>
            <a:picLocks noChangeAspect="1"/>
          </p:cNvPicPr>
          <p:nvPr/>
        </p:nvPicPr>
        <p:blipFill>
          <a:blip r:embed="rId3">
            <a:extLst/>
          </a:blip>
          <a:stretch>
            <a:fillRect/>
          </a:stretch>
        </p:blipFill>
        <p:spPr>
          <a:xfrm>
            <a:off x="6831728" y="2545945"/>
            <a:ext cx="5281367" cy="4198192"/>
          </a:xfrm>
          <a:prstGeom prst="rect">
            <a:avLst/>
          </a:prstGeom>
          <a:ln w="3175">
            <a:miter lim="400000"/>
          </a:ln>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08" name="L.Bottura: https://indico.cern.ch/event/754093/attachments/1757883/2850771/GaToroid_LBEF_KT_final.pdf"/>
          <p:cNvSpPr txBox="1">
            <a:spLocks noGrp="1"/>
          </p:cNvSpPr>
          <p:nvPr>
            <p:ph type="body" idx="21"/>
          </p:nvPr>
        </p:nvSpPr>
        <p:spPr>
          <a:xfrm>
            <a:off x="130640" y="215020"/>
            <a:ext cx="12762054" cy="35162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latin typeface="Helvetica Neue Light"/>
                <a:ea typeface="Helvetica Neue Light"/>
                <a:cs typeface="Helvetica Neue Light"/>
                <a:sym typeface="Helvetica Neue Light"/>
              </a:defRPr>
            </a:lvl1pPr>
          </a:lstStyle>
          <a:p>
            <a:r>
              <a:t>L.Bottura: https://indico.cern.ch/event/754093/attachments/1757883/2850771/GaToroid_LBEF_KT_final.pdf</a:t>
            </a:r>
          </a:p>
        </p:txBody>
      </p:sp>
      <p:sp>
        <p:nvSpPr>
          <p:cNvPr id="509"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25</a:t>
            </a:fld>
            <a:endParaRPr/>
          </a:p>
        </p:txBody>
      </p:sp>
      <p:grpSp>
        <p:nvGrpSpPr>
          <p:cNvPr id="512" name="Image"/>
          <p:cNvGrpSpPr/>
          <p:nvPr/>
        </p:nvGrpSpPr>
        <p:grpSpPr>
          <a:xfrm>
            <a:off x="1454150" y="1060450"/>
            <a:ext cx="10096500" cy="7721600"/>
            <a:chOff x="0" y="0"/>
            <a:chExt cx="10096500" cy="7721600"/>
          </a:xfrm>
        </p:grpSpPr>
        <p:pic>
          <p:nvPicPr>
            <p:cNvPr id="511" name="Image" descr="Image"/>
            <p:cNvPicPr>
              <a:picLocks noChangeAspect="1"/>
            </p:cNvPicPr>
            <p:nvPr/>
          </p:nvPicPr>
          <p:blipFill>
            <a:blip r:embed="rId2">
              <a:extLst/>
            </a:blip>
            <a:stretch>
              <a:fillRect/>
            </a:stretch>
          </p:blipFill>
          <p:spPr>
            <a:xfrm>
              <a:off x="50800" y="38100"/>
              <a:ext cx="9994900" cy="7556500"/>
            </a:xfrm>
            <a:prstGeom prst="rect">
              <a:avLst/>
            </a:prstGeom>
            <a:ln>
              <a:noFill/>
            </a:ln>
            <a:effectLst/>
          </p:spPr>
        </p:pic>
        <p:pic>
          <p:nvPicPr>
            <p:cNvPr id="510" name="Image" descr="Image"/>
            <p:cNvPicPr>
              <a:picLocks/>
            </p:cNvPicPr>
            <p:nvPr/>
          </p:nvPicPr>
          <p:blipFill>
            <a:blip r:embed="rId3">
              <a:extLst/>
            </a:blip>
            <a:stretch>
              <a:fillRect/>
            </a:stretch>
          </p:blipFill>
          <p:spPr>
            <a:xfrm>
              <a:off x="0" y="0"/>
              <a:ext cx="10096500" cy="7721600"/>
            </a:xfrm>
            <a:prstGeom prst="rect">
              <a:avLst/>
            </a:prstGeom>
            <a:effectLst/>
          </p:spPr>
        </p:pic>
      </p:gr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14" name="L.Bottura: https://indico.cern.ch/event/754093/attachments/1757883/2850771/GaToroid_LBEF_KT_final.pdf"/>
          <p:cNvSpPr txBox="1">
            <a:spLocks noGrp="1"/>
          </p:cNvSpPr>
          <p:nvPr>
            <p:ph type="body" idx="21"/>
          </p:nvPr>
        </p:nvSpPr>
        <p:spPr>
          <a:xfrm>
            <a:off x="130640" y="215020"/>
            <a:ext cx="12762054" cy="35162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latin typeface="Helvetica Neue Light"/>
                <a:ea typeface="Helvetica Neue Light"/>
                <a:cs typeface="Helvetica Neue Light"/>
                <a:sym typeface="Helvetica Neue Light"/>
              </a:defRPr>
            </a:lvl1pPr>
          </a:lstStyle>
          <a:p>
            <a:r>
              <a:t>L.Bottura: https://indico.cern.ch/event/754093/attachments/1757883/2850771/GaToroid_LBEF_KT_final.pdf</a:t>
            </a:r>
          </a:p>
        </p:txBody>
      </p:sp>
      <p:sp>
        <p:nvSpPr>
          <p:cNvPr id="515"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26</a:t>
            </a:fld>
            <a:endParaRPr/>
          </a:p>
        </p:txBody>
      </p:sp>
      <p:grpSp>
        <p:nvGrpSpPr>
          <p:cNvPr id="518" name="Image"/>
          <p:cNvGrpSpPr/>
          <p:nvPr/>
        </p:nvGrpSpPr>
        <p:grpSpPr>
          <a:xfrm>
            <a:off x="1606550" y="1606550"/>
            <a:ext cx="9791700" cy="6629400"/>
            <a:chOff x="0" y="0"/>
            <a:chExt cx="9791700" cy="6629400"/>
          </a:xfrm>
        </p:grpSpPr>
        <p:pic>
          <p:nvPicPr>
            <p:cNvPr id="517" name="Image" descr="Image"/>
            <p:cNvPicPr>
              <a:picLocks noChangeAspect="1"/>
            </p:cNvPicPr>
            <p:nvPr/>
          </p:nvPicPr>
          <p:blipFill>
            <a:blip r:embed="rId2">
              <a:extLst/>
            </a:blip>
            <a:stretch>
              <a:fillRect/>
            </a:stretch>
          </p:blipFill>
          <p:spPr>
            <a:xfrm>
              <a:off x="50800" y="38100"/>
              <a:ext cx="9690100" cy="6464300"/>
            </a:xfrm>
            <a:prstGeom prst="rect">
              <a:avLst/>
            </a:prstGeom>
            <a:ln>
              <a:noFill/>
            </a:ln>
            <a:effectLst/>
          </p:spPr>
        </p:pic>
        <p:pic>
          <p:nvPicPr>
            <p:cNvPr id="516" name="Image" descr="Image"/>
            <p:cNvPicPr>
              <a:picLocks/>
            </p:cNvPicPr>
            <p:nvPr/>
          </p:nvPicPr>
          <p:blipFill>
            <a:blip r:embed="rId3">
              <a:extLst/>
            </a:blip>
            <a:stretch>
              <a:fillRect/>
            </a:stretch>
          </p:blipFill>
          <p:spPr>
            <a:xfrm>
              <a:off x="0" y="0"/>
              <a:ext cx="9791700" cy="6629400"/>
            </a:xfrm>
            <a:prstGeom prst="rect">
              <a:avLst/>
            </a:prstGeom>
            <a:effectLst/>
          </p:spPr>
        </p:pic>
      </p:gr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0" name="L.Bottura: https://indico.cern.ch/event/754093/attachments/1757883/2850771/GaToroid_LBEF_KT_final.pdf"/>
          <p:cNvSpPr txBox="1">
            <a:spLocks noGrp="1"/>
          </p:cNvSpPr>
          <p:nvPr>
            <p:ph type="body" idx="21"/>
          </p:nvPr>
        </p:nvSpPr>
        <p:spPr>
          <a:xfrm>
            <a:off x="130640" y="215020"/>
            <a:ext cx="12762054" cy="35162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000">
                <a:latin typeface="Helvetica Neue Light"/>
                <a:ea typeface="Helvetica Neue Light"/>
                <a:cs typeface="Helvetica Neue Light"/>
                <a:sym typeface="Helvetica Neue Light"/>
              </a:defRPr>
            </a:lvl1pPr>
          </a:lstStyle>
          <a:p>
            <a:r>
              <a:t>L.Bottura: https://indico.cern.ch/event/754093/attachments/1757883/2850771/GaToroid_LBEF_KT_final.pdf</a:t>
            </a:r>
          </a:p>
        </p:txBody>
      </p:sp>
      <p:sp>
        <p:nvSpPr>
          <p:cNvPr id="521"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27</a:t>
            </a:fld>
            <a:endParaRPr/>
          </a:p>
        </p:txBody>
      </p:sp>
      <p:grpSp>
        <p:nvGrpSpPr>
          <p:cNvPr id="524" name="Image"/>
          <p:cNvGrpSpPr/>
          <p:nvPr/>
        </p:nvGrpSpPr>
        <p:grpSpPr>
          <a:xfrm>
            <a:off x="1258789" y="1170940"/>
            <a:ext cx="10505756" cy="7796862"/>
            <a:chOff x="0" y="0"/>
            <a:chExt cx="10505755" cy="7796860"/>
          </a:xfrm>
        </p:grpSpPr>
        <p:pic>
          <p:nvPicPr>
            <p:cNvPr id="523" name="Image" descr="Image"/>
            <p:cNvPicPr>
              <a:picLocks noChangeAspect="1"/>
            </p:cNvPicPr>
            <p:nvPr/>
          </p:nvPicPr>
          <p:blipFill>
            <a:blip r:embed="rId2">
              <a:extLst/>
            </a:blip>
            <a:stretch>
              <a:fillRect/>
            </a:stretch>
          </p:blipFill>
          <p:spPr>
            <a:xfrm>
              <a:off x="50800" y="38100"/>
              <a:ext cx="10404156" cy="7631761"/>
            </a:xfrm>
            <a:prstGeom prst="rect">
              <a:avLst/>
            </a:prstGeom>
            <a:ln>
              <a:noFill/>
            </a:ln>
            <a:effectLst/>
          </p:spPr>
        </p:pic>
        <p:pic>
          <p:nvPicPr>
            <p:cNvPr id="522" name="Image" descr="Image"/>
            <p:cNvPicPr>
              <a:picLocks/>
            </p:cNvPicPr>
            <p:nvPr/>
          </p:nvPicPr>
          <p:blipFill>
            <a:blip r:embed="rId3">
              <a:extLst/>
            </a:blip>
            <a:stretch>
              <a:fillRect/>
            </a:stretch>
          </p:blipFill>
          <p:spPr>
            <a:xfrm>
              <a:off x="0" y="0"/>
              <a:ext cx="10505756" cy="7796861"/>
            </a:xfrm>
            <a:prstGeom prst="rect">
              <a:avLst/>
            </a:prstGeom>
            <a:effectLst/>
          </p:spPr>
        </p:pic>
      </p:gr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26" name="GaToroid: central trajectorie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GaToroid: central trajectories</a:t>
            </a:r>
          </a:p>
        </p:txBody>
      </p:sp>
      <p:sp>
        <p:nvSpPr>
          <p:cNvPr id="527"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28</a:t>
            </a:fld>
            <a:endParaRPr/>
          </a:p>
        </p:txBody>
      </p:sp>
      <p:sp>
        <p:nvSpPr>
          <p:cNvPr id="528" name="Rectangle"/>
          <p:cNvSpPr/>
          <p:nvPr/>
        </p:nvSpPr>
        <p:spPr>
          <a:xfrm>
            <a:off x="5614590" y="893883"/>
            <a:ext cx="3967755" cy="3288202"/>
          </a:xfrm>
          <a:prstGeom prst="rect">
            <a:avLst/>
          </a:prstGeom>
          <a:solidFill>
            <a:srgbClr val="929292">
              <a:alpha val="36134"/>
            </a:srgbClr>
          </a:solidFill>
          <a:ln w="3175">
            <a:miter lim="400000"/>
          </a:ln>
        </p:spPr>
        <p:txBody>
          <a:bodyPr lIns="0" tIns="0" rIns="0" bIns="0" anchor="ctr"/>
          <a:lstStyle/>
          <a:p>
            <a:pPr>
              <a:defRPr sz="2200" b="0">
                <a:solidFill>
                  <a:srgbClr val="FFFFFF"/>
                </a:solidFill>
                <a:latin typeface="+mn-lt"/>
                <a:ea typeface="+mn-ea"/>
                <a:cs typeface="+mn-cs"/>
                <a:sym typeface="Helvetica Neue Medium"/>
              </a:defRPr>
            </a:pPr>
            <a:endParaRPr/>
          </a:p>
        </p:txBody>
      </p:sp>
      <p:sp>
        <p:nvSpPr>
          <p:cNvPr id="529" name="Line"/>
          <p:cNvSpPr/>
          <p:nvPr/>
        </p:nvSpPr>
        <p:spPr>
          <a:xfrm>
            <a:off x="3304616" y="1370669"/>
            <a:ext cx="5334359" cy="2827604"/>
          </a:xfrm>
          <a:custGeom>
            <a:avLst/>
            <a:gdLst/>
            <a:ahLst/>
            <a:cxnLst>
              <a:cxn ang="0">
                <a:pos x="wd2" y="hd2"/>
              </a:cxn>
              <a:cxn ang="5400000">
                <a:pos x="wd2" y="hd2"/>
              </a:cxn>
              <a:cxn ang="10800000">
                <a:pos x="wd2" y="hd2"/>
              </a:cxn>
              <a:cxn ang="16200000">
                <a:pos x="wd2" y="hd2"/>
              </a:cxn>
            </a:cxnLst>
            <a:rect l="0" t="0" r="r" b="b"/>
            <a:pathLst>
              <a:path w="21594" h="21251" extrusionOk="0">
                <a:moveTo>
                  <a:pt x="0" y="21203"/>
                </a:moveTo>
                <a:cubicBezTo>
                  <a:pt x="2731" y="17788"/>
                  <a:pt x="5455" y="14352"/>
                  <a:pt x="8171" y="10897"/>
                </a:cubicBezTo>
                <a:cubicBezTo>
                  <a:pt x="10806" y="7544"/>
                  <a:pt x="13435" y="4173"/>
                  <a:pt x="16056" y="783"/>
                </a:cubicBezTo>
                <a:cubicBezTo>
                  <a:pt x="17121" y="-349"/>
                  <a:pt x="18442" y="-247"/>
                  <a:pt x="19453" y="1046"/>
                </a:cubicBezTo>
                <a:cubicBezTo>
                  <a:pt x="19731" y="1401"/>
                  <a:pt x="19975" y="1839"/>
                  <a:pt x="20186" y="2326"/>
                </a:cubicBezTo>
                <a:cubicBezTo>
                  <a:pt x="21044" y="4299"/>
                  <a:pt x="21322" y="6837"/>
                  <a:pt x="21515" y="9315"/>
                </a:cubicBezTo>
                <a:cubicBezTo>
                  <a:pt x="21541" y="9644"/>
                  <a:pt x="21566" y="9974"/>
                  <a:pt x="21580" y="10307"/>
                </a:cubicBezTo>
                <a:cubicBezTo>
                  <a:pt x="21600" y="10782"/>
                  <a:pt x="21599" y="11259"/>
                  <a:pt x="21576" y="11734"/>
                </a:cubicBezTo>
                <a:lnTo>
                  <a:pt x="21592" y="21251"/>
                </a:lnTo>
              </a:path>
            </a:pathLst>
          </a:custGeom>
          <a:ln w="38100">
            <a:solidFill>
              <a:srgbClr val="000000"/>
            </a:solidFill>
            <a:miter lim="400000"/>
          </a:ln>
        </p:spPr>
        <p:txBody>
          <a:bodyPr lIns="27093" tIns="27093" rIns="27093" bIns="27093" anchor="ctr"/>
          <a:lstStyle/>
          <a:p>
            <a:endParaRPr/>
          </a:p>
        </p:txBody>
      </p:sp>
      <p:sp>
        <p:nvSpPr>
          <p:cNvPr id="530" name="Line"/>
          <p:cNvSpPr/>
          <p:nvPr/>
        </p:nvSpPr>
        <p:spPr>
          <a:xfrm>
            <a:off x="3542145" y="1647875"/>
            <a:ext cx="5096809" cy="2537004"/>
          </a:xfrm>
          <a:custGeom>
            <a:avLst/>
            <a:gdLst/>
            <a:ahLst/>
            <a:cxnLst>
              <a:cxn ang="0">
                <a:pos x="wd2" y="hd2"/>
              </a:cxn>
              <a:cxn ang="5400000">
                <a:pos x="wd2" y="hd2"/>
              </a:cxn>
              <a:cxn ang="10800000">
                <a:pos x="wd2" y="hd2"/>
              </a:cxn>
              <a:cxn ang="16200000">
                <a:pos x="wd2" y="hd2"/>
              </a:cxn>
            </a:cxnLst>
            <a:rect l="0" t="0" r="r" b="b"/>
            <a:pathLst>
              <a:path w="21594" h="21531" extrusionOk="0">
                <a:moveTo>
                  <a:pt x="0" y="21531"/>
                </a:moveTo>
                <a:lnTo>
                  <a:pt x="15181" y="1905"/>
                </a:lnTo>
                <a:cubicBezTo>
                  <a:pt x="16120" y="584"/>
                  <a:pt x="17237" y="-69"/>
                  <a:pt x="18361" y="6"/>
                </a:cubicBezTo>
                <a:cubicBezTo>
                  <a:pt x="18741" y="31"/>
                  <a:pt x="19124" y="143"/>
                  <a:pt x="19479" y="450"/>
                </a:cubicBezTo>
                <a:cubicBezTo>
                  <a:pt x="20866" y="1649"/>
                  <a:pt x="21296" y="4832"/>
                  <a:pt x="21512" y="7781"/>
                </a:cubicBezTo>
                <a:cubicBezTo>
                  <a:pt x="21539" y="8153"/>
                  <a:pt x="21564" y="8526"/>
                  <a:pt x="21579" y="8901"/>
                </a:cubicBezTo>
                <a:cubicBezTo>
                  <a:pt x="21600" y="9438"/>
                  <a:pt x="21599" y="9977"/>
                  <a:pt x="21575" y="10513"/>
                </a:cubicBezTo>
                <a:lnTo>
                  <a:pt x="21587" y="21519"/>
                </a:lnTo>
              </a:path>
            </a:pathLst>
          </a:custGeom>
          <a:ln w="38100">
            <a:solidFill>
              <a:srgbClr val="000000"/>
            </a:solidFill>
            <a:miter lim="400000"/>
          </a:ln>
        </p:spPr>
        <p:txBody>
          <a:bodyPr lIns="27093" tIns="27093" rIns="27093" bIns="27093" anchor="ctr"/>
          <a:lstStyle/>
          <a:p>
            <a:endParaRPr/>
          </a:p>
        </p:txBody>
      </p:sp>
      <p:sp>
        <p:nvSpPr>
          <p:cNvPr id="531" name="Line"/>
          <p:cNvSpPr/>
          <p:nvPr/>
        </p:nvSpPr>
        <p:spPr>
          <a:xfrm>
            <a:off x="2351609" y="4185534"/>
            <a:ext cx="7684686" cy="1"/>
          </a:xfrm>
          <a:prstGeom prst="line">
            <a:avLst/>
          </a:prstGeom>
          <a:ln w="12700">
            <a:solidFill>
              <a:srgbClr val="000000"/>
            </a:solidFill>
            <a:miter lim="400000"/>
            <a:tailEnd type="arrow"/>
          </a:ln>
        </p:spPr>
        <p:txBody>
          <a:bodyPr lIns="27093" tIns="27093" rIns="27093" bIns="27093" anchor="ctr"/>
          <a:lstStyle/>
          <a:p>
            <a:endParaRPr/>
          </a:p>
        </p:txBody>
      </p:sp>
      <p:sp>
        <p:nvSpPr>
          <p:cNvPr id="532" name="Line"/>
          <p:cNvSpPr/>
          <p:nvPr/>
        </p:nvSpPr>
        <p:spPr>
          <a:xfrm flipV="1">
            <a:off x="5612641" y="893883"/>
            <a:ext cx="1" cy="3288202"/>
          </a:xfrm>
          <a:prstGeom prst="line">
            <a:avLst/>
          </a:prstGeom>
          <a:ln w="12700">
            <a:solidFill>
              <a:srgbClr val="000000"/>
            </a:solidFill>
            <a:miter lim="400000"/>
          </a:ln>
        </p:spPr>
        <p:txBody>
          <a:bodyPr lIns="27093" tIns="27093" rIns="27093" bIns="27093" anchor="ctr"/>
          <a:lstStyle/>
          <a:p>
            <a:endParaRPr/>
          </a:p>
        </p:txBody>
      </p:sp>
      <p:sp>
        <p:nvSpPr>
          <p:cNvPr id="533" name="Line"/>
          <p:cNvSpPr/>
          <p:nvPr/>
        </p:nvSpPr>
        <p:spPr>
          <a:xfrm>
            <a:off x="3436571" y="4460253"/>
            <a:ext cx="2178929" cy="1"/>
          </a:xfrm>
          <a:prstGeom prst="line">
            <a:avLst/>
          </a:prstGeom>
          <a:ln w="12700">
            <a:solidFill>
              <a:srgbClr val="000000"/>
            </a:solidFill>
            <a:miter lim="400000"/>
            <a:headEnd type="stealth"/>
            <a:tailEnd type="stealth"/>
          </a:ln>
        </p:spPr>
        <p:txBody>
          <a:bodyPr lIns="27093" tIns="27093" rIns="27093" bIns="27093" anchor="ctr"/>
          <a:lstStyle/>
          <a:p>
            <a:endParaRPr/>
          </a:p>
        </p:txBody>
      </p:sp>
      <p:sp>
        <p:nvSpPr>
          <p:cNvPr id="534" name="Line"/>
          <p:cNvSpPr/>
          <p:nvPr/>
        </p:nvSpPr>
        <p:spPr>
          <a:xfrm flipV="1">
            <a:off x="3445175" y="4189908"/>
            <a:ext cx="1" cy="270866"/>
          </a:xfrm>
          <a:prstGeom prst="line">
            <a:avLst/>
          </a:prstGeom>
          <a:ln w="12700">
            <a:solidFill>
              <a:srgbClr val="000000"/>
            </a:solidFill>
            <a:prstDash val="sysDot"/>
            <a:miter lim="400000"/>
          </a:ln>
        </p:spPr>
        <p:txBody>
          <a:bodyPr lIns="27093" tIns="27093" rIns="27093" bIns="27093" anchor="ctr"/>
          <a:lstStyle/>
          <a:p>
            <a:endParaRPr/>
          </a:p>
        </p:txBody>
      </p:sp>
      <p:sp>
        <p:nvSpPr>
          <p:cNvPr id="535" name="Line"/>
          <p:cNvSpPr/>
          <p:nvPr/>
        </p:nvSpPr>
        <p:spPr>
          <a:xfrm flipV="1">
            <a:off x="5612641" y="4189908"/>
            <a:ext cx="1" cy="270866"/>
          </a:xfrm>
          <a:prstGeom prst="line">
            <a:avLst/>
          </a:prstGeom>
          <a:ln w="12700">
            <a:solidFill>
              <a:srgbClr val="000000"/>
            </a:solidFill>
            <a:prstDash val="sysDot"/>
            <a:miter lim="400000"/>
          </a:ln>
        </p:spPr>
        <p:txBody>
          <a:bodyPr lIns="27093" tIns="27093" rIns="27093" bIns="27093" anchor="ctr"/>
          <a:lstStyle/>
          <a:p>
            <a:endParaRPr/>
          </a:p>
        </p:txBody>
      </p:sp>
      <mc:AlternateContent xmlns:mc="http://schemas.openxmlformats.org/markup-compatibility/2006">
        <mc:Choice xmlns:a14="http://schemas.microsoft.com/office/drawing/2010/main" Requires="a14">
          <p:sp>
            <p:nvSpPr>
              <p:cNvPr id="536" name="Equation"/>
              <p:cNvSpPr txBox="1"/>
              <p:nvPr/>
            </p:nvSpPr>
            <p:spPr>
              <a:xfrm>
                <a:off x="9916876" y="4376053"/>
                <a:ext cx="126468" cy="168403"/>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2600" i="1">
                          <a:solidFill>
                            <a:srgbClr val="000000"/>
                          </a:solidFill>
                          <a:latin typeface="Cambria Math" panose="02040503050406030204" pitchFamily="18" charset="0"/>
                        </a:rPr>
                        <m:t>𝑧</m:t>
                      </m:r>
                    </m:oMath>
                  </m:oMathPara>
                </a14:m>
                <a:endParaRPr sz="2600"/>
              </a:p>
            </p:txBody>
          </p:sp>
        </mc:Choice>
        <mc:Fallback>
          <p:sp>
            <p:nvSpPr>
              <p:cNvPr id="536" name="Equation"/>
              <p:cNvSpPr txBox="1">
                <a:spLocks noRot="1" noChangeAspect="1" noMove="1" noResize="1" noEditPoints="1" noAdjustHandles="1" noChangeArrowheads="1" noChangeShapeType="1" noTextEdit="1"/>
              </p:cNvSpPr>
              <p:nvPr/>
            </p:nvSpPr>
            <p:spPr>
              <a:xfrm>
                <a:off x="9916876" y="4376053"/>
                <a:ext cx="126468" cy="168403"/>
              </a:xfrm>
              <a:prstGeom prst="rect">
                <a:avLst/>
              </a:prstGeom>
              <a:blipFill>
                <a:blip r:embed="rId2"/>
                <a:stretch>
                  <a:fillRect l="-54545" r="-72727" b="-121429"/>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37" name="Equation"/>
              <p:cNvSpPr txBox="1"/>
              <p:nvPr/>
            </p:nvSpPr>
            <p:spPr>
              <a:xfrm>
                <a:off x="4313038" y="4551728"/>
                <a:ext cx="425994" cy="312532"/>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𝑑</m:t>
                          </m:r>
                        </m:e>
                        <m:sub>
                          <m:r>
                            <a:rPr sz="2600" i="1">
                              <a:solidFill>
                                <a:srgbClr val="000000"/>
                              </a:solidFill>
                              <a:latin typeface="Cambria Math" panose="02040503050406030204" pitchFamily="18" charset="0"/>
                            </a:rPr>
                            <m:t>𝑣𝑚</m:t>
                          </m:r>
                        </m:sub>
                      </m:sSub>
                    </m:oMath>
                  </m:oMathPara>
                </a14:m>
                <a:endParaRPr sz="2600"/>
              </a:p>
            </p:txBody>
          </p:sp>
        </mc:Choice>
        <mc:Fallback>
          <p:sp>
            <p:nvSpPr>
              <p:cNvPr id="537" name="Equation"/>
              <p:cNvSpPr txBox="1">
                <a:spLocks noRot="1" noChangeAspect="1" noMove="1" noResize="1" noEditPoints="1" noAdjustHandles="1" noChangeArrowheads="1" noChangeShapeType="1" noTextEdit="1"/>
              </p:cNvSpPr>
              <p:nvPr/>
            </p:nvSpPr>
            <p:spPr>
              <a:xfrm>
                <a:off x="4313038" y="4551728"/>
                <a:ext cx="425994" cy="312532"/>
              </a:xfrm>
              <a:prstGeom prst="rect">
                <a:avLst/>
              </a:prstGeom>
              <a:blipFill>
                <a:blip r:embed="rId3"/>
                <a:stretch>
                  <a:fillRect l="-26471" r="-44118" b="-42308"/>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38" name="Equation"/>
              <p:cNvSpPr txBox="1"/>
              <p:nvPr/>
            </p:nvSpPr>
            <p:spPr>
              <a:xfrm>
                <a:off x="7802216" y="1018198"/>
                <a:ext cx="283086" cy="298406"/>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𝐸</m:t>
                          </m:r>
                        </m:e>
                        <m:sub>
                          <m:r>
                            <a:rPr sz="2600" i="1">
                              <a:solidFill>
                                <a:srgbClr val="000000"/>
                              </a:solidFill>
                              <a:latin typeface="Cambria Math" panose="02040503050406030204" pitchFamily="18" charset="0"/>
                            </a:rPr>
                            <m:t>1</m:t>
                          </m:r>
                        </m:sub>
                      </m:sSub>
                    </m:oMath>
                  </m:oMathPara>
                </a14:m>
                <a:endParaRPr sz="2600"/>
              </a:p>
            </p:txBody>
          </p:sp>
        </mc:Choice>
        <mc:Fallback>
          <p:sp>
            <p:nvSpPr>
              <p:cNvPr id="538" name="Equation"/>
              <p:cNvSpPr txBox="1">
                <a:spLocks noRot="1" noChangeAspect="1" noMove="1" noResize="1" noEditPoints="1" noAdjustHandles="1" noChangeArrowheads="1" noChangeShapeType="1" noTextEdit="1"/>
              </p:cNvSpPr>
              <p:nvPr/>
            </p:nvSpPr>
            <p:spPr>
              <a:xfrm>
                <a:off x="7802216" y="1018198"/>
                <a:ext cx="283086" cy="298406"/>
              </a:xfrm>
              <a:prstGeom prst="rect">
                <a:avLst/>
              </a:prstGeom>
              <a:blipFill>
                <a:blip r:embed="rId4"/>
                <a:stretch>
                  <a:fillRect l="-33333" r="-37500" b="-48000"/>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39" name="Equation"/>
              <p:cNvSpPr txBox="1"/>
              <p:nvPr/>
            </p:nvSpPr>
            <p:spPr>
              <a:xfrm>
                <a:off x="7792838" y="1782251"/>
                <a:ext cx="301841" cy="298406"/>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𝐸</m:t>
                          </m:r>
                        </m:e>
                        <m:sub>
                          <m:r>
                            <a:rPr sz="2600" i="1">
                              <a:solidFill>
                                <a:srgbClr val="000000"/>
                              </a:solidFill>
                              <a:latin typeface="Cambria Math" panose="02040503050406030204" pitchFamily="18" charset="0"/>
                            </a:rPr>
                            <m:t>2</m:t>
                          </m:r>
                        </m:sub>
                      </m:sSub>
                    </m:oMath>
                  </m:oMathPara>
                </a14:m>
                <a:endParaRPr sz="2600"/>
              </a:p>
            </p:txBody>
          </p:sp>
        </mc:Choice>
        <mc:Fallback>
          <p:sp>
            <p:nvSpPr>
              <p:cNvPr id="539" name="Equation"/>
              <p:cNvSpPr txBox="1">
                <a:spLocks noRot="1" noChangeAspect="1" noMove="1" noResize="1" noEditPoints="1" noAdjustHandles="1" noChangeArrowheads="1" noChangeShapeType="1" noTextEdit="1"/>
              </p:cNvSpPr>
              <p:nvPr/>
            </p:nvSpPr>
            <p:spPr>
              <a:xfrm>
                <a:off x="7792838" y="1782251"/>
                <a:ext cx="301841" cy="298406"/>
              </a:xfrm>
              <a:prstGeom prst="rect">
                <a:avLst/>
              </a:prstGeom>
              <a:blipFill>
                <a:blip r:embed="rId5"/>
                <a:stretch>
                  <a:fillRect l="-37500" r="-33333" b="-48000"/>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40" name="Equation"/>
              <p:cNvSpPr txBox="1"/>
              <p:nvPr/>
            </p:nvSpPr>
            <p:spPr>
              <a:xfrm>
                <a:off x="8500826" y="4376052"/>
                <a:ext cx="383834" cy="227159"/>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𝑧</m:t>
                          </m:r>
                        </m:e>
                        <m:sub>
                          <m:r>
                            <a:rPr sz="2600" i="1">
                              <a:solidFill>
                                <a:srgbClr val="000000"/>
                              </a:solidFill>
                              <a:latin typeface="Cambria Math" panose="02040503050406030204" pitchFamily="18" charset="0"/>
                            </a:rPr>
                            <m:t>𝑖𝑠𝑜</m:t>
                          </m:r>
                        </m:sub>
                      </m:sSub>
                    </m:oMath>
                  </m:oMathPara>
                </a14:m>
                <a:endParaRPr sz="2600"/>
              </a:p>
            </p:txBody>
          </p:sp>
        </mc:Choice>
        <mc:Fallback>
          <p:sp>
            <p:nvSpPr>
              <p:cNvPr id="540" name="Equation"/>
              <p:cNvSpPr txBox="1">
                <a:spLocks noRot="1" noChangeAspect="1" noMove="1" noResize="1" noEditPoints="1" noAdjustHandles="1" noChangeArrowheads="1" noChangeShapeType="1" noTextEdit="1"/>
              </p:cNvSpPr>
              <p:nvPr/>
            </p:nvSpPr>
            <p:spPr>
              <a:xfrm>
                <a:off x="8500826" y="4376052"/>
                <a:ext cx="383834" cy="227159"/>
              </a:xfrm>
              <a:prstGeom prst="rect">
                <a:avLst/>
              </a:prstGeom>
              <a:blipFill>
                <a:blip r:embed="rId6"/>
                <a:stretch>
                  <a:fillRect l="-18750" r="-46875" b="-105556"/>
                </a:stretch>
              </a:blipFill>
              <a:ln w="12700">
                <a:miter lim="400000"/>
              </a:ln>
            </p:spPr>
            <p:txBody>
              <a:bodyPr/>
              <a:lstStyle/>
              <a:p>
                <a:r>
                  <a:rPr lang="en-US">
                    <a:noFill/>
                  </a:rPr>
                  <a:t> </a:t>
                </a:r>
              </a:p>
            </p:txBody>
          </p:sp>
        </mc:Fallback>
      </mc:AlternateContent>
      <p:sp>
        <p:nvSpPr>
          <p:cNvPr id="541" name="Line"/>
          <p:cNvSpPr/>
          <p:nvPr/>
        </p:nvSpPr>
        <p:spPr>
          <a:xfrm flipV="1">
            <a:off x="8874760" y="3643669"/>
            <a:ext cx="1" cy="445731"/>
          </a:xfrm>
          <a:prstGeom prst="line">
            <a:avLst/>
          </a:prstGeom>
          <a:ln w="25400">
            <a:solidFill>
              <a:schemeClr val="accent3">
                <a:hueOff val="362282"/>
                <a:satOff val="31803"/>
                <a:lumOff val="-18242"/>
              </a:schemeClr>
            </a:solidFill>
            <a:miter lim="400000"/>
            <a:tailEnd type="triangle"/>
          </a:ln>
        </p:spPr>
        <p:txBody>
          <a:bodyPr lIns="27093" tIns="27093" rIns="27093" bIns="27093" anchor="ctr"/>
          <a:lstStyle/>
          <a:p>
            <a:endParaRPr/>
          </a:p>
        </p:txBody>
      </p:sp>
      <p:grpSp>
        <p:nvGrpSpPr>
          <p:cNvPr id="546" name="Group"/>
          <p:cNvGrpSpPr/>
          <p:nvPr/>
        </p:nvGrpSpPr>
        <p:grpSpPr>
          <a:xfrm>
            <a:off x="3660232" y="5174570"/>
            <a:ext cx="5064265" cy="3895887"/>
            <a:chOff x="0" y="0"/>
            <a:chExt cx="5064263" cy="3895885"/>
          </a:xfrm>
        </p:grpSpPr>
        <p:pic>
          <p:nvPicPr>
            <p:cNvPr id="542" name="unknown.png" descr="unknown.png"/>
            <p:cNvPicPr>
              <a:picLocks noChangeAspect="1"/>
            </p:cNvPicPr>
            <p:nvPr/>
          </p:nvPicPr>
          <p:blipFill>
            <a:blip r:embed="rId7">
              <a:extLst/>
            </a:blip>
            <a:srcRect b="4901"/>
            <a:stretch>
              <a:fillRect/>
            </a:stretch>
          </p:blipFill>
          <p:spPr>
            <a:xfrm>
              <a:off x="94156" y="0"/>
              <a:ext cx="4970108" cy="3681800"/>
            </a:xfrm>
            <a:prstGeom prst="rect">
              <a:avLst/>
            </a:prstGeom>
            <a:ln w="3175" cap="flat">
              <a:noFill/>
              <a:miter lim="400000"/>
            </a:ln>
            <a:effectLst/>
          </p:spPr>
        </p:pic>
        <p:sp>
          <p:nvSpPr>
            <p:cNvPr id="543" name="Rectangle"/>
            <p:cNvSpPr/>
            <p:nvPr/>
          </p:nvSpPr>
          <p:spPr>
            <a:xfrm>
              <a:off x="3436631" y="203324"/>
              <a:ext cx="1396300" cy="495664"/>
            </a:xfrm>
            <a:prstGeom prst="rect">
              <a:avLst/>
            </a:prstGeom>
            <a:solidFill>
              <a:srgbClr val="FFFFFF"/>
            </a:solidFill>
            <a:ln w="3175" cap="flat">
              <a:noFill/>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mc:AlternateContent xmlns:mc="http://schemas.openxmlformats.org/markup-compatibility/2006">
          <mc:Choice xmlns:a14="http://schemas.microsoft.com/office/drawing/2010/main" Requires="a14">
            <p:sp>
              <p:nvSpPr>
                <p:cNvPr id="544" name="Equation"/>
                <p:cNvSpPr txBox="1"/>
                <p:nvPr/>
              </p:nvSpPr>
              <p:spPr>
                <a:xfrm>
                  <a:off x="2336258" y="3737199"/>
                  <a:ext cx="773006" cy="158687"/>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1500" i="1">
                            <a:solidFill>
                              <a:srgbClr val="000000"/>
                            </a:solidFill>
                            <a:latin typeface="Cambria Math" panose="02040503050406030204" pitchFamily="18" charset="0"/>
                          </a:rPr>
                          <m:t>𝐸</m:t>
                        </m:r>
                        <m:r>
                          <a:rPr sz="1500" i="1">
                            <a:solidFill>
                              <a:srgbClr val="000000"/>
                            </a:solidFill>
                            <a:latin typeface="Cambria Math" panose="02040503050406030204" pitchFamily="18" charset="0"/>
                          </a:rPr>
                          <m:t>[</m:t>
                        </m:r>
                        <m:r>
                          <a:rPr sz="1500" i="1">
                            <a:solidFill>
                              <a:srgbClr val="000000"/>
                            </a:solidFill>
                            <a:latin typeface="Cambria Math" panose="02040503050406030204" pitchFamily="18" charset="0"/>
                          </a:rPr>
                          <m:t>𝑀𝑒𝑉</m:t>
                        </m:r>
                        <m:r>
                          <a:rPr sz="1500" i="1">
                            <a:solidFill>
                              <a:srgbClr val="000000"/>
                            </a:solidFill>
                            <a:latin typeface="Cambria Math" panose="02040503050406030204" pitchFamily="18" charset="0"/>
                          </a:rPr>
                          <m:t>/</m:t>
                        </m:r>
                        <m:r>
                          <a:rPr sz="1500" i="1">
                            <a:solidFill>
                              <a:srgbClr val="000000"/>
                            </a:solidFill>
                            <a:latin typeface="Cambria Math" panose="02040503050406030204" pitchFamily="18" charset="0"/>
                          </a:rPr>
                          <m:t>𝑢</m:t>
                        </m:r>
                        <m:r>
                          <a:rPr sz="1500" i="1">
                            <a:solidFill>
                              <a:srgbClr val="000000"/>
                            </a:solidFill>
                            <a:latin typeface="Cambria Math" panose="02040503050406030204" pitchFamily="18" charset="0"/>
                          </a:rPr>
                          <m:t>]</m:t>
                        </m:r>
                      </m:oMath>
                    </m:oMathPara>
                  </a14:m>
                  <a:endParaRPr sz="1500"/>
                </a:p>
              </p:txBody>
            </p:sp>
          </mc:Choice>
          <mc:Fallback>
            <p:sp>
              <p:nvSpPr>
                <p:cNvPr id="544" name="Equation"/>
                <p:cNvSpPr txBox="1">
                  <a:spLocks noRot="1" noChangeAspect="1" noMove="1" noResize="1" noEditPoints="1" noAdjustHandles="1" noChangeArrowheads="1" noChangeShapeType="1" noTextEdit="1"/>
                </p:cNvSpPr>
                <p:nvPr/>
              </p:nvSpPr>
              <p:spPr>
                <a:xfrm>
                  <a:off x="2336258" y="3737199"/>
                  <a:ext cx="773006" cy="158687"/>
                </a:xfrm>
                <a:prstGeom prst="rect">
                  <a:avLst/>
                </a:prstGeom>
                <a:blipFill>
                  <a:blip r:embed="rId8"/>
                  <a:stretch>
                    <a:fillRect l="-6452" r="-20968" b="-92308"/>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45" name="Equation"/>
                <p:cNvSpPr txBox="1"/>
                <p:nvPr/>
              </p:nvSpPr>
              <p:spPr>
                <a:xfrm rot="16200000">
                  <a:off x="-96744" y="1778651"/>
                  <a:ext cx="353508" cy="160021"/>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1500" i="1">
                            <a:solidFill>
                              <a:srgbClr val="000000"/>
                            </a:solidFill>
                            <a:latin typeface="Cambria Math" panose="02040503050406030204" pitchFamily="18" charset="0"/>
                          </a:rPr>
                          <m:t>𝑑</m:t>
                        </m:r>
                        <m:r>
                          <a:rPr sz="1500" i="1">
                            <a:solidFill>
                              <a:srgbClr val="000000"/>
                            </a:solidFill>
                            <a:latin typeface="Cambria Math" panose="02040503050406030204" pitchFamily="18" charset="0"/>
                          </a:rPr>
                          <m:t>[</m:t>
                        </m:r>
                        <m:r>
                          <a:rPr sz="1500" i="1">
                            <a:solidFill>
                              <a:srgbClr val="000000"/>
                            </a:solidFill>
                            <a:latin typeface="Cambria Math" panose="02040503050406030204" pitchFamily="18" charset="0"/>
                          </a:rPr>
                          <m:t>𝑚</m:t>
                        </m:r>
                        <m:r>
                          <a:rPr sz="1500" i="1">
                            <a:solidFill>
                              <a:srgbClr val="000000"/>
                            </a:solidFill>
                            <a:latin typeface="Cambria Math" panose="02040503050406030204" pitchFamily="18" charset="0"/>
                          </a:rPr>
                          <m:t>]</m:t>
                        </m:r>
                      </m:oMath>
                    </m:oMathPara>
                  </a14:m>
                  <a:endParaRPr sz="1500"/>
                </a:p>
              </p:txBody>
            </p:sp>
          </mc:Choice>
          <mc:Fallback>
            <p:sp>
              <p:nvSpPr>
                <p:cNvPr id="545" name="Equation"/>
                <p:cNvSpPr txBox="1">
                  <a:spLocks noRot="1" noChangeAspect="1" noMove="1" noResize="1" noEditPoints="1" noAdjustHandles="1" noChangeArrowheads="1" noChangeShapeType="1" noTextEdit="1"/>
                </p:cNvSpPr>
                <p:nvPr/>
              </p:nvSpPr>
              <p:spPr>
                <a:xfrm rot="16200000">
                  <a:off x="-96744" y="1778651"/>
                  <a:ext cx="353508" cy="160021"/>
                </a:xfrm>
                <a:prstGeom prst="rect">
                  <a:avLst/>
                </a:prstGeom>
                <a:blipFill>
                  <a:blip r:embed="rId9"/>
                  <a:stretch>
                    <a:fillRect t="-42857" r="-92308" b="-17857"/>
                  </a:stretch>
                </a:blipFill>
                <a:ln w="12700" cap="flat">
                  <a:noFill/>
                  <a:miter lim="400000"/>
                </a:ln>
                <a:effectLst/>
              </p:spPr>
              <p:txBody>
                <a:bodyPr/>
                <a:lstStyle/>
                <a:p>
                  <a:r>
                    <a:rPr lang="en-US">
                      <a:noFill/>
                    </a:rPr>
                    <a:t> </a:t>
                  </a:r>
                </a:p>
              </p:txBody>
            </p:sp>
          </mc:Fallback>
        </mc:AlternateContent>
      </p:grpSp>
      <p:sp>
        <p:nvSpPr>
          <p:cNvPr id="547" name="Line"/>
          <p:cNvSpPr/>
          <p:nvPr/>
        </p:nvSpPr>
        <p:spPr>
          <a:xfrm>
            <a:off x="4116006" y="6857569"/>
            <a:ext cx="4408475" cy="1"/>
          </a:xfrm>
          <a:prstGeom prst="line">
            <a:avLst/>
          </a:prstGeom>
          <a:ln w="12700">
            <a:solidFill>
              <a:srgbClr val="000000"/>
            </a:solidFill>
            <a:miter lim="400000"/>
          </a:ln>
        </p:spPr>
        <p:txBody>
          <a:bodyPr lIns="27093" tIns="27093" rIns="27093" bIns="27093" anchor="ctr"/>
          <a:lstStyle/>
          <a:p>
            <a:endParaRPr/>
          </a:p>
        </p:txBody>
      </p:sp>
      <p:sp>
        <p:nvSpPr>
          <p:cNvPr id="548" name="Backward-tracking (for many energies)…"/>
          <p:cNvSpPr txBox="1"/>
          <p:nvPr/>
        </p:nvSpPr>
        <p:spPr>
          <a:xfrm>
            <a:off x="457919" y="1018198"/>
            <a:ext cx="4408476" cy="96289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algn="l">
              <a:defRPr sz="1600" b="0"/>
            </a:pPr>
            <a:r>
              <a:t>Backward-tracking (for many energies)</a:t>
            </a:r>
          </a:p>
          <a:p>
            <a:pPr marL="264583" indent="-264583" algn="l">
              <a:buSzPct val="125000"/>
              <a:buChar char="•"/>
              <a:defRPr sz="1600" b="0"/>
            </a:pPr>
            <a:r>
              <a:t>from a fixed isocentre position vertically up</a:t>
            </a:r>
          </a:p>
          <a:p>
            <a:pPr marL="264583" indent="-264583" algn="l">
              <a:buSzPct val="125000"/>
              <a:buChar char="•"/>
              <a:defRPr sz="1600" b="0"/>
            </a:pPr>
            <a:r>
              <a:t>to find an average distance between the vector magnet point and the field map</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50" name="GaToroid: central trajectorie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GaToroid: central trajectories</a:t>
            </a:r>
          </a:p>
        </p:txBody>
      </p:sp>
      <p:sp>
        <p:nvSpPr>
          <p:cNvPr id="551"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29</a:t>
            </a:fld>
            <a:endParaRPr/>
          </a:p>
        </p:txBody>
      </p:sp>
      <p:sp>
        <p:nvSpPr>
          <p:cNvPr id="552" name="Rectangle"/>
          <p:cNvSpPr/>
          <p:nvPr/>
        </p:nvSpPr>
        <p:spPr>
          <a:xfrm>
            <a:off x="5604366" y="5084982"/>
            <a:ext cx="3967756" cy="3288201"/>
          </a:xfrm>
          <a:prstGeom prst="rect">
            <a:avLst/>
          </a:prstGeom>
          <a:solidFill>
            <a:srgbClr val="929292">
              <a:alpha val="36134"/>
            </a:srgbClr>
          </a:solidFill>
          <a:ln w="3175">
            <a:miter lim="400000"/>
          </a:ln>
        </p:spPr>
        <p:txBody>
          <a:bodyPr lIns="0" tIns="0" rIns="0" bIns="0" anchor="ctr"/>
          <a:lstStyle/>
          <a:p>
            <a:pPr>
              <a:defRPr sz="2200" b="0">
                <a:solidFill>
                  <a:srgbClr val="FFFFFF"/>
                </a:solidFill>
                <a:latin typeface="+mn-lt"/>
                <a:ea typeface="+mn-ea"/>
                <a:cs typeface="+mn-cs"/>
                <a:sym typeface="Helvetica Neue Medium"/>
              </a:defRPr>
            </a:pPr>
            <a:endParaRPr/>
          </a:p>
        </p:txBody>
      </p:sp>
      <p:sp>
        <p:nvSpPr>
          <p:cNvPr id="553" name="Line"/>
          <p:cNvSpPr/>
          <p:nvPr/>
        </p:nvSpPr>
        <p:spPr>
          <a:xfrm>
            <a:off x="3448351" y="5590194"/>
            <a:ext cx="5249276" cy="2781864"/>
          </a:xfrm>
          <a:custGeom>
            <a:avLst/>
            <a:gdLst/>
            <a:ahLst/>
            <a:cxnLst>
              <a:cxn ang="0">
                <a:pos x="wd2" y="hd2"/>
              </a:cxn>
              <a:cxn ang="5400000">
                <a:pos x="wd2" y="hd2"/>
              </a:cxn>
              <a:cxn ang="10800000">
                <a:pos x="wd2" y="hd2"/>
              </a:cxn>
              <a:cxn ang="16200000">
                <a:pos x="wd2" y="hd2"/>
              </a:cxn>
            </a:cxnLst>
            <a:rect l="0" t="0" r="r" b="b"/>
            <a:pathLst>
              <a:path w="21596" h="21351" extrusionOk="0">
                <a:moveTo>
                  <a:pt x="0" y="21287"/>
                </a:moveTo>
                <a:cubicBezTo>
                  <a:pt x="2548" y="17743"/>
                  <a:pt x="5118" y="14256"/>
                  <a:pt x="7711" y="10826"/>
                </a:cubicBezTo>
                <a:cubicBezTo>
                  <a:pt x="10359" y="7323"/>
                  <a:pt x="13030" y="3880"/>
                  <a:pt x="15724" y="498"/>
                </a:cubicBezTo>
                <a:cubicBezTo>
                  <a:pt x="16850" y="-249"/>
                  <a:pt x="18087" y="-153"/>
                  <a:pt x="19176" y="767"/>
                </a:cubicBezTo>
                <a:cubicBezTo>
                  <a:pt x="19566" y="1096"/>
                  <a:pt x="19931" y="1528"/>
                  <a:pt x="20234" y="2093"/>
                </a:cubicBezTo>
                <a:cubicBezTo>
                  <a:pt x="21150" y="3801"/>
                  <a:pt x="21370" y="6303"/>
                  <a:pt x="21470" y="8715"/>
                </a:cubicBezTo>
                <a:cubicBezTo>
                  <a:pt x="21558" y="10816"/>
                  <a:pt x="21581" y="12923"/>
                  <a:pt x="21590" y="15030"/>
                </a:cubicBezTo>
                <a:cubicBezTo>
                  <a:pt x="21600" y="17137"/>
                  <a:pt x="21596" y="19244"/>
                  <a:pt x="21579" y="21351"/>
                </a:cubicBezTo>
              </a:path>
            </a:pathLst>
          </a:custGeom>
          <a:ln w="38100">
            <a:solidFill>
              <a:srgbClr val="000000"/>
            </a:solidFill>
            <a:miter lim="400000"/>
          </a:ln>
        </p:spPr>
        <p:txBody>
          <a:bodyPr lIns="27093" tIns="27093" rIns="27093" bIns="27093" anchor="ctr"/>
          <a:lstStyle/>
          <a:p>
            <a:endParaRPr/>
          </a:p>
        </p:txBody>
      </p:sp>
      <p:sp>
        <p:nvSpPr>
          <p:cNvPr id="554" name="Line"/>
          <p:cNvSpPr/>
          <p:nvPr/>
        </p:nvSpPr>
        <p:spPr>
          <a:xfrm>
            <a:off x="2341386" y="8376632"/>
            <a:ext cx="7684686" cy="1"/>
          </a:xfrm>
          <a:prstGeom prst="line">
            <a:avLst/>
          </a:prstGeom>
          <a:ln w="12700">
            <a:solidFill>
              <a:srgbClr val="000000"/>
            </a:solidFill>
            <a:miter lim="400000"/>
            <a:tailEnd type="arrow"/>
          </a:ln>
        </p:spPr>
        <p:txBody>
          <a:bodyPr lIns="27093" tIns="27093" rIns="27093" bIns="27093" anchor="ctr"/>
          <a:lstStyle/>
          <a:p>
            <a:endParaRPr/>
          </a:p>
        </p:txBody>
      </p:sp>
      <p:sp>
        <p:nvSpPr>
          <p:cNvPr id="555" name="Line"/>
          <p:cNvSpPr/>
          <p:nvPr/>
        </p:nvSpPr>
        <p:spPr>
          <a:xfrm flipV="1">
            <a:off x="5602418" y="5084982"/>
            <a:ext cx="1" cy="3288201"/>
          </a:xfrm>
          <a:prstGeom prst="line">
            <a:avLst/>
          </a:prstGeom>
          <a:ln w="12700">
            <a:solidFill>
              <a:srgbClr val="000000"/>
            </a:solidFill>
            <a:miter lim="400000"/>
          </a:ln>
        </p:spPr>
        <p:txBody>
          <a:bodyPr lIns="27093" tIns="27093" rIns="27093" bIns="27093" anchor="ctr"/>
          <a:lstStyle/>
          <a:p>
            <a:endParaRPr/>
          </a:p>
        </p:txBody>
      </p:sp>
      <p:sp>
        <p:nvSpPr>
          <p:cNvPr id="556" name="Line"/>
          <p:cNvSpPr/>
          <p:nvPr/>
        </p:nvSpPr>
        <p:spPr>
          <a:xfrm>
            <a:off x="3426347" y="8651352"/>
            <a:ext cx="2178929" cy="1"/>
          </a:xfrm>
          <a:prstGeom prst="line">
            <a:avLst/>
          </a:prstGeom>
          <a:ln w="12700">
            <a:solidFill>
              <a:srgbClr val="000000"/>
            </a:solidFill>
            <a:miter lim="400000"/>
            <a:headEnd type="stealth"/>
            <a:tailEnd type="stealth"/>
          </a:ln>
        </p:spPr>
        <p:txBody>
          <a:bodyPr lIns="27093" tIns="27093" rIns="27093" bIns="27093" anchor="ctr"/>
          <a:lstStyle/>
          <a:p>
            <a:endParaRPr/>
          </a:p>
        </p:txBody>
      </p:sp>
      <p:sp>
        <p:nvSpPr>
          <p:cNvPr id="557" name="Line"/>
          <p:cNvSpPr/>
          <p:nvPr/>
        </p:nvSpPr>
        <p:spPr>
          <a:xfrm flipV="1">
            <a:off x="3434951" y="8381007"/>
            <a:ext cx="1" cy="270866"/>
          </a:xfrm>
          <a:prstGeom prst="line">
            <a:avLst/>
          </a:prstGeom>
          <a:ln w="12700">
            <a:solidFill>
              <a:srgbClr val="000000"/>
            </a:solidFill>
            <a:prstDash val="sysDot"/>
            <a:miter lim="400000"/>
          </a:ln>
        </p:spPr>
        <p:txBody>
          <a:bodyPr lIns="27093" tIns="27093" rIns="27093" bIns="27093" anchor="ctr"/>
          <a:lstStyle/>
          <a:p>
            <a:endParaRPr/>
          </a:p>
        </p:txBody>
      </p:sp>
      <p:sp>
        <p:nvSpPr>
          <p:cNvPr id="558" name="Line"/>
          <p:cNvSpPr/>
          <p:nvPr/>
        </p:nvSpPr>
        <p:spPr>
          <a:xfrm flipV="1">
            <a:off x="5602418" y="8381007"/>
            <a:ext cx="1" cy="270866"/>
          </a:xfrm>
          <a:prstGeom prst="line">
            <a:avLst/>
          </a:prstGeom>
          <a:ln w="12700">
            <a:solidFill>
              <a:srgbClr val="000000"/>
            </a:solidFill>
            <a:prstDash val="sysDot"/>
            <a:miter lim="400000"/>
          </a:ln>
        </p:spPr>
        <p:txBody>
          <a:bodyPr lIns="27093" tIns="27093" rIns="27093" bIns="27093" anchor="ctr"/>
          <a:lstStyle/>
          <a:p>
            <a:endParaRPr/>
          </a:p>
        </p:txBody>
      </p:sp>
      <mc:AlternateContent xmlns:mc="http://schemas.openxmlformats.org/markup-compatibility/2006">
        <mc:Choice xmlns:a14="http://schemas.microsoft.com/office/drawing/2010/main" Requires="a14">
          <p:sp>
            <p:nvSpPr>
              <p:cNvPr id="559" name="Equation"/>
              <p:cNvSpPr txBox="1"/>
              <p:nvPr/>
            </p:nvSpPr>
            <p:spPr>
              <a:xfrm>
                <a:off x="9906653" y="8567152"/>
                <a:ext cx="126468" cy="168403"/>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2600" i="1">
                          <a:solidFill>
                            <a:srgbClr val="000000"/>
                          </a:solidFill>
                          <a:latin typeface="Cambria Math" panose="02040503050406030204" pitchFamily="18" charset="0"/>
                        </a:rPr>
                        <m:t>𝑧</m:t>
                      </m:r>
                    </m:oMath>
                  </m:oMathPara>
                </a14:m>
                <a:endParaRPr sz="2600"/>
              </a:p>
            </p:txBody>
          </p:sp>
        </mc:Choice>
        <mc:Fallback>
          <p:sp>
            <p:nvSpPr>
              <p:cNvPr id="559" name="Equation"/>
              <p:cNvSpPr txBox="1">
                <a:spLocks noRot="1" noChangeAspect="1" noMove="1" noResize="1" noEditPoints="1" noAdjustHandles="1" noChangeArrowheads="1" noChangeShapeType="1" noTextEdit="1"/>
              </p:cNvSpPr>
              <p:nvPr/>
            </p:nvSpPr>
            <p:spPr>
              <a:xfrm>
                <a:off x="9906653" y="8567152"/>
                <a:ext cx="126468" cy="168403"/>
              </a:xfrm>
              <a:prstGeom prst="rect">
                <a:avLst/>
              </a:prstGeom>
              <a:blipFill>
                <a:blip r:embed="rId2"/>
                <a:stretch>
                  <a:fillRect l="-70000" r="-80000" b="-121429"/>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60" name="Equation"/>
              <p:cNvSpPr txBox="1"/>
              <p:nvPr/>
            </p:nvSpPr>
            <p:spPr>
              <a:xfrm>
                <a:off x="4302814" y="8742827"/>
                <a:ext cx="425995" cy="312532"/>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𝑑</m:t>
                          </m:r>
                        </m:e>
                        <m:sub>
                          <m:r>
                            <a:rPr sz="2600" i="1">
                              <a:solidFill>
                                <a:srgbClr val="000000"/>
                              </a:solidFill>
                              <a:latin typeface="Cambria Math" panose="02040503050406030204" pitchFamily="18" charset="0"/>
                            </a:rPr>
                            <m:t>𝑣𝑚</m:t>
                          </m:r>
                        </m:sub>
                      </m:sSub>
                    </m:oMath>
                  </m:oMathPara>
                </a14:m>
                <a:endParaRPr sz="2600"/>
              </a:p>
            </p:txBody>
          </p:sp>
        </mc:Choice>
        <mc:Fallback>
          <p:sp>
            <p:nvSpPr>
              <p:cNvPr id="560" name="Equation"/>
              <p:cNvSpPr txBox="1">
                <a:spLocks noRot="1" noChangeAspect="1" noMove="1" noResize="1" noEditPoints="1" noAdjustHandles="1" noChangeArrowheads="1" noChangeShapeType="1" noTextEdit="1"/>
              </p:cNvSpPr>
              <p:nvPr/>
            </p:nvSpPr>
            <p:spPr>
              <a:xfrm>
                <a:off x="4302814" y="8742827"/>
                <a:ext cx="425995" cy="312532"/>
              </a:xfrm>
              <a:prstGeom prst="rect">
                <a:avLst/>
              </a:prstGeom>
              <a:blipFill>
                <a:blip r:embed="rId3"/>
                <a:stretch>
                  <a:fillRect l="-26471" r="-44118" b="-38462"/>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61" name="Equation"/>
              <p:cNvSpPr txBox="1"/>
              <p:nvPr/>
            </p:nvSpPr>
            <p:spPr>
              <a:xfrm>
                <a:off x="8203613" y="8455193"/>
                <a:ext cx="383833" cy="227158"/>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𝑧</m:t>
                          </m:r>
                        </m:e>
                        <m:sub>
                          <m:r>
                            <a:rPr sz="2600" i="1">
                              <a:solidFill>
                                <a:srgbClr val="000000"/>
                              </a:solidFill>
                              <a:latin typeface="Cambria Math" panose="02040503050406030204" pitchFamily="18" charset="0"/>
                            </a:rPr>
                            <m:t>𝑖𝑠𝑜</m:t>
                          </m:r>
                        </m:sub>
                      </m:sSub>
                    </m:oMath>
                  </m:oMathPara>
                </a14:m>
                <a:endParaRPr sz="2600"/>
              </a:p>
            </p:txBody>
          </p:sp>
        </mc:Choice>
        <mc:Fallback>
          <p:sp>
            <p:nvSpPr>
              <p:cNvPr id="561" name="Equation"/>
              <p:cNvSpPr txBox="1">
                <a:spLocks noRot="1" noChangeAspect="1" noMove="1" noResize="1" noEditPoints="1" noAdjustHandles="1" noChangeArrowheads="1" noChangeShapeType="1" noTextEdit="1"/>
              </p:cNvSpPr>
              <p:nvPr/>
            </p:nvSpPr>
            <p:spPr>
              <a:xfrm>
                <a:off x="8203613" y="8455193"/>
                <a:ext cx="383833" cy="227158"/>
              </a:xfrm>
              <a:prstGeom prst="rect">
                <a:avLst/>
              </a:prstGeom>
              <a:blipFill>
                <a:blip r:embed="rId4"/>
                <a:stretch>
                  <a:fillRect l="-19355" r="-48387" b="-94737"/>
                </a:stretch>
              </a:blipFill>
              <a:ln w="12700">
                <a:miter lim="400000"/>
              </a:ln>
            </p:spPr>
            <p:txBody>
              <a:bodyPr/>
              <a:lstStyle/>
              <a:p>
                <a:r>
                  <a:rPr lang="en-US">
                    <a:noFill/>
                  </a:rPr>
                  <a:t> </a:t>
                </a:r>
              </a:p>
            </p:txBody>
          </p:sp>
        </mc:Fallback>
      </mc:AlternateContent>
      <p:sp>
        <p:nvSpPr>
          <p:cNvPr id="562" name="Line"/>
          <p:cNvSpPr/>
          <p:nvPr/>
        </p:nvSpPr>
        <p:spPr>
          <a:xfrm flipV="1">
            <a:off x="3416207" y="7749964"/>
            <a:ext cx="464727" cy="363085"/>
          </a:xfrm>
          <a:prstGeom prst="line">
            <a:avLst/>
          </a:prstGeom>
          <a:ln w="25400">
            <a:solidFill>
              <a:schemeClr val="accent3">
                <a:hueOff val="362282"/>
                <a:satOff val="31803"/>
                <a:lumOff val="-18242"/>
              </a:schemeClr>
            </a:solidFill>
            <a:miter lim="400000"/>
            <a:tailEnd type="triangle"/>
          </a:ln>
        </p:spPr>
        <p:txBody>
          <a:bodyPr lIns="27093" tIns="27093" rIns="27093" bIns="27093" anchor="ctr"/>
          <a:lstStyle/>
          <a:p>
            <a:endParaRPr/>
          </a:p>
        </p:txBody>
      </p:sp>
      <p:sp>
        <p:nvSpPr>
          <p:cNvPr id="563" name="Line"/>
          <p:cNvSpPr/>
          <p:nvPr/>
        </p:nvSpPr>
        <p:spPr>
          <a:xfrm flipV="1">
            <a:off x="8634363" y="7144250"/>
            <a:ext cx="1" cy="1839323"/>
          </a:xfrm>
          <a:prstGeom prst="line">
            <a:avLst/>
          </a:prstGeom>
          <a:ln w="12700">
            <a:solidFill>
              <a:srgbClr val="000000"/>
            </a:solidFill>
            <a:prstDash val="sysDot"/>
            <a:miter lim="400000"/>
          </a:ln>
        </p:spPr>
        <p:txBody>
          <a:bodyPr lIns="27093" tIns="27093" rIns="27093" bIns="27093" anchor="ctr"/>
          <a:lstStyle/>
          <a:p>
            <a:endParaRPr/>
          </a:p>
        </p:txBody>
      </p:sp>
      <p:sp>
        <p:nvSpPr>
          <p:cNvPr id="564" name="Line"/>
          <p:cNvSpPr/>
          <p:nvPr/>
        </p:nvSpPr>
        <p:spPr>
          <a:xfrm flipV="1">
            <a:off x="8687631" y="8371273"/>
            <a:ext cx="1" cy="612300"/>
          </a:xfrm>
          <a:prstGeom prst="line">
            <a:avLst/>
          </a:prstGeom>
          <a:ln w="12700">
            <a:solidFill>
              <a:srgbClr val="000000"/>
            </a:solidFill>
            <a:prstDash val="sysDot"/>
            <a:miter lim="400000"/>
          </a:ln>
        </p:spPr>
        <p:txBody>
          <a:bodyPr lIns="27093" tIns="27093" rIns="27093" bIns="27093" anchor="ctr"/>
          <a:lstStyle/>
          <a:p>
            <a:endParaRPr/>
          </a:p>
        </p:txBody>
      </p:sp>
      <mc:AlternateContent xmlns:mc="http://schemas.openxmlformats.org/markup-compatibility/2006">
        <mc:Choice xmlns:a14="http://schemas.microsoft.com/office/drawing/2010/main" Requires="a14">
          <p:sp>
            <p:nvSpPr>
              <p:cNvPr id="565" name="Equation"/>
              <p:cNvSpPr txBox="1"/>
              <p:nvPr/>
            </p:nvSpPr>
            <p:spPr>
              <a:xfrm>
                <a:off x="8789993" y="8455184"/>
                <a:ext cx="314127" cy="277451"/>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𝑧</m:t>
                          </m:r>
                        </m:e>
                        <m:sub>
                          <m:sSub>
                            <m:sSubPr>
                              <m:ctrlPr>
                                <a:rPr sz="2600" i="1">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1</m:t>
                              </m:r>
                            </m:e>
                            <m:sub>
                              <m:r>
                                <a:rPr sz="2600" i="1">
                                  <a:solidFill>
                                    <a:srgbClr val="000000"/>
                                  </a:solidFill>
                                  <a:latin typeface="Cambria Math" panose="02040503050406030204" pitchFamily="18" charset="0"/>
                                </a:rPr>
                                <m:t>𝑎</m:t>
                              </m:r>
                            </m:sub>
                          </m:sSub>
                        </m:sub>
                      </m:sSub>
                    </m:oMath>
                  </m:oMathPara>
                </a14:m>
                <a:endParaRPr sz="2600"/>
              </a:p>
            </p:txBody>
          </p:sp>
        </mc:Choice>
        <mc:Fallback>
          <p:sp>
            <p:nvSpPr>
              <p:cNvPr id="565" name="Equation"/>
              <p:cNvSpPr txBox="1">
                <a:spLocks noRot="1" noChangeAspect="1" noMove="1" noResize="1" noEditPoints="1" noAdjustHandles="1" noChangeArrowheads="1" noChangeShapeType="1" noTextEdit="1"/>
              </p:cNvSpPr>
              <p:nvPr/>
            </p:nvSpPr>
            <p:spPr>
              <a:xfrm>
                <a:off x="8789993" y="8455184"/>
                <a:ext cx="314127" cy="277451"/>
              </a:xfrm>
              <a:prstGeom prst="rect">
                <a:avLst/>
              </a:prstGeom>
              <a:blipFill>
                <a:blip r:embed="rId5"/>
                <a:stretch>
                  <a:fillRect l="-23077" r="-46154" b="-69565"/>
                </a:stretch>
              </a:blipFill>
              <a:ln w="12700">
                <a:miter lim="400000"/>
              </a:ln>
            </p:spPr>
            <p:txBody>
              <a:bodyPr/>
              <a:lstStyle/>
              <a:p>
                <a:r>
                  <a:rPr lang="en-US">
                    <a:noFill/>
                  </a:rPr>
                  <a:t> </a:t>
                </a:r>
              </a:p>
            </p:txBody>
          </p:sp>
        </mc:Fallback>
      </mc:AlternateContent>
      <p:sp>
        <p:nvSpPr>
          <p:cNvPr id="566" name="Line"/>
          <p:cNvSpPr/>
          <p:nvPr/>
        </p:nvSpPr>
        <p:spPr>
          <a:xfrm>
            <a:off x="8042847" y="8899092"/>
            <a:ext cx="589196" cy="1"/>
          </a:xfrm>
          <a:prstGeom prst="line">
            <a:avLst/>
          </a:prstGeom>
          <a:ln w="25400">
            <a:solidFill>
              <a:schemeClr val="accent1"/>
            </a:solidFill>
            <a:miter lim="400000"/>
            <a:tailEnd type="stealth"/>
          </a:ln>
        </p:spPr>
        <p:txBody>
          <a:bodyPr lIns="27093" tIns="27093" rIns="27093" bIns="27093" anchor="ctr"/>
          <a:lstStyle/>
          <a:p>
            <a:endParaRPr/>
          </a:p>
        </p:txBody>
      </p:sp>
      <p:sp>
        <p:nvSpPr>
          <p:cNvPr id="567" name="Line"/>
          <p:cNvSpPr/>
          <p:nvPr/>
        </p:nvSpPr>
        <p:spPr>
          <a:xfrm flipH="1">
            <a:off x="8687631" y="8899092"/>
            <a:ext cx="589197" cy="1"/>
          </a:xfrm>
          <a:prstGeom prst="line">
            <a:avLst/>
          </a:prstGeom>
          <a:ln w="25400">
            <a:solidFill>
              <a:schemeClr val="accent1"/>
            </a:solidFill>
            <a:miter lim="400000"/>
            <a:tailEnd type="stealth"/>
          </a:ln>
        </p:spPr>
        <p:txBody>
          <a:bodyPr lIns="27093" tIns="27093" rIns="27093" bIns="27093" anchor="ctr"/>
          <a:lstStyle/>
          <a:p>
            <a:endParaRPr/>
          </a:p>
        </p:txBody>
      </p:sp>
      <p:sp>
        <p:nvSpPr>
          <p:cNvPr id="568" name="Line"/>
          <p:cNvSpPr/>
          <p:nvPr/>
        </p:nvSpPr>
        <p:spPr>
          <a:xfrm>
            <a:off x="4245924" y="7807660"/>
            <a:ext cx="185148" cy="567718"/>
          </a:xfrm>
          <a:custGeom>
            <a:avLst/>
            <a:gdLst/>
            <a:ahLst/>
            <a:cxnLst>
              <a:cxn ang="0">
                <a:pos x="wd2" y="hd2"/>
              </a:cxn>
              <a:cxn ang="5400000">
                <a:pos x="wd2" y="hd2"/>
              </a:cxn>
              <a:cxn ang="10800000">
                <a:pos x="wd2" y="hd2"/>
              </a:cxn>
              <a:cxn ang="16200000">
                <a:pos x="wd2" y="hd2"/>
              </a:cxn>
            </a:cxnLst>
            <a:rect l="0" t="0" r="r" b="b"/>
            <a:pathLst>
              <a:path w="20831" h="21600" extrusionOk="0">
                <a:moveTo>
                  <a:pt x="20316" y="21600"/>
                </a:moveTo>
                <a:cubicBezTo>
                  <a:pt x="21600" y="17741"/>
                  <a:pt x="20478" y="13833"/>
                  <a:pt x="17023" y="10130"/>
                </a:cubicBezTo>
                <a:cubicBezTo>
                  <a:pt x="13528" y="6384"/>
                  <a:pt x="7727" y="2932"/>
                  <a:pt x="0" y="0"/>
                </a:cubicBezTo>
              </a:path>
            </a:pathLst>
          </a:custGeom>
          <a:ln w="25400">
            <a:solidFill>
              <a:schemeClr val="accent1"/>
            </a:solidFill>
            <a:miter lim="400000"/>
            <a:headEnd type="stealth"/>
            <a:tailEnd type="stealth"/>
          </a:ln>
        </p:spPr>
        <p:txBody>
          <a:bodyPr lIns="27093" tIns="27093" rIns="27093" bIns="27093" anchor="ctr"/>
          <a:lstStyle/>
          <a:p>
            <a:endParaRPr/>
          </a:p>
        </p:txBody>
      </p:sp>
      <mc:AlternateContent xmlns:mc="http://schemas.openxmlformats.org/markup-compatibility/2006">
        <mc:Choice xmlns:a14="http://schemas.microsoft.com/office/drawing/2010/main" Requires="a14">
          <p:sp>
            <p:nvSpPr>
              <p:cNvPr id="569" name="Equation"/>
              <p:cNvSpPr txBox="1"/>
              <p:nvPr/>
            </p:nvSpPr>
            <p:spPr>
              <a:xfrm>
                <a:off x="4456015" y="7949710"/>
                <a:ext cx="254359" cy="228403"/>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𝛼</m:t>
                          </m:r>
                        </m:e>
                        <m:sub>
                          <m:r>
                            <a:rPr sz="2600" i="1">
                              <a:solidFill>
                                <a:srgbClr val="000000"/>
                              </a:solidFill>
                              <a:latin typeface="Cambria Math" panose="02040503050406030204" pitchFamily="18" charset="0"/>
                            </a:rPr>
                            <m:t>1</m:t>
                          </m:r>
                        </m:sub>
                      </m:sSub>
                    </m:oMath>
                  </m:oMathPara>
                </a14:m>
                <a:endParaRPr sz="2600"/>
              </a:p>
            </p:txBody>
          </p:sp>
        </mc:Choice>
        <mc:Fallback>
          <p:sp>
            <p:nvSpPr>
              <p:cNvPr id="569" name="Equation"/>
              <p:cNvSpPr txBox="1">
                <a:spLocks noRot="1" noChangeAspect="1" noMove="1" noResize="1" noEditPoints="1" noAdjustHandles="1" noChangeArrowheads="1" noChangeShapeType="1" noTextEdit="1"/>
              </p:cNvSpPr>
              <p:nvPr/>
            </p:nvSpPr>
            <p:spPr>
              <a:xfrm>
                <a:off x="4456015" y="7949710"/>
                <a:ext cx="254359" cy="228403"/>
              </a:xfrm>
              <a:prstGeom prst="rect">
                <a:avLst/>
              </a:prstGeom>
              <a:blipFill>
                <a:blip r:embed="rId6"/>
                <a:stretch>
                  <a:fillRect l="-28571" r="-57143" b="-94737"/>
                </a:stretch>
              </a:blipFill>
              <a:ln w="12700">
                <a:miter lim="400000"/>
              </a:ln>
            </p:spPr>
            <p:txBody>
              <a:bodyPr/>
              <a:lstStyle/>
              <a:p>
                <a:r>
                  <a:rPr lang="en-US">
                    <a:noFill/>
                  </a:rPr>
                  <a:t> </a:t>
                </a:r>
              </a:p>
            </p:txBody>
          </p:sp>
        </mc:Fallback>
      </mc:AlternateContent>
      <p:sp>
        <p:nvSpPr>
          <p:cNvPr id="570" name="Forward-tracking…"/>
          <p:cNvSpPr txBox="1"/>
          <p:nvPr/>
        </p:nvSpPr>
        <p:spPr>
          <a:xfrm>
            <a:off x="293599" y="4939667"/>
            <a:ext cx="4408476" cy="187729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algn="l">
              <a:defRPr sz="1600" b="0"/>
            </a:pPr>
            <a:r>
              <a:t>Forward-tracking</a:t>
            </a:r>
          </a:p>
          <a:p>
            <a:pPr marL="264583" indent="-264583" algn="l">
              <a:buSzPct val="125000"/>
              <a:buChar char="•"/>
              <a:defRPr sz="1600" b="0"/>
            </a:pPr>
            <a:r>
              <a:t>from the average distance between the vector magnet point and the field map</a:t>
            </a:r>
          </a:p>
          <a:p>
            <a:pPr marL="264583" indent="-264583" algn="l">
              <a:buSzPct val="125000"/>
              <a:buChar char="•"/>
              <a:defRPr sz="1600" b="0"/>
            </a:pPr>
            <a:r>
              <a:t>optimising the alpha input angle for a given energy to reach as close as possible to the previously fixed isocentre &amp; as vertically as possible</a:t>
            </a:r>
          </a:p>
        </p:txBody>
      </p:sp>
      <mc:AlternateContent xmlns:mc="http://schemas.openxmlformats.org/markup-compatibility/2006">
        <mc:Choice xmlns:a14="http://schemas.microsoft.com/office/drawing/2010/main" Requires="a14">
          <p:sp>
            <p:nvSpPr>
              <p:cNvPr id="571" name="Equation"/>
              <p:cNvSpPr txBox="1"/>
              <p:nvPr/>
            </p:nvSpPr>
            <p:spPr>
              <a:xfrm>
                <a:off x="8825415" y="7502445"/>
                <a:ext cx="313628" cy="277452"/>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𝑧</m:t>
                          </m:r>
                        </m:e>
                        <m:sub>
                          <m:sSub>
                            <m:sSubPr>
                              <m:ctrlPr>
                                <a:rPr sz="2600" i="1">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1</m:t>
                              </m:r>
                            </m:e>
                            <m:sub>
                              <m:r>
                                <a:rPr sz="2600" i="1">
                                  <a:solidFill>
                                    <a:srgbClr val="000000"/>
                                  </a:solidFill>
                                  <a:latin typeface="Cambria Math" panose="02040503050406030204" pitchFamily="18" charset="0"/>
                                </a:rPr>
                                <m:t>𝑏</m:t>
                              </m:r>
                            </m:sub>
                          </m:sSub>
                        </m:sub>
                      </m:sSub>
                    </m:oMath>
                  </m:oMathPara>
                </a14:m>
                <a:endParaRPr sz="2600"/>
              </a:p>
            </p:txBody>
          </p:sp>
        </mc:Choice>
        <mc:Fallback>
          <p:sp>
            <p:nvSpPr>
              <p:cNvPr id="571" name="Equation"/>
              <p:cNvSpPr txBox="1">
                <a:spLocks noRot="1" noChangeAspect="1" noMove="1" noResize="1" noEditPoints="1" noAdjustHandles="1" noChangeArrowheads="1" noChangeShapeType="1" noTextEdit="1"/>
              </p:cNvSpPr>
              <p:nvPr/>
            </p:nvSpPr>
            <p:spPr>
              <a:xfrm>
                <a:off x="8825415" y="7502445"/>
                <a:ext cx="313628" cy="277452"/>
              </a:xfrm>
              <a:prstGeom prst="rect">
                <a:avLst/>
              </a:prstGeom>
              <a:blipFill>
                <a:blip r:embed="rId7"/>
                <a:stretch>
                  <a:fillRect l="-23077" r="-46154" b="-73913"/>
                </a:stretch>
              </a:blipFill>
              <a:ln w="12700">
                <a:miter lim="400000"/>
              </a:ln>
            </p:spPr>
            <p:txBody>
              <a:bodyPr/>
              <a:lstStyle/>
              <a:p>
                <a:r>
                  <a:rPr lang="en-US">
                    <a:noFill/>
                  </a:rPr>
                  <a:t> </a:t>
                </a:r>
              </a:p>
            </p:txBody>
          </p:sp>
        </mc:Fallback>
      </mc:AlternateContent>
      <p:sp>
        <p:nvSpPr>
          <p:cNvPr id="572" name="Line"/>
          <p:cNvSpPr/>
          <p:nvPr/>
        </p:nvSpPr>
        <p:spPr>
          <a:xfrm>
            <a:off x="8050352" y="7854173"/>
            <a:ext cx="589197" cy="1"/>
          </a:xfrm>
          <a:prstGeom prst="line">
            <a:avLst/>
          </a:prstGeom>
          <a:ln w="25400">
            <a:solidFill>
              <a:schemeClr val="accent1"/>
            </a:solidFill>
            <a:miter lim="400000"/>
            <a:tailEnd type="stealth"/>
          </a:ln>
        </p:spPr>
        <p:txBody>
          <a:bodyPr lIns="27093" tIns="27093" rIns="27093" bIns="27093" anchor="ctr"/>
          <a:lstStyle/>
          <a:p>
            <a:endParaRPr/>
          </a:p>
        </p:txBody>
      </p:sp>
      <p:sp>
        <p:nvSpPr>
          <p:cNvPr id="573" name="Line"/>
          <p:cNvSpPr/>
          <p:nvPr/>
        </p:nvSpPr>
        <p:spPr>
          <a:xfrm flipH="1">
            <a:off x="8695137" y="7854173"/>
            <a:ext cx="589196" cy="1"/>
          </a:xfrm>
          <a:prstGeom prst="line">
            <a:avLst/>
          </a:prstGeom>
          <a:ln w="25400">
            <a:solidFill>
              <a:schemeClr val="accent1"/>
            </a:solidFill>
            <a:miter lim="400000"/>
            <a:tailEnd type="stealth"/>
          </a:ln>
        </p:spPr>
        <p:txBody>
          <a:bodyPr lIns="27093" tIns="27093" rIns="27093" bIns="27093" anchor="ctr"/>
          <a:lstStyle/>
          <a:p>
            <a:endParaRPr/>
          </a:p>
        </p:txBody>
      </p:sp>
      <p:sp>
        <p:nvSpPr>
          <p:cNvPr id="574" name="Rectangle"/>
          <p:cNvSpPr/>
          <p:nvPr/>
        </p:nvSpPr>
        <p:spPr>
          <a:xfrm>
            <a:off x="5614590" y="893883"/>
            <a:ext cx="3967755" cy="3288202"/>
          </a:xfrm>
          <a:prstGeom prst="rect">
            <a:avLst/>
          </a:prstGeom>
          <a:solidFill>
            <a:srgbClr val="929292">
              <a:alpha val="36134"/>
            </a:srgbClr>
          </a:solidFill>
          <a:ln w="3175">
            <a:miter lim="400000"/>
          </a:ln>
        </p:spPr>
        <p:txBody>
          <a:bodyPr lIns="0" tIns="0" rIns="0" bIns="0" anchor="ctr"/>
          <a:lstStyle/>
          <a:p>
            <a:pPr>
              <a:defRPr sz="2200" b="0">
                <a:solidFill>
                  <a:srgbClr val="FFFFFF"/>
                </a:solidFill>
                <a:latin typeface="+mn-lt"/>
                <a:ea typeface="+mn-ea"/>
                <a:cs typeface="+mn-cs"/>
                <a:sym typeface="Helvetica Neue Medium"/>
              </a:defRPr>
            </a:pPr>
            <a:endParaRPr/>
          </a:p>
        </p:txBody>
      </p:sp>
      <p:sp>
        <p:nvSpPr>
          <p:cNvPr id="575" name="Line"/>
          <p:cNvSpPr/>
          <p:nvPr/>
        </p:nvSpPr>
        <p:spPr>
          <a:xfrm>
            <a:off x="3304616" y="1370669"/>
            <a:ext cx="5334359" cy="2827604"/>
          </a:xfrm>
          <a:custGeom>
            <a:avLst/>
            <a:gdLst/>
            <a:ahLst/>
            <a:cxnLst>
              <a:cxn ang="0">
                <a:pos x="wd2" y="hd2"/>
              </a:cxn>
              <a:cxn ang="5400000">
                <a:pos x="wd2" y="hd2"/>
              </a:cxn>
              <a:cxn ang="10800000">
                <a:pos x="wd2" y="hd2"/>
              </a:cxn>
              <a:cxn ang="16200000">
                <a:pos x="wd2" y="hd2"/>
              </a:cxn>
            </a:cxnLst>
            <a:rect l="0" t="0" r="r" b="b"/>
            <a:pathLst>
              <a:path w="21594" h="21251" extrusionOk="0">
                <a:moveTo>
                  <a:pt x="0" y="21203"/>
                </a:moveTo>
                <a:cubicBezTo>
                  <a:pt x="2731" y="17788"/>
                  <a:pt x="5455" y="14352"/>
                  <a:pt x="8171" y="10897"/>
                </a:cubicBezTo>
                <a:cubicBezTo>
                  <a:pt x="10806" y="7544"/>
                  <a:pt x="13435" y="4173"/>
                  <a:pt x="16056" y="783"/>
                </a:cubicBezTo>
                <a:cubicBezTo>
                  <a:pt x="17121" y="-349"/>
                  <a:pt x="18442" y="-247"/>
                  <a:pt x="19453" y="1046"/>
                </a:cubicBezTo>
                <a:cubicBezTo>
                  <a:pt x="19731" y="1401"/>
                  <a:pt x="19975" y="1839"/>
                  <a:pt x="20186" y="2326"/>
                </a:cubicBezTo>
                <a:cubicBezTo>
                  <a:pt x="21044" y="4299"/>
                  <a:pt x="21322" y="6837"/>
                  <a:pt x="21515" y="9315"/>
                </a:cubicBezTo>
                <a:cubicBezTo>
                  <a:pt x="21541" y="9644"/>
                  <a:pt x="21566" y="9974"/>
                  <a:pt x="21580" y="10307"/>
                </a:cubicBezTo>
                <a:cubicBezTo>
                  <a:pt x="21600" y="10782"/>
                  <a:pt x="21599" y="11259"/>
                  <a:pt x="21576" y="11734"/>
                </a:cubicBezTo>
                <a:lnTo>
                  <a:pt x="21592" y="21251"/>
                </a:lnTo>
              </a:path>
            </a:pathLst>
          </a:custGeom>
          <a:ln w="38100">
            <a:solidFill>
              <a:srgbClr val="000000"/>
            </a:solidFill>
            <a:miter lim="400000"/>
          </a:ln>
        </p:spPr>
        <p:txBody>
          <a:bodyPr lIns="27093" tIns="27093" rIns="27093" bIns="27093" anchor="ctr"/>
          <a:lstStyle/>
          <a:p>
            <a:endParaRPr/>
          </a:p>
        </p:txBody>
      </p:sp>
      <p:sp>
        <p:nvSpPr>
          <p:cNvPr id="576" name="Line"/>
          <p:cNvSpPr/>
          <p:nvPr/>
        </p:nvSpPr>
        <p:spPr>
          <a:xfrm>
            <a:off x="3542145" y="1647875"/>
            <a:ext cx="5096809" cy="2537004"/>
          </a:xfrm>
          <a:custGeom>
            <a:avLst/>
            <a:gdLst/>
            <a:ahLst/>
            <a:cxnLst>
              <a:cxn ang="0">
                <a:pos x="wd2" y="hd2"/>
              </a:cxn>
              <a:cxn ang="5400000">
                <a:pos x="wd2" y="hd2"/>
              </a:cxn>
              <a:cxn ang="10800000">
                <a:pos x="wd2" y="hd2"/>
              </a:cxn>
              <a:cxn ang="16200000">
                <a:pos x="wd2" y="hd2"/>
              </a:cxn>
            </a:cxnLst>
            <a:rect l="0" t="0" r="r" b="b"/>
            <a:pathLst>
              <a:path w="21594" h="21531" extrusionOk="0">
                <a:moveTo>
                  <a:pt x="0" y="21531"/>
                </a:moveTo>
                <a:lnTo>
                  <a:pt x="15181" y="1905"/>
                </a:lnTo>
                <a:cubicBezTo>
                  <a:pt x="16120" y="584"/>
                  <a:pt x="17237" y="-69"/>
                  <a:pt x="18361" y="6"/>
                </a:cubicBezTo>
                <a:cubicBezTo>
                  <a:pt x="18741" y="31"/>
                  <a:pt x="19124" y="143"/>
                  <a:pt x="19479" y="450"/>
                </a:cubicBezTo>
                <a:cubicBezTo>
                  <a:pt x="20866" y="1649"/>
                  <a:pt x="21296" y="4832"/>
                  <a:pt x="21512" y="7781"/>
                </a:cubicBezTo>
                <a:cubicBezTo>
                  <a:pt x="21539" y="8153"/>
                  <a:pt x="21564" y="8526"/>
                  <a:pt x="21579" y="8901"/>
                </a:cubicBezTo>
                <a:cubicBezTo>
                  <a:pt x="21600" y="9438"/>
                  <a:pt x="21599" y="9977"/>
                  <a:pt x="21575" y="10513"/>
                </a:cubicBezTo>
                <a:lnTo>
                  <a:pt x="21587" y="21519"/>
                </a:lnTo>
              </a:path>
            </a:pathLst>
          </a:custGeom>
          <a:ln w="38100">
            <a:solidFill>
              <a:srgbClr val="000000"/>
            </a:solidFill>
            <a:miter lim="400000"/>
          </a:ln>
        </p:spPr>
        <p:txBody>
          <a:bodyPr lIns="27093" tIns="27093" rIns="27093" bIns="27093" anchor="ctr"/>
          <a:lstStyle/>
          <a:p>
            <a:endParaRPr/>
          </a:p>
        </p:txBody>
      </p:sp>
      <p:sp>
        <p:nvSpPr>
          <p:cNvPr id="577" name="Line"/>
          <p:cNvSpPr/>
          <p:nvPr/>
        </p:nvSpPr>
        <p:spPr>
          <a:xfrm>
            <a:off x="2351609" y="4185534"/>
            <a:ext cx="7684686" cy="1"/>
          </a:xfrm>
          <a:prstGeom prst="line">
            <a:avLst/>
          </a:prstGeom>
          <a:ln w="12700">
            <a:solidFill>
              <a:srgbClr val="000000"/>
            </a:solidFill>
            <a:miter lim="400000"/>
            <a:tailEnd type="arrow"/>
          </a:ln>
        </p:spPr>
        <p:txBody>
          <a:bodyPr lIns="27093" tIns="27093" rIns="27093" bIns="27093" anchor="ctr"/>
          <a:lstStyle/>
          <a:p>
            <a:endParaRPr/>
          </a:p>
        </p:txBody>
      </p:sp>
      <p:sp>
        <p:nvSpPr>
          <p:cNvPr id="578" name="Line"/>
          <p:cNvSpPr/>
          <p:nvPr/>
        </p:nvSpPr>
        <p:spPr>
          <a:xfrm flipV="1">
            <a:off x="5612641" y="893883"/>
            <a:ext cx="1" cy="3288202"/>
          </a:xfrm>
          <a:prstGeom prst="line">
            <a:avLst/>
          </a:prstGeom>
          <a:ln w="12700">
            <a:solidFill>
              <a:srgbClr val="000000"/>
            </a:solidFill>
            <a:miter lim="400000"/>
          </a:ln>
        </p:spPr>
        <p:txBody>
          <a:bodyPr lIns="27093" tIns="27093" rIns="27093" bIns="27093" anchor="ctr"/>
          <a:lstStyle/>
          <a:p>
            <a:endParaRPr/>
          </a:p>
        </p:txBody>
      </p:sp>
      <p:sp>
        <p:nvSpPr>
          <p:cNvPr id="579" name="Line"/>
          <p:cNvSpPr/>
          <p:nvPr/>
        </p:nvSpPr>
        <p:spPr>
          <a:xfrm>
            <a:off x="3436571" y="4460253"/>
            <a:ext cx="2178929" cy="1"/>
          </a:xfrm>
          <a:prstGeom prst="line">
            <a:avLst/>
          </a:prstGeom>
          <a:ln w="12700">
            <a:solidFill>
              <a:srgbClr val="000000"/>
            </a:solidFill>
            <a:miter lim="400000"/>
            <a:headEnd type="stealth"/>
            <a:tailEnd type="stealth"/>
          </a:ln>
        </p:spPr>
        <p:txBody>
          <a:bodyPr lIns="27093" tIns="27093" rIns="27093" bIns="27093" anchor="ctr"/>
          <a:lstStyle/>
          <a:p>
            <a:endParaRPr/>
          </a:p>
        </p:txBody>
      </p:sp>
      <p:sp>
        <p:nvSpPr>
          <p:cNvPr id="580" name="Line"/>
          <p:cNvSpPr/>
          <p:nvPr/>
        </p:nvSpPr>
        <p:spPr>
          <a:xfrm flipV="1">
            <a:off x="3445175" y="4189908"/>
            <a:ext cx="1" cy="270866"/>
          </a:xfrm>
          <a:prstGeom prst="line">
            <a:avLst/>
          </a:prstGeom>
          <a:ln w="12700">
            <a:solidFill>
              <a:srgbClr val="000000"/>
            </a:solidFill>
            <a:prstDash val="sysDot"/>
            <a:miter lim="400000"/>
          </a:ln>
        </p:spPr>
        <p:txBody>
          <a:bodyPr lIns="27093" tIns="27093" rIns="27093" bIns="27093" anchor="ctr"/>
          <a:lstStyle/>
          <a:p>
            <a:endParaRPr/>
          </a:p>
        </p:txBody>
      </p:sp>
      <p:sp>
        <p:nvSpPr>
          <p:cNvPr id="581" name="Line"/>
          <p:cNvSpPr/>
          <p:nvPr/>
        </p:nvSpPr>
        <p:spPr>
          <a:xfrm flipV="1">
            <a:off x="5612641" y="4189908"/>
            <a:ext cx="1" cy="270866"/>
          </a:xfrm>
          <a:prstGeom prst="line">
            <a:avLst/>
          </a:prstGeom>
          <a:ln w="12700">
            <a:solidFill>
              <a:srgbClr val="000000"/>
            </a:solidFill>
            <a:prstDash val="sysDot"/>
            <a:miter lim="400000"/>
          </a:ln>
        </p:spPr>
        <p:txBody>
          <a:bodyPr lIns="27093" tIns="27093" rIns="27093" bIns="27093" anchor="ctr"/>
          <a:lstStyle/>
          <a:p>
            <a:endParaRPr/>
          </a:p>
        </p:txBody>
      </p:sp>
      <mc:AlternateContent xmlns:mc="http://schemas.openxmlformats.org/markup-compatibility/2006">
        <mc:Choice xmlns:a14="http://schemas.microsoft.com/office/drawing/2010/main" Requires="a14">
          <p:sp>
            <p:nvSpPr>
              <p:cNvPr id="582" name="Equation"/>
              <p:cNvSpPr txBox="1"/>
              <p:nvPr/>
            </p:nvSpPr>
            <p:spPr>
              <a:xfrm>
                <a:off x="9916876" y="4376053"/>
                <a:ext cx="126468" cy="168403"/>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2600" i="1">
                          <a:solidFill>
                            <a:srgbClr val="000000"/>
                          </a:solidFill>
                          <a:latin typeface="Cambria Math" panose="02040503050406030204" pitchFamily="18" charset="0"/>
                        </a:rPr>
                        <m:t>𝑧</m:t>
                      </m:r>
                    </m:oMath>
                  </m:oMathPara>
                </a14:m>
                <a:endParaRPr sz="2600"/>
              </a:p>
            </p:txBody>
          </p:sp>
        </mc:Choice>
        <mc:Fallback>
          <p:sp>
            <p:nvSpPr>
              <p:cNvPr id="582" name="Equation"/>
              <p:cNvSpPr txBox="1">
                <a:spLocks noRot="1" noChangeAspect="1" noMove="1" noResize="1" noEditPoints="1" noAdjustHandles="1" noChangeArrowheads="1" noChangeShapeType="1" noTextEdit="1"/>
              </p:cNvSpPr>
              <p:nvPr/>
            </p:nvSpPr>
            <p:spPr>
              <a:xfrm>
                <a:off x="9916876" y="4376053"/>
                <a:ext cx="126468" cy="168403"/>
              </a:xfrm>
              <a:prstGeom prst="rect">
                <a:avLst/>
              </a:prstGeom>
              <a:blipFill>
                <a:blip r:embed="rId2"/>
                <a:stretch>
                  <a:fillRect l="-54545" r="-72727" b="-121429"/>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83" name="Equation"/>
              <p:cNvSpPr txBox="1"/>
              <p:nvPr/>
            </p:nvSpPr>
            <p:spPr>
              <a:xfrm>
                <a:off x="4313038" y="4551728"/>
                <a:ext cx="425994" cy="312532"/>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𝑑</m:t>
                          </m:r>
                        </m:e>
                        <m:sub>
                          <m:r>
                            <a:rPr sz="2600" i="1">
                              <a:solidFill>
                                <a:srgbClr val="000000"/>
                              </a:solidFill>
                              <a:latin typeface="Cambria Math" panose="02040503050406030204" pitchFamily="18" charset="0"/>
                            </a:rPr>
                            <m:t>𝑣𝑚</m:t>
                          </m:r>
                        </m:sub>
                      </m:sSub>
                    </m:oMath>
                  </m:oMathPara>
                </a14:m>
                <a:endParaRPr sz="2600"/>
              </a:p>
            </p:txBody>
          </p:sp>
        </mc:Choice>
        <mc:Fallback>
          <p:sp>
            <p:nvSpPr>
              <p:cNvPr id="583" name="Equation"/>
              <p:cNvSpPr txBox="1">
                <a:spLocks noRot="1" noChangeAspect="1" noMove="1" noResize="1" noEditPoints="1" noAdjustHandles="1" noChangeArrowheads="1" noChangeShapeType="1" noTextEdit="1"/>
              </p:cNvSpPr>
              <p:nvPr/>
            </p:nvSpPr>
            <p:spPr>
              <a:xfrm>
                <a:off x="4313038" y="4551728"/>
                <a:ext cx="425994" cy="312532"/>
              </a:xfrm>
              <a:prstGeom prst="rect">
                <a:avLst/>
              </a:prstGeom>
              <a:blipFill>
                <a:blip r:embed="rId8"/>
                <a:stretch>
                  <a:fillRect l="-26471" r="-44118" b="-42308"/>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84" name="Equation"/>
              <p:cNvSpPr txBox="1"/>
              <p:nvPr/>
            </p:nvSpPr>
            <p:spPr>
              <a:xfrm>
                <a:off x="7802216" y="1018198"/>
                <a:ext cx="283086" cy="298406"/>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𝐸</m:t>
                          </m:r>
                        </m:e>
                        <m:sub>
                          <m:r>
                            <a:rPr sz="2600" i="1">
                              <a:solidFill>
                                <a:srgbClr val="000000"/>
                              </a:solidFill>
                              <a:latin typeface="Cambria Math" panose="02040503050406030204" pitchFamily="18" charset="0"/>
                            </a:rPr>
                            <m:t>1</m:t>
                          </m:r>
                        </m:sub>
                      </m:sSub>
                    </m:oMath>
                  </m:oMathPara>
                </a14:m>
                <a:endParaRPr sz="2600"/>
              </a:p>
            </p:txBody>
          </p:sp>
        </mc:Choice>
        <mc:Fallback>
          <p:sp>
            <p:nvSpPr>
              <p:cNvPr id="584" name="Equation"/>
              <p:cNvSpPr txBox="1">
                <a:spLocks noRot="1" noChangeAspect="1" noMove="1" noResize="1" noEditPoints="1" noAdjustHandles="1" noChangeArrowheads="1" noChangeShapeType="1" noTextEdit="1"/>
              </p:cNvSpPr>
              <p:nvPr/>
            </p:nvSpPr>
            <p:spPr>
              <a:xfrm>
                <a:off x="7802216" y="1018198"/>
                <a:ext cx="283086" cy="298406"/>
              </a:xfrm>
              <a:prstGeom prst="rect">
                <a:avLst/>
              </a:prstGeom>
              <a:blipFill>
                <a:blip r:embed="rId9"/>
                <a:stretch>
                  <a:fillRect l="-33333" r="-37500" b="-48000"/>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85" name="Equation"/>
              <p:cNvSpPr txBox="1"/>
              <p:nvPr/>
            </p:nvSpPr>
            <p:spPr>
              <a:xfrm>
                <a:off x="7792838" y="1782251"/>
                <a:ext cx="301841" cy="298406"/>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𝐸</m:t>
                          </m:r>
                        </m:e>
                        <m:sub>
                          <m:r>
                            <a:rPr sz="2600" i="1">
                              <a:solidFill>
                                <a:srgbClr val="000000"/>
                              </a:solidFill>
                              <a:latin typeface="Cambria Math" panose="02040503050406030204" pitchFamily="18" charset="0"/>
                            </a:rPr>
                            <m:t>2</m:t>
                          </m:r>
                        </m:sub>
                      </m:sSub>
                    </m:oMath>
                  </m:oMathPara>
                </a14:m>
                <a:endParaRPr sz="2600"/>
              </a:p>
            </p:txBody>
          </p:sp>
        </mc:Choice>
        <mc:Fallback>
          <p:sp>
            <p:nvSpPr>
              <p:cNvPr id="585" name="Equation"/>
              <p:cNvSpPr txBox="1">
                <a:spLocks noRot="1" noChangeAspect="1" noMove="1" noResize="1" noEditPoints="1" noAdjustHandles="1" noChangeArrowheads="1" noChangeShapeType="1" noTextEdit="1"/>
              </p:cNvSpPr>
              <p:nvPr/>
            </p:nvSpPr>
            <p:spPr>
              <a:xfrm>
                <a:off x="7792838" y="1782251"/>
                <a:ext cx="301841" cy="298406"/>
              </a:xfrm>
              <a:prstGeom prst="rect">
                <a:avLst/>
              </a:prstGeom>
              <a:blipFill>
                <a:blip r:embed="rId10"/>
                <a:stretch>
                  <a:fillRect l="-37500" r="-33333" b="-48000"/>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86" name="Equation"/>
              <p:cNvSpPr txBox="1"/>
              <p:nvPr/>
            </p:nvSpPr>
            <p:spPr>
              <a:xfrm>
                <a:off x="8500826" y="4376052"/>
                <a:ext cx="383834" cy="227159"/>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𝑧</m:t>
                          </m:r>
                        </m:e>
                        <m:sub>
                          <m:r>
                            <a:rPr sz="2600" i="1">
                              <a:solidFill>
                                <a:srgbClr val="000000"/>
                              </a:solidFill>
                              <a:latin typeface="Cambria Math" panose="02040503050406030204" pitchFamily="18" charset="0"/>
                            </a:rPr>
                            <m:t>𝑖𝑠𝑜</m:t>
                          </m:r>
                        </m:sub>
                      </m:sSub>
                    </m:oMath>
                  </m:oMathPara>
                </a14:m>
                <a:endParaRPr sz="2600"/>
              </a:p>
            </p:txBody>
          </p:sp>
        </mc:Choice>
        <mc:Fallback>
          <p:sp>
            <p:nvSpPr>
              <p:cNvPr id="586" name="Equation"/>
              <p:cNvSpPr txBox="1">
                <a:spLocks noRot="1" noChangeAspect="1" noMove="1" noResize="1" noEditPoints="1" noAdjustHandles="1" noChangeArrowheads="1" noChangeShapeType="1" noTextEdit="1"/>
              </p:cNvSpPr>
              <p:nvPr/>
            </p:nvSpPr>
            <p:spPr>
              <a:xfrm>
                <a:off x="8500826" y="4376052"/>
                <a:ext cx="383834" cy="227159"/>
              </a:xfrm>
              <a:prstGeom prst="rect">
                <a:avLst/>
              </a:prstGeom>
              <a:blipFill>
                <a:blip r:embed="rId11"/>
                <a:stretch>
                  <a:fillRect l="-18750" r="-46875" b="-105556"/>
                </a:stretch>
              </a:blipFill>
              <a:ln w="12700">
                <a:miter lim="400000"/>
              </a:ln>
            </p:spPr>
            <p:txBody>
              <a:bodyPr/>
              <a:lstStyle/>
              <a:p>
                <a:r>
                  <a:rPr lang="en-US">
                    <a:noFill/>
                  </a:rPr>
                  <a:t> </a:t>
                </a:r>
              </a:p>
            </p:txBody>
          </p:sp>
        </mc:Fallback>
      </mc:AlternateContent>
      <p:sp>
        <p:nvSpPr>
          <p:cNvPr id="587" name="Line"/>
          <p:cNvSpPr/>
          <p:nvPr/>
        </p:nvSpPr>
        <p:spPr>
          <a:xfrm flipV="1">
            <a:off x="8874760" y="3643669"/>
            <a:ext cx="1" cy="445731"/>
          </a:xfrm>
          <a:prstGeom prst="line">
            <a:avLst/>
          </a:prstGeom>
          <a:ln w="25400">
            <a:solidFill>
              <a:schemeClr val="accent3">
                <a:hueOff val="362282"/>
                <a:satOff val="31803"/>
                <a:lumOff val="-18242"/>
              </a:schemeClr>
            </a:solidFill>
            <a:miter lim="400000"/>
            <a:tailEnd type="triangle"/>
          </a:ln>
        </p:spPr>
        <p:txBody>
          <a:bodyPr lIns="27093" tIns="27093" rIns="27093" bIns="27093" anchor="ctr"/>
          <a:lstStyle/>
          <a:p>
            <a:endParaRPr/>
          </a:p>
        </p:txBody>
      </p:sp>
      <p:sp>
        <p:nvSpPr>
          <p:cNvPr id="588" name="Backward-tracking (for many energies)…"/>
          <p:cNvSpPr txBox="1"/>
          <p:nvPr/>
        </p:nvSpPr>
        <p:spPr>
          <a:xfrm>
            <a:off x="457919" y="1018198"/>
            <a:ext cx="4408476" cy="96289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algn="l">
              <a:defRPr sz="1600" b="0"/>
            </a:pPr>
            <a:r>
              <a:t>Backward-tracking (for many energies)</a:t>
            </a:r>
          </a:p>
          <a:p>
            <a:pPr marL="264583" indent="-264583" algn="l">
              <a:buSzPct val="125000"/>
              <a:buChar char="•"/>
              <a:defRPr sz="1600" b="0"/>
            </a:pPr>
            <a:r>
              <a:t>from a fixed isocentre position vertically up</a:t>
            </a:r>
          </a:p>
          <a:p>
            <a:pPr marL="264583" indent="-264583" algn="l">
              <a:buSzPct val="125000"/>
              <a:buChar char="•"/>
              <a:defRPr sz="1600" b="0"/>
            </a:pPr>
            <a:r>
              <a:t>to find an average distance between the vector magnet point and the field map</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Hadron beam delivery"/>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Hadron beam delivery</a:t>
            </a:r>
          </a:p>
        </p:txBody>
      </p:sp>
      <p:sp>
        <p:nvSpPr>
          <p:cNvPr id="171" name="Slide Number"/>
          <p:cNvSpPr txBox="1">
            <a:spLocks noGrp="1"/>
          </p:cNvSpPr>
          <p:nvPr>
            <p:ph type="sldNum" sz="quarter" idx="2"/>
          </p:nvPr>
        </p:nvSpPr>
        <p:spPr>
          <a:xfrm>
            <a:off x="12636403" y="9321448"/>
            <a:ext cx="1369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a:t>
            </a:fld>
            <a:endParaRPr/>
          </a:p>
        </p:txBody>
      </p:sp>
      <p:sp>
        <p:nvSpPr>
          <p:cNvPr id="172" name="Kinetic energies for the same penetration depth (3-30 cm):…"/>
          <p:cNvSpPr txBox="1"/>
          <p:nvPr/>
        </p:nvSpPr>
        <p:spPr>
          <a:xfrm>
            <a:off x="524400" y="3131636"/>
            <a:ext cx="6269255" cy="810142"/>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marL="264583" indent="-264583" algn="l">
              <a:buSzPct val="125000"/>
              <a:buChar char="•"/>
              <a:defRPr sz="1700" b="0"/>
            </a:pPr>
            <a:r>
              <a:t>Kinetic energies for the same penetration depth (3-30 cm):</a:t>
            </a:r>
          </a:p>
          <a:p>
            <a:pPr marL="899583" lvl="1" indent="-264583" algn="l">
              <a:buSzPct val="125000"/>
              <a:buChar char="•"/>
              <a:defRPr sz="1700" b="0"/>
            </a:pPr>
            <a:r>
              <a:t>Protons @ 60-220 MeV (1.1-2.3 Tm)</a:t>
            </a:r>
          </a:p>
          <a:p>
            <a:pPr marL="899583" lvl="1" indent="-264583" algn="l">
              <a:buSzPct val="125000"/>
              <a:buChar char="•"/>
              <a:defRPr sz="1700" b="0"/>
            </a:pPr>
            <a:r>
              <a:t>C-ions @ 120-430 MeV/u (3.2-6.6 Tm)</a:t>
            </a:r>
          </a:p>
        </p:txBody>
      </p:sp>
      <p:grpSp>
        <p:nvGrpSpPr>
          <p:cNvPr id="187" name="Group"/>
          <p:cNvGrpSpPr/>
          <p:nvPr/>
        </p:nvGrpSpPr>
        <p:grpSpPr>
          <a:xfrm>
            <a:off x="525366" y="4717708"/>
            <a:ext cx="5804212" cy="2795306"/>
            <a:chOff x="0" y="0"/>
            <a:chExt cx="5804211" cy="2795305"/>
          </a:xfrm>
        </p:grpSpPr>
        <p:grpSp>
          <p:nvGrpSpPr>
            <p:cNvPr id="185" name="Group"/>
            <p:cNvGrpSpPr/>
            <p:nvPr/>
          </p:nvGrpSpPr>
          <p:grpSpPr>
            <a:xfrm>
              <a:off x="793949" y="490342"/>
              <a:ext cx="2051424" cy="2304964"/>
              <a:chOff x="0" y="0"/>
              <a:chExt cx="2051423" cy="2304962"/>
            </a:xfrm>
          </p:grpSpPr>
          <p:grpSp>
            <p:nvGrpSpPr>
              <p:cNvPr id="183" name="Group"/>
              <p:cNvGrpSpPr/>
              <p:nvPr/>
            </p:nvGrpSpPr>
            <p:grpSpPr>
              <a:xfrm>
                <a:off x="0" y="189926"/>
                <a:ext cx="2051424" cy="2115037"/>
                <a:chOff x="0" y="0"/>
                <a:chExt cx="2051423" cy="2115036"/>
              </a:xfrm>
            </p:grpSpPr>
            <p:sp>
              <p:nvSpPr>
                <p:cNvPr id="173" name="Oval"/>
                <p:cNvSpPr/>
                <p:nvPr/>
              </p:nvSpPr>
              <p:spPr>
                <a:xfrm>
                  <a:off x="0" y="65631"/>
                  <a:ext cx="2051424" cy="2048222"/>
                </a:xfrm>
                <a:prstGeom prst="ellipse">
                  <a:avLst/>
                </a:prstGeom>
                <a:noFill/>
                <a:ln w="9525" cap="flat">
                  <a:solidFill>
                    <a:srgbClr val="000000"/>
                  </a:solidFill>
                  <a:prstDash val="solid"/>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sp>
              <p:nvSpPr>
                <p:cNvPr id="174" name="Oval"/>
                <p:cNvSpPr/>
                <p:nvPr/>
              </p:nvSpPr>
              <p:spPr>
                <a:xfrm>
                  <a:off x="0" y="639496"/>
                  <a:ext cx="2051424" cy="900493"/>
                </a:xfrm>
                <a:prstGeom prst="ellipse">
                  <a:avLst/>
                </a:prstGeom>
                <a:noFill/>
                <a:ln w="9525" cap="flat">
                  <a:solidFill>
                    <a:srgbClr val="000000"/>
                  </a:solidFill>
                  <a:prstDash val="solid"/>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sp>
              <p:nvSpPr>
                <p:cNvPr id="175" name="Line"/>
                <p:cNvSpPr/>
                <p:nvPr/>
              </p:nvSpPr>
              <p:spPr>
                <a:xfrm flipV="1">
                  <a:off x="1025711" y="58267"/>
                  <a:ext cx="1" cy="2056770"/>
                </a:xfrm>
                <a:prstGeom prst="line">
                  <a:avLst/>
                </a:prstGeom>
                <a:noFill/>
                <a:ln w="12700" cap="flat">
                  <a:solidFill>
                    <a:srgbClr val="929292"/>
                  </a:solidFill>
                  <a:custDash>
                    <a:ds d="200000" sp="200000"/>
                  </a:custDash>
                  <a:miter lim="400000"/>
                </a:ln>
                <a:effectLst/>
              </p:spPr>
              <p:txBody>
                <a:bodyPr wrap="square" lIns="27093" tIns="27093" rIns="27093" bIns="27093" numCol="1" anchor="ctr">
                  <a:noAutofit/>
                </a:bodyPr>
                <a:lstStyle/>
                <a:p>
                  <a:endParaRPr/>
                </a:p>
              </p:txBody>
            </p:sp>
            <p:sp>
              <p:nvSpPr>
                <p:cNvPr id="176" name="Line"/>
                <p:cNvSpPr/>
                <p:nvPr/>
              </p:nvSpPr>
              <p:spPr>
                <a:xfrm flipV="1">
                  <a:off x="376762" y="750251"/>
                  <a:ext cx="1352127" cy="691047"/>
                </a:xfrm>
                <a:prstGeom prst="line">
                  <a:avLst/>
                </a:prstGeom>
                <a:noFill/>
                <a:ln w="12700" cap="flat">
                  <a:solidFill>
                    <a:srgbClr val="929292"/>
                  </a:solidFill>
                  <a:custDash>
                    <a:ds d="200000" sp="200000"/>
                  </a:custDash>
                  <a:miter lim="400000"/>
                </a:ln>
                <a:effectLst/>
              </p:spPr>
              <p:txBody>
                <a:bodyPr wrap="square" lIns="27093" tIns="27093" rIns="27093" bIns="27093" numCol="1" anchor="ctr">
                  <a:noAutofit/>
                </a:bodyPr>
                <a:lstStyle/>
                <a:p>
                  <a:endParaRPr/>
                </a:p>
              </p:txBody>
            </p:sp>
            <p:sp>
              <p:nvSpPr>
                <p:cNvPr id="177" name="Shape"/>
                <p:cNvSpPr/>
                <p:nvPr/>
              </p:nvSpPr>
              <p:spPr>
                <a:xfrm rot="3780000">
                  <a:off x="943895" y="797236"/>
                  <a:ext cx="174298" cy="615502"/>
                </a:xfrm>
                <a:custGeom>
                  <a:avLst/>
                  <a:gdLst/>
                  <a:ahLst/>
                  <a:cxnLst>
                    <a:cxn ang="0">
                      <a:pos x="wd2" y="hd2"/>
                    </a:cxn>
                    <a:cxn ang="5400000">
                      <a:pos x="wd2" y="hd2"/>
                    </a:cxn>
                    <a:cxn ang="10800000">
                      <a:pos x="wd2" y="hd2"/>
                    </a:cxn>
                    <a:cxn ang="16200000">
                      <a:pos x="wd2" y="hd2"/>
                    </a:cxn>
                  </a:cxnLst>
                  <a:rect l="0" t="0" r="r" b="b"/>
                  <a:pathLst>
                    <a:path w="21547" h="21600" extrusionOk="0">
                      <a:moveTo>
                        <a:pt x="10777" y="0"/>
                      </a:moveTo>
                      <a:cubicBezTo>
                        <a:pt x="9509" y="0"/>
                        <a:pt x="8239" y="180"/>
                        <a:pt x="7271" y="540"/>
                      </a:cubicBezTo>
                      <a:cubicBezTo>
                        <a:pt x="5335" y="1259"/>
                        <a:pt x="5335" y="2425"/>
                        <a:pt x="7271" y="3144"/>
                      </a:cubicBezTo>
                      <a:cubicBezTo>
                        <a:pt x="9206" y="3863"/>
                        <a:pt x="12348" y="3863"/>
                        <a:pt x="14284" y="3144"/>
                      </a:cubicBezTo>
                      <a:cubicBezTo>
                        <a:pt x="16220" y="2425"/>
                        <a:pt x="16220" y="1259"/>
                        <a:pt x="14284" y="540"/>
                      </a:cubicBezTo>
                      <a:cubicBezTo>
                        <a:pt x="13316" y="180"/>
                        <a:pt x="12046" y="0"/>
                        <a:pt x="10777" y="0"/>
                      </a:cubicBezTo>
                      <a:close/>
                      <a:moveTo>
                        <a:pt x="4845" y="4060"/>
                      </a:moveTo>
                      <a:cubicBezTo>
                        <a:pt x="2970" y="4060"/>
                        <a:pt x="1445" y="4331"/>
                        <a:pt x="907" y="4563"/>
                      </a:cubicBezTo>
                      <a:cubicBezTo>
                        <a:pt x="-23" y="4963"/>
                        <a:pt x="-21" y="5438"/>
                        <a:pt x="8" y="5606"/>
                      </a:cubicBezTo>
                      <a:lnTo>
                        <a:pt x="8" y="12393"/>
                      </a:lnTo>
                      <a:cubicBezTo>
                        <a:pt x="8" y="12733"/>
                        <a:pt x="732" y="13004"/>
                        <a:pt x="1648" y="13004"/>
                      </a:cubicBezTo>
                      <a:cubicBezTo>
                        <a:pt x="2563" y="13004"/>
                        <a:pt x="3292" y="12728"/>
                        <a:pt x="3292" y="12393"/>
                      </a:cubicBezTo>
                      <a:lnTo>
                        <a:pt x="3292" y="6777"/>
                      </a:lnTo>
                      <a:lnTo>
                        <a:pt x="4791" y="6777"/>
                      </a:lnTo>
                      <a:lnTo>
                        <a:pt x="4791" y="12641"/>
                      </a:lnTo>
                      <a:lnTo>
                        <a:pt x="4804" y="12641"/>
                      </a:lnTo>
                      <a:lnTo>
                        <a:pt x="4804" y="20628"/>
                      </a:lnTo>
                      <a:cubicBezTo>
                        <a:pt x="4804" y="21163"/>
                        <a:pt x="5982" y="21600"/>
                        <a:pt x="7421" y="21600"/>
                      </a:cubicBezTo>
                      <a:cubicBezTo>
                        <a:pt x="8860" y="21600"/>
                        <a:pt x="10037" y="21163"/>
                        <a:pt x="10037" y="20628"/>
                      </a:cubicBezTo>
                      <a:lnTo>
                        <a:pt x="10037" y="12641"/>
                      </a:lnTo>
                      <a:lnTo>
                        <a:pt x="10777" y="12641"/>
                      </a:lnTo>
                      <a:lnTo>
                        <a:pt x="11504" y="12641"/>
                      </a:lnTo>
                      <a:lnTo>
                        <a:pt x="11504" y="20628"/>
                      </a:lnTo>
                      <a:cubicBezTo>
                        <a:pt x="11504" y="21163"/>
                        <a:pt x="12682" y="21600"/>
                        <a:pt x="14121" y="21600"/>
                      </a:cubicBezTo>
                      <a:cubicBezTo>
                        <a:pt x="15559" y="21600"/>
                        <a:pt x="16737" y="21163"/>
                        <a:pt x="16737" y="20628"/>
                      </a:cubicBezTo>
                      <a:lnTo>
                        <a:pt x="16737" y="12636"/>
                      </a:lnTo>
                      <a:lnTo>
                        <a:pt x="16750" y="12636"/>
                      </a:lnTo>
                      <a:lnTo>
                        <a:pt x="16750" y="6772"/>
                      </a:lnTo>
                      <a:lnTo>
                        <a:pt x="18249" y="6772"/>
                      </a:lnTo>
                      <a:lnTo>
                        <a:pt x="18249" y="12388"/>
                      </a:lnTo>
                      <a:cubicBezTo>
                        <a:pt x="18249" y="12728"/>
                        <a:pt x="18973" y="12997"/>
                        <a:pt x="19889" y="12997"/>
                      </a:cubicBezTo>
                      <a:cubicBezTo>
                        <a:pt x="20805" y="12997"/>
                        <a:pt x="21533" y="12723"/>
                        <a:pt x="21533" y="12388"/>
                      </a:cubicBezTo>
                      <a:lnTo>
                        <a:pt x="21533" y="5606"/>
                      </a:lnTo>
                      <a:cubicBezTo>
                        <a:pt x="21577" y="5438"/>
                        <a:pt x="21564" y="4957"/>
                        <a:pt x="20634" y="4563"/>
                      </a:cubicBezTo>
                      <a:cubicBezTo>
                        <a:pt x="20096" y="4336"/>
                        <a:pt x="18566" y="4060"/>
                        <a:pt x="16691" y="4060"/>
                      </a:cubicBezTo>
                      <a:lnTo>
                        <a:pt x="10777" y="4060"/>
                      </a:lnTo>
                      <a:lnTo>
                        <a:pt x="4845" y="4060"/>
                      </a:lnTo>
                      <a:close/>
                    </a:path>
                  </a:pathLst>
                </a:custGeom>
                <a:solidFill>
                  <a:srgbClr val="D5D5D5"/>
                </a:solidFill>
                <a:ln w="3175" cap="flat">
                  <a:noFill/>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sp>
              <p:nvSpPr>
                <p:cNvPr id="178" name="Line"/>
                <p:cNvSpPr/>
                <p:nvPr/>
              </p:nvSpPr>
              <p:spPr>
                <a:xfrm flipV="1">
                  <a:off x="1029131" y="366481"/>
                  <a:ext cx="727881" cy="727881"/>
                </a:xfrm>
                <a:prstGeom prst="line">
                  <a:avLst/>
                </a:prstGeom>
                <a:noFill/>
                <a:ln w="38100" cap="flat">
                  <a:solidFill>
                    <a:schemeClr val="accent1">
                      <a:hueOff val="114395"/>
                      <a:lumOff val="-24975"/>
                    </a:schemeClr>
                  </a:solidFill>
                  <a:prstDash val="solid"/>
                  <a:miter lim="400000"/>
                  <a:headEnd type="triangle" w="med" len="med"/>
                </a:ln>
                <a:effectLst/>
              </p:spPr>
              <p:txBody>
                <a:bodyPr wrap="square" lIns="27093" tIns="27093" rIns="27093" bIns="27093" numCol="1" anchor="ctr">
                  <a:noAutofit/>
                </a:bodyPr>
                <a:lstStyle/>
                <a:p>
                  <a:endParaRPr/>
                </a:p>
              </p:txBody>
            </p:sp>
            <p:sp>
              <p:nvSpPr>
                <p:cNvPr id="179" name="Line"/>
                <p:cNvSpPr/>
                <p:nvPr/>
              </p:nvSpPr>
              <p:spPr>
                <a:xfrm>
                  <a:off x="1594200" y="82250"/>
                  <a:ext cx="433062" cy="43393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642" y="2413"/>
                        <a:pt x="8882" y="5528"/>
                        <a:pt x="12569" y="9236"/>
                      </a:cubicBezTo>
                      <a:cubicBezTo>
                        <a:pt x="16190" y="12877"/>
                        <a:pt x="19235" y="17046"/>
                        <a:pt x="21600" y="21600"/>
                      </a:cubicBezTo>
                    </a:path>
                  </a:pathLst>
                </a:custGeom>
                <a:noFill/>
                <a:ln w="12700" cap="flat">
                  <a:solidFill>
                    <a:schemeClr val="accent1">
                      <a:hueOff val="114395"/>
                      <a:lumOff val="-24975"/>
                    </a:schemeClr>
                  </a:solidFill>
                  <a:prstDash val="solid"/>
                  <a:miter lim="400000"/>
                  <a:headEnd type="triangle" w="med" len="med"/>
                  <a:tailEnd type="triangle" w="med" len="med"/>
                </a:ln>
                <a:effectLst/>
              </p:spPr>
              <p:txBody>
                <a:bodyPr wrap="square" lIns="27093" tIns="27093" rIns="27093" bIns="27093" numCol="1" anchor="ctr">
                  <a:noAutofit/>
                </a:bodyPr>
                <a:lstStyle/>
                <a:p>
                  <a:endParaRPr/>
                </a:p>
              </p:txBody>
            </p:sp>
            <p:sp>
              <p:nvSpPr>
                <p:cNvPr id="180" name="Line"/>
                <p:cNvSpPr/>
                <p:nvPr/>
              </p:nvSpPr>
              <p:spPr>
                <a:xfrm>
                  <a:off x="286260" y="1362699"/>
                  <a:ext cx="161106" cy="169959"/>
                </a:xfrm>
                <a:custGeom>
                  <a:avLst/>
                  <a:gdLst/>
                  <a:ahLst/>
                  <a:cxnLst>
                    <a:cxn ang="0">
                      <a:pos x="wd2" y="hd2"/>
                    </a:cxn>
                    <a:cxn ang="5400000">
                      <a:pos x="wd2" y="hd2"/>
                    </a:cxn>
                    <a:cxn ang="10800000">
                      <a:pos x="wd2" y="hd2"/>
                    </a:cxn>
                    <a:cxn ang="16200000">
                      <a:pos x="wd2" y="hd2"/>
                    </a:cxn>
                  </a:cxnLst>
                  <a:rect l="0" t="0" r="r" b="b"/>
                  <a:pathLst>
                    <a:path w="18244" h="17790" extrusionOk="0">
                      <a:moveTo>
                        <a:pt x="0" y="11809"/>
                      </a:moveTo>
                      <a:cubicBezTo>
                        <a:pt x="2324" y="18555"/>
                        <a:pt x="11986" y="19946"/>
                        <a:pt x="16419" y="14173"/>
                      </a:cubicBezTo>
                      <a:cubicBezTo>
                        <a:pt x="21600" y="7426"/>
                        <a:pt x="14973" y="-1654"/>
                        <a:pt x="6265" y="259"/>
                      </a:cubicBezTo>
                    </a:path>
                  </a:pathLst>
                </a:custGeom>
                <a:noFill/>
                <a:ln w="12700" cap="flat">
                  <a:solidFill>
                    <a:schemeClr val="accent1">
                      <a:hueOff val="114395"/>
                      <a:lumOff val="-24975"/>
                    </a:schemeClr>
                  </a:solidFill>
                  <a:prstDash val="solid"/>
                  <a:miter lim="400000"/>
                  <a:tailEnd type="triangle" w="med" len="med"/>
                </a:ln>
                <a:effectLst/>
              </p:spPr>
              <p:txBody>
                <a:bodyPr wrap="square" lIns="27093" tIns="27093" rIns="27093" bIns="27093" numCol="1" anchor="ctr">
                  <a:noAutofit/>
                </a:bodyPr>
                <a:lstStyle/>
                <a:p>
                  <a:endParaRPr/>
                </a:p>
              </p:txBody>
            </p:sp>
            <p:sp>
              <p:nvSpPr>
                <p:cNvPr id="181" name="Line"/>
                <p:cNvSpPr/>
                <p:nvPr/>
              </p:nvSpPr>
              <p:spPr>
                <a:xfrm>
                  <a:off x="947277" y="-1"/>
                  <a:ext cx="161938" cy="93254"/>
                </a:xfrm>
                <a:custGeom>
                  <a:avLst/>
                  <a:gdLst/>
                  <a:ahLst/>
                  <a:cxnLst>
                    <a:cxn ang="0">
                      <a:pos x="wd2" y="hd2"/>
                    </a:cxn>
                    <a:cxn ang="5400000">
                      <a:pos x="wd2" y="hd2"/>
                    </a:cxn>
                    <a:cxn ang="10800000">
                      <a:pos x="wd2" y="hd2"/>
                    </a:cxn>
                    <a:cxn ang="16200000">
                      <a:pos x="wd2" y="hd2"/>
                    </a:cxn>
                  </a:cxnLst>
                  <a:rect l="0" t="0" r="r" b="b"/>
                  <a:pathLst>
                    <a:path w="19163" h="19103" extrusionOk="0">
                      <a:moveTo>
                        <a:pt x="2357" y="2693"/>
                      </a:moveTo>
                      <a:cubicBezTo>
                        <a:pt x="144" y="4890"/>
                        <a:pt x="-648" y="9747"/>
                        <a:pt x="575" y="13623"/>
                      </a:cubicBezTo>
                      <a:cubicBezTo>
                        <a:pt x="2213" y="18814"/>
                        <a:pt x="6126" y="19098"/>
                        <a:pt x="9713" y="19102"/>
                      </a:cubicBezTo>
                      <a:cubicBezTo>
                        <a:pt x="13120" y="19106"/>
                        <a:pt x="16779" y="18874"/>
                        <a:pt x="18406" y="14066"/>
                      </a:cubicBezTo>
                      <a:cubicBezTo>
                        <a:pt x="20952" y="6542"/>
                        <a:pt x="16651" y="-2494"/>
                        <a:pt x="11857" y="636"/>
                      </a:cubicBezTo>
                    </a:path>
                  </a:pathLst>
                </a:custGeom>
                <a:noFill/>
                <a:ln w="12700" cap="flat">
                  <a:solidFill>
                    <a:srgbClr val="929292"/>
                  </a:solidFill>
                  <a:prstDash val="solid"/>
                  <a:miter lim="400000"/>
                  <a:tailEnd type="triangle" w="med" len="med"/>
                </a:ln>
                <a:effectLst/>
              </p:spPr>
              <p:txBody>
                <a:bodyPr wrap="square" lIns="27093" tIns="27093" rIns="27093" bIns="27093" numCol="1" anchor="ctr">
                  <a:noAutofit/>
                </a:bodyPr>
                <a:lstStyle/>
                <a:p>
                  <a:endParaRPr/>
                </a:p>
              </p:txBody>
            </p:sp>
            <mc:AlternateContent xmlns:mc="http://schemas.openxmlformats.org/markup-compatibility/2006">
              <mc:Choice xmlns:a14="http://schemas.microsoft.com/office/drawing/2010/main" Requires="a14">
                <p:sp>
                  <p:nvSpPr>
                    <p:cNvPr id="182" name="Equation"/>
                    <p:cNvSpPr txBox="1"/>
                    <p:nvPr/>
                  </p:nvSpPr>
                  <p:spPr>
                    <a:xfrm>
                      <a:off x="307342" y="1575923"/>
                      <a:ext cx="112917" cy="97804"/>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1700" i="1">
                                <a:solidFill>
                                  <a:srgbClr val="004C7F"/>
                                </a:solidFill>
                                <a:latin typeface="Cambria Math" panose="02040503050406030204" pitchFamily="18" charset="0"/>
                              </a:rPr>
                              <m:t>𝛼</m:t>
                            </m:r>
                          </m:oMath>
                        </m:oMathPara>
                      </a14:m>
                      <a:endParaRPr sz="1700">
                        <a:solidFill>
                          <a:srgbClr val="004D80"/>
                        </a:solidFill>
                      </a:endParaRPr>
                    </a:p>
                  </p:txBody>
                </p:sp>
              </mc:Choice>
              <mc:Fallback>
                <p:sp>
                  <p:nvSpPr>
                    <p:cNvPr id="182" name="Equation"/>
                    <p:cNvSpPr txBox="1">
                      <a:spLocks noRot="1" noChangeAspect="1" noMove="1" noResize="1" noEditPoints="1" noAdjustHandles="1" noChangeArrowheads="1" noChangeShapeType="1" noTextEdit="1"/>
                    </p:cNvSpPr>
                    <p:nvPr/>
                  </p:nvSpPr>
                  <p:spPr>
                    <a:xfrm>
                      <a:off x="307342" y="1575923"/>
                      <a:ext cx="112917" cy="97804"/>
                    </a:xfrm>
                    <a:prstGeom prst="rect">
                      <a:avLst/>
                    </a:prstGeom>
                    <a:blipFill>
                      <a:blip r:embed="rId3"/>
                      <a:stretch>
                        <a:fillRect l="-40000" r="-50000" b="-144444"/>
                      </a:stretch>
                    </a:blipFill>
                    <a:ln w="12700" cap="flat">
                      <a:noFill/>
                      <a:miter lim="400000"/>
                    </a:ln>
                    <a:effectLst/>
                  </p:spPr>
                  <p:txBody>
                    <a:bodyPr/>
                    <a:lstStyle/>
                    <a:p>
                      <a:r>
                        <a:rPr lang="en-US">
                          <a:noFill/>
                        </a:rPr>
                        <a:t> </a:t>
                      </a:r>
                    </a:p>
                  </p:txBody>
                </p:sp>
              </mc:Fallback>
            </mc:AlternateContent>
          </p:grpSp>
          <mc:AlternateContent xmlns:mc="http://schemas.openxmlformats.org/markup-compatibility/2006">
            <mc:Choice xmlns:a14="http://schemas.microsoft.com/office/drawing/2010/main" Requires="a14">
              <p:sp>
                <p:nvSpPr>
                  <p:cNvPr id="184" name="Equation"/>
                  <p:cNvSpPr txBox="1"/>
                  <p:nvPr/>
                </p:nvSpPr>
                <p:spPr>
                  <a:xfrm>
                    <a:off x="976313" y="0"/>
                    <a:ext cx="119826" cy="190856"/>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1700" i="1">
                              <a:solidFill>
                                <a:srgbClr val="5E5E5E"/>
                              </a:solidFill>
                              <a:latin typeface="Cambria Math" panose="02040503050406030204" pitchFamily="18" charset="0"/>
                            </a:rPr>
                            <m:t>𝛽</m:t>
                          </m:r>
                        </m:oMath>
                      </m:oMathPara>
                    </a14:m>
                    <a:endParaRPr sz="1700">
                      <a:solidFill>
                        <a:srgbClr val="5E5E5E"/>
                      </a:solidFill>
                    </a:endParaRPr>
                  </a:p>
                </p:txBody>
              </p:sp>
            </mc:Choice>
            <mc:Fallback>
              <p:sp>
                <p:nvSpPr>
                  <p:cNvPr id="184" name="Equation"/>
                  <p:cNvSpPr txBox="1">
                    <a:spLocks noRot="1" noChangeAspect="1" noMove="1" noResize="1" noEditPoints="1" noAdjustHandles="1" noChangeArrowheads="1" noChangeShapeType="1" noTextEdit="1"/>
                  </p:cNvSpPr>
                  <p:nvPr/>
                </p:nvSpPr>
                <p:spPr>
                  <a:xfrm>
                    <a:off x="976313" y="0"/>
                    <a:ext cx="119826" cy="190856"/>
                  </a:xfrm>
                  <a:prstGeom prst="rect">
                    <a:avLst/>
                  </a:prstGeom>
                  <a:blipFill>
                    <a:blip r:embed="rId4"/>
                    <a:stretch>
                      <a:fillRect l="-80000" r="-90000" b="-87500"/>
                    </a:stretch>
                  </a:blipFill>
                  <a:ln w="12700" cap="flat">
                    <a:noFill/>
                    <a:miter lim="400000"/>
                  </a:ln>
                  <a:effectLst/>
                </p:spPr>
                <p:txBody>
                  <a:bodyPr/>
                  <a:lstStyle/>
                  <a:p>
                    <a:r>
                      <a:rPr lang="en-US">
                        <a:noFill/>
                      </a:rPr>
                      <a:t> </a:t>
                    </a:r>
                  </a:p>
                </p:txBody>
              </p:sp>
            </mc:Fallback>
          </mc:AlternateContent>
        </p:grpSp>
        <p:sp>
          <p:nvSpPr>
            <p:cNvPr id="186" name="Ideally 360 degrees irradiation"/>
            <p:cNvSpPr txBox="1"/>
            <p:nvPr/>
          </p:nvSpPr>
          <p:spPr>
            <a:xfrm>
              <a:off x="0" y="-1"/>
              <a:ext cx="5804212" cy="302143"/>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spAutoFit/>
            </a:bodyPr>
            <a:lstStyle>
              <a:lvl1pPr marL="264583" indent="-264583" algn="l">
                <a:buSzPct val="125000"/>
                <a:buChar char="•"/>
                <a:defRPr sz="1700" b="0"/>
              </a:lvl1pPr>
            </a:lstStyle>
            <a:p>
              <a:r>
                <a:t>Ideally 360 degrees irradiation</a:t>
              </a:r>
            </a:p>
          </p:txBody>
        </p:sp>
      </p:grpSp>
      <p:sp>
        <p:nvSpPr>
          <p:cNvPr id="188" name="Some requirements at the isocentre:…"/>
          <p:cNvSpPr txBox="1"/>
          <p:nvPr/>
        </p:nvSpPr>
        <p:spPr>
          <a:xfrm>
            <a:off x="524400" y="1018507"/>
            <a:ext cx="6269255" cy="157214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marL="264583" indent="-264583" algn="l">
              <a:buSzPct val="125000"/>
              <a:buChar char="•"/>
              <a:defRPr sz="1700" b="0"/>
            </a:pPr>
            <a:r>
              <a:t>Some requirements at the isocentre:</a:t>
            </a:r>
          </a:p>
          <a:p>
            <a:pPr marL="899583" lvl="1" indent="-264583" algn="l">
              <a:buSzPct val="125000"/>
              <a:buChar char="•"/>
              <a:defRPr sz="1700" b="0"/>
            </a:pPr>
            <a:r>
              <a:t>Round beam x/y = 4-10 mm FWHM</a:t>
            </a:r>
          </a:p>
          <a:p>
            <a:pPr marL="899583" lvl="1" indent="-264583" algn="l">
              <a:buSzPct val="125000"/>
              <a:buChar char="•"/>
              <a:defRPr sz="1700" b="0"/>
            </a:pPr>
            <a:r>
              <a:t>Spot precision &lt; 0.5 mm</a:t>
            </a:r>
          </a:p>
          <a:p>
            <a:pPr marL="899583" lvl="1" indent="-264583" algn="l">
              <a:buSzPct val="125000"/>
              <a:buChar char="•"/>
              <a:defRPr sz="1700" b="0"/>
            </a:pPr>
            <a:r>
              <a:t>Beam normal to the irradiation plane</a:t>
            </a:r>
          </a:p>
          <a:p>
            <a:pPr marL="899583" lvl="1" indent="-264583" algn="l">
              <a:buSzPct val="125000"/>
              <a:buChar char="•"/>
              <a:defRPr sz="1700" b="0"/>
            </a:pPr>
            <a:r>
              <a:t>Zero dispersion</a:t>
            </a:r>
          </a:p>
          <a:p>
            <a:pPr marL="899583" lvl="1" indent="-264583" algn="l">
              <a:buSzPct val="125000"/>
              <a:buChar char="•"/>
              <a:defRPr sz="1700" b="0"/>
            </a:pPr>
            <a:r>
              <a:t>Irradiation field around 30x40 cm</a:t>
            </a:r>
            <a:r>
              <a:rPr baseline="31999"/>
              <a:t>2</a:t>
            </a:r>
          </a:p>
        </p:txBody>
      </p:sp>
      <p:grpSp>
        <p:nvGrpSpPr>
          <p:cNvPr id="4" name="Group 3">
            <a:extLst>
              <a:ext uri="{FF2B5EF4-FFF2-40B4-BE49-F238E27FC236}">
                <a16:creationId xmlns:a16="http://schemas.microsoft.com/office/drawing/2014/main" id="{9353BBB8-3547-3D40-B70B-0E70FADED91E}"/>
              </a:ext>
            </a:extLst>
          </p:cNvPr>
          <p:cNvGrpSpPr/>
          <p:nvPr/>
        </p:nvGrpSpPr>
        <p:grpSpPr>
          <a:xfrm>
            <a:off x="5054923" y="2954015"/>
            <a:ext cx="7253859" cy="4440587"/>
            <a:chOff x="5054923" y="2954015"/>
            <a:chExt cx="7253859" cy="4440587"/>
          </a:xfrm>
        </p:grpSpPr>
        <p:grpSp>
          <p:nvGrpSpPr>
            <p:cNvPr id="204" name="Group"/>
            <p:cNvGrpSpPr/>
            <p:nvPr/>
          </p:nvGrpSpPr>
          <p:grpSpPr>
            <a:xfrm>
              <a:off x="5054923" y="2954015"/>
              <a:ext cx="7253859" cy="4440587"/>
              <a:chOff x="208390" y="-1"/>
              <a:chExt cx="7253857" cy="4440585"/>
            </a:xfrm>
          </p:grpSpPr>
          <p:grpSp>
            <p:nvGrpSpPr>
              <p:cNvPr id="200" name="Group"/>
              <p:cNvGrpSpPr/>
              <p:nvPr/>
            </p:nvGrpSpPr>
            <p:grpSpPr>
              <a:xfrm>
                <a:off x="208390" y="-1"/>
                <a:ext cx="7065319" cy="4440585"/>
                <a:chOff x="208390" y="0"/>
                <a:chExt cx="7065318" cy="4440584"/>
              </a:xfrm>
            </p:grpSpPr>
            <p:grpSp>
              <p:nvGrpSpPr>
                <p:cNvPr id="196" name="Group"/>
                <p:cNvGrpSpPr/>
                <p:nvPr/>
              </p:nvGrpSpPr>
              <p:grpSpPr>
                <a:xfrm>
                  <a:off x="208390" y="0"/>
                  <a:ext cx="7065318" cy="4440584"/>
                  <a:chOff x="0" y="0"/>
                  <a:chExt cx="7065316" cy="4440583"/>
                </a:xfrm>
              </p:grpSpPr>
              <p:pic>
                <p:nvPicPr>
                  <p:cNvPr id="189" name="2_gantry2.pdf" descr="2_gantry2.pdf"/>
                  <p:cNvPicPr>
                    <a:picLocks noChangeAspect="1"/>
                  </p:cNvPicPr>
                  <p:nvPr/>
                </p:nvPicPr>
                <p:blipFill>
                  <a:blip r:embed="rId5">
                    <a:extLst/>
                  </a:blip>
                  <a:stretch>
                    <a:fillRect/>
                  </a:stretch>
                </p:blipFill>
                <p:spPr>
                  <a:xfrm>
                    <a:off x="0" y="0"/>
                    <a:ext cx="7065317" cy="3292675"/>
                  </a:xfrm>
                  <a:prstGeom prst="rect">
                    <a:avLst/>
                  </a:prstGeom>
                  <a:ln w="3175" cap="flat">
                    <a:noFill/>
                    <a:miter lim="400000"/>
                  </a:ln>
                  <a:effectLst/>
                </p:spPr>
              </p:pic>
              <p:sp>
                <p:nvSpPr>
                  <p:cNvPr id="190" name="Oval"/>
                  <p:cNvSpPr/>
                  <p:nvPr/>
                </p:nvSpPr>
                <p:spPr>
                  <a:xfrm>
                    <a:off x="5880776" y="515893"/>
                    <a:ext cx="1143271" cy="3924691"/>
                  </a:xfrm>
                  <a:prstGeom prst="ellipse">
                    <a:avLst/>
                  </a:prstGeom>
                  <a:noFill/>
                  <a:ln w="12700" cap="flat">
                    <a:solidFill>
                      <a:srgbClr val="000000"/>
                    </a:solidFill>
                    <a:prstDash val="solid"/>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sp>
                <p:nvSpPr>
                  <p:cNvPr id="191" name="Line"/>
                  <p:cNvSpPr/>
                  <p:nvPr/>
                </p:nvSpPr>
                <p:spPr>
                  <a:xfrm rot="17899768" flipH="1">
                    <a:off x="5790387" y="3495592"/>
                    <a:ext cx="480407" cy="4460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4006" y="3057"/>
                          <a:pt x="7820" y="6395"/>
                          <a:pt x="11420" y="9991"/>
                        </a:cubicBezTo>
                        <a:cubicBezTo>
                          <a:pt x="15047" y="13614"/>
                          <a:pt x="18448" y="17493"/>
                          <a:pt x="21600" y="21600"/>
                        </a:cubicBezTo>
                      </a:path>
                    </a:pathLst>
                  </a:custGeom>
                  <a:noFill/>
                  <a:ln w="12700" cap="flat">
                    <a:solidFill>
                      <a:schemeClr val="accent1">
                        <a:hueOff val="114395"/>
                        <a:lumOff val="-24975"/>
                      </a:schemeClr>
                    </a:solidFill>
                    <a:prstDash val="solid"/>
                    <a:miter lim="400000"/>
                    <a:headEnd type="triangle" w="med" len="med"/>
                    <a:tailEnd type="triangle" w="med" len="med"/>
                  </a:ln>
                  <a:effectLst/>
                </p:spPr>
                <p:txBody>
                  <a:bodyPr wrap="square" lIns="27093" tIns="27093" rIns="27093" bIns="27093" numCol="1" anchor="ctr">
                    <a:noAutofit/>
                  </a:bodyPr>
                  <a:lstStyle/>
                  <a:p>
                    <a:endParaRPr/>
                  </a:p>
                </p:txBody>
              </p:sp>
              <p:pic>
                <p:nvPicPr>
                  <p:cNvPr id="192" name="Image" descr="Image"/>
                  <p:cNvPicPr>
                    <a:picLocks noChangeAspect="1"/>
                  </p:cNvPicPr>
                  <p:nvPr/>
                </p:nvPicPr>
                <p:blipFill>
                  <a:blip r:embed="rId6">
                    <a:extLst/>
                  </a:blip>
                  <a:stretch>
                    <a:fillRect/>
                  </a:stretch>
                </p:blipFill>
                <p:spPr>
                  <a:xfrm rot="19800000">
                    <a:off x="6585253" y="446049"/>
                    <a:ext cx="267218" cy="737752"/>
                  </a:xfrm>
                  <a:prstGeom prst="rect">
                    <a:avLst/>
                  </a:prstGeom>
                  <a:ln w="3175" cap="flat">
                    <a:noFill/>
                    <a:miter lim="400000"/>
                  </a:ln>
                  <a:effectLst/>
                </p:spPr>
              </p:pic>
              <p:pic>
                <p:nvPicPr>
                  <p:cNvPr id="193" name="Image" descr="Image"/>
                  <p:cNvPicPr>
                    <a:picLocks noChangeAspect="1"/>
                  </p:cNvPicPr>
                  <p:nvPr/>
                </p:nvPicPr>
                <p:blipFill>
                  <a:blip r:embed="rId6">
                    <a:extLst/>
                  </a:blip>
                  <a:stretch>
                    <a:fillRect/>
                  </a:stretch>
                </p:blipFill>
                <p:spPr>
                  <a:xfrm rot="4315620">
                    <a:off x="6835133" y="1031642"/>
                    <a:ext cx="104937" cy="289717"/>
                  </a:xfrm>
                  <a:prstGeom prst="rect">
                    <a:avLst/>
                  </a:prstGeom>
                  <a:ln w="3175" cap="flat">
                    <a:noFill/>
                    <a:miter lim="400000"/>
                  </a:ln>
                  <a:effectLst/>
                </p:spPr>
              </p:pic>
              <p:pic>
                <p:nvPicPr>
                  <p:cNvPr id="194" name="Image" descr="Image"/>
                  <p:cNvPicPr>
                    <a:picLocks noChangeAspect="1"/>
                  </p:cNvPicPr>
                  <p:nvPr/>
                </p:nvPicPr>
                <p:blipFill>
                  <a:blip r:embed="rId6">
                    <a:extLst/>
                  </a:blip>
                  <a:stretch>
                    <a:fillRect/>
                  </a:stretch>
                </p:blipFill>
                <p:spPr>
                  <a:xfrm rot="4315620">
                    <a:off x="6399943" y="378626"/>
                    <a:ext cx="104937" cy="289717"/>
                  </a:xfrm>
                  <a:prstGeom prst="rect">
                    <a:avLst/>
                  </a:prstGeom>
                  <a:ln w="3175" cap="flat">
                    <a:noFill/>
                    <a:miter lim="400000"/>
                  </a:ln>
                  <a:effectLst/>
                </p:spPr>
              </p:pic>
              <p:pic>
                <p:nvPicPr>
                  <p:cNvPr id="195" name="Image" descr="Image"/>
                  <p:cNvPicPr>
                    <a:picLocks noChangeAspect="1"/>
                  </p:cNvPicPr>
                  <p:nvPr/>
                </p:nvPicPr>
                <p:blipFill>
                  <a:blip r:embed="rId7">
                    <a:extLst/>
                  </a:blip>
                  <a:srcRect l="8608" t="20761" b="40607"/>
                  <a:stretch>
                    <a:fillRect/>
                  </a:stretch>
                </p:blipFill>
                <p:spPr>
                  <a:xfrm>
                    <a:off x="5900259" y="2219624"/>
                    <a:ext cx="1146065" cy="186322"/>
                  </a:xfrm>
                  <a:prstGeom prst="rect">
                    <a:avLst/>
                  </a:prstGeom>
                  <a:ln w="3175" cap="flat">
                    <a:noFill/>
                    <a:miter lim="400000"/>
                  </a:ln>
                  <a:effectLst/>
                </p:spPr>
              </p:pic>
            </p:grpSp>
            <p:sp>
              <p:nvSpPr>
                <p:cNvPr id="197" name="PSI Gantry 2:…"/>
                <p:cNvSpPr/>
                <p:nvPr/>
              </p:nvSpPr>
              <p:spPr>
                <a:xfrm>
                  <a:off x="1769129" y="3653071"/>
                  <a:ext cx="4504584"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spAutoFit/>
                </a:bodyPr>
                <a:lstStyle/>
                <a:p>
                  <a:pPr algn="l">
                    <a:defRPr sz="1700" b="0"/>
                  </a:pPr>
                  <a:r>
                    <a:t>PSI Gantry 2:</a:t>
                  </a:r>
                </a:p>
                <a:p>
                  <a:pPr marL="264583" indent="-264583" algn="l">
                    <a:buSzPct val="125000"/>
                    <a:buChar char="•"/>
                    <a:defRPr sz="1700" b="0"/>
                  </a:pPr>
                  <a:r>
                    <a:t>Normal-conducting system for protons</a:t>
                  </a:r>
                </a:p>
                <a:p>
                  <a:pPr marL="264583" indent="-264583" algn="l">
                    <a:buSzPct val="125000"/>
                    <a:buChar char="•"/>
                    <a:defRPr sz="1700" b="0"/>
                  </a:pPr>
                  <a:r>
                    <a:t>200 tons</a:t>
                  </a:r>
                </a:p>
                <a:p>
                  <a:pPr marL="264583" indent="-264583" algn="l">
                    <a:buSzPct val="125000"/>
                    <a:buChar char="•"/>
                    <a:defRPr sz="1700" b="0"/>
                  </a:pPr>
                  <a:r>
                    <a:t>Radius 3.2 m, length 8.9 m</a:t>
                  </a:r>
                </a:p>
                <a:p>
                  <a:pPr marL="264583" indent="-264583" algn="l">
                    <a:buSzPct val="125000"/>
                    <a:buChar char="•"/>
                    <a:defRPr sz="1700" b="0"/>
                  </a:pPr>
                  <a:r>
                    <a:t>270 deg rotation</a:t>
                  </a:r>
                </a:p>
              </p:txBody>
            </p:sp>
          </p:grpSp>
          <p:pic>
            <p:nvPicPr>
              <p:cNvPr id="201" name="Image" descr="Image"/>
              <p:cNvPicPr>
                <a:picLocks noChangeAspect="1"/>
              </p:cNvPicPr>
              <p:nvPr/>
            </p:nvPicPr>
            <p:blipFill>
              <a:blip r:embed="rId8">
                <a:extLst/>
              </a:blip>
              <a:stretch>
                <a:fillRect/>
              </a:stretch>
            </p:blipFill>
            <p:spPr>
              <a:xfrm rot="20460000">
                <a:off x="7154648" y="1500383"/>
                <a:ext cx="213519" cy="1022977"/>
              </a:xfrm>
              <a:prstGeom prst="rect">
                <a:avLst/>
              </a:prstGeom>
              <a:ln w="3175" cap="flat">
                <a:noFill/>
                <a:miter lim="400000"/>
              </a:ln>
              <a:effectLst/>
            </p:spPr>
          </p:pic>
          <p:pic>
            <p:nvPicPr>
              <p:cNvPr id="202" name="Image" descr="Image"/>
              <p:cNvPicPr>
                <a:picLocks noChangeAspect="1"/>
              </p:cNvPicPr>
              <p:nvPr/>
            </p:nvPicPr>
            <p:blipFill>
              <a:blip r:embed="rId8">
                <a:extLst/>
              </a:blip>
              <a:stretch>
                <a:fillRect/>
              </a:stretch>
            </p:blipFill>
            <p:spPr>
              <a:xfrm rot="21420000">
                <a:off x="7232017" y="2356740"/>
                <a:ext cx="230230" cy="1103041"/>
              </a:xfrm>
              <a:prstGeom prst="rect">
                <a:avLst/>
              </a:prstGeom>
              <a:ln w="3175" cap="flat">
                <a:noFill/>
                <a:miter lim="400000"/>
              </a:ln>
              <a:effectLst/>
            </p:spPr>
          </p:pic>
          <p:pic>
            <p:nvPicPr>
              <p:cNvPr id="203" name="Image" descr="Image"/>
              <p:cNvPicPr>
                <a:picLocks noChangeAspect="1"/>
              </p:cNvPicPr>
              <p:nvPr/>
            </p:nvPicPr>
            <p:blipFill>
              <a:blip r:embed="rId8">
                <a:extLst/>
              </a:blip>
              <a:stretch>
                <a:fillRect/>
              </a:stretch>
            </p:blipFill>
            <p:spPr>
              <a:xfrm rot="21420000">
                <a:off x="7146292" y="2696465"/>
                <a:ext cx="230230" cy="1103041"/>
              </a:xfrm>
              <a:prstGeom prst="rect">
                <a:avLst/>
              </a:prstGeom>
              <a:ln w="3175" cap="flat">
                <a:noFill/>
                <a:miter lim="400000"/>
              </a:ln>
              <a:effectLst/>
            </p:spPr>
          </p:pic>
        </p:grpSp>
        <p:sp>
          <p:nvSpPr>
            <p:cNvPr id="205" name="ISOCENTRE"/>
            <p:cNvSpPr txBox="1"/>
            <p:nvPr/>
          </p:nvSpPr>
          <p:spPr>
            <a:xfrm>
              <a:off x="10855670" y="5368861"/>
              <a:ext cx="1237192" cy="240065"/>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spAutoFit/>
            </a:bodyPr>
            <a:lstStyle>
              <a:lvl1pPr>
                <a:defRPr sz="1300" b="0">
                  <a:solidFill>
                    <a:srgbClr val="929292"/>
                  </a:solidFill>
                </a:defRPr>
              </a:lvl1pPr>
            </a:lstStyle>
            <a:p>
              <a:r>
                <a:t>ISOCENTRE</a:t>
              </a:r>
            </a:p>
          </p:txBody>
        </p:sp>
      </p:grpSp>
      <p:pic>
        <p:nvPicPr>
          <p:cNvPr id="3" name="Picture 2">
            <a:extLst>
              <a:ext uri="{FF2B5EF4-FFF2-40B4-BE49-F238E27FC236}">
                <a16:creationId xmlns:a16="http://schemas.microsoft.com/office/drawing/2014/main" id="{B47D8899-398D-1743-B8FD-BD106111B188}"/>
              </a:ext>
            </a:extLst>
          </p:cNvPr>
          <p:cNvPicPr>
            <a:picLocks noChangeAspect="1"/>
          </p:cNvPicPr>
          <p:nvPr/>
        </p:nvPicPr>
        <p:blipFill>
          <a:blip r:embed="rId9"/>
          <a:stretch>
            <a:fillRect/>
          </a:stretch>
        </p:blipFill>
        <p:spPr>
          <a:xfrm>
            <a:off x="4829356" y="8564936"/>
            <a:ext cx="8077200" cy="533400"/>
          </a:xfrm>
          <a:prstGeom prst="rect">
            <a:avLst/>
          </a:prstGeom>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8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 grpId="1" animBg="1" advAuto="0"/>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90" name="GaToroid: central trajectorie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GaToroid: central trajectories</a:t>
            </a:r>
          </a:p>
        </p:txBody>
      </p:sp>
      <p:sp>
        <p:nvSpPr>
          <p:cNvPr id="591" name="Slide Number"/>
          <p:cNvSpPr txBox="1">
            <a:spLocks noGrp="1"/>
          </p:cNvSpPr>
          <p:nvPr>
            <p:ph type="sldNum" sz="quarter" idx="2"/>
          </p:nvPr>
        </p:nvSpPr>
        <p:spPr>
          <a:xfrm>
            <a:off x="12634803" y="9321448"/>
            <a:ext cx="1401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30</a:t>
            </a:fld>
            <a:endParaRPr/>
          </a:p>
        </p:txBody>
      </p:sp>
      <p:sp>
        <p:nvSpPr>
          <p:cNvPr id="592" name="Rectangle"/>
          <p:cNvSpPr/>
          <p:nvPr/>
        </p:nvSpPr>
        <p:spPr>
          <a:xfrm>
            <a:off x="5850534" y="1227195"/>
            <a:ext cx="3967756" cy="3288201"/>
          </a:xfrm>
          <a:prstGeom prst="rect">
            <a:avLst/>
          </a:prstGeom>
          <a:solidFill>
            <a:srgbClr val="929292">
              <a:alpha val="36134"/>
            </a:srgbClr>
          </a:solidFill>
          <a:ln w="3175">
            <a:miter lim="400000"/>
          </a:ln>
        </p:spPr>
        <p:txBody>
          <a:bodyPr lIns="0" tIns="0" rIns="0" bIns="0" anchor="ctr"/>
          <a:lstStyle/>
          <a:p>
            <a:pPr>
              <a:defRPr sz="2200" b="0">
                <a:solidFill>
                  <a:srgbClr val="FFFFFF"/>
                </a:solidFill>
                <a:latin typeface="+mn-lt"/>
                <a:ea typeface="+mn-ea"/>
                <a:cs typeface="+mn-cs"/>
                <a:sym typeface="Helvetica Neue Medium"/>
              </a:defRPr>
            </a:pPr>
            <a:endParaRPr/>
          </a:p>
        </p:txBody>
      </p:sp>
      <p:sp>
        <p:nvSpPr>
          <p:cNvPr id="593" name="Line"/>
          <p:cNvSpPr/>
          <p:nvPr/>
        </p:nvSpPr>
        <p:spPr>
          <a:xfrm>
            <a:off x="3692397" y="1722342"/>
            <a:ext cx="5336426" cy="2804205"/>
          </a:xfrm>
          <a:custGeom>
            <a:avLst/>
            <a:gdLst/>
            <a:ahLst/>
            <a:cxnLst>
              <a:cxn ang="0">
                <a:pos x="wd2" y="hd2"/>
              </a:cxn>
              <a:cxn ang="5400000">
                <a:pos x="wd2" y="hd2"/>
              </a:cxn>
              <a:cxn ang="10800000">
                <a:pos x="wd2" y="hd2"/>
              </a:cxn>
              <a:cxn ang="16200000">
                <a:pos x="wd2" y="hd2"/>
              </a:cxn>
            </a:cxnLst>
            <a:rect l="0" t="0" r="r" b="b"/>
            <a:pathLst>
              <a:path w="21553" h="20684" extrusionOk="0">
                <a:moveTo>
                  <a:pt x="0" y="20578"/>
                </a:moveTo>
                <a:cubicBezTo>
                  <a:pt x="2491" y="17185"/>
                  <a:pt x="5005" y="13847"/>
                  <a:pt x="7539" y="10563"/>
                </a:cubicBezTo>
                <a:cubicBezTo>
                  <a:pt x="10139" y="7196"/>
                  <a:pt x="12762" y="3887"/>
                  <a:pt x="15406" y="637"/>
                </a:cubicBezTo>
                <a:cubicBezTo>
                  <a:pt x="17397" y="-916"/>
                  <a:pt x="19710" y="451"/>
                  <a:pt x="20825" y="3839"/>
                </a:cubicBezTo>
                <a:cubicBezTo>
                  <a:pt x="21593" y="6171"/>
                  <a:pt x="21600" y="8989"/>
                  <a:pt x="21520" y="11702"/>
                </a:cubicBezTo>
                <a:cubicBezTo>
                  <a:pt x="21432" y="14711"/>
                  <a:pt x="21257" y="17709"/>
                  <a:pt x="20996" y="20684"/>
                </a:cubicBezTo>
              </a:path>
            </a:pathLst>
          </a:custGeom>
          <a:ln w="38100">
            <a:solidFill>
              <a:srgbClr val="000000"/>
            </a:solidFill>
            <a:miter lim="400000"/>
          </a:ln>
        </p:spPr>
        <p:txBody>
          <a:bodyPr lIns="27093" tIns="27093" rIns="27093" bIns="27093" anchor="ctr"/>
          <a:lstStyle/>
          <a:p>
            <a:endParaRPr/>
          </a:p>
        </p:txBody>
      </p:sp>
      <p:sp>
        <p:nvSpPr>
          <p:cNvPr id="594" name="Line"/>
          <p:cNvSpPr/>
          <p:nvPr/>
        </p:nvSpPr>
        <p:spPr>
          <a:xfrm>
            <a:off x="3660184" y="1973187"/>
            <a:ext cx="5283021" cy="2543811"/>
          </a:xfrm>
          <a:custGeom>
            <a:avLst/>
            <a:gdLst/>
            <a:ahLst/>
            <a:cxnLst>
              <a:cxn ang="0">
                <a:pos x="wd2" y="hd2"/>
              </a:cxn>
              <a:cxn ang="5400000">
                <a:pos x="wd2" y="hd2"/>
              </a:cxn>
              <a:cxn ang="10800000">
                <a:pos x="wd2" y="hd2"/>
              </a:cxn>
              <a:cxn ang="16200000">
                <a:pos x="wd2" y="hd2"/>
              </a:cxn>
            </a:cxnLst>
            <a:rect l="0" t="0" r="r" b="b"/>
            <a:pathLst>
              <a:path w="21545" h="21509" extrusionOk="0">
                <a:moveTo>
                  <a:pt x="0" y="21509"/>
                </a:moveTo>
                <a:lnTo>
                  <a:pt x="15094" y="1903"/>
                </a:lnTo>
                <a:cubicBezTo>
                  <a:pt x="15991" y="562"/>
                  <a:pt x="17071" y="-91"/>
                  <a:pt x="18155" y="10"/>
                </a:cubicBezTo>
                <a:cubicBezTo>
                  <a:pt x="18520" y="44"/>
                  <a:pt x="18886" y="168"/>
                  <a:pt x="19231" y="452"/>
                </a:cubicBezTo>
                <a:cubicBezTo>
                  <a:pt x="20662" y="1633"/>
                  <a:pt x="21307" y="4872"/>
                  <a:pt x="21479" y="8110"/>
                </a:cubicBezTo>
                <a:cubicBezTo>
                  <a:pt x="21600" y="10382"/>
                  <a:pt x="21529" y="12667"/>
                  <a:pt x="21468" y="14940"/>
                </a:cubicBezTo>
                <a:cubicBezTo>
                  <a:pt x="21411" y="17105"/>
                  <a:pt x="21362" y="19274"/>
                  <a:pt x="21322" y="21447"/>
                </a:cubicBezTo>
              </a:path>
            </a:pathLst>
          </a:custGeom>
          <a:ln w="38100">
            <a:solidFill>
              <a:srgbClr val="000000"/>
            </a:solidFill>
            <a:miter lim="400000"/>
          </a:ln>
        </p:spPr>
        <p:txBody>
          <a:bodyPr lIns="27093" tIns="27093" rIns="27093" bIns="27093" anchor="ctr"/>
          <a:lstStyle/>
          <a:p>
            <a:endParaRPr/>
          </a:p>
        </p:txBody>
      </p:sp>
      <p:sp>
        <p:nvSpPr>
          <p:cNvPr id="595" name="Line"/>
          <p:cNvSpPr/>
          <p:nvPr/>
        </p:nvSpPr>
        <p:spPr>
          <a:xfrm>
            <a:off x="2587553" y="4518845"/>
            <a:ext cx="7684686" cy="1"/>
          </a:xfrm>
          <a:prstGeom prst="line">
            <a:avLst/>
          </a:prstGeom>
          <a:ln w="12700">
            <a:solidFill>
              <a:srgbClr val="000000"/>
            </a:solidFill>
            <a:miter lim="400000"/>
            <a:tailEnd type="arrow"/>
          </a:ln>
        </p:spPr>
        <p:txBody>
          <a:bodyPr lIns="27093" tIns="27093" rIns="27093" bIns="27093" anchor="ctr"/>
          <a:lstStyle/>
          <a:p>
            <a:endParaRPr/>
          </a:p>
        </p:txBody>
      </p:sp>
      <p:sp>
        <p:nvSpPr>
          <p:cNvPr id="596" name="Line"/>
          <p:cNvSpPr/>
          <p:nvPr/>
        </p:nvSpPr>
        <p:spPr>
          <a:xfrm flipV="1">
            <a:off x="5848585" y="1227194"/>
            <a:ext cx="1" cy="3288201"/>
          </a:xfrm>
          <a:prstGeom prst="line">
            <a:avLst/>
          </a:prstGeom>
          <a:ln w="12700">
            <a:solidFill>
              <a:srgbClr val="000000"/>
            </a:solidFill>
            <a:miter lim="400000"/>
          </a:ln>
        </p:spPr>
        <p:txBody>
          <a:bodyPr lIns="27093" tIns="27093" rIns="27093" bIns="27093" anchor="ctr"/>
          <a:lstStyle/>
          <a:p>
            <a:endParaRPr/>
          </a:p>
        </p:txBody>
      </p:sp>
      <p:sp>
        <p:nvSpPr>
          <p:cNvPr id="597" name="Line"/>
          <p:cNvSpPr/>
          <p:nvPr/>
        </p:nvSpPr>
        <p:spPr>
          <a:xfrm>
            <a:off x="3672515" y="4793565"/>
            <a:ext cx="2178929" cy="1"/>
          </a:xfrm>
          <a:prstGeom prst="line">
            <a:avLst/>
          </a:prstGeom>
          <a:ln w="12700">
            <a:solidFill>
              <a:srgbClr val="000000"/>
            </a:solidFill>
            <a:miter lim="400000"/>
            <a:headEnd type="stealth"/>
            <a:tailEnd type="stealth"/>
          </a:ln>
        </p:spPr>
        <p:txBody>
          <a:bodyPr lIns="27093" tIns="27093" rIns="27093" bIns="27093" anchor="ctr"/>
          <a:lstStyle/>
          <a:p>
            <a:endParaRPr/>
          </a:p>
        </p:txBody>
      </p:sp>
      <p:sp>
        <p:nvSpPr>
          <p:cNvPr id="598" name="Line"/>
          <p:cNvSpPr/>
          <p:nvPr/>
        </p:nvSpPr>
        <p:spPr>
          <a:xfrm flipV="1">
            <a:off x="3681119" y="4523220"/>
            <a:ext cx="1" cy="270865"/>
          </a:xfrm>
          <a:prstGeom prst="line">
            <a:avLst/>
          </a:prstGeom>
          <a:ln w="12700">
            <a:solidFill>
              <a:srgbClr val="000000"/>
            </a:solidFill>
            <a:prstDash val="sysDot"/>
            <a:miter lim="400000"/>
          </a:ln>
        </p:spPr>
        <p:txBody>
          <a:bodyPr lIns="27093" tIns="27093" rIns="27093" bIns="27093" anchor="ctr"/>
          <a:lstStyle/>
          <a:p>
            <a:endParaRPr/>
          </a:p>
        </p:txBody>
      </p:sp>
      <p:sp>
        <p:nvSpPr>
          <p:cNvPr id="599" name="Line"/>
          <p:cNvSpPr/>
          <p:nvPr/>
        </p:nvSpPr>
        <p:spPr>
          <a:xfrm flipV="1">
            <a:off x="5848586" y="4523220"/>
            <a:ext cx="1" cy="270865"/>
          </a:xfrm>
          <a:prstGeom prst="line">
            <a:avLst/>
          </a:prstGeom>
          <a:ln w="12700">
            <a:solidFill>
              <a:srgbClr val="000000"/>
            </a:solidFill>
            <a:prstDash val="sysDot"/>
            <a:miter lim="400000"/>
          </a:ln>
        </p:spPr>
        <p:txBody>
          <a:bodyPr lIns="27093" tIns="27093" rIns="27093" bIns="27093" anchor="ctr"/>
          <a:lstStyle/>
          <a:p>
            <a:endParaRPr/>
          </a:p>
        </p:txBody>
      </p:sp>
      <mc:AlternateContent xmlns:mc="http://schemas.openxmlformats.org/markup-compatibility/2006">
        <mc:Choice xmlns:a14="http://schemas.microsoft.com/office/drawing/2010/main" Requires="a14">
          <p:sp>
            <p:nvSpPr>
              <p:cNvPr id="600" name="Equation"/>
              <p:cNvSpPr txBox="1"/>
              <p:nvPr/>
            </p:nvSpPr>
            <p:spPr>
              <a:xfrm>
                <a:off x="10152820" y="4709364"/>
                <a:ext cx="126468" cy="168403"/>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2600" i="1">
                          <a:solidFill>
                            <a:srgbClr val="000000"/>
                          </a:solidFill>
                          <a:latin typeface="Cambria Math" panose="02040503050406030204" pitchFamily="18" charset="0"/>
                        </a:rPr>
                        <m:t>𝑧</m:t>
                      </m:r>
                    </m:oMath>
                  </m:oMathPara>
                </a14:m>
                <a:endParaRPr sz="2600"/>
              </a:p>
            </p:txBody>
          </p:sp>
        </mc:Choice>
        <mc:Fallback>
          <p:sp>
            <p:nvSpPr>
              <p:cNvPr id="600" name="Equation"/>
              <p:cNvSpPr txBox="1">
                <a:spLocks noRot="1" noChangeAspect="1" noMove="1" noResize="1" noEditPoints="1" noAdjustHandles="1" noChangeArrowheads="1" noChangeShapeType="1" noTextEdit="1"/>
              </p:cNvSpPr>
              <p:nvPr/>
            </p:nvSpPr>
            <p:spPr>
              <a:xfrm>
                <a:off x="10152820" y="4709364"/>
                <a:ext cx="126468" cy="168403"/>
              </a:xfrm>
              <a:prstGeom prst="rect">
                <a:avLst/>
              </a:prstGeom>
              <a:blipFill>
                <a:blip r:embed="rId3"/>
                <a:stretch>
                  <a:fillRect l="-54545" r="-81818" b="-128571"/>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01" name="Equation"/>
              <p:cNvSpPr txBox="1"/>
              <p:nvPr/>
            </p:nvSpPr>
            <p:spPr>
              <a:xfrm>
                <a:off x="4548982" y="4885040"/>
                <a:ext cx="425995" cy="312532"/>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𝑑</m:t>
                          </m:r>
                        </m:e>
                        <m:sub>
                          <m:r>
                            <a:rPr sz="2600" i="1">
                              <a:solidFill>
                                <a:srgbClr val="000000"/>
                              </a:solidFill>
                              <a:latin typeface="Cambria Math" panose="02040503050406030204" pitchFamily="18" charset="0"/>
                            </a:rPr>
                            <m:t>𝑣𝑚</m:t>
                          </m:r>
                        </m:sub>
                      </m:sSub>
                    </m:oMath>
                  </m:oMathPara>
                </a14:m>
                <a:endParaRPr sz="2600"/>
              </a:p>
            </p:txBody>
          </p:sp>
        </mc:Choice>
        <mc:Fallback>
          <p:sp>
            <p:nvSpPr>
              <p:cNvPr id="601" name="Equation"/>
              <p:cNvSpPr txBox="1">
                <a:spLocks noRot="1" noChangeAspect="1" noMove="1" noResize="1" noEditPoints="1" noAdjustHandles="1" noChangeArrowheads="1" noChangeShapeType="1" noTextEdit="1"/>
              </p:cNvSpPr>
              <p:nvPr/>
            </p:nvSpPr>
            <p:spPr>
              <a:xfrm>
                <a:off x="4548982" y="4885040"/>
                <a:ext cx="425995" cy="312532"/>
              </a:xfrm>
              <a:prstGeom prst="rect">
                <a:avLst/>
              </a:prstGeom>
              <a:blipFill>
                <a:blip r:embed="rId4"/>
                <a:stretch>
                  <a:fillRect l="-25714" r="-42857" b="-44000"/>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02" name="Equation"/>
              <p:cNvSpPr txBox="1"/>
              <p:nvPr/>
            </p:nvSpPr>
            <p:spPr>
              <a:xfrm>
                <a:off x="7692869" y="1319308"/>
                <a:ext cx="283086" cy="298406"/>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𝐸</m:t>
                          </m:r>
                        </m:e>
                        <m:sub>
                          <m:r>
                            <a:rPr sz="2600" i="1">
                              <a:solidFill>
                                <a:srgbClr val="000000"/>
                              </a:solidFill>
                              <a:latin typeface="Cambria Math" panose="02040503050406030204" pitchFamily="18" charset="0"/>
                            </a:rPr>
                            <m:t>1</m:t>
                          </m:r>
                        </m:sub>
                      </m:sSub>
                    </m:oMath>
                  </m:oMathPara>
                </a14:m>
                <a:endParaRPr sz="2600"/>
              </a:p>
            </p:txBody>
          </p:sp>
        </mc:Choice>
        <mc:Fallback>
          <p:sp>
            <p:nvSpPr>
              <p:cNvPr id="602" name="Equation"/>
              <p:cNvSpPr txBox="1">
                <a:spLocks noRot="1" noChangeAspect="1" noMove="1" noResize="1" noEditPoints="1" noAdjustHandles="1" noChangeArrowheads="1" noChangeShapeType="1" noTextEdit="1"/>
              </p:cNvSpPr>
              <p:nvPr/>
            </p:nvSpPr>
            <p:spPr>
              <a:xfrm>
                <a:off x="7692869" y="1319308"/>
                <a:ext cx="283086" cy="298406"/>
              </a:xfrm>
              <a:prstGeom prst="rect">
                <a:avLst/>
              </a:prstGeom>
              <a:blipFill>
                <a:blip r:embed="rId5"/>
                <a:stretch>
                  <a:fillRect l="-34783" r="-39130" b="-54167"/>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03" name="Equation"/>
              <p:cNvSpPr txBox="1"/>
              <p:nvPr/>
            </p:nvSpPr>
            <p:spPr>
              <a:xfrm>
                <a:off x="7683491" y="2115562"/>
                <a:ext cx="301842" cy="298406"/>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𝐸</m:t>
                          </m:r>
                        </m:e>
                        <m:sub>
                          <m:r>
                            <a:rPr sz="2600" i="1">
                              <a:solidFill>
                                <a:srgbClr val="000000"/>
                              </a:solidFill>
                              <a:latin typeface="Cambria Math" panose="02040503050406030204" pitchFamily="18" charset="0"/>
                            </a:rPr>
                            <m:t>2</m:t>
                          </m:r>
                        </m:sub>
                      </m:sSub>
                    </m:oMath>
                  </m:oMathPara>
                </a14:m>
                <a:endParaRPr sz="2600"/>
              </a:p>
            </p:txBody>
          </p:sp>
        </mc:Choice>
        <mc:Fallback>
          <p:sp>
            <p:nvSpPr>
              <p:cNvPr id="603" name="Equation"/>
              <p:cNvSpPr txBox="1">
                <a:spLocks noRot="1" noChangeAspect="1" noMove="1" noResize="1" noEditPoints="1" noAdjustHandles="1" noChangeArrowheads="1" noChangeShapeType="1" noTextEdit="1"/>
              </p:cNvSpPr>
              <p:nvPr/>
            </p:nvSpPr>
            <p:spPr>
              <a:xfrm>
                <a:off x="7683491" y="2115562"/>
                <a:ext cx="301842" cy="298406"/>
              </a:xfrm>
              <a:prstGeom prst="rect">
                <a:avLst/>
              </a:prstGeom>
              <a:blipFill>
                <a:blip r:embed="rId6"/>
                <a:stretch>
                  <a:fillRect l="-32000" r="-28000" b="-54167"/>
                </a:stretch>
              </a:blipFill>
              <a:ln w="12700">
                <a:miter lim="400000"/>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04" name="Equation"/>
              <p:cNvSpPr txBox="1"/>
              <p:nvPr/>
            </p:nvSpPr>
            <p:spPr>
              <a:xfrm>
                <a:off x="8736770" y="4709364"/>
                <a:ext cx="383834" cy="227158"/>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𝑧</m:t>
                          </m:r>
                        </m:e>
                        <m:sub>
                          <m:r>
                            <a:rPr sz="2600" i="1">
                              <a:solidFill>
                                <a:srgbClr val="000000"/>
                              </a:solidFill>
                              <a:latin typeface="Cambria Math" panose="02040503050406030204" pitchFamily="18" charset="0"/>
                            </a:rPr>
                            <m:t>𝑖𝑠𝑜</m:t>
                          </m:r>
                        </m:sub>
                      </m:sSub>
                    </m:oMath>
                  </m:oMathPara>
                </a14:m>
                <a:endParaRPr sz="2600"/>
              </a:p>
            </p:txBody>
          </p:sp>
        </mc:Choice>
        <mc:Fallback>
          <p:sp>
            <p:nvSpPr>
              <p:cNvPr id="604" name="Equation"/>
              <p:cNvSpPr txBox="1">
                <a:spLocks noRot="1" noChangeAspect="1" noMove="1" noResize="1" noEditPoints="1" noAdjustHandles="1" noChangeArrowheads="1" noChangeShapeType="1" noTextEdit="1"/>
              </p:cNvSpPr>
              <p:nvPr/>
            </p:nvSpPr>
            <p:spPr>
              <a:xfrm>
                <a:off x="8736770" y="4709364"/>
                <a:ext cx="383834" cy="227158"/>
              </a:xfrm>
              <a:prstGeom prst="rect">
                <a:avLst/>
              </a:prstGeom>
              <a:blipFill>
                <a:blip r:embed="rId7"/>
                <a:stretch>
                  <a:fillRect l="-19355" r="-48387" b="-100000"/>
                </a:stretch>
              </a:blipFill>
              <a:ln w="12700">
                <a:miter lim="400000"/>
              </a:ln>
            </p:spPr>
            <p:txBody>
              <a:bodyPr/>
              <a:lstStyle/>
              <a:p>
                <a:r>
                  <a:rPr lang="en-US">
                    <a:noFill/>
                  </a:rPr>
                  <a:t> </a:t>
                </a:r>
              </a:p>
            </p:txBody>
          </p:sp>
        </mc:Fallback>
      </mc:AlternateContent>
      <p:sp>
        <p:nvSpPr>
          <p:cNvPr id="605" name="Line"/>
          <p:cNvSpPr/>
          <p:nvPr/>
        </p:nvSpPr>
        <p:spPr>
          <a:xfrm flipV="1">
            <a:off x="3662374" y="3923193"/>
            <a:ext cx="464727" cy="363085"/>
          </a:xfrm>
          <a:prstGeom prst="line">
            <a:avLst/>
          </a:prstGeom>
          <a:ln w="25400">
            <a:solidFill>
              <a:schemeClr val="accent3">
                <a:hueOff val="362282"/>
                <a:satOff val="31803"/>
                <a:lumOff val="-18242"/>
              </a:schemeClr>
            </a:solidFill>
            <a:miter lim="400000"/>
            <a:tailEnd type="triangle"/>
          </a:ln>
        </p:spPr>
        <p:txBody>
          <a:bodyPr lIns="27093" tIns="27093" rIns="27093" bIns="27093" anchor="ctr"/>
          <a:lstStyle/>
          <a:p>
            <a:endParaRPr/>
          </a:p>
        </p:txBody>
      </p:sp>
      <mc:AlternateContent xmlns:mc="http://schemas.openxmlformats.org/markup-compatibility/2006">
        <mc:Choice xmlns:a14="http://schemas.microsoft.com/office/drawing/2010/main" Requires="a14">
          <p:sp>
            <p:nvSpPr>
              <p:cNvPr id="606" name="Equation"/>
              <p:cNvSpPr txBox="1"/>
              <p:nvPr/>
            </p:nvSpPr>
            <p:spPr>
              <a:xfrm>
                <a:off x="5086413" y="3995537"/>
                <a:ext cx="254359" cy="228403"/>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𝛼</m:t>
                          </m:r>
                        </m:e>
                        <m:sub>
                          <m:r>
                            <a:rPr sz="2600" i="1">
                              <a:solidFill>
                                <a:srgbClr val="000000"/>
                              </a:solidFill>
                              <a:latin typeface="Cambria Math" panose="02040503050406030204" pitchFamily="18" charset="0"/>
                            </a:rPr>
                            <m:t>1</m:t>
                          </m:r>
                        </m:sub>
                      </m:sSub>
                    </m:oMath>
                  </m:oMathPara>
                </a14:m>
                <a:endParaRPr sz="2600"/>
              </a:p>
            </p:txBody>
          </p:sp>
        </mc:Choice>
        <mc:Fallback>
          <p:sp>
            <p:nvSpPr>
              <p:cNvPr id="606" name="Equation"/>
              <p:cNvSpPr txBox="1">
                <a:spLocks noRot="1" noChangeAspect="1" noMove="1" noResize="1" noEditPoints="1" noAdjustHandles="1" noChangeArrowheads="1" noChangeShapeType="1" noTextEdit="1"/>
              </p:cNvSpPr>
              <p:nvPr/>
            </p:nvSpPr>
            <p:spPr>
              <a:xfrm>
                <a:off x="5086413" y="3995537"/>
                <a:ext cx="254359" cy="228403"/>
              </a:xfrm>
              <a:prstGeom prst="rect">
                <a:avLst/>
              </a:prstGeom>
              <a:blipFill>
                <a:blip r:embed="rId8"/>
                <a:stretch>
                  <a:fillRect l="-28571" r="-52381" b="-94737"/>
                </a:stretch>
              </a:blipFill>
              <a:ln w="12700">
                <a:miter lim="400000"/>
              </a:ln>
            </p:spPr>
            <p:txBody>
              <a:bodyPr/>
              <a:lstStyle/>
              <a:p>
                <a:r>
                  <a:rPr lang="en-US">
                    <a:noFill/>
                  </a:rPr>
                  <a:t> </a:t>
                </a:r>
              </a:p>
            </p:txBody>
          </p:sp>
        </mc:Fallback>
      </mc:AlternateContent>
      <p:sp>
        <p:nvSpPr>
          <p:cNvPr id="607" name="Line"/>
          <p:cNvSpPr/>
          <p:nvPr/>
        </p:nvSpPr>
        <p:spPr>
          <a:xfrm>
            <a:off x="4638242" y="3944926"/>
            <a:ext cx="185148" cy="567718"/>
          </a:xfrm>
          <a:custGeom>
            <a:avLst/>
            <a:gdLst/>
            <a:ahLst/>
            <a:cxnLst>
              <a:cxn ang="0">
                <a:pos x="wd2" y="hd2"/>
              </a:cxn>
              <a:cxn ang="5400000">
                <a:pos x="wd2" y="hd2"/>
              </a:cxn>
              <a:cxn ang="10800000">
                <a:pos x="wd2" y="hd2"/>
              </a:cxn>
              <a:cxn ang="16200000">
                <a:pos x="wd2" y="hd2"/>
              </a:cxn>
            </a:cxnLst>
            <a:rect l="0" t="0" r="r" b="b"/>
            <a:pathLst>
              <a:path w="20831" h="21600" extrusionOk="0">
                <a:moveTo>
                  <a:pt x="20316" y="21600"/>
                </a:moveTo>
                <a:cubicBezTo>
                  <a:pt x="21600" y="17741"/>
                  <a:pt x="20478" y="13833"/>
                  <a:pt x="17023" y="10130"/>
                </a:cubicBezTo>
                <a:cubicBezTo>
                  <a:pt x="13528" y="6384"/>
                  <a:pt x="7727" y="2932"/>
                  <a:pt x="0" y="0"/>
                </a:cubicBezTo>
              </a:path>
            </a:pathLst>
          </a:custGeom>
          <a:ln w="12700">
            <a:solidFill>
              <a:srgbClr val="000000"/>
            </a:solidFill>
            <a:prstDash val="sysDot"/>
            <a:miter lim="400000"/>
          </a:ln>
        </p:spPr>
        <p:txBody>
          <a:bodyPr lIns="27093" tIns="27093" rIns="27093" bIns="27093" anchor="ctr"/>
          <a:lstStyle/>
          <a:p>
            <a:endParaRPr/>
          </a:p>
        </p:txBody>
      </p:sp>
      <p:sp>
        <p:nvSpPr>
          <p:cNvPr id="608" name="Line"/>
          <p:cNvSpPr/>
          <p:nvPr/>
        </p:nvSpPr>
        <p:spPr>
          <a:xfrm>
            <a:off x="4782175" y="3714508"/>
            <a:ext cx="278107" cy="804553"/>
          </a:xfrm>
          <a:custGeom>
            <a:avLst/>
            <a:gdLst/>
            <a:ahLst/>
            <a:cxnLst>
              <a:cxn ang="0">
                <a:pos x="wd2" y="hd2"/>
              </a:cxn>
              <a:cxn ang="5400000">
                <a:pos x="wd2" y="hd2"/>
              </a:cxn>
              <a:cxn ang="10800000">
                <a:pos x="wd2" y="hd2"/>
              </a:cxn>
              <a:cxn ang="16200000">
                <a:pos x="wd2" y="hd2"/>
              </a:cxn>
            </a:cxnLst>
            <a:rect l="0" t="0" r="r" b="b"/>
            <a:pathLst>
              <a:path w="21492" h="21600" extrusionOk="0">
                <a:moveTo>
                  <a:pt x="21476" y="21600"/>
                </a:moveTo>
                <a:cubicBezTo>
                  <a:pt x="21600" y="19022"/>
                  <a:pt x="21000" y="16450"/>
                  <a:pt x="19693" y="13922"/>
                </a:cubicBezTo>
                <a:cubicBezTo>
                  <a:pt x="18397" y="11413"/>
                  <a:pt x="16402" y="8942"/>
                  <a:pt x="13284" y="6621"/>
                </a:cubicBezTo>
                <a:cubicBezTo>
                  <a:pt x="9985" y="4165"/>
                  <a:pt x="5491" y="1925"/>
                  <a:pt x="0" y="0"/>
                </a:cubicBezTo>
              </a:path>
            </a:pathLst>
          </a:custGeom>
          <a:ln w="12700">
            <a:solidFill>
              <a:srgbClr val="000000"/>
            </a:solidFill>
            <a:prstDash val="sysDot"/>
            <a:miter lim="400000"/>
          </a:ln>
        </p:spPr>
        <p:txBody>
          <a:bodyPr lIns="27093" tIns="27093" rIns="27093" bIns="27093" anchor="ctr"/>
          <a:lstStyle/>
          <a:p>
            <a:endParaRPr/>
          </a:p>
        </p:txBody>
      </p:sp>
      <mc:AlternateContent xmlns:mc="http://schemas.openxmlformats.org/markup-compatibility/2006">
        <mc:Choice xmlns:a14="http://schemas.microsoft.com/office/drawing/2010/main" Requires="a14">
          <p:sp>
            <p:nvSpPr>
              <p:cNvPr id="609" name="Equation"/>
              <p:cNvSpPr txBox="1"/>
              <p:nvPr/>
            </p:nvSpPr>
            <p:spPr>
              <a:xfrm>
                <a:off x="4479578" y="4199846"/>
                <a:ext cx="275702" cy="228404"/>
              </a:xfrm>
              <a:prstGeom prst="rect">
                <a:avLst/>
              </a:prstGeom>
              <a:ln w="12700">
                <a:miter lim="400000"/>
              </a:ln>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000000"/>
                              </a:solidFill>
                              <a:latin typeface="Cambria Math" panose="02040503050406030204" pitchFamily="18" charset="0"/>
                            </a:rPr>
                          </m:ctrlPr>
                        </m:sSubPr>
                        <m:e>
                          <m:r>
                            <a:rPr sz="2600" i="1">
                              <a:solidFill>
                                <a:srgbClr val="000000"/>
                              </a:solidFill>
                              <a:latin typeface="Cambria Math" panose="02040503050406030204" pitchFamily="18" charset="0"/>
                            </a:rPr>
                            <m:t>𝛼</m:t>
                          </m:r>
                        </m:e>
                        <m:sub>
                          <m:r>
                            <a:rPr sz="2600" i="1">
                              <a:solidFill>
                                <a:srgbClr val="000000"/>
                              </a:solidFill>
                              <a:latin typeface="Cambria Math" panose="02040503050406030204" pitchFamily="18" charset="0"/>
                            </a:rPr>
                            <m:t>2</m:t>
                          </m:r>
                        </m:sub>
                      </m:sSub>
                    </m:oMath>
                  </m:oMathPara>
                </a14:m>
                <a:endParaRPr sz="2600"/>
              </a:p>
            </p:txBody>
          </p:sp>
        </mc:Choice>
        <mc:Fallback>
          <p:sp>
            <p:nvSpPr>
              <p:cNvPr id="609" name="Equation"/>
              <p:cNvSpPr txBox="1">
                <a:spLocks noRot="1" noChangeAspect="1" noMove="1" noResize="1" noEditPoints="1" noAdjustHandles="1" noChangeArrowheads="1" noChangeShapeType="1" noTextEdit="1"/>
              </p:cNvSpPr>
              <p:nvPr/>
            </p:nvSpPr>
            <p:spPr>
              <a:xfrm>
                <a:off x="4479578" y="4199846"/>
                <a:ext cx="275702" cy="228404"/>
              </a:xfrm>
              <a:prstGeom prst="rect">
                <a:avLst/>
              </a:prstGeom>
              <a:blipFill>
                <a:blip r:embed="rId9"/>
                <a:stretch>
                  <a:fillRect l="-27273" r="-50000" b="-94737"/>
                </a:stretch>
              </a:blipFill>
              <a:ln w="12700">
                <a:miter lim="400000"/>
              </a:ln>
            </p:spPr>
            <p:txBody>
              <a:bodyPr/>
              <a:lstStyle/>
              <a:p>
                <a:r>
                  <a:rPr lang="en-US">
                    <a:noFill/>
                  </a:rPr>
                  <a:t> </a:t>
                </a:r>
              </a:p>
            </p:txBody>
          </p:sp>
        </mc:Fallback>
      </mc:AlternateContent>
      <p:sp>
        <p:nvSpPr>
          <p:cNvPr id="610" name="Line"/>
          <p:cNvSpPr/>
          <p:nvPr/>
        </p:nvSpPr>
        <p:spPr>
          <a:xfrm flipV="1">
            <a:off x="8880531" y="3129950"/>
            <a:ext cx="1" cy="1372352"/>
          </a:xfrm>
          <a:prstGeom prst="line">
            <a:avLst/>
          </a:prstGeom>
          <a:ln w="12700">
            <a:solidFill>
              <a:srgbClr val="000000"/>
            </a:solidFill>
            <a:prstDash val="sysDot"/>
            <a:miter lim="400000"/>
          </a:ln>
        </p:spPr>
        <p:txBody>
          <a:bodyPr lIns="27093" tIns="27093" rIns="27093" bIns="27093" anchor="ctr"/>
          <a:lstStyle/>
          <a:p>
            <a:endParaRPr/>
          </a:p>
        </p:txBody>
      </p:sp>
      <p:grpSp>
        <p:nvGrpSpPr>
          <p:cNvPr id="616" name="Group"/>
          <p:cNvGrpSpPr/>
          <p:nvPr/>
        </p:nvGrpSpPr>
        <p:grpSpPr>
          <a:xfrm>
            <a:off x="457919" y="2429088"/>
            <a:ext cx="8964354" cy="1409709"/>
            <a:chOff x="0" y="0"/>
            <a:chExt cx="8964352" cy="1409707"/>
          </a:xfrm>
        </p:grpSpPr>
        <p:sp>
          <p:nvSpPr>
            <p:cNvPr id="611" name="Line"/>
            <p:cNvSpPr/>
            <p:nvPr/>
          </p:nvSpPr>
          <p:spPr>
            <a:xfrm>
              <a:off x="8427158" y="704312"/>
              <a:ext cx="144166" cy="30979"/>
            </a:xfrm>
            <a:custGeom>
              <a:avLst/>
              <a:gdLst/>
              <a:ahLst/>
              <a:cxnLst>
                <a:cxn ang="0">
                  <a:pos x="wd2" y="hd2"/>
                </a:cxn>
                <a:cxn ang="5400000">
                  <a:pos x="wd2" y="hd2"/>
                </a:cxn>
                <a:cxn ang="10800000">
                  <a:pos x="wd2" y="hd2"/>
                </a:cxn>
                <a:cxn ang="16200000">
                  <a:pos x="wd2" y="hd2"/>
                </a:cxn>
              </a:cxnLst>
              <a:rect l="0" t="0" r="r" b="b"/>
              <a:pathLst>
                <a:path w="21600" h="20922" extrusionOk="0">
                  <a:moveTo>
                    <a:pt x="0" y="203"/>
                  </a:moveTo>
                  <a:cubicBezTo>
                    <a:pt x="4301" y="-678"/>
                    <a:pt x="8607" y="1306"/>
                    <a:pt x="12780" y="6091"/>
                  </a:cubicBezTo>
                  <a:cubicBezTo>
                    <a:pt x="15830" y="9589"/>
                    <a:pt x="18787" y="14561"/>
                    <a:pt x="21600" y="20922"/>
                  </a:cubicBezTo>
                </a:path>
              </a:pathLst>
            </a:custGeom>
            <a:noFill/>
            <a:ln w="12700" cap="flat">
              <a:solidFill>
                <a:schemeClr val="accent4">
                  <a:hueOff val="-1081314"/>
                  <a:satOff val="4338"/>
                  <a:lumOff val="-8931"/>
                </a:schemeClr>
              </a:solidFill>
              <a:prstDash val="solid"/>
              <a:miter lim="400000"/>
            </a:ln>
            <a:effectLst/>
          </p:spPr>
          <p:txBody>
            <a:bodyPr wrap="square" lIns="27093" tIns="27093" rIns="27093" bIns="27093" numCol="1" anchor="ctr">
              <a:noAutofit/>
            </a:bodyPr>
            <a:lstStyle/>
            <a:p>
              <a:endParaRPr/>
            </a:p>
          </p:txBody>
        </p:sp>
        <p:sp>
          <p:nvSpPr>
            <p:cNvPr id="612" name="Line"/>
            <p:cNvSpPr/>
            <p:nvPr/>
          </p:nvSpPr>
          <p:spPr>
            <a:xfrm>
              <a:off x="8427158" y="955137"/>
              <a:ext cx="61988" cy="8110"/>
            </a:xfrm>
            <a:custGeom>
              <a:avLst/>
              <a:gdLst/>
              <a:ahLst/>
              <a:cxnLst>
                <a:cxn ang="0">
                  <a:pos x="wd2" y="hd2"/>
                </a:cxn>
                <a:cxn ang="5400000">
                  <a:pos x="wd2" y="hd2"/>
                </a:cxn>
                <a:cxn ang="10800000">
                  <a:pos x="wd2" y="hd2"/>
                </a:cxn>
                <a:cxn ang="16200000">
                  <a:pos x="wd2" y="hd2"/>
                </a:cxn>
              </a:cxnLst>
              <a:rect l="0" t="0" r="r" b="b"/>
              <a:pathLst>
                <a:path w="21600" h="20922" extrusionOk="0">
                  <a:moveTo>
                    <a:pt x="0" y="203"/>
                  </a:moveTo>
                  <a:cubicBezTo>
                    <a:pt x="4301" y="-678"/>
                    <a:pt x="8607" y="1306"/>
                    <a:pt x="12780" y="6091"/>
                  </a:cubicBezTo>
                  <a:cubicBezTo>
                    <a:pt x="15830" y="9589"/>
                    <a:pt x="18787" y="14561"/>
                    <a:pt x="21600" y="20922"/>
                  </a:cubicBezTo>
                </a:path>
              </a:pathLst>
            </a:custGeom>
            <a:noFill/>
            <a:ln w="12700" cap="flat">
              <a:solidFill>
                <a:schemeClr val="accent4">
                  <a:hueOff val="-1081314"/>
                  <a:satOff val="4338"/>
                  <a:lumOff val="-8931"/>
                </a:schemeClr>
              </a:solidFill>
              <a:prstDash val="solid"/>
              <a:miter lim="400000"/>
            </a:ln>
            <a:effectLst/>
          </p:spPr>
          <p:txBody>
            <a:bodyPr wrap="square" lIns="27093" tIns="27093" rIns="27093" bIns="27093" numCol="1" anchor="ctr">
              <a:noAutofit/>
            </a:bodyPr>
            <a:lstStyle/>
            <a:p>
              <a:endParaRPr/>
            </a:p>
          </p:txBody>
        </p:sp>
        <mc:AlternateContent xmlns:mc="http://schemas.openxmlformats.org/markup-compatibility/2006">
          <mc:Choice xmlns:a14="http://schemas.microsoft.com/office/drawing/2010/main" Requires="a14">
            <p:sp>
              <p:nvSpPr>
                <p:cNvPr id="613" name="Equation"/>
                <p:cNvSpPr txBox="1"/>
                <p:nvPr/>
              </p:nvSpPr>
              <p:spPr>
                <a:xfrm>
                  <a:off x="8645807" y="1103047"/>
                  <a:ext cx="249340" cy="306661"/>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FF9300"/>
                                </a:solidFill>
                                <a:latin typeface="Cambria Math" panose="02040503050406030204" pitchFamily="18" charset="0"/>
                              </a:rPr>
                            </m:ctrlPr>
                          </m:sSubPr>
                          <m:e>
                            <m:r>
                              <a:rPr sz="2600" i="1">
                                <a:solidFill>
                                  <a:srgbClr val="FF9300"/>
                                </a:solidFill>
                                <a:latin typeface="Cambria Math" panose="02040503050406030204" pitchFamily="18" charset="0"/>
                              </a:rPr>
                              <m:t>𝜃</m:t>
                            </m:r>
                          </m:e>
                          <m:sub>
                            <m:r>
                              <a:rPr sz="2600" i="1">
                                <a:solidFill>
                                  <a:srgbClr val="FF9300"/>
                                </a:solidFill>
                                <a:latin typeface="Cambria Math" panose="02040503050406030204" pitchFamily="18" charset="0"/>
                              </a:rPr>
                              <m:t>2</m:t>
                            </m:r>
                          </m:sub>
                        </m:sSub>
                      </m:oMath>
                    </m:oMathPara>
                  </a14:m>
                  <a:endParaRPr sz="2600">
                    <a:solidFill>
                      <a:srgbClr val="FF9300"/>
                    </a:solidFill>
                  </a:endParaRPr>
                </a:p>
              </p:txBody>
            </p:sp>
          </mc:Choice>
          <mc:Fallback>
            <p:sp>
              <p:nvSpPr>
                <p:cNvPr id="613" name="Equation"/>
                <p:cNvSpPr txBox="1">
                  <a:spLocks noRot="1" noChangeAspect="1" noMove="1" noResize="1" noEditPoints="1" noAdjustHandles="1" noChangeArrowheads="1" noChangeShapeType="1" noTextEdit="1"/>
                </p:cNvSpPr>
                <p:nvPr/>
              </p:nvSpPr>
              <p:spPr>
                <a:xfrm>
                  <a:off x="8645807" y="1103047"/>
                  <a:ext cx="249340" cy="306661"/>
                </a:xfrm>
                <a:prstGeom prst="rect">
                  <a:avLst/>
                </a:prstGeom>
                <a:blipFill>
                  <a:blip r:embed="rId10"/>
                  <a:stretch>
                    <a:fillRect l="-45000" r="-55000" b="-48000"/>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14" name="Equation"/>
                <p:cNvSpPr txBox="1"/>
                <p:nvPr/>
              </p:nvSpPr>
              <p:spPr>
                <a:xfrm>
                  <a:off x="8733769" y="687334"/>
                  <a:ext cx="230584" cy="306661"/>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2600">
                                <a:solidFill>
                                  <a:srgbClr val="FF9300"/>
                                </a:solidFill>
                                <a:latin typeface="Cambria Math" panose="02040503050406030204" pitchFamily="18" charset="0"/>
                              </a:rPr>
                            </m:ctrlPr>
                          </m:sSubPr>
                          <m:e>
                            <m:r>
                              <a:rPr sz="2600" i="1">
                                <a:solidFill>
                                  <a:srgbClr val="FF9300"/>
                                </a:solidFill>
                                <a:latin typeface="Cambria Math" panose="02040503050406030204" pitchFamily="18" charset="0"/>
                              </a:rPr>
                              <m:t>𝜃</m:t>
                            </m:r>
                          </m:e>
                          <m:sub>
                            <m:r>
                              <a:rPr sz="2600" i="1">
                                <a:solidFill>
                                  <a:srgbClr val="FF9300"/>
                                </a:solidFill>
                                <a:latin typeface="Cambria Math" panose="02040503050406030204" pitchFamily="18" charset="0"/>
                              </a:rPr>
                              <m:t>1</m:t>
                            </m:r>
                          </m:sub>
                        </m:sSub>
                      </m:oMath>
                    </m:oMathPara>
                  </a14:m>
                  <a:endParaRPr sz="2600">
                    <a:solidFill>
                      <a:srgbClr val="FF9300"/>
                    </a:solidFill>
                  </a:endParaRPr>
                </a:p>
              </p:txBody>
            </p:sp>
          </mc:Choice>
          <mc:Fallback>
            <p:sp>
              <p:nvSpPr>
                <p:cNvPr id="614" name="Equation"/>
                <p:cNvSpPr txBox="1">
                  <a:spLocks noRot="1" noChangeAspect="1" noMove="1" noResize="1" noEditPoints="1" noAdjustHandles="1" noChangeArrowheads="1" noChangeShapeType="1" noTextEdit="1"/>
                </p:cNvSpPr>
                <p:nvPr/>
              </p:nvSpPr>
              <p:spPr>
                <a:xfrm>
                  <a:off x="8733769" y="687334"/>
                  <a:ext cx="230584" cy="306661"/>
                </a:xfrm>
                <a:prstGeom prst="rect">
                  <a:avLst/>
                </a:prstGeom>
                <a:blipFill>
                  <a:blip r:embed="rId11"/>
                  <a:stretch>
                    <a:fillRect l="-47368" r="-63158" b="-42308"/>
                  </a:stretch>
                </a:blipFill>
                <a:ln w="12700" cap="flat">
                  <a:noFill/>
                  <a:miter lim="400000"/>
                </a:ln>
                <a:effectLst/>
              </p:spPr>
              <p:txBody>
                <a:bodyPr/>
                <a:lstStyle/>
                <a:p>
                  <a:r>
                    <a:rPr lang="en-US">
                      <a:noFill/>
                    </a:rPr>
                    <a:t> </a:t>
                  </a:r>
                </a:p>
              </p:txBody>
            </p:sp>
          </mc:Fallback>
        </mc:AlternateContent>
        <p:sp>
          <p:nvSpPr>
            <p:cNvPr id="615" name="Checking the theta angle at the isocentre as a function of different fixed isocentre position"/>
            <p:cNvSpPr txBox="1"/>
            <p:nvPr/>
          </p:nvSpPr>
          <p:spPr>
            <a:xfrm>
              <a:off x="0" y="0"/>
              <a:ext cx="4408475" cy="505698"/>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spAutoFit/>
            </a:bodyPr>
            <a:lstStyle>
              <a:lvl1pPr algn="l">
                <a:defRPr sz="1600" b="0"/>
              </a:lvl1pPr>
            </a:lstStyle>
            <a:p>
              <a:r>
                <a:t>Checking the theta angle at the isocentre as a function of different fixed isocentre position</a:t>
              </a:r>
            </a:p>
          </p:txBody>
        </p:sp>
      </p:grpSp>
      <p:sp>
        <p:nvSpPr>
          <p:cNvPr id="617" name="Forward-tracking…"/>
          <p:cNvSpPr txBox="1"/>
          <p:nvPr/>
        </p:nvSpPr>
        <p:spPr>
          <a:xfrm>
            <a:off x="457919" y="1018198"/>
            <a:ext cx="4408476" cy="96289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algn="l">
              <a:defRPr sz="1600" b="0"/>
            </a:pPr>
            <a:r>
              <a:t>Forward-tracking</a:t>
            </a:r>
          </a:p>
          <a:p>
            <a:pPr marL="264583" indent="-264583" algn="l">
              <a:buSzPct val="125000"/>
              <a:buChar char="•"/>
              <a:defRPr sz="1600" b="0"/>
            </a:pPr>
            <a:r>
              <a:t>from the average distance between the vector magnet point and the field map</a:t>
            </a:r>
          </a:p>
          <a:p>
            <a:pPr marL="264583" indent="-264583" algn="l">
              <a:buSzPct val="125000"/>
              <a:buChar char="•"/>
              <a:defRPr sz="1600" b="0"/>
            </a:pPr>
            <a:r>
              <a:t>with the optimised input angles</a:t>
            </a:r>
          </a:p>
        </p:txBody>
      </p:sp>
      <p:grpSp>
        <p:nvGrpSpPr>
          <p:cNvPr id="622" name="Group"/>
          <p:cNvGrpSpPr/>
          <p:nvPr/>
        </p:nvGrpSpPr>
        <p:grpSpPr>
          <a:xfrm>
            <a:off x="3907524" y="6376877"/>
            <a:ext cx="5833515" cy="1358696"/>
            <a:chOff x="-2057" y="25400"/>
            <a:chExt cx="5833513" cy="1358695"/>
          </a:xfrm>
        </p:grpSpPr>
        <mc:AlternateContent xmlns:mc="http://schemas.openxmlformats.org/markup-compatibility/2006">
          <mc:Choice xmlns:a14="http://schemas.microsoft.com/office/drawing/2010/main" Requires="a14">
            <p:sp>
              <p:nvSpPr>
                <p:cNvPr id="618" name="Equation"/>
                <p:cNvSpPr txBox="1"/>
                <p:nvPr/>
              </p:nvSpPr>
              <p:spPr>
                <a:xfrm>
                  <a:off x="16062" y="732376"/>
                  <a:ext cx="1189500" cy="239636"/>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r>
                          <a:rPr sz="1800" i="1">
                            <a:solidFill>
                              <a:srgbClr val="000000"/>
                            </a:solidFill>
                            <a:latin typeface="Cambria Math" panose="02040503050406030204" pitchFamily="18" charset="0"/>
                          </a:rPr>
                          <m:t>|</m:t>
                        </m:r>
                        <m:r>
                          <a:rPr sz="1800" i="1">
                            <a:solidFill>
                              <a:srgbClr val="000000"/>
                            </a:solidFill>
                            <a:latin typeface="Cambria Math" panose="02040503050406030204" pitchFamily="18" charset="0"/>
                          </a:rPr>
                          <m:t>𝜃</m:t>
                        </m:r>
                        <m:sSub>
                          <m:sSubPr>
                            <m:ctrlPr>
                              <a:rPr sz="1800" i="1">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m:t>
                            </m:r>
                          </m:e>
                          <m:sub>
                            <m:r>
                              <a:rPr sz="1800" i="1">
                                <a:solidFill>
                                  <a:srgbClr val="000000"/>
                                </a:solidFill>
                                <a:latin typeface="Cambria Math" panose="02040503050406030204" pitchFamily="18" charset="0"/>
                              </a:rPr>
                              <m:t>𝑚𝑎𝑥</m:t>
                            </m:r>
                          </m:sub>
                        </m:sSub>
                        <m:r>
                          <a:rPr sz="1800" i="1">
                            <a:solidFill>
                              <a:srgbClr val="000000"/>
                            </a:solidFill>
                            <a:latin typeface="Cambria Math" panose="02040503050406030204" pitchFamily="18" charset="0"/>
                          </a:rPr>
                          <m:t>=</m:t>
                        </m:r>
                        <m:sSup>
                          <m:sSupPr>
                            <m:ctrlPr>
                              <a:rPr sz="1800" i="1">
                                <a:solidFill>
                                  <a:srgbClr val="000000"/>
                                </a:solidFill>
                                <a:latin typeface="Cambria Math" panose="02040503050406030204" pitchFamily="18" charset="0"/>
                              </a:rPr>
                            </m:ctrlPr>
                          </m:sSupPr>
                          <m:e>
                            <m:r>
                              <a:rPr sz="1800" i="1">
                                <a:solidFill>
                                  <a:srgbClr val="000000"/>
                                </a:solidFill>
                                <a:latin typeface="Cambria Math" panose="02040503050406030204" pitchFamily="18" charset="0"/>
                              </a:rPr>
                              <m:t>0.3</m:t>
                            </m:r>
                          </m:e>
                          <m:sup>
                            <m:r>
                              <a:rPr sz="1800" i="1">
                                <a:solidFill>
                                  <a:srgbClr val="000000"/>
                                </a:solidFill>
                                <a:latin typeface="Cambria Math" panose="02040503050406030204" pitchFamily="18" charset="0"/>
                              </a:rPr>
                              <m:t>∘</m:t>
                            </m:r>
                          </m:sup>
                        </m:sSup>
                      </m:oMath>
                    </m:oMathPara>
                  </a14:m>
                  <a:endParaRPr/>
                </a:p>
              </p:txBody>
            </p:sp>
          </mc:Choice>
          <mc:Fallback>
            <p:sp>
              <p:nvSpPr>
                <p:cNvPr id="618" name="Equation"/>
                <p:cNvSpPr txBox="1">
                  <a:spLocks noRot="1" noChangeAspect="1" noMove="1" noResize="1" noEditPoints="1" noAdjustHandles="1" noChangeArrowheads="1" noChangeShapeType="1" noTextEdit="1"/>
                </p:cNvSpPr>
                <p:nvPr/>
              </p:nvSpPr>
              <p:spPr>
                <a:xfrm>
                  <a:off x="16062" y="732376"/>
                  <a:ext cx="1189500" cy="239636"/>
                </a:xfrm>
                <a:prstGeom prst="rect">
                  <a:avLst/>
                </a:prstGeom>
                <a:blipFill>
                  <a:blip r:embed="rId12"/>
                  <a:stretch>
                    <a:fillRect l="-8421" r="-14737" b="-55000"/>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19" name="Equation"/>
                <p:cNvSpPr txBox="1"/>
                <p:nvPr/>
              </p:nvSpPr>
              <p:spPr>
                <a:xfrm>
                  <a:off x="25400" y="322705"/>
                  <a:ext cx="1404404" cy="213957"/>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1800">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𝑧</m:t>
                            </m:r>
                          </m:e>
                          <m:sub>
                            <m:r>
                              <a:rPr sz="1800" i="1">
                                <a:solidFill>
                                  <a:srgbClr val="000000"/>
                                </a:solidFill>
                                <a:latin typeface="Cambria Math" panose="02040503050406030204" pitchFamily="18" charset="0"/>
                              </a:rPr>
                              <m:t>𝑖𝑠𝑜</m:t>
                            </m:r>
                          </m:sub>
                        </m:sSub>
                        <m:r>
                          <a:rPr sz="1800" i="1">
                            <a:solidFill>
                              <a:srgbClr val="000000"/>
                            </a:solidFill>
                            <a:latin typeface="Cambria Math" panose="02040503050406030204" pitchFamily="18" charset="0"/>
                          </a:rPr>
                          <m:t>≈−0.38</m:t>
                        </m:r>
                        <m:r>
                          <a:rPr sz="1800" i="1">
                            <a:solidFill>
                              <a:srgbClr val="000000"/>
                            </a:solidFill>
                            <a:latin typeface="Cambria Math" panose="02040503050406030204" pitchFamily="18" charset="0"/>
                          </a:rPr>
                          <m:t>𝑚</m:t>
                        </m:r>
                      </m:oMath>
                    </m:oMathPara>
                  </a14:m>
                  <a:endParaRPr/>
                </a:p>
              </p:txBody>
            </p:sp>
          </mc:Choice>
          <mc:Fallback>
            <p:sp>
              <p:nvSpPr>
                <p:cNvPr id="619" name="Equation"/>
                <p:cNvSpPr txBox="1">
                  <a:spLocks noRot="1" noChangeAspect="1" noMove="1" noResize="1" noEditPoints="1" noAdjustHandles="1" noChangeArrowheads="1" noChangeShapeType="1" noTextEdit="1"/>
                </p:cNvSpPr>
                <p:nvPr/>
              </p:nvSpPr>
              <p:spPr>
                <a:xfrm>
                  <a:off x="25400" y="322705"/>
                  <a:ext cx="1404404" cy="213957"/>
                </a:xfrm>
                <a:prstGeom prst="rect">
                  <a:avLst/>
                </a:prstGeom>
                <a:blipFill>
                  <a:blip r:embed="rId13"/>
                  <a:stretch>
                    <a:fillRect l="-3604" r="-8108" b="-58824"/>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20" name="Equation"/>
                <p:cNvSpPr txBox="1"/>
                <p:nvPr/>
              </p:nvSpPr>
              <p:spPr>
                <a:xfrm>
                  <a:off x="-2057" y="1167726"/>
                  <a:ext cx="1225738" cy="216369"/>
                </a:xfrm>
                <a:prstGeom prst="rect">
                  <a:avLst/>
                </a:prstGeom>
                <a:noFill/>
                <a:ln w="12700" cap="flat">
                  <a:noFill/>
                  <a:miter lim="400000"/>
                </a:ln>
                <a:effectLst/>
              </p:spPr>
              <p:txBody>
                <a:bodyPr wrap="none" lIns="0" tIns="0" rIns="0" bIns="0">
                  <a:spAutoFit/>
                </a:bodyPr>
                <a:lstStyle/>
                <a:p>
                  <a:pPr algn="l" defTabSz="914400" latinLnBrk="1">
                    <a:defRPr sz="1800" b="0"/>
                  </a:pPr>
                  <a14:m>
                    <m:oMathPara xmlns:m="http://schemas.openxmlformats.org/officeDocument/2006/math">
                      <m:oMathParaPr>
                        <m:jc m:val="centerGroup"/>
                      </m:oMathParaPr>
                      <m:oMath xmlns:m="http://schemas.openxmlformats.org/officeDocument/2006/math">
                        <m:sSub>
                          <m:sSubPr>
                            <m:ctrlPr>
                              <a:rPr sz="1800">
                                <a:solidFill>
                                  <a:srgbClr val="000000"/>
                                </a:solidFill>
                                <a:latin typeface="Cambria Math" panose="02040503050406030204" pitchFamily="18" charset="0"/>
                              </a:rPr>
                            </m:ctrlPr>
                          </m:sSubPr>
                          <m:e>
                            <m:r>
                              <a:rPr sz="1800" i="1">
                                <a:solidFill>
                                  <a:srgbClr val="000000"/>
                                </a:solidFill>
                                <a:latin typeface="Cambria Math" panose="02040503050406030204" pitchFamily="18" charset="0"/>
                              </a:rPr>
                              <m:t>𝑑</m:t>
                            </m:r>
                          </m:e>
                          <m:sub>
                            <m:r>
                              <a:rPr sz="1800" i="1">
                                <a:solidFill>
                                  <a:srgbClr val="000000"/>
                                </a:solidFill>
                                <a:latin typeface="Cambria Math" panose="02040503050406030204" pitchFamily="18" charset="0"/>
                              </a:rPr>
                              <m:t>𝑣𝑚</m:t>
                            </m:r>
                          </m:sub>
                        </m:sSub>
                        <m:r>
                          <a:rPr sz="1800" i="1">
                            <a:solidFill>
                              <a:srgbClr val="000000"/>
                            </a:solidFill>
                            <a:latin typeface="Cambria Math" panose="02040503050406030204" pitchFamily="18" charset="0"/>
                          </a:rPr>
                          <m:t>≈4.09</m:t>
                        </m:r>
                        <m:r>
                          <a:rPr sz="1800" i="1">
                            <a:solidFill>
                              <a:srgbClr val="000000"/>
                            </a:solidFill>
                            <a:latin typeface="Cambria Math" panose="02040503050406030204" pitchFamily="18" charset="0"/>
                          </a:rPr>
                          <m:t>𝑚</m:t>
                        </m:r>
                      </m:oMath>
                    </m:oMathPara>
                  </a14:m>
                  <a:endParaRPr/>
                </a:p>
              </p:txBody>
            </p:sp>
          </mc:Choice>
          <mc:Fallback>
            <p:sp>
              <p:nvSpPr>
                <p:cNvPr id="620" name="Equation"/>
                <p:cNvSpPr txBox="1">
                  <a:spLocks noRot="1" noChangeAspect="1" noMove="1" noResize="1" noEditPoints="1" noAdjustHandles="1" noChangeArrowheads="1" noChangeShapeType="1" noTextEdit="1"/>
                </p:cNvSpPr>
                <p:nvPr/>
              </p:nvSpPr>
              <p:spPr>
                <a:xfrm>
                  <a:off x="-2057" y="1167726"/>
                  <a:ext cx="1225738" cy="216369"/>
                </a:xfrm>
                <a:prstGeom prst="rect">
                  <a:avLst/>
                </a:prstGeom>
                <a:blipFill>
                  <a:blip r:embed="rId14"/>
                  <a:stretch>
                    <a:fillRect l="-7216" r="-13402" b="-38889"/>
                  </a:stretch>
                </a:blipFill>
                <a:ln w="12700" cap="flat">
                  <a:noFill/>
                  <a:miter lim="400000"/>
                </a:ln>
                <a:effectLst/>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621" name="Dimensions of superconducting gantries for C-ions"/>
                <p:cNvGraphicFramePr/>
                <p:nvPr/>
              </p:nvGraphicFramePr>
              <p:xfrm>
                <a:off x="2399262" y="25400"/>
                <a:ext cx="3432194" cy="1321309"/>
              </p:xfrm>
              <a:graphic>
                <a:graphicData uri="http://schemas.openxmlformats.org/drawingml/2006/table">
                  <a:tbl>
                    <a:tblPr>
                      <a:tableStyleId>{4C3C2611-4C71-4FC5-86AE-919BDF0F9419}</a:tableStyleId>
                    </a:tblPr>
                    <a:tblGrid>
                      <a:gridCol w="1144065">
                        <a:extLst>
                          <a:ext uri="{9D8B030D-6E8A-4147-A177-3AD203B41FA5}">
                            <a16:colId xmlns:a16="http://schemas.microsoft.com/office/drawing/2014/main" val="20000"/>
                          </a:ext>
                        </a:extLst>
                      </a:gridCol>
                      <a:gridCol w="1144065">
                        <a:extLst>
                          <a:ext uri="{9D8B030D-6E8A-4147-A177-3AD203B41FA5}">
                            <a16:colId xmlns:a16="http://schemas.microsoft.com/office/drawing/2014/main" val="20001"/>
                          </a:ext>
                        </a:extLst>
                      </a:gridCol>
                      <a:gridCol w="1144065">
                        <a:extLst>
                          <a:ext uri="{9D8B030D-6E8A-4147-A177-3AD203B41FA5}">
                            <a16:colId xmlns:a16="http://schemas.microsoft.com/office/drawing/2014/main" val="20002"/>
                          </a:ext>
                        </a:extLst>
                      </a:gridCol>
                    </a:tblGrid>
                    <a:tr h="240266">
                      <a:tc gridSpan="3">
                        <a:txBody>
                          <a:bodyPr/>
                          <a:lstStyle/>
                          <a:p>
                            <a:pPr>
                              <a:defRPr sz="1800"/>
                            </a:pPr>
                            <a:r>
                              <a:rPr sz="1200">
                                <a:latin typeface="Helvetica Neue Light"/>
                                <a:ea typeface="Helvetica Neue Light"/>
                                <a:cs typeface="Helvetica Neue Light"/>
                                <a:sym typeface="Helvetica Neue Light"/>
                              </a:rPr>
                              <a:t>Dimensions of superconducting gantries for C-ions</a:t>
                            </a:r>
                          </a:p>
                        </a:txBody>
                        <a:tcPr marL="27093" marR="27093" marT="27093" marB="27093" anchor="ctr" horzOverflow="overflow">
                          <a:lnL/>
                          <a:lnR/>
                          <a:lnT/>
                          <a:lnB w="12700">
                            <a:solidFill>
                              <a:srgbClr val="000000"/>
                            </a:solidFill>
                            <a:miter lim="400000"/>
                          </a:lnB>
                          <a:solidFill>
                            <a:srgbClr val="000000">
                              <a:alpha val="0"/>
                            </a:srgb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60348">
                      <a:tc>
                        <a:txBody>
                          <a:bodyPr/>
                          <a:lstStyle/>
                          <a:p>
                            <a:pPr defTabSz="914400">
                              <a:defRPr sz="1400">
                                <a:latin typeface="Helvetica Neue Light"/>
                                <a:ea typeface="Helvetica Neue Light"/>
                                <a:cs typeface="Helvetica Neue Light"/>
                                <a:sym typeface="Helvetica Neue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GaToroid</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NIRS (SC)</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1"/>
                        </a:ext>
                      </a:extLst>
                    </a:tr>
                    <a:tr h="360348">
                      <a:tc>
                        <a:txBody>
                          <a:bodyPr/>
                          <a:lstStyle/>
                          <a:p>
                            <a:pPr defTabSz="914400">
                              <a:defRPr sz="1800"/>
                            </a:pPr>
                            <a:r>
                              <a:rPr sz="1400">
                                <a:latin typeface="Helvetica Neue Light"/>
                                <a:ea typeface="Helvetica Neue Light"/>
                                <a:cs typeface="Helvetica Neue Light"/>
                                <a:sym typeface="Helvetica Neue Light"/>
                              </a:rPr>
                              <a:t>Length [m]</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10</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13</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2"/>
                        </a:ext>
                      </a:extLst>
                    </a:tr>
                    <a:tr h="360348">
                      <a:tc>
                        <a:txBody>
                          <a:bodyPr/>
                          <a:lstStyle/>
                          <a:p>
                            <a:pPr defTabSz="914400">
                              <a:defRPr sz="1800"/>
                            </a:pPr>
                            <a:r>
                              <a:rPr sz="1400">
                                <a:latin typeface="Helvetica Neue Light"/>
                                <a:ea typeface="Helvetica Neue Light"/>
                                <a:cs typeface="Helvetica Neue Light"/>
                                <a:sym typeface="Helvetica Neue Light"/>
                              </a:rPr>
                              <a:t>Radius [m]</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5</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6</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3"/>
                        </a:ext>
                      </a:extLst>
                    </a:tr>
                  </a:tbl>
                </a:graphicData>
              </a:graphic>
            </p:graphicFrame>
          </mc:Choice>
          <mc:Fallback>
            <p:graphicFrame>
              <p:nvGraphicFramePr>
                <p:cNvPr id="621" name="Dimensions of superconducting gantries for C-ions"/>
                <p:cNvGraphicFramePr/>
                <p:nvPr/>
              </p:nvGraphicFramePr>
              <p:xfrm>
                <a:off x="2399262" y="25400"/>
                <a:ext cx="3432194" cy="1321309"/>
              </p:xfrm>
              <a:graphic>
                <a:graphicData uri="http://schemas.openxmlformats.org/drawingml/2006/table">
                  <a:tbl>
                    <a:tblPr>
                      <a:tableStyleId>{4C3C2611-4C71-4FC5-86AE-919BDF0F9419}</a:tableStyleId>
                    </a:tblPr>
                    <a:tblGrid>
                      <a:gridCol w="1144065">
                        <a:extLst>
                          <a:ext uri="{9D8B030D-6E8A-4147-A177-3AD203B41FA5}">
                            <a16:colId xmlns:a16="http://schemas.microsoft.com/office/drawing/2014/main" val="20000"/>
                          </a:ext>
                        </a:extLst>
                      </a:gridCol>
                      <a:gridCol w="1144065">
                        <a:extLst>
                          <a:ext uri="{9D8B030D-6E8A-4147-A177-3AD203B41FA5}">
                            <a16:colId xmlns:a16="http://schemas.microsoft.com/office/drawing/2014/main" val="20001"/>
                          </a:ext>
                        </a:extLst>
                      </a:gridCol>
                      <a:gridCol w="1144065">
                        <a:extLst>
                          <a:ext uri="{9D8B030D-6E8A-4147-A177-3AD203B41FA5}">
                            <a16:colId xmlns:a16="http://schemas.microsoft.com/office/drawing/2014/main" val="20002"/>
                          </a:ext>
                        </a:extLst>
                      </a:gridCol>
                    </a:tblGrid>
                    <a:tr h="240266">
                      <a:tc gridSpan="3">
                        <a:txBody>
                          <a:bodyPr/>
                          <a:lstStyle/>
                          <a:p>
                            <a:pPr>
                              <a:defRPr sz="1800"/>
                            </a:pPr>
                            <a:r>
                              <a:rPr sz="1200">
                                <a:latin typeface="Helvetica Neue Light"/>
                                <a:ea typeface="Helvetica Neue Light"/>
                                <a:cs typeface="Helvetica Neue Light"/>
                                <a:sym typeface="Helvetica Neue Light"/>
                              </a:rPr>
                              <a:t>Dimensions of superconducting gantries for C-ions</a:t>
                            </a:r>
                          </a:p>
                        </a:txBody>
                        <a:tcPr marL="27093" marR="27093" marT="27093" marB="27093" anchor="ctr" horzOverflow="overflow">
                          <a:lnL/>
                          <a:lnR/>
                          <a:lnT/>
                          <a:lnB w="12700">
                            <a:solidFill>
                              <a:srgbClr val="000000"/>
                            </a:solidFill>
                            <a:miter lim="400000"/>
                          </a:lnB>
                          <a:solidFill>
                            <a:srgbClr val="000000">
                              <a:alpha val="0"/>
                            </a:srgb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60348">
                      <a:tc>
                        <a:txBody>
                          <a:bodyPr/>
                          <a:lstStyle/>
                          <a:p>
                            <a:pPr defTabSz="914400">
                              <a:defRPr sz="1400">
                                <a:latin typeface="Helvetica Neue Light"/>
                                <a:ea typeface="Helvetica Neue Light"/>
                                <a:cs typeface="Helvetica Neue Light"/>
                                <a:sym typeface="Helvetica Neue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GaToroid</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NIRS (SC)</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1"/>
                        </a:ext>
                      </a:extLst>
                    </a:tr>
                    <a:tr h="360348">
                      <a:tc>
                        <a:txBody>
                          <a:bodyPr/>
                          <a:lstStyle/>
                          <a:p>
                            <a:pPr defTabSz="914400">
                              <a:defRPr sz="1800"/>
                            </a:pPr>
                            <a:r>
                              <a:rPr sz="1400">
                                <a:latin typeface="Helvetica Neue Light"/>
                                <a:ea typeface="Helvetica Neue Light"/>
                                <a:cs typeface="Helvetica Neue Light"/>
                                <a:sym typeface="Helvetica Neue Light"/>
                              </a:rPr>
                              <a:t>Length [m]</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10</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13</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2"/>
                        </a:ext>
                      </a:extLst>
                    </a:tr>
                    <a:tr h="360348">
                      <a:tc>
                        <a:txBody>
                          <a:bodyPr/>
                          <a:lstStyle/>
                          <a:p>
                            <a:pPr defTabSz="914400">
                              <a:defRPr sz="1800"/>
                            </a:pPr>
                            <a:r>
                              <a:rPr sz="1400">
                                <a:latin typeface="Helvetica Neue Light"/>
                                <a:ea typeface="Helvetica Neue Light"/>
                                <a:cs typeface="Helvetica Neue Light"/>
                                <a:sym typeface="Helvetica Neue Light"/>
                              </a:rPr>
                              <a:t>Radius [m]</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5</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1800"/>
                            </a:pPr>
                            <a:r>
                              <a:rPr sz="1400">
                                <a:latin typeface="Helvetica Neue Light"/>
                                <a:ea typeface="Helvetica Neue Light"/>
                                <a:cs typeface="Helvetica Neue Light"/>
                                <a:sym typeface="Helvetica Neue Light"/>
                              </a:rPr>
                              <a:t>6</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extLst>
                        <a:ext uri="{0D108BD9-81ED-4DB2-BD59-A6C34878D82A}">
                          <a16:rowId xmlns:a16="http://schemas.microsoft.com/office/drawing/2014/main" val="10003"/>
                        </a:ext>
                      </a:extLst>
                    </a:tr>
                  </a:tbl>
                </a:graphicData>
              </a:graphic>
            </p:graphicFrame>
          </mc:Fallback>
        </mc:AlternateContent>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6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6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6" grpId="1" animBg="1" advAuto="0"/>
      <p:bldP spid="622" grpId="2"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8" name="Group"/>
          <p:cNvGrpSpPr/>
          <p:nvPr/>
        </p:nvGrpSpPr>
        <p:grpSpPr>
          <a:xfrm>
            <a:off x="735233" y="866072"/>
            <a:ext cx="11859641" cy="7546136"/>
            <a:chOff x="0" y="0"/>
            <a:chExt cx="11859639" cy="7546134"/>
          </a:xfrm>
        </p:grpSpPr>
        <p:pic>
          <p:nvPicPr>
            <p:cNvPr id="210" name="Image" descr="Image"/>
            <p:cNvPicPr>
              <a:picLocks noChangeAspect="1"/>
            </p:cNvPicPr>
            <p:nvPr/>
          </p:nvPicPr>
          <p:blipFill>
            <a:blip r:embed="rId3">
              <a:extLst/>
            </a:blip>
            <a:srcRect/>
            <a:stretch>
              <a:fillRect/>
            </a:stretch>
          </p:blipFill>
          <p:spPr>
            <a:xfrm>
              <a:off x="0" y="46"/>
              <a:ext cx="11225971" cy="7546089"/>
            </a:xfrm>
            <a:prstGeom prst="rect">
              <a:avLst/>
            </a:prstGeom>
            <a:ln w="3175" cap="flat">
              <a:noFill/>
              <a:miter lim="400000"/>
            </a:ln>
            <a:effectLst/>
          </p:spPr>
        </p:pic>
        <p:pic>
          <p:nvPicPr>
            <p:cNvPr id="211" name="Image" descr="Image"/>
            <p:cNvPicPr>
              <a:picLocks noChangeAspect="1"/>
            </p:cNvPicPr>
            <p:nvPr/>
          </p:nvPicPr>
          <p:blipFill>
            <a:blip r:embed="rId3">
              <a:extLst/>
            </a:blip>
            <a:srcRect l="99160"/>
            <a:stretch>
              <a:fillRect/>
            </a:stretch>
          </p:blipFill>
          <p:spPr>
            <a:xfrm>
              <a:off x="11222691" y="0"/>
              <a:ext cx="94222" cy="7546089"/>
            </a:xfrm>
            <a:prstGeom prst="rect">
              <a:avLst/>
            </a:prstGeom>
            <a:ln w="3175" cap="flat">
              <a:noFill/>
              <a:miter lim="400000"/>
            </a:ln>
            <a:effectLst/>
          </p:spPr>
        </p:pic>
        <p:pic>
          <p:nvPicPr>
            <p:cNvPr id="212" name="Image" descr="Image"/>
            <p:cNvPicPr>
              <a:picLocks noChangeAspect="1"/>
            </p:cNvPicPr>
            <p:nvPr/>
          </p:nvPicPr>
          <p:blipFill>
            <a:blip r:embed="rId3">
              <a:extLst/>
            </a:blip>
            <a:srcRect l="99160"/>
            <a:stretch>
              <a:fillRect/>
            </a:stretch>
          </p:blipFill>
          <p:spPr>
            <a:xfrm>
              <a:off x="11314390" y="0"/>
              <a:ext cx="94222" cy="7546089"/>
            </a:xfrm>
            <a:prstGeom prst="rect">
              <a:avLst/>
            </a:prstGeom>
            <a:ln w="3175" cap="flat">
              <a:noFill/>
              <a:miter lim="400000"/>
            </a:ln>
            <a:effectLst/>
          </p:spPr>
        </p:pic>
        <p:pic>
          <p:nvPicPr>
            <p:cNvPr id="213" name="Image" descr="Image"/>
            <p:cNvPicPr>
              <a:picLocks noChangeAspect="1"/>
            </p:cNvPicPr>
            <p:nvPr/>
          </p:nvPicPr>
          <p:blipFill>
            <a:blip r:embed="rId3">
              <a:extLst/>
            </a:blip>
            <a:srcRect l="99160"/>
            <a:stretch>
              <a:fillRect/>
            </a:stretch>
          </p:blipFill>
          <p:spPr>
            <a:xfrm>
              <a:off x="11409818" y="0"/>
              <a:ext cx="94222" cy="7546089"/>
            </a:xfrm>
            <a:prstGeom prst="rect">
              <a:avLst/>
            </a:prstGeom>
            <a:ln w="3175" cap="flat">
              <a:noFill/>
              <a:miter lim="400000"/>
            </a:ln>
            <a:effectLst/>
          </p:spPr>
        </p:pic>
        <p:pic>
          <p:nvPicPr>
            <p:cNvPr id="214" name="Image" descr="Image"/>
            <p:cNvPicPr>
              <a:picLocks noChangeAspect="1"/>
            </p:cNvPicPr>
            <p:nvPr/>
          </p:nvPicPr>
          <p:blipFill>
            <a:blip r:embed="rId3">
              <a:extLst/>
            </a:blip>
            <a:srcRect l="99160"/>
            <a:stretch>
              <a:fillRect/>
            </a:stretch>
          </p:blipFill>
          <p:spPr>
            <a:xfrm>
              <a:off x="11498718" y="0"/>
              <a:ext cx="94222" cy="7546089"/>
            </a:xfrm>
            <a:prstGeom prst="rect">
              <a:avLst/>
            </a:prstGeom>
            <a:ln w="3175" cap="flat">
              <a:noFill/>
              <a:miter lim="400000"/>
            </a:ln>
            <a:effectLst/>
          </p:spPr>
        </p:pic>
        <p:pic>
          <p:nvPicPr>
            <p:cNvPr id="215" name="Image" descr="Image"/>
            <p:cNvPicPr>
              <a:picLocks noChangeAspect="1"/>
            </p:cNvPicPr>
            <p:nvPr/>
          </p:nvPicPr>
          <p:blipFill>
            <a:blip r:embed="rId3">
              <a:extLst/>
            </a:blip>
            <a:srcRect l="99160"/>
            <a:stretch>
              <a:fillRect/>
            </a:stretch>
          </p:blipFill>
          <p:spPr>
            <a:xfrm>
              <a:off x="11587618" y="0"/>
              <a:ext cx="94222" cy="7546089"/>
            </a:xfrm>
            <a:prstGeom prst="rect">
              <a:avLst/>
            </a:prstGeom>
            <a:ln w="3175" cap="flat">
              <a:noFill/>
              <a:miter lim="400000"/>
            </a:ln>
            <a:effectLst/>
          </p:spPr>
        </p:pic>
        <p:pic>
          <p:nvPicPr>
            <p:cNvPr id="216" name="Image" descr="Image"/>
            <p:cNvPicPr>
              <a:picLocks noChangeAspect="1"/>
            </p:cNvPicPr>
            <p:nvPr/>
          </p:nvPicPr>
          <p:blipFill>
            <a:blip r:embed="rId3">
              <a:extLst/>
            </a:blip>
            <a:srcRect l="99160"/>
            <a:stretch>
              <a:fillRect/>
            </a:stretch>
          </p:blipFill>
          <p:spPr>
            <a:xfrm>
              <a:off x="11673145" y="0"/>
              <a:ext cx="94222" cy="7546089"/>
            </a:xfrm>
            <a:prstGeom prst="rect">
              <a:avLst/>
            </a:prstGeom>
            <a:ln w="3175" cap="flat">
              <a:noFill/>
              <a:miter lim="400000"/>
            </a:ln>
            <a:effectLst/>
          </p:spPr>
        </p:pic>
        <p:pic>
          <p:nvPicPr>
            <p:cNvPr id="217" name="Image" descr="Image"/>
            <p:cNvPicPr>
              <a:picLocks noChangeAspect="1"/>
            </p:cNvPicPr>
            <p:nvPr/>
          </p:nvPicPr>
          <p:blipFill>
            <a:blip r:embed="rId3">
              <a:extLst/>
            </a:blip>
            <a:srcRect l="99160"/>
            <a:stretch>
              <a:fillRect/>
            </a:stretch>
          </p:blipFill>
          <p:spPr>
            <a:xfrm>
              <a:off x="11765418" y="0"/>
              <a:ext cx="94222" cy="7546089"/>
            </a:xfrm>
            <a:prstGeom prst="rect">
              <a:avLst/>
            </a:prstGeom>
            <a:ln w="3175" cap="flat">
              <a:noFill/>
              <a:miter lim="400000"/>
            </a:ln>
            <a:effectLst/>
          </p:spPr>
        </p:pic>
      </p:grpSp>
      <p:sp>
        <p:nvSpPr>
          <p:cNvPr id="219" name="GaToroid: the concept"/>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GaToroid: the concept</a:t>
            </a:r>
          </a:p>
        </p:txBody>
      </p:sp>
      <p:sp>
        <p:nvSpPr>
          <p:cNvPr id="220" name="Slide Number"/>
          <p:cNvSpPr txBox="1">
            <a:spLocks noGrp="1"/>
          </p:cNvSpPr>
          <p:nvPr>
            <p:ph type="sldNum" sz="quarter" idx="2"/>
          </p:nvPr>
        </p:nvSpPr>
        <p:spPr>
          <a:xfrm>
            <a:off x="12636403" y="9321448"/>
            <a:ext cx="1369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4</a:t>
            </a:fld>
            <a:endParaRPr/>
          </a:p>
        </p:txBody>
      </p:sp>
      <p:sp>
        <p:nvSpPr>
          <p:cNvPr id="221" name="E. Felcini, “Analysis of a novel toroidal configuration for hadron therapy gantries” 2020"/>
          <p:cNvSpPr txBox="1"/>
          <p:nvPr/>
        </p:nvSpPr>
        <p:spPr>
          <a:xfrm>
            <a:off x="6969955" y="8838367"/>
            <a:ext cx="5927379" cy="234070"/>
          </a:xfrm>
          <a:prstGeom prst="rect">
            <a:avLst/>
          </a:prstGeom>
          <a:solidFill>
            <a:srgbClr val="69788F">
              <a:alpha val="28310"/>
            </a:srgbClr>
          </a:solidFill>
          <a:ln w="6350">
            <a:solidFill>
              <a:srgbClr val="00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lvl1pPr marL="541866" indent="-541866" algn="l" defTabSz="457200">
              <a:spcBef>
                <a:spcPts val="1200"/>
              </a:spcBef>
              <a:defRPr sz="1200" b="0"/>
            </a:lvl1pPr>
          </a:lstStyle>
          <a:p>
            <a:r>
              <a:t>E. Felcini, “Analysis of a novel toroidal configuration for hadron therapy gantries” 2020</a:t>
            </a:r>
          </a:p>
        </p:txBody>
      </p:sp>
      <p:sp>
        <p:nvSpPr>
          <p:cNvPr id="222" name="Line"/>
          <p:cNvSpPr/>
          <p:nvPr/>
        </p:nvSpPr>
        <p:spPr>
          <a:xfrm>
            <a:off x="4310014" y="2458421"/>
            <a:ext cx="6461830" cy="4983657"/>
          </a:xfrm>
          <a:custGeom>
            <a:avLst/>
            <a:gdLst/>
            <a:ahLst/>
            <a:cxnLst>
              <a:cxn ang="0">
                <a:pos x="wd2" y="hd2"/>
              </a:cxn>
              <a:cxn ang="5400000">
                <a:pos x="wd2" y="hd2"/>
              </a:cxn>
              <a:cxn ang="10800000">
                <a:pos x="wd2" y="hd2"/>
              </a:cxn>
              <a:cxn ang="16200000">
                <a:pos x="wd2" y="hd2"/>
              </a:cxn>
            </a:cxnLst>
            <a:rect l="0" t="0" r="r" b="b"/>
            <a:pathLst>
              <a:path w="21596" h="21565" extrusionOk="0">
                <a:moveTo>
                  <a:pt x="21596" y="21565"/>
                </a:moveTo>
                <a:lnTo>
                  <a:pt x="1632" y="284"/>
                </a:lnTo>
                <a:cubicBezTo>
                  <a:pt x="1441" y="65"/>
                  <a:pt x="1185" y="-35"/>
                  <a:pt x="933" y="11"/>
                </a:cubicBezTo>
                <a:cubicBezTo>
                  <a:pt x="735" y="47"/>
                  <a:pt x="553" y="171"/>
                  <a:pt x="419" y="362"/>
                </a:cubicBezTo>
                <a:cubicBezTo>
                  <a:pt x="252" y="679"/>
                  <a:pt x="135" y="1034"/>
                  <a:pt x="73" y="1409"/>
                </a:cubicBezTo>
                <a:cubicBezTo>
                  <a:pt x="12" y="1776"/>
                  <a:pt x="5" y="2152"/>
                  <a:pt x="2" y="2526"/>
                </a:cubicBezTo>
                <a:cubicBezTo>
                  <a:pt x="-4" y="3323"/>
                  <a:pt x="5" y="4121"/>
                  <a:pt x="31" y="4918"/>
                </a:cubicBezTo>
              </a:path>
            </a:pathLst>
          </a:custGeom>
          <a:ln w="38100">
            <a:solidFill>
              <a:schemeClr val="accent4">
                <a:hueOff val="-1081314"/>
                <a:satOff val="4338"/>
                <a:lumOff val="-8931"/>
              </a:schemeClr>
            </a:solidFill>
            <a:miter lim="400000"/>
          </a:ln>
        </p:spPr>
        <p:txBody>
          <a:bodyPr lIns="27093" tIns="27093" rIns="27093" bIns="27093" anchor="ctr"/>
          <a:lstStyle/>
          <a:p>
            <a:pPr>
              <a:defRPr>
                <a:solidFill>
                  <a:schemeClr val="accent4">
                    <a:hueOff val="-1081314"/>
                    <a:satOff val="4338"/>
                    <a:lumOff val="-8931"/>
                  </a:schemeClr>
                </a:solidFill>
              </a:defRPr>
            </a:pPr>
            <a:endParaRPr/>
          </a:p>
        </p:txBody>
      </p:sp>
      <p:sp>
        <p:nvSpPr>
          <p:cNvPr id="223" name="Line"/>
          <p:cNvSpPr/>
          <p:nvPr/>
        </p:nvSpPr>
        <p:spPr>
          <a:xfrm>
            <a:off x="4344350" y="2574147"/>
            <a:ext cx="6433485" cy="4876731"/>
          </a:xfrm>
          <a:custGeom>
            <a:avLst/>
            <a:gdLst/>
            <a:ahLst/>
            <a:cxnLst>
              <a:cxn ang="0">
                <a:pos x="wd2" y="hd2"/>
              </a:cxn>
              <a:cxn ang="5400000">
                <a:pos x="wd2" y="hd2"/>
              </a:cxn>
              <a:cxn ang="10800000">
                <a:pos x="wd2" y="hd2"/>
              </a:cxn>
              <a:cxn ang="16200000">
                <a:pos x="wd2" y="hd2"/>
              </a:cxn>
            </a:cxnLst>
            <a:rect l="0" t="0" r="r" b="b"/>
            <a:pathLst>
              <a:path w="21594" h="21541" extrusionOk="0">
                <a:moveTo>
                  <a:pt x="21594" y="21541"/>
                </a:moveTo>
                <a:lnTo>
                  <a:pt x="1320" y="179"/>
                </a:lnTo>
                <a:cubicBezTo>
                  <a:pt x="1116" y="-35"/>
                  <a:pt x="833" y="-59"/>
                  <a:pt x="610" y="118"/>
                </a:cubicBezTo>
                <a:cubicBezTo>
                  <a:pt x="314" y="353"/>
                  <a:pt x="229" y="832"/>
                  <a:pt x="177" y="1285"/>
                </a:cubicBezTo>
                <a:cubicBezTo>
                  <a:pt x="53" y="2352"/>
                  <a:pt x="-6" y="3429"/>
                  <a:pt x="1" y="4508"/>
                </a:cubicBezTo>
              </a:path>
            </a:pathLst>
          </a:custGeom>
          <a:ln w="38100">
            <a:solidFill>
              <a:schemeClr val="accent4"/>
            </a:solidFill>
            <a:miter lim="400000"/>
          </a:ln>
        </p:spPr>
        <p:txBody>
          <a:bodyPr lIns="27093" tIns="27093" rIns="27093" bIns="27093" anchor="ctr"/>
          <a:lstStyle/>
          <a:p>
            <a:endParaRPr/>
          </a:p>
        </p:txBody>
      </p:sp>
      <p:sp>
        <p:nvSpPr>
          <p:cNvPr id="224" name="Line"/>
          <p:cNvSpPr/>
          <p:nvPr/>
        </p:nvSpPr>
        <p:spPr>
          <a:xfrm rot="14249650" flipH="1">
            <a:off x="2946518" y="3151961"/>
            <a:ext cx="7347879" cy="5178045"/>
          </a:xfrm>
          <a:custGeom>
            <a:avLst/>
            <a:gdLst/>
            <a:ahLst/>
            <a:cxnLst>
              <a:cxn ang="0">
                <a:pos x="wd2" y="hd2"/>
              </a:cxn>
              <a:cxn ang="5400000">
                <a:pos x="wd2" y="hd2"/>
              </a:cxn>
              <a:cxn ang="10800000">
                <a:pos x="wd2" y="hd2"/>
              </a:cxn>
              <a:cxn ang="16200000">
                <a:pos x="wd2" y="hd2"/>
              </a:cxn>
            </a:cxnLst>
            <a:rect l="0" t="0" r="r" b="b"/>
            <a:pathLst>
              <a:path w="21568" h="21538" extrusionOk="0">
                <a:moveTo>
                  <a:pt x="21568" y="21538"/>
                </a:moveTo>
                <a:lnTo>
                  <a:pt x="527" y="39"/>
                </a:lnTo>
                <a:cubicBezTo>
                  <a:pt x="349" y="-62"/>
                  <a:pt x="146" y="40"/>
                  <a:pt x="54" y="278"/>
                </a:cubicBezTo>
                <a:cubicBezTo>
                  <a:pt x="-32" y="502"/>
                  <a:pt x="0" y="734"/>
                  <a:pt x="44" y="959"/>
                </a:cubicBezTo>
                <a:cubicBezTo>
                  <a:pt x="114" y="1319"/>
                  <a:pt x="209" y="1698"/>
                  <a:pt x="313" y="2078"/>
                </a:cubicBezTo>
                <a:cubicBezTo>
                  <a:pt x="602" y="3133"/>
                  <a:pt x="913" y="4315"/>
                  <a:pt x="1236" y="5403"/>
                </a:cubicBezTo>
                <a:cubicBezTo>
                  <a:pt x="1441" y="6096"/>
                  <a:pt x="1631" y="6794"/>
                  <a:pt x="1806" y="7503"/>
                </a:cubicBezTo>
              </a:path>
            </a:pathLst>
          </a:custGeom>
          <a:ln w="38100">
            <a:solidFill>
              <a:schemeClr val="accent5">
                <a:hueOff val="-82419"/>
                <a:satOff val="-9513"/>
                <a:lumOff val="-16343"/>
              </a:schemeClr>
            </a:solidFill>
            <a:miter lim="400000"/>
          </a:ln>
        </p:spPr>
        <p:txBody>
          <a:bodyPr lIns="27093" tIns="27093" rIns="27093" bIns="27093" anchor="ctr"/>
          <a:lstStyle/>
          <a:p>
            <a:endParaRPr/>
          </a:p>
        </p:txBody>
      </p:sp>
      <p:sp>
        <p:nvSpPr>
          <p:cNvPr id="225" name="Line"/>
          <p:cNvSpPr/>
          <p:nvPr/>
        </p:nvSpPr>
        <p:spPr>
          <a:xfrm flipH="1" flipV="1">
            <a:off x="4774668" y="2360407"/>
            <a:ext cx="5994979" cy="5063308"/>
          </a:xfrm>
          <a:prstGeom prst="line">
            <a:avLst/>
          </a:prstGeom>
          <a:ln w="38100">
            <a:solidFill>
              <a:schemeClr val="accent5">
                <a:hueOff val="-82419"/>
                <a:satOff val="-9513"/>
                <a:lumOff val="-16343"/>
              </a:schemeClr>
            </a:solidFill>
            <a:miter lim="400000"/>
          </a:ln>
        </p:spPr>
        <p:txBody>
          <a:bodyPr lIns="27093" tIns="27093" rIns="27093" bIns="27093" anchor="ctr"/>
          <a:lstStyle/>
          <a:p>
            <a:endParaRPr/>
          </a:p>
        </p:txBody>
      </p:sp>
      <p:sp>
        <p:nvSpPr>
          <p:cNvPr id="226" name="Line"/>
          <p:cNvSpPr/>
          <p:nvPr/>
        </p:nvSpPr>
        <p:spPr>
          <a:xfrm>
            <a:off x="4146127" y="2191036"/>
            <a:ext cx="413203" cy="481966"/>
          </a:xfrm>
          <a:custGeom>
            <a:avLst/>
            <a:gdLst/>
            <a:ahLst/>
            <a:cxnLst>
              <a:cxn ang="0">
                <a:pos x="wd2" y="hd2"/>
              </a:cxn>
              <a:cxn ang="5400000">
                <a:pos x="wd2" y="hd2"/>
              </a:cxn>
              <a:cxn ang="10800000">
                <a:pos x="wd2" y="hd2"/>
              </a:cxn>
              <a:cxn ang="16200000">
                <a:pos x="wd2" y="hd2"/>
              </a:cxn>
            </a:cxnLst>
            <a:rect l="0" t="0" r="r" b="b"/>
            <a:pathLst>
              <a:path w="20879" h="21279" extrusionOk="0">
                <a:moveTo>
                  <a:pt x="20879" y="339"/>
                </a:moveTo>
                <a:cubicBezTo>
                  <a:pt x="17565" y="-321"/>
                  <a:pt x="14094" y="-11"/>
                  <a:pt x="11001" y="1219"/>
                </a:cubicBezTo>
                <a:cubicBezTo>
                  <a:pt x="7511" y="2608"/>
                  <a:pt x="4806" y="4945"/>
                  <a:pt x="2948" y="7674"/>
                </a:cubicBezTo>
                <a:cubicBezTo>
                  <a:pt x="222" y="11678"/>
                  <a:pt x="-721" y="16531"/>
                  <a:pt x="573" y="21279"/>
                </a:cubicBezTo>
              </a:path>
            </a:pathLst>
          </a:custGeom>
          <a:ln w="38100">
            <a:solidFill>
              <a:schemeClr val="accent5">
                <a:hueOff val="-82419"/>
                <a:satOff val="-9513"/>
                <a:lumOff val="-16343"/>
              </a:schemeClr>
            </a:solidFill>
            <a:miter lim="400000"/>
          </a:ln>
        </p:spPr>
        <p:txBody>
          <a:bodyPr lIns="27093" tIns="27093" rIns="27093" bIns="27093" anchor="ctr"/>
          <a:lstStyle/>
          <a:p>
            <a:endParaRPr/>
          </a:p>
        </p:txBody>
      </p:sp>
      <p:sp>
        <p:nvSpPr>
          <p:cNvPr id="227" name="Line"/>
          <p:cNvSpPr/>
          <p:nvPr/>
        </p:nvSpPr>
        <p:spPr>
          <a:xfrm>
            <a:off x="4173818" y="2825400"/>
            <a:ext cx="11703" cy="135867"/>
          </a:xfrm>
          <a:prstGeom prst="line">
            <a:avLst/>
          </a:prstGeom>
          <a:ln w="38100">
            <a:solidFill>
              <a:schemeClr val="accent5">
                <a:hueOff val="-82419"/>
                <a:satOff val="-9513"/>
                <a:lumOff val="-16343"/>
              </a:schemeClr>
            </a:solidFill>
            <a:miter lim="400000"/>
          </a:ln>
        </p:spPr>
        <p:txBody>
          <a:bodyPr lIns="27093" tIns="27093" rIns="27093" bIns="27093" anchor="ctr"/>
          <a:lstStyle/>
          <a:p>
            <a:endParaRPr/>
          </a:p>
        </p:txBody>
      </p:sp>
      <p:sp>
        <p:nvSpPr>
          <p:cNvPr id="228" name="Line"/>
          <p:cNvSpPr/>
          <p:nvPr/>
        </p:nvSpPr>
        <p:spPr>
          <a:xfrm>
            <a:off x="4213873" y="3115280"/>
            <a:ext cx="83387" cy="458806"/>
          </a:xfrm>
          <a:prstGeom prst="line">
            <a:avLst/>
          </a:prstGeom>
          <a:ln w="38100">
            <a:solidFill>
              <a:schemeClr val="accent5">
                <a:hueOff val="-82419"/>
                <a:satOff val="-9513"/>
                <a:lumOff val="-16343"/>
              </a:schemeClr>
            </a:solidFill>
            <a:miter lim="400000"/>
          </a:ln>
        </p:spPr>
        <p:txBody>
          <a:bodyPr lIns="27093" tIns="27093" rIns="27093" bIns="27093" anchor="ctr"/>
          <a:lstStyle/>
          <a:p>
            <a:endParaRPr/>
          </a:p>
        </p:txBody>
      </p:sp>
      <p:sp>
        <p:nvSpPr>
          <p:cNvPr id="229" name="In most cases carbon ions are delivered via fixed beamlines…"/>
          <p:cNvSpPr txBox="1"/>
          <p:nvPr/>
        </p:nvSpPr>
        <p:spPr>
          <a:xfrm>
            <a:off x="8112324" y="1095757"/>
            <a:ext cx="4466089" cy="1362766"/>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marL="264583" indent="-264583" algn="l">
              <a:buSzPct val="125000"/>
              <a:buChar char="•"/>
              <a:defRPr sz="1700" b="0"/>
            </a:pPr>
            <a:r>
              <a:rPr dirty="0"/>
              <a:t>In most cases carbon ions are delivered via fixed beamlines</a:t>
            </a:r>
          </a:p>
          <a:p>
            <a:pPr marL="264583" indent="-264583" algn="l">
              <a:buSzPct val="125000"/>
              <a:buChar char="•"/>
              <a:defRPr sz="1700" b="0"/>
            </a:pPr>
            <a:r>
              <a:rPr dirty="0"/>
              <a:t>Operating gantries for carbon ion therapy:</a:t>
            </a:r>
          </a:p>
          <a:p>
            <a:pPr marL="899583" lvl="1" indent="-264583" algn="l">
              <a:buSzPct val="125000"/>
              <a:buChar char="•"/>
              <a:defRPr sz="1700" b="0"/>
            </a:pPr>
            <a:r>
              <a:rPr dirty="0"/>
              <a:t>1 normal-conducting (Germany)</a:t>
            </a:r>
          </a:p>
          <a:p>
            <a:pPr marL="899583" lvl="1" indent="-264583" algn="l">
              <a:buSzPct val="125000"/>
              <a:buChar char="•"/>
              <a:defRPr sz="1700" b="0"/>
            </a:pPr>
            <a:r>
              <a:rPr lang="pl-PL" dirty="0"/>
              <a:t>2 </a:t>
            </a:r>
            <a:r>
              <a:rPr dirty="0"/>
              <a:t>superconducting (Japan)</a:t>
            </a:r>
          </a:p>
        </p:txBody>
      </p:sp>
      <p:sp>
        <p:nvSpPr>
          <p:cNvPr id="230" name="GaToroid is a superconducting and steady state system:…"/>
          <p:cNvSpPr txBox="1"/>
          <p:nvPr/>
        </p:nvSpPr>
        <p:spPr>
          <a:xfrm>
            <a:off x="8106945" y="2695940"/>
            <a:ext cx="4282546" cy="1572142"/>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marL="264583" indent="-264583" algn="l">
              <a:buSzPct val="125000"/>
              <a:buChar char="•"/>
              <a:defRPr sz="1700" b="0"/>
            </a:pPr>
            <a:r>
              <a:t>GaToroid is a superconducting and steady state system:</a:t>
            </a:r>
          </a:p>
          <a:p>
            <a:pPr marL="899583" lvl="1" indent="-264583" algn="l">
              <a:buSzPct val="125000"/>
              <a:buChar char="•"/>
              <a:defRPr sz="1700" b="0"/>
            </a:pPr>
            <a:r>
              <a:t>Lower weight, size, footprint</a:t>
            </a:r>
          </a:p>
          <a:p>
            <a:pPr marL="899583" lvl="1" indent="-264583" algn="l">
              <a:buSzPct val="125000"/>
              <a:buChar char="•"/>
              <a:defRPr sz="1700" b="0"/>
            </a:pPr>
            <a:r>
              <a:t>Lower cost</a:t>
            </a:r>
          </a:p>
          <a:p>
            <a:pPr marL="899583" lvl="1" indent="-264583" algn="l">
              <a:buSzPct val="125000"/>
              <a:buChar char="•"/>
              <a:defRPr sz="1700" b="0"/>
            </a:pPr>
            <a:r>
              <a:t>No rotation</a:t>
            </a:r>
          </a:p>
          <a:p>
            <a:pPr marL="899583" lvl="1" indent="-264583" algn="l">
              <a:buSzPct val="125000"/>
              <a:buChar char="•"/>
              <a:defRPr sz="1700" b="0"/>
            </a:pPr>
            <a:r>
              <a:t>No magnetic field ramping</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2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childTnLst>
                                    <p:set>
                                      <p:cBhvr>
                                        <p:cTn id="14" dur="1" fill="hold">
                                          <p:stCondLst>
                                            <p:cond delay="0"/>
                                          </p:stCondLst>
                                        </p:cTn>
                                        <p:tgtEl>
                                          <p:spTgt spid="225"/>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4" nodeType="afterEffect">
                                  <p:stCondLst>
                                    <p:cond delay="0"/>
                                  </p:stCondLst>
                                  <p:childTnLst>
                                    <p:set>
                                      <p:cBhvr>
                                        <p:cTn id="17" dur="1" fill="hold">
                                          <p:stCondLst>
                                            <p:cond delay="0"/>
                                          </p:stCondLst>
                                        </p:cTn>
                                        <p:tgtEl>
                                          <p:spTgt spid="226"/>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grpId="5" nodeType="afterEffect">
                                  <p:stCondLst>
                                    <p:cond delay="0"/>
                                  </p:stCondLst>
                                  <p:childTnLst>
                                    <p:set>
                                      <p:cBhvr>
                                        <p:cTn id="20" dur="1" fill="hold">
                                          <p:stCondLst>
                                            <p:cond delay="0"/>
                                          </p:stCondLst>
                                        </p:cTn>
                                        <p:tgtEl>
                                          <p:spTgt spid="227"/>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6" nodeType="afterEffect">
                                  <p:stCondLst>
                                    <p:cond delay="0"/>
                                  </p:stCondLst>
                                  <p:childTnLst>
                                    <p:set>
                                      <p:cBhvr>
                                        <p:cTn id="23" dur="1" fill="hold">
                                          <p:stCondLst>
                                            <p:cond delay="0"/>
                                          </p:stCondLst>
                                        </p:cTn>
                                        <p:tgtEl>
                                          <p:spTgt spid="228"/>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7" nodeType="clickEffect">
                                  <p:stCondLst>
                                    <p:cond delay="0"/>
                                  </p:stCondLst>
                                  <p:childTnLst>
                                    <p:set>
                                      <p:cBhvr>
                                        <p:cTn id="27" dur="1" fill="hold">
                                          <p:stCondLst>
                                            <p:cond delay="0"/>
                                          </p:stCondLst>
                                        </p:cTn>
                                        <p:tgtEl>
                                          <p:spTgt spid="224"/>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8" nodeType="clickEffect">
                                  <p:stCondLst>
                                    <p:cond delay="0"/>
                                  </p:stCondLst>
                                  <p:childTnLst>
                                    <p:set>
                                      <p:cBhvr>
                                        <p:cTn id="31" dur="1" fill="hold">
                                          <p:stCondLst>
                                            <p:cond delay="0"/>
                                          </p:stCondLst>
                                        </p:cTn>
                                        <p:tgtEl>
                                          <p:spTgt spid="222"/>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9" nodeType="clickEffect">
                                  <p:stCondLst>
                                    <p:cond delay="0"/>
                                  </p:stCondLst>
                                  <p:childTnLst>
                                    <p:set>
                                      <p:cBhvr>
                                        <p:cTn id="35" dur="1" fill="hold">
                                          <p:stCondLst>
                                            <p:cond delay="0"/>
                                          </p:stCondLst>
                                        </p:cTn>
                                        <p:tgtEl>
                                          <p:spTgt spid="2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 grpId="8" animBg="1" advAuto="0"/>
      <p:bldP spid="223" grpId="9" animBg="1" advAuto="0"/>
      <p:bldP spid="224" grpId="7" animBg="1" advAuto="0"/>
      <p:bldP spid="225" grpId="3" animBg="1" advAuto="0"/>
      <p:bldP spid="226" grpId="4" animBg="1" advAuto="0"/>
      <p:bldP spid="227" grpId="5" animBg="1" advAuto="0"/>
      <p:bldP spid="228" grpId="6" animBg="1" advAuto="0"/>
      <p:bldP spid="229" grpId="1" animBg="1" advAuto="0"/>
      <p:bldP spid="230" grpId="2"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2D: central trajectorie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2D: central trajectories</a:t>
            </a:r>
          </a:p>
        </p:txBody>
      </p:sp>
      <p:sp>
        <p:nvSpPr>
          <p:cNvPr id="235" name="Slide Number"/>
          <p:cNvSpPr txBox="1">
            <a:spLocks noGrp="1"/>
          </p:cNvSpPr>
          <p:nvPr>
            <p:ph type="sldNum" sz="quarter" idx="2"/>
          </p:nvPr>
        </p:nvSpPr>
        <p:spPr>
          <a:xfrm>
            <a:off x="12636403" y="9321448"/>
            <a:ext cx="1369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5</a:t>
            </a:fld>
            <a:endParaRPr/>
          </a:p>
        </p:txBody>
      </p:sp>
      <p:sp>
        <p:nvSpPr>
          <p:cNvPr id="236" name="Carbon ion beams of various energies:…"/>
          <p:cNvSpPr txBox="1"/>
          <p:nvPr/>
        </p:nvSpPr>
        <p:spPr>
          <a:xfrm>
            <a:off x="719222" y="876268"/>
            <a:ext cx="6549636" cy="1064143"/>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marL="264583" indent="-264583" algn="l">
              <a:buSzPct val="125000"/>
              <a:buChar char="•"/>
              <a:defRPr sz="1700" b="0"/>
            </a:pPr>
            <a:r>
              <a:t>Carbon ion beams of various energies:</a:t>
            </a:r>
          </a:p>
          <a:p>
            <a:pPr marL="899583" lvl="1" indent="-264583" algn="l">
              <a:buSzPct val="125000"/>
              <a:buChar char="•"/>
              <a:defRPr sz="1700" b="0"/>
            </a:pPr>
            <a:r>
              <a:t>are given different kicks in the vector magnet point (VM), e.i. entrance angle to the region of the coil</a:t>
            </a:r>
          </a:p>
          <a:p>
            <a:pPr marL="899583" lvl="1" indent="-264583" algn="l">
              <a:buSzPct val="125000"/>
              <a:buChar char="•"/>
              <a:defRPr sz="1700" b="0"/>
            </a:pPr>
            <a:r>
              <a:t>should reach the isocentre normal to the irradiation plane</a:t>
            </a:r>
          </a:p>
        </p:txBody>
      </p:sp>
      <p:sp>
        <p:nvSpPr>
          <p:cNvPr id="237" name="Where is the VM?…"/>
          <p:cNvSpPr txBox="1"/>
          <p:nvPr/>
        </p:nvSpPr>
        <p:spPr>
          <a:xfrm>
            <a:off x="701617" y="2161539"/>
            <a:ext cx="2740019" cy="556142"/>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marL="264583" indent="-264583" algn="l">
              <a:buSzPct val="125000"/>
              <a:buChar char="•"/>
              <a:defRPr sz="1700" b="0"/>
            </a:pPr>
            <a:r>
              <a:t>Where is the VM?</a:t>
            </a:r>
          </a:p>
          <a:p>
            <a:pPr marL="264583" indent="-264583" algn="l">
              <a:buSzPct val="125000"/>
              <a:buChar char="•"/>
              <a:defRPr sz="1700" b="0"/>
            </a:pPr>
            <a:r>
              <a:t>Where is the isocentre?</a:t>
            </a:r>
          </a:p>
        </p:txBody>
      </p:sp>
      <p:pic>
        <p:nvPicPr>
          <p:cNvPr id="238" name="energies_tracks.png" descr="energies_tracks.png"/>
          <p:cNvPicPr>
            <a:picLocks noChangeAspect="1"/>
          </p:cNvPicPr>
          <p:nvPr/>
        </p:nvPicPr>
        <p:blipFill>
          <a:blip r:embed="rId3">
            <a:extLst/>
          </a:blip>
          <a:stretch>
            <a:fillRect/>
          </a:stretch>
        </p:blipFill>
        <p:spPr>
          <a:xfrm>
            <a:off x="597777" y="3454585"/>
            <a:ext cx="10713459" cy="4255560"/>
          </a:xfrm>
          <a:prstGeom prst="rect">
            <a:avLst/>
          </a:prstGeom>
          <a:ln w="3175">
            <a:miter lim="400000"/>
          </a:ln>
        </p:spPr>
      </p:pic>
      <p:sp>
        <p:nvSpPr>
          <p:cNvPr id="239" name="Line"/>
          <p:cNvSpPr/>
          <p:nvPr/>
        </p:nvSpPr>
        <p:spPr>
          <a:xfrm flipV="1">
            <a:off x="9911814" y="7167503"/>
            <a:ext cx="837472" cy="450221"/>
          </a:xfrm>
          <a:prstGeom prst="line">
            <a:avLst/>
          </a:prstGeom>
          <a:ln w="12700">
            <a:solidFill>
              <a:srgbClr val="929292"/>
            </a:solidFill>
            <a:miter lim="400000"/>
            <a:tailEnd type="triangle"/>
          </a:ln>
        </p:spPr>
        <p:txBody>
          <a:bodyPr lIns="27093" tIns="27093" rIns="27093" bIns="27093" anchor="ctr"/>
          <a:lstStyle/>
          <a:p>
            <a:endParaRPr/>
          </a:p>
        </p:txBody>
      </p:sp>
      <p:sp>
        <p:nvSpPr>
          <p:cNvPr id="240" name="ISOCENTRE"/>
          <p:cNvSpPr txBox="1"/>
          <p:nvPr/>
        </p:nvSpPr>
        <p:spPr>
          <a:xfrm>
            <a:off x="9221822" y="7600697"/>
            <a:ext cx="1237191" cy="24006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defRPr sz="1300" b="0">
                <a:solidFill>
                  <a:srgbClr val="929292"/>
                </a:solidFill>
              </a:defRPr>
            </a:lvl1pPr>
          </a:lstStyle>
          <a:p>
            <a:r>
              <a:t>ISOCENTRE</a:t>
            </a:r>
          </a:p>
        </p:txBody>
      </p:sp>
      <p:sp>
        <p:nvSpPr>
          <p:cNvPr id="241" name="VECTOR MAGNET POINT"/>
          <p:cNvSpPr txBox="1"/>
          <p:nvPr/>
        </p:nvSpPr>
        <p:spPr>
          <a:xfrm>
            <a:off x="1368015" y="7591200"/>
            <a:ext cx="2005953" cy="24006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defRPr sz="1300" b="0">
                <a:solidFill>
                  <a:srgbClr val="929292"/>
                </a:solidFill>
              </a:defRPr>
            </a:lvl1pPr>
          </a:lstStyle>
          <a:p>
            <a:r>
              <a:t>VECTOR MAGNET POINT</a:t>
            </a:r>
          </a:p>
        </p:txBody>
      </p:sp>
      <p:sp>
        <p:nvSpPr>
          <p:cNvPr id="242" name="Line"/>
          <p:cNvSpPr/>
          <p:nvPr/>
        </p:nvSpPr>
        <p:spPr>
          <a:xfrm flipH="1" flipV="1">
            <a:off x="1516469" y="7158006"/>
            <a:ext cx="700383" cy="450552"/>
          </a:xfrm>
          <a:prstGeom prst="line">
            <a:avLst/>
          </a:prstGeom>
          <a:ln w="12700">
            <a:solidFill>
              <a:srgbClr val="929292"/>
            </a:solidFill>
            <a:miter lim="400000"/>
            <a:tailEnd type="triangle"/>
          </a:ln>
        </p:spPr>
        <p:txBody>
          <a:bodyPr lIns="27093" tIns="27093" rIns="27093" bIns="27093" anchor="ctr"/>
          <a:lstStyle/>
          <a:p>
            <a:endParaRPr/>
          </a:p>
        </p:txBody>
      </p:sp>
      <p:pic>
        <p:nvPicPr>
          <p:cNvPr id="243" name="Image" descr="Image"/>
          <p:cNvPicPr>
            <a:picLocks noChangeAspect="1"/>
          </p:cNvPicPr>
          <p:nvPr/>
        </p:nvPicPr>
        <p:blipFill>
          <a:blip r:embed="rId4">
            <a:extLst/>
          </a:blip>
          <a:stretch>
            <a:fillRect/>
          </a:stretch>
        </p:blipFill>
        <p:spPr>
          <a:xfrm>
            <a:off x="11496182" y="3465867"/>
            <a:ext cx="719216" cy="3921432"/>
          </a:xfrm>
          <a:prstGeom prst="rect">
            <a:avLst/>
          </a:prstGeom>
          <a:ln w="3175">
            <a:miter lim="400000"/>
          </a:ln>
        </p:spPr>
      </p:pic>
      <p:sp>
        <p:nvSpPr>
          <p:cNvPr id="244" name="Rectangle"/>
          <p:cNvSpPr/>
          <p:nvPr/>
        </p:nvSpPr>
        <p:spPr>
          <a:xfrm>
            <a:off x="9983534" y="3573346"/>
            <a:ext cx="1237192" cy="455798"/>
          </a:xfrm>
          <a:prstGeom prst="rect">
            <a:avLst/>
          </a:prstGeom>
          <a:solidFill>
            <a:srgbClr val="FFFFFF"/>
          </a:solidFill>
          <a:ln w="3175">
            <a:miter lim="400000"/>
          </a:ln>
        </p:spPr>
        <p:txBody>
          <a:bodyPr lIns="0" tIns="0" rIns="0" bIns="0" anchor="ctr"/>
          <a:lstStyle/>
          <a:p>
            <a:pPr>
              <a:defRPr sz="2200" b="0">
                <a:solidFill>
                  <a:srgbClr val="FFFFFF"/>
                </a:solidFill>
                <a:latin typeface="+mn-lt"/>
                <a:ea typeface="+mn-ea"/>
                <a:cs typeface="+mn-cs"/>
                <a:sym typeface="Helvetica Neue Medium"/>
              </a:defRPr>
            </a:pPr>
            <a:endParaRPr/>
          </a:p>
        </p:txBody>
      </p:sp>
      <p:sp>
        <p:nvSpPr>
          <p:cNvPr id="245" name="Rectangle"/>
          <p:cNvSpPr/>
          <p:nvPr/>
        </p:nvSpPr>
        <p:spPr>
          <a:xfrm>
            <a:off x="11841123" y="3561179"/>
            <a:ext cx="791247" cy="3730808"/>
          </a:xfrm>
          <a:prstGeom prst="rect">
            <a:avLst/>
          </a:prstGeom>
          <a:solidFill>
            <a:srgbClr val="FFFFFF"/>
          </a:solidFill>
          <a:ln w="3175">
            <a:miter lim="400000"/>
          </a:ln>
        </p:spPr>
        <p:txBody>
          <a:bodyPr lIns="0" tIns="0" rIns="0" bIns="0" anchor="ctr"/>
          <a:lstStyle/>
          <a:p>
            <a:pPr>
              <a:defRPr sz="2200" b="0">
                <a:solidFill>
                  <a:srgbClr val="FFFFFF"/>
                </a:solidFill>
                <a:latin typeface="+mn-lt"/>
                <a:ea typeface="+mn-ea"/>
                <a:cs typeface="+mn-cs"/>
                <a:sym typeface="Helvetica Neue Medium"/>
              </a:defRPr>
            </a:pPr>
            <a:endParaRPr/>
          </a:p>
        </p:txBody>
      </p:sp>
      <p:sp>
        <p:nvSpPr>
          <p:cNvPr id="246" name="400…"/>
          <p:cNvSpPr txBox="1"/>
          <p:nvPr/>
        </p:nvSpPr>
        <p:spPr>
          <a:xfrm>
            <a:off x="11843811" y="3814326"/>
            <a:ext cx="321091" cy="3199114"/>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a:lnSpc>
                <a:spcPct val="340000"/>
              </a:lnSpc>
              <a:defRPr sz="1200" b="0"/>
            </a:pPr>
            <a:r>
              <a:t>400</a:t>
            </a:r>
          </a:p>
          <a:p>
            <a:pPr>
              <a:lnSpc>
                <a:spcPct val="340000"/>
              </a:lnSpc>
              <a:defRPr sz="1200" b="0"/>
            </a:pPr>
            <a:r>
              <a:t>350</a:t>
            </a:r>
          </a:p>
          <a:p>
            <a:pPr>
              <a:lnSpc>
                <a:spcPct val="340000"/>
              </a:lnSpc>
              <a:defRPr sz="1200" b="0"/>
            </a:pPr>
            <a:r>
              <a:t>300</a:t>
            </a:r>
          </a:p>
          <a:p>
            <a:pPr>
              <a:lnSpc>
                <a:spcPct val="340000"/>
              </a:lnSpc>
              <a:defRPr sz="1200" b="0"/>
            </a:pPr>
            <a:r>
              <a:t>250</a:t>
            </a:r>
          </a:p>
          <a:p>
            <a:pPr>
              <a:lnSpc>
                <a:spcPct val="340000"/>
              </a:lnSpc>
              <a:defRPr sz="1200" b="0"/>
            </a:pPr>
            <a:r>
              <a:t>200</a:t>
            </a:r>
          </a:p>
          <a:p>
            <a:pPr>
              <a:lnSpc>
                <a:spcPct val="340000"/>
              </a:lnSpc>
              <a:defRPr sz="1200" b="0"/>
            </a:pPr>
            <a:r>
              <a:t>150</a:t>
            </a:r>
          </a:p>
        </p:txBody>
      </p:sp>
      <p:sp>
        <p:nvSpPr>
          <p:cNvPr id="247" name="C12 kinetic energy [MeV/u]"/>
          <p:cNvSpPr txBox="1"/>
          <p:nvPr/>
        </p:nvSpPr>
        <p:spPr>
          <a:xfrm rot="16200000">
            <a:off x="11468082" y="5208588"/>
            <a:ext cx="1826752" cy="227720"/>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anchor="ctr">
            <a:spAutoFit/>
          </a:bodyPr>
          <a:lstStyle/>
          <a:p>
            <a:pPr>
              <a:lnSpc>
                <a:spcPct val="340000"/>
              </a:lnSpc>
              <a:defRPr sz="1200" b="0"/>
            </a:pPr>
            <a:r>
              <a:t>C</a:t>
            </a:r>
            <a:r>
              <a:rPr baseline="31999"/>
              <a:t>12 </a:t>
            </a:r>
            <a:r>
              <a:t>kinetic energy [MeV/u]</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2D: central trajectories"/>
          <p:cNvSpPr txBox="1">
            <a:spLocks noGrp="1"/>
          </p:cNvSpPr>
          <p:nvPr>
            <p:ph type="body" idx="21"/>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lgn="l">
              <a:defRPr sz="2300">
                <a:latin typeface="Helvetica Neue Light"/>
                <a:ea typeface="Helvetica Neue Light"/>
                <a:cs typeface="Helvetica Neue Light"/>
                <a:sym typeface="Helvetica Neue Light"/>
              </a:defRPr>
            </a:lvl1pPr>
          </a:lstStyle>
          <a:p>
            <a:r>
              <a:t>2D: central trajectories</a:t>
            </a:r>
          </a:p>
        </p:txBody>
      </p:sp>
      <p:sp>
        <p:nvSpPr>
          <p:cNvPr id="252" name="Slide Number"/>
          <p:cNvSpPr txBox="1">
            <a:spLocks noGrp="1"/>
          </p:cNvSpPr>
          <p:nvPr>
            <p:ph type="sldNum" sz="quarter" idx="2"/>
          </p:nvPr>
        </p:nvSpPr>
        <p:spPr>
          <a:xfrm>
            <a:off x="12636403" y="9321448"/>
            <a:ext cx="1369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6</a:t>
            </a:fld>
            <a:endParaRPr/>
          </a:p>
        </p:txBody>
      </p:sp>
      <p:sp>
        <p:nvSpPr>
          <p:cNvPr id="253" name="Line"/>
          <p:cNvSpPr/>
          <p:nvPr/>
        </p:nvSpPr>
        <p:spPr>
          <a:xfrm>
            <a:off x="4556384" y="1295170"/>
            <a:ext cx="5334360" cy="2827604"/>
          </a:xfrm>
          <a:custGeom>
            <a:avLst/>
            <a:gdLst/>
            <a:ahLst/>
            <a:cxnLst>
              <a:cxn ang="0">
                <a:pos x="wd2" y="hd2"/>
              </a:cxn>
              <a:cxn ang="5400000">
                <a:pos x="wd2" y="hd2"/>
              </a:cxn>
              <a:cxn ang="10800000">
                <a:pos x="wd2" y="hd2"/>
              </a:cxn>
              <a:cxn ang="16200000">
                <a:pos x="wd2" y="hd2"/>
              </a:cxn>
            </a:cxnLst>
            <a:rect l="0" t="0" r="r" b="b"/>
            <a:pathLst>
              <a:path w="21594" h="21251" extrusionOk="0">
                <a:moveTo>
                  <a:pt x="0" y="21203"/>
                </a:moveTo>
                <a:cubicBezTo>
                  <a:pt x="2731" y="17788"/>
                  <a:pt x="5455" y="14352"/>
                  <a:pt x="8171" y="10897"/>
                </a:cubicBezTo>
                <a:cubicBezTo>
                  <a:pt x="10806" y="7544"/>
                  <a:pt x="13435" y="4173"/>
                  <a:pt x="16056" y="783"/>
                </a:cubicBezTo>
                <a:cubicBezTo>
                  <a:pt x="17121" y="-349"/>
                  <a:pt x="18442" y="-247"/>
                  <a:pt x="19453" y="1046"/>
                </a:cubicBezTo>
                <a:cubicBezTo>
                  <a:pt x="19731" y="1401"/>
                  <a:pt x="19975" y="1839"/>
                  <a:pt x="20186" y="2326"/>
                </a:cubicBezTo>
                <a:cubicBezTo>
                  <a:pt x="21044" y="4299"/>
                  <a:pt x="21322" y="6837"/>
                  <a:pt x="21515" y="9315"/>
                </a:cubicBezTo>
                <a:cubicBezTo>
                  <a:pt x="21541" y="9644"/>
                  <a:pt x="21566" y="9974"/>
                  <a:pt x="21580" y="10307"/>
                </a:cubicBezTo>
                <a:cubicBezTo>
                  <a:pt x="21600" y="10782"/>
                  <a:pt x="21599" y="11259"/>
                  <a:pt x="21576" y="11734"/>
                </a:cubicBezTo>
                <a:lnTo>
                  <a:pt x="21592" y="21251"/>
                </a:lnTo>
              </a:path>
            </a:pathLst>
          </a:custGeom>
          <a:ln w="38100">
            <a:solidFill>
              <a:schemeClr val="accent5">
                <a:hueOff val="-82419"/>
                <a:satOff val="-9513"/>
                <a:lumOff val="-16343"/>
              </a:schemeClr>
            </a:solidFill>
            <a:miter lim="400000"/>
          </a:ln>
        </p:spPr>
        <p:txBody>
          <a:bodyPr lIns="27093" tIns="27093" rIns="27093" bIns="27093" anchor="ctr"/>
          <a:lstStyle/>
          <a:p>
            <a:endParaRPr/>
          </a:p>
        </p:txBody>
      </p:sp>
      <p:sp>
        <p:nvSpPr>
          <p:cNvPr id="254" name="Line"/>
          <p:cNvSpPr/>
          <p:nvPr/>
        </p:nvSpPr>
        <p:spPr>
          <a:xfrm>
            <a:off x="4793914" y="1572376"/>
            <a:ext cx="5096808" cy="2537004"/>
          </a:xfrm>
          <a:custGeom>
            <a:avLst/>
            <a:gdLst/>
            <a:ahLst/>
            <a:cxnLst>
              <a:cxn ang="0">
                <a:pos x="wd2" y="hd2"/>
              </a:cxn>
              <a:cxn ang="5400000">
                <a:pos x="wd2" y="hd2"/>
              </a:cxn>
              <a:cxn ang="10800000">
                <a:pos x="wd2" y="hd2"/>
              </a:cxn>
              <a:cxn ang="16200000">
                <a:pos x="wd2" y="hd2"/>
              </a:cxn>
            </a:cxnLst>
            <a:rect l="0" t="0" r="r" b="b"/>
            <a:pathLst>
              <a:path w="21594" h="21531" extrusionOk="0">
                <a:moveTo>
                  <a:pt x="0" y="21531"/>
                </a:moveTo>
                <a:lnTo>
                  <a:pt x="15181" y="1905"/>
                </a:lnTo>
                <a:cubicBezTo>
                  <a:pt x="16120" y="584"/>
                  <a:pt x="17237" y="-69"/>
                  <a:pt x="18361" y="6"/>
                </a:cubicBezTo>
                <a:cubicBezTo>
                  <a:pt x="18741" y="31"/>
                  <a:pt x="19124" y="143"/>
                  <a:pt x="19479" y="450"/>
                </a:cubicBezTo>
                <a:cubicBezTo>
                  <a:pt x="20866" y="1649"/>
                  <a:pt x="21296" y="4832"/>
                  <a:pt x="21512" y="7781"/>
                </a:cubicBezTo>
                <a:cubicBezTo>
                  <a:pt x="21539" y="8153"/>
                  <a:pt x="21564" y="8526"/>
                  <a:pt x="21579" y="8901"/>
                </a:cubicBezTo>
                <a:cubicBezTo>
                  <a:pt x="21600" y="9438"/>
                  <a:pt x="21599" y="9977"/>
                  <a:pt x="21575" y="10513"/>
                </a:cubicBezTo>
                <a:lnTo>
                  <a:pt x="21587" y="21519"/>
                </a:lnTo>
              </a:path>
            </a:pathLst>
          </a:custGeom>
          <a:ln w="38100">
            <a:solidFill>
              <a:schemeClr val="accent4">
                <a:hueOff val="-1081314"/>
                <a:satOff val="4338"/>
                <a:lumOff val="-8931"/>
              </a:schemeClr>
            </a:solidFill>
            <a:miter lim="400000"/>
          </a:ln>
        </p:spPr>
        <p:txBody>
          <a:bodyPr lIns="27093" tIns="27093" rIns="27093" bIns="27093" anchor="ctr"/>
          <a:lstStyle/>
          <a:p>
            <a:endParaRPr/>
          </a:p>
        </p:txBody>
      </p:sp>
      <p:sp>
        <p:nvSpPr>
          <p:cNvPr id="255" name="Line"/>
          <p:cNvSpPr/>
          <p:nvPr/>
        </p:nvSpPr>
        <p:spPr>
          <a:xfrm>
            <a:off x="3603378" y="4110034"/>
            <a:ext cx="7684686" cy="1"/>
          </a:xfrm>
          <a:prstGeom prst="line">
            <a:avLst/>
          </a:prstGeom>
          <a:ln w="12700">
            <a:solidFill>
              <a:srgbClr val="000000"/>
            </a:solidFill>
            <a:miter lim="400000"/>
          </a:ln>
        </p:spPr>
        <p:txBody>
          <a:bodyPr lIns="27093" tIns="27093" rIns="27093" bIns="27093" anchor="ctr"/>
          <a:lstStyle/>
          <a:p>
            <a:endParaRPr/>
          </a:p>
        </p:txBody>
      </p:sp>
      <p:sp>
        <p:nvSpPr>
          <p:cNvPr id="256" name="Line"/>
          <p:cNvSpPr/>
          <p:nvPr/>
        </p:nvSpPr>
        <p:spPr>
          <a:xfrm flipV="1">
            <a:off x="10104227" y="3575860"/>
            <a:ext cx="1" cy="445731"/>
          </a:xfrm>
          <a:prstGeom prst="line">
            <a:avLst/>
          </a:prstGeom>
          <a:ln w="38100">
            <a:solidFill>
              <a:schemeClr val="accent3">
                <a:hueOff val="362282"/>
                <a:satOff val="31803"/>
                <a:lumOff val="-18242"/>
              </a:schemeClr>
            </a:solidFill>
            <a:miter lim="400000"/>
            <a:tailEnd type="triangle"/>
          </a:ln>
        </p:spPr>
        <p:txBody>
          <a:bodyPr lIns="27093" tIns="27093" rIns="27093" bIns="27093" anchor="ctr"/>
          <a:lstStyle/>
          <a:p>
            <a:endParaRPr/>
          </a:p>
        </p:txBody>
      </p:sp>
      <p:sp>
        <p:nvSpPr>
          <p:cNvPr id="257" name="Backward-tracking (for many energies)…"/>
          <p:cNvSpPr txBox="1"/>
          <p:nvPr/>
        </p:nvSpPr>
        <p:spPr>
          <a:xfrm>
            <a:off x="1214769" y="901851"/>
            <a:ext cx="4408476" cy="96289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p>
            <a:pPr algn="l">
              <a:defRPr sz="1600" b="0"/>
            </a:pPr>
            <a:r>
              <a:t>Backward-tracking (for many energies)</a:t>
            </a:r>
          </a:p>
          <a:p>
            <a:pPr marL="264583" indent="-264583" algn="l">
              <a:buSzPct val="125000"/>
              <a:buChar char="•"/>
              <a:defRPr sz="1600" b="0"/>
            </a:pPr>
            <a:r>
              <a:t>from a fixed isocentre position vertically up</a:t>
            </a:r>
          </a:p>
          <a:p>
            <a:pPr marL="264583" indent="-264583" algn="l">
              <a:buSzPct val="125000"/>
              <a:buChar char="•"/>
              <a:defRPr sz="1600" b="0"/>
            </a:pPr>
            <a:r>
              <a:t>to find an average distance between the vector magnet point and the field map</a:t>
            </a:r>
          </a:p>
        </p:txBody>
      </p:sp>
      <p:sp>
        <p:nvSpPr>
          <p:cNvPr id="258" name="ISOCENTRE"/>
          <p:cNvSpPr txBox="1"/>
          <p:nvPr/>
        </p:nvSpPr>
        <p:spPr>
          <a:xfrm>
            <a:off x="9263167" y="4198479"/>
            <a:ext cx="1237191" cy="24006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defRPr sz="1300" b="0">
                <a:solidFill>
                  <a:srgbClr val="929292"/>
                </a:solidFill>
              </a:defRPr>
            </a:lvl1pPr>
          </a:lstStyle>
          <a:p>
            <a:r>
              <a:t>ISOCENTRE</a:t>
            </a:r>
          </a:p>
        </p:txBody>
      </p:sp>
      <p:sp>
        <p:nvSpPr>
          <p:cNvPr id="259" name="VECTOR MAGNET POINT"/>
          <p:cNvSpPr txBox="1"/>
          <p:nvPr/>
        </p:nvSpPr>
        <p:spPr>
          <a:xfrm>
            <a:off x="3731685" y="4198479"/>
            <a:ext cx="2005952" cy="24006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defRPr sz="1300" b="0">
                <a:solidFill>
                  <a:srgbClr val="929292"/>
                </a:solidFill>
              </a:defRPr>
            </a:lvl1pPr>
          </a:lstStyle>
          <a:p>
            <a:r>
              <a:t>VECTOR MAGNET POINT</a:t>
            </a:r>
          </a:p>
        </p:txBody>
      </p:sp>
      <p:grpSp>
        <p:nvGrpSpPr>
          <p:cNvPr id="269" name="Group"/>
          <p:cNvGrpSpPr/>
          <p:nvPr/>
        </p:nvGrpSpPr>
        <p:grpSpPr>
          <a:xfrm>
            <a:off x="1179418" y="5303642"/>
            <a:ext cx="10103534" cy="3026325"/>
            <a:chOff x="0" y="471854"/>
            <a:chExt cx="10103533" cy="3026323"/>
          </a:xfrm>
        </p:grpSpPr>
        <p:sp>
          <p:nvSpPr>
            <p:cNvPr id="260" name="Line"/>
            <p:cNvSpPr/>
            <p:nvPr/>
          </p:nvSpPr>
          <p:spPr>
            <a:xfrm>
              <a:off x="3523692" y="471854"/>
              <a:ext cx="5336426" cy="2804205"/>
            </a:xfrm>
            <a:custGeom>
              <a:avLst/>
              <a:gdLst/>
              <a:ahLst/>
              <a:cxnLst>
                <a:cxn ang="0">
                  <a:pos x="wd2" y="hd2"/>
                </a:cxn>
                <a:cxn ang="5400000">
                  <a:pos x="wd2" y="hd2"/>
                </a:cxn>
                <a:cxn ang="10800000">
                  <a:pos x="wd2" y="hd2"/>
                </a:cxn>
                <a:cxn ang="16200000">
                  <a:pos x="wd2" y="hd2"/>
                </a:cxn>
              </a:cxnLst>
              <a:rect l="0" t="0" r="r" b="b"/>
              <a:pathLst>
                <a:path w="21553" h="20684" extrusionOk="0">
                  <a:moveTo>
                    <a:pt x="0" y="20578"/>
                  </a:moveTo>
                  <a:cubicBezTo>
                    <a:pt x="2491" y="17185"/>
                    <a:pt x="5005" y="13847"/>
                    <a:pt x="7539" y="10563"/>
                  </a:cubicBezTo>
                  <a:cubicBezTo>
                    <a:pt x="10139" y="7196"/>
                    <a:pt x="12762" y="3887"/>
                    <a:pt x="15406" y="637"/>
                  </a:cubicBezTo>
                  <a:cubicBezTo>
                    <a:pt x="17397" y="-916"/>
                    <a:pt x="19710" y="451"/>
                    <a:pt x="20825" y="3839"/>
                  </a:cubicBezTo>
                  <a:cubicBezTo>
                    <a:pt x="21593" y="6171"/>
                    <a:pt x="21600" y="8989"/>
                    <a:pt x="21520" y="11702"/>
                  </a:cubicBezTo>
                  <a:cubicBezTo>
                    <a:pt x="21432" y="14711"/>
                    <a:pt x="21257" y="17709"/>
                    <a:pt x="20996" y="20684"/>
                  </a:cubicBezTo>
                </a:path>
              </a:pathLst>
            </a:custGeom>
            <a:noFill/>
            <a:ln w="38100" cap="flat">
              <a:solidFill>
                <a:schemeClr val="accent5">
                  <a:hueOff val="-82419"/>
                  <a:satOff val="-9513"/>
                  <a:lumOff val="-16343"/>
                </a:schemeClr>
              </a:solidFill>
              <a:prstDash val="solid"/>
              <a:miter lim="400000"/>
            </a:ln>
            <a:effectLst/>
          </p:spPr>
          <p:txBody>
            <a:bodyPr wrap="square" lIns="27093" tIns="27093" rIns="27093" bIns="27093" numCol="1" anchor="ctr">
              <a:noAutofit/>
            </a:bodyPr>
            <a:lstStyle/>
            <a:p>
              <a:endParaRPr/>
            </a:p>
          </p:txBody>
        </p:sp>
        <p:sp>
          <p:nvSpPr>
            <p:cNvPr id="261" name="Line"/>
            <p:cNvSpPr/>
            <p:nvPr/>
          </p:nvSpPr>
          <p:spPr>
            <a:xfrm>
              <a:off x="3491479" y="722699"/>
              <a:ext cx="5283020" cy="2543812"/>
            </a:xfrm>
            <a:custGeom>
              <a:avLst/>
              <a:gdLst/>
              <a:ahLst/>
              <a:cxnLst>
                <a:cxn ang="0">
                  <a:pos x="wd2" y="hd2"/>
                </a:cxn>
                <a:cxn ang="5400000">
                  <a:pos x="wd2" y="hd2"/>
                </a:cxn>
                <a:cxn ang="10800000">
                  <a:pos x="wd2" y="hd2"/>
                </a:cxn>
                <a:cxn ang="16200000">
                  <a:pos x="wd2" y="hd2"/>
                </a:cxn>
              </a:cxnLst>
              <a:rect l="0" t="0" r="r" b="b"/>
              <a:pathLst>
                <a:path w="21545" h="21509" extrusionOk="0">
                  <a:moveTo>
                    <a:pt x="0" y="21509"/>
                  </a:moveTo>
                  <a:lnTo>
                    <a:pt x="15094" y="1903"/>
                  </a:lnTo>
                  <a:cubicBezTo>
                    <a:pt x="15991" y="562"/>
                    <a:pt x="17071" y="-91"/>
                    <a:pt x="18155" y="10"/>
                  </a:cubicBezTo>
                  <a:cubicBezTo>
                    <a:pt x="18520" y="44"/>
                    <a:pt x="18886" y="168"/>
                    <a:pt x="19231" y="452"/>
                  </a:cubicBezTo>
                  <a:cubicBezTo>
                    <a:pt x="20662" y="1633"/>
                    <a:pt x="21307" y="4872"/>
                    <a:pt x="21479" y="8110"/>
                  </a:cubicBezTo>
                  <a:cubicBezTo>
                    <a:pt x="21600" y="10382"/>
                    <a:pt x="21529" y="12667"/>
                    <a:pt x="21468" y="14940"/>
                  </a:cubicBezTo>
                  <a:cubicBezTo>
                    <a:pt x="21411" y="17105"/>
                    <a:pt x="21362" y="19274"/>
                    <a:pt x="21322" y="21447"/>
                  </a:cubicBezTo>
                </a:path>
              </a:pathLst>
            </a:custGeom>
            <a:noFill/>
            <a:ln w="38100" cap="flat">
              <a:solidFill>
                <a:schemeClr val="accent4">
                  <a:hueOff val="-1081314"/>
                  <a:satOff val="4338"/>
                  <a:lumOff val="-8931"/>
                </a:schemeClr>
              </a:solidFill>
              <a:prstDash val="solid"/>
              <a:miter lim="400000"/>
            </a:ln>
            <a:effectLst/>
          </p:spPr>
          <p:txBody>
            <a:bodyPr wrap="square" lIns="27093" tIns="27093" rIns="27093" bIns="27093" numCol="1" anchor="ctr">
              <a:noAutofit/>
            </a:bodyPr>
            <a:lstStyle/>
            <a:p>
              <a:endParaRPr/>
            </a:p>
          </p:txBody>
        </p:sp>
        <p:sp>
          <p:nvSpPr>
            <p:cNvPr id="262" name="Line"/>
            <p:cNvSpPr/>
            <p:nvPr/>
          </p:nvSpPr>
          <p:spPr>
            <a:xfrm>
              <a:off x="2418847" y="3268358"/>
              <a:ext cx="7684687" cy="1"/>
            </a:xfrm>
            <a:prstGeom prst="line">
              <a:avLst/>
            </a:prstGeom>
            <a:noFill/>
            <a:ln w="12700" cap="flat">
              <a:solidFill>
                <a:srgbClr val="000000"/>
              </a:solidFill>
              <a:prstDash val="solid"/>
              <a:miter lim="400000"/>
            </a:ln>
            <a:effectLst/>
          </p:spPr>
          <p:txBody>
            <a:bodyPr wrap="square" lIns="27093" tIns="27093" rIns="27093" bIns="27093" numCol="1" anchor="ctr">
              <a:noAutofit/>
            </a:bodyPr>
            <a:lstStyle/>
            <a:p>
              <a:endParaRPr/>
            </a:p>
          </p:txBody>
        </p:sp>
        <p:sp>
          <p:nvSpPr>
            <p:cNvPr id="263" name="Line"/>
            <p:cNvSpPr/>
            <p:nvPr/>
          </p:nvSpPr>
          <p:spPr>
            <a:xfrm>
              <a:off x="4469536" y="2694438"/>
              <a:ext cx="185148" cy="567718"/>
            </a:xfrm>
            <a:custGeom>
              <a:avLst/>
              <a:gdLst/>
              <a:ahLst/>
              <a:cxnLst>
                <a:cxn ang="0">
                  <a:pos x="wd2" y="hd2"/>
                </a:cxn>
                <a:cxn ang="5400000">
                  <a:pos x="wd2" y="hd2"/>
                </a:cxn>
                <a:cxn ang="10800000">
                  <a:pos x="wd2" y="hd2"/>
                </a:cxn>
                <a:cxn ang="16200000">
                  <a:pos x="wd2" y="hd2"/>
                </a:cxn>
              </a:cxnLst>
              <a:rect l="0" t="0" r="r" b="b"/>
              <a:pathLst>
                <a:path w="20831" h="21600" extrusionOk="0">
                  <a:moveTo>
                    <a:pt x="20316" y="21600"/>
                  </a:moveTo>
                  <a:cubicBezTo>
                    <a:pt x="21600" y="17741"/>
                    <a:pt x="20478" y="13833"/>
                    <a:pt x="17023" y="10130"/>
                  </a:cubicBezTo>
                  <a:cubicBezTo>
                    <a:pt x="13528" y="6384"/>
                    <a:pt x="7727" y="2932"/>
                    <a:pt x="0" y="0"/>
                  </a:cubicBezTo>
                </a:path>
              </a:pathLst>
            </a:custGeom>
            <a:noFill/>
            <a:ln w="12700" cap="flat">
              <a:solidFill>
                <a:schemeClr val="accent4">
                  <a:hueOff val="-1081314"/>
                  <a:satOff val="4338"/>
                  <a:lumOff val="-8931"/>
                </a:schemeClr>
              </a:solidFill>
              <a:prstDash val="sysDot"/>
              <a:miter lim="400000"/>
            </a:ln>
            <a:effectLst/>
          </p:spPr>
          <p:txBody>
            <a:bodyPr wrap="square" lIns="27093" tIns="27093" rIns="27093" bIns="27093" numCol="1" anchor="ctr">
              <a:noAutofit/>
            </a:bodyPr>
            <a:lstStyle/>
            <a:p>
              <a:endParaRPr/>
            </a:p>
          </p:txBody>
        </p:sp>
        <p:sp>
          <p:nvSpPr>
            <p:cNvPr id="264" name="Line"/>
            <p:cNvSpPr/>
            <p:nvPr/>
          </p:nvSpPr>
          <p:spPr>
            <a:xfrm>
              <a:off x="4613470" y="2464020"/>
              <a:ext cx="278107" cy="804554"/>
            </a:xfrm>
            <a:custGeom>
              <a:avLst/>
              <a:gdLst/>
              <a:ahLst/>
              <a:cxnLst>
                <a:cxn ang="0">
                  <a:pos x="wd2" y="hd2"/>
                </a:cxn>
                <a:cxn ang="5400000">
                  <a:pos x="wd2" y="hd2"/>
                </a:cxn>
                <a:cxn ang="10800000">
                  <a:pos x="wd2" y="hd2"/>
                </a:cxn>
                <a:cxn ang="16200000">
                  <a:pos x="wd2" y="hd2"/>
                </a:cxn>
              </a:cxnLst>
              <a:rect l="0" t="0" r="r" b="b"/>
              <a:pathLst>
                <a:path w="21492" h="21600" extrusionOk="0">
                  <a:moveTo>
                    <a:pt x="21476" y="21600"/>
                  </a:moveTo>
                  <a:cubicBezTo>
                    <a:pt x="21600" y="19022"/>
                    <a:pt x="21000" y="16450"/>
                    <a:pt x="19693" y="13922"/>
                  </a:cubicBezTo>
                  <a:cubicBezTo>
                    <a:pt x="18397" y="11413"/>
                    <a:pt x="16402" y="8942"/>
                    <a:pt x="13284" y="6621"/>
                  </a:cubicBezTo>
                  <a:cubicBezTo>
                    <a:pt x="9985" y="4165"/>
                    <a:pt x="5491" y="1925"/>
                    <a:pt x="0" y="0"/>
                  </a:cubicBezTo>
                </a:path>
              </a:pathLst>
            </a:custGeom>
            <a:noFill/>
            <a:ln w="12700" cap="flat">
              <a:solidFill>
                <a:schemeClr val="accent5">
                  <a:hueOff val="-82419"/>
                  <a:satOff val="-9513"/>
                  <a:lumOff val="-16343"/>
                </a:schemeClr>
              </a:solidFill>
              <a:prstDash val="sysDot"/>
              <a:miter lim="400000"/>
            </a:ln>
            <a:effectLst/>
          </p:spPr>
          <p:txBody>
            <a:bodyPr wrap="square" lIns="27093" tIns="27093" rIns="27093" bIns="27093" numCol="1" anchor="ctr">
              <a:noAutofit/>
            </a:bodyPr>
            <a:lstStyle/>
            <a:p>
              <a:endParaRPr/>
            </a:p>
          </p:txBody>
        </p:sp>
        <p:sp>
          <p:nvSpPr>
            <p:cNvPr id="265" name="Line"/>
            <p:cNvSpPr/>
            <p:nvPr/>
          </p:nvSpPr>
          <p:spPr>
            <a:xfrm flipV="1">
              <a:off x="3384934" y="2822608"/>
              <a:ext cx="348534" cy="277850"/>
            </a:xfrm>
            <a:prstGeom prst="line">
              <a:avLst/>
            </a:prstGeom>
            <a:noFill/>
            <a:ln w="38100" cap="flat">
              <a:solidFill>
                <a:schemeClr val="accent3">
                  <a:hueOff val="362282"/>
                  <a:satOff val="31803"/>
                  <a:lumOff val="-18242"/>
                </a:schemeClr>
              </a:solidFill>
              <a:prstDash val="solid"/>
              <a:miter lim="400000"/>
              <a:tailEnd type="triangle" w="med" len="med"/>
            </a:ln>
            <a:effectLst/>
          </p:spPr>
          <p:txBody>
            <a:bodyPr wrap="square" lIns="27093" tIns="27093" rIns="27093" bIns="27093" numCol="1" anchor="ctr">
              <a:noAutofit/>
            </a:bodyPr>
            <a:lstStyle/>
            <a:p>
              <a:endParaRPr/>
            </a:p>
          </p:txBody>
        </p:sp>
        <p:sp>
          <p:nvSpPr>
            <p:cNvPr id="266" name="ISOCENTRE"/>
            <p:cNvSpPr/>
            <p:nvPr/>
          </p:nvSpPr>
          <p:spPr>
            <a:xfrm>
              <a:off x="8083748" y="3498178"/>
              <a:ext cx="1237191"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spAutoFit/>
            </a:bodyPr>
            <a:lstStyle>
              <a:lvl1pPr>
                <a:defRPr sz="1300" b="0">
                  <a:solidFill>
                    <a:srgbClr val="929292"/>
                  </a:solidFill>
                </a:defRPr>
              </a:lvl1pPr>
            </a:lstStyle>
            <a:p>
              <a:r>
                <a:t>ISOCENTRE</a:t>
              </a:r>
            </a:p>
          </p:txBody>
        </p:sp>
        <p:sp>
          <p:nvSpPr>
            <p:cNvPr id="267" name="VECTOR MAGNET POINT"/>
            <p:cNvSpPr/>
            <p:nvPr/>
          </p:nvSpPr>
          <p:spPr>
            <a:xfrm>
              <a:off x="2552266" y="3498178"/>
              <a:ext cx="2005952"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spAutoFit/>
            </a:bodyPr>
            <a:lstStyle>
              <a:lvl1pPr>
                <a:defRPr sz="1300" b="0">
                  <a:solidFill>
                    <a:srgbClr val="929292"/>
                  </a:solidFill>
                </a:defRPr>
              </a:lvl1pPr>
            </a:lstStyle>
            <a:p>
              <a:r>
                <a:t>VECTOR MAGNET POINT</a:t>
              </a:r>
            </a:p>
          </p:txBody>
        </p:sp>
        <p:sp>
          <p:nvSpPr>
            <p:cNvPr id="268" name="Forward-tracking…"/>
            <p:cNvSpPr/>
            <p:nvPr/>
          </p:nvSpPr>
          <p:spPr>
            <a:xfrm>
              <a:off x="0" y="1167248"/>
              <a:ext cx="4440236" cy="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spAutoFit/>
            </a:bodyPr>
            <a:lstStyle/>
            <a:p>
              <a:pPr algn="l">
                <a:defRPr sz="1600" b="0"/>
              </a:pPr>
              <a:r>
                <a:t>Forward-tracking</a:t>
              </a:r>
            </a:p>
            <a:p>
              <a:pPr marL="264583" indent="-264583" algn="l">
                <a:buSzPct val="125000"/>
                <a:buChar char="•"/>
                <a:defRPr sz="1600" b="0"/>
              </a:pPr>
              <a:r>
                <a:t>from the average distance between the vector magnet point and the field map</a:t>
              </a:r>
            </a:p>
            <a:p>
              <a:pPr marL="264583" indent="-264583" algn="l">
                <a:buSzPct val="125000"/>
                <a:buChar char="•"/>
                <a:defRPr sz="1600" b="0"/>
              </a:pPr>
              <a:r>
                <a:t>optimising the alpha input angle for a given energy to reach as close as possible to the previously fixed isocentre &amp; as vertically as possible</a:t>
              </a:r>
            </a:p>
            <a:p>
              <a:pPr marL="264583" indent="-264583" algn="l">
                <a:buSzPct val="125000"/>
                <a:buChar char="•"/>
                <a:defRPr sz="1600" b="0"/>
              </a:pPr>
              <a:r>
                <a:t>checking the theta angle at the isocentre as a function of different fixed isocentre position</a:t>
              </a:r>
            </a:p>
          </p:txBody>
        </p:sp>
      </p:grpSp>
      <p:sp>
        <p:nvSpPr>
          <p:cNvPr id="270" name="Triangle"/>
          <p:cNvSpPr/>
          <p:nvPr/>
        </p:nvSpPr>
        <p:spPr>
          <a:xfrm>
            <a:off x="9763924" y="6694396"/>
            <a:ext cx="364439" cy="1415491"/>
          </a:xfrm>
          <a:custGeom>
            <a:avLst/>
            <a:gdLst/>
            <a:ahLst/>
            <a:cxnLst>
              <a:cxn ang="0">
                <a:pos x="wd2" y="hd2"/>
              </a:cxn>
              <a:cxn ang="5400000">
                <a:pos x="wd2" y="hd2"/>
              </a:cxn>
              <a:cxn ang="10800000">
                <a:pos x="wd2" y="hd2"/>
              </a:cxn>
              <a:cxn ang="16200000">
                <a:pos x="wd2" y="hd2"/>
              </a:cxn>
            </a:cxnLst>
            <a:rect l="0" t="0" r="r" b="b"/>
            <a:pathLst>
              <a:path w="21600" h="21600" extrusionOk="0">
                <a:moveTo>
                  <a:pt x="8417" y="21600"/>
                </a:moveTo>
                <a:lnTo>
                  <a:pt x="21600" y="36"/>
                </a:lnTo>
                <a:lnTo>
                  <a:pt x="0" y="0"/>
                </a:lnTo>
                <a:lnTo>
                  <a:pt x="8417" y="21600"/>
                </a:lnTo>
                <a:close/>
              </a:path>
            </a:pathLst>
          </a:custGeom>
          <a:solidFill>
            <a:schemeClr val="accent1">
              <a:alpha val="36875"/>
            </a:schemeClr>
          </a:solidFill>
          <a:ln w="12700">
            <a:solidFill>
              <a:srgbClr val="000000">
                <a:alpha val="36875"/>
              </a:srgbClr>
            </a:solidFill>
            <a:miter lim="400000"/>
          </a:ln>
        </p:spPr>
        <p:txBody>
          <a:bodyPr lIns="27093" tIns="27093" rIns="27093" bIns="27093" anchor="ctr"/>
          <a:lstStyle/>
          <a:p>
            <a:endParaRPr/>
          </a:p>
        </p:txBody>
      </p:sp>
      <p:grpSp>
        <p:nvGrpSpPr>
          <p:cNvPr id="273" name="Group"/>
          <p:cNvGrpSpPr/>
          <p:nvPr/>
        </p:nvGrpSpPr>
        <p:grpSpPr>
          <a:xfrm>
            <a:off x="4567684" y="8547885"/>
            <a:ext cx="5320167" cy="314626"/>
            <a:chOff x="0" y="0"/>
            <a:chExt cx="5320165" cy="314624"/>
          </a:xfrm>
        </p:grpSpPr>
        <p:sp>
          <p:nvSpPr>
            <p:cNvPr id="271" name="Line"/>
            <p:cNvSpPr/>
            <p:nvPr/>
          </p:nvSpPr>
          <p:spPr>
            <a:xfrm>
              <a:off x="0" y="289272"/>
              <a:ext cx="5320167" cy="1"/>
            </a:xfrm>
            <a:prstGeom prst="line">
              <a:avLst/>
            </a:prstGeom>
            <a:noFill/>
            <a:ln w="25400" cap="flat">
              <a:solidFill>
                <a:srgbClr val="000000"/>
              </a:solidFill>
              <a:prstDash val="solid"/>
              <a:miter lim="400000"/>
              <a:headEnd type="triangle" w="med" len="med"/>
              <a:tailEnd type="triangle" w="med" len="med"/>
            </a:ln>
            <a:effectLst/>
          </p:spPr>
          <p:txBody>
            <a:bodyPr wrap="square" lIns="27093" tIns="27093" rIns="27093" bIns="27093" numCol="1" anchor="ctr">
              <a:noAutofit/>
            </a:bodyPr>
            <a:lstStyle/>
            <a:p>
              <a:endParaRPr/>
            </a:p>
          </p:txBody>
        </p:sp>
        <p:sp>
          <p:nvSpPr>
            <p:cNvPr id="272" name="~10 m"/>
            <p:cNvSpPr txBox="1"/>
            <p:nvPr/>
          </p:nvSpPr>
          <p:spPr>
            <a:xfrm>
              <a:off x="2314016" y="-1"/>
              <a:ext cx="692134" cy="314626"/>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7093" tIns="27093" rIns="27093" bIns="27093" numCol="1" anchor="ctr">
              <a:spAutoFit/>
            </a:bodyPr>
            <a:lstStyle>
              <a:lvl1pPr>
                <a:defRPr sz="1700"/>
              </a:lvl1pPr>
            </a:lstStyle>
            <a:p>
              <a:r>
                <a:t>~10 m</a:t>
              </a:r>
            </a:p>
          </p:txBody>
        </p:sp>
      </p:grpSp>
      <p:grpSp>
        <p:nvGrpSpPr>
          <p:cNvPr id="276" name="Group"/>
          <p:cNvGrpSpPr/>
          <p:nvPr/>
        </p:nvGrpSpPr>
        <p:grpSpPr>
          <a:xfrm>
            <a:off x="8826500" y="4117854"/>
            <a:ext cx="2109038" cy="4412184"/>
            <a:chOff x="0" y="0"/>
            <a:chExt cx="2109037" cy="4412182"/>
          </a:xfrm>
        </p:grpSpPr>
        <p:sp>
          <p:nvSpPr>
            <p:cNvPr id="274" name="Double Arrow"/>
            <p:cNvSpPr/>
            <p:nvPr/>
          </p:nvSpPr>
          <p:spPr>
            <a:xfrm>
              <a:off x="1486" y="0"/>
              <a:ext cx="2107552" cy="401314"/>
            </a:xfrm>
            <a:prstGeom prst="leftRightArrow">
              <a:avLst>
                <a:gd name="adj1" fmla="val 50873"/>
                <a:gd name="adj2" fmla="val 111324"/>
              </a:avLst>
            </a:prstGeom>
            <a:solidFill>
              <a:schemeClr val="accent1">
                <a:alpha val="37000"/>
              </a:schemeClr>
            </a:solidFill>
            <a:ln w="12700" cap="flat">
              <a:solidFill>
                <a:srgbClr val="000000">
                  <a:alpha val="37000"/>
                </a:srgbClr>
              </a:solidFill>
              <a:prstDash val="solid"/>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sp>
          <p:nvSpPr>
            <p:cNvPr id="275" name="Double Arrow"/>
            <p:cNvSpPr/>
            <p:nvPr/>
          </p:nvSpPr>
          <p:spPr>
            <a:xfrm>
              <a:off x="0" y="4010868"/>
              <a:ext cx="2107552" cy="401315"/>
            </a:xfrm>
            <a:prstGeom prst="leftRightArrow">
              <a:avLst>
                <a:gd name="adj1" fmla="val 50873"/>
                <a:gd name="adj2" fmla="val 111324"/>
              </a:avLst>
            </a:prstGeom>
            <a:solidFill>
              <a:schemeClr val="accent1">
                <a:alpha val="37000"/>
              </a:schemeClr>
            </a:solidFill>
            <a:ln w="12700" cap="flat">
              <a:solidFill>
                <a:srgbClr val="000000">
                  <a:alpha val="37000"/>
                </a:srgbClr>
              </a:solidFill>
              <a:prstDash val="solid"/>
              <a:miter lim="400000"/>
            </a:ln>
            <a:effectLst/>
          </p:spPr>
          <p:txBody>
            <a:bodyPr wrap="square" lIns="0" tIns="0" rIns="0" bIns="0" numCol="1" anchor="ctr">
              <a:noAutofit/>
            </a:bodyPr>
            <a:lstStyle/>
            <a:p>
              <a:pPr>
                <a:defRPr sz="2200" b="0">
                  <a:solidFill>
                    <a:srgbClr val="FFFFFF"/>
                  </a:solidFill>
                  <a:latin typeface="+mn-lt"/>
                  <a:ea typeface="+mn-ea"/>
                  <a:cs typeface="+mn-cs"/>
                  <a:sym typeface="Helvetica Neue Medium"/>
                </a:defRPr>
              </a:pPr>
              <a:endParaRPr/>
            </a:p>
          </p:txBody>
        </p:sp>
      </p:gr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3" nodeType="clickEffect">
                                  <p:stCondLst>
                                    <p:cond delay="0"/>
                                  </p:stCondLst>
                                  <p:iterate>
                                    <p:tmAbs val="0"/>
                                  </p:iterate>
                                  <p:childTnLst>
                                    <p:set>
                                      <p:cBhvr>
                                        <p:cTn id="14" fill="hold"/>
                                        <p:tgtEl>
                                          <p:spTgt spid="27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4" nodeType="clickEffect">
                                  <p:stCondLst>
                                    <p:cond delay="0"/>
                                  </p:stCondLst>
                                  <p:iterate>
                                    <p:tmAbs val="0"/>
                                  </p:iterate>
                                  <p:childTnLst>
                                    <p:set>
                                      <p:cBhvr>
                                        <p:cTn id="18" fill="hold"/>
                                        <p:tgtEl>
                                          <p:spTgt spid="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9" grpId="1" animBg="1" advAuto="0"/>
      <p:bldP spid="270" grpId="2" animBg="1" advAuto="0"/>
      <p:bldP spid="273" grpId="4" animBg="1" advAuto="0"/>
      <p:bldP spid="276" grpId="3"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lide Number"/>
          <p:cNvSpPr txBox="1">
            <a:spLocks noGrp="1"/>
          </p:cNvSpPr>
          <p:nvPr>
            <p:ph type="sldNum" sz="quarter" idx="2"/>
          </p:nvPr>
        </p:nvSpPr>
        <p:spPr>
          <a:xfrm>
            <a:off x="12636403" y="9321448"/>
            <a:ext cx="1369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7</a:t>
            </a:fld>
            <a:endParaRPr/>
          </a:p>
        </p:txBody>
      </p:sp>
      <p:grpSp>
        <p:nvGrpSpPr>
          <p:cNvPr id="284" name="Group"/>
          <p:cNvGrpSpPr/>
          <p:nvPr/>
        </p:nvGrpSpPr>
        <p:grpSpPr>
          <a:xfrm>
            <a:off x="5200393" y="3761410"/>
            <a:ext cx="7718690" cy="5393294"/>
            <a:chOff x="0" y="0"/>
            <a:chExt cx="7718689" cy="5393293"/>
          </a:xfrm>
        </p:grpSpPr>
        <p:pic>
          <p:nvPicPr>
            <p:cNvPr id="279" name="3D-view_simple.ai" descr="3D-view_simple.ai"/>
            <p:cNvPicPr>
              <a:picLocks noChangeAspect="1"/>
            </p:cNvPicPr>
            <p:nvPr/>
          </p:nvPicPr>
          <p:blipFill>
            <a:blip r:embed="rId2">
              <a:extLst/>
            </a:blip>
            <a:stretch>
              <a:fillRect/>
            </a:stretch>
          </p:blipFill>
          <p:spPr>
            <a:xfrm>
              <a:off x="3628354" y="0"/>
              <a:ext cx="4090336" cy="4179814"/>
            </a:xfrm>
            <a:prstGeom prst="rect">
              <a:avLst/>
            </a:prstGeom>
            <a:ln w="3175" cap="flat">
              <a:noFill/>
              <a:miter lim="400000"/>
            </a:ln>
            <a:effectLst/>
          </p:spPr>
        </p:pic>
        <p:sp>
          <p:nvSpPr>
            <p:cNvPr id="280" name="Line"/>
            <p:cNvSpPr/>
            <p:nvPr/>
          </p:nvSpPr>
          <p:spPr>
            <a:xfrm flipV="1">
              <a:off x="360752" y="1799726"/>
              <a:ext cx="4690023" cy="3285804"/>
            </a:xfrm>
            <a:prstGeom prst="line">
              <a:avLst/>
            </a:prstGeom>
            <a:noFill/>
            <a:ln w="25400" cap="flat">
              <a:solidFill>
                <a:schemeClr val="accent4">
                  <a:hueOff val="-1081314"/>
                  <a:satOff val="4338"/>
                  <a:lumOff val="-8931"/>
                </a:schemeClr>
              </a:solidFill>
              <a:prstDash val="solid"/>
              <a:miter lim="400000"/>
            </a:ln>
            <a:effectLst/>
          </p:spPr>
          <p:txBody>
            <a:bodyPr wrap="square" lIns="27093" tIns="27093" rIns="27093" bIns="27093" numCol="1" anchor="ctr">
              <a:noAutofit/>
            </a:bodyPr>
            <a:lstStyle/>
            <a:p>
              <a:endParaRPr/>
            </a:p>
          </p:txBody>
        </p:sp>
        <p:sp>
          <p:nvSpPr>
            <p:cNvPr id="281" name="Line"/>
            <p:cNvSpPr/>
            <p:nvPr/>
          </p:nvSpPr>
          <p:spPr>
            <a:xfrm flipV="1">
              <a:off x="112790" y="3251647"/>
              <a:ext cx="5185947" cy="1931874"/>
            </a:xfrm>
            <a:prstGeom prst="line">
              <a:avLst/>
            </a:prstGeom>
            <a:noFill/>
            <a:ln w="6350" cap="flat">
              <a:solidFill>
                <a:srgbClr val="000000"/>
              </a:solidFill>
              <a:prstDash val="solid"/>
              <a:miter lim="400000"/>
            </a:ln>
            <a:effectLst/>
          </p:spPr>
          <p:txBody>
            <a:bodyPr wrap="square" lIns="27093" tIns="27093" rIns="27093" bIns="27093" numCol="1" anchor="ctr">
              <a:noAutofit/>
            </a:bodyPr>
            <a:lstStyle/>
            <a:p>
              <a:endParaRPr/>
            </a:p>
          </p:txBody>
        </p:sp>
        <p:sp>
          <p:nvSpPr>
            <p:cNvPr id="282" name="ISOCENTRE"/>
            <p:cNvSpPr txBox="1"/>
            <p:nvPr/>
          </p:nvSpPr>
          <p:spPr>
            <a:xfrm rot="20392304">
              <a:off x="6672553" y="2637377"/>
              <a:ext cx="730009" cy="184424"/>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noAutofit/>
            </a:bodyPr>
            <a:lstStyle>
              <a:lvl1pPr>
                <a:defRPr sz="900" b="0">
                  <a:solidFill>
                    <a:srgbClr val="929292"/>
                  </a:solidFill>
                  <a:latin typeface="Helvetica Neue Light"/>
                  <a:ea typeface="Helvetica Neue Light"/>
                  <a:cs typeface="Helvetica Neue Light"/>
                  <a:sym typeface="Helvetica Neue Light"/>
                </a:defRPr>
              </a:lvl1pPr>
            </a:lstStyle>
            <a:p>
              <a:r>
                <a:t>ISOCENTRE</a:t>
              </a:r>
            </a:p>
          </p:txBody>
        </p:sp>
        <p:sp>
          <p:nvSpPr>
            <p:cNvPr id="283" name="VECTOR MAGNET"/>
            <p:cNvSpPr txBox="1"/>
            <p:nvPr/>
          </p:nvSpPr>
          <p:spPr>
            <a:xfrm rot="20392304">
              <a:off x="-1268" y="5028568"/>
              <a:ext cx="1080624" cy="184424"/>
            </a:xfrm>
            <a:prstGeom prst="rect">
              <a:avLst/>
            </a:prstGeom>
            <a:noFill/>
            <a:ln w="3175"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27093" tIns="27093" rIns="27093" bIns="27093" numCol="1" anchor="ctr">
              <a:noAutofit/>
            </a:bodyPr>
            <a:lstStyle>
              <a:lvl1pPr>
                <a:defRPr sz="900" b="0">
                  <a:solidFill>
                    <a:srgbClr val="929292"/>
                  </a:solidFill>
                  <a:latin typeface="Helvetica Neue Light"/>
                  <a:ea typeface="Helvetica Neue Light"/>
                  <a:cs typeface="Helvetica Neue Light"/>
                  <a:sym typeface="Helvetica Neue Light"/>
                </a:defRPr>
              </a:lvl1pPr>
            </a:lstStyle>
            <a:p>
              <a:r>
                <a:t>VECTOR MAGNET</a:t>
              </a:r>
            </a:p>
          </p:txBody>
        </p:sp>
      </p:grpSp>
      <p:sp>
        <p:nvSpPr>
          <p:cNvPr id="285" name="3D beam dynamics"/>
          <p:cNvSpPr txBox="1"/>
          <p:nvPr/>
        </p:nvSpPr>
        <p:spPr>
          <a:xfrm>
            <a:off x="130640" y="206215"/>
            <a:ext cx="12762054" cy="401315"/>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lgn="l">
              <a:defRPr sz="2300" b="0">
                <a:latin typeface="Helvetica Neue Light"/>
                <a:ea typeface="Helvetica Neue Light"/>
                <a:cs typeface="Helvetica Neue Light"/>
                <a:sym typeface="Helvetica Neue Light"/>
              </a:defRPr>
            </a:lvl1pPr>
          </a:lstStyle>
          <a:p>
            <a:r>
              <a:t>3D beam dynamics</a:t>
            </a:r>
          </a:p>
        </p:txBody>
      </p:sp>
      <p:pic>
        <p:nvPicPr>
          <p:cNvPr id="5" name="Picture 4">
            <a:extLst>
              <a:ext uri="{FF2B5EF4-FFF2-40B4-BE49-F238E27FC236}">
                <a16:creationId xmlns:a16="http://schemas.microsoft.com/office/drawing/2014/main" id="{07584BE3-AC35-654F-8C7F-45E57FC8BB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41" y="734246"/>
            <a:ext cx="8198398" cy="6148798"/>
          </a:xfrm>
          <a:prstGeom prst="rect">
            <a:avLst/>
          </a:prstGeom>
        </p:spPr>
      </p:pic>
    </p:spTree>
    <p:extLst>
      <p:ext uri="{BB962C8B-B14F-4D97-AF65-F5344CB8AC3E}">
        <p14:creationId xmlns:p14="http://schemas.microsoft.com/office/powerpoint/2010/main" val="119112266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lide Number"/>
          <p:cNvSpPr txBox="1">
            <a:spLocks noGrp="1"/>
          </p:cNvSpPr>
          <p:nvPr>
            <p:ph type="sldNum" sz="quarter" idx="2"/>
          </p:nvPr>
        </p:nvSpPr>
        <p:spPr>
          <a:xfrm>
            <a:off x="12636403" y="9321448"/>
            <a:ext cx="1369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285" name="3D beam dynamics"/>
          <p:cNvSpPr txBox="1"/>
          <p:nvPr/>
        </p:nvSpPr>
        <p:spPr>
          <a:xfrm>
            <a:off x="130640" y="202544"/>
            <a:ext cx="12762054" cy="40865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lgn="l">
              <a:defRPr sz="2300" b="0">
                <a:latin typeface="Helvetica Neue Light"/>
                <a:ea typeface="Helvetica Neue Light"/>
                <a:cs typeface="Helvetica Neue Light"/>
                <a:sym typeface="Helvetica Neue Light"/>
              </a:defRPr>
            </a:lvl1pPr>
          </a:lstStyle>
          <a:p>
            <a:r>
              <a:rPr dirty="0"/>
              <a:t>3D beam dynamics</a:t>
            </a:r>
            <a:r>
              <a:rPr lang="pl-PL" dirty="0"/>
              <a:t>: </a:t>
            </a:r>
            <a:r>
              <a:rPr lang="pl-PL" dirty="0" err="1"/>
              <a:t>focusing</a:t>
            </a:r>
            <a:r>
              <a:rPr lang="pl-PL" dirty="0"/>
              <a:t> </a:t>
            </a:r>
            <a:r>
              <a:rPr lang="pl-PL" dirty="0" err="1"/>
              <a:t>terms</a:t>
            </a:r>
            <a:endParaRPr dirty="0"/>
          </a:p>
        </p:txBody>
      </p:sp>
      <p:pic>
        <p:nvPicPr>
          <p:cNvPr id="3" name="Picture 2">
            <a:extLst>
              <a:ext uri="{FF2B5EF4-FFF2-40B4-BE49-F238E27FC236}">
                <a16:creationId xmlns:a16="http://schemas.microsoft.com/office/drawing/2014/main" id="{F5E0ED86-DFBE-6244-AC49-43B7CB9D35AE}"/>
              </a:ext>
            </a:extLst>
          </p:cNvPr>
          <p:cNvPicPr>
            <a:picLocks noChangeAspect="1"/>
          </p:cNvPicPr>
          <p:nvPr/>
        </p:nvPicPr>
        <p:blipFill>
          <a:blip r:embed="rId2"/>
          <a:stretch>
            <a:fillRect/>
          </a:stretch>
        </p:blipFill>
        <p:spPr>
          <a:xfrm>
            <a:off x="2387503" y="1586075"/>
            <a:ext cx="10248900" cy="7327900"/>
          </a:xfrm>
          <a:prstGeom prst="rect">
            <a:avLst/>
          </a:prstGeom>
        </p:spPr>
      </p:pic>
    </p:spTree>
    <p:extLst>
      <p:ext uri="{BB962C8B-B14F-4D97-AF65-F5344CB8AC3E}">
        <p14:creationId xmlns:p14="http://schemas.microsoft.com/office/powerpoint/2010/main" val="238873305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Slide Number"/>
          <p:cNvSpPr txBox="1">
            <a:spLocks noGrp="1"/>
          </p:cNvSpPr>
          <p:nvPr>
            <p:ph type="sldNum" sz="quarter" idx="2"/>
          </p:nvPr>
        </p:nvSpPr>
        <p:spPr>
          <a:xfrm>
            <a:off x="12636403" y="9321448"/>
            <a:ext cx="136958" cy="236143"/>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sp>
        <p:nvSpPr>
          <p:cNvPr id="285" name="3D beam dynamics"/>
          <p:cNvSpPr txBox="1"/>
          <p:nvPr/>
        </p:nvSpPr>
        <p:spPr>
          <a:xfrm>
            <a:off x="130640" y="202544"/>
            <a:ext cx="12762054" cy="408658"/>
          </a:xfrm>
          <a:prstGeom prst="rect">
            <a:avLst/>
          </a:prstGeom>
          <a:ln w="3175">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27093" tIns="27093" rIns="27093" bIns="27093" anchor="ctr">
            <a:spAutoFit/>
          </a:bodyPr>
          <a:lstStyle>
            <a:lvl1pPr algn="l">
              <a:defRPr sz="2300" b="0">
                <a:latin typeface="Helvetica Neue Light"/>
                <a:ea typeface="Helvetica Neue Light"/>
                <a:cs typeface="Helvetica Neue Light"/>
                <a:sym typeface="Helvetica Neue Light"/>
              </a:defRPr>
            </a:lvl1pPr>
          </a:lstStyle>
          <a:p>
            <a:r>
              <a:rPr dirty="0"/>
              <a:t>3D beam dynamics</a:t>
            </a:r>
            <a:r>
              <a:rPr lang="pl-PL" dirty="0"/>
              <a:t>: </a:t>
            </a:r>
            <a:r>
              <a:rPr lang="pl-PL" dirty="0" err="1"/>
              <a:t>focusing</a:t>
            </a:r>
            <a:r>
              <a:rPr lang="pl-PL" dirty="0"/>
              <a:t> </a:t>
            </a:r>
            <a:r>
              <a:rPr lang="pl-PL" dirty="0" err="1"/>
              <a:t>terms</a:t>
            </a:r>
            <a:endParaRPr dirty="0"/>
          </a:p>
        </p:txBody>
      </p:sp>
      <p:pic>
        <p:nvPicPr>
          <p:cNvPr id="4" name="Picture 3">
            <a:extLst>
              <a:ext uri="{FF2B5EF4-FFF2-40B4-BE49-F238E27FC236}">
                <a16:creationId xmlns:a16="http://schemas.microsoft.com/office/drawing/2014/main" id="{A4604EC1-5C35-334A-83BF-0B858B7C237A}"/>
              </a:ext>
            </a:extLst>
          </p:cNvPr>
          <p:cNvPicPr>
            <a:picLocks noChangeAspect="1"/>
          </p:cNvPicPr>
          <p:nvPr/>
        </p:nvPicPr>
        <p:blipFill>
          <a:blip r:embed="rId2"/>
          <a:stretch>
            <a:fillRect/>
          </a:stretch>
        </p:blipFill>
        <p:spPr>
          <a:xfrm>
            <a:off x="637829" y="865091"/>
            <a:ext cx="11747675" cy="8202468"/>
          </a:xfrm>
          <a:prstGeom prst="rect">
            <a:avLst/>
          </a:prstGeom>
        </p:spPr>
      </p:pic>
    </p:spTree>
    <p:extLst>
      <p:ext uri="{BB962C8B-B14F-4D97-AF65-F5344CB8AC3E}">
        <p14:creationId xmlns:p14="http://schemas.microsoft.com/office/powerpoint/2010/main" val="2368512655"/>
      </p:ext>
    </p:extLst>
  </p:cSld>
  <p:clrMapOvr>
    <a:masterClrMapping/>
  </p:clrMapOvr>
  <p:transition spd="med"/>
</p:sld>
</file>

<file path=ppt/theme/theme1.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175"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7022"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27093" tIns="27093" rIns="27093" bIns="27093" numCol="1" spcCol="38100" rtlCol="0" anchor="ctr">
        <a:spAutoFit/>
      </a:bodyPr>
      <a:lstStyle>
        <a:defPPr marL="0" marR="0" indent="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5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3175"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587022"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3175" cap="flat">
          <a:noFill/>
          <a:miter lim="400000"/>
        </a:ln>
        <a:effectLst/>
        <a:sp3d/>
      </a:spPr>
      <a:bodyPr rot="0" spcFirstLastPara="1" vertOverflow="overflow" horzOverflow="overflow" vert="horz" wrap="square" lIns="27093" tIns="27093" rIns="27093" bIns="27093" numCol="1" spcCol="38100" rtlCol="0" anchor="ctr">
        <a:spAutoFit/>
      </a:bodyPr>
      <a:lstStyle>
        <a:defPPr marL="0" marR="0" indent="0" algn="ctr" defTabSz="587022" rtl="0" fontAlgn="auto" latinLnBrk="0" hangingPunct="0">
          <a:lnSpc>
            <a:spcPct val="100000"/>
          </a:lnSpc>
          <a:spcBef>
            <a:spcPts val="0"/>
          </a:spcBef>
          <a:spcAft>
            <a:spcPts val="0"/>
          </a:spcAft>
          <a:buClrTx/>
          <a:buSzTx/>
          <a:buFontTx/>
          <a:buNone/>
          <a:tabLst/>
          <a:defRPr kumimoji="0" sz="2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145</TotalTime>
  <Words>2952</Words>
  <Application>Microsoft Macintosh PowerPoint</Application>
  <PresentationFormat>Custom</PresentationFormat>
  <Paragraphs>317</Paragraphs>
  <Slides>30</Slides>
  <Notes>12</Notes>
  <HiddenSlides>19</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30</vt:i4>
      </vt:variant>
    </vt:vector>
  </HeadingPairs>
  <TitlesOfParts>
    <vt:vector size="37" baseType="lpstr">
      <vt:lpstr>Cambria Math</vt:lpstr>
      <vt:lpstr>Helvetica</vt:lpstr>
      <vt:lpstr>Helvetica Neue</vt:lpstr>
      <vt:lpstr>Helvetica Neue Light</vt:lpstr>
      <vt:lpstr>Helvetica Neue Medium</vt:lpstr>
      <vt:lpstr>Times Roman</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Microsoft Office User</cp:lastModifiedBy>
  <cp:revision>13</cp:revision>
  <dcterms:modified xsi:type="dcterms:W3CDTF">2021-10-06T10:12:10Z</dcterms:modified>
</cp:coreProperties>
</file>