
<file path=[Content_Types].xml><?xml version="1.0" encoding="utf-8"?>
<Types xmlns="http://schemas.openxmlformats.org/package/2006/content-types">
  <Default Extension="emf" ContentType="image/x-emf"/>
  <Default Extension="gif" ContentType="image/gif"/>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1"/>
  </p:notesMasterIdLst>
  <p:handoutMasterIdLst>
    <p:handoutMasterId r:id="rId32"/>
  </p:handoutMasterIdLst>
  <p:sldIdLst>
    <p:sldId id="256" r:id="rId2"/>
    <p:sldId id="307" r:id="rId3"/>
    <p:sldId id="270" r:id="rId4"/>
    <p:sldId id="299" r:id="rId5"/>
    <p:sldId id="296" r:id="rId6"/>
    <p:sldId id="267" r:id="rId7"/>
    <p:sldId id="308" r:id="rId8"/>
    <p:sldId id="312" r:id="rId9"/>
    <p:sldId id="310" r:id="rId10"/>
    <p:sldId id="313" r:id="rId11"/>
    <p:sldId id="300" r:id="rId12"/>
    <p:sldId id="314" r:id="rId13"/>
    <p:sldId id="302" r:id="rId14"/>
    <p:sldId id="303" r:id="rId15"/>
    <p:sldId id="304" r:id="rId16"/>
    <p:sldId id="311" r:id="rId17"/>
    <p:sldId id="288" r:id="rId18"/>
    <p:sldId id="289" r:id="rId19"/>
    <p:sldId id="290" r:id="rId20"/>
    <p:sldId id="265" r:id="rId21"/>
    <p:sldId id="283" r:id="rId22"/>
    <p:sldId id="305" r:id="rId23"/>
    <p:sldId id="306" r:id="rId24"/>
    <p:sldId id="273" r:id="rId25"/>
    <p:sldId id="298" r:id="rId26"/>
    <p:sldId id="301" r:id="rId27"/>
    <p:sldId id="291" r:id="rId28"/>
    <p:sldId id="280" r:id="rId29"/>
    <p:sldId id="281" r:id="rId30"/>
  </p:sldIdLst>
  <p:sldSz cx="10080625" cy="7559675"/>
  <p:notesSz cx="7772400" cy="10058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381" userDrawn="1">
          <p15:clr>
            <a:srgbClr val="A4A3A4"/>
          </p15:clr>
        </p15:guide>
        <p15:guide id="2" pos="3175"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149E1"/>
    <a:srgbClr val="DF4B91"/>
    <a:srgbClr val="DB4FA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26" autoAdjust="0"/>
    <p:restoredTop sz="94660"/>
  </p:normalViewPr>
  <p:slideViewPr>
    <p:cSldViewPr snapToGrid="0">
      <p:cViewPr varScale="1">
        <p:scale>
          <a:sx n="73" d="100"/>
          <a:sy n="73" d="100"/>
        </p:scale>
        <p:origin x="541" y="43"/>
      </p:cViewPr>
      <p:guideLst>
        <p:guide orient="horz" pos="2381"/>
        <p:guide pos="3175"/>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4402138" y="0"/>
            <a:ext cx="3368675" cy="504825"/>
          </a:xfrm>
          <a:prstGeom prst="rect">
            <a:avLst/>
          </a:prstGeom>
        </p:spPr>
        <p:txBody>
          <a:bodyPr vert="horz" lIns="91440" tIns="45720" rIns="91440" bIns="45720" rtlCol="0"/>
          <a:lstStyle>
            <a:lvl1pPr algn="r">
              <a:defRPr sz="1200"/>
            </a:lvl1pPr>
          </a:lstStyle>
          <a:p>
            <a:fld id="{77989774-6D84-4BE5-8804-3AE96A5BF3EC}" type="datetimeFigureOut">
              <a:rPr lang="en-US" smtClean="0"/>
              <a:t>19-Oct-21</a:t>
            </a:fld>
            <a:endParaRPr lang="en-US"/>
          </a:p>
        </p:txBody>
      </p:sp>
      <p:sp>
        <p:nvSpPr>
          <p:cNvPr id="4" name="Footer Placeholder 3"/>
          <p:cNvSpPr>
            <a:spLocks noGrp="1"/>
          </p:cNvSpPr>
          <p:nvPr>
            <p:ph type="ftr" sz="quarter" idx="2"/>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4402138" y="9553575"/>
            <a:ext cx="3368675" cy="504825"/>
          </a:xfrm>
          <a:prstGeom prst="rect">
            <a:avLst/>
          </a:prstGeom>
        </p:spPr>
        <p:txBody>
          <a:bodyPr vert="horz" lIns="91440" tIns="45720" rIns="91440" bIns="45720" rtlCol="0" anchor="b"/>
          <a:lstStyle>
            <a:lvl1pPr algn="r">
              <a:defRPr sz="1200"/>
            </a:lvl1pPr>
          </a:lstStyle>
          <a:p>
            <a:fld id="{BBA36212-4117-45E5-934E-80A9F185E432}" type="slidenum">
              <a:rPr lang="en-US" smtClean="0"/>
              <a:t>‹#›</a:t>
            </a:fld>
            <a:endParaRPr lang="en-US"/>
          </a:p>
        </p:txBody>
      </p:sp>
    </p:spTree>
    <p:extLst>
      <p:ext uri="{BB962C8B-B14F-4D97-AF65-F5344CB8AC3E}">
        <p14:creationId xmlns:p14="http://schemas.microsoft.com/office/powerpoint/2010/main" val="266456517"/>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368675" cy="5048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402138" y="0"/>
            <a:ext cx="3368675" cy="504825"/>
          </a:xfrm>
          <a:prstGeom prst="rect">
            <a:avLst/>
          </a:prstGeom>
        </p:spPr>
        <p:txBody>
          <a:bodyPr vert="horz" lIns="91440" tIns="45720" rIns="91440" bIns="45720" rtlCol="0"/>
          <a:lstStyle>
            <a:lvl1pPr algn="r">
              <a:defRPr sz="1200"/>
            </a:lvl1pPr>
          </a:lstStyle>
          <a:p>
            <a:fld id="{87C5CCD3-DA72-4DB1-9D28-C5DE1BACFE0D}" type="datetimeFigureOut">
              <a:rPr lang="en-US" smtClean="0"/>
              <a:t>19-Oct-21</a:t>
            </a:fld>
            <a:endParaRPr lang="en-US"/>
          </a:p>
        </p:txBody>
      </p:sp>
      <p:sp>
        <p:nvSpPr>
          <p:cNvPr id="4" name="Slide Image Placeholder 3"/>
          <p:cNvSpPr>
            <a:spLocks noGrp="1" noRot="1" noChangeAspect="1"/>
          </p:cNvSpPr>
          <p:nvPr>
            <p:ph type="sldImg" idx="2"/>
          </p:nvPr>
        </p:nvSpPr>
        <p:spPr>
          <a:xfrm>
            <a:off x="1624013" y="1257300"/>
            <a:ext cx="4524375" cy="3394075"/>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77875" y="4840288"/>
            <a:ext cx="6216650" cy="3960812"/>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53575"/>
            <a:ext cx="3368675" cy="5048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402138" y="9553575"/>
            <a:ext cx="3368675" cy="504825"/>
          </a:xfrm>
          <a:prstGeom prst="rect">
            <a:avLst/>
          </a:prstGeom>
        </p:spPr>
        <p:txBody>
          <a:bodyPr vert="horz" lIns="91440" tIns="45720" rIns="91440" bIns="45720" rtlCol="0" anchor="b"/>
          <a:lstStyle>
            <a:lvl1pPr algn="r">
              <a:defRPr sz="1200"/>
            </a:lvl1pPr>
          </a:lstStyle>
          <a:p>
            <a:fld id="{AB5A4EA2-8CFE-4600-B732-B0408B568F2E}" type="slidenum">
              <a:rPr lang="en-US" smtClean="0"/>
              <a:t>‹#›</a:t>
            </a:fld>
            <a:endParaRPr lang="en-US"/>
          </a:p>
        </p:txBody>
      </p:sp>
    </p:spTree>
    <p:extLst>
      <p:ext uri="{BB962C8B-B14F-4D97-AF65-F5344CB8AC3E}">
        <p14:creationId xmlns:p14="http://schemas.microsoft.com/office/powerpoint/2010/main" val="3119631439"/>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5A4EA2-8CFE-4600-B732-B0408B568F2E}" type="slidenum">
              <a:rPr lang="en-US" smtClean="0"/>
              <a:t>1</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9670170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B5A4EA2-8CFE-4600-B732-B0408B568F2E}" type="slidenum">
              <a:rPr lang="en-US" smtClean="0"/>
              <a:t>6</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0607381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AB5A4EA2-8CFE-4600-B732-B0408B568F2E}" type="slidenum">
              <a:rPr lang="en-US" smtClean="0"/>
              <a:t>7</a:t>
            </a:fld>
            <a:endParaRPr lang="en-US"/>
          </a:p>
        </p:txBody>
      </p:sp>
    </p:spTree>
    <p:extLst>
      <p:ext uri="{BB962C8B-B14F-4D97-AF65-F5344CB8AC3E}">
        <p14:creationId xmlns:p14="http://schemas.microsoft.com/office/powerpoint/2010/main" val="29963011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AB5A4EA2-8CFE-4600-B732-B0408B568F2E}" type="slidenum">
              <a:rPr lang="en-US" smtClean="0"/>
              <a:t>8</a:t>
            </a:fld>
            <a:endParaRPr lang="en-US"/>
          </a:p>
        </p:txBody>
      </p:sp>
    </p:spTree>
    <p:extLst>
      <p:ext uri="{BB962C8B-B14F-4D97-AF65-F5344CB8AC3E}">
        <p14:creationId xmlns:p14="http://schemas.microsoft.com/office/powerpoint/2010/main" val="36231653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AB5A4EA2-8CFE-4600-B732-B0408B568F2E}" type="slidenum">
              <a:rPr lang="en-US" smtClean="0"/>
              <a:t>9</a:t>
            </a:fld>
            <a:endParaRPr lang="en-US"/>
          </a:p>
        </p:txBody>
      </p:sp>
    </p:spTree>
    <p:extLst>
      <p:ext uri="{BB962C8B-B14F-4D97-AF65-F5344CB8AC3E}">
        <p14:creationId xmlns:p14="http://schemas.microsoft.com/office/powerpoint/2010/main" val="36057217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4"/>
          </p:nvPr>
        </p:nvSpPr>
        <p:spPr/>
        <p:txBody>
          <a:bodyPr/>
          <a:lstStyle/>
          <a:p>
            <a:endParaRPr lang="en-US"/>
          </a:p>
        </p:txBody>
      </p:sp>
      <p:sp>
        <p:nvSpPr>
          <p:cNvPr id="5" name="Slide Number Placeholder 4"/>
          <p:cNvSpPr>
            <a:spLocks noGrp="1"/>
          </p:cNvSpPr>
          <p:nvPr>
            <p:ph type="sldNum" sz="quarter" idx="5"/>
          </p:nvPr>
        </p:nvSpPr>
        <p:spPr/>
        <p:txBody>
          <a:bodyPr/>
          <a:lstStyle/>
          <a:p>
            <a:fld id="{AB5A4EA2-8CFE-4600-B732-B0408B568F2E}" type="slidenum">
              <a:rPr lang="en-US" smtClean="0"/>
              <a:t>10</a:t>
            </a:fld>
            <a:endParaRPr lang="en-US"/>
          </a:p>
        </p:txBody>
      </p:sp>
    </p:spTree>
    <p:extLst>
      <p:ext uri="{BB962C8B-B14F-4D97-AF65-F5344CB8AC3E}">
        <p14:creationId xmlns:p14="http://schemas.microsoft.com/office/powerpoint/2010/main" val="2720051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5A4EA2-8CFE-4600-B732-B0408B568F2E}" type="slidenum">
              <a:rPr lang="en-US" smtClean="0"/>
              <a:t>20</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630685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5A4EA2-8CFE-4600-B732-B0408B568F2E}" type="slidenum">
              <a:rPr lang="en-US" smtClean="0"/>
              <a:t>21</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30369307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AB5A4EA2-8CFE-4600-B732-B0408B568F2E}" type="slidenum">
              <a:rPr lang="en-US" smtClean="0"/>
              <a:t>23</a:t>
            </a:fld>
            <a:endParaRPr lang="en-US"/>
          </a:p>
        </p:txBody>
      </p:sp>
      <p:sp>
        <p:nvSpPr>
          <p:cNvPr id="5" name="Footer Placeholder 4"/>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12884091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27" name="PlaceHolder 2"/>
          <p:cNvSpPr>
            <a:spLocks noGrp="1"/>
          </p:cNvSpPr>
          <p:nvPr>
            <p:ph type="body"/>
          </p:nvPr>
        </p:nvSpPr>
        <p:spPr>
          <a:xfrm>
            <a:off x="504000" y="1769040"/>
            <a:ext cx="9071640" cy="2091240"/>
          </a:xfrm>
          <a:prstGeom prst="rect">
            <a:avLst/>
          </a:prstGeom>
        </p:spPr>
        <p:txBody>
          <a:bodyPr lIns="0" tIns="0" rIns="0" bIns="0"/>
          <a:lstStyle/>
          <a:p>
            <a:endParaRPr/>
          </a:p>
        </p:txBody>
      </p:sp>
      <p:sp>
        <p:nvSpPr>
          <p:cNvPr id="28" name="PlaceHolder 3"/>
          <p:cNvSpPr>
            <a:spLocks noGrp="1"/>
          </p:cNvSpPr>
          <p:nvPr>
            <p:ph type="body"/>
          </p:nvPr>
        </p:nvSpPr>
        <p:spPr>
          <a:xfrm>
            <a:off x="504000" y="4059360"/>
            <a:ext cx="9071640" cy="2091240"/>
          </a:xfrm>
          <a:prstGeom prst="rect">
            <a:avLst/>
          </a:prstGeom>
        </p:spPr>
        <p:txBody>
          <a:bodyPr lIns="0" tIns="0" rIns="0" bIns="0"/>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9"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30" name="PlaceHolder 2"/>
          <p:cNvSpPr>
            <a:spLocks noGrp="1"/>
          </p:cNvSpPr>
          <p:nvPr>
            <p:ph type="body"/>
          </p:nvPr>
        </p:nvSpPr>
        <p:spPr>
          <a:xfrm>
            <a:off x="504000" y="1769040"/>
            <a:ext cx="4426920" cy="2091240"/>
          </a:xfrm>
          <a:prstGeom prst="rect">
            <a:avLst/>
          </a:prstGeom>
        </p:spPr>
        <p:txBody>
          <a:bodyPr lIns="0" tIns="0" rIns="0" bIns="0"/>
          <a:lstStyle/>
          <a:p>
            <a:endParaRPr/>
          </a:p>
        </p:txBody>
      </p:sp>
      <p:sp>
        <p:nvSpPr>
          <p:cNvPr id="31" name="PlaceHolder 3"/>
          <p:cNvSpPr>
            <a:spLocks noGrp="1"/>
          </p:cNvSpPr>
          <p:nvPr>
            <p:ph type="body"/>
          </p:nvPr>
        </p:nvSpPr>
        <p:spPr>
          <a:xfrm>
            <a:off x="5152680" y="1769040"/>
            <a:ext cx="4426920" cy="2091240"/>
          </a:xfrm>
          <a:prstGeom prst="rect">
            <a:avLst/>
          </a:prstGeom>
        </p:spPr>
        <p:txBody>
          <a:bodyPr lIns="0" tIns="0" rIns="0" bIns="0"/>
          <a:lstStyle/>
          <a:p>
            <a:endParaRPr/>
          </a:p>
        </p:txBody>
      </p:sp>
      <p:sp>
        <p:nvSpPr>
          <p:cNvPr id="32" name="PlaceHolder 4"/>
          <p:cNvSpPr>
            <a:spLocks noGrp="1"/>
          </p:cNvSpPr>
          <p:nvPr>
            <p:ph type="body"/>
          </p:nvPr>
        </p:nvSpPr>
        <p:spPr>
          <a:xfrm>
            <a:off x="5152680" y="4059360"/>
            <a:ext cx="4426920" cy="2091240"/>
          </a:xfrm>
          <a:prstGeom prst="rect">
            <a:avLst/>
          </a:prstGeom>
        </p:spPr>
        <p:txBody>
          <a:bodyPr lIns="0" tIns="0" rIns="0" bIns="0"/>
          <a:lstStyle/>
          <a:p>
            <a:endParaRPr/>
          </a:p>
        </p:txBody>
      </p:sp>
      <p:sp>
        <p:nvSpPr>
          <p:cNvPr id="33" name="PlaceHolder 5"/>
          <p:cNvSpPr>
            <a:spLocks noGrp="1"/>
          </p:cNvSpPr>
          <p:nvPr>
            <p:ph type="body"/>
          </p:nvPr>
        </p:nvSpPr>
        <p:spPr>
          <a:xfrm>
            <a:off x="504000" y="4059360"/>
            <a:ext cx="4426920" cy="2091240"/>
          </a:xfrm>
          <a:prstGeom prst="rect">
            <a:avLst/>
          </a:prstGeom>
        </p:spPr>
        <p:txBody>
          <a:bodyPr lIns="0" tIns="0" rIns="0" bIns="0"/>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4"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35" name="PlaceHolder 2"/>
          <p:cNvSpPr>
            <a:spLocks noGrp="1"/>
          </p:cNvSpPr>
          <p:nvPr>
            <p:ph type="body"/>
          </p:nvPr>
        </p:nvSpPr>
        <p:spPr>
          <a:xfrm>
            <a:off x="504000" y="1769040"/>
            <a:ext cx="9071640" cy="4384440"/>
          </a:xfrm>
          <a:prstGeom prst="rect">
            <a:avLst/>
          </a:prstGeom>
        </p:spPr>
        <p:txBody>
          <a:bodyPr lIns="0" tIns="0" rIns="0" bIns="0"/>
          <a:lstStyle/>
          <a:p>
            <a:endParaRPr/>
          </a:p>
        </p:txBody>
      </p:sp>
      <p:sp>
        <p:nvSpPr>
          <p:cNvPr id="36" name="PlaceHolder 3"/>
          <p:cNvSpPr>
            <a:spLocks noGrp="1"/>
          </p:cNvSpPr>
          <p:nvPr>
            <p:ph type="body"/>
          </p:nvPr>
        </p:nvSpPr>
        <p:spPr>
          <a:xfrm>
            <a:off x="504000" y="1769040"/>
            <a:ext cx="9071640" cy="4384440"/>
          </a:xfrm>
          <a:prstGeom prst="rect">
            <a:avLst/>
          </a:prstGeom>
        </p:spPr>
        <p:txBody>
          <a:bodyPr lIns="0" tIns="0" rIns="0" bIns="0"/>
          <a:lstStyle/>
          <a:p>
            <a:endParaRPr/>
          </a:p>
        </p:txBody>
      </p:sp>
      <p:pic>
        <p:nvPicPr>
          <p:cNvPr id="37" name="Picture 36"/>
          <p:cNvPicPr/>
          <p:nvPr/>
        </p:nvPicPr>
        <p:blipFill>
          <a:blip r:embed="rId2"/>
          <a:stretch/>
        </p:blipFill>
        <p:spPr>
          <a:xfrm>
            <a:off x="2292120" y="1768680"/>
            <a:ext cx="5495040" cy="4384440"/>
          </a:xfrm>
          <a:prstGeom prst="rect">
            <a:avLst/>
          </a:prstGeom>
          <a:ln>
            <a:noFill/>
          </a:ln>
        </p:spPr>
      </p:pic>
      <p:pic>
        <p:nvPicPr>
          <p:cNvPr id="38" name="Picture 37"/>
          <p:cNvPicPr/>
          <p:nvPr/>
        </p:nvPicPr>
        <p:blipFill>
          <a:blip r:embed="rId2"/>
          <a:stretch/>
        </p:blipFill>
        <p:spPr>
          <a:xfrm>
            <a:off x="2292120" y="1768680"/>
            <a:ext cx="5495040" cy="4384440"/>
          </a:xfrm>
          <a:prstGeom prst="rect">
            <a:avLst/>
          </a:prstGeom>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6" name="PlaceHolder 2"/>
          <p:cNvSpPr>
            <a:spLocks noGrp="1"/>
          </p:cNvSpPr>
          <p:nvPr>
            <p:ph type="subTitle"/>
          </p:nvPr>
        </p:nvSpPr>
        <p:spPr>
          <a:xfrm>
            <a:off x="504000" y="1769040"/>
            <a:ext cx="9071640" cy="4384440"/>
          </a:xfrm>
          <a:prstGeom prst="rect">
            <a:avLst/>
          </a:prstGeom>
        </p:spPr>
        <p:txBody>
          <a:bodyPr lIns="0" tIns="0" rIns="0" bIns="0" anchor="ctr"/>
          <a:lstStyle/>
          <a:p>
            <a:pPr algn="ctr"/>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Content">
    <p:spTree>
      <p:nvGrpSpPr>
        <p:cNvPr id="1" name=""/>
        <p:cNvGrpSpPr/>
        <p:nvPr/>
      </p:nvGrpSpPr>
      <p:grpSpPr>
        <a:xfrm>
          <a:off x="0" y="0"/>
          <a:ext cx="0" cy="0"/>
          <a:chOff x="0" y="0"/>
          <a:chExt cx="0" cy="0"/>
        </a:xfrm>
      </p:grpSpPr>
      <p:sp>
        <p:nvSpPr>
          <p:cNvPr id="8" name="PlaceHolder 2"/>
          <p:cNvSpPr>
            <a:spLocks noGrp="1"/>
          </p:cNvSpPr>
          <p:nvPr>
            <p:ph type="body"/>
          </p:nvPr>
        </p:nvSpPr>
        <p:spPr>
          <a:xfrm>
            <a:off x="504000" y="1769040"/>
            <a:ext cx="9071640" cy="4384440"/>
          </a:xfrm>
          <a:prstGeom prst="rect">
            <a:avLst/>
          </a:prstGeom>
        </p:spPr>
        <p:txBody>
          <a:bodyPr lIns="0" tIns="0" rIns="0" bIns="0"/>
          <a:lstStyle/>
          <a:p>
            <a:endParaRPr/>
          </a:p>
        </p:txBody>
      </p:sp>
      <p:sp>
        <p:nvSpPr>
          <p:cNvPr id="2" name="Date Placeholder 1"/>
          <p:cNvSpPr>
            <a:spLocks noGrp="1"/>
          </p:cNvSpPr>
          <p:nvPr>
            <p:ph type="dt" idx="10"/>
          </p:nvPr>
        </p:nvSpPr>
        <p:spPr/>
        <p:txBody>
          <a:bodyPr/>
          <a:lstStyle/>
          <a:p>
            <a:endParaRPr lang="en-US"/>
          </a:p>
        </p:txBody>
      </p:sp>
      <p:sp>
        <p:nvSpPr>
          <p:cNvPr id="3" name="Footer Placeholder 2"/>
          <p:cNvSpPr>
            <a:spLocks noGrp="1"/>
          </p:cNvSpPr>
          <p:nvPr>
            <p:ph type="ftr" idx="11"/>
          </p:nvPr>
        </p:nvSpPr>
        <p:spPr/>
        <p:txBody>
          <a:bodyPr/>
          <a:lstStyle/>
          <a:p>
            <a:pPr algn="ctr"/>
            <a:endParaRPr lang="en-US"/>
          </a:p>
        </p:txBody>
      </p:sp>
      <p:sp>
        <p:nvSpPr>
          <p:cNvPr id="4" name="Slide Number Placeholder 3"/>
          <p:cNvSpPr>
            <a:spLocks noGrp="1"/>
          </p:cNvSpPr>
          <p:nvPr>
            <p:ph type="sldNum" idx="12"/>
          </p:nvPr>
        </p:nvSpPr>
        <p:spPr>
          <a:xfrm>
            <a:off x="9575640" y="7288306"/>
            <a:ext cx="504986" cy="271369"/>
          </a:xfrm>
          <a:gradFill flip="none" rotWithShape="1">
            <a:gsLst>
              <a:gs pos="0">
                <a:schemeClr val="accent1">
                  <a:lumMod val="0"/>
                  <a:lumOff val="100000"/>
                  <a:alpha val="79000"/>
                </a:schemeClr>
              </a:gs>
              <a:gs pos="100000">
                <a:schemeClr val="accent1">
                  <a:lumMod val="100000"/>
                  <a:alpha val="31000"/>
                </a:schemeClr>
              </a:gs>
            </a:gsLst>
            <a:lin ang="0" scaled="1"/>
            <a:tileRect/>
          </a:gradFill>
          <a:ln>
            <a:noFill/>
          </a:ln>
        </p:spPr>
        <p:txBody>
          <a:bodyPr/>
          <a:lstStyle>
            <a:lvl1pPr algn="r">
              <a:defRPr/>
            </a:lvl1pPr>
          </a:lstStyle>
          <a:p>
            <a:fld id="{C67F6C9C-13E3-4B00-B591-7BD1F52685F4}" type="slidenum">
              <a:rPr lang="en-US" sz="1400" smtClean="0">
                <a:latin typeface="Times New Roman"/>
              </a:rPr>
              <a:pPr/>
              <a:t>‹#›</a:t>
            </a:fld>
            <a:r>
              <a:rPr lang="en-US" sz="1400" dirty="0">
                <a:latin typeface="Times New Roman"/>
              </a:rPr>
              <a:t> </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10" name="PlaceHolder 2"/>
          <p:cNvSpPr>
            <a:spLocks noGrp="1"/>
          </p:cNvSpPr>
          <p:nvPr>
            <p:ph type="body"/>
          </p:nvPr>
        </p:nvSpPr>
        <p:spPr>
          <a:xfrm>
            <a:off x="504000" y="1769040"/>
            <a:ext cx="4426920" cy="4384440"/>
          </a:xfrm>
          <a:prstGeom prst="rect">
            <a:avLst/>
          </a:prstGeom>
        </p:spPr>
        <p:txBody>
          <a:bodyPr lIns="0" tIns="0" rIns="0" bIns="0"/>
          <a:lstStyle/>
          <a:p>
            <a:endParaRPr/>
          </a:p>
        </p:txBody>
      </p:sp>
      <p:sp>
        <p:nvSpPr>
          <p:cNvPr id="11" name="PlaceHolder 3"/>
          <p:cNvSpPr>
            <a:spLocks noGrp="1"/>
          </p:cNvSpPr>
          <p:nvPr>
            <p:ph type="body"/>
          </p:nvPr>
        </p:nvSpPr>
        <p:spPr>
          <a:xfrm>
            <a:off x="5152680" y="1769040"/>
            <a:ext cx="4426920" cy="4384440"/>
          </a:xfrm>
          <a:prstGeom prst="rect">
            <a:avLst/>
          </a:prstGeom>
        </p:spPr>
        <p:txBody>
          <a:bodyPr lIns="0" tIns="0" rIns="0" bIns="0"/>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2"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 name="PlaceHolder 1"/>
          <p:cNvSpPr>
            <a:spLocks noGrp="1"/>
          </p:cNvSpPr>
          <p:nvPr>
            <p:ph type="subTitle"/>
          </p:nvPr>
        </p:nvSpPr>
        <p:spPr>
          <a:xfrm>
            <a:off x="504000" y="301320"/>
            <a:ext cx="9071640" cy="5851800"/>
          </a:xfrm>
          <a:prstGeom prst="rect">
            <a:avLst/>
          </a:prstGeom>
        </p:spPr>
        <p:txBody>
          <a:bodyPr lIns="0" tIns="0" rIns="0" bIns="0" anchor="ctr"/>
          <a:lstStyle/>
          <a:p>
            <a:pPr algn="ct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4"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15" name="PlaceHolder 2"/>
          <p:cNvSpPr>
            <a:spLocks noGrp="1"/>
          </p:cNvSpPr>
          <p:nvPr>
            <p:ph type="body"/>
          </p:nvPr>
        </p:nvSpPr>
        <p:spPr>
          <a:xfrm>
            <a:off x="504000" y="1769040"/>
            <a:ext cx="4426920" cy="2091240"/>
          </a:xfrm>
          <a:prstGeom prst="rect">
            <a:avLst/>
          </a:prstGeom>
        </p:spPr>
        <p:txBody>
          <a:bodyPr lIns="0" tIns="0" rIns="0" bIns="0"/>
          <a:lstStyle/>
          <a:p>
            <a:endParaRPr/>
          </a:p>
        </p:txBody>
      </p:sp>
      <p:sp>
        <p:nvSpPr>
          <p:cNvPr id="16" name="PlaceHolder 3"/>
          <p:cNvSpPr>
            <a:spLocks noGrp="1"/>
          </p:cNvSpPr>
          <p:nvPr>
            <p:ph type="body"/>
          </p:nvPr>
        </p:nvSpPr>
        <p:spPr>
          <a:xfrm>
            <a:off x="504000" y="4059360"/>
            <a:ext cx="4426920" cy="2091240"/>
          </a:xfrm>
          <a:prstGeom prst="rect">
            <a:avLst/>
          </a:prstGeom>
        </p:spPr>
        <p:txBody>
          <a:bodyPr lIns="0" tIns="0" rIns="0" bIns="0"/>
          <a:lstStyle/>
          <a:p>
            <a:endParaRPr/>
          </a:p>
        </p:txBody>
      </p:sp>
      <p:sp>
        <p:nvSpPr>
          <p:cNvPr id="17" name="PlaceHolder 4"/>
          <p:cNvSpPr>
            <a:spLocks noGrp="1"/>
          </p:cNvSpPr>
          <p:nvPr>
            <p:ph type="body"/>
          </p:nvPr>
        </p:nvSpPr>
        <p:spPr>
          <a:xfrm>
            <a:off x="5152680" y="1769040"/>
            <a:ext cx="4426920" cy="4384440"/>
          </a:xfrm>
          <a:prstGeom prst="rect">
            <a:avLst/>
          </a:prstGeom>
        </p:spPr>
        <p:txBody>
          <a:bodyPr lIns="0" tIns="0" rIns="0" bIns="0"/>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19" name="PlaceHolder 2"/>
          <p:cNvSpPr>
            <a:spLocks noGrp="1"/>
          </p:cNvSpPr>
          <p:nvPr>
            <p:ph type="body"/>
          </p:nvPr>
        </p:nvSpPr>
        <p:spPr>
          <a:xfrm>
            <a:off x="504000" y="1769040"/>
            <a:ext cx="4426920" cy="4384440"/>
          </a:xfrm>
          <a:prstGeom prst="rect">
            <a:avLst/>
          </a:prstGeom>
        </p:spPr>
        <p:txBody>
          <a:bodyPr lIns="0" tIns="0" rIns="0" bIns="0"/>
          <a:lstStyle/>
          <a:p>
            <a:endParaRPr/>
          </a:p>
        </p:txBody>
      </p:sp>
      <p:sp>
        <p:nvSpPr>
          <p:cNvPr id="20" name="PlaceHolder 3"/>
          <p:cNvSpPr>
            <a:spLocks noGrp="1"/>
          </p:cNvSpPr>
          <p:nvPr>
            <p:ph type="body"/>
          </p:nvPr>
        </p:nvSpPr>
        <p:spPr>
          <a:xfrm>
            <a:off x="5152680" y="1769040"/>
            <a:ext cx="4426920" cy="2091240"/>
          </a:xfrm>
          <a:prstGeom prst="rect">
            <a:avLst/>
          </a:prstGeom>
        </p:spPr>
        <p:txBody>
          <a:bodyPr lIns="0" tIns="0" rIns="0" bIns="0"/>
          <a:lstStyle/>
          <a:p>
            <a:endParaRPr/>
          </a:p>
        </p:txBody>
      </p:sp>
      <p:sp>
        <p:nvSpPr>
          <p:cNvPr id="21" name="PlaceHolder 4"/>
          <p:cNvSpPr>
            <a:spLocks noGrp="1"/>
          </p:cNvSpPr>
          <p:nvPr>
            <p:ph type="body"/>
          </p:nvPr>
        </p:nvSpPr>
        <p:spPr>
          <a:xfrm>
            <a:off x="5152680" y="4059360"/>
            <a:ext cx="4426920" cy="2091240"/>
          </a:xfrm>
          <a:prstGeom prst="rect">
            <a:avLst/>
          </a:prstGeom>
        </p:spPr>
        <p:txBody>
          <a:bodyPr lIns="0" tIns="0" rIns="0" bIns="0"/>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2" name="PlaceHolder 1"/>
          <p:cNvSpPr>
            <a:spLocks noGrp="1"/>
          </p:cNvSpPr>
          <p:nvPr>
            <p:ph type="title"/>
          </p:nvPr>
        </p:nvSpPr>
        <p:spPr>
          <a:xfrm>
            <a:off x="504000" y="301320"/>
            <a:ext cx="9071640" cy="1262160"/>
          </a:xfrm>
          <a:prstGeom prst="rect">
            <a:avLst/>
          </a:prstGeom>
        </p:spPr>
        <p:txBody>
          <a:bodyPr lIns="0" tIns="0" rIns="0" bIns="0" anchor="ctr"/>
          <a:lstStyle/>
          <a:p>
            <a:pPr algn="ctr"/>
            <a:endParaRPr/>
          </a:p>
        </p:txBody>
      </p:sp>
      <p:sp>
        <p:nvSpPr>
          <p:cNvPr id="23" name="PlaceHolder 2"/>
          <p:cNvSpPr>
            <a:spLocks noGrp="1"/>
          </p:cNvSpPr>
          <p:nvPr>
            <p:ph type="body"/>
          </p:nvPr>
        </p:nvSpPr>
        <p:spPr>
          <a:xfrm>
            <a:off x="504000" y="1769040"/>
            <a:ext cx="4426920" cy="2091240"/>
          </a:xfrm>
          <a:prstGeom prst="rect">
            <a:avLst/>
          </a:prstGeom>
        </p:spPr>
        <p:txBody>
          <a:bodyPr lIns="0" tIns="0" rIns="0" bIns="0"/>
          <a:lstStyle/>
          <a:p>
            <a:endParaRPr/>
          </a:p>
        </p:txBody>
      </p:sp>
      <p:sp>
        <p:nvSpPr>
          <p:cNvPr id="24" name="PlaceHolder 3"/>
          <p:cNvSpPr>
            <a:spLocks noGrp="1"/>
          </p:cNvSpPr>
          <p:nvPr>
            <p:ph type="body"/>
          </p:nvPr>
        </p:nvSpPr>
        <p:spPr>
          <a:xfrm>
            <a:off x="5152680" y="1769040"/>
            <a:ext cx="4426920" cy="2091240"/>
          </a:xfrm>
          <a:prstGeom prst="rect">
            <a:avLst/>
          </a:prstGeom>
        </p:spPr>
        <p:txBody>
          <a:bodyPr lIns="0" tIns="0" rIns="0" bIns="0"/>
          <a:lstStyle/>
          <a:p>
            <a:endParaRPr/>
          </a:p>
        </p:txBody>
      </p:sp>
      <p:sp>
        <p:nvSpPr>
          <p:cNvPr id="25" name="PlaceHolder 4"/>
          <p:cNvSpPr>
            <a:spLocks noGrp="1"/>
          </p:cNvSpPr>
          <p:nvPr>
            <p:ph type="body"/>
          </p:nvPr>
        </p:nvSpPr>
        <p:spPr>
          <a:xfrm>
            <a:off x="504000" y="4059360"/>
            <a:ext cx="9071640" cy="2091240"/>
          </a:xfrm>
          <a:prstGeom prst="rect">
            <a:avLst/>
          </a:prstGeom>
        </p:spPr>
        <p:txBody>
          <a:bodyPr lIns="0" tIns="0" rIns="0" bIns="0"/>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PlaceHolder 1"/>
          <p:cNvSpPr>
            <a:spLocks noGrp="1"/>
          </p:cNvSpPr>
          <p:nvPr>
            <p:ph type="title"/>
          </p:nvPr>
        </p:nvSpPr>
        <p:spPr>
          <a:xfrm>
            <a:off x="504000" y="301320"/>
            <a:ext cx="9071640" cy="1262160"/>
          </a:xfrm>
          <a:prstGeom prst="rect">
            <a:avLst/>
          </a:prstGeom>
        </p:spPr>
        <p:txBody>
          <a:bodyPr lIns="0" tIns="0" rIns="0" bIns="0" anchor="ctr"/>
          <a:lstStyle/>
          <a:p>
            <a:pPr algn="ctr"/>
            <a:r>
              <a:rPr lang="en-US" sz="4400">
                <a:latin typeface="Arial"/>
              </a:rPr>
              <a:t>Click to edit the title text format</a:t>
            </a:r>
            <a:endParaRPr/>
          </a:p>
        </p:txBody>
      </p:sp>
      <p:sp>
        <p:nvSpPr>
          <p:cNvPr id="6" name="PlaceHolder 2"/>
          <p:cNvSpPr>
            <a:spLocks noGrp="1"/>
          </p:cNvSpPr>
          <p:nvPr>
            <p:ph type="body"/>
          </p:nvPr>
        </p:nvSpPr>
        <p:spPr>
          <a:xfrm>
            <a:off x="504000" y="1769040"/>
            <a:ext cx="9071640" cy="4384440"/>
          </a:xfrm>
          <a:prstGeom prst="rect">
            <a:avLst/>
          </a:prstGeom>
        </p:spPr>
        <p:txBody>
          <a:bodyPr lIns="0" tIns="0" rIns="0" bIns="0"/>
          <a:lstStyle/>
          <a:p>
            <a:pPr>
              <a:buSzPct val="45000"/>
              <a:buFont typeface="StarSymbol"/>
              <a:buChar char=""/>
            </a:pPr>
            <a:r>
              <a:rPr lang="en-US" sz="3200">
                <a:latin typeface="Arial"/>
              </a:rPr>
              <a:t>Click to edit the outline text format</a:t>
            </a:r>
            <a:endParaRPr/>
          </a:p>
          <a:p>
            <a:pPr lvl="1">
              <a:buSzPct val="75000"/>
              <a:buFont typeface="StarSymbol"/>
              <a:buChar char=""/>
            </a:pPr>
            <a:r>
              <a:rPr lang="en-US" sz="2800">
                <a:latin typeface="Arial"/>
              </a:rPr>
              <a:t>Second Outline Level</a:t>
            </a:r>
            <a:endParaRPr/>
          </a:p>
          <a:p>
            <a:pPr lvl="2">
              <a:buSzPct val="45000"/>
              <a:buFont typeface="StarSymbol"/>
              <a:buChar char=""/>
            </a:pPr>
            <a:r>
              <a:rPr lang="en-US" sz="2400">
                <a:latin typeface="Arial"/>
              </a:rPr>
              <a:t>Third Outline Level</a:t>
            </a:r>
            <a:endParaRPr/>
          </a:p>
          <a:p>
            <a:pPr lvl="3">
              <a:buSzPct val="75000"/>
              <a:buFont typeface="StarSymbol"/>
              <a:buChar char=""/>
            </a:pPr>
            <a:r>
              <a:rPr lang="en-US" sz="2000">
                <a:latin typeface="Arial"/>
              </a:rPr>
              <a:t>Fourth Outline Level</a:t>
            </a:r>
            <a:endParaRPr/>
          </a:p>
          <a:p>
            <a:pPr lvl="4">
              <a:buSzPct val="45000"/>
              <a:buFont typeface="StarSymbol"/>
              <a:buChar char=""/>
            </a:pPr>
            <a:r>
              <a:rPr lang="en-US" sz="2000">
                <a:latin typeface="Arial"/>
              </a:rPr>
              <a:t>Fifth Outline Level</a:t>
            </a:r>
            <a:endParaRPr/>
          </a:p>
          <a:p>
            <a:pPr lvl="5">
              <a:buSzPct val="45000"/>
              <a:buFont typeface="StarSymbol"/>
              <a:buChar char=""/>
            </a:pPr>
            <a:r>
              <a:rPr lang="en-US" sz="2000">
                <a:latin typeface="Arial"/>
              </a:rPr>
              <a:t>Sixth Outline Level</a:t>
            </a:r>
            <a:endParaRPr/>
          </a:p>
          <a:p>
            <a:pPr lvl="6">
              <a:buSzPct val="45000"/>
              <a:buFont typeface="StarSymbol"/>
              <a:buChar char=""/>
            </a:pPr>
            <a:r>
              <a:rPr lang="en-US" sz="2000">
                <a:latin typeface="Arial"/>
              </a:rPr>
              <a:t>Seventh Outline Level</a:t>
            </a:r>
            <a:endParaRPr/>
          </a:p>
        </p:txBody>
      </p:sp>
      <p:sp>
        <p:nvSpPr>
          <p:cNvPr id="2" name="PlaceHolder 3"/>
          <p:cNvSpPr>
            <a:spLocks noGrp="1"/>
          </p:cNvSpPr>
          <p:nvPr>
            <p:ph type="dt"/>
          </p:nvPr>
        </p:nvSpPr>
        <p:spPr>
          <a:xfrm>
            <a:off x="504000" y="6887160"/>
            <a:ext cx="2348280" cy="521280"/>
          </a:xfrm>
          <a:prstGeom prst="rect">
            <a:avLst/>
          </a:prstGeom>
        </p:spPr>
        <p:txBody>
          <a:bodyPr lIns="0" tIns="0" rIns="0" bIns="0"/>
          <a:lstStyle/>
          <a:p>
            <a:endParaRPr/>
          </a:p>
        </p:txBody>
      </p:sp>
      <p:sp>
        <p:nvSpPr>
          <p:cNvPr id="3" name="PlaceHolder 4"/>
          <p:cNvSpPr>
            <a:spLocks noGrp="1"/>
          </p:cNvSpPr>
          <p:nvPr>
            <p:ph type="ftr"/>
          </p:nvPr>
        </p:nvSpPr>
        <p:spPr>
          <a:xfrm>
            <a:off x="3447360" y="6887160"/>
            <a:ext cx="3195000" cy="521280"/>
          </a:xfrm>
          <a:prstGeom prst="rect">
            <a:avLst/>
          </a:prstGeom>
        </p:spPr>
        <p:txBody>
          <a:bodyPr lIns="0" tIns="0" rIns="0" bIns="0"/>
          <a:lstStyle/>
          <a:p>
            <a:pPr algn="ctr"/>
            <a:endParaRPr/>
          </a:p>
        </p:txBody>
      </p:sp>
      <p:sp>
        <p:nvSpPr>
          <p:cNvPr id="4" name="PlaceHolder 5"/>
          <p:cNvSpPr>
            <a:spLocks noGrp="1"/>
          </p:cNvSpPr>
          <p:nvPr>
            <p:ph type="sldNum"/>
          </p:nvPr>
        </p:nvSpPr>
        <p:spPr>
          <a:xfrm>
            <a:off x="7227360" y="6887160"/>
            <a:ext cx="2348280" cy="521280"/>
          </a:xfrm>
          <a:prstGeom prst="rect">
            <a:avLst/>
          </a:prstGeom>
        </p:spPr>
        <p:txBody>
          <a:bodyPr lIns="0" tIns="0" rIns="0" bIns="0"/>
          <a:lstStyle/>
          <a:p>
            <a:pPr algn="r"/>
            <a:fld id="{C67F6C9C-13E3-4B00-B591-7BD1F52685F4}" type="slidenum">
              <a:rPr lang="en-US" sz="1400">
                <a:latin typeface="Times New Roman"/>
              </a:r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indico.cern.ch/event/1076086/timetable/"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3.xml"/><Relationship Id="rId6" Type="http://schemas.openxmlformats.org/officeDocument/2006/relationships/hyperlink" Target="https://anaconda.org/petrenko/lhc_psi_beam_vs_laser" TargetMode="External"/><Relationship Id="rId5" Type="http://schemas.openxmlformats.org/officeDocument/2006/relationships/image" Target="../media/image14.png"/><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3.xml"/><Relationship Id="rId4" Type="http://schemas.openxmlformats.org/officeDocument/2006/relationships/hyperlink" Target="https://accelconf.web.cern.ch/ipac2019/papers/wepts039.pdf"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emf"/><Relationship Id="rId1" Type="http://schemas.openxmlformats.org/officeDocument/2006/relationships/slideLayout" Target="../slideLayouts/slideLayout3.xml"/><Relationship Id="rId5" Type="http://schemas.openxmlformats.org/officeDocument/2006/relationships/image" Target="../media/image19.png"/><Relationship Id="rId4" Type="http://schemas.openxmlformats.org/officeDocument/2006/relationships/hyperlink" Target="https://doi.org/10.1016/j.ppnp.2020.103792"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3.xml"/><Relationship Id="rId4" Type="http://schemas.openxmlformats.org/officeDocument/2006/relationships/hyperlink" Target="https://anaconda.org/petrenko/li_like_ca_in_sps_transv"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anaconda.org/petrenko/li_like_ca_in_sps_transv" TargetMode="External"/><Relationship Id="rId2" Type="http://schemas.openxmlformats.org/officeDocument/2006/relationships/image" Target="../media/image22.emf"/><Relationship Id="rId1" Type="http://schemas.openxmlformats.org/officeDocument/2006/relationships/slideLayout" Target="../slideLayouts/slideLayout3.xml"/><Relationship Id="rId4" Type="http://schemas.openxmlformats.org/officeDocument/2006/relationships/hyperlink" Target="https://doi.org/10.1016/j.ppnp.2020.103792"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 Id="rId6" Type="http://schemas.openxmlformats.org/officeDocument/2006/relationships/hyperlink" Target="https://anaconda.org/petrenko/li_like_ca_in_sps_transv" TargetMode="External"/><Relationship Id="rId5" Type="http://schemas.openxmlformats.org/officeDocument/2006/relationships/hyperlink" Target="https://anaconda.org/petrenko/psi_beam_vs_laser" TargetMode="Externa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hyperlink" Target="http://indico.cern.ch/event/298052/contribution/2/attachments/560064/771562/SPS_impmodel.pptx" TargetMode="External"/><Relationship Id="rId2" Type="http://schemas.openxmlformats.org/officeDocument/2006/relationships/image" Target="../media/image26.gif"/><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hyperlink" Target="http://indico.cern.ch/event/298052/contribution/2/attachments/560064/771562/SPS_impmodel.pptx" TargetMode="External"/><Relationship Id="rId2" Type="http://schemas.openxmlformats.org/officeDocument/2006/relationships/image" Target="../media/image27.gif"/><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indico.cern.ch/event/298052/contribution/2/attachments/560064/771562/SPS_impmodel.pptx" TargetMode="External"/><Relationship Id="rId2" Type="http://schemas.openxmlformats.org/officeDocument/2006/relationships/image" Target="../media/image28.gif"/><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hyperlink" Target="https://cds.cern.ch/record/300856/files/p43.pdf" TargetMode="External"/><Relationship Id="rId2" Type="http://schemas.openxmlformats.org/officeDocument/2006/relationships/image" Target="../media/image29.emf"/><Relationship Id="rId1" Type="http://schemas.openxmlformats.org/officeDocument/2006/relationships/slideLayout" Target="../slideLayouts/slideLayout3.xml"/><Relationship Id="rId4" Type="http://schemas.openxmlformats.org/officeDocument/2006/relationships/hyperlink" Target="https://indico.cern.ch/event/856751/"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indico.cern.ch/event/668097/contributions/2796070/" TargetMode="External"/><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8" Type="http://schemas.openxmlformats.org/officeDocument/2006/relationships/hyperlink" Target="https://indico.cern.ch/event/523655/contributions/2223400/attachments/1332877/2003922/Krasny_Gamma_Factory_PBC_Sept2016.pdf" TargetMode="External"/><Relationship Id="rId3" Type="http://schemas.openxmlformats.org/officeDocument/2006/relationships/hyperlink" Target="http://cds.cern.ch/record/851592/files/ab-2005-034.pdf" TargetMode="External"/><Relationship Id="rId7" Type="http://schemas.openxmlformats.org/officeDocument/2006/relationships/hyperlink" Target="http://journals.aps.org/prl/abstract/10.1103/PhysRevLett.76.431" TargetMode="External"/><Relationship Id="rId2" Type="http://schemas.openxmlformats.org/officeDocument/2006/relationships/hyperlink" Target="http://accelconf.web.cern.ch/AccelConf/ipac2016/papers/tupmr027.pdf" TargetMode="External"/><Relationship Id="rId1" Type="http://schemas.openxmlformats.org/officeDocument/2006/relationships/slideLayout" Target="../slideLayouts/slideLayout3.xml"/><Relationship Id="rId6" Type="http://schemas.openxmlformats.org/officeDocument/2006/relationships/hyperlink" Target="http://journals.aps.org/prab/pdf/10.1103/PhysRevSTAB.11.011001" TargetMode="External"/><Relationship Id="rId5" Type="http://schemas.openxmlformats.org/officeDocument/2006/relationships/image" Target="../media/image31.emf"/><Relationship Id="rId4" Type="http://schemas.openxmlformats.org/officeDocument/2006/relationships/image" Target="../media/image30.emf"/></Relationships>
</file>

<file path=ppt/slides/_rels/slide2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2.emf"/><Relationship Id="rId1" Type="http://schemas.openxmlformats.org/officeDocument/2006/relationships/slideLayout" Target="../slideLayouts/slideLayout3.xml"/><Relationship Id="rId4" Type="http://schemas.openxmlformats.org/officeDocument/2006/relationships/hyperlink" Target="http://tuprints.ulb.tu-darmstadt.de/7152/1/Thesis_eidam.pdf"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cds.cern.ch/record/2690736/files/SPSC-I-253.pdf" TargetMode="External"/><Relationship Id="rId2" Type="http://schemas.openxmlformats.org/officeDocument/2006/relationships/image" Target="../media/image33.emf"/><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Layout" Target="../slideLayouts/slideLayout3.xml"/><Relationship Id="rId6" Type="http://schemas.openxmlformats.org/officeDocument/2006/relationships/image" Target="../media/image38.gif"/><Relationship Id="rId5" Type="http://schemas.openxmlformats.org/officeDocument/2006/relationships/image" Target="../media/image37.svg"/><Relationship Id="rId4" Type="http://schemas.openxmlformats.org/officeDocument/2006/relationships/image" Target="../media/image36.png"/></Relationships>
</file>

<file path=ppt/slides/_rels/slide28.xml.rels><?xml version="1.0" encoding="UTF-8" standalone="yes"?>
<Relationships xmlns="http://schemas.openxmlformats.org/package/2006/relationships"><Relationship Id="rId3" Type="http://schemas.openxmlformats.org/officeDocument/2006/relationships/image" Target="../media/image40.png"/><Relationship Id="rId7" Type="http://schemas.openxmlformats.org/officeDocument/2006/relationships/image" Target="../media/image44.png"/><Relationship Id="rId2" Type="http://schemas.openxmlformats.org/officeDocument/2006/relationships/image" Target="../media/image39.png"/><Relationship Id="rId1" Type="http://schemas.openxmlformats.org/officeDocument/2006/relationships/slideLayout" Target="../slideLayouts/slideLayout3.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svg"/></Relationships>
</file>

<file path=ppt/slides/_rels/slide2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3.xml"/><Relationship Id="rId4" Type="http://schemas.openxmlformats.org/officeDocument/2006/relationships/image" Target="../media/image47.svg"/></Relationships>
</file>

<file path=ppt/slides/_rels/slide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hyperlink" Target="http://accelconf.web.cern.ch/AccelConf/r08/papers/MOCAU03.pdf" TargetMode="External"/><Relationship Id="rId2" Type="http://schemas.openxmlformats.org/officeDocument/2006/relationships/image" Target="../media/image5.emf"/><Relationship Id="rId1" Type="http://schemas.openxmlformats.org/officeDocument/2006/relationships/slideLayout" Target="../slideLayouts/slideLayout3.xml"/><Relationship Id="rId4" Type="http://schemas.openxmlformats.org/officeDocument/2006/relationships/hyperlink" Target="http://journals.aps.org/prl/abstract/10.1103/PhysRevLett.76.431"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s://web.fnal.gov/organization/theory/JETP/2012/OptStochCooling1.pdf"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hyperlink" Target="https://doi.org/10.1103/PhysRevLett.102.114801" TargetMode="External"/><Relationship Id="rId5" Type="http://schemas.openxmlformats.org/officeDocument/2006/relationships/hyperlink" Target="http://journals.aps.org/prab/abstract/10.1103/PhysRevSTAB.11.011302" TargetMode="External"/><Relationship Id="rId4" Type="http://schemas.openxmlformats.org/officeDocument/2006/relationships/hyperlink" Target="https://jacowfs.jlab.org/conf/y15/cool15/papers/WEWAUD03/WEWAUD03.PDF"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Shape 1"/>
          <p:cNvSpPr txBox="1"/>
          <p:nvPr/>
        </p:nvSpPr>
        <p:spPr>
          <a:xfrm>
            <a:off x="597024" y="1179862"/>
            <a:ext cx="9014254" cy="1879560"/>
          </a:xfrm>
          <a:prstGeom prst="rect">
            <a:avLst/>
          </a:prstGeom>
          <a:noFill/>
          <a:ln>
            <a:noFill/>
          </a:ln>
        </p:spPr>
        <p:txBody>
          <a:bodyPr lIns="0" tIns="0" rIns="0" bIns="0" anchor="ctr"/>
          <a:lstStyle/>
          <a:p>
            <a:pPr algn="ctr"/>
            <a:r>
              <a:rPr lang="en-US" sz="4000" b="1" dirty="0"/>
              <a:t>Beam dynamics simulations for Gamma Factory</a:t>
            </a:r>
            <a:endParaRPr lang="en-US" sz="4000" dirty="0"/>
          </a:p>
        </p:txBody>
      </p:sp>
      <p:sp>
        <p:nvSpPr>
          <p:cNvPr id="40" name="TextShape 2"/>
          <p:cNvSpPr txBox="1"/>
          <p:nvPr/>
        </p:nvSpPr>
        <p:spPr>
          <a:xfrm>
            <a:off x="239843" y="2451619"/>
            <a:ext cx="9728616" cy="1797120"/>
          </a:xfrm>
          <a:prstGeom prst="rect">
            <a:avLst/>
          </a:prstGeom>
          <a:noFill/>
          <a:ln>
            <a:noFill/>
          </a:ln>
        </p:spPr>
        <p:txBody>
          <a:bodyPr lIns="0" tIns="0" rIns="0" bIns="0" anchor="ctr"/>
          <a:lstStyle/>
          <a:p>
            <a:pPr algn="ctr"/>
            <a:r>
              <a:rPr lang="en-US" sz="3200" dirty="0">
                <a:latin typeface="Arial"/>
              </a:rPr>
              <a:t>Alexey Petrenko</a:t>
            </a:r>
          </a:p>
          <a:p>
            <a:pPr algn="ctr"/>
            <a:r>
              <a:rPr lang="en-US" sz="2400" dirty="0">
                <a:latin typeface="Arial"/>
              </a:rPr>
              <a:t>(</a:t>
            </a:r>
            <a:r>
              <a:rPr lang="en-US" sz="2400" dirty="0" err="1">
                <a:latin typeface="Arial"/>
              </a:rPr>
              <a:t>Budker</a:t>
            </a:r>
            <a:r>
              <a:rPr lang="en-US" sz="2400" dirty="0">
                <a:latin typeface="Arial"/>
              </a:rPr>
              <a:t> Institute of Nuclear Physics, Novosibirsk, Russia)</a:t>
            </a:r>
          </a:p>
        </p:txBody>
      </p:sp>
      <p:sp>
        <p:nvSpPr>
          <p:cNvPr id="5" name="TextShape 2">
            <a:extLst>
              <a:ext uri="{FF2B5EF4-FFF2-40B4-BE49-F238E27FC236}">
                <a16:creationId xmlns:a16="http://schemas.microsoft.com/office/drawing/2014/main" id="{D07F57FE-4B2A-42B6-BD12-6755CEE904E8}"/>
              </a:ext>
            </a:extLst>
          </p:cNvPr>
          <p:cNvSpPr txBox="1"/>
          <p:nvPr/>
        </p:nvSpPr>
        <p:spPr>
          <a:xfrm>
            <a:off x="176004" y="3809089"/>
            <a:ext cx="9728616" cy="1797120"/>
          </a:xfrm>
          <a:prstGeom prst="rect">
            <a:avLst/>
          </a:prstGeom>
          <a:noFill/>
          <a:ln>
            <a:noFill/>
          </a:ln>
        </p:spPr>
        <p:txBody>
          <a:bodyPr lIns="0" tIns="0" rIns="0" bIns="0" anchor="ctr"/>
          <a:lstStyle/>
          <a:p>
            <a:pPr algn="ctr"/>
            <a:r>
              <a:rPr lang="en-US" sz="3200" dirty="0">
                <a:latin typeface="Arial"/>
                <a:hlinkClick r:id="rId3"/>
              </a:rPr>
              <a:t>Gamma Factory Software Development Workshop</a:t>
            </a:r>
            <a:r>
              <a:rPr lang="en-US" sz="3200" dirty="0">
                <a:latin typeface="Arial"/>
              </a:rPr>
              <a:t>, CERN, Oct. 19, 2021</a:t>
            </a:r>
            <a:endParaRPr lang="en-US" sz="2400" dirty="0">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10</a:t>
            </a:fld>
            <a:r>
              <a:rPr lang="en-US" sz="1400">
                <a:latin typeface="Times New Roman"/>
              </a:rPr>
              <a:t> </a:t>
            </a:r>
            <a:endParaRPr lang="en-US" dirty="0"/>
          </a:p>
        </p:txBody>
      </p:sp>
      <p:pic>
        <p:nvPicPr>
          <p:cNvPr id="9218" name="Picture 2">
            <a:extLst>
              <a:ext uri="{FF2B5EF4-FFF2-40B4-BE49-F238E27FC236}">
                <a16:creationId xmlns:a16="http://schemas.microsoft.com/office/drawing/2014/main" id="{F1AE41F9-7E96-46C3-85A7-C2A1F2D3EAF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6310" y="20387"/>
            <a:ext cx="8629650" cy="236220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a:extLst>
              <a:ext uri="{FF2B5EF4-FFF2-40B4-BE49-F238E27FC236}">
                <a16:creationId xmlns:a16="http://schemas.microsoft.com/office/drawing/2014/main" id="{AA2D5971-791D-4368-9BD1-2E11662C986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6310" y="2353009"/>
            <a:ext cx="8629650" cy="2362200"/>
          </a:xfrm>
          <a:prstGeom prst="rect">
            <a:avLst/>
          </a:prstGeom>
          <a:noFill/>
          <a:extLst>
            <a:ext uri="{909E8E84-426E-40DD-AFC4-6F175D3DCCD1}">
              <a14:hiddenFill xmlns:a14="http://schemas.microsoft.com/office/drawing/2010/main">
                <a:solidFill>
                  <a:srgbClr val="FFFFFF"/>
                </a:solidFill>
              </a14:hiddenFill>
            </a:ext>
          </a:extLst>
        </p:spPr>
      </p:pic>
      <p:sp>
        <p:nvSpPr>
          <p:cNvPr id="7" name="Rectangle 6">
            <a:extLst>
              <a:ext uri="{FF2B5EF4-FFF2-40B4-BE49-F238E27FC236}">
                <a16:creationId xmlns:a16="http://schemas.microsoft.com/office/drawing/2014/main" id="{844616E3-EBBF-4601-9926-48F5E1366D4B}"/>
              </a:ext>
            </a:extLst>
          </p:cNvPr>
          <p:cNvSpPr/>
          <p:nvPr/>
        </p:nvSpPr>
        <p:spPr>
          <a:xfrm>
            <a:off x="5836004" y="2275315"/>
            <a:ext cx="973343" cy="338554"/>
          </a:xfrm>
          <a:prstGeom prst="rect">
            <a:avLst/>
          </a:prstGeom>
        </p:spPr>
        <p:txBody>
          <a:bodyPr wrap="none">
            <a:spAutoFit/>
          </a:bodyPr>
          <a:lstStyle/>
          <a:p>
            <a:r>
              <a:rPr lang="en-US" sz="1600" dirty="0">
                <a:latin typeface="Times New Roman" panose="02020603050405020304" pitchFamily="18" charset="0"/>
                <a:cs typeface="Times New Roman" panose="02020603050405020304" pitchFamily="18" charset="0"/>
              </a:rPr>
              <a:t>(</a:t>
            </a:r>
            <a:r>
              <a:rPr lang="en-US" sz="1600" b="1" dirty="0">
                <a:latin typeface="Times New Roman" panose="02020603050405020304" pitchFamily="18" charset="0"/>
                <a:cs typeface="Times New Roman" panose="02020603050405020304" pitchFamily="18" charset="0"/>
              </a:rPr>
              <a:t>15 min.</a:t>
            </a:r>
            <a:r>
              <a:rPr lang="en-US" sz="1600" dirty="0">
                <a:latin typeface="Times New Roman" panose="02020603050405020304" pitchFamily="18" charset="0"/>
                <a:cs typeface="Times New Roman" panose="02020603050405020304" pitchFamily="18" charset="0"/>
              </a:rPr>
              <a:t>)</a:t>
            </a:r>
            <a:endParaRPr lang="en-US" sz="1600" dirty="0"/>
          </a:p>
        </p:txBody>
      </p:sp>
      <p:pic>
        <p:nvPicPr>
          <p:cNvPr id="9222" name="Picture 6">
            <a:extLst>
              <a:ext uri="{FF2B5EF4-FFF2-40B4-BE49-F238E27FC236}">
                <a16:creationId xmlns:a16="http://schemas.microsoft.com/office/drawing/2014/main" id="{AED687E5-C47F-4F74-8FA5-BAE2C25A58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6310" y="4685631"/>
            <a:ext cx="8629650" cy="2362200"/>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a:extLst>
              <a:ext uri="{FF2B5EF4-FFF2-40B4-BE49-F238E27FC236}">
                <a16:creationId xmlns:a16="http://schemas.microsoft.com/office/drawing/2014/main" id="{C222BE81-8D8F-42B0-A051-338A6BA0D60B}"/>
              </a:ext>
            </a:extLst>
          </p:cNvPr>
          <p:cNvSpPr/>
          <p:nvPr/>
        </p:nvSpPr>
        <p:spPr>
          <a:xfrm>
            <a:off x="5836004" y="4607937"/>
            <a:ext cx="973343" cy="338554"/>
          </a:xfrm>
          <a:prstGeom prst="rect">
            <a:avLst/>
          </a:prstGeom>
        </p:spPr>
        <p:txBody>
          <a:bodyPr wrap="none">
            <a:spAutoFit/>
          </a:bodyPr>
          <a:lstStyle/>
          <a:p>
            <a:r>
              <a:rPr lang="en-US" sz="1600" dirty="0">
                <a:latin typeface="Times New Roman" panose="02020603050405020304" pitchFamily="18" charset="0"/>
                <a:cs typeface="Times New Roman" panose="02020603050405020304" pitchFamily="18" charset="0"/>
              </a:rPr>
              <a:t>(</a:t>
            </a:r>
            <a:r>
              <a:rPr lang="en-US" sz="1600" b="1" dirty="0">
                <a:latin typeface="Times New Roman" panose="02020603050405020304" pitchFamily="18" charset="0"/>
                <a:cs typeface="Times New Roman" panose="02020603050405020304" pitchFamily="18" charset="0"/>
              </a:rPr>
              <a:t>30 min.</a:t>
            </a:r>
            <a:r>
              <a:rPr lang="en-US" sz="1600" dirty="0">
                <a:latin typeface="Times New Roman" panose="02020603050405020304" pitchFamily="18" charset="0"/>
                <a:cs typeface="Times New Roman" panose="02020603050405020304" pitchFamily="18" charset="0"/>
              </a:rPr>
              <a:t>)</a:t>
            </a:r>
            <a:endParaRPr lang="en-US" sz="1600" dirty="0"/>
          </a:p>
        </p:txBody>
      </p:sp>
      <p:sp>
        <p:nvSpPr>
          <p:cNvPr id="10" name="Rectangle 9">
            <a:extLst>
              <a:ext uri="{FF2B5EF4-FFF2-40B4-BE49-F238E27FC236}">
                <a16:creationId xmlns:a16="http://schemas.microsoft.com/office/drawing/2014/main" id="{1D7E955B-85E1-4975-8C34-8A262B552BC1}"/>
              </a:ext>
            </a:extLst>
          </p:cNvPr>
          <p:cNvSpPr/>
          <p:nvPr/>
        </p:nvSpPr>
        <p:spPr>
          <a:xfrm>
            <a:off x="353742" y="0"/>
            <a:ext cx="4453014" cy="369332"/>
          </a:xfrm>
          <a:prstGeom prst="rect">
            <a:avLst/>
          </a:prstGeom>
        </p:spPr>
        <p:txBody>
          <a:bodyPr wrap="none">
            <a:spAutoFit/>
          </a:bodyPr>
          <a:lstStyle/>
          <a:p>
            <a:r>
              <a:rPr lang="en-US" b="1" dirty="0">
                <a:latin typeface="Times New Roman" panose="02020603050405020304" pitchFamily="18" charset="0"/>
                <a:cs typeface="Times New Roman" panose="02020603050405020304" pitchFamily="18" charset="0"/>
              </a:rPr>
              <a:t>Natural transverse cooling is much slower:</a:t>
            </a:r>
            <a:endParaRPr lang="en-US" b="1" dirty="0"/>
          </a:p>
        </p:txBody>
      </p:sp>
      <p:sp>
        <p:nvSpPr>
          <p:cNvPr id="11" name="Rectangle 10">
            <a:extLst>
              <a:ext uri="{FF2B5EF4-FFF2-40B4-BE49-F238E27FC236}">
                <a16:creationId xmlns:a16="http://schemas.microsoft.com/office/drawing/2014/main" id="{2D860A9D-4759-4F46-80B9-2347323CB0B7}"/>
              </a:ext>
            </a:extLst>
          </p:cNvPr>
          <p:cNvSpPr/>
          <p:nvPr/>
        </p:nvSpPr>
        <p:spPr>
          <a:xfrm>
            <a:off x="320398" y="7125525"/>
            <a:ext cx="9439828" cy="353943"/>
          </a:xfrm>
          <a:prstGeom prst="rect">
            <a:avLst/>
          </a:prstGeom>
        </p:spPr>
        <p:txBody>
          <a:bodyPr wrap="none">
            <a:spAutoFit/>
          </a:bodyPr>
          <a:lstStyle/>
          <a:p>
            <a:r>
              <a:rPr lang="en-GB" sz="1700" b="1" dirty="0">
                <a:latin typeface="Times New Roman" panose="02020603050405020304" pitchFamily="18" charset="0"/>
                <a:cs typeface="Times New Roman" panose="02020603050405020304" pitchFamily="18" charset="0"/>
              </a:rPr>
              <a:t>Cooling time ~ time to radiate the full ion energy: 530 TeV / (</a:t>
            </a:r>
            <a:r>
              <a:rPr lang="en-US" sz="1700" b="1" dirty="0">
                <a:latin typeface="Times New Roman" panose="02020603050405020304" pitchFamily="18" charset="0"/>
                <a:cs typeface="Times New Roman" panose="02020603050405020304" pitchFamily="18" charset="0"/>
              </a:rPr>
              <a:t>0.5 * 190 MeV) = 5.6e6 turns (8.5 min)</a:t>
            </a:r>
            <a:endParaRPr lang="en-US" sz="1700" b="1" dirty="0"/>
          </a:p>
        </p:txBody>
      </p:sp>
      <p:sp>
        <p:nvSpPr>
          <p:cNvPr id="2" name="Rectangle 1">
            <a:extLst>
              <a:ext uri="{FF2B5EF4-FFF2-40B4-BE49-F238E27FC236}">
                <a16:creationId xmlns:a16="http://schemas.microsoft.com/office/drawing/2014/main" id="{E72AA663-E388-4750-993B-6DF50076E07D}"/>
              </a:ext>
            </a:extLst>
          </p:cNvPr>
          <p:cNvSpPr/>
          <p:nvPr/>
        </p:nvSpPr>
        <p:spPr>
          <a:xfrm>
            <a:off x="6429562" y="56294"/>
            <a:ext cx="5038725" cy="261610"/>
          </a:xfrm>
          <a:prstGeom prst="rect">
            <a:avLst/>
          </a:prstGeom>
        </p:spPr>
        <p:txBody>
          <a:bodyPr>
            <a:spAutoFit/>
          </a:bodyPr>
          <a:lstStyle/>
          <a:p>
            <a:r>
              <a:rPr lang="en-US" sz="1100" dirty="0">
                <a:hlinkClick r:id="rId6"/>
              </a:rPr>
              <a:t>https://anaconda.org/petrenko/lhc_psi_beam_vs_laser</a:t>
            </a:r>
            <a:endParaRPr lang="en-US" sz="1100" dirty="0"/>
          </a:p>
        </p:txBody>
      </p:sp>
      <p:sp>
        <p:nvSpPr>
          <p:cNvPr id="12" name="TextBox 11">
            <a:extLst>
              <a:ext uri="{FF2B5EF4-FFF2-40B4-BE49-F238E27FC236}">
                <a16:creationId xmlns:a16="http://schemas.microsoft.com/office/drawing/2014/main" id="{E717D879-3342-4E39-9BFD-2EA60640F281}"/>
              </a:ext>
            </a:extLst>
          </p:cNvPr>
          <p:cNvSpPr txBox="1"/>
          <p:nvPr/>
        </p:nvSpPr>
        <p:spPr>
          <a:xfrm rot="16200000">
            <a:off x="-2297729" y="3187612"/>
            <a:ext cx="5096178" cy="369332"/>
          </a:xfrm>
          <a:prstGeom prst="rect">
            <a:avLst/>
          </a:prstGeom>
          <a:noFill/>
        </p:spPr>
        <p:txBody>
          <a:bodyPr wrap="square">
            <a:spAutoFit/>
          </a:bodyPr>
          <a:lstStyle/>
          <a:p>
            <a:pPr algn="ctr"/>
            <a:r>
              <a:rPr lang="en-GB" sz="1800" dirty="0">
                <a:latin typeface="Times New Roman" panose="02020603050405020304" pitchFamily="18" charset="0"/>
                <a:cs typeface="Times New Roman" panose="02020603050405020304" pitchFamily="18" charset="0"/>
              </a:rPr>
              <a:t>(H-like Pb in the LHC)</a:t>
            </a:r>
            <a:endParaRPr lang="en-US" dirty="0"/>
          </a:p>
        </p:txBody>
      </p:sp>
    </p:spTree>
    <p:extLst>
      <p:ext uri="{BB962C8B-B14F-4D97-AF65-F5344CB8AC3E}">
        <p14:creationId xmlns:p14="http://schemas.microsoft.com/office/powerpoint/2010/main" val="4154558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11</a:t>
            </a:fld>
            <a:r>
              <a:rPr lang="en-US" sz="1400">
                <a:latin typeface="Times New Roman"/>
              </a:rPr>
              <a:t> </a:t>
            </a:r>
            <a:endParaRPr lang="en-US" dirty="0"/>
          </a:p>
        </p:txBody>
      </p:sp>
      <p:sp>
        <p:nvSpPr>
          <p:cNvPr id="2" name="TextBox 1">
            <a:extLst>
              <a:ext uri="{FF2B5EF4-FFF2-40B4-BE49-F238E27FC236}">
                <a16:creationId xmlns:a16="http://schemas.microsoft.com/office/drawing/2014/main" id="{F737083A-672F-4BE6-89A0-EDFBF9E9E597}"/>
              </a:ext>
            </a:extLst>
          </p:cNvPr>
          <p:cNvSpPr txBox="1"/>
          <p:nvPr/>
        </p:nvSpPr>
        <p:spPr>
          <a:xfrm>
            <a:off x="850333" y="850334"/>
            <a:ext cx="8643119" cy="5078313"/>
          </a:xfrm>
          <a:prstGeom prst="rect">
            <a:avLst/>
          </a:prstGeom>
          <a:noFill/>
        </p:spPr>
        <p:txBody>
          <a:bodyPr wrap="square" rtlCol="0">
            <a:spAutoFit/>
          </a:bodyPr>
          <a:lstStyle/>
          <a:p>
            <a:r>
              <a:rPr lang="en-US" dirty="0"/>
              <a:t>The ion beam parameters at the full-scale Gamma Factory might be possible to improve significantly by employing a more complicated multi-stage laser cooling schemes:</a:t>
            </a:r>
          </a:p>
          <a:p>
            <a:endParaRPr lang="en-US" dirty="0"/>
          </a:p>
          <a:p>
            <a:r>
              <a:rPr lang="en-US" dirty="0"/>
              <a:t>For example:</a:t>
            </a:r>
          </a:p>
          <a:p>
            <a:endParaRPr lang="en-US" dirty="0"/>
          </a:p>
          <a:p>
            <a:r>
              <a:rPr lang="en-US" dirty="0"/>
              <a:t>Instead of using H-like Pb we could think of Li-like U or Th.</a:t>
            </a:r>
          </a:p>
          <a:p>
            <a:endParaRPr lang="en-US" dirty="0"/>
          </a:p>
          <a:p>
            <a:r>
              <a:rPr lang="en-US" dirty="0"/>
              <a:t>Li-like ions can be cooled/accumulated even at lower energies in the SPS using the 2s-2p transition (like in the GF Proof-of-Principle experiment at the SPS).</a:t>
            </a:r>
          </a:p>
          <a:p>
            <a:endParaRPr lang="en-US" dirty="0"/>
          </a:p>
          <a:p>
            <a:r>
              <a:rPr lang="en-US" dirty="0"/>
              <a:t>The lower emittance ion beam means smaller beam size at the IP and lower  requirements on the primary laser (FEL) power. Also, smaller longitudinal beam size might be useful in case the laser-ion beam interaction is at an angle.</a:t>
            </a:r>
          </a:p>
          <a:p>
            <a:endParaRPr lang="en-US" dirty="0"/>
          </a:p>
          <a:p>
            <a:r>
              <a:rPr lang="en-US" dirty="0"/>
              <a:t>Of course, the primary question is the stability of such low-emittance beams in the LHC. (Under the high energy loss due to radiation emission the beams might be more stable).</a:t>
            </a:r>
          </a:p>
        </p:txBody>
      </p:sp>
    </p:spTree>
    <p:extLst>
      <p:ext uri="{BB962C8B-B14F-4D97-AF65-F5344CB8AC3E}">
        <p14:creationId xmlns:p14="http://schemas.microsoft.com/office/powerpoint/2010/main" val="2789839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12</a:t>
            </a:fld>
            <a:r>
              <a:rPr lang="en-US" sz="1400">
                <a:latin typeface="Times New Roman"/>
              </a:rPr>
              <a:t> </a:t>
            </a:r>
            <a:endParaRPr lang="en-US" dirty="0"/>
          </a:p>
        </p:txBody>
      </p:sp>
      <p:sp>
        <p:nvSpPr>
          <p:cNvPr id="5" name="TextBox 4">
            <a:extLst>
              <a:ext uri="{FF2B5EF4-FFF2-40B4-BE49-F238E27FC236}">
                <a16:creationId xmlns:a16="http://schemas.microsoft.com/office/drawing/2014/main" id="{0712E98D-32D4-4367-99B5-C2800133C8FE}"/>
              </a:ext>
            </a:extLst>
          </p:cNvPr>
          <p:cNvSpPr txBox="1"/>
          <p:nvPr/>
        </p:nvSpPr>
        <p:spPr>
          <a:xfrm>
            <a:off x="515440" y="212312"/>
            <a:ext cx="8302403" cy="646331"/>
          </a:xfrm>
          <a:prstGeom prst="rect">
            <a:avLst/>
          </a:prstGeom>
          <a:noFill/>
        </p:spPr>
        <p:txBody>
          <a:bodyPr wrap="square">
            <a:spAutoFit/>
          </a:bodyPr>
          <a:lstStyle/>
          <a:p>
            <a:r>
              <a:rPr lang="en-US" dirty="0"/>
              <a:t>Momentum slip-stacking + laser cooling can potentially increase the single bunch charge multiple times:</a:t>
            </a:r>
          </a:p>
        </p:txBody>
      </p:sp>
      <p:pic>
        <p:nvPicPr>
          <p:cNvPr id="7" name="Picture 6">
            <a:extLst>
              <a:ext uri="{FF2B5EF4-FFF2-40B4-BE49-F238E27FC236}">
                <a16:creationId xmlns:a16="http://schemas.microsoft.com/office/drawing/2014/main" id="{B01CE103-B71C-4B22-A387-D530C567D745}"/>
              </a:ext>
            </a:extLst>
          </p:cNvPr>
          <p:cNvPicPr>
            <a:picLocks noChangeAspect="1"/>
          </p:cNvPicPr>
          <p:nvPr/>
        </p:nvPicPr>
        <p:blipFill>
          <a:blip r:embed="rId2"/>
          <a:stretch>
            <a:fillRect/>
          </a:stretch>
        </p:blipFill>
        <p:spPr>
          <a:xfrm>
            <a:off x="2438265" y="951523"/>
            <a:ext cx="5506948" cy="4425287"/>
          </a:xfrm>
          <a:prstGeom prst="rect">
            <a:avLst/>
          </a:prstGeom>
        </p:spPr>
      </p:pic>
      <p:pic>
        <p:nvPicPr>
          <p:cNvPr id="9" name="Picture 8">
            <a:extLst>
              <a:ext uri="{FF2B5EF4-FFF2-40B4-BE49-F238E27FC236}">
                <a16:creationId xmlns:a16="http://schemas.microsoft.com/office/drawing/2014/main" id="{3C2297CD-AD42-42C6-AB65-215F3A7B15E7}"/>
              </a:ext>
            </a:extLst>
          </p:cNvPr>
          <p:cNvPicPr>
            <a:picLocks noChangeAspect="1"/>
          </p:cNvPicPr>
          <p:nvPr/>
        </p:nvPicPr>
        <p:blipFill>
          <a:blip r:embed="rId3"/>
          <a:stretch>
            <a:fillRect/>
          </a:stretch>
        </p:blipFill>
        <p:spPr>
          <a:xfrm>
            <a:off x="2779882" y="5469690"/>
            <a:ext cx="4943012" cy="1721793"/>
          </a:xfrm>
          <a:prstGeom prst="rect">
            <a:avLst/>
          </a:prstGeom>
        </p:spPr>
      </p:pic>
      <p:sp>
        <p:nvSpPr>
          <p:cNvPr id="12" name="TextBox 11">
            <a:extLst>
              <a:ext uri="{FF2B5EF4-FFF2-40B4-BE49-F238E27FC236}">
                <a16:creationId xmlns:a16="http://schemas.microsoft.com/office/drawing/2014/main" id="{9DF52266-2514-4A55-AFCD-599082C908A9}"/>
              </a:ext>
            </a:extLst>
          </p:cNvPr>
          <p:cNvSpPr txBox="1"/>
          <p:nvPr/>
        </p:nvSpPr>
        <p:spPr>
          <a:xfrm>
            <a:off x="478453" y="7191483"/>
            <a:ext cx="8857746" cy="338554"/>
          </a:xfrm>
          <a:prstGeom prst="rect">
            <a:avLst/>
          </a:prstGeom>
          <a:noFill/>
        </p:spPr>
        <p:txBody>
          <a:bodyPr wrap="square">
            <a:spAutoFit/>
          </a:bodyPr>
          <a:lstStyle/>
          <a:p>
            <a:r>
              <a:rPr lang="en-US" sz="1600" dirty="0">
                <a:hlinkClick r:id="rId4"/>
              </a:rPr>
              <a:t>Momentum slip-stacking in CERN SPS for the ion beams</a:t>
            </a:r>
            <a:r>
              <a:rPr lang="en-US" sz="1600" dirty="0"/>
              <a:t>. T. </a:t>
            </a:r>
            <a:r>
              <a:rPr lang="en-US" sz="1600" dirty="0" err="1"/>
              <a:t>Argyropoulos</a:t>
            </a:r>
            <a:r>
              <a:rPr lang="en-US" sz="1600" dirty="0"/>
              <a:t> et al. IPAC 2019.</a:t>
            </a:r>
          </a:p>
        </p:txBody>
      </p:sp>
      <p:sp>
        <p:nvSpPr>
          <p:cNvPr id="17" name="Arrow: Right 16">
            <a:extLst>
              <a:ext uri="{FF2B5EF4-FFF2-40B4-BE49-F238E27FC236}">
                <a16:creationId xmlns:a16="http://schemas.microsoft.com/office/drawing/2014/main" id="{605F374E-67C1-4B70-9267-27187BE69ADF}"/>
              </a:ext>
            </a:extLst>
          </p:cNvPr>
          <p:cNvSpPr/>
          <p:nvPr/>
        </p:nvSpPr>
        <p:spPr>
          <a:xfrm>
            <a:off x="7885972" y="3833201"/>
            <a:ext cx="1386160" cy="77374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sz="1600" dirty="0"/>
              <a:t>Δ</a:t>
            </a:r>
            <a:r>
              <a:rPr lang="en-US" sz="1600" dirty="0"/>
              <a:t>E cooling</a:t>
            </a:r>
          </a:p>
        </p:txBody>
      </p:sp>
      <p:sp>
        <p:nvSpPr>
          <p:cNvPr id="18" name="Freeform: Shape 17">
            <a:extLst>
              <a:ext uri="{FF2B5EF4-FFF2-40B4-BE49-F238E27FC236}">
                <a16:creationId xmlns:a16="http://schemas.microsoft.com/office/drawing/2014/main" id="{FFEA54F0-42D2-4F71-B2E9-BC25FF392A3F}"/>
              </a:ext>
            </a:extLst>
          </p:cNvPr>
          <p:cNvSpPr/>
          <p:nvPr/>
        </p:nvSpPr>
        <p:spPr>
          <a:xfrm>
            <a:off x="866217" y="704557"/>
            <a:ext cx="8967253" cy="3494704"/>
          </a:xfrm>
          <a:custGeom>
            <a:avLst/>
            <a:gdLst>
              <a:gd name="connsiteX0" fmla="*/ 8125309 w 8368607"/>
              <a:gd name="connsiteY0" fmla="*/ 3443126 h 3443126"/>
              <a:gd name="connsiteX1" fmla="*/ 8364101 w 8368607"/>
              <a:gd name="connsiteY1" fmla="*/ 2359824 h 3443126"/>
              <a:gd name="connsiteX2" fmla="*/ 7938934 w 8368607"/>
              <a:gd name="connsiteY2" fmla="*/ 1311467 h 3443126"/>
              <a:gd name="connsiteX3" fmla="*/ 7088600 w 8368607"/>
              <a:gd name="connsiteY3" fmla="*/ 140802 h 3443126"/>
              <a:gd name="connsiteX4" fmla="*/ 3984300 w 8368607"/>
              <a:gd name="connsiteY4" fmla="*/ 18494 h 3443126"/>
              <a:gd name="connsiteX5" fmla="*/ 2143851 w 8368607"/>
              <a:gd name="connsiteY5" fmla="*/ 117505 h 3443126"/>
              <a:gd name="connsiteX6" fmla="*/ 18017 w 8368607"/>
              <a:gd name="connsiteY6" fmla="*/ 967839 h 3443126"/>
              <a:gd name="connsiteX7" fmla="*/ 1124616 w 8368607"/>
              <a:gd name="connsiteY7" fmla="*/ 1253225 h 3443126"/>
              <a:gd name="connsiteX0" fmla="*/ 8049595 w 8365302"/>
              <a:gd name="connsiteY0" fmla="*/ 3402357 h 3402357"/>
              <a:gd name="connsiteX1" fmla="*/ 8364101 w 8365302"/>
              <a:gd name="connsiteY1" fmla="*/ 2359824 h 3402357"/>
              <a:gd name="connsiteX2" fmla="*/ 7938934 w 8365302"/>
              <a:gd name="connsiteY2" fmla="*/ 1311467 h 3402357"/>
              <a:gd name="connsiteX3" fmla="*/ 7088600 w 8365302"/>
              <a:gd name="connsiteY3" fmla="*/ 140802 h 3402357"/>
              <a:gd name="connsiteX4" fmla="*/ 3984300 w 8365302"/>
              <a:gd name="connsiteY4" fmla="*/ 18494 h 3402357"/>
              <a:gd name="connsiteX5" fmla="*/ 2143851 w 8365302"/>
              <a:gd name="connsiteY5" fmla="*/ 117505 h 3402357"/>
              <a:gd name="connsiteX6" fmla="*/ 18017 w 8365302"/>
              <a:gd name="connsiteY6" fmla="*/ 967839 h 3402357"/>
              <a:gd name="connsiteX7" fmla="*/ 1124616 w 8365302"/>
              <a:gd name="connsiteY7" fmla="*/ 1253225 h 3402357"/>
              <a:gd name="connsiteX0" fmla="*/ 8049595 w 8380470"/>
              <a:gd name="connsiteY0" fmla="*/ 3402357 h 3404214"/>
              <a:gd name="connsiteX1" fmla="*/ 8364101 w 8380470"/>
              <a:gd name="connsiteY1" fmla="*/ 2359824 h 3404214"/>
              <a:gd name="connsiteX2" fmla="*/ 7938934 w 8380470"/>
              <a:gd name="connsiteY2" fmla="*/ 1311467 h 3404214"/>
              <a:gd name="connsiteX3" fmla="*/ 7088600 w 8380470"/>
              <a:gd name="connsiteY3" fmla="*/ 140802 h 3404214"/>
              <a:gd name="connsiteX4" fmla="*/ 3984300 w 8380470"/>
              <a:gd name="connsiteY4" fmla="*/ 18494 h 3404214"/>
              <a:gd name="connsiteX5" fmla="*/ 2143851 w 8380470"/>
              <a:gd name="connsiteY5" fmla="*/ 117505 h 3404214"/>
              <a:gd name="connsiteX6" fmla="*/ 18017 w 8380470"/>
              <a:gd name="connsiteY6" fmla="*/ 967839 h 3404214"/>
              <a:gd name="connsiteX7" fmla="*/ 1124616 w 8380470"/>
              <a:gd name="connsiteY7" fmla="*/ 1253225 h 3404214"/>
              <a:gd name="connsiteX0" fmla="*/ 8049595 w 8621610"/>
              <a:gd name="connsiteY0" fmla="*/ 3402357 h 3404214"/>
              <a:gd name="connsiteX1" fmla="*/ 8620366 w 8621610"/>
              <a:gd name="connsiteY1" fmla="*/ 2359824 h 3404214"/>
              <a:gd name="connsiteX2" fmla="*/ 7938934 w 8621610"/>
              <a:gd name="connsiteY2" fmla="*/ 1311467 h 3404214"/>
              <a:gd name="connsiteX3" fmla="*/ 7088600 w 8621610"/>
              <a:gd name="connsiteY3" fmla="*/ 140802 h 3404214"/>
              <a:gd name="connsiteX4" fmla="*/ 3984300 w 8621610"/>
              <a:gd name="connsiteY4" fmla="*/ 18494 h 3404214"/>
              <a:gd name="connsiteX5" fmla="*/ 2143851 w 8621610"/>
              <a:gd name="connsiteY5" fmla="*/ 117505 h 3404214"/>
              <a:gd name="connsiteX6" fmla="*/ 18017 w 8621610"/>
              <a:gd name="connsiteY6" fmla="*/ 967839 h 3404214"/>
              <a:gd name="connsiteX7" fmla="*/ 1124616 w 8621610"/>
              <a:gd name="connsiteY7" fmla="*/ 1253225 h 3404214"/>
              <a:gd name="connsiteX0" fmla="*/ 8049595 w 8626058"/>
              <a:gd name="connsiteY0" fmla="*/ 3396350 h 3398367"/>
              <a:gd name="connsiteX1" fmla="*/ 8620366 w 8626058"/>
              <a:gd name="connsiteY1" fmla="*/ 2353817 h 3398367"/>
              <a:gd name="connsiteX2" fmla="*/ 8265090 w 8626058"/>
              <a:gd name="connsiteY2" fmla="*/ 932711 h 3398367"/>
              <a:gd name="connsiteX3" fmla="*/ 7088600 w 8626058"/>
              <a:gd name="connsiteY3" fmla="*/ 134795 h 3398367"/>
              <a:gd name="connsiteX4" fmla="*/ 3984300 w 8626058"/>
              <a:gd name="connsiteY4" fmla="*/ 12487 h 3398367"/>
              <a:gd name="connsiteX5" fmla="*/ 2143851 w 8626058"/>
              <a:gd name="connsiteY5" fmla="*/ 111498 h 3398367"/>
              <a:gd name="connsiteX6" fmla="*/ 18017 w 8626058"/>
              <a:gd name="connsiteY6" fmla="*/ 961832 h 3398367"/>
              <a:gd name="connsiteX7" fmla="*/ 1124616 w 8626058"/>
              <a:gd name="connsiteY7" fmla="*/ 1247218 h 3398367"/>
              <a:gd name="connsiteX0" fmla="*/ 8049595 w 8626058"/>
              <a:gd name="connsiteY0" fmla="*/ 3477440 h 3479457"/>
              <a:gd name="connsiteX1" fmla="*/ 8620366 w 8626058"/>
              <a:gd name="connsiteY1" fmla="*/ 2434907 h 3479457"/>
              <a:gd name="connsiteX2" fmla="*/ 8265090 w 8626058"/>
              <a:gd name="connsiteY2" fmla="*/ 1013801 h 3479457"/>
              <a:gd name="connsiteX3" fmla="*/ 7088600 w 8626058"/>
              <a:gd name="connsiteY3" fmla="*/ 215885 h 3479457"/>
              <a:gd name="connsiteX4" fmla="*/ 4694853 w 8626058"/>
              <a:gd name="connsiteY4" fmla="*/ 390 h 3479457"/>
              <a:gd name="connsiteX5" fmla="*/ 2143851 w 8626058"/>
              <a:gd name="connsiteY5" fmla="*/ 192588 h 3479457"/>
              <a:gd name="connsiteX6" fmla="*/ 18017 w 8626058"/>
              <a:gd name="connsiteY6" fmla="*/ 1042922 h 3479457"/>
              <a:gd name="connsiteX7" fmla="*/ 1124616 w 8626058"/>
              <a:gd name="connsiteY7" fmla="*/ 1328308 h 3479457"/>
              <a:gd name="connsiteX0" fmla="*/ 8222042 w 8798505"/>
              <a:gd name="connsiteY0" fmla="*/ 3477222 h 3479239"/>
              <a:gd name="connsiteX1" fmla="*/ 8792813 w 8798505"/>
              <a:gd name="connsiteY1" fmla="*/ 2434689 h 3479239"/>
              <a:gd name="connsiteX2" fmla="*/ 8437537 w 8798505"/>
              <a:gd name="connsiteY2" fmla="*/ 1013583 h 3479239"/>
              <a:gd name="connsiteX3" fmla="*/ 7261047 w 8798505"/>
              <a:gd name="connsiteY3" fmla="*/ 215667 h 3479239"/>
              <a:gd name="connsiteX4" fmla="*/ 4867300 w 8798505"/>
              <a:gd name="connsiteY4" fmla="*/ 172 h 3479239"/>
              <a:gd name="connsiteX5" fmla="*/ 2316298 w 8798505"/>
              <a:gd name="connsiteY5" fmla="*/ 192370 h 3479239"/>
              <a:gd name="connsiteX6" fmla="*/ 15738 w 8798505"/>
              <a:gd name="connsiteY6" fmla="*/ 803912 h 3479239"/>
              <a:gd name="connsiteX7" fmla="*/ 1297063 w 8798505"/>
              <a:gd name="connsiteY7" fmla="*/ 1328090 h 3479239"/>
              <a:gd name="connsiteX0" fmla="*/ 8222108 w 8798571"/>
              <a:gd name="connsiteY0" fmla="*/ 3477222 h 3479239"/>
              <a:gd name="connsiteX1" fmla="*/ 8792879 w 8798571"/>
              <a:gd name="connsiteY1" fmla="*/ 2434689 h 3479239"/>
              <a:gd name="connsiteX2" fmla="*/ 8437603 w 8798571"/>
              <a:gd name="connsiteY2" fmla="*/ 1013583 h 3479239"/>
              <a:gd name="connsiteX3" fmla="*/ 7261113 w 8798571"/>
              <a:gd name="connsiteY3" fmla="*/ 215667 h 3479239"/>
              <a:gd name="connsiteX4" fmla="*/ 4867366 w 8798571"/>
              <a:gd name="connsiteY4" fmla="*/ 172 h 3479239"/>
              <a:gd name="connsiteX5" fmla="*/ 2316364 w 8798571"/>
              <a:gd name="connsiteY5" fmla="*/ 192370 h 3479239"/>
              <a:gd name="connsiteX6" fmla="*/ 15804 w 8798571"/>
              <a:gd name="connsiteY6" fmla="*/ 803912 h 3479239"/>
              <a:gd name="connsiteX7" fmla="*/ 1291305 w 8798571"/>
              <a:gd name="connsiteY7" fmla="*/ 1403805 h 3479239"/>
              <a:gd name="connsiteX0" fmla="*/ 8281266 w 8857729"/>
              <a:gd name="connsiteY0" fmla="*/ 3477222 h 3479239"/>
              <a:gd name="connsiteX1" fmla="*/ 8852037 w 8857729"/>
              <a:gd name="connsiteY1" fmla="*/ 2434689 h 3479239"/>
              <a:gd name="connsiteX2" fmla="*/ 8496761 w 8857729"/>
              <a:gd name="connsiteY2" fmla="*/ 1013583 h 3479239"/>
              <a:gd name="connsiteX3" fmla="*/ 7320271 w 8857729"/>
              <a:gd name="connsiteY3" fmla="*/ 215667 h 3479239"/>
              <a:gd name="connsiteX4" fmla="*/ 4926524 w 8857729"/>
              <a:gd name="connsiteY4" fmla="*/ 172 h 3479239"/>
              <a:gd name="connsiteX5" fmla="*/ 2375522 w 8857729"/>
              <a:gd name="connsiteY5" fmla="*/ 192370 h 3479239"/>
              <a:gd name="connsiteX6" fmla="*/ 74962 w 8857729"/>
              <a:gd name="connsiteY6" fmla="*/ 803912 h 3479239"/>
              <a:gd name="connsiteX7" fmla="*/ 1350463 w 8857729"/>
              <a:gd name="connsiteY7" fmla="*/ 1403805 h 3479239"/>
              <a:gd name="connsiteX0" fmla="*/ 8199727 w 8861461"/>
              <a:gd name="connsiteY0" fmla="*/ 3483047 h 3485051"/>
              <a:gd name="connsiteX1" fmla="*/ 8852037 w 8861461"/>
              <a:gd name="connsiteY1" fmla="*/ 2434689 h 3485051"/>
              <a:gd name="connsiteX2" fmla="*/ 8496761 w 8861461"/>
              <a:gd name="connsiteY2" fmla="*/ 1013583 h 3485051"/>
              <a:gd name="connsiteX3" fmla="*/ 7320271 w 8861461"/>
              <a:gd name="connsiteY3" fmla="*/ 215667 h 3485051"/>
              <a:gd name="connsiteX4" fmla="*/ 4926524 w 8861461"/>
              <a:gd name="connsiteY4" fmla="*/ 172 h 3485051"/>
              <a:gd name="connsiteX5" fmla="*/ 2375522 w 8861461"/>
              <a:gd name="connsiteY5" fmla="*/ 192370 h 3485051"/>
              <a:gd name="connsiteX6" fmla="*/ 74962 w 8861461"/>
              <a:gd name="connsiteY6" fmla="*/ 803912 h 3485051"/>
              <a:gd name="connsiteX7" fmla="*/ 1350463 w 8861461"/>
              <a:gd name="connsiteY7" fmla="*/ 1403805 h 3485051"/>
              <a:gd name="connsiteX0" fmla="*/ 8199727 w 8861461"/>
              <a:gd name="connsiteY0" fmla="*/ 3483047 h 3483056"/>
              <a:gd name="connsiteX1" fmla="*/ 8852037 w 8861461"/>
              <a:gd name="connsiteY1" fmla="*/ 2434689 h 3483056"/>
              <a:gd name="connsiteX2" fmla="*/ 8496761 w 8861461"/>
              <a:gd name="connsiteY2" fmla="*/ 1013583 h 3483056"/>
              <a:gd name="connsiteX3" fmla="*/ 7320271 w 8861461"/>
              <a:gd name="connsiteY3" fmla="*/ 215667 h 3483056"/>
              <a:gd name="connsiteX4" fmla="*/ 4926524 w 8861461"/>
              <a:gd name="connsiteY4" fmla="*/ 172 h 3483056"/>
              <a:gd name="connsiteX5" fmla="*/ 2375522 w 8861461"/>
              <a:gd name="connsiteY5" fmla="*/ 192370 h 3483056"/>
              <a:gd name="connsiteX6" fmla="*/ 74962 w 8861461"/>
              <a:gd name="connsiteY6" fmla="*/ 803912 h 3483056"/>
              <a:gd name="connsiteX7" fmla="*/ 1350463 w 8861461"/>
              <a:gd name="connsiteY7" fmla="*/ 1403805 h 3483056"/>
              <a:gd name="connsiteX0" fmla="*/ 8263794 w 8858484"/>
              <a:gd name="connsiteY0" fmla="*/ 3512168 h 3512177"/>
              <a:gd name="connsiteX1" fmla="*/ 8852037 w 8858484"/>
              <a:gd name="connsiteY1" fmla="*/ 2434689 h 3512177"/>
              <a:gd name="connsiteX2" fmla="*/ 8496761 w 8858484"/>
              <a:gd name="connsiteY2" fmla="*/ 1013583 h 3512177"/>
              <a:gd name="connsiteX3" fmla="*/ 7320271 w 8858484"/>
              <a:gd name="connsiteY3" fmla="*/ 215667 h 3512177"/>
              <a:gd name="connsiteX4" fmla="*/ 4926524 w 8858484"/>
              <a:gd name="connsiteY4" fmla="*/ 172 h 3512177"/>
              <a:gd name="connsiteX5" fmla="*/ 2375522 w 8858484"/>
              <a:gd name="connsiteY5" fmla="*/ 192370 h 3512177"/>
              <a:gd name="connsiteX6" fmla="*/ 74962 w 8858484"/>
              <a:gd name="connsiteY6" fmla="*/ 803912 h 3512177"/>
              <a:gd name="connsiteX7" fmla="*/ 1350463 w 8858484"/>
              <a:gd name="connsiteY7" fmla="*/ 1403805 h 3512177"/>
              <a:gd name="connsiteX0" fmla="*/ 8376794 w 8971484"/>
              <a:gd name="connsiteY0" fmla="*/ 3512168 h 3512177"/>
              <a:gd name="connsiteX1" fmla="*/ 8965037 w 8971484"/>
              <a:gd name="connsiteY1" fmla="*/ 2434689 h 3512177"/>
              <a:gd name="connsiteX2" fmla="*/ 8609761 w 8971484"/>
              <a:gd name="connsiteY2" fmla="*/ 1013583 h 3512177"/>
              <a:gd name="connsiteX3" fmla="*/ 7433271 w 8971484"/>
              <a:gd name="connsiteY3" fmla="*/ 215667 h 3512177"/>
              <a:gd name="connsiteX4" fmla="*/ 5039524 w 8971484"/>
              <a:gd name="connsiteY4" fmla="*/ 172 h 3512177"/>
              <a:gd name="connsiteX5" fmla="*/ 2488522 w 8971484"/>
              <a:gd name="connsiteY5" fmla="*/ 192370 h 3512177"/>
              <a:gd name="connsiteX6" fmla="*/ 187962 w 8971484"/>
              <a:gd name="connsiteY6" fmla="*/ 803912 h 3512177"/>
              <a:gd name="connsiteX7" fmla="*/ 1044121 w 8971484"/>
              <a:gd name="connsiteY7" fmla="*/ 1397981 h 3512177"/>
              <a:gd name="connsiteX0" fmla="*/ 8487454 w 8967253"/>
              <a:gd name="connsiteY0" fmla="*/ 3494695 h 3494704"/>
              <a:gd name="connsiteX1" fmla="*/ 8965037 w 8967253"/>
              <a:gd name="connsiteY1" fmla="*/ 2434689 h 3494704"/>
              <a:gd name="connsiteX2" fmla="*/ 8609761 w 8967253"/>
              <a:gd name="connsiteY2" fmla="*/ 1013583 h 3494704"/>
              <a:gd name="connsiteX3" fmla="*/ 7433271 w 8967253"/>
              <a:gd name="connsiteY3" fmla="*/ 215667 h 3494704"/>
              <a:gd name="connsiteX4" fmla="*/ 5039524 w 8967253"/>
              <a:gd name="connsiteY4" fmla="*/ 172 h 3494704"/>
              <a:gd name="connsiteX5" fmla="*/ 2488522 w 8967253"/>
              <a:gd name="connsiteY5" fmla="*/ 192370 h 3494704"/>
              <a:gd name="connsiteX6" fmla="*/ 187962 w 8967253"/>
              <a:gd name="connsiteY6" fmla="*/ 803912 h 3494704"/>
              <a:gd name="connsiteX7" fmla="*/ 1044121 w 8967253"/>
              <a:gd name="connsiteY7" fmla="*/ 1397981 h 3494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67253" h="3494704">
                <a:moveTo>
                  <a:pt x="8487454" y="3494695"/>
                </a:moveTo>
                <a:cubicBezTo>
                  <a:pt x="8884470" y="3497606"/>
                  <a:pt x="8944652" y="2848208"/>
                  <a:pt x="8965037" y="2434689"/>
                </a:cubicBezTo>
                <a:cubicBezTo>
                  <a:pt x="8985422" y="2021170"/>
                  <a:pt x="8865055" y="1383420"/>
                  <a:pt x="8609761" y="1013583"/>
                </a:cubicBezTo>
                <a:cubicBezTo>
                  <a:pt x="8354467" y="643746"/>
                  <a:pt x="8028310" y="384569"/>
                  <a:pt x="7433271" y="215667"/>
                </a:cubicBezTo>
                <a:cubicBezTo>
                  <a:pt x="6838232" y="46765"/>
                  <a:pt x="5863649" y="4055"/>
                  <a:pt x="5039524" y="172"/>
                </a:cubicBezTo>
                <a:cubicBezTo>
                  <a:pt x="4215399" y="-3711"/>
                  <a:pt x="3297116" y="58413"/>
                  <a:pt x="2488522" y="192370"/>
                </a:cubicBezTo>
                <a:cubicBezTo>
                  <a:pt x="1679928" y="326327"/>
                  <a:pt x="357834" y="614625"/>
                  <a:pt x="187962" y="803912"/>
                </a:cubicBezTo>
                <a:cubicBezTo>
                  <a:pt x="18089" y="993199"/>
                  <a:pt x="-396399" y="1347504"/>
                  <a:pt x="1044121" y="1397981"/>
                </a:cubicBezTo>
              </a:path>
            </a:pathLst>
          </a:cu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Right 18">
            <a:extLst>
              <a:ext uri="{FF2B5EF4-FFF2-40B4-BE49-F238E27FC236}">
                <a16:creationId xmlns:a16="http://schemas.microsoft.com/office/drawing/2014/main" id="{F4FD18A0-B8D6-4866-BCAC-9AA7CA6721A2}"/>
              </a:ext>
            </a:extLst>
          </p:cNvPr>
          <p:cNvSpPr/>
          <p:nvPr/>
        </p:nvSpPr>
        <p:spPr>
          <a:xfrm>
            <a:off x="1910339" y="1792417"/>
            <a:ext cx="527926" cy="60201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92961796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17C63634-CC58-4F9B-8A24-E4730066E5CB}"/>
              </a:ext>
            </a:extLst>
          </p:cNvPr>
          <p:cNvGrpSpPr/>
          <p:nvPr/>
        </p:nvGrpSpPr>
        <p:grpSpPr>
          <a:xfrm>
            <a:off x="302972" y="453525"/>
            <a:ext cx="9525160" cy="7103312"/>
            <a:chOff x="-2" y="667999"/>
            <a:chExt cx="10080626" cy="7517544"/>
          </a:xfrm>
        </p:grpSpPr>
        <p:pic>
          <p:nvPicPr>
            <p:cNvPr id="5" name="Picture 4">
              <a:extLst>
                <a:ext uri="{FF2B5EF4-FFF2-40B4-BE49-F238E27FC236}">
                  <a16:creationId xmlns:a16="http://schemas.microsoft.com/office/drawing/2014/main" id="{EC23A2B2-E97F-4F34-9580-3428CD93884E}"/>
                </a:ext>
              </a:extLst>
            </p:cNvPr>
            <p:cNvPicPr>
              <a:picLocks noChangeAspect="1"/>
            </p:cNvPicPr>
            <p:nvPr/>
          </p:nvPicPr>
          <p:blipFill>
            <a:blip r:embed="rId2"/>
            <a:stretch>
              <a:fillRect/>
            </a:stretch>
          </p:blipFill>
          <p:spPr>
            <a:xfrm>
              <a:off x="-1" y="667999"/>
              <a:ext cx="10080625" cy="4736057"/>
            </a:xfrm>
            <a:prstGeom prst="rect">
              <a:avLst/>
            </a:prstGeom>
          </p:spPr>
        </p:pic>
        <p:pic>
          <p:nvPicPr>
            <p:cNvPr id="7" name="Picture 6">
              <a:extLst>
                <a:ext uri="{FF2B5EF4-FFF2-40B4-BE49-F238E27FC236}">
                  <a16:creationId xmlns:a16="http://schemas.microsoft.com/office/drawing/2014/main" id="{15D55449-3527-4BBD-908D-E63B337490B5}"/>
                </a:ext>
              </a:extLst>
            </p:cNvPr>
            <p:cNvPicPr>
              <a:picLocks noChangeAspect="1"/>
            </p:cNvPicPr>
            <p:nvPr/>
          </p:nvPicPr>
          <p:blipFill>
            <a:blip r:embed="rId3"/>
            <a:stretch>
              <a:fillRect/>
            </a:stretch>
          </p:blipFill>
          <p:spPr>
            <a:xfrm>
              <a:off x="-2" y="5447242"/>
              <a:ext cx="10080625" cy="2738301"/>
            </a:xfrm>
            <a:prstGeom prst="rect">
              <a:avLst/>
            </a:prstGeom>
          </p:spPr>
        </p:pic>
      </p:grpSp>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13</a:t>
            </a:fld>
            <a:r>
              <a:rPr lang="en-US" sz="1400" dirty="0">
                <a:latin typeface="Times New Roman"/>
              </a:rPr>
              <a:t> </a:t>
            </a:r>
            <a:endParaRPr lang="en-US" dirty="0"/>
          </a:p>
        </p:txBody>
      </p:sp>
      <p:sp>
        <p:nvSpPr>
          <p:cNvPr id="4" name="Rectangle 3"/>
          <p:cNvSpPr/>
          <p:nvPr/>
        </p:nvSpPr>
        <p:spPr>
          <a:xfrm>
            <a:off x="1275851" y="19773"/>
            <a:ext cx="7413248" cy="461665"/>
          </a:xfrm>
          <a:prstGeom prst="rect">
            <a:avLst/>
          </a:prstGeom>
        </p:spPr>
        <p:txBody>
          <a:bodyPr wrap="none">
            <a:spAutoFit/>
          </a:bodyPr>
          <a:lstStyle/>
          <a:p>
            <a:pPr algn="ctr"/>
            <a:r>
              <a:rPr lang="en-US" sz="2400" b="1" dirty="0"/>
              <a:t>Transverse cooling of Li-like Ca beam in the SPS:</a:t>
            </a:r>
            <a:endParaRPr lang="en-US" sz="2400" dirty="0"/>
          </a:p>
        </p:txBody>
      </p:sp>
      <p:sp>
        <p:nvSpPr>
          <p:cNvPr id="9" name="TextBox 8">
            <a:extLst>
              <a:ext uri="{FF2B5EF4-FFF2-40B4-BE49-F238E27FC236}">
                <a16:creationId xmlns:a16="http://schemas.microsoft.com/office/drawing/2014/main" id="{7DCEC405-F398-479E-9AE5-C2D896A59C7B}"/>
              </a:ext>
            </a:extLst>
          </p:cNvPr>
          <p:cNvSpPr txBox="1"/>
          <p:nvPr/>
        </p:nvSpPr>
        <p:spPr>
          <a:xfrm>
            <a:off x="118535" y="613230"/>
            <a:ext cx="2573866" cy="1200329"/>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First laser transfers </a:t>
            </a:r>
            <a:r>
              <a:rPr lang="en-US" dirty="0" err="1">
                <a:latin typeface="Times New Roman" panose="02020603050405020304" pitchFamily="18" charset="0"/>
                <a:cs typeface="Times New Roman" panose="02020603050405020304" pitchFamily="18" charset="0"/>
              </a:rPr>
              <a:t>betatron</a:t>
            </a:r>
            <a:r>
              <a:rPr lang="en-US" dirty="0">
                <a:latin typeface="Times New Roman" panose="02020603050405020304" pitchFamily="18" charset="0"/>
                <a:cs typeface="Times New Roman" panose="02020603050405020304" pitchFamily="18" charset="0"/>
              </a:rPr>
              <a:t> oscillations into energy oscillations (synchrotron oscillations)</a:t>
            </a:r>
          </a:p>
        </p:txBody>
      </p:sp>
      <p:sp>
        <p:nvSpPr>
          <p:cNvPr id="11" name="TextBox 10">
            <a:extLst>
              <a:ext uri="{FF2B5EF4-FFF2-40B4-BE49-F238E27FC236}">
                <a16:creationId xmlns:a16="http://schemas.microsoft.com/office/drawing/2014/main" id="{8C778C4B-2CB5-436E-B581-768FCFB9EF3F}"/>
              </a:ext>
            </a:extLst>
          </p:cNvPr>
          <p:cNvSpPr txBox="1"/>
          <p:nvPr/>
        </p:nvSpPr>
        <p:spPr>
          <a:xfrm>
            <a:off x="252494" y="5269068"/>
            <a:ext cx="2262428" cy="923330"/>
          </a:xfrm>
          <a:prstGeom prst="rect">
            <a:avLst/>
          </a:prstGeom>
          <a:noFill/>
        </p:spPr>
        <p:txBody>
          <a:bodyPr wrap="square">
            <a:spAutoFit/>
          </a:bodyPr>
          <a:lstStyle/>
          <a:p>
            <a:r>
              <a:rPr lang="en-US" dirty="0">
                <a:latin typeface="Times New Roman" panose="02020603050405020304" pitchFamily="18" charset="0"/>
                <a:cs typeface="Times New Roman" panose="02020603050405020304" pitchFamily="18" charset="0"/>
              </a:rPr>
              <a:t>Second laser cools the  beam in energy (longitudinally)</a:t>
            </a:r>
          </a:p>
        </p:txBody>
      </p:sp>
      <p:sp>
        <p:nvSpPr>
          <p:cNvPr id="10" name="TextBox 9">
            <a:extLst>
              <a:ext uri="{FF2B5EF4-FFF2-40B4-BE49-F238E27FC236}">
                <a16:creationId xmlns:a16="http://schemas.microsoft.com/office/drawing/2014/main" id="{5B32B831-578F-4ABC-9ED9-53179D0FD75B}"/>
              </a:ext>
            </a:extLst>
          </p:cNvPr>
          <p:cNvSpPr txBox="1"/>
          <p:nvPr/>
        </p:nvSpPr>
        <p:spPr>
          <a:xfrm>
            <a:off x="0" y="2229405"/>
            <a:ext cx="2573866" cy="954107"/>
          </a:xfrm>
          <a:prstGeom prst="rect">
            <a:avLst/>
          </a:prstGeom>
          <a:noFill/>
        </p:spPr>
        <p:txBody>
          <a:bodyPr wrap="square">
            <a:spAutoFit/>
          </a:bodyPr>
          <a:lstStyle/>
          <a:p>
            <a:pPr algn="l"/>
            <a:r>
              <a:rPr lang="en-US" sz="1400" b="0" i="0" u="none" strike="noStrike" baseline="0" dirty="0">
                <a:latin typeface="t1-gul-regular"/>
              </a:rPr>
              <a:t>From our recent article: </a:t>
            </a:r>
            <a:r>
              <a:rPr lang="en-US" sz="1400" b="0" i="0" u="none" strike="noStrike" baseline="0" dirty="0">
                <a:latin typeface="t1-gul-regular"/>
                <a:hlinkClick r:id="rId4"/>
              </a:rPr>
              <a:t>High-luminosity Large Hadron Collider with laser-cooled</a:t>
            </a:r>
          </a:p>
          <a:p>
            <a:pPr algn="l"/>
            <a:r>
              <a:rPr lang="en-US" sz="1400" b="0" i="0" u="none" strike="noStrike" baseline="0" dirty="0" err="1">
                <a:latin typeface="t1-gul-regular"/>
                <a:hlinkClick r:id="rId4"/>
              </a:rPr>
              <a:t>isoscalar</a:t>
            </a:r>
            <a:r>
              <a:rPr lang="en-US" sz="1400" b="0" i="0" u="none" strike="noStrike" baseline="0" dirty="0">
                <a:latin typeface="t1-gul-regular"/>
                <a:hlinkClick r:id="rId4"/>
              </a:rPr>
              <a:t> ion beams</a:t>
            </a:r>
            <a:endParaRPr lang="en-US" sz="1400" dirty="0"/>
          </a:p>
        </p:txBody>
      </p:sp>
      <p:pic>
        <p:nvPicPr>
          <p:cNvPr id="12" name="Picture 11">
            <a:extLst>
              <a:ext uri="{FF2B5EF4-FFF2-40B4-BE49-F238E27FC236}">
                <a16:creationId xmlns:a16="http://schemas.microsoft.com/office/drawing/2014/main" id="{19851819-967A-41C0-A299-426B4DD8016E}"/>
              </a:ext>
            </a:extLst>
          </p:cNvPr>
          <p:cNvPicPr>
            <a:picLocks noChangeAspect="1"/>
          </p:cNvPicPr>
          <p:nvPr/>
        </p:nvPicPr>
        <p:blipFill>
          <a:blip r:embed="rId5"/>
          <a:stretch>
            <a:fillRect/>
          </a:stretch>
        </p:blipFill>
        <p:spPr>
          <a:xfrm>
            <a:off x="7169406" y="1599993"/>
            <a:ext cx="2843164" cy="1200329"/>
          </a:xfrm>
          <a:prstGeom prst="rect">
            <a:avLst/>
          </a:prstGeom>
        </p:spPr>
      </p:pic>
    </p:spTree>
    <p:extLst>
      <p:ext uri="{BB962C8B-B14F-4D97-AF65-F5344CB8AC3E}">
        <p14:creationId xmlns:p14="http://schemas.microsoft.com/office/powerpoint/2010/main" val="29409546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14</a:t>
            </a:fld>
            <a:r>
              <a:rPr lang="en-US" sz="1400" dirty="0">
                <a:latin typeface="Times New Roman"/>
              </a:rPr>
              <a:t> </a:t>
            </a:r>
            <a:endParaRPr lang="en-US" dirty="0"/>
          </a:p>
        </p:txBody>
      </p:sp>
      <p:sp>
        <p:nvSpPr>
          <p:cNvPr id="4" name="Rectangle 3"/>
          <p:cNvSpPr/>
          <p:nvPr/>
        </p:nvSpPr>
        <p:spPr>
          <a:xfrm>
            <a:off x="1275851" y="19773"/>
            <a:ext cx="7413248" cy="461665"/>
          </a:xfrm>
          <a:prstGeom prst="rect">
            <a:avLst/>
          </a:prstGeom>
        </p:spPr>
        <p:txBody>
          <a:bodyPr wrap="none">
            <a:spAutoFit/>
          </a:bodyPr>
          <a:lstStyle/>
          <a:p>
            <a:pPr algn="ctr"/>
            <a:r>
              <a:rPr lang="en-US" sz="2400" b="1" dirty="0"/>
              <a:t>Transverse cooling of Li-like Ca beam in the SPS:</a:t>
            </a:r>
            <a:endParaRPr lang="en-US" sz="2400" dirty="0"/>
          </a:p>
        </p:txBody>
      </p:sp>
      <p:grpSp>
        <p:nvGrpSpPr>
          <p:cNvPr id="2" name="Group 1">
            <a:extLst>
              <a:ext uri="{FF2B5EF4-FFF2-40B4-BE49-F238E27FC236}">
                <a16:creationId xmlns:a16="http://schemas.microsoft.com/office/drawing/2014/main" id="{EAF38C82-C483-4BB1-840A-3E6B8ED15A3F}"/>
              </a:ext>
            </a:extLst>
          </p:cNvPr>
          <p:cNvGrpSpPr/>
          <p:nvPr/>
        </p:nvGrpSpPr>
        <p:grpSpPr>
          <a:xfrm>
            <a:off x="-811860" y="744272"/>
            <a:ext cx="10824752" cy="6071130"/>
            <a:chOff x="-1550618" y="532870"/>
            <a:chExt cx="11563510" cy="6485467"/>
          </a:xfrm>
        </p:grpSpPr>
        <p:pic>
          <p:nvPicPr>
            <p:cNvPr id="2052" name="Picture 4">
              <a:extLst>
                <a:ext uri="{FF2B5EF4-FFF2-40B4-BE49-F238E27FC236}">
                  <a16:creationId xmlns:a16="http://schemas.microsoft.com/office/drawing/2014/main" id="{6AA324BC-8CD3-47BA-8C7B-8E332695EC3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3067" y="541337"/>
              <a:ext cx="6219825" cy="6477000"/>
            </a:xfrm>
            <a:prstGeom prst="rect">
              <a:avLst/>
            </a:prstGeom>
            <a:noFill/>
            <a:extLst>
              <a:ext uri="{909E8E84-426E-40DD-AFC4-6F175D3DCCD1}">
                <a14:hiddenFill xmlns:a14="http://schemas.microsoft.com/office/drawing/2010/main">
                  <a:solidFill>
                    <a:srgbClr val="FFFFFF"/>
                  </a:solidFill>
                </a14:hiddenFill>
              </a:ext>
            </a:extLst>
          </p:spPr>
        </p:pic>
        <p:pic>
          <p:nvPicPr>
            <p:cNvPr id="2050" name="Picture 2">
              <a:extLst>
                <a:ext uri="{FF2B5EF4-FFF2-40B4-BE49-F238E27FC236}">
                  <a16:creationId xmlns:a16="http://schemas.microsoft.com/office/drawing/2014/main" id="{0B81992A-E464-4636-A8CA-89EF2986DBB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50618" y="532870"/>
              <a:ext cx="6219825" cy="6477000"/>
            </a:xfrm>
            <a:prstGeom prst="rect">
              <a:avLst/>
            </a:prstGeom>
            <a:noFill/>
            <a:extLst>
              <a:ext uri="{909E8E84-426E-40DD-AFC4-6F175D3DCCD1}">
                <a14:hiddenFill xmlns:a14="http://schemas.microsoft.com/office/drawing/2010/main">
                  <a:solidFill>
                    <a:srgbClr val="FFFFFF"/>
                  </a:solidFill>
                </a14:hiddenFill>
              </a:ext>
            </a:extLst>
          </p:spPr>
        </p:pic>
      </p:grpSp>
      <p:sp>
        <p:nvSpPr>
          <p:cNvPr id="13" name="TextBox 12">
            <a:extLst>
              <a:ext uri="{FF2B5EF4-FFF2-40B4-BE49-F238E27FC236}">
                <a16:creationId xmlns:a16="http://schemas.microsoft.com/office/drawing/2014/main" id="{354D30D9-4927-4589-B2EB-EA791D423D97}"/>
              </a:ext>
            </a:extLst>
          </p:cNvPr>
          <p:cNvSpPr txBox="1"/>
          <p:nvPr/>
        </p:nvSpPr>
        <p:spPr>
          <a:xfrm>
            <a:off x="533399" y="7070310"/>
            <a:ext cx="8627533" cy="338554"/>
          </a:xfrm>
          <a:prstGeom prst="rect">
            <a:avLst/>
          </a:prstGeom>
          <a:noFill/>
        </p:spPr>
        <p:txBody>
          <a:bodyPr wrap="square">
            <a:spAutoFit/>
          </a:bodyPr>
          <a:lstStyle/>
          <a:p>
            <a:r>
              <a:rPr lang="en-US" sz="1600" dirty="0"/>
              <a:t>Simulation details: </a:t>
            </a:r>
            <a:r>
              <a:rPr lang="en-US" sz="1600" dirty="0">
                <a:hlinkClick r:id="rId4"/>
              </a:rPr>
              <a:t>https://anaconda.org/petrenko/li_like_ca_in_sps_transv</a:t>
            </a:r>
            <a:endParaRPr lang="en-US" sz="1600" dirty="0"/>
          </a:p>
        </p:txBody>
      </p:sp>
    </p:spTree>
    <p:extLst>
      <p:ext uri="{BB962C8B-B14F-4D97-AF65-F5344CB8AC3E}">
        <p14:creationId xmlns:p14="http://schemas.microsoft.com/office/powerpoint/2010/main" val="426030658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15</a:t>
            </a:fld>
            <a:r>
              <a:rPr lang="en-US" sz="1400" dirty="0">
                <a:latin typeface="Times New Roman"/>
              </a:rPr>
              <a:t> </a:t>
            </a:r>
            <a:endParaRPr lang="en-US" dirty="0"/>
          </a:p>
        </p:txBody>
      </p:sp>
      <p:sp>
        <p:nvSpPr>
          <p:cNvPr id="4" name="Rectangle 3"/>
          <p:cNvSpPr/>
          <p:nvPr/>
        </p:nvSpPr>
        <p:spPr>
          <a:xfrm>
            <a:off x="1275851" y="19773"/>
            <a:ext cx="7413248" cy="461665"/>
          </a:xfrm>
          <a:prstGeom prst="rect">
            <a:avLst/>
          </a:prstGeom>
        </p:spPr>
        <p:txBody>
          <a:bodyPr wrap="none">
            <a:spAutoFit/>
          </a:bodyPr>
          <a:lstStyle/>
          <a:p>
            <a:pPr algn="ctr"/>
            <a:r>
              <a:rPr lang="en-US" sz="2400" b="1" dirty="0"/>
              <a:t>Transverse cooling of Li-like Ca beam in the SPS:</a:t>
            </a:r>
            <a:endParaRPr lang="en-US" sz="2400" dirty="0"/>
          </a:p>
        </p:txBody>
      </p:sp>
      <p:pic>
        <p:nvPicPr>
          <p:cNvPr id="5" name="Picture 4">
            <a:extLst>
              <a:ext uri="{FF2B5EF4-FFF2-40B4-BE49-F238E27FC236}">
                <a16:creationId xmlns:a16="http://schemas.microsoft.com/office/drawing/2014/main" id="{4D4F60B6-9E25-4CAF-BAEF-50FC2848140B}"/>
              </a:ext>
            </a:extLst>
          </p:cNvPr>
          <p:cNvPicPr>
            <a:picLocks noChangeAspect="1"/>
          </p:cNvPicPr>
          <p:nvPr/>
        </p:nvPicPr>
        <p:blipFill>
          <a:blip r:embed="rId2"/>
          <a:stretch>
            <a:fillRect/>
          </a:stretch>
        </p:blipFill>
        <p:spPr>
          <a:xfrm>
            <a:off x="0" y="1917873"/>
            <a:ext cx="10080625" cy="3436059"/>
          </a:xfrm>
          <a:prstGeom prst="rect">
            <a:avLst/>
          </a:prstGeom>
        </p:spPr>
      </p:pic>
      <p:sp>
        <p:nvSpPr>
          <p:cNvPr id="9" name="TextBox 8">
            <a:extLst>
              <a:ext uri="{FF2B5EF4-FFF2-40B4-BE49-F238E27FC236}">
                <a16:creationId xmlns:a16="http://schemas.microsoft.com/office/drawing/2014/main" id="{C445E42D-0673-4708-8838-23663A245E2A}"/>
              </a:ext>
            </a:extLst>
          </p:cNvPr>
          <p:cNvSpPr txBox="1"/>
          <p:nvPr/>
        </p:nvSpPr>
        <p:spPr>
          <a:xfrm>
            <a:off x="533399" y="7070310"/>
            <a:ext cx="8627533" cy="338554"/>
          </a:xfrm>
          <a:prstGeom prst="rect">
            <a:avLst/>
          </a:prstGeom>
          <a:noFill/>
        </p:spPr>
        <p:txBody>
          <a:bodyPr wrap="square">
            <a:spAutoFit/>
          </a:bodyPr>
          <a:lstStyle/>
          <a:p>
            <a:r>
              <a:rPr lang="en-US" sz="1600" dirty="0"/>
              <a:t>Simulation details: </a:t>
            </a:r>
            <a:r>
              <a:rPr lang="en-US" sz="1600" dirty="0">
                <a:hlinkClick r:id="rId3"/>
              </a:rPr>
              <a:t>https://anaconda.org/petrenko/li_like_ca_in_sps_transv</a:t>
            </a:r>
            <a:endParaRPr lang="en-US" sz="1600" dirty="0"/>
          </a:p>
        </p:txBody>
      </p:sp>
      <p:sp>
        <p:nvSpPr>
          <p:cNvPr id="6" name="TextBox 5">
            <a:extLst>
              <a:ext uri="{FF2B5EF4-FFF2-40B4-BE49-F238E27FC236}">
                <a16:creationId xmlns:a16="http://schemas.microsoft.com/office/drawing/2014/main" id="{E3BE9145-8912-49A5-B230-25AD804A20E9}"/>
              </a:ext>
            </a:extLst>
          </p:cNvPr>
          <p:cNvSpPr txBox="1"/>
          <p:nvPr/>
        </p:nvSpPr>
        <p:spPr>
          <a:xfrm>
            <a:off x="104835" y="5504263"/>
            <a:ext cx="7489928" cy="307777"/>
          </a:xfrm>
          <a:prstGeom prst="rect">
            <a:avLst/>
          </a:prstGeom>
          <a:noFill/>
        </p:spPr>
        <p:txBody>
          <a:bodyPr wrap="square">
            <a:spAutoFit/>
          </a:bodyPr>
          <a:lstStyle/>
          <a:p>
            <a:pPr algn="l"/>
            <a:r>
              <a:rPr lang="en-US" sz="1400" b="0" i="0" u="none" strike="noStrike" baseline="0" dirty="0">
                <a:latin typeface="t1-gul-regular"/>
              </a:rPr>
              <a:t>From our recent article: </a:t>
            </a:r>
            <a:r>
              <a:rPr lang="en-US" sz="1400" b="0" i="0" u="none" strike="noStrike" baseline="0" dirty="0">
                <a:latin typeface="t1-gul-regular"/>
                <a:hlinkClick r:id="rId4"/>
              </a:rPr>
              <a:t>High-luminosity Large Hadron Collider with laser-cooled </a:t>
            </a:r>
            <a:r>
              <a:rPr lang="en-US" sz="1400" b="0" i="0" u="none" strike="noStrike" baseline="0" dirty="0" err="1">
                <a:latin typeface="t1-gul-regular"/>
                <a:hlinkClick r:id="rId4"/>
              </a:rPr>
              <a:t>isoscalar</a:t>
            </a:r>
            <a:r>
              <a:rPr lang="en-US" sz="1400" b="0" i="0" u="none" strike="noStrike" baseline="0" dirty="0">
                <a:latin typeface="t1-gul-regular"/>
                <a:hlinkClick r:id="rId4"/>
              </a:rPr>
              <a:t> ion beams</a:t>
            </a:r>
            <a:endParaRPr lang="en-US" sz="1400" dirty="0"/>
          </a:p>
        </p:txBody>
      </p:sp>
    </p:spTree>
    <p:extLst>
      <p:ext uri="{BB962C8B-B14F-4D97-AF65-F5344CB8AC3E}">
        <p14:creationId xmlns:p14="http://schemas.microsoft.com/office/powerpoint/2010/main" val="34381348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16</a:t>
            </a:fld>
            <a:r>
              <a:rPr lang="en-US" sz="1400">
                <a:latin typeface="Times New Roman"/>
              </a:rPr>
              <a:t> </a:t>
            </a:r>
            <a:endParaRPr lang="en-US" dirty="0"/>
          </a:p>
        </p:txBody>
      </p:sp>
      <p:sp>
        <p:nvSpPr>
          <p:cNvPr id="11" name="Rectangle 10">
            <a:extLst>
              <a:ext uri="{FF2B5EF4-FFF2-40B4-BE49-F238E27FC236}">
                <a16:creationId xmlns:a16="http://schemas.microsoft.com/office/drawing/2014/main" id="{A69578AB-6F1E-4F74-B8B2-5D1FBA71F83F}"/>
              </a:ext>
            </a:extLst>
          </p:cNvPr>
          <p:cNvSpPr/>
          <p:nvPr/>
        </p:nvSpPr>
        <p:spPr>
          <a:xfrm>
            <a:off x="1666649" y="164903"/>
            <a:ext cx="6747361" cy="461665"/>
          </a:xfrm>
          <a:prstGeom prst="rect">
            <a:avLst/>
          </a:prstGeom>
        </p:spPr>
        <p:txBody>
          <a:bodyPr wrap="none">
            <a:spAutoFit/>
          </a:bodyPr>
          <a:lstStyle/>
          <a:p>
            <a:pPr algn="ctr"/>
            <a:r>
              <a:rPr lang="en-US" sz="2400" b="1" dirty="0"/>
              <a:t>Monte Carlo scheme implemented in Python:</a:t>
            </a:r>
            <a:endParaRPr lang="en-US" sz="2400" dirty="0"/>
          </a:p>
        </p:txBody>
      </p:sp>
      <p:pic>
        <p:nvPicPr>
          <p:cNvPr id="2" name="Picture 1">
            <a:extLst>
              <a:ext uri="{FF2B5EF4-FFF2-40B4-BE49-F238E27FC236}">
                <a16:creationId xmlns:a16="http://schemas.microsoft.com/office/drawing/2014/main" id="{8CF47241-3418-4B1B-AF0E-4922C6A5BC70}"/>
              </a:ext>
            </a:extLst>
          </p:cNvPr>
          <p:cNvPicPr>
            <a:picLocks noChangeAspect="1"/>
          </p:cNvPicPr>
          <p:nvPr/>
        </p:nvPicPr>
        <p:blipFill>
          <a:blip r:embed="rId2"/>
          <a:stretch>
            <a:fillRect/>
          </a:stretch>
        </p:blipFill>
        <p:spPr>
          <a:xfrm>
            <a:off x="372503" y="1014018"/>
            <a:ext cx="1905116" cy="2344758"/>
          </a:xfrm>
          <a:prstGeom prst="rect">
            <a:avLst/>
          </a:prstGeom>
        </p:spPr>
      </p:pic>
      <p:pic>
        <p:nvPicPr>
          <p:cNvPr id="4" name="Picture 3">
            <a:extLst>
              <a:ext uri="{FF2B5EF4-FFF2-40B4-BE49-F238E27FC236}">
                <a16:creationId xmlns:a16="http://schemas.microsoft.com/office/drawing/2014/main" id="{AD1D6A2C-984D-4501-B572-5E4BC514D401}"/>
              </a:ext>
            </a:extLst>
          </p:cNvPr>
          <p:cNvPicPr>
            <a:picLocks noChangeAspect="1"/>
          </p:cNvPicPr>
          <p:nvPr/>
        </p:nvPicPr>
        <p:blipFill>
          <a:blip r:embed="rId3"/>
          <a:stretch>
            <a:fillRect/>
          </a:stretch>
        </p:blipFill>
        <p:spPr>
          <a:xfrm>
            <a:off x="3107888" y="1111716"/>
            <a:ext cx="6720245" cy="2247060"/>
          </a:xfrm>
          <a:prstGeom prst="rect">
            <a:avLst/>
          </a:prstGeom>
        </p:spPr>
      </p:pic>
      <p:pic>
        <p:nvPicPr>
          <p:cNvPr id="5" name="Picture 4">
            <a:extLst>
              <a:ext uri="{FF2B5EF4-FFF2-40B4-BE49-F238E27FC236}">
                <a16:creationId xmlns:a16="http://schemas.microsoft.com/office/drawing/2014/main" id="{25A5A77A-B255-4144-898C-7E23345F009E}"/>
              </a:ext>
            </a:extLst>
          </p:cNvPr>
          <p:cNvPicPr>
            <a:picLocks noChangeAspect="1"/>
          </p:cNvPicPr>
          <p:nvPr/>
        </p:nvPicPr>
        <p:blipFill>
          <a:blip r:embed="rId4"/>
          <a:stretch>
            <a:fillRect/>
          </a:stretch>
        </p:blipFill>
        <p:spPr>
          <a:xfrm>
            <a:off x="65742" y="4295492"/>
            <a:ext cx="10080625" cy="1934665"/>
          </a:xfrm>
          <a:prstGeom prst="rect">
            <a:avLst/>
          </a:prstGeom>
        </p:spPr>
      </p:pic>
      <p:sp>
        <p:nvSpPr>
          <p:cNvPr id="6" name="TextBox 5">
            <a:extLst>
              <a:ext uri="{FF2B5EF4-FFF2-40B4-BE49-F238E27FC236}">
                <a16:creationId xmlns:a16="http://schemas.microsoft.com/office/drawing/2014/main" id="{53584E17-4AD6-4F5D-8054-E81945EF9B15}"/>
              </a:ext>
            </a:extLst>
          </p:cNvPr>
          <p:cNvSpPr txBox="1"/>
          <p:nvPr/>
        </p:nvSpPr>
        <p:spPr>
          <a:xfrm>
            <a:off x="65742" y="715771"/>
            <a:ext cx="2518638" cy="369332"/>
          </a:xfrm>
          <a:prstGeom prst="rect">
            <a:avLst/>
          </a:prstGeom>
          <a:noFill/>
        </p:spPr>
        <p:txBody>
          <a:bodyPr wrap="none" rtlCol="0">
            <a:spAutoFit/>
          </a:bodyPr>
          <a:lstStyle/>
          <a:p>
            <a:r>
              <a:rPr lang="en-US" dirty="0"/>
              <a:t>1) Define the ion beam</a:t>
            </a:r>
          </a:p>
        </p:txBody>
      </p:sp>
      <p:sp>
        <p:nvSpPr>
          <p:cNvPr id="10" name="TextBox 9">
            <a:extLst>
              <a:ext uri="{FF2B5EF4-FFF2-40B4-BE49-F238E27FC236}">
                <a16:creationId xmlns:a16="http://schemas.microsoft.com/office/drawing/2014/main" id="{4EF5C58D-9031-4A82-8C96-0DB836AA2ABD}"/>
              </a:ext>
            </a:extLst>
          </p:cNvPr>
          <p:cNvSpPr txBox="1"/>
          <p:nvPr/>
        </p:nvSpPr>
        <p:spPr>
          <a:xfrm>
            <a:off x="2847536" y="693276"/>
            <a:ext cx="7167347" cy="369332"/>
          </a:xfrm>
          <a:prstGeom prst="rect">
            <a:avLst/>
          </a:prstGeom>
          <a:noFill/>
        </p:spPr>
        <p:txBody>
          <a:bodyPr wrap="none" rtlCol="0">
            <a:spAutoFit/>
          </a:bodyPr>
          <a:lstStyle/>
          <a:p>
            <a:r>
              <a:rPr lang="en-US" dirty="0"/>
              <a:t>2) Define the 1-turn transformation (matrix + RF-cavity as a function)</a:t>
            </a:r>
          </a:p>
        </p:txBody>
      </p:sp>
      <p:sp>
        <p:nvSpPr>
          <p:cNvPr id="12" name="TextBox 11">
            <a:extLst>
              <a:ext uri="{FF2B5EF4-FFF2-40B4-BE49-F238E27FC236}">
                <a16:creationId xmlns:a16="http://schemas.microsoft.com/office/drawing/2014/main" id="{643B9557-556F-407A-B5F7-B9B353B67E91}"/>
              </a:ext>
            </a:extLst>
          </p:cNvPr>
          <p:cNvSpPr txBox="1"/>
          <p:nvPr/>
        </p:nvSpPr>
        <p:spPr>
          <a:xfrm>
            <a:off x="204803" y="3318172"/>
            <a:ext cx="5806169" cy="923330"/>
          </a:xfrm>
          <a:prstGeom prst="rect">
            <a:avLst/>
          </a:prstGeom>
          <a:noFill/>
        </p:spPr>
        <p:txBody>
          <a:bodyPr wrap="square" rtlCol="0">
            <a:spAutoFit/>
          </a:bodyPr>
          <a:lstStyle/>
          <a:p>
            <a:r>
              <a:rPr lang="en-US" dirty="0"/>
              <a:t>3) Define laser beam</a:t>
            </a:r>
          </a:p>
          <a:p>
            <a:endParaRPr lang="en-US" dirty="0"/>
          </a:p>
          <a:p>
            <a:r>
              <a:rPr lang="en-US" dirty="0"/>
              <a:t>Then turn-by turn simulation is defined in a simple loop:</a:t>
            </a:r>
          </a:p>
        </p:txBody>
      </p:sp>
      <p:sp>
        <p:nvSpPr>
          <p:cNvPr id="13" name="TextBox 12">
            <a:extLst>
              <a:ext uri="{FF2B5EF4-FFF2-40B4-BE49-F238E27FC236}">
                <a16:creationId xmlns:a16="http://schemas.microsoft.com/office/drawing/2014/main" id="{E815C688-011E-4855-8DAC-DE0247D63D20}"/>
              </a:ext>
            </a:extLst>
          </p:cNvPr>
          <p:cNvSpPr txBox="1"/>
          <p:nvPr/>
        </p:nvSpPr>
        <p:spPr>
          <a:xfrm>
            <a:off x="122062" y="6279736"/>
            <a:ext cx="9366667" cy="646331"/>
          </a:xfrm>
          <a:prstGeom prst="rect">
            <a:avLst/>
          </a:prstGeom>
          <a:noFill/>
        </p:spPr>
        <p:txBody>
          <a:bodyPr wrap="none" rtlCol="0">
            <a:spAutoFit/>
          </a:bodyPr>
          <a:lstStyle/>
          <a:p>
            <a:r>
              <a:rPr lang="en-US" dirty="0"/>
              <a:t>Additional effects like wakefields, coupling, etc., can be added.</a:t>
            </a:r>
          </a:p>
          <a:p>
            <a:r>
              <a:rPr lang="en-US" dirty="0"/>
              <a:t>The idea is to release it as a python library and use it as a part of other tracking programs.</a:t>
            </a:r>
          </a:p>
        </p:txBody>
      </p:sp>
      <p:sp>
        <p:nvSpPr>
          <p:cNvPr id="14" name="TextBox 13">
            <a:extLst>
              <a:ext uri="{FF2B5EF4-FFF2-40B4-BE49-F238E27FC236}">
                <a16:creationId xmlns:a16="http://schemas.microsoft.com/office/drawing/2014/main" id="{98C6479A-EF09-4948-8530-2837FC6BC23E}"/>
              </a:ext>
            </a:extLst>
          </p:cNvPr>
          <p:cNvSpPr txBox="1"/>
          <p:nvPr/>
        </p:nvSpPr>
        <p:spPr>
          <a:xfrm>
            <a:off x="122062" y="6889611"/>
            <a:ext cx="8627533" cy="584775"/>
          </a:xfrm>
          <a:prstGeom prst="rect">
            <a:avLst/>
          </a:prstGeom>
          <a:noFill/>
        </p:spPr>
        <p:txBody>
          <a:bodyPr wrap="square">
            <a:spAutoFit/>
          </a:bodyPr>
          <a:lstStyle/>
          <a:p>
            <a:r>
              <a:rPr lang="en-US" sz="1600" dirty="0"/>
              <a:t>Some simulation examples: 	</a:t>
            </a:r>
            <a:r>
              <a:rPr lang="en-US" sz="1600" dirty="0">
                <a:hlinkClick r:id="rId5"/>
              </a:rPr>
              <a:t>https://anaconda.org/petrenko/psi_beam_vs_laser</a:t>
            </a:r>
            <a:r>
              <a:rPr lang="en-US" sz="1600" dirty="0"/>
              <a:t> 					</a:t>
            </a:r>
            <a:r>
              <a:rPr lang="en-US" sz="1600" dirty="0">
                <a:hlinkClick r:id="rId6"/>
              </a:rPr>
              <a:t>https://anaconda.org/petrenko/li_like_ca_in_sps_transv</a:t>
            </a:r>
            <a:endParaRPr lang="en-US" sz="1600" dirty="0"/>
          </a:p>
        </p:txBody>
      </p:sp>
    </p:spTree>
    <p:extLst>
      <p:ext uri="{BB962C8B-B14F-4D97-AF65-F5344CB8AC3E}">
        <p14:creationId xmlns:p14="http://schemas.microsoft.com/office/powerpoint/2010/main" val="1173534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39227B5E-3391-4E76-9695-EFD46B6CA6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1255" y="300405"/>
            <a:ext cx="9498113" cy="7123585"/>
          </a:xfrm>
          <a:prstGeom prst="rect">
            <a:avLst/>
          </a:prstGeom>
        </p:spPr>
      </p:pic>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17</a:t>
            </a:fld>
            <a:r>
              <a:rPr lang="en-US" sz="1400" dirty="0">
                <a:latin typeface="Times New Roman"/>
              </a:rPr>
              <a:t> </a:t>
            </a:r>
            <a:endParaRPr lang="en-US" dirty="0"/>
          </a:p>
        </p:txBody>
      </p:sp>
      <p:sp>
        <p:nvSpPr>
          <p:cNvPr id="4" name="Rectangle 3"/>
          <p:cNvSpPr/>
          <p:nvPr/>
        </p:nvSpPr>
        <p:spPr>
          <a:xfrm>
            <a:off x="243522" y="93914"/>
            <a:ext cx="9498113" cy="461665"/>
          </a:xfrm>
          <a:prstGeom prst="rect">
            <a:avLst/>
          </a:prstGeom>
        </p:spPr>
        <p:txBody>
          <a:bodyPr wrap="none">
            <a:spAutoFit/>
          </a:bodyPr>
          <a:lstStyle/>
          <a:p>
            <a:pPr algn="ctr"/>
            <a:r>
              <a:rPr lang="en-US" sz="2400" b="1" dirty="0"/>
              <a:t>Some collective effects: fast cooling of </a:t>
            </a:r>
            <a:r>
              <a:rPr lang="en-US" sz="2400" b="1" dirty="0" err="1"/>
              <a:t>unbunched</a:t>
            </a:r>
            <a:r>
              <a:rPr lang="en-US" sz="2400" b="1" dirty="0"/>
              <a:t> beam (SPS)</a:t>
            </a:r>
            <a:endParaRPr lang="en-US" sz="2400" dirty="0"/>
          </a:p>
        </p:txBody>
      </p:sp>
      <p:sp>
        <p:nvSpPr>
          <p:cNvPr id="24" name="TextBox 23">
            <a:extLst>
              <a:ext uri="{FF2B5EF4-FFF2-40B4-BE49-F238E27FC236}">
                <a16:creationId xmlns:a16="http://schemas.microsoft.com/office/drawing/2014/main" id="{3C862A53-211D-4608-8C24-677332609015}"/>
              </a:ext>
            </a:extLst>
          </p:cNvPr>
          <p:cNvSpPr txBox="1"/>
          <p:nvPr/>
        </p:nvSpPr>
        <p:spPr>
          <a:xfrm>
            <a:off x="5923428" y="7036455"/>
            <a:ext cx="4109571" cy="461665"/>
          </a:xfrm>
          <a:prstGeom prst="rect">
            <a:avLst/>
          </a:prstGeom>
          <a:noFill/>
        </p:spPr>
        <p:txBody>
          <a:bodyPr wrap="square" rtlCol="0">
            <a:spAutoFit/>
          </a:bodyPr>
          <a:lstStyle/>
          <a:p>
            <a:r>
              <a:rPr lang="en-US" sz="1200" dirty="0"/>
              <a:t>SPS longitudinal impedance model from </a:t>
            </a:r>
            <a:r>
              <a:rPr lang="en-US" sz="1200" dirty="0">
                <a:hlinkClick r:id="rId3"/>
              </a:rPr>
              <a:t>C. </a:t>
            </a:r>
            <a:r>
              <a:rPr lang="en-US" sz="1200" dirty="0" err="1">
                <a:hlinkClick r:id="rId3"/>
              </a:rPr>
              <a:t>Zannini’s</a:t>
            </a:r>
            <a:r>
              <a:rPr lang="en-US" sz="1200" dirty="0">
                <a:hlinkClick r:id="rId3"/>
              </a:rPr>
              <a:t> talk</a:t>
            </a:r>
            <a:r>
              <a:rPr lang="en-US" sz="1200" dirty="0"/>
              <a:t> with some input from T. </a:t>
            </a:r>
            <a:r>
              <a:rPr lang="en-US" sz="1200" dirty="0" err="1"/>
              <a:t>Argyropoulos</a:t>
            </a:r>
            <a:r>
              <a:rPr lang="en-US" sz="1200" dirty="0"/>
              <a:t> (in 2012)</a:t>
            </a:r>
          </a:p>
        </p:txBody>
      </p:sp>
      <p:sp>
        <p:nvSpPr>
          <p:cNvPr id="25" name="TextBox 24">
            <a:extLst>
              <a:ext uri="{FF2B5EF4-FFF2-40B4-BE49-F238E27FC236}">
                <a16:creationId xmlns:a16="http://schemas.microsoft.com/office/drawing/2014/main" id="{3E64C3E8-5196-439D-977A-332AF999C926}"/>
              </a:ext>
            </a:extLst>
          </p:cNvPr>
          <p:cNvSpPr txBox="1"/>
          <p:nvPr/>
        </p:nvSpPr>
        <p:spPr>
          <a:xfrm>
            <a:off x="6837860" y="623570"/>
            <a:ext cx="3195139" cy="276999"/>
          </a:xfrm>
          <a:prstGeom prst="rect">
            <a:avLst/>
          </a:prstGeom>
          <a:noFill/>
        </p:spPr>
        <p:txBody>
          <a:bodyPr wrap="square" rtlCol="0">
            <a:spAutoFit/>
          </a:bodyPr>
          <a:lstStyle/>
          <a:p>
            <a:r>
              <a:rPr lang="en-US" sz="1200" dirty="0"/>
              <a:t>Xenon with 7 remaining electrons in the SPS</a:t>
            </a:r>
          </a:p>
        </p:txBody>
      </p:sp>
    </p:spTree>
    <p:extLst>
      <p:ext uri="{BB962C8B-B14F-4D97-AF65-F5344CB8AC3E}">
        <p14:creationId xmlns:p14="http://schemas.microsoft.com/office/powerpoint/2010/main" val="6173533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3199C70C-C08C-4B3F-B75D-ACCBFCDD134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529" y="475632"/>
            <a:ext cx="9445391" cy="7084043"/>
          </a:xfrm>
          <a:prstGeom prst="rect">
            <a:avLst/>
          </a:prstGeom>
        </p:spPr>
      </p:pic>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18</a:t>
            </a:fld>
            <a:r>
              <a:rPr lang="en-US" sz="1400" dirty="0">
                <a:latin typeface="Times New Roman"/>
              </a:rPr>
              <a:t> </a:t>
            </a:r>
            <a:endParaRPr lang="en-US" dirty="0"/>
          </a:p>
        </p:txBody>
      </p:sp>
      <p:sp>
        <p:nvSpPr>
          <p:cNvPr id="4" name="Rectangle 3"/>
          <p:cNvSpPr/>
          <p:nvPr/>
        </p:nvSpPr>
        <p:spPr>
          <a:xfrm>
            <a:off x="-71024" y="69572"/>
            <a:ext cx="10222670" cy="461665"/>
          </a:xfrm>
          <a:prstGeom prst="rect">
            <a:avLst/>
          </a:prstGeom>
        </p:spPr>
        <p:txBody>
          <a:bodyPr wrap="none">
            <a:spAutoFit/>
          </a:bodyPr>
          <a:lstStyle/>
          <a:p>
            <a:pPr algn="ctr"/>
            <a:r>
              <a:rPr lang="en-US" sz="2400" b="1" dirty="0"/>
              <a:t>Some collective effects: bunch compression by </a:t>
            </a:r>
            <a:r>
              <a:rPr lang="en-US" sz="2400" b="1" dirty="0" err="1"/>
              <a:t>triang</a:t>
            </a:r>
            <a:r>
              <a:rPr lang="en-US" sz="2400" b="1" dirty="0"/>
              <a:t>. laser </a:t>
            </a:r>
            <a:r>
              <a:rPr lang="en-US" sz="2400" b="1" dirty="0" err="1"/>
              <a:t>spectr</a:t>
            </a:r>
            <a:r>
              <a:rPr lang="en-US" sz="2400" b="1" dirty="0"/>
              <a:t>.</a:t>
            </a:r>
            <a:endParaRPr lang="en-US" sz="2400" dirty="0"/>
          </a:p>
        </p:txBody>
      </p:sp>
      <p:sp>
        <p:nvSpPr>
          <p:cNvPr id="10" name="Rectangle 9">
            <a:extLst>
              <a:ext uri="{FF2B5EF4-FFF2-40B4-BE49-F238E27FC236}">
                <a16:creationId xmlns:a16="http://schemas.microsoft.com/office/drawing/2014/main" id="{80B06395-5CE4-49ED-82A0-F144658FDE4C}"/>
              </a:ext>
            </a:extLst>
          </p:cNvPr>
          <p:cNvSpPr/>
          <p:nvPr/>
        </p:nvSpPr>
        <p:spPr>
          <a:xfrm>
            <a:off x="1459006" y="951470"/>
            <a:ext cx="7913594" cy="642552"/>
          </a:xfrm>
          <a:prstGeom prst="rect">
            <a:avLst/>
          </a:prstGeom>
          <a:gradFill flip="none" rotWithShape="1">
            <a:gsLst>
              <a:gs pos="100000">
                <a:srgbClr val="C00000">
                  <a:alpha val="0"/>
                </a:srgbClr>
              </a:gs>
              <a:gs pos="0">
                <a:srgbClr val="C00000">
                  <a:alpha val="8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687D78DC-9C5C-4E4D-843C-1C959A3953B5}"/>
              </a:ext>
            </a:extLst>
          </p:cNvPr>
          <p:cNvSpPr txBox="1"/>
          <p:nvPr/>
        </p:nvSpPr>
        <p:spPr>
          <a:xfrm>
            <a:off x="5923428" y="7036455"/>
            <a:ext cx="4109571" cy="461665"/>
          </a:xfrm>
          <a:prstGeom prst="rect">
            <a:avLst/>
          </a:prstGeom>
          <a:noFill/>
        </p:spPr>
        <p:txBody>
          <a:bodyPr wrap="square" rtlCol="0">
            <a:spAutoFit/>
          </a:bodyPr>
          <a:lstStyle/>
          <a:p>
            <a:r>
              <a:rPr lang="en-US" sz="1200" dirty="0"/>
              <a:t>SPS longitudinal impedance model from </a:t>
            </a:r>
            <a:r>
              <a:rPr lang="en-US" sz="1200" dirty="0">
                <a:hlinkClick r:id="rId3"/>
              </a:rPr>
              <a:t>C. </a:t>
            </a:r>
            <a:r>
              <a:rPr lang="en-US" sz="1200" dirty="0" err="1">
                <a:hlinkClick r:id="rId3"/>
              </a:rPr>
              <a:t>Zannini’s</a:t>
            </a:r>
            <a:r>
              <a:rPr lang="en-US" sz="1200" dirty="0">
                <a:hlinkClick r:id="rId3"/>
              </a:rPr>
              <a:t> talk</a:t>
            </a:r>
            <a:r>
              <a:rPr lang="en-US" sz="1200" dirty="0"/>
              <a:t> with some input from T. </a:t>
            </a:r>
            <a:r>
              <a:rPr lang="en-US" sz="1200" dirty="0" err="1"/>
              <a:t>Argyropoulos</a:t>
            </a:r>
            <a:r>
              <a:rPr lang="en-US" sz="1200" dirty="0"/>
              <a:t> (in 2012)</a:t>
            </a:r>
          </a:p>
        </p:txBody>
      </p:sp>
      <p:sp>
        <p:nvSpPr>
          <p:cNvPr id="14" name="TextBox 13">
            <a:extLst>
              <a:ext uri="{FF2B5EF4-FFF2-40B4-BE49-F238E27FC236}">
                <a16:creationId xmlns:a16="http://schemas.microsoft.com/office/drawing/2014/main" id="{403DB7B4-2896-46C2-9691-49DC9558A4F3}"/>
              </a:ext>
            </a:extLst>
          </p:cNvPr>
          <p:cNvSpPr txBox="1"/>
          <p:nvPr/>
        </p:nvSpPr>
        <p:spPr>
          <a:xfrm>
            <a:off x="6837860" y="623570"/>
            <a:ext cx="3195139" cy="276999"/>
          </a:xfrm>
          <a:prstGeom prst="rect">
            <a:avLst/>
          </a:prstGeom>
          <a:noFill/>
        </p:spPr>
        <p:txBody>
          <a:bodyPr wrap="square" rtlCol="0">
            <a:spAutoFit/>
          </a:bodyPr>
          <a:lstStyle/>
          <a:p>
            <a:r>
              <a:rPr lang="en-US" sz="1200" dirty="0"/>
              <a:t>Xenon with 7 remaining electrons in the SPS</a:t>
            </a:r>
          </a:p>
        </p:txBody>
      </p:sp>
    </p:spTree>
    <p:extLst>
      <p:ext uri="{BB962C8B-B14F-4D97-AF65-F5344CB8AC3E}">
        <p14:creationId xmlns:p14="http://schemas.microsoft.com/office/powerpoint/2010/main" val="383975949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F15B9714-5973-4078-B230-4C8F2542447E}"/>
              </a:ext>
            </a:extLst>
          </p:cNvPr>
          <p:cNvGrpSpPr/>
          <p:nvPr/>
        </p:nvGrpSpPr>
        <p:grpSpPr>
          <a:xfrm>
            <a:off x="191529" y="290384"/>
            <a:ext cx="9445391" cy="7269291"/>
            <a:chOff x="191529" y="290384"/>
            <a:chExt cx="9445391" cy="7269291"/>
          </a:xfrm>
        </p:grpSpPr>
        <p:pic>
          <p:nvPicPr>
            <p:cNvPr id="7" name="Picture 6">
              <a:extLst>
                <a:ext uri="{FF2B5EF4-FFF2-40B4-BE49-F238E27FC236}">
                  <a16:creationId xmlns:a16="http://schemas.microsoft.com/office/drawing/2014/main" id="{00BB9834-0A7E-4443-B43A-84FA299D66F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1529" y="290384"/>
              <a:ext cx="9445391" cy="7269291"/>
            </a:xfrm>
            <a:prstGeom prst="rect">
              <a:avLst/>
            </a:prstGeom>
          </p:spPr>
        </p:pic>
        <p:sp>
          <p:nvSpPr>
            <p:cNvPr id="6" name="Rectangle 5">
              <a:extLst>
                <a:ext uri="{FF2B5EF4-FFF2-40B4-BE49-F238E27FC236}">
                  <a16:creationId xmlns:a16="http://schemas.microsoft.com/office/drawing/2014/main" id="{6DF16F3E-D7E3-47FD-83E7-30B0931FDB54}"/>
                </a:ext>
              </a:extLst>
            </p:cNvPr>
            <p:cNvSpPr/>
            <p:nvPr/>
          </p:nvSpPr>
          <p:spPr>
            <a:xfrm>
              <a:off x="1465730" y="800101"/>
              <a:ext cx="7967382" cy="564776"/>
            </a:xfrm>
            <a:prstGeom prst="rect">
              <a:avLst/>
            </a:prstGeom>
            <a:gradFill flip="none" rotWithShape="1">
              <a:gsLst>
                <a:gs pos="100000">
                  <a:srgbClr val="C00000">
                    <a:alpha val="0"/>
                  </a:srgbClr>
                </a:gs>
                <a:gs pos="0">
                  <a:srgbClr val="C00000">
                    <a:alpha val="80000"/>
                  </a:srgb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19</a:t>
            </a:fld>
            <a:r>
              <a:rPr lang="en-US" sz="1400" dirty="0">
                <a:latin typeface="Times New Roman"/>
              </a:rPr>
              <a:t> </a:t>
            </a:r>
            <a:endParaRPr lang="en-US" dirty="0"/>
          </a:p>
        </p:txBody>
      </p:sp>
      <p:sp>
        <p:nvSpPr>
          <p:cNvPr id="4" name="Rectangle 3"/>
          <p:cNvSpPr/>
          <p:nvPr/>
        </p:nvSpPr>
        <p:spPr>
          <a:xfrm>
            <a:off x="-71024" y="69572"/>
            <a:ext cx="10222670" cy="461665"/>
          </a:xfrm>
          <a:prstGeom prst="rect">
            <a:avLst/>
          </a:prstGeom>
        </p:spPr>
        <p:txBody>
          <a:bodyPr wrap="none">
            <a:spAutoFit/>
          </a:bodyPr>
          <a:lstStyle/>
          <a:p>
            <a:pPr algn="ctr"/>
            <a:r>
              <a:rPr lang="en-US" sz="2400" b="1" dirty="0"/>
              <a:t>Some collective effects: bunch compression by </a:t>
            </a:r>
            <a:r>
              <a:rPr lang="en-US" sz="2400" b="1" dirty="0" err="1"/>
              <a:t>triang</a:t>
            </a:r>
            <a:r>
              <a:rPr lang="en-US" sz="2400" b="1" dirty="0"/>
              <a:t>. laser </a:t>
            </a:r>
            <a:r>
              <a:rPr lang="en-US" sz="2400" b="1" dirty="0" err="1"/>
              <a:t>spectr</a:t>
            </a:r>
            <a:r>
              <a:rPr lang="en-US" sz="2400" b="1" dirty="0"/>
              <a:t>.</a:t>
            </a:r>
            <a:endParaRPr lang="en-US" sz="2400" dirty="0"/>
          </a:p>
        </p:txBody>
      </p:sp>
      <p:sp>
        <p:nvSpPr>
          <p:cNvPr id="10" name="TextBox 9">
            <a:extLst>
              <a:ext uri="{FF2B5EF4-FFF2-40B4-BE49-F238E27FC236}">
                <a16:creationId xmlns:a16="http://schemas.microsoft.com/office/drawing/2014/main" id="{320662CC-2345-4B02-B5B3-F9DEB6923D70}"/>
              </a:ext>
            </a:extLst>
          </p:cNvPr>
          <p:cNvSpPr txBox="1"/>
          <p:nvPr/>
        </p:nvSpPr>
        <p:spPr>
          <a:xfrm>
            <a:off x="5923428" y="7036455"/>
            <a:ext cx="4109571" cy="461665"/>
          </a:xfrm>
          <a:prstGeom prst="rect">
            <a:avLst/>
          </a:prstGeom>
          <a:noFill/>
        </p:spPr>
        <p:txBody>
          <a:bodyPr wrap="square" rtlCol="0">
            <a:spAutoFit/>
          </a:bodyPr>
          <a:lstStyle/>
          <a:p>
            <a:r>
              <a:rPr lang="en-US" sz="1200" dirty="0"/>
              <a:t>SPS longitudinal impedance model from </a:t>
            </a:r>
            <a:r>
              <a:rPr lang="en-US" sz="1200" dirty="0">
                <a:hlinkClick r:id="rId3"/>
              </a:rPr>
              <a:t>C. </a:t>
            </a:r>
            <a:r>
              <a:rPr lang="en-US" sz="1200" dirty="0" err="1">
                <a:hlinkClick r:id="rId3"/>
              </a:rPr>
              <a:t>Zannini’s</a:t>
            </a:r>
            <a:r>
              <a:rPr lang="en-US" sz="1200" dirty="0">
                <a:hlinkClick r:id="rId3"/>
              </a:rPr>
              <a:t> talk</a:t>
            </a:r>
            <a:r>
              <a:rPr lang="en-US" sz="1200" dirty="0"/>
              <a:t> with some input from T. </a:t>
            </a:r>
            <a:r>
              <a:rPr lang="en-US" sz="1200" dirty="0" err="1"/>
              <a:t>Argyropoulos</a:t>
            </a:r>
            <a:r>
              <a:rPr lang="en-US" sz="1200" dirty="0"/>
              <a:t> (in 2012)</a:t>
            </a:r>
          </a:p>
        </p:txBody>
      </p:sp>
      <p:sp>
        <p:nvSpPr>
          <p:cNvPr id="11" name="TextBox 10">
            <a:extLst>
              <a:ext uri="{FF2B5EF4-FFF2-40B4-BE49-F238E27FC236}">
                <a16:creationId xmlns:a16="http://schemas.microsoft.com/office/drawing/2014/main" id="{37A45067-E092-4040-AC8B-2BA3C29A1EBF}"/>
              </a:ext>
            </a:extLst>
          </p:cNvPr>
          <p:cNvSpPr txBox="1"/>
          <p:nvPr/>
        </p:nvSpPr>
        <p:spPr>
          <a:xfrm>
            <a:off x="6445623" y="2674528"/>
            <a:ext cx="3587376" cy="461665"/>
          </a:xfrm>
          <a:prstGeom prst="rect">
            <a:avLst/>
          </a:prstGeom>
          <a:noFill/>
        </p:spPr>
        <p:txBody>
          <a:bodyPr wrap="square" rtlCol="0">
            <a:spAutoFit/>
          </a:bodyPr>
          <a:lstStyle/>
          <a:p>
            <a:r>
              <a:rPr lang="en-US" sz="1200" dirty="0"/>
              <a:t>For a very short bunch the wakefield is no longer valid (need higher frequency impedance model)</a:t>
            </a:r>
          </a:p>
        </p:txBody>
      </p:sp>
    </p:spTree>
    <p:extLst>
      <p:ext uri="{BB962C8B-B14F-4D97-AF65-F5344CB8AC3E}">
        <p14:creationId xmlns:p14="http://schemas.microsoft.com/office/powerpoint/2010/main" val="11408038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2</a:t>
            </a:fld>
            <a:r>
              <a:rPr lang="en-US" sz="1400">
                <a:latin typeface="Times New Roman"/>
              </a:rPr>
              <a:t> </a:t>
            </a:r>
            <a:endParaRPr lang="en-US" dirty="0"/>
          </a:p>
        </p:txBody>
      </p:sp>
      <p:pic>
        <p:nvPicPr>
          <p:cNvPr id="4" name="Picture 3">
            <a:extLst>
              <a:ext uri="{FF2B5EF4-FFF2-40B4-BE49-F238E27FC236}">
                <a16:creationId xmlns:a16="http://schemas.microsoft.com/office/drawing/2014/main" id="{DC66B3FC-41A3-4DE4-8FA7-11867B6ACE16}"/>
              </a:ext>
            </a:extLst>
          </p:cNvPr>
          <p:cNvPicPr>
            <a:picLocks noChangeAspect="1"/>
          </p:cNvPicPr>
          <p:nvPr/>
        </p:nvPicPr>
        <p:blipFill>
          <a:blip r:embed="rId2"/>
          <a:stretch>
            <a:fillRect/>
          </a:stretch>
        </p:blipFill>
        <p:spPr>
          <a:xfrm>
            <a:off x="41226" y="23296"/>
            <a:ext cx="10032879" cy="2230670"/>
          </a:xfrm>
          <a:prstGeom prst="rect">
            <a:avLst/>
          </a:prstGeom>
        </p:spPr>
      </p:pic>
      <p:sp>
        <p:nvSpPr>
          <p:cNvPr id="6" name="TextBox 5">
            <a:extLst>
              <a:ext uri="{FF2B5EF4-FFF2-40B4-BE49-F238E27FC236}">
                <a16:creationId xmlns:a16="http://schemas.microsoft.com/office/drawing/2014/main" id="{DB59A59C-7A17-4377-8577-494FDE51183E}"/>
              </a:ext>
            </a:extLst>
          </p:cNvPr>
          <p:cNvSpPr txBox="1"/>
          <p:nvPr/>
        </p:nvSpPr>
        <p:spPr>
          <a:xfrm>
            <a:off x="98704" y="2253966"/>
            <a:ext cx="9975401" cy="5324535"/>
          </a:xfrm>
          <a:prstGeom prst="rect">
            <a:avLst/>
          </a:prstGeom>
          <a:noFill/>
        </p:spPr>
        <p:txBody>
          <a:bodyPr wrap="square" rtlCol="0">
            <a:spAutoFit/>
          </a:bodyPr>
          <a:lstStyle/>
          <a:p>
            <a:r>
              <a:rPr lang="en-GB" sz="2000" dirty="0">
                <a:latin typeface="Times New Roman" panose="02020603050405020304" pitchFamily="18" charset="0"/>
                <a:cs typeface="Times New Roman" panose="02020603050405020304" pitchFamily="18" charset="0"/>
              </a:rPr>
              <a:t>The full-scale Gamma Factory will extract MWs of gamma radiation from the LHC beam in a single interaction point. (By the way, the beam energy loss due to SR in LEP was 11 MW).</a:t>
            </a:r>
          </a:p>
          <a:p>
            <a:endParaRPr lang="en-GB" sz="2000" dirty="0">
              <a:latin typeface="Times New Roman" panose="02020603050405020304" pitchFamily="18" charset="0"/>
              <a:cs typeface="Times New Roman" panose="02020603050405020304" pitchFamily="18" charset="0"/>
            </a:endParaRPr>
          </a:p>
          <a:p>
            <a:r>
              <a:rPr lang="en-GB" sz="2000" dirty="0">
                <a:latin typeface="Times New Roman" panose="02020603050405020304" pitchFamily="18" charset="0"/>
                <a:cs typeface="Times New Roman" panose="02020603050405020304" pitchFamily="18" charset="0"/>
              </a:rPr>
              <a:t>H-like Pb in the LHC example: </a:t>
            </a:r>
            <a:r>
              <a:rPr lang="en-US" sz="2000" dirty="0">
                <a:latin typeface="Times New Roman" panose="02020603050405020304" pitchFamily="18" charset="0"/>
                <a:cs typeface="Times New Roman" panose="02020603050405020304" pitchFamily="18" charset="0"/>
              </a:rPr>
              <a:t>Ion charge </a:t>
            </a:r>
            <a:r>
              <a:rPr lang="en-US" sz="2000" i="1" dirty="0">
                <a:latin typeface="Times New Roman" panose="02020603050405020304" pitchFamily="18" charset="0"/>
                <a:cs typeface="Times New Roman" panose="02020603050405020304" pitchFamily="18" charset="0"/>
              </a:rPr>
              <a:t>Z</a:t>
            </a:r>
            <a:r>
              <a:rPr lang="en-US" sz="2000" dirty="0">
                <a:latin typeface="Times New Roman" panose="02020603050405020304" pitchFamily="18" charset="0"/>
                <a:cs typeface="Times New Roman" panose="02020603050405020304" pitchFamily="18" charset="0"/>
              </a:rPr>
              <a:t> = 81, mass A = 208, </a:t>
            </a:r>
            <a:r>
              <a:rPr lang="el-GR" sz="2000" dirty="0">
                <a:latin typeface="Times New Roman" panose="02020603050405020304" pitchFamily="18" charset="0"/>
                <a:cs typeface="Times New Roman" panose="02020603050405020304" pitchFamily="18" charset="0"/>
              </a:rPr>
              <a:t>γ</a:t>
            </a:r>
            <a:r>
              <a:rPr lang="en-US" sz="2000" dirty="0">
                <a:latin typeface="Times New Roman" panose="02020603050405020304" pitchFamily="18" charset="0"/>
                <a:cs typeface="Times New Roman" panose="02020603050405020304" pitchFamily="18" charset="0"/>
              </a:rPr>
              <a:t> = 2928, </a:t>
            </a:r>
            <a:r>
              <a:rPr lang="en-GB" sz="2000" i="1" dirty="0">
                <a:latin typeface="Times New Roman" panose="02020603050405020304" pitchFamily="18" charset="0"/>
                <a:cs typeface="Times New Roman" panose="02020603050405020304" pitchFamily="18" charset="0"/>
              </a:rPr>
              <a:t>p</a:t>
            </a:r>
            <a:r>
              <a:rPr lang="en-GB" sz="2000" i="1" baseline="-25000" dirty="0">
                <a:latin typeface="Times New Roman" panose="02020603050405020304" pitchFamily="18" charset="0"/>
                <a:cs typeface="Times New Roman" panose="02020603050405020304" pitchFamily="18" charset="0"/>
              </a:rPr>
              <a:t>z</a:t>
            </a:r>
            <a:r>
              <a:rPr lang="en-GB" sz="2000" dirty="0">
                <a:latin typeface="Times New Roman" panose="02020603050405020304" pitchFamily="18" charset="0"/>
                <a:cs typeface="Times New Roman" panose="02020603050405020304" pitchFamily="18" charset="0"/>
              </a:rPr>
              <a:t> = 567 </a:t>
            </a:r>
            <a:r>
              <a:rPr lang="en-GB" sz="2000" dirty="0" err="1">
                <a:latin typeface="Times New Roman" panose="02020603050405020304" pitchFamily="18" charset="0"/>
                <a:cs typeface="Times New Roman" panose="02020603050405020304" pitchFamily="18" charset="0"/>
              </a:rPr>
              <a:t>TeV</a:t>
            </a:r>
            <a:r>
              <a:rPr lang="en-GB" sz="2000" dirty="0">
                <a:latin typeface="Times New Roman" panose="02020603050405020304" pitchFamily="18" charset="0"/>
                <a:cs typeface="Times New Roman" panose="02020603050405020304" pitchFamily="18" charset="0"/>
              </a:rPr>
              <a:t>/c</a:t>
            </a:r>
            <a:r>
              <a:rPr lang="en-US" sz="2000" dirty="0">
                <a:latin typeface="Times New Roman" panose="02020603050405020304" pitchFamily="18" charset="0"/>
                <a:cs typeface="Times New Roman" panose="02020603050405020304" pitchFamily="18" charset="0"/>
              </a:rPr>
              <a:t>,</a:t>
            </a:r>
          </a:p>
          <a:p>
            <a:endParaRPr lang="en-US" sz="2000" dirty="0">
              <a:latin typeface="Times New Roman" panose="02020603050405020304" pitchFamily="18" charset="0"/>
              <a:cs typeface="Times New Roman" panose="02020603050405020304" pitchFamily="18" charset="0"/>
            </a:endParaRPr>
          </a:p>
          <a:p>
            <a:r>
              <a:rPr lang="el-GR" sz="2000" dirty="0">
                <a:latin typeface="Times New Roman" panose="02020603050405020304" pitchFamily="18" charset="0"/>
                <a:cs typeface="Times New Roman" panose="02020603050405020304" pitchFamily="18" charset="0"/>
              </a:rPr>
              <a:t>ℏω′</a:t>
            </a:r>
            <a:r>
              <a:rPr lang="en-US" sz="2000" dirty="0">
                <a:latin typeface="Times New Roman" panose="02020603050405020304" pitchFamily="18" charset="0"/>
                <a:cs typeface="Times New Roman" panose="02020603050405020304" pitchFamily="18" charset="0"/>
              </a:rPr>
              <a:t> = 69 </a:t>
            </a:r>
            <a:r>
              <a:rPr lang="en-US" sz="2000" dirty="0" err="1">
                <a:latin typeface="Times New Roman" panose="02020603050405020304" pitchFamily="18" charset="0"/>
                <a:cs typeface="Times New Roman" panose="02020603050405020304" pitchFamily="18" charset="0"/>
              </a:rPr>
              <a:t>keV</a:t>
            </a:r>
            <a:r>
              <a:rPr lang="en-US" sz="2000" dirty="0">
                <a:latin typeface="Times New Roman" panose="02020603050405020304" pitchFamily="18" charset="0"/>
                <a:cs typeface="Times New Roman" panose="02020603050405020304" pitchFamily="18" charset="0"/>
              </a:rPr>
              <a:t> (Lyman-alpha line), laser </a:t>
            </a:r>
            <a:r>
              <a:rPr lang="el-GR" sz="2000" dirty="0">
                <a:latin typeface="Times New Roman" panose="02020603050405020304" pitchFamily="18" charset="0"/>
                <a:cs typeface="Times New Roman" panose="02020603050405020304" pitchFamily="18" charset="0"/>
              </a:rPr>
              <a:t>ℏω</a:t>
            </a:r>
            <a:r>
              <a:rPr lang="en-US" sz="2000" dirty="0">
                <a:latin typeface="Times New Roman" panose="02020603050405020304" pitchFamily="18" charset="0"/>
                <a:cs typeface="Times New Roman" panose="02020603050405020304" pitchFamily="18" charset="0"/>
              </a:rPr>
              <a:t> = 12 eV, emitted gamma </a:t>
            </a:r>
            <a:r>
              <a:rPr lang="el-GR" sz="2000" dirty="0">
                <a:latin typeface="Times New Roman" panose="02020603050405020304" pitchFamily="18" charset="0"/>
                <a:cs typeface="Times New Roman" panose="02020603050405020304" pitchFamily="18" charset="0"/>
              </a:rPr>
              <a:t>ℏω</a:t>
            </a:r>
            <a:r>
              <a:rPr lang="el-GR" sz="2000" baseline="-25000" dirty="0">
                <a:latin typeface="Times New Roman" panose="02020603050405020304" pitchFamily="18" charset="0"/>
                <a:cs typeface="Times New Roman" panose="02020603050405020304" pitchFamily="18" charset="0"/>
              </a:rPr>
              <a:t>1,</a:t>
            </a:r>
            <a:r>
              <a:rPr lang="en-US" sz="2000" baseline="-25000" dirty="0">
                <a:latin typeface="Times New Roman" panose="02020603050405020304" pitchFamily="18" charset="0"/>
                <a:cs typeface="Times New Roman" panose="02020603050405020304" pitchFamily="18" charset="0"/>
              </a:rPr>
              <a:t>max</a:t>
            </a:r>
            <a:r>
              <a:rPr lang="en-US" sz="2000" dirty="0">
                <a:latin typeface="Times New Roman" panose="02020603050405020304" pitchFamily="18" charset="0"/>
                <a:cs typeface="Times New Roman" panose="02020603050405020304" pitchFamily="18" charset="0"/>
              </a:rPr>
              <a:t>= 402 MeV,</a:t>
            </a:r>
          </a:p>
          <a:p>
            <a:r>
              <a:rPr lang="en-US" sz="2000" dirty="0">
                <a:latin typeface="Times New Roman" panose="02020603050405020304" pitchFamily="18" charset="0"/>
                <a:cs typeface="Times New Roman" panose="02020603050405020304" pitchFamily="18" charset="0"/>
              </a:rPr>
              <a:t>typical angle of emission </a:t>
            </a:r>
            <a:r>
              <a:rPr lang="el-GR" sz="2000" i="1" dirty="0">
                <a:latin typeface="Times New Roman" panose="02020603050405020304" pitchFamily="18" charset="0"/>
                <a:cs typeface="Times New Roman" panose="02020603050405020304" pitchFamily="18" charset="0"/>
              </a:rPr>
              <a:t>θ</a:t>
            </a:r>
            <a:r>
              <a:rPr lang="el-GR" sz="2000" baseline="-25000" dirty="0">
                <a:latin typeface="Times New Roman" panose="02020603050405020304" pitchFamily="18" charset="0"/>
                <a:cs typeface="Times New Roman" panose="02020603050405020304" pitchFamily="18" charset="0"/>
              </a:rPr>
              <a:t>1</a:t>
            </a:r>
            <a:r>
              <a:rPr lang="el-GR" sz="2000" dirty="0">
                <a:latin typeface="Times New Roman" panose="02020603050405020304" pitchFamily="18" charset="0"/>
                <a:cs typeface="Times New Roman" panose="02020603050405020304" pitchFamily="18" charset="0"/>
              </a:rPr>
              <a:t> </a:t>
            </a:r>
            <a:r>
              <a:rPr lang="en-US" sz="2000" dirty="0">
                <a:latin typeface="Times New Roman" panose="02020603050405020304" pitchFamily="18" charset="0"/>
                <a:cs typeface="Times New Roman" panose="02020603050405020304" pitchFamily="18" charset="0"/>
              </a:rPr>
              <a:t>~ 1/</a:t>
            </a:r>
            <a:r>
              <a:rPr lang="el-GR" sz="2000" dirty="0">
                <a:latin typeface="Times New Roman" panose="02020603050405020304" pitchFamily="18" charset="0"/>
                <a:cs typeface="Times New Roman" panose="02020603050405020304" pitchFamily="18" charset="0"/>
              </a:rPr>
              <a:t>γ</a:t>
            </a:r>
            <a:r>
              <a:rPr lang="en-US" sz="2000" dirty="0">
                <a:latin typeface="Times New Roman" panose="02020603050405020304" pitchFamily="18" charset="0"/>
                <a:cs typeface="Times New Roman" panose="02020603050405020304" pitchFamily="18" charset="0"/>
              </a:rPr>
              <a:t> ~ 0.3 </a:t>
            </a:r>
            <a:r>
              <a:rPr lang="en-US" sz="2000" dirty="0" err="1">
                <a:latin typeface="Times New Roman" panose="02020603050405020304" pitchFamily="18" charset="0"/>
                <a:cs typeface="Times New Roman" panose="02020603050405020304" pitchFamily="18" charset="0"/>
              </a:rPr>
              <a:t>mrad</a:t>
            </a:r>
            <a:r>
              <a:rPr lang="en-US" sz="2000" dirty="0">
                <a:latin typeface="Times New Roman" panose="02020603050405020304" pitchFamily="18" charset="0"/>
                <a:cs typeface="Times New Roman" panose="02020603050405020304" pitchFamily="18" charset="0"/>
              </a:rPr>
              <a:t>.</a:t>
            </a:r>
            <a:endParaRPr lang="en-GB" sz="2000" dirty="0">
              <a:latin typeface="Times New Roman" panose="02020603050405020304" pitchFamily="18" charset="0"/>
              <a:cs typeface="Times New Roman" panose="02020603050405020304" pitchFamily="18" charset="0"/>
            </a:endParaRPr>
          </a:p>
          <a:p>
            <a:endParaRPr lang="en-GB" sz="2000" dirty="0">
              <a:latin typeface="Times New Roman" panose="02020603050405020304" pitchFamily="18" charset="0"/>
              <a:cs typeface="Times New Roman" panose="02020603050405020304" pitchFamily="18" charset="0"/>
            </a:endParaRPr>
          </a:p>
          <a:p>
            <a:r>
              <a:rPr lang="en-GB" sz="2000" dirty="0">
                <a:latin typeface="Times New Roman" panose="02020603050405020304" pitchFamily="18" charset="0"/>
                <a:cs typeface="Times New Roman" panose="02020603050405020304" pitchFamily="18" charset="0"/>
              </a:rPr>
              <a:t>Typical transverse kick due to gamma emission:</a:t>
            </a:r>
          </a:p>
          <a:p>
            <a:r>
              <a:rPr lang="en-GB" sz="2000" i="1" dirty="0">
                <a:latin typeface="Times New Roman" panose="02020603050405020304" pitchFamily="18" charset="0"/>
                <a:cs typeface="Times New Roman" panose="02020603050405020304" pitchFamily="18" charset="0"/>
              </a:rPr>
              <a:t>p</a:t>
            </a:r>
            <a:r>
              <a:rPr lang="en-GB" sz="2000" i="1" baseline="-25000" dirty="0">
                <a:latin typeface="Times New Roman" panose="02020603050405020304" pitchFamily="18" charset="0"/>
                <a:cs typeface="Times New Roman" panose="02020603050405020304" pitchFamily="18" charset="0"/>
              </a:rPr>
              <a:t>x</a:t>
            </a:r>
            <a:r>
              <a:rPr lang="en-GB" sz="2000" dirty="0">
                <a:latin typeface="Times New Roman" panose="02020603050405020304" pitchFamily="18" charset="0"/>
                <a:cs typeface="Times New Roman" panose="02020603050405020304" pitchFamily="18" charset="0"/>
              </a:rPr>
              <a:t>/</a:t>
            </a:r>
            <a:r>
              <a:rPr lang="en-GB" sz="2000" i="1" dirty="0">
                <a:latin typeface="Times New Roman" panose="02020603050405020304" pitchFamily="18" charset="0"/>
                <a:cs typeface="Times New Roman" panose="02020603050405020304" pitchFamily="18" charset="0"/>
              </a:rPr>
              <a:t>p</a:t>
            </a:r>
            <a:r>
              <a:rPr lang="en-GB" sz="2000" i="1" baseline="-25000" dirty="0">
                <a:latin typeface="Times New Roman" panose="02020603050405020304" pitchFamily="18" charset="0"/>
                <a:cs typeface="Times New Roman" panose="02020603050405020304" pitchFamily="18" charset="0"/>
              </a:rPr>
              <a:t>z</a:t>
            </a:r>
            <a:r>
              <a:rPr lang="en-GB" sz="2000" dirty="0">
                <a:latin typeface="Times New Roman" panose="02020603050405020304" pitchFamily="18" charset="0"/>
                <a:cs typeface="Times New Roman" panose="02020603050405020304" pitchFamily="18" charset="0"/>
              </a:rPr>
              <a:t>~ </a:t>
            </a:r>
            <a:r>
              <a:rPr lang="el-GR" sz="2000" dirty="0">
                <a:latin typeface="Times New Roman" panose="02020603050405020304" pitchFamily="18" charset="0"/>
                <a:cs typeface="Times New Roman" panose="02020603050405020304" pitchFamily="18" charset="0"/>
              </a:rPr>
              <a:t>ℏω′</a:t>
            </a:r>
            <a:r>
              <a:rPr lang="en-US" sz="2000" dirty="0">
                <a:latin typeface="Times New Roman" panose="02020603050405020304" pitchFamily="18" charset="0"/>
                <a:cs typeface="Times New Roman" panose="02020603050405020304" pitchFamily="18" charset="0"/>
              </a:rPr>
              <a:t>/</a:t>
            </a:r>
            <a:r>
              <a:rPr lang="en-US" sz="2000" i="1" dirty="0">
                <a:latin typeface="Times New Roman" panose="02020603050405020304" pitchFamily="18" charset="0"/>
                <a:cs typeface="Times New Roman" panose="02020603050405020304" pitchFamily="18" charset="0"/>
              </a:rPr>
              <a:t>p</a:t>
            </a:r>
            <a:r>
              <a:rPr lang="en-US" sz="2000" i="1" baseline="-25000" dirty="0">
                <a:latin typeface="Times New Roman" panose="02020603050405020304" pitchFamily="18" charset="0"/>
                <a:cs typeface="Times New Roman" panose="02020603050405020304" pitchFamily="18" charset="0"/>
              </a:rPr>
              <a:t>z</a:t>
            </a:r>
            <a:r>
              <a:rPr lang="en-US" sz="2000" dirty="0">
                <a:latin typeface="Times New Roman" panose="02020603050405020304" pitchFamily="18" charset="0"/>
                <a:cs typeface="Times New Roman" panose="02020603050405020304" pitchFamily="18" charset="0"/>
              </a:rPr>
              <a:t>c</a:t>
            </a:r>
            <a:r>
              <a:rPr lang="el-GR" sz="2000" dirty="0">
                <a:latin typeface="Times New Roman" panose="02020603050405020304" pitchFamily="18" charset="0"/>
                <a:cs typeface="Times New Roman" panose="02020603050405020304" pitchFamily="18" charset="0"/>
              </a:rPr>
              <a:t> </a:t>
            </a:r>
            <a:r>
              <a:rPr lang="en-GB" sz="2000" dirty="0">
                <a:latin typeface="Times New Roman" panose="02020603050405020304" pitchFamily="18" charset="0"/>
                <a:cs typeface="Times New Roman" panose="02020603050405020304" pitchFamily="18" charset="0"/>
              </a:rPr>
              <a:t>~ 69 </a:t>
            </a:r>
            <a:r>
              <a:rPr lang="en-GB" sz="2000" dirty="0" err="1">
                <a:latin typeface="Times New Roman" panose="02020603050405020304" pitchFamily="18" charset="0"/>
                <a:cs typeface="Times New Roman" panose="02020603050405020304" pitchFamily="18" charset="0"/>
              </a:rPr>
              <a:t>keV</a:t>
            </a:r>
            <a:r>
              <a:rPr lang="en-GB" sz="2000" dirty="0">
                <a:latin typeface="Times New Roman" panose="02020603050405020304" pitchFamily="18" charset="0"/>
                <a:cs typeface="Times New Roman" panose="02020603050405020304" pitchFamily="18" charset="0"/>
              </a:rPr>
              <a:t>/567 </a:t>
            </a:r>
            <a:r>
              <a:rPr lang="en-GB" sz="2000" dirty="0" err="1">
                <a:latin typeface="Times New Roman" panose="02020603050405020304" pitchFamily="18" charset="0"/>
                <a:cs typeface="Times New Roman" panose="02020603050405020304" pitchFamily="18" charset="0"/>
              </a:rPr>
              <a:t>TeV</a:t>
            </a:r>
            <a:r>
              <a:rPr lang="en-GB" sz="2000" dirty="0">
                <a:latin typeface="Times New Roman" panose="02020603050405020304" pitchFamily="18" charset="0"/>
                <a:cs typeface="Times New Roman" panose="02020603050405020304" pitchFamily="18" charset="0"/>
              </a:rPr>
              <a:t> ~ 10</a:t>
            </a:r>
            <a:r>
              <a:rPr lang="en-GB" sz="2000" baseline="30000" dirty="0">
                <a:latin typeface="Times New Roman" panose="02020603050405020304" pitchFamily="18" charset="0"/>
                <a:cs typeface="Times New Roman" panose="02020603050405020304" pitchFamily="18" charset="0"/>
              </a:rPr>
              <a:t>‒7</a:t>
            </a:r>
            <a:r>
              <a:rPr lang="en-GB" sz="2000" dirty="0">
                <a:latin typeface="Times New Roman" panose="02020603050405020304" pitchFamily="18" charset="0"/>
                <a:cs typeface="Times New Roman" panose="02020603050405020304" pitchFamily="18" charset="0"/>
              </a:rPr>
              <a:t> </a:t>
            </a:r>
            <a:r>
              <a:rPr lang="en-GB" sz="2000" dirty="0" err="1">
                <a:latin typeface="Times New Roman" panose="02020603050405020304" pitchFamily="18" charset="0"/>
                <a:cs typeface="Times New Roman" panose="02020603050405020304" pitchFamily="18" charset="0"/>
              </a:rPr>
              <a:t>mrad</a:t>
            </a:r>
            <a:r>
              <a:rPr lang="en-GB" sz="2000" dirty="0">
                <a:latin typeface="Times New Roman" panose="02020603050405020304" pitchFamily="18" charset="0"/>
                <a:cs typeface="Times New Roman" panose="02020603050405020304" pitchFamily="18" charset="0"/>
              </a:rPr>
              <a:t>.</a:t>
            </a:r>
          </a:p>
          <a:p>
            <a:endParaRPr lang="en-GB" sz="2000" dirty="0">
              <a:latin typeface="Times New Roman" panose="02020603050405020304" pitchFamily="18" charset="0"/>
              <a:cs typeface="Times New Roman" panose="02020603050405020304" pitchFamily="18" charset="0"/>
            </a:endParaRPr>
          </a:p>
          <a:p>
            <a:r>
              <a:rPr lang="en-GB" sz="2000" dirty="0">
                <a:latin typeface="Times New Roman" panose="02020603050405020304" pitchFamily="18" charset="0"/>
                <a:cs typeface="Times New Roman" panose="02020603050405020304" pitchFamily="18" charset="0"/>
              </a:rPr>
              <a:t>Typical transverse beam parameters at the LHC interaction point for example:</a:t>
            </a:r>
          </a:p>
          <a:p>
            <a:r>
              <a:rPr lang="en-US" sz="2000" dirty="0">
                <a:latin typeface="Times New Roman" panose="02020603050405020304" pitchFamily="18" charset="0"/>
                <a:cs typeface="Times New Roman" panose="02020603050405020304" pitchFamily="18" charset="0"/>
              </a:rPr>
              <a:t>Transverse beam size = 0.026 mm, angular spread = 0.026 </a:t>
            </a:r>
            <a:r>
              <a:rPr lang="en-US" sz="2000" dirty="0" err="1">
                <a:latin typeface="Times New Roman" panose="02020603050405020304" pitchFamily="18" charset="0"/>
                <a:cs typeface="Times New Roman" panose="02020603050405020304" pitchFamily="18" charset="0"/>
              </a:rPr>
              <a:t>mrad</a:t>
            </a:r>
            <a:r>
              <a:rPr lang="en-US" sz="2000" dirty="0">
                <a:latin typeface="Times New Roman" panose="02020603050405020304" pitchFamily="18" charset="0"/>
                <a:cs typeface="Times New Roman" panose="02020603050405020304" pitchFamily="18" charset="0"/>
              </a:rPr>
              <a:t> (10</a:t>
            </a:r>
            <a:r>
              <a:rPr lang="en-US" sz="2000" baseline="30000" dirty="0">
                <a:latin typeface="Times New Roman" panose="02020603050405020304" pitchFamily="18" charset="0"/>
                <a:cs typeface="Times New Roman" panose="02020603050405020304" pitchFamily="18" charset="0"/>
              </a:rPr>
              <a:t>5</a:t>
            </a:r>
            <a:r>
              <a:rPr lang="en-US" sz="2000" dirty="0">
                <a:latin typeface="Times New Roman" panose="02020603050405020304" pitchFamily="18" charset="0"/>
                <a:cs typeface="Times New Roman" panose="02020603050405020304" pitchFamily="18" charset="0"/>
              </a:rPr>
              <a:t> times higher).</a:t>
            </a:r>
          </a:p>
          <a:p>
            <a:endParaRPr lang="en-US" sz="2000" dirty="0">
              <a:latin typeface="Times New Roman" panose="02020603050405020304" pitchFamily="18" charset="0"/>
              <a:cs typeface="Times New Roman" panose="02020603050405020304" pitchFamily="18" charset="0"/>
            </a:endParaRPr>
          </a:p>
          <a:p>
            <a:r>
              <a:rPr lang="en-US" sz="2000" dirty="0">
                <a:latin typeface="Times New Roman" panose="02020603050405020304" pitchFamily="18" charset="0"/>
                <a:cs typeface="Times New Roman" panose="02020603050405020304" pitchFamily="18" charset="0"/>
              </a:rPr>
              <a:t>Typical energy spread in the beam is </a:t>
            </a:r>
            <a:r>
              <a:rPr lang="el-GR" sz="2000" dirty="0">
                <a:latin typeface="Times New Roman" panose="02020603050405020304" pitchFamily="18" charset="0"/>
                <a:cs typeface="Times New Roman" panose="02020603050405020304" pitchFamily="18" charset="0"/>
              </a:rPr>
              <a:t>Δ</a:t>
            </a:r>
            <a:r>
              <a:rPr lang="en-US" sz="2000" i="1" dirty="0">
                <a:latin typeface="Times New Roman" panose="02020603050405020304" pitchFamily="18" charset="0"/>
                <a:cs typeface="Times New Roman" panose="02020603050405020304" pitchFamily="18" charset="0"/>
              </a:rPr>
              <a:t>p</a:t>
            </a:r>
            <a:r>
              <a:rPr lang="en-US" sz="2000" dirty="0">
                <a:latin typeface="Times New Roman" panose="02020603050405020304" pitchFamily="18" charset="0"/>
                <a:cs typeface="Times New Roman" panose="02020603050405020304" pitchFamily="18" charset="0"/>
              </a:rPr>
              <a:t>/</a:t>
            </a:r>
            <a:r>
              <a:rPr lang="en-US" sz="2000" i="1" dirty="0">
                <a:latin typeface="Times New Roman" panose="02020603050405020304" pitchFamily="18" charset="0"/>
                <a:cs typeface="Times New Roman" panose="02020603050405020304" pitchFamily="18" charset="0"/>
              </a:rPr>
              <a:t>p</a:t>
            </a:r>
            <a:r>
              <a:rPr lang="en-US" sz="2000" dirty="0">
                <a:latin typeface="Times New Roman" panose="02020603050405020304" pitchFamily="18" charset="0"/>
                <a:cs typeface="Times New Roman" panose="02020603050405020304" pitchFamily="18" charset="0"/>
              </a:rPr>
              <a:t> ~ </a:t>
            </a:r>
            <a:r>
              <a:rPr lang="en-GB" sz="2000" dirty="0">
                <a:latin typeface="Times New Roman" panose="02020603050405020304" pitchFamily="18" charset="0"/>
                <a:cs typeface="Times New Roman" panose="02020603050405020304" pitchFamily="18" charset="0"/>
              </a:rPr>
              <a:t>10</a:t>
            </a:r>
            <a:r>
              <a:rPr lang="en-GB" sz="2000" baseline="30000" dirty="0">
                <a:latin typeface="Times New Roman" panose="02020603050405020304" pitchFamily="18" charset="0"/>
                <a:cs typeface="Times New Roman" panose="02020603050405020304" pitchFamily="18" charset="0"/>
              </a:rPr>
              <a:t>‒4</a:t>
            </a:r>
            <a:r>
              <a:rPr lang="en-US" sz="2000" dirty="0">
                <a:latin typeface="Times New Roman" panose="02020603050405020304" pitchFamily="18" charset="0"/>
                <a:cs typeface="Times New Roman" panose="02020603050405020304" pitchFamily="18" charset="0"/>
              </a:rPr>
              <a:t>, while the average </a:t>
            </a:r>
            <a:r>
              <a:rPr lang="el-GR" sz="2000" dirty="0">
                <a:latin typeface="Times New Roman" panose="02020603050405020304" pitchFamily="18" charset="0"/>
                <a:cs typeface="Times New Roman" panose="02020603050405020304" pitchFamily="18" charset="0"/>
              </a:rPr>
              <a:t>δ</a:t>
            </a:r>
            <a:r>
              <a:rPr lang="en-GB" sz="2000" i="1" dirty="0">
                <a:latin typeface="Times New Roman" panose="02020603050405020304" pitchFamily="18" charset="0"/>
                <a:cs typeface="Times New Roman" panose="02020603050405020304" pitchFamily="18" charset="0"/>
              </a:rPr>
              <a:t>p</a:t>
            </a:r>
            <a:r>
              <a:rPr lang="en-GB" sz="2000" i="1" baseline="-25000" dirty="0">
                <a:latin typeface="Times New Roman" panose="02020603050405020304" pitchFamily="18" charset="0"/>
                <a:cs typeface="Times New Roman" panose="02020603050405020304" pitchFamily="18" charset="0"/>
              </a:rPr>
              <a:t>z</a:t>
            </a:r>
            <a:r>
              <a:rPr lang="en-US" sz="2000" dirty="0">
                <a:latin typeface="Times New Roman" panose="02020603050405020304" pitchFamily="18" charset="0"/>
                <a:cs typeface="Times New Roman" panose="02020603050405020304" pitchFamily="18" charset="0"/>
              </a:rPr>
              <a:t> due to the photon emission is 200 MeV/c =&gt; </a:t>
            </a:r>
            <a:r>
              <a:rPr lang="el-GR" sz="2000" dirty="0">
                <a:latin typeface="Times New Roman" panose="02020603050405020304" pitchFamily="18" charset="0"/>
                <a:cs typeface="Times New Roman" panose="02020603050405020304" pitchFamily="18" charset="0"/>
              </a:rPr>
              <a:t>δ</a:t>
            </a:r>
            <a:r>
              <a:rPr lang="en-GB" sz="2000" i="1" dirty="0">
                <a:latin typeface="Times New Roman" panose="02020603050405020304" pitchFamily="18" charset="0"/>
                <a:cs typeface="Times New Roman" panose="02020603050405020304" pitchFamily="18" charset="0"/>
              </a:rPr>
              <a:t>p</a:t>
            </a:r>
            <a:r>
              <a:rPr lang="en-GB" sz="2000" i="1" baseline="-25000" dirty="0">
                <a:latin typeface="Times New Roman" panose="02020603050405020304" pitchFamily="18" charset="0"/>
                <a:cs typeface="Times New Roman" panose="02020603050405020304" pitchFamily="18" charset="0"/>
              </a:rPr>
              <a:t>z </a:t>
            </a:r>
            <a:r>
              <a:rPr lang="en-US" sz="2000" dirty="0">
                <a:latin typeface="Times New Roman" panose="02020603050405020304" pitchFamily="18" charset="0"/>
                <a:cs typeface="Times New Roman" panose="02020603050405020304" pitchFamily="18" charset="0"/>
              </a:rPr>
              <a:t>/ </a:t>
            </a:r>
            <a:r>
              <a:rPr lang="en-GB" sz="2000" i="1" dirty="0">
                <a:latin typeface="Times New Roman" panose="02020603050405020304" pitchFamily="18" charset="0"/>
                <a:cs typeface="Times New Roman" panose="02020603050405020304" pitchFamily="18" charset="0"/>
              </a:rPr>
              <a:t>p</a:t>
            </a:r>
            <a:r>
              <a:rPr lang="en-GB" sz="2000" i="1" baseline="-25000" dirty="0">
                <a:latin typeface="Times New Roman" panose="02020603050405020304" pitchFamily="18" charset="0"/>
                <a:cs typeface="Times New Roman" panose="02020603050405020304" pitchFamily="18" charset="0"/>
              </a:rPr>
              <a:t>z</a:t>
            </a:r>
            <a:r>
              <a:rPr lang="en-US" sz="2000" dirty="0">
                <a:latin typeface="Times New Roman" panose="02020603050405020304" pitchFamily="18" charset="0"/>
                <a:cs typeface="Times New Roman" panose="02020603050405020304" pitchFamily="18" charset="0"/>
              </a:rPr>
              <a:t> = </a:t>
            </a:r>
            <a:r>
              <a:rPr lang="en-GB" sz="2000" dirty="0">
                <a:latin typeface="Times New Roman" panose="02020603050405020304" pitchFamily="18" charset="0"/>
                <a:cs typeface="Times New Roman" panose="02020603050405020304" pitchFamily="18" charset="0"/>
              </a:rPr>
              <a:t>200 MeV / 567 </a:t>
            </a:r>
            <a:r>
              <a:rPr lang="en-GB" sz="2000" dirty="0" err="1">
                <a:latin typeface="Times New Roman" panose="02020603050405020304" pitchFamily="18" charset="0"/>
                <a:cs typeface="Times New Roman" panose="02020603050405020304" pitchFamily="18" charset="0"/>
              </a:rPr>
              <a:t>TeV</a:t>
            </a:r>
            <a:r>
              <a:rPr lang="en-GB" sz="2000" dirty="0">
                <a:latin typeface="Times New Roman" panose="02020603050405020304" pitchFamily="18" charset="0"/>
                <a:cs typeface="Times New Roman" panose="02020603050405020304" pitchFamily="18" charset="0"/>
              </a:rPr>
              <a:t> = 3.5· 10</a:t>
            </a:r>
            <a:r>
              <a:rPr lang="en-GB" sz="2000" baseline="30000" dirty="0">
                <a:latin typeface="Times New Roman" panose="02020603050405020304" pitchFamily="18" charset="0"/>
                <a:cs typeface="Times New Roman" panose="02020603050405020304" pitchFamily="18" charset="0"/>
              </a:rPr>
              <a:t>‒7</a:t>
            </a:r>
            <a:r>
              <a:rPr lang="en-GB" sz="2000" dirty="0">
                <a:latin typeface="Times New Roman" panose="02020603050405020304" pitchFamily="18" charset="0"/>
                <a:cs typeface="Times New Roman" panose="02020603050405020304" pitchFamily="18" charset="0"/>
              </a:rPr>
              <a:t> =&gt; </a:t>
            </a:r>
            <a:r>
              <a:rPr lang="el-GR" sz="2000" dirty="0">
                <a:latin typeface="Times New Roman" panose="02020603050405020304" pitchFamily="18" charset="0"/>
                <a:cs typeface="Times New Roman" panose="02020603050405020304" pitchFamily="18" charset="0"/>
              </a:rPr>
              <a:t>Δ</a:t>
            </a:r>
            <a:r>
              <a:rPr lang="en-US" sz="2000" i="1" dirty="0">
                <a:latin typeface="Times New Roman" panose="02020603050405020304" pitchFamily="18" charset="0"/>
                <a:cs typeface="Times New Roman" panose="02020603050405020304" pitchFamily="18" charset="0"/>
              </a:rPr>
              <a:t>p</a:t>
            </a:r>
            <a:r>
              <a:rPr lang="en-US" sz="2000" dirty="0">
                <a:latin typeface="Times New Roman" panose="02020603050405020304" pitchFamily="18" charset="0"/>
                <a:cs typeface="Times New Roman" panose="02020603050405020304" pitchFamily="18" charset="0"/>
              </a:rPr>
              <a:t>/</a:t>
            </a:r>
            <a:r>
              <a:rPr lang="el-GR" sz="2000" dirty="0">
                <a:latin typeface="Times New Roman" panose="02020603050405020304" pitchFamily="18" charset="0"/>
                <a:cs typeface="Times New Roman" panose="02020603050405020304" pitchFamily="18" charset="0"/>
              </a:rPr>
              <a:t>δ</a:t>
            </a:r>
            <a:r>
              <a:rPr lang="en-GB" sz="2000" i="1" dirty="0">
                <a:latin typeface="Times New Roman" panose="02020603050405020304" pitchFamily="18" charset="0"/>
                <a:cs typeface="Times New Roman" panose="02020603050405020304" pitchFamily="18" charset="0"/>
              </a:rPr>
              <a:t>p</a:t>
            </a:r>
            <a:r>
              <a:rPr lang="en-US" sz="2000" dirty="0">
                <a:latin typeface="Times New Roman" panose="02020603050405020304" pitchFamily="18" charset="0"/>
                <a:cs typeface="Times New Roman" panose="02020603050405020304" pitchFamily="18" charset="0"/>
              </a:rPr>
              <a:t> ≈ 300, even with one scattering per turn the longitudinal effects will be significant in 100s of turns.</a:t>
            </a:r>
          </a:p>
        </p:txBody>
      </p:sp>
    </p:spTree>
    <p:extLst>
      <p:ext uri="{BB962C8B-B14F-4D97-AF65-F5344CB8AC3E}">
        <p14:creationId xmlns:p14="http://schemas.microsoft.com/office/powerpoint/2010/main" val="273114956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Shape 1"/>
          <p:cNvSpPr txBox="1"/>
          <p:nvPr/>
        </p:nvSpPr>
        <p:spPr>
          <a:xfrm>
            <a:off x="504000" y="68169"/>
            <a:ext cx="9071640" cy="876687"/>
          </a:xfrm>
          <a:prstGeom prst="rect">
            <a:avLst/>
          </a:prstGeom>
          <a:noFill/>
          <a:ln>
            <a:noFill/>
          </a:ln>
        </p:spPr>
        <p:txBody>
          <a:bodyPr lIns="0" tIns="0" rIns="0" bIns="0" anchor="ctr"/>
          <a:lstStyle/>
          <a:p>
            <a:pPr algn="ctr"/>
            <a:r>
              <a:rPr lang="en-US" sz="3500" dirty="0">
                <a:latin typeface="Arial"/>
              </a:rPr>
              <a:t>Conclusions/Plans</a:t>
            </a:r>
            <a:endParaRPr sz="3500" dirty="0"/>
          </a:p>
        </p:txBody>
      </p:sp>
      <p:sp>
        <p:nvSpPr>
          <p:cNvPr id="2" name="Slide Number Placeholder 1"/>
          <p:cNvSpPr>
            <a:spLocks noGrp="1"/>
          </p:cNvSpPr>
          <p:nvPr>
            <p:ph type="sldNum" idx="12"/>
          </p:nvPr>
        </p:nvSpPr>
        <p:spPr/>
        <p:txBody>
          <a:bodyPr/>
          <a:lstStyle/>
          <a:p>
            <a:pPr algn="r"/>
            <a:fld id="{C67F6C9C-13E3-4B00-B591-7BD1F52685F4}" type="slidenum">
              <a:rPr lang="en-US" sz="1400" smtClean="0">
                <a:latin typeface="Times New Roman"/>
              </a:rPr>
              <a:t>20</a:t>
            </a:fld>
            <a:endParaRPr lang="en-US"/>
          </a:p>
        </p:txBody>
      </p:sp>
      <p:sp>
        <p:nvSpPr>
          <p:cNvPr id="3" name="TextBox 2">
            <a:extLst>
              <a:ext uri="{FF2B5EF4-FFF2-40B4-BE49-F238E27FC236}">
                <a16:creationId xmlns:a16="http://schemas.microsoft.com/office/drawing/2014/main" id="{BC3C6C08-D1F1-4583-AAD0-21B6698FD436}"/>
              </a:ext>
            </a:extLst>
          </p:cNvPr>
          <p:cNvSpPr txBox="1"/>
          <p:nvPr/>
        </p:nvSpPr>
        <p:spPr>
          <a:xfrm>
            <a:off x="870400" y="1456267"/>
            <a:ext cx="8957733" cy="4093428"/>
          </a:xfrm>
          <a:prstGeom prst="rect">
            <a:avLst/>
          </a:prstGeom>
          <a:noFill/>
        </p:spPr>
        <p:txBody>
          <a:bodyPr wrap="square" rtlCol="0">
            <a:spAutoFit/>
          </a:bodyPr>
          <a:lstStyle/>
          <a:p>
            <a:r>
              <a:rPr lang="en-US" sz="2000" dirty="0"/>
              <a:t>Gamma Factory beam dynamics seems to be a very interesting and novel topic with lots of unexplored questions:</a:t>
            </a:r>
          </a:p>
          <a:p>
            <a:endParaRPr lang="en-US" sz="2000" dirty="0"/>
          </a:p>
          <a:p>
            <a:pPr marL="342900" indent="-342900">
              <a:buFont typeface="Arial" panose="020B0604020202020204" pitchFamily="34" charset="0"/>
              <a:buChar char="•"/>
            </a:pPr>
            <a:r>
              <a:rPr lang="en-US" sz="2000" dirty="0"/>
              <a:t>Integration of the detailed quantum mechanical simulations into the turn-by-turn simulations (chirped lasers, polarization, etc.)</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Explore the limits of laser cooling due to collective effects in general and in particular for the case of SPS/LHC storage rings.</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Stable regimes of the full-scale Gamma Factory operation. </a:t>
            </a:r>
          </a:p>
          <a:p>
            <a:pPr marL="342900" indent="-342900">
              <a:buFont typeface="Arial" panose="020B0604020202020204" pitchFamily="34" charset="0"/>
              <a:buChar char="•"/>
            </a:pPr>
            <a:endParaRPr lang="en-US" sz="2000" dirty="0"/>
          </a:p>
          <a:p>
            <a:pPr marL="342900" indent="-342900">
              <a:buFont typeface="Arial" panose="020B0604020202020204" pitchFamily="34" charset="0"/>
              <a:buChar char="•"/>
            </a:pPr>
            <a:r>
              <a:rPr lang="en-US" sz="2000" dirty="0"/>
              <a:t>Other applications of our laser cooling technology (e.g. AWAKE, Nuclear Physics).</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Shape 1"/>
          <p:cNvSpPr txBox="1"/>
          <p:nvPr/>
        </p:nvSpPr>
        <p:spPr>
          <a:xfrm>
            <a:off x="460751" y="2726705"/>
            <a:ext cx="9071640" cy="876687"/>
          </a:xfrm>
          <a:prstGeom prst="rect">
            <a:avLst/>
          </a:prstGeom>
          <a:noFill/>
          <a:ln>
            <a:noFill/>
          </a:ln>
        </p:spPr>
        <p:txBody>
          <a:bodyPr lIns="0" tIns="0" rIns="0" bIns="0" anchor="ctr"/>
          <a:lstStyle/>
          <a:p>
            <a:pPr algn="ctr"/>
            <a:r>
              <a:rPr lang="en-US" sz="3500" dirty="0">
                <a:latin typeface="Arial"/>
              </a:rPr>
              <a:t>Back-up slides</a:t>
            </a:r>
            <a:endParaRPr sz="3500" dirty="0"/>
          </a:p>
        </p:txBody>
      </p:sp>
      <p:sp>
        <p:nvSpPr>
          <p:cNvPr id="2" name="Slide Number Placeholder 1"/>
          <p:cNvSpPr>
            <a:spLocks noGrp="1"/>
          </p:cNvSpPr>
          <p:nvPr>
            <p:ph type="sldNum" idx="12"/>
          </p:nvPr>
        </p:nvSpPr>
        <p:spPr/>
        <p:txBody>
          <a:bodyPr/>
          <a:lstStyle/>
          <a:p>
            <a:pPr algn="r"/>
            <a:fld id="{C67F6C9C-13E3-4B00-B591-7BD1F52685F4}" type="slidenum">
              <a:rPr lang="en-US" sz="1400" smtClean="0">
                <a:latin typeface="Times New Roman"/>
              </a:rPr>
              <a:t>21</a:t>
            </a:fld>
            <a:endParaRPr lang="en-US"/>
          </a:p>
        </p:txBody>
      </p:sp>
    </p:spTree>
    <p:extLst>
      <p:ext uri="{BB962C8B-B14F-4D97-AF65-F5344CB8AC3E}">
        <p14:creationId xmlns:p14="http://schemas.microsoft.com/office/powerpoint/2010/main" val="19944510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22</a:t>
            </a:fld>
            <a:r>
              <a:rPr lang="en-US" sz="1400" dirty="0">
                <a:latin typeface="Times New Roman"/>
              </a:rPr>
              <a:t> </a:t>
            </a:r>
            <a:endParaRPr lang="en-US" dirty="0"/>
          </a:p>
        </p:txBody>
      </p:sp>
      <p:sp>
        <p:nvSpPr>
          <p:cNvPr id="4" name="Rectangle 3"/>
          <p:cNvSpPr/>
          <p:nvPr/>
        </p:nvSpPr>
        <p:spPr>
          <a:xfrm>
            <a:off x="1275851" y="19773"/>
            <a:ext cx="7413248" cy="461665"/>
          </a:xfrm>
          <a:prstGeom prst="rect">
            <a:avLst/>
          </a:prstGeom>
        </p:spPr>
        <p:txBody>
          <a:bodyPr wrap="none">
            <a:spAutoFit/>
          </a:bodyPr>
          <a:lstStyle/>
          <a:p>
            <a:pPr algn="ctr"/>
            <a:r>
              <a:rPr lang="en-US" sz="2400" b="1" dirty="0"/>
              <a:t>Transverse cooling of Li-like Ca beam in the SPS:</a:t>
            </a:r>
            <a:endParaRPr lang="en-US" sz="2400" dirty="0"/>
          </a:p>
        </p:txBody>
      </p:sp>
      <p:pic>
        <p:nvPicPr>
          <p:cNvPr id="2" name="Picture 1">
            <a:extLst>
              <a:ext uri="{FF2B5EF4-FFF2-40B4-BE49-F238E27FC236}">
                <a16:creationId xmlns:a16="http://schemas.microsoft.com/office/drawing/2014/main" id="{34FE19C9-AB13-49B7-BBF6-A3704042D5D5}"/>
              </a:ext>
            </a:extLst>
          </p:cNvPr>
          <p:cNvPicPr>
            <a:picLocks noChangeAspect="1"/>
          </p:cNvPicPr>
          <p:nvPr/>
        </p:nvPicPr>
        <p:blipFill>
          <a:blip r:embed="rId2"/>
          <a:stretch>
            <a:fillRect/>
          </a:stretch>
        </p:blipFill>
        <p:spPr>
          <a:xfrm>
            <a:off x="1228725" y="864795"/>
            <a:ext cx="7623174" cy="6228557"/>
          </a:xfrm>
          <a:prstGeom prst="rect">
            <a:avLst/>
          </a:prstGeom>
        </p:spPr>
      </p:pic>
      <p:sp>
        <p:nvSpPr>
          <p:cNvPr id="8" name="TextBox 7">
            <a:extLst>
              <a:ext uri="{FF2B5EF4-FFF2-40B4-BE49-F238E27FC236}">
                <a16:creationId xmlns:a16="http://schemas.microsoft.com/office/drawing/2014/main" id="{F0E62A43-E86C-4B98-AECC-FA5843E39B84}"/>
              </a:ext>
            </a:extLst>
          </p:cNvPr>
          <p:cNvSpPr txBox="1"/>
          <p:nvPr/>
        </p:nvSpPr>
        <p:spPr>
          <a:xfrm>
            <a:off x="2112275" y="7168932"/>
            <a:ext cx="5096932" cy="307777"/>
          </a:xfrm>
          <a:prstGeom prst="rect">
            <a:avLst/>
          </a:prstGeom>
          <a:noFill/>
        </p:spPr>
        <p:txBody>
          <a:bodyPr wrap="square">
            <a:spAutoFit/>
          </a:bodyPr>
          <a:lstStyle/>
          <a:p>
            <a:pPr algn="ctr"/>
            <a:r>
              <a:rPr lang="en-US" sz="1400" dirty="0">
                <a:hlinkClick r:id="rId3"/>
              </a:rPr>
              <a:t>https://cds.cern.ch/record/300856/files/p43.pdf</a:t>
            </a:r>
            <a:endParaRPr lang="en-US" sz="1400" dirty="0"/>
          </a:p>
        </p:txBody>
      </p:sp>
      <p:sp>
        <p:nvSpPr>
          <p:cNvPr id="7" name="TextBox 6">
            <a:extLst>
              <a:ext uri="{FF2B5EF4-FFF2-40B4-BE49-F238E27FC236}">
                <a16:creationId xmlns:a16="http://schemas.microsoft.com/office/drawing/2014/main" id="{B8B4E42E-2DB8-4CC8-9DC6-C08585FBBDB8}"/>
              </a:ext>
            </a:extLst>
          </p:cNvPr>
          <p:cNvSpPr txBox="1"/>
          <p:nvPr/>
        </p:nvSpPr>
        <p:spPr>
          <a:xfrm>
            <a:off x="1228725" y="466323"/>
            <a:ext cx="5368777" cy="307777"/>
          </a:xfrm>
          <a:prstGeom prst="rect">
            <a:avLst/>
          </a:prstGeom>
          <a:noFill/>
        </p:spPr>
        <p:txBody>
          <a:bodyPr wrap="none" rtlCol="0">
            <a:spAutoFit/>
          </a:bodyPr>
          <a:lstStyle/>
          <a:p>
            <a:r>
              <a:rPr lang="en-US" sz="1400" dirty="0" err="1"/>
              <a:t>Betatron</a:t>
            </a:r>
            <a:r>
              <a:rPr lang="en-US" sz="1400" dirty="0"/>
              <a:t> oscillations are fully coupled via the coupling resonance.</a:t>
            </a:r>
          </a:p>
        </p:txBody>
      </p:sp>
      <p:sp>
        <p:nvSpPr>
          <p:cNvPr id="11" name="TextBox 10">
            <a:extLst>
              <a:ext uri="{FF2B5EF4-FFF2-40B4-BE49-F238E27FC236}">
                <a16:creationId xmlns:a16="http://schemas.microsoft.com/office/drawing/2014/main" id="{32B55F25-56A5-4809-B578-7DCBBBFA2E8B}"/>
              </a:ext>
            </a:extLst>
          </p:cNvPr>
          <p:cNvSpPr txBox="1"/>
          <p:nvPr/>
        </p:nvSpPr>
        <p:spPr>
          <a:xfrm>
            <a:off x="6597502" y="7156932"/>
            <a:ext cx="5096932" cy="307777"/>
          </a:xfrm>
          <a:prstGeom prst="rect">
            <a:avLst/>
          </a:prstGeom>
          <a:noFill/>
        </p:spPr>
        <p:txBody>
          <a:bodyPr wrap="square">
            <a:spAutoFit/>
          </a:bodyPr>
          <a:lstStyle/>
          <a:p>
            <a:r>
              <a:rPr lang="en-US" sz="1400" dirty="0">
                <a:hlinkClick r:id="rId4"/>
              </a:rPr>
              <a:t>https://indico.cern.ch/event/856751/</a:t>
            </a:r>
            <a:endParaRPr lang="en-US" sz="1400" dirty="0"/>
          </a:p>
        </p:txBody>
      </p:sp>
    </p:spTree>
    <p:extLst>
      <p:ext uri="{BB962C8B-B14F-4D97-AF65-F5344CB8AC3E}">
        <p14:creationId xmlns:p14="http://schemas.microsoft.com/office/powerpoint/2010/main" val="21485936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 name="TextShape 1"/>
          <p:cNvSpPr txBox="1"/>
          <p:nvPr/>
        </p:nvSpPr>
        <p:spPr>
          <a:xfrm>
            <a:off x="504492" y="3197559"/>
            <a:ext cx="9071640" cy="876687"/>
          </a:xfrm>
          <a:prstGeom prst="rect">
            <a:avLst/>
          </a:prstGeom>
          <a:noFill/>
          <a:ln>
            <a:noFill/>
          </a:ln>
        </p:spPr>
        <p:txBody>
          <a:bodyPr lIns="0" tIns="0" rIns="0" bIns="0" anchor="ctr"/>
          <a:lstStyle/>
          <a:p>
            <a:pPr algn="ctr"/>
            <a:r>
              <a:rPr lang="en-US" dirty="0">
                <a:latin typeface="Arial"/>
              </a:rPr>
              <a:t>Link to Padua seminar presentation on high-energy laser cooling:</a:t>
            </a:r>
          </a:p>
          <a:p>
            <a:pPr algn="ctr"/>
            <a:r>
              <a:rPr lang="en-US" b="0" i="0" dirty="0">
                <a:solidFill>
                  <a:srgbClr val="000000"/>
                </a:solidFill>
                <a:effectLst/>
                <a:latin typeface="Times New Roman" panose="02020603050405020304" pitchFamily="18" charset="0"/>
                <a:hlinkClick r:id="rId3"/>
              </a:rPr>
              <a:t>Beam stability and cooling aspects for the partially stripped ions in the storage rings</a:t>
            </a:r>
            <a:r>
              <a:rPr lang="en-US" b="0" i="0" dirty="0">
                <a:solidFill>
                  <a:srgbClr val="000000"/>
                </a:solidFill>
                <a:effectLst/>
                <a:latin typeface="Times New Roman" panose="02020603050405020304" pitchFamily="18" charset="0"/>
              </a:rPr>
              <a:t>, Padua, 2017</a:t>
            </a:r>
          </a:p>
          <a:p>
            <a:pPr algn="ctr"/>
            <a:endParaRPr dirty="0"/>
          </a:p>
        </p:txBody>
      </p:sp>
      <p:sp>
        <p:nvSpPr>
          <p:cNvPr id="2" name="Slide Number Placeholder 1"/>
          <p:cNvSpPr>
            <a:spLocks noGrp="1"/>
          </p:cNvSpPr>
          <p:nvPr>
            <p:ph type="sldNum" idx="12"/>
          </p:nvPr>
        </p:nvSpPr>
        <p:spPr/>
        <p:txBody>
          <a:bodyPr/>
          <a:lstStyle/>
          <a:p>
            <a:pPr algn="r"/>
            <a:fld id="{C67F6C9C-13E3-4B00-B591-7BD1F52685F4}" type="slidenum">
              <a:rPr lang="en-US" sz="1400" smtClean="0">
                <a:latin typeface="Times New Roman"/>
              </a:rPr>
              <a:t>23</a:t>
            </a:fld>
            <a:endParaRPr lang="en-US"/>
          </a:p>
        </p:txBody>
      </p:sp>
    </p:spTree>
    <p:extLst>
      <p:ext uri="{BB962C8B-B14F-4D97-AF65-F5344CB8AC3E}">
        <p14:creationId xmlns:p14="http://schemas.microsoft.com/office/powerpoint/2010/main" val="27949784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p:txBody>
          <a:bodyPr/>
          <a:lstStyle/>
          <a:p>
            <a:fld id="{C67F6C9C-13E3-4B00-B591-7BD1F52685F4}" type="slidenum">
              <a:rPr lang="en-US" sz="1400" smtClean="0">
                <a:latin typeface="Times New Roman"/>
              </a:rPr>
              <a:pPr/>
              <a:t>24</a:t>
            </a:fld>
            <a:r>
              <a:rPr lang="en-US" sz="1400" dirty="0">
                <a:latin typeface="Times New Roman"/>
              </a:rPr>
              <a:t> </a:t>
            </a:r>
            <a:endParaRPr lang="en-US" dirty="0"/>
          </a:p>
        </p:txBody>
      </p:sp>
      <p:sp>
        <p:nvSpPr>
          <p:cNvPr id="4" name="Rectangle 3"/>
          <p:cNvSpPr/>
          <p:nvPr/>
        </p:nvSpPr>
        <p:spPr>
          <a:xfrm>
            <a:off x="2560582" y="6157"/>
            <a:ext cx="5001689" cy="461665"/>
          </a:xfrm>
          <a:prstGeom prst="rect">
            <a:avLst/>
          </a:prstGeom>
        </p:spPr>
        <p:txBody>
          <a:bodyPr wrap="none">
            <a:spAutoFit/>
          </a:bodyPr>
          <a:lstStyle/>
          <a:p>
            <a:pPr algn="ctr"/>
            <a:r>
              <a:rPr lang="en-US" sz="2400" b="1" dirty="0"/>
              <a:t>Partially stripped ions in the SPS</a:t>
            </a:r>
            <a:endParaRPr lang="en-US" sz="2400" dirty="0"/>
          </a:p>
        </p:txBody>
      </p:sp>
      <p:sp>
        <p:nvSpPr>
          <p:cNvPr id="6" name="Rectangle 5"/>
          <p:cNvSpPr/>
          <p:nvPr/>
        </p:nvSpPr>
        <p:spPr>
          <a:xfrm>
            <a:off x="227424" y="604220"/>
            <a:ext cx="5036834" cy="646331"/>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D. </a:t>
            </a:r>
            <a:r>
              <a:rPr lang="en-US" dirty="0" err="1">
                <a:latin typeface="Times New Roman" panose="02020603050405020304" pitchFamily="18" charset="0"/>
                <a:cs typeface="Times New Roman" panose="02020603050405020304" pitchFamily="18" charset="0"/>
              </a:rPr>
              <a:t>Manglunki</a:t>
            </a:r>
            <a:r>
              <a:rPr lang="en-US" dirty="0">
                <a:latin typeface="Times New Roman" panose="02020603050405020304" pitchFamily="18" charset="0"/>
                <a:cs typeface="Times New Roman" panose="02020603050405020304" pitchFamily="18" charset="0"/>
              </a:rPr>
              <a:t> et al. </a:t>
            </a:r>
            <a:r>
              <a:rPr lang="en-US" dirty="0">
                <a:latin typeface="Times New Roman" panose="02020603050405020304" pitchFamily="18" charset="0"/>
                <a:cs typeface="Times New Roman" panose="02020603050405020304" pitchFamily="18" charset="0"/>
                <a:hlinkClick r:id="rId2"/>
              </a:rPr>
              <a:t>CERN's Fixed Target Primary Ion </a:t>
            </a:r>
            <a:r>
              <a:rPr lang="en-US" dirty="0" err="1">
                <a:latin typeface="Times New Roman" panose="02020603050405020304" pitchFamily="18" charset="0"/>
                <a:cs typeface="Times New Roman" panose="02020603050405020304" pitchFamily="18" charset="0"/>
                <a:hlinkClick r:id="rId2"/>
              </a:rPr>
              <a:t>Programme</a:t>
            </a:r>
            <a:r>
              <a:rPr lang="en-US" dirty="0">
                <a:latin typeface="Times New Roman" panose="02020603050405020304" pitchFamily="18" charset="0"/>
                <a:cs typeface="Times New Roman" panose="02020603050405020304" pitchFamily="18" charset="0"/>
              </a:rPr>
              <a:t>. IPAC’2016.</a:t>
            </a:r>
          </a:p>
        </p:txBody>
      </p:sp>
      <p:cxnSp>
        <p:nvCxnSpPr>
          <p:cNvPr id="9" name="Straight Connector 8"/>
          <p:cNvCxnSpPr/>
          <p:nvPr/>
        </p:nvCxnSpPr>
        <p:spPr>
          <a:xfrm>
            <a:off x="5176434" y="604219"/>
            <a:ext cx="0" cy="5633694"/>
          </a:xfrm>
          <a:prstGeom prst="line">
            <a:avLst/>
          </a:prstGeom>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5329520" y="604219"/>
            <a:ext cx="4713382" cy="646331"/>
          </a:xfrm>
          <a:prstGeom prst="rect">
            <a:avLst/>
          </a:prstGeom>
        </p:spPr>
        <p:txBody>
          <a:bodyPr wrap="square">
            <a:spAutoFit/>
          </a:bodyPr>
          <a:lstStyle/>
          <a:p>
            <a:r>
              <a:rPr lang="en-US" dirty="0">
                <a:latin typeface="Times New Roman" panose="02020603050405020304" pitchFamily="18" charset="0"/>
              </a:rPr>
              <a:t>J. </a:t>
            </a:r>
            <a:r>
              <a:rPr lang="en-US" dirty="0" err="1">
                <a:latin typeface="Times New Roman" panose="02020603050405020304" pitchFamily="18" charset="0"/>
              </a:rPr>
              <a:t>Wenninger</a:t>
            </a:r>
            <a:r>
              <a:rPr lang="en-US" dirty="0">
                <a:latin typeface="Times New Roman" panose="02020603050405020304" pitchFamily="18" charset="0"/>
              </a:rPr>
              <a:t> et al. </a:t>
            </a:r>
            <a:r>
              <a:rPr lang="en-US" dirty="0">
                <a:latin typeface="Times New Roman" panose="02020603050405020304" pitchFamily="18" charset="0"/>
                <a:hlinkClick r:id="rId3"/>
              </a:rPr>
              <a:t>Energy Calibration of the SPS with Proton and Lead Ion Beams</a:t>
            </a:r>
            <a:r>
              <a:rPr lang="en-US" dirty="0">
                <a:latin typeface="Times New Roman" panose="02020603050405020304" pitchFamily="18" charset="0"/>
              </a:rPr>
              <a:t>. PAC’2005: </a:t>
            </a:r>
            <a:endParaRPr lang="en-US" dirty="0"/>
          </a:p>
        </p:txBody>
      </p:sp>
      <p:pic>
        <p:nvPicPr>
          <p:cNvPr id="12" name="Picture 11"/>
          <p:cNvPicPr>
            <a:picLocks noChangeAspect="1"/>
          </p:cNvPicPr>
          <p:nvPr/>
        </p:nvPicPr>
        <p:blipFill>
          <a:blip r:embed="rId4"/>
          <a:stretch>
            <a:fillRect/>
          </a:stretch>
        </p:blipFill>
        <p:spPr>
          <a:xfrm>
            <a:off x="5402911" y="1322877"/>
            <a:ext cx="4491429" cy="3393774"/>
          </a:xfrm>
          <a:prstGeom prst="rect">
            <a:avLst/>
          </a:prstGeom>
        </p:spPr>
      </p:pic>
      <p:grpSp>
        <p:nvGrpSpPr>
          <p:cNvPr id="14" name="Group 13"/>
          <p:cNvGrpSpPr/>
          <p:nvPr/>
        </p:nvGrpSpPr>
        <p:grpSpPr>
          <a:xfrm>
            <a:off x="227424" y="1322877"/>
            <a:ext cx="4666317" cy="3721777"/>
            <a:chOff x="227424" y="1322877"/>
            <a:chExt cx="4666317" cy="3721777"/>
          </a:xfrm>
        </p:grpSpPr>
        <p:pic>
          <p:nvPicPr>
            <p:cNvPr id="2" name="Picture 1"/>
            <p:cNvPicPr>
              <a:picLocks noChangeAspect="1"/>
            </p:cNvPicPr>
            <p:nvPr/>
          </p:nvPicPr>
          <p:blipFill>
            <a:blip r:embed="rId5"/>
            <a:stretch>
              <a:fillRect/>
            </a:stretch>
          </p:blipFill>
          <p:spPr>
            <a:xfrm>
              <a:off x="227424" y="1322877"/>
              <a:ext cx="4666317" cy="3721777"/>
            </a:xfrm>
            <a:prstGeom prst="rect">
              <a:avLst/>
            </a:prstGeom>
          </p:spPr>
        </p:pic>
        <p:sp>
          <p:nvSpPr>
            <p:cNvPr id="13" name="TextBox 12"/>
            <p:cNvSpPr txBox="1"/>
            <p:nvPr/>
          </p:nvSpPr>
          <p:spPr>
            <a:xfrm>
              <a:off x="1877434" y="3962401"/>
              <a:ext cx="712054" cy="246221"/>
            </a:xfrm>
            <a:prstGeom prst="rect">
              <a:avLst/>
            </a:prstGeom>
            <a:noFill/>
          </p:spPr>
          <p:txBody>
            <a:bodyPr wrap="none" rtlCol="0">
              <a:spAutoFit/>
            </a:bodyPr>
            <a:lstStyle/>
            <a:p>
              <a:r>
                <a:rPr lang="en-US" sz="1000" dirty="0"/>
                <a:t>(fully str.)</a:t>
              </a:r>
            </a:p>
          </p:txBody>
        </p:sp>
      </p:grpSp>
      <p:sp>
        <p:nvSpPr>
          <p:cNvPr id="19" name="Rectangle 18"/>
          <p:cNvSpPr/>
          <p:nvPr/>
        </p:nvSpPr>
        <p:spPr>
          <a:xfrm>
            <a:off x="292686" y="4947703"/>
            <a:ext cx="4749429" cy="338554"/>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Number of charges:          9·10</a:t>
            </a:r>
            <a:r>
              <a:rPr lang="en-US" sz="1600" baseline="30000" dirty="0">
                <a:latin typeface="Times New Roman" panose="02020603050405020304" pitchFamily="18" charset="0"/>
                <a:cs typeface="Times New Roman" panose="02020603050405020304" pitchFamily="18" charset="0"/>
              </a:rPr>
              <a:t>10</a:t>
            </a:r>
            <a:r>
              <a:rPr lang="en-US" sz="1600" dirty="0">
                <a:latin typeface="Times New Roman" panose="02020603050405020304" pitchFamily="18" charset="0"/>
                <a:cs typeface="Times New Roman" panose="02020603050405020304" pitchFamily="18" charset="0"/>
              </a:rPr>
              <a:t>    3.2·10</a:t>
            </a:r>
            <a:r>
              <a:rPr lang="en-US" sz="1600" baseline="30000" dirty="0">
                <a:latin typeface="Times New Roman" panose="02020603050405020304" pitchFamily="18" charset="0"/>
                <a:cs typeface="Times New Roman" panose="02020603050405020304" pitchFamily="18" charset="0"/>
              </a:rPr>
              <a:t>10</a:t>
            </a:r>
            <a:r>
              <a:rPr lang="en-US" sz="1600" dirty="0">
                <a:latin typeface="Times New Roman" panose="02020603050405020304" pitchFamily="18" charset="0"/>
                <a:cs typeface="Times New Roman" panose="02020603050405020304" pitchFamily="18" charset="0"/>
              </a:rPr>
              <a:t>     2.5·10</a:t>
            </a:r>
            <a:r>
              <a:rPr lang="en-US" sz="1600" baseline="30000" dirty="0">
                <a:latin typeface="Times New Roman" panose="02020603050405020304" pitchFamily="18" charset="0"/>
                <a:cs typeface="Times New Roman" panose="02020603050405020304" pitchFamily="18" charset="0"/>
              </a:rPr>
              <a:t>10</a:t>
            </a:r>
            <a:r>
              <a:rPr lang="en-US" sz="1600" dirty="0">
                <a:latin typeface="Times New Roman" panose="02020603050405020304" pitchFamily="18" charset="0"/>
                <a:cs typeface="Times New Roman" panose="02020603050405020304" pitchFamily="18" charset="0"/>
              </a:rPr>
              <a:t> </a:t>
            </a:r>
          </a:p>
        </p:txBody>
      </p:sp>
      <p:sp>
        <p:nvSpPr>
          <p:cNvPr id="20" name="Rectangle 19"/>
          <p:cNvSpPr/>
          <p:nvPr/>
        </p:nvSpPr>
        <p:spPr>
          <a:xfrm>
            <a:off x="292686" y="5244917"/>
            <a:ext cx="4749429" cy="338554"/>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Less than in AWAKE       </a:t>
            </a:r>
            <a:r>
              <a:rPr lang="en-US" sz="1600" b="1" dirty="0">
                <a:latin typeface="Times New Roman" panose="02020603050405020304" pitchFamily="18" charset="0"/>
                <a:cs typeface="Times New Roman" panose="02020603050405020304" pitchFamily="18" charset="0"/>
              </a:rPr>
              <a:t>3x less   10x less     10x less</a:t>
            </a:r>
          </a:p>
        </p:txBody>
      </p:sp>
      <p:sp>
        <p:nvSpPr>
          <p:cNvPr id="21" name="Rectangle 20"/>
          <p:cNvSpPr/>
          <p:nvPr/>
        </p:nvSpPr>
        <p:spPr>
          <a:xfrm>
            <a:off x="6525663" y="4660141"/>
            <a:ext cx="3368677" cy="923330"/>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100x less than in AWAKE.</a:t>
            </a:r>
          </a:p>
          <a:p>
            <a:r>
              <a:rPr lang="en-US" dirty="0">
                <a:latin typeface="Times New Roman" panose="02020603050405020304" pitchFamily="18" charset="0"/>
                <a:cs typeface="Times New Roman" panose="02020603050405020304" pitchFamily="18" charset="0"/>
              </a:rPr>
              <a:t>Maybe could be optimized for high beam charge.</a:t>
            </a:r>
            <a:endParaRPr lang="en-US" dirty="0"/>
          </a:p>
        </p:txBody>
      </p:sp>
      <p:sp>
        <p:nvSpPr>
          <p:cNvPr id="22" name="Rectangle 21"/>
          <p:cNvSpPr/>
          <p:nvPr/>
        </p:nvSpPr>
        <p:spPr>
          <a:xfrm>
            <a:off x="292686" y="5530357"/>
            <a:ext cx="4749429" cy="584775"/>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Production efficiency for partially stripped ions </a:t>
            </a:r>
            <a:r>
              <a:rPr lang="en-US" sz="1600" dirty="0">
                <a:latin typeface="Times New Roman" panose="02020603050405020304" pitchFamily="18" charset="0"/>
                <a:cs typeface="Times New Roman" panose="02020603050405020304" pitchFamily="18" charset="0"/>
                <a:hlinkClick r:id="rId6"/>
              </a:rPr>
              <a:t>can be higher than for the fully stripped ions</a:t>
            </a:r>
            <a:r>
              <a:rPr lang="en-US" sz="1600" dirty="0">
                <a:latin typeface="Times New Roman" panose="02020603050405020304" pitchFamily="18" charset="0"/>
                <a:cs typeface="Times New Roman" panose="02020603050405020304" pitchFamily="18" charset="0"/>
              </a:rPr>
              <a:t>.</a:t>
            </a:r>
          </a:p>
        </p:txBody>
      </p:sp>
      <p:cxnSp>
        <p:nvCxnSpPr>
          <p:cNvPr id="24" name="Straight Connector 23"/>
          <p:cNvCxnSpPr/>
          <p:nvPr/>
        </p:nvCxnSpPr>
        <p:spPr>
          <a:xfrm flipH="1" flipV="1">
            <a:off x="18081" y="6237837"/>
            <a:ext cx="10024821" cy="154"/>
          </a:xfrm>
          <a:prstGeom prst="line">
            <a:avLst/>
          </a:prstGeom>
        </p:spPr>
        <p:style>
          <a:lnRef idx="1">
            <a:schemeClr val="accent1"/>
          </a:lnRef>
          <a:fillRef idx="0">
            <a:schemeClr val="accent1"/>
          </a:fillRef>
          <a:effectRef idx="0">
            <a:schemeClr val="accent1"/>
          </a:effectRef>
          <a:fontRef idx="minor">
            <a:schemeClr val="tx1"/>
          </a:fontRef>
        </p:style>
      </p:cxnSp>
      <p:sp>
        <p:nvSpPr>
          <p:cNvPr id="26" name="Rectangle 25"/>
          <p:cNvSpPr/>
          <p:nvPr/>
        </p:nvSpPr>
        <p:spPr>
          <a:xfrm>
            <a:off x="292684" y="6274089"/>
            <a:ext cx="9787942" cy="1323439"/>
          </a:xfrm>
          <a:prstGeom prst="rect">
            <a:avLst/>
          </a:prstGeom>
        </p:spPr>
        <p:txBody>
          <a:bodyPr wrap="square">
            <a:spAutoFit/>
          </a:bodyPr>
          <a:lstStyle/>
          <a:p>
            <a:r>
              <a:rPr lang="en-US" sz="1600" dirty="0">
                <a:latin typeface="Times New Roman" panose="02020603050405020304" pitchFamily="18" charset="0"/>
                <a:cs typeface="Times New Roman" panose="02020603050405020304" pitchFamily="18" charset="0"/>
              </a:rPr>
              <a:t>Possible variant: Xe</a:t>
            </a:r>
            <a:r>
              <a:rPr lang="en-US" sz="1600" baseline="30000" dirty="0">
                <a:latin typeface="Times New Roman" panose="02020603050405020304" pitchFamily="18" charset="0"/>
                <a:cs typeface="Times New Roman" panose="02020603050405020304" pitchFamily="18" charset="0"/>
              </a:rPr>
              <a:t>47+</a:t>
            </a:r>
            <a:r>
              <a:rPr lang="en-US" sz="1600" dirty="0">
                <a:latin typeface="Times New Roman" panose="02020603050405020304" pitchFamily="18" charset="0"/>
                <a:cs typeface="Times New Roman" panose="02020603050405020304" pitchFamily="18" charset="0"/>
              </a:rPr>
              <a:t> (7 electrons left, N-like). </a:t>
            </a:r>
            <a:r>
              <a:rPr lang="el-GR" sz="1600" dirty="0">
                <a:latin typeface="Times New Roman" panose="02020603050405020304" pitchFamily="18" charset="0"/>
                <a:cs typeface="Times New Roman" panose="02020603050405020304" pitchFamily="18" charset="0"/>
              </a:rPr>
              <a:t>γ</a:t>
            </a:r>
            <a:r>
              <a:rPr lang="en-US" sz="1600" dirty="0">
                <a:latin typeface="Times New Roman" panose="02020603050405020304" pitchFamily="18" charset="0"/>
                <a:cs typeface="Times New Roman" panose="02020603050405020304" pitchFamily="18" charset="0"/>
              </a:rPr>
              <a:t> = 162. Atomic excitation </a:t>
            </a:r>
            <a:r>
              <a:rPr lang="en-US" sz="1600" baseline="30000" dirty="0">
                <a:latin typeface="Times New Roman" panose="02020603050405020304" pitchFamily="18" charset="0"/>
                <a:cs typeface="Times New Roman" panose="02020603050405020304" pitchFamily="18" charset="0"/>
              </a:rPr>
              <a:t>4</a:t>
            </a:r>
            <a:r>
              <a:rPr lang="en-US" sz="1600" i="1" dirty="0">
                <a:latin typeface="Times New Roman" panose="02020603050405020304" pitchFamily="18" charset="0"/>
                <a:cs typeface="Times New Roman" panose="02020603050405020304" pitchFamily="18" charset="0"/>
              </a:rPr>
              <a:t>S</a:t>
            </a:r>
            <a:r>
              <a:rPr lang="en-US" sz="1600" baseline="-25000" dirty="0">
                <a:latin typeface="Times New Roman" panose="02020603050405020304" pitchFamily="18" charset="0"/>
                <a:cs typeface="Times New Roman" panose="02020603050405020304" pitchFamily="18" charset="0"/>
              </a:rPr>
              <a:t>3/2</a:t>
            </a:r>
            <a:r>
              <a:rPr lang="en-US" sz="1600" dirty="0">
                <a:latin typeface="Times New Roman" panose="02020603050405020304" pitchFamily="18" charset="0"/>
                <a:cs typeface="Times New Roman" panose="02020603050405020304" pitchFamily="18" charset="0"/>
              </a:rPr>
              <a:t> → </a:t>
            </a:r>
            <a:r>
              <a:rPr lang="en-US" sz="1600" baseline="30000" dirty="0">
                <a:latin typeface="Times New Roman" panose="02020603050405020304" pitchFamily="18" charset="0"/>
                <a:cs typeface="Times New Roman" panose="02020603050405020304" pitchFamily="18" charset="0"/>
              </a:rPr>
              <a:t>4</a:t>
            </a:r>
            <a:r>
              <a:rPr lang="en-US" sz="1600" i="1" dirty="0">
                <a:latin typeface="Times New Roman" panose="02020603050405020304" pitchFamily="18" charset="0"/>
                <a:cs typeface="Times New Roman" panose="02020603050405020304" pitchFamily="18" charset="0"/>
              </a:rPr>
              <a:t>P</a:t>
            </a:r>
            <a:r>
              <a:rPr lang="en-US" sz="1600" baseline="-25000" dirty="0">
                <a:latin typeface="Times New Roman" panose="02020603050405020304" pitchFamily="18" charset="0"/>
                <a:cs typeface="Times New Roman" panose="02020603050405020304" pitchFamily="18" charset="0"/>
              </a:rPr>
              <a:t>3/2</a:t>
            </a:r>
            <a:r>
              <a:rPr lang="en-US" sz="1600" dirty="0">
                <a:latin typeface="Times New Roman" panose="02020603050405020304" pitchFamily="18" charset="0"/>
                <a:cs typeface="Times New Roman" panose="02020603050405020304" pitchFamily="18" charset="0"/>
              </a:rPr>
              <a:t>. Krypton laser: 647 nm (1.87 eV) will be converted to gamma-photons with </a:t>
            </a:r>
            <a:r>
              <a:rPr lang="en-US" sz="1600" i="1" dirty="0">
                <a:latin typeface="Times New Roman" panose="02020603050405020304" pitchFamily="18" charset="0"/>
                <a:cs typeface="Times New Roman" panose="02020603050405020304" pitchFamily="18" charset="0"/>
              </a:rPr>
              <a:t>E</a:t>
            </a:r>
            <a:r>
              <a:rPr lang="en-US" sz="1600" baseline="-25000" dirty="0">
                <a:latin typeface="Times New Roman" panose="02020603050405020304" pitchFamily="18" charset="0"/>
                <a:cs typeface="Times New Roman" panose="02020603050405020304" pitchFamily="18" charset="0"/>
              </a:rPr>
              <a:t>max</a:t>
            </a:r>
            <a:r>
              <a:rPr lang="en-US" sz="1600" dirty="0">
                <a:latin typeface="Times New Roman" panose="02020603050405020304" pitchFamily="18" charset="0"/>
                <a:cs typeface="Times New Roman" panose="02020603050405020304" pitchFamily="18" charset="0"/>
              </a:rPr>
              <a:t> = 196 </a:t>
            </a:r>
            <a:r>
              <a:rPr lang="en-US" sz="1600" dirty="0" err="1">
                <a:latin typeface="Times New Roman" panose="02020603050405020304" pitchFamily="18" charset="0"/>
                <a:cs typeface="Times New Roman" panose="02020603050405020304" pitchFamily="18" charset="0"/>
              </a:rPr>
              <a:t>keV</a:t>
            </a:r>
            <a:r>
              <a:rPr lang="en-US" sz="1600" dirty="0">
                <a:latin typeface="Times New Roman" panose="02020603050405020304" pitchFamily="18" charset="0"/>
                <a:cs typeface="Times New Roman" panose="02020603050405020304" pitchFamily="18" charset="0"/>
              </a:rPr>
              <a:t>. </a:t>
            </a:r>
            <a:r>
              <a:rPr lang="en-US" sz="1600" i="1" dirty="0" err="1">
                <a:latin typeface="Times New Roman" panose="02020603050405020304" pitchFamily="18" charset="0"/>
                <a:cs typeface="Times New Roman" panose="02020603050405020304" pitchFamily="18" charset="0"/>
              </a:rPr>
              <a:t>I</a:t>
            </a:r>
            <a:r>
              <a:rPr lang="en-US" sz="1600" baseline="-25000" dirty="0" err="1">
                <a:latin typeface="Times New Roman" panose="02020603050405020304" pitchFamily="18" charset="0"/>
                <a:cs typeface="Times New Roman" panose="02020603050405020304" pitchFamily="18" charset="0"/>
              </a:rPr>
              <a:t>sat</a:t>
            </a:r>
            <a:r>
              <a:rPr lang="en-US" sz="1600" baseline="-25000" dirty="0">
                <a:latin typeface="Times New Roman" panose="02020603050405020304" pitchFamily="18" charset="0"/>
                <a:cs typeface="Times New Roman" panose="02020603050405020304" pitchFamily="18" charset="0"/>
              </a:rPr>
              <a:t>.</a:t>
            </a:r>
            <a:r>
              <a:rPr lang="en-US" sz="1600" dirty="0">
                <a:latin typeface="Times New Roman" panose="02020603050405020304" pitchFamily="18" charset="0"/>
                <a:cs typeface="Times New Roman" panose="02020603050405020304" pitchFamily="18" charset="0"/>
              </a:rPr>
              <a:t> = 1.7·10</a:t>
            </a:r>
            <a:r>
              <a:rPr lang="en-US" sz="1600" baseline="30000" dirty="0">
                <a:latin typeface="Times New Roman" panose="02020603050405020304" pitchFamily="18" charset="0"/>
                <a:cs typeface="Times New Roman" panose="02020603050405020304" pitchFamily="18" charset="0"/>
              </a:rPr>
              <a:t>8</a:t>
            </a:r>
            <a:r>
              <a:rPr lang="en-US" sz="1600" dirty="0">
                <a:latin typeface="Times New Roman" panose="02020603050405020304" pitchFamily="18" charset="0"/>
                <a:cs typeface="Times New Roman" panose="02020603050405020304" pitchFamily="18" charset="0"/>
              </a:rPr>
              <a:t> W/cm</a:t>
            </a:r>
            <a:r>
              <a:rPr lang="en-US" sz="1600" baseline="30000" dirty="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 , decay length = 3.4 cm =&gt; with a 1 mm wide beam to have one interaction per turn we need a single laser pulse energy ≈ 1.7·10</a:t>
            </a:r>
            <a:r>
              <a:rPr lang="en-US" sz="1600" baseline="30000" dirty="0">
                <a:latin typeface="Times New Roman" panose="02020603050405020304" pitchFamily="18" charset="0"/>
                <a:cs typeface="Times New Roman" panose="02020603050405020304" pitchFamily="18" charset="0"/>
              </a:rPr>
              <a:t>8</a:t>
            </a:r>
            <a:r>
              <a:rPr lang="en-US" sz="1600" dirty="0">
                <a:latin typeface="Times New Roman" panose="02020603050405020304" pitchFamily="18" charset="0"/>
                <a:cs typeface="Times New Roman" panose="02020603050405020304" pitchFamily="18" charset="0"/>
              </a:rPr>
              <a:t> W/cm</a:t>
            </a:r>
            <a:r>
              <a:rPr lang="en-US" sz="1600" baseline="30000" dirty="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 · 0.1·0.1 cm</a:t>
            </a:r>
            <a:r>
              <a:rPr lang="en-US" sz="1600" baseline="30000" dirty="0">
                <a:latin typeface="Times New Roman" panose="02020603050405020304" pitchFamily="18" charset="0"/>
                <a:cs typeface="Times New Roman" panose="02020603050405020304" pitchFamily="18" charset="0"/>
              </a:rPr>
              <a:t>2</a:t>
            </a:r>
            <a:r>
              <a:rPr lang="en-US" sz="1600" dirty="0">
                <a:latin typeface="Times New Roman" panose="02020603050405020304" pitchFamily="18" charset="0"/>
                <a:cs typeface="Times New Roman" panose="02020603050405020304" pitchFamily="18" charset="0"/>
              </a:rPr>
              <a:t> · 3.4 cm / (3·10</a:t>
            </a:r>
            <a:r>
              <a:rPr lang="en-US" sz="1600" baseline="30000" dirty="0">
                <a:latin typeface="Times New Roman" panose="02020603050405020304" pitchFamily="18" charset="0"/>
                <a:cs typeface="Times New Roman" panose="02020603050405020304" pitchFamily="18" charset="0"/>
              </a:rPr>
              <a:t>10</a:t>
            </a:r>
            <a:r>
              <a:rPr lang="en-US" sz="1600" dirty="0">
                <a:latin typeface="Times New Roman" panose="02020603050405020304" pitchFamily="18" charset="0"/>
                <a:cs typeface="Times New Roman" panose="02020603050405020304" pitchFamily="18" charset="0"/>
              </a:rPr>
              <a:t> cm/sec) ≈ 0.2 </a:t>
            </a:r>
            <a:r>
              <a:rPr lang="en-US" sz="1600" dirty="0" err="1">
                <a:latin typeface="Times New Roman" panose="02020603050405020304" pitchFamily="18" charset="0"/>
                <a:cs typeface="Times New Roman" panose="02020603050405020304" pitchFamily="18" charset="0"/>
              </a:rPr>
              <a:t>mJ</a:t>
            </a:r>
            <a:r>
              <a:rPr lang="en-US" sz="1600" dirty="0">
                <a:latin typeface="Times New Roman" panose="02020603050405020304" pitchFamily="18" charset="0"/>
                <a:cs typeface="Times New Roman" panose="02020603050405020304" pitchFamily="18" charset="0"/>
              </a:rPr>
              <a:t> =&gt; Average laser power ~ 0.2·10</a:t>
            </a:r>
            <a:r>
              <a:rPr lang="en-US" sz="1600" baseline="30000" dirty="0">
                <a:latin typeface="Times New Roman" panose="02020603050405020304" pitchFamily="18" charset="0"/>
                <a:cs typeface="Times New Roman" panose="02020603050405020304" pitchFamily="18" charset="0"/>
              </a:rPr>
              <a:t>-3</a:t>
            </a:r>
            <a:r>
              <a:rPr lang="en-US" sz="1600" dirty="0">
                <a:latin typeface="Times New Roman" panose="02020603050405020304" pitchFamily="18" charset="0"/>
                <a:cs typeface="Times New Roman" panose="02020603050405020304" pitchFamily="18" charset="0"/>
              </a:rPr>
              <a:t> J / (7000 m / 3·10</a:t>
            </a:r>
            <a:r>
              <a:rPr lang="en-US" sz="1600" baseline="30000" dirty="0">
                <a:latin typeface="Times New Roman" panose="02020603050405020304" pitchFamily="18" charset="0"/>
                <a:cs typeface="Times New Roman" panose="02020603050405020304" pitchFamily="18" charset="0"/>
              </a:rPr>
              <a:t>8</a:t>
            </a:r>
            <a:r>
              <a:rPr lang="en-US" sz="1600" dirty="0">
                <a:latin typeface="Times New Roman" panose="02020603050405020304" pitchFamily="18" charset="0"/>
                <a:cs typeface="Times New Roman" panose="02020603050405020304" pitchFamily="18" charset="0"/>
              </a:rPr>
              <a:t> m/sec) ~ 10 W.</a:t>
            </a:r>
          </a:p>
          <a:p>
            <a:r>
              <a:rPr lang="en-US" sz="1600" dirty="0">
                <a:latin typeface="Times New Roman" panose="02020603050405020304" pitchFamily="18" charset="0"/>
                <a:cs typeface="Times New Roman" panose="02020603050405020304" pitchFamily="18" charset="0"/>
              </a:rPr>
              <a:t>(Xe</a:t>
            </a:r>
            <a:r>
              <a:rPr lang="en-US" sz="1600" baseline="30000" dirty="0">
                <a:latin typeface="Times New Roman" panose="02020603050405020304" pitchFamily="18" charset="0"/>
                <a:cs typeface="Times New Roman" panose="02020603050405020304" pitchFamily="18" charset="0"/>
              </a:rPr>
              <a:t>47+  </a:t>
            </a:r>
            <a:r>
              <a:rPr lang="en-US" sz="1600" dirty="0">
                <a:latin typeface="Times New Roman" panose="02020603050405020304" pitchFamily="18" charset="0"/>
                <a:cs typeface="Times New Roman" panose="02020603050405020304" pitchFamily="18" charset="0"/>
              </a:rPr>
              <a:t>suggested by </a:t>
            </a:r>
            <a:r>
              <a:rPr lang="en-US" sz="1600" dirty="0">
                <a:latin typeface="Times New Roman" panose="02020603050405020304" pitchFamily="18" charset="0"/>
                <a:cs typeface="Times New Roman" panose="02020603050405020304" pitchFamily="18" charset="0"/>
                <a:hlinkClick r:id="rId7"/>
              </a:rPr>
              <a:t>Bessonov and Kim PRL’1996</a:t>
            </a:r>
            <a:r>
              <a:rPr lang="en-US" sz="1600" dirty="0">
                <a:latin typeface="Times New Roman" panose="02020603050405020304" pitchFamily="18" charset="0"/>
                <a:cs typeface="Times New Roman" panose="02020603050405020304" pitchFamily="18" charset="0"/>
              </a:rPr>
              <a:t> and in </a:t>
            </a:r>
            <a:r>
              <a:rPr lang="en-US" sz="1600" dirty="0">
                <a:latin typeface="Times New Roman" panose="02020603050405020304" pitchFamily="18" charset="0"/>
                <a:cs typeface="Times New Roman" panose="02020603050405020304" pitchFamily="18" charset="0"/>
                <a:hlinkClick r:id="rId8"/>
              </a:rPr>
              <a:t>W. </a:t>
            </a:r>
            <a:r>
              <a:rPr lang="en-US" sz="1600" dirty="0" err="1">
                <a:latin typeface="Times New Roman" panose="02020603050405020304" pitchFamily="18" charset="0"/>
                <a:cs typeface="Times New Roman" panose="02020603050405020304" pitchFamily="18" charset="0"/>
                <a:hlinkClick r:id="rId8"/>
              </a:rPr>
              <a:t>Krasny’s</a:t>
            </a:r>
            <a:r>
              <a:rPr lang="en-US" sz="1600" dirty="0">
                <a:latin typeface="Times New Roman" panose="02020603050405020304" pitchFamily="18" charset="0"/>
                <a:cs typeface="Times New Roman" panose="02020603050405020304" pitchFamily="18" charset="0"/>
                <a:hlinkClick r:id="rId8"/>
              </a:rPr>
              <a:t> proposal for gamma-factory test at SPS</a:t>
            </a:r>
            <a:r>
              <a:rPr lang="en-US" sz="16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27664546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74D29A19-627F-4617-88E8-F4DF5726E955}"/>
              </a:ext>
            </a:extLst>
          </p:cNvPr>
          <p:cNvPicPr>
            <a:picLocks noChangeAspect="1"/>
          </p:cNvPicPr>
          <p:nvPr/>
        </p:nvPicPr>
        <p:blipFill>
          <a:blip r:embed="rId2"/>
          <a:stretch>
            <a:fillRect/>
          </a:stretch>
        </p:blipFill>
        <p:spPr>
          <a:xfrm>
            <a:off x="0" y="3757352"/>
            <a:ext cx="10080625" cy="3806918"/>
          </a:xfrm>
          <a:prstGeom prst="rect">
            <a:avLst/>
          </a:prstGeom>
        </p:spPr>
      </p:pic>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25</a:t>
            </a:fld>
            <a:r>
              <a:rPr lang="en-US" sz="1400" dirty="0">
                <a:latin typeface="Times New Roman"/>
              </a:rPr>
              <a:t> </a:t>
            </a:r>
            <a:endParaRPr lang="en-US" dirty="0"/>
          </a:p>
        </p:txBody>
      </p:sp>
      <p:sp>
        <p:nvSpPr>
          <p:cNvPr id="4" name="Rectangle 3"/>
          <p:cNvSpPr/>
          <p:nvPr/>
        </p:nvSpPr>
        <p:spPr>
          <a:xfrm>
            <a:off x="1694229" y="19773"/>
            <a:ext cx="6576480" cy="461665"/>
          </a:xfrm>
          <a:prstGeom prst="rect">
            <a:avLst/>
          </a:prstGeom>
        </p:spPr>
        <p:txBody>
          <a:bodyPr wrap="none">
            <a:spAutoFit/>
          </a:bodyPr>
          <a:lstStyle/>
          <a:p>
            <a:pPr algn="ctr"/>
            <a:r>
              <a:rPr lang="en-US" sz="2400" b="1" dirty="0"/>
              <a:t>Transverse cooling via dispersive coupling:</a:t>
            </a:r>
            <a:endParaRPr lang="en-US" sz="2400" dirty="0"/>
          </a:p>
        </p:txBody>
      </p:sp>
      <p:pic>
        <p:nvPicPr>
          <p:cNvPr id="5" name="Picture 4">
            <a:extLst>
              <a:ext uri="{FF2B5EF4-FFF2-40B4-BE49-F238E27FC236}">
                <a16:creationId xmlns:a16="http://schemas.microsoft.com/office/drawing/2014/main" id="{3031F1B6-C0AC-4B24-9C0E-01068E6B6638}"/>
              </a:ext>
            </a:extLst>
          </p:cNvPr>
          <p:cNvPicPr>
            <a:picLocks noChangeAspect="1"/>
          </p:cNvPicPr>
          <p:nvPr/>
        </p:nvPicPr>
        <p:blipFill>
          <a:blip r:embed="rId3"/>
          <a:stretch>
            <a:fillRect/>
          </a:stretch>
        </p:blipFill>
        <p:spPr>
          <a:xfrm>
            <a:off x="-1" y="558562"/>
            <a:ext cx="10080625" cy="3041393"/>
          </a:xfrm>
          <a:prstGeom prst="rect">
            <a:avLst/>
          </a:prstGeom>
        </p:spPr>
      </p:pic>
      <p:sp>
        <p:nvSpPr>
          <p:cNvPr id="8" name="TextBox 7">
            <a:extLst>
              <a:ext uri="{FF2B5EF4-FFF2-40B4-BE49-F238E27FC236}">
                <a16:creationId xmlns:a16="http://schemas.microsoft.com/office/drawing/2014/main" id="{081D56C8-4249-4D01-A308-AD620E1EC609}"/>
              </a:ext>
            </a:extLst>
          </p:cNvPr>
          <p:cNvSpPr txBox="1"/>
          <p:nvPr/>
        </p:nvSpPr>
        <p:spPr>
          <a:xfrm>
            <a:off x="667063" y="4174762"/>
            <a:ext cx="8218212" cy="276999"/>
          </a:xfrm>
          <a:prstGeom prst="rect">
            <a:avLst/>
          </a:prstGeom>
          <a:noFill/>
        </p:spPr>
        <p:txBody>
          <a:bodyPr wrap="none" rtlCol="0">
            <a:spAutoFit/>
          </a:bodyPr>
          <a:lstStyle/>
          <a:p>
            <a:r>
              <a:rPr lang="en-US" sz="1200" dirty="0"/>
              <a:t>(I’ve </a:t>
            </a:r>
            <a:r>
              <a:rPr lang="en-US" sz="1200" dirty="0" err="1"/>
              <a:t>rearned</a:t>
            </a:r>
            <a:r>
              <a:rPr lang="en-US" sz="1200" dirty="0"/>
              <a:t> about this experiment after reading the Lewin </a:t>
            </a:r>
            <a:r>
              <a:rPr lang="en-US" sz="1200" dirty="0" err="1"/>
              <a:t>Eidam’s</a:t>
            </a:r>
            <a:r>
              <a:rPr lang="en-US" sz="1200" dirty="0"/>
              <a:t> </a:t>
            </a:r>
            <a:r>
              <a:rPr lang="en-US" sz="1200" dirty="0">
                <a:hlinkClick r:id="rId4"/>
              </a:rPr>
              <a:t>PhD Thesis</a:t>
            </a:r>
            <a:r>
              <a:rPr lang="en-US" sz="1200" dirty="0"/>
              <a:t> which was sent to me by W. Krasny)</a:t>
            </a:r>
          </a:p>
        </p:txBody>
      </p:sp>
    </p:spTree>
    <p:extLst>
      <p:ext uri="{BB962C8B-B14F-4D97-AF65-F5344CB8AC3E}">
        <p14:creationId xmlns:p14="http://schemas.microsoft.com/office/powerpoint/2010/main" val="37220073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26</a:t>
            </a:fld>
            <a:r>
              <a:rPr lang="en-US" sz="1400" dirty="0">
                <a:latin typeface="Times New Roman"/>
              </a:rPr>
              <a:t> </a:t>
            </a:r>
            <a:endParaRPr lang="en-US" dirty="0"/>
          </a:p>
        </p:txBody>
      </p:sp>
      <p:sp>
        <p:nvSpPr>
          <p:cNvPr id="4" name="Rectangle 3"/>
          <p:cNvSpPr/>
          <p:nvPr/>
        </p:nvSpPr>
        <p:spPr>
          <a:xfrm>
            <a:off x="1267385" y="112906"/>
            <a:ext cx="7413248" cy="461665"/>
          </a:xfrm>
          <a:prstGeom prst="rect">
            <a:avLst/>
          </a:prstGeom>
        </p:spPr>
        <p:txBody>
          <a:bodyPr wrap="none">
            <a:spAutoFit/>
          </a:bodyPr>
          <a:lstStyle/>
          <a:p>
            <a:pPr algn="ctr"/>
            <a:r>
              <a:rPr lang="en-US" sz="2400" b="1" dirty="0"/>
              <a:t>Transverse cooling of Li-like Ca beam in the SPS:</a:t>
            </a:r>
            <a:endParaRPr lang="en-US" sz="2400" dirty="0"/>
          </a:p>
        </p:txBody>
      </p:sp>
      <p:pic>
        <p:nvPicPr>
          <p:cNvPr id="2" name="Picture 1">
            <a:extLst>
              <a:ext uri="{FF2B5EF4-FFF2-40B4-BE49-F238E27FC236}">
                <a16:creationId xmlns:a16="http://schemas.microsoft.com/office/drawing/2014/main" id="{43A017F3-297B-4FA9-9CAE-15001E5F9CF5}"/>
              </a:ext>
            </a:extLst>
          </p:cNvPr>
          <p:cNvPicPr>
            <a:picLocks noChangeAspect="1"/>
          </p:cNvPicPr>
          <p:nvPr/>
        </p:nvPicPr>
        <p:blipFill>
          <a:blip r:embed="rId2"/>
          <a:stretch>
            <a:fillRect/>
          </a:stretch>
        </p:blipFill>
        <p:spPr>
          <a:xfrm>
            <a:off x="0" y="690154"/>
            <a:ext cx="10080625" cy="6179366"/>
          </a:xfrm>
          <a:prstGeom prst="rect">
            <a:avLst/>
          </a:prstGeom>
        </p:spPr>
      </p:pic>
      <p:sp>
        <p:nvSpPr>
          <p:cNvPr id="7" name="TextBox 6">
            <a:extLst>
              <a:ext uri="{FF2B5EF4-FFF2-40B4-BE49-F238E27FC236}">
                <a16:creationId xmlns:a16="http://schemas.microsoft.com/office/drawing/2014/main" id="{F6320EAE-105A-4470-8DD9-E0B5A5624348}"/>
              </a:ext>
            </a:extLst>
          </p:cNvPr>
          <p:cNvSpPr txBox="1"/>
          <p:nvPr/>
        </p:nvSpPr>
        <p:spPr>
          <a:xfrm>
            <a:off x="135467" y="6949603"/>
            <a:ext cx="7943200" cy="584775"/>
          </a:xfrm>
          <a:prstGeom prst="rect">
            <a:avLst/>
          </a:prstGeom>
          <a:noFill/>
        </p:spPr>
        <p:txBody>
          <a:bodyPr wrap="none" rtlCol="0">
            <a:spAutoFit/>
          </a:bodyPr>
          <a:lstStyle/>
          <a:p>
            <a:r>
              <a:rPr lang="en-US" sz="1600" dirty="0"/>
              <a:t>The configuration is very similar to the </a:t>
            </a:r>
            <a:r>
              <a:rPr lang="en-US" sz="1600" dirty="0">
                <a:hlinkClick r:id="rId3"/>
              </a:rPr>
              <a:t>Gamma Factory Proof-of-Principle experiment</a:t>
            </a:r>
            <a:r>
              <a:rPr lang="en-US" sz="1600" dirty="0"/>
              <a:t>.</a:t>
            </a:r>
          </a:p>
          <a:p>
            <a:r>
              <a:rPr lang="en-US" sz="1600" dirty="0"/>
              <a:t>Many thanks to </a:t>
            </a:r>
            <a:r>
              <a:rPr lang="en-US" sz="1600" dirty="0" err="1"/>
              <a:t>Aurelien</a:t>
            </a:r>
            <a:r>
              <a:rPr lang="en-US" sz="1600" dirty="0"/>
              <a:t> Martens for checking the laser parameters!</a:t>
            </a:r>
          </a:p>
        </p:txBody>
      </p:sp>
    </p:spTree>
    <p:extLst>
      <p:ext uri="{BB962C8B-B14F-4D97-AF65-F5344CB8AC3E}">
        <p14:creationId xmlns:p14="http://schemas.microsoft.com/office/powerpoint/2010/main" val="37969404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27</a:t>
            </a:fld>
            <a:r>
              <a:rPr lang="en-US" sz="1400">
                <a:latin typeface="Times New Roman"/>
              </a:rPr>
              <a:t> </a:t>
            </a:r>
            <a:endParaRPr lang="en-US" dirty="0"/>
          </a:p>
        </p:txBody>
      </p:sp>
      <p:sp>
        <p:nvSpPr>
          <p:cNvPr id="4" name="Rectangle 3"/>
          <p:cNvSpPr/>
          <p:nvPr/>
        </p:nvSpPr>
        <p:spPr>
          <a:xfrm>
            <a:off x="2542158" y="188643"/>
            <a:ext cx="4903908" cy="461665"/>
          </a:xfrm>
          <a:prstGeom prst="rect">
            <a:avLst/>
          </a:prstGeom>
        </p:spPr>
        <p:txBody>
          <a:bodyPr wrap="none">
            <a:spAutoFit/>
          </a:bodyPr>
          <a:lstStyle/>
          <a:p>
            <a:pPr algn="ctr"/>
            <a:r>
              <a:rPr lang="en-US" sz="2400" b="1" dirty="0"/>
              <a:t>Laser-ion interaction kinematics</a:t>
            </a:r>
            <a:endParaRPr lang="en-US" sz="2400" dirty="0"/>
          </a:p>
        </p:txBody>
      </p:sp>
      <p:sp>
        <p:nvSpPr>
          <p:cNvPr id="115" name="TextBox 114"/>
          <p:cNvSpPr txBox="1"/>
          <p:nvPr/>
        </p:nvSpPr>
        <p:spPr>
          <a:xfrm>
            <a:off x="4023847" y="780730"/>
            <a:ext cx="2032929" cy="400110"/>
          </a:xfrm>
          <a:prstGeom prst="rect">
            <a:avLst/>
          </a:prstGeom>
          <a:noFill/>
        </p:spPr>
        <p:txBody>
          <a:bodyPr wrap="none" rtlCol="0">
            <a:spAutoFit/>
          </a:bodyPr>
          <a:lstStyle/>
          <a:p>
            <a:r>
              <a:rPr lang="en-US" sz="2000" dirty="0"/>
              <a:t>In the lab frame:</a:t>
            </a:r>
          </a:p>
        </p:txBody>
      </p:sp>
      <p:sp>
        <p:nvSpPr>
          <p:cNvPr id="163" name="TextBox 162"/>
          <p:cNvSpPr txBox="1"/>
          <p:nvPr/>
        </p:nvSpPr>
        <p:spPr>
          <a:xfrm>
            <a:off x="3933180" y="3468574"/>
            <a:ext cx="2214261" cy="400110"/>
          </a:xfrm>
          <a:prstGeom prst="rect">
            <a:avLst/>
          </a:prstGeom>
          <a:noFill/>
        </p:spPr>
        <p:txBody>
          <a:bodyPr wrap="none" rtlCol="0">
            <a:spAutoFit/>
          </a:bodyPr>
          <a:lstStyle/>
          <a:p>
            <a:r>
              <a:rPr lang="en-US" sz="2000" dirty="0"/>
              <a:t>In the ion’s frame:</a:t>
            </a:r>
          </a:p>
        </p:txBody>
      </p:sp>
      <p:sp>
        <p:nvSpPr>
          <p:cNvPr id="179" name="TextBox 178">
            <a:extLst>
              <a:ext uri="{FF2B5EF4-FFF2-40B4-BE49-F238E27FC236}">
                <a16:creationId xmlns:a16="http://schemas.microsoft.com/office/drawing/2014/main" id="{1848C2AF-1B5F-4546-B0C5-67A7014DF2AB}"/>
              </a:ext>
            </a:extLst>
          </p:cNvPr>
          <p:cNvSpPr txBox="1"/>
          <p:nvPr/>
        </p:nvSpPr>
        <p:spPr>
          <a:xfrm>
            <a:off x="139404" y="6246434"/>
            <a:ext cx="9523581" cy="646331"/>
          </a:xfrm>
          <a:prstGeom prst="rect">
            <a:avLst/>
          </a:prstGeom>
          <a:noFill/>
        </p:spPr>
        <p:txBody>
          <a:bodyPr wrap="square" rtlCol="0">
            <a:spAutoFit/>
          </a:bodyPr>
          <a:lstStyle/>
          <a:p>
            <a:r>
              <a:rPr lang="en-US" b="1" dirty="0"/>
              <a:t>Transverse cooling</a:t>
            </a:r>
            <a:r>
              <a:rPr lang="en-US" dirty="0"/>
              <a:t>: because all components of ion momentum are lost due to the photon scattering but only the longitudinal component is restored in the RF resonator.</a:t>
            </a:r>
            <a:endParaRPr lang="en-GB" dirty="0"/>
          </a:p>
        </p:txBody>
      </p:sp>
      <p:sp>
        <p:nvSpPr>
          <p:cNvPr id="180" name="TextBox 179">
            <a:extLst>
              <a:ext uri="{FF2B5EF4-FFF2-40B4-BE49-F238E27FC236}">
                <a16:creationId xmlns:a16="http://schemas.microsoft.com/office/drawing/2014/main" id="{47C61E22-7B5C-4D08-B7A9-CBB44BB76D36}"/>
              </a:ext>
            </a:extLst>
          </p:cNvPr>
          <p:cNvSpPr txBox="1"/>
          <p:nvPr/>
        </p:nvSpPr>
        <p:spPr>
          <a:xfrm>
            <a:off x="151760" y="5901184"/>
            <a:ext cx="8503561" cy="369332"/>
          </a:xfrm>
          <a:prstGeom prst="rect">
            <a:avLst/>
          </a:prstGeom>
          <a:noFill/>
        </p:spPr>
        <p:txBody>
          <a:bodyPr wrap="square" rtlCol="0">
            <a:spAutoFit/>
          </a:bodyPr>
          <a:lstStyle/>
          <a:p>
            <a:r>
              <a:rPr lang="en-US" b="1" dirty="0"/>
              <a:t>Longitudinal cooling</a:t>
            </a:r>
            <a:r>
              <a:rPr lang="en-US" dirty="0"/>
              <a:t>: because energy loss grows with ion energy:</a:t>
            </a:r>
            <a:endParaRPr lang="en-GB" dirty="0"/>
          </a:p>
        </p:txBody>
      </p:sp>
      <p:sp>
        <p:nvSpPr>
          <p:cNvPr id="181" name="TextBox 180">
            <a:extLst>
              <a:ext uri="{FF2B5EF4-FFF2-40B4-BE49-F238E27FC236}">
                <a16:creationId xmlns:a16="http://schemas.microsoft.com/office/drawing/2014/main" id="{DC302F62-9D9A-487D-BF09-1DA3ADCEF28C}"/>
              </a:ext>
            </a:extLst>
          </p:cNvPr>
          <p:cNvSpPr txBox="1"/>
          <p:nvPr/>
        </p:nvSpPr>
        <p:spPr>
          <a:xfrm>
            <a:off x="139404" y="6869859"/>
            <a:ext cx="9591542" cy="646331"/>
          </a:xfrm>
          <a:prstGeom prst="rect">
            <a:avLst/>
          </a:prstGeom>
          <a:noFill/>
        </p:spPr>
        <p:txBody>
          <a:bodyPr wrap="square" rtlCol="0">
            <a:spAutoFit/>
          </a:bodyPr>
          <a:lstStyle/>
          <a:p>
            <a:r>
              <a:rPr lang="en-US" b="1" dirty="0"/>
              <a:t>Heating</a:t>
            </a:r>
            <a:r>
              <a:rPr lang="en-US" dirty="0"/>
              <a:t>: because angle of photon emission in the ion’s frame is random.</a:t>
            </a:r>
          </a:p>
          <a:p>
            <a:r>
              <a:rPr lang="en-US" dirty="0"/>
              <a:t>We would like to find an equilibrium between the cooling and heating processes.</a:t>
            </a:r>
            <a:endParaRPr lang="en-GB" dirty="0"/>
          </a:p>
        </p:txBody>
      </p:sp>
      <p:pic>
        <p:nvPicPr>
          <p:cNvPr id="5" name="Graphic 4">
            <a:extLst>
              <a:ext uri="{FF2B5EF4-FFF2-40B4-BE49-F238E27FC236}">
                <a16:creationId xmlns:a16="http://schemas.microsoft.com/office/drawing/2014/main" id="{F621AA38-4A90-42F5-B307-772842724E2A}"/>
              </a:ext>
            </a:extLst>
          </p:cNvPr>
          <p:cNvPicPr>
            <a:picLocks noChangeAspect="1"/>
          </p:cNvPicPr>
          <p:nvPr/>
        </p:nvPicPr>
        <p:blipFill>
          <a:blip r:embed="rId2" cstate="print">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39404" y="4116435"/>
            <a:ext cx="9761068" cy="1591805"/>
          </a:xfrm>
          <a:prstGeom prst="rect">
            <a:avLst/>
          </a:prstGeom>
        </p:spPr>
      </p:pic>
      <p:pic>
        <p:nvPicPr>
          <p:cNvPr id="7" name="Graphic 6">
            <a:extLst>
              <a:ext uri="{FF2B5EF4-FFF2-40B4-BE49-F238E27FC236}">
                <a16:creationId xmlns:a16="http://schemas.microsoft.com/office/drawing/2014/main" id="{84F3AB1B-7BC2-46E7-AAB9-0C5D286DD58E}"/>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39404" y="1383957"/>
            <a:ext cx="9761068" cy="1591805"/>
          </a:xfrm>
          <a:prstGeom prst="rect">
            <a:avLst/>
          </a:prstGeom>
        </p:spPr>
      </p:pic>
      <p:pic>
        <p:nvPicPr>
          <p:cNvPr id="208" name="Picture 22" descr="https://latex.codecogs.com/gif.latex?%5Chuge%20%5Ctheta%20%5Csim%201/%5Cgamma">
            <a:extLst>
              <a:ext uri="{FF2B5EF4-FFF2-40B4-BE49-F238E27FC236}">
                <a16:creationId xmlns:a16="http://schemas.microsoft.com/office/drawing/2014/main" id="{564F3D0C-176F-4EE7-B77C-F022AB114FA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33823" y="2179859"/>
            <a:ext cx="595311" cy="1857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68435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8FFB36AC-CEE2-4364-B722-2FED37AAA8C8}"/>
              </a:ext>
            </a:extLst>
          </p:cNvPr>
          <p:cNvPicPr>
            <a:picLocks noChangeAspect="1"/>
          </p:cNvPicPr>
          <p:nvPr/>
        </p:nvPicPr>
        <p:blipFill>
          <a:blip r:embed="rId2"/>
          <a:stretch>
            <a:fillRect/>
          </a:stretch>
        </p:blipFill>
        <p:spPr>
          <a:xfrm>
            <a:off x="240956" y="6252827"/>
            <a:ext cx="9598711" cy="1062679"/>
          </a:xfrm>
          <a:prstGeom prst="rect">
            <a:avLst/>
          </a:prstGeom>
        </p:spPr>
      </p:pic>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28</a:t>
            </a:fld>
            <a:r>
              <a:rPr lang="en-US" sz="1400">
                <a:latin typeface="Times New Roman"/>
              </a:rPr>
              <a:t> </a:t>
            </a:r>
            <a:endParaRPr lang="en-US" dirty="0"/>
          </a:p>
        </p:txBody>
      </p:sp>
      <p:sp>
        <p:nvSpPr>
          <p:cNvPr id="4" name="Rectangle 3"/>
          <p:cNvSpPr/>
          <p:nvPr/>
        </p:nvSpPr>
        <p:spPr>
          <a:xfrm>
            <a:off x="3484725" y="151575"/>
            <a:ext cx="3018775" cy="461665"/>
          </a:xfrm>
          <a:prstGeom prst="rect">
            <a:avLst/>
          </a:prstGeom>
        </p:spPr>
        <p:txBody>
          <a:bodyPr wrap="none">
            <a:spAutoFit/>
          </a:bodyPr>
          <a:lstStyle/>
          <a:p>
            <a:pPr algn="ctr"/>
            <a:r>
              <a:rPr lang="en-US" sz="2400" b="1" dirty="0"/>
              <a:t>Photon absorption</a:t>
            </a:r>
            <a:endParaRPr lang="en-US" sz="2400" dirty="0"/>
          </a:p>
        </p:txBody>
      </p:sp>
      <p:pic>
        <p:nvPicPr>
          <p:cNvPr id="9" name="Graphic 8">
            <a:extLst>
              <a:ext uri="{FF2B5EF4-FFF2-40B4-BE49-F238E27FC236}">
                <a16:creationId xmlns:a16="http://schemas.microsoft.com/office/drawing/2014/main" id="{3CAF7529-6D73-4C98-945D-B5F403B35A7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00388" y="775508"/>
            <a:ext cx="10828779" cy="1765924"/>
          </a:xfrm>
          <a:prstGeom prst="rect">
            <a:avLst/>
          </a:prstGeom>
        </p:spPr>
      </p:pic>
      <p:pic>
        <p:nvPicPr>
          <p:cNvPr id="11" name="Picture 10">
            <a:extLst>
              <a:ext uri="{FF2B5EF4-FFF2-40B4-BE49-F238E27FC236}">
                <a16:creationId xmlns:a16="http://schemas.microsoft.com/office/drawing/2014/main" id="{10657F4F-A026-4BA9-BA03-DF151B23E8D0}"/>
              </a:ext>
            </a:extLst>
          </p:cNvPr>
          <p:cNvPicPr>
            <a:picLocks noChangeAspect="1"/>
          </p:cNvPicPr>
          <p:nvPr/>
        </p:nvPicPr>
        <p:blipFill>
          <a:blip r:embed="rId5"/>
          <a:stretch>
            <a:fillRect/>
          </a:stretch>
        </p:blipFill>
        <p:spPr>
          <a:xfrm>
            <a:off x="2786532" y="3105829"/>
            <a:ext cx="4415160" cy="1348015"/>
          </a:xfrm>
          <a:prstGeom prst="rect">
            <a:avLst/>
          </a:prstGeom>
        </p:spPr>
      </p:pic>
      <p:sp>
        <p:nvSpPr>
          <p:cNvPr id="18" name="TextBox 17">
            <a:extLst>
              <a:ext uri="{FF2B5EF4-FFF2-40B4-BE49-F238E27FC236}">
                <a16:creationId xmlns:a16="http://schemas.microsoft.com/office/drawing/2014/main" id="{1868EFC9-1525-4E6E-B352-8F447140117F}"/>
              </a:ext>
            </a:extLst>
          </p:cNvPr>
          <p:cNvSpPr txBox="1"/>
          <p:nvPr/>
        </p:nvSpPr>
        <p:spPr>
          <a:xfrm>
            <a:off x="3087981" y="2586011"/>
            <a:ext cx="3812262" cy="400110"/>
          </a:xfrm>
          <a:prstGeom prst="rect">
            <a:avLst/>
          </a:prstGeom>
          <a:noFill/>
        </p:spPr>
        <p:txBody>
          <a:bodyPr wrap="none" rtlCol="0">
            <a:spAutoFit/>
          </a:bodyPr>
          <a:lstStyle/>
          <a:p>
            <a:r>
              <a:rPr lang="en-US" sz="2000" dirty="0"/>
              <a:t>4-vector Lorentz transformation:</a:t>
            </a:r>
          </a:p>
        </p:txBody>
      </p:sp>
      <p:pic>
        <p:nvPicPr>
          <p:cNvPr id="12" name="Picture 11">
            <a:extLst>
              <a:ext uri="{FF2B5EF4-FFF2-40B4-BE49-F238E27FC236}">
                <a16:creationId xmlns:a16="http://schemas.microsoft.com/office/drawing/2014/main" id="{1EC6B444-479C-4AD0-9A42-41E64D39CC4D}"/>
              </a:ext>
            </a:extLst>
          </p:cNvPr>
          <p:cNvPicPr>
            <a:picLocks noChangeAspect="1"/>
          </p:cNvPicPr>
          <p:nvPr/>
        </p:nvPicPr>
        <p:blipFill>
          <a:blip r:embed="rId6"/>
          <a:stretch>
            <a:fillRect/>
          </a:stretch>
        </p:blipFill>
        <p:spPr>
          <a:xfrm>
            <a:off x="240955" y="4685831"/>
            <a:ext cx="9598711" cy="683839"/>
          </a:xfrm>
          <a:prstGeom prst="rect">
            <a:avLst/>
          </a:prstGeom>
        </p:spPr>
      </p:pic>
      <p:pic>
        <p:nvPicPr>
          <p:cNvPr id="13" name="Picture 12">
            <a:extLst>
              <a:ext uri="{FF2B5EF4-FFF2-40B4-BE49-F238E27FC236}">
                <a16:creationId xmlns:a16="http://schemas.microsoft.com/office/drawing/2014/main" id="{006DC815-1C2B-41E4-A7C2-B090BA6A93E7}"/>
              </a:ext>
            </a:extLst>
          </p:cNvPr>
          <p:cNvPicPr>
            <a:picLocks noChangeAspect="1"/>
          </p:cNvPicPr>
          <p:nvPr/>
        </p:nvPicPr>
        <p:blipFill>
          <a:blip r:embed="rId7"/>
          <a:stretch>
            <a:fillRect/>
          </a:stretch>
        </p:blipFill>
        <p:spPr>
          <a:xfrm>
            <a:off x="2010997" y="5377327"/>
            <a:ext cx="5715001" cy="769327"/>
          </a:xfrm>
          <a:prstGeom prst="rect">
            <a:avLst/>
          </a:prstGeom>
        </p:spPr>
      </p:pic>
    </p:spTree>
    <p:extLst>
      <p:ext uri="{BB962C8B-B14F-4D97-AF65-F5344CB8AC3E}">
        <p14:creationId xmlns:p14="http://schemas.microsoft.com/office/powerpoint/2010/main" val="27244293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4C37837F-59B4-49CF-9F54-1A4DC36CB139}"/>
              </a:ext>
            </a:extLst>
          </p:cNvPr>
          <p:cNvPicPr>
            <a:picLocks noChangeAspect="1"/>
          </p:cNvPicPr>
          <p:nvPr/>
        </p:nvPicPr>
        <p:blipFill>
          <a:blip r:embed="rId2"/>
          <a:stretch>
            <a:fillRect/>
          </a:stretch>
        </p:blipFill>
        <p:spPr>
          <a:xfrm>
            <a:off x="264195" y="2879494"/>
            <a:ext cx="9459836" cy="4680181"/>
          </a:xfrm>
          <a:prstGeom prst="rect">
            <a:avLst/>
          </a:prstGeom>
        </p:spPr>
      </p:pic>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29</a:t>
            </a:fld>
            <a:r>
              <a:rPr lang="en-US" sz="1400">
                <a:latin typeface="Times New Roman"/>
              </a:rPr>
              <a:t> </a:t>
            </a:r>
            <a:endParaRPr lang="en-US" dirty="0"/>
          </a:p>
        </p:txBody>
      </p:sp>
      <p:sp>
        <p:nvSpPr>
          <p:cNvPr id="4" name="Rectangle 3"/>
          <p:cNvSpPr/>
          <p:nvPr/>
        </p:nvSpPr>
        <p:spPr>
          <a:xfrm>
            <a:off x="3663460" y="157753"/>
            <a:ext cx="2661306" cy="461665"/>
          </a:xfrm>
          <a:prstGeom prst="rect">
            <a:avLst/>
          </a:prstGeom>
        </p:spPr>
        <p:txBody>
          <a:bodyPr wrap="none">
            <a:spAutoFit/>
          </a:bodyPr>
          <a:lstStyle/>
          <a:p>
            <a:pPr algn="ctr"/>
            <a:r>
              <a:rPr lang="en-US" sz="2400" b="1" dirty="0"/>
              <a:t>Photon emission</a:t>
            </a:r>
            <a:endParaRPr lang="en-US" sz="2400" dirty="0"/>
          </a:p>
        </p:txBody>
      </p:sp>
      <p:pic>
        <p:nvPicPr>
          <p:cNvPr id="6" name="Graphic 5">
            <a:extLst>
              <a:ext uri="{FF2B5EF4-FFF2-40B4-BE49-F238E27FC236}">
                <a16:creationId xmlns:a16="http://schemas.microsoft.com/office/drawing/2014/main" id="{A6BAC578-A545-40E1-BE92-CABB6D2A4113}"/>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55992" y="829744"/>
            <a:ext cx="10828779" cy="1765924"/>
          </a:xfrm>
          <a:prstGeom prst="rect">
            <a:avLst/>
          </a:prstGeom>
        </p:spPr>
      </p:pic>
    </p:spTree>
    <p:extLst>
      <p:ext uri="{BB962C8B-B14F-4D97-AF65-F5344CB8AC3E}">
        <p14:creationId xmlns:p14="http://schemas.microsoft.com/office/powerpoint/2010/main" val="12554348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3</a:t>
            </a:fld>
            <a:r>
              <a:rPr lang="en-US" sz="1400">
                <a:latin typeface="Times New Roman"/>
              </a:rPr>
              <a:t> </a:t>
            </a:r>
            <a:endParaRPr lang="en-US" dirty="0"/>
          </a:p>
        </p:txBody>
      </p:sp>
      <p:pic>
        <p:nvPicPr>
          <p:cNvPr id="10" name="Picture 9">
            <a:extLst>
              <a:ext uri="{FF2B5EF4-FFF2-40B4-BE49-F238E27FC236}">
                <a16:creationId xmlns:a16="http://schemas.microsoft.com/office/drawing/2014/main" id="{165B3038-6141-4131-9592-89E9A0163B46}"/>
              </a:ext>
            </a:extLst>
          </p:cNvPr>
          <p:cNvPicPr>
            <a:picLocks noChangeAspect="1"/>
          </p:cNvPicPr>
          <p:nvPr/>
        </p:nvPicPr>
        <p:blipFill>
          <a:blip r:embed="rId2"/>
          <a:stretch>
            <a:fillRect/>
          </a:stretch>
        </p:blipFill>
        <p:spPr>
          <a:xfrm>
            <a:off x="1520117" y="-40939"/>
            <a:ext cx="6732779" cy="6787510"/>
          </a:xfrm>
          <a:prstGeom prst="rect">
            <a:avLst/>
          </a:prstGeom>
        </p:spPr>
      </p:pic>
      <p:sp>
        <p:nvSpPr>
          <p:cNvPr id="12" name="TextBox 11">
            <a:extLst>
              <a:ext uri="{FF2B5EF4-FFF2-40B4-BE49-F238E27FC236}">
                <a16:creationId xmlns:a16="http://schemas.microsoft.com/office/drawing/2014/main" id="{63BD4062-3E4E-4FEA-9F76-B37091D6622D}"/>
              </a:ext>
            </a:extLst>
          </p:cNvPr>
          <p:cNvSpPr txBox="1"/>
          <p:nvPr/>
        </p:nvSpPr>
        <p:spPr>
          <a:xfrm>
            <a:off x="1731839" y="6701950"/>
            <a:ext cx="5096178" cy="646331"/>
          </a:xfrm>
          <a:prstGeom prst="rect">
            <a:avLst/>
          </a:prstGeom>
          <a:noFill/>
        </p:spPr>
        <p:txBody>
          <a:bodyPr wrap="square">
            <a:spAutoFit/>
          </a:bodyPr>
          <a:lstStyle/>
          <a:p>
            <a:r>
              <a:rPr lang="en-US" sz="1800" b="0" i="0" u="none" strike="noStrike" baseline="0" dirty="0">
                <a:latin typeface="CMBX12"/>
              </a:rPr>
              <a:t>From: Expanding Nuclear Physics Horizons with the Gamma Factory. </a:t>
            </a:r>
            <a:r>
              <a:rPr lang="en-US" dirty="0">
                <a:latin typeface="CMBX12"/>
              </a:rPr>
              <a:t>D. </a:t>
            </a:r>
            <a:r>
              <a:rPr lang="en-US" dirty="0" err="1">
                <a:latin typeface="CMBX12"/>
              </a:rPr>
              <a:t>Budker</a:t>
            </a:r>
            <a:r>
              <a:rPr lang="en-US" dirty="0">
                <a:latin typeface="CMBX12"/>
              </a:rPr>
              <a:t> et al. (2021)</a:t>
            </a:r>
            <a:endParaRPr lang="en-US" dirty="0"/>
          </a:p>
        </p:txBody>
      </p:sp>
    </p:spTree>
    <p:extLst>
      <p:ext uri="{BB962C8B-B14F-4D97-AF65-F5344CB8AC3E}">
        <p14:creationId xmlns:p14="http://schemas.microsoft.com/office/powerpoint/2010/main" val="8501427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27">
            <a:extLst>
              <a:ext uri="{FF2B5EF4-FFF2-40B4-BE49-F238E27FC236}">
                <a16:creationId xmlns:a16="http://schemas.microsoft.com/office/drawing/2014/main" id="{4DBBA98B-D4EF-4B67-9028-447C333D4D83}"/>
              </a:ext>
            </a:extLst>
          </p:cNvPr>
          <p:cNvPicPr>
            <a:picLocks noChangeAspect="1"/>
          </p:cNvPicPr>
          <p:nvPr/>
        </p:nvPicPr>
        <p:blipFill>
          <a:blip r:embed="rId2"/>
          <a:stretch>
            <a:fillRect/>
          </a:stretch>
        </p:blipFill>
        <p:spPr>
          <a:xfrm>
            <a:off x="-1" y="4513194"/>
            <a:ext cx="10080625" cy="3041393"/>
          </a:xfrm>
          <a:prstGeom prst="rect">
            <a:avLst/>
          </a:prstGeom>
        </p:spPr>
      </p:pic>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4</a:t>
            </a:fld>
            <a:r>
              <a:rPr lang="en-US" sz="1400">
                <a:latin typeface="Times New Roman"/>
              </a:rPr>
              <a:t> </a:t>
            </a:r>
            <a:endParaRPr lang="en-US" dirty="0"/>
          </a:p>
        </p:txBody>
      </p:sp>
      <p:sp>
        <p:nvSpPr>
          <p:cNvPr id="7" name="TextBox 6">
            <a:extLst>
              <a:ext uri="{FF2B5EF4-FFF2-40B4-BE49-F238E27FC236}">
                <a16:creationId xmlns:a16="http://schemas.microsoft.com/office/drawing/2014/main" id="{075E57A3-56D2-477E-8EFE-1D13FB9FD9AC}"/>
              </a:ext>
            </a:extLst>
          </p:cNvPr>
          <p:cNvSpPr txBox="1"/>
          <p:nvPr/>
        </p:nvSpPr>
        <p:spPr>
          <a:xfrm>
            <a:off x="631398" y="574397"/>
            <a:ext cx="9196735" cy="3970318"/>
          </a:xfrm>
          <a:prstGeom prst="rect">
            <a:avLst/>
          </a:prstGeom>
          <a:noFill/>
        </p:spPr>
        <p:txBody>
          <a:bodyPr wrap="square">
            <a:spAutoFit/>
          </a:bodyPr>
          <a:lstStyle/>
          <a:p>
            <a:r>
              <a:rPr lang="en-US" dirty="0"/>
              <a:t>This topic is rather new and not well studied. Gamma Factory ion beam dynamics and equilibrium beam parameters will be largely defined by the effects of radiation emission.</a:t>
            </a:r>
          </a:p>
          <a:p>
            <a:endParaRPr lang="en-US" dirty="0"/>
          </a:p>
          <a:p>
            <a:r>
              <a:rPr lang="en-US" b="1" dirty="0"/>
              <a:t>Main effects of radiation emission:</a:t>
            </a:r>
          </a:p>
          <a:p>
            <a:endParaRPr lang="en-US" b="1" dirty="0"/>
          </a:p>
          <a:p>
            <a:r>
              <a:rPr lang="en-US" b="1" dirty="0"/>
              <a:t>Longitudinal cooling</a:t>
            </a:r>
            <a:r>
              <a:rPr lang="en-US" dirty="0"/>
              <a:t>: because energy loss grows with the ion energy.</a:t>
            </a:r>
          </a:p>
          <a:p>
            <a:endParaRPr lang="en-US" dirty="0"/>
          </a:p>
          <a:p>
            <a:r>
              <a:rPr lang="en-US" b="1" dirty="0"/>
              <a:t>Transverse cooling</a:t>
            </a:r>
            <a:r>
              <a:rPr lang="en-US" dirty="0"/>
              <a:t>: because all components of ion momentum are lost due to the photon scattering but only the longitudinal component is restored in the RF resonator.</a:t>
            </a:r>
            <a:endParaRPr lang="en-GB" dirty="0"/>
          </a:p>
          <a:p>
            <a:endParaRPr lang="en-GB" dirty="0"/>
          </a:p>
          <a:p>
            <a:r>
              <a:rPr lang="en-US" b="1" dirty="0"/>
              <a:t>Heating</a:t>
            </a:r>
            <a:r>
              <a:rPr lang="en-US" dirty="0"/>
              <a:t>: because angle of photon emission in the ion’s frame is random.</a:t>
            </a:r>
          </a:p>
          <a:p>
            <a:endParaRPr lang="en-US" dirty="0"/>
          </a:p>
          <a:p>
            <a:r>
              <a:rPr lang="en-US" dirty="0"/>
              <a:t>Dispersive coupling between ion energy and its transverse position can be used to transfer transverse oscillations into the longitudinal:</a:t>
            </a:r>
          </a:p>
        </p:txBody>
      </p:sp>
      <p:sp>
        <p:nvSpPr>
          <p:cNvPr id="8" name="TextBox 7">
            <a:extLst>
              <a:ext uri="{FF2B5EF4-FFF2-40B4-BE49-F238E27FC236}">
                <a16:creationId xmlns:a16="http://schemas.microsoft.com/office/drawing/2014/main" id="{128CE4C6-F88A-41B1-82ED-C644BC96146E}"/>
              </a:ext>
            </a:extLst>
          </p:cNvPr>
          <p:cNvSpPr txBox="1"/>
          <p:nvPr/>
        </p:nvSpPr>
        <p:spPr>
          <a:xfrm>
            <a:off x="224018" y="5088"/>
            <a:ext cx="9618885" cy="523220"/>
          </a:xfrm>
          <a:prstGeom prst="rect">
            <a:avLst/>
          </a:prstGeom>
          <a:noFill/>
        </p:spPr>
        <p:txBody>
          <a:bodyPr wrap="square">
            <a:spAutoFit/>
          </a:bodyPr>
          <a:lstStyle/>
          <a:p>
            <a:pPr algn="ctr"/>
            <a:r>
              <a:rPr lang="en-US" sz="2800" b="0" i="0" u="none" strike="noStrike" baseline="0" dirty="0">
                <a:latin typeface="CMBX12"/>
              </a:rPr>
              <a:t>Gamma Factory ion beam dynamics</a:t>
            </a:r>
            <a:endParaRPr lang="en-US" sz="2800" dirty="0"/>
          </a:p>
        </p:txBody>
      </p:sp>
    </p:spTree>
    <p:extLst>
      <p:ext uri="{BB962C8B-B14F-4D97-AF65-F5344CB8AC3E}">
        <p14:creationId xmlns:p14="http://schemas.microsoft.com/office/powerpoint/2010/main" val="90959218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39" y="7288306"/>
            <a:ext cx="504986" cy="271369"/>
          </a:xfrm>
        </p:spPr>
        <p:txBody>
          <a:bodyPr/>
          <a:lstStyle/>
          <a:p>
            <a:fld id="{C67F6C9C-13E3-4B00-B591-7BD1F52685F4}" type="slidenum">
              <a:rPr lang="en-US" sz="1400" smtClean="0">
                <a:latin typeface="Times New Roman"/>
              </a:rPr>
              <a:pPr/>
              <a:t>5</a:t>
            </a:fld>
            <a:r>
              <a:rPr lang="en-US" sz="1400" dirty="0">
                <a:latin typeface="Times New Roman"/>
              </a:rPr>
              <a:t> </a:t>
            </a:r>
            <a:endParaRPr lang="en-US" dirty="0"/>
          </a:p>
        </p:txBody>
      </p:sp>
      <p:sp>
        <p:nvSpPr>
          <p:cNvPr id="4" name="Rectangle 3"/>
          <p:cNvSpPr/>
          <p:nvPr/>
        </p:nvSpPr>
        <p:spPr>
          <a:xfrm>
            <a:off x="2174636" y="19773"/>
            <a:ext cx="5615640" cy="461665"/>
          </a:xfrm>
          <a:prstGeom prst="rect">
            <a:avLst/>
          </a:prstGeom>
        </p:spPr>
        <p:txBody>
          <a:bodyPr wrap="none">
            <a:spAutoFit/>
          </a:bodyPr>
          <a:lstStyle/>
          <a:p>
            <a:pPr algn="ctr"/>
            <a:r>
              <a:rPr lang="en-US" sz="2400" b="1" dirty="0"/>
              <a:t>Broad-band cooling vs fast cooling:</a:t>
            </a:r>
            <a:endParaRPr lang="en-US" sz="2400" dirty="0"/>
          </a:p>
        </p:txBody>
      </p:sp>
      <p:sp>
        <p:nvSpPr>
          <p:cNvPr id="7" name="Rectangle 6"/>
          <p:cNvSpPr/>
          <p:nvPr/>
        </p:nvSpPr>
        <p:spPr>
          <a:xfrm>
            <a:off x="152907" y="428699"/>
            <a:ext cx="9927718" cy="353943"/>
          </a:xfrm>
          <a:prstGeom prst="rect">
            <a:avLst/>
          </a:prstGeom>
        </p:spPr>
        <p:txBody>
          <a:bodyPr wrap="none">
            <a:spAutoFit/>
          </a:bodyPr>
          <a:lstStyle/>
          <a:p>
            <a:pPr algn="ctr"/>
            <a:r>
              <a:rPr lang="en-US" sz="1700" dirty="0"/>
              <a:t>The natural width of the absorption line (~10</a:t>
            </a:r>
            <a:r>
              <a:rPr lang="en-US" sz="1700" baseline="30000" dirty="0"/>
              <a:t>-6</a:t>
            </a:r>
            <a:r>
              <a:rPr lang="en-US" sz="1700" dirty="0"/>
              <a:t>) typically &lt;&lt; Doppler shift due to energy spread (~10</a:t>
            </a:r>
            <a:r>
              <a:rPr lang="en-US" sz="1700" baseline="30000" dirty="0"/>
              <a:t>-4</a:t>
            </a:r>
            <a:r>
              <a:rPr lang="en-US" sz="1700" dirty="0"/>
              <a:t>)</a:t>
            </a:r>
          </a:p>
        </p:txBody>
      </p:sp>
      <p:pic>
        <p:nvPicPr>
          <p:cNvPr id="2" name="Picture 1">
            <a:extLst>
              <a:ext uri="{FF2B5EF4-FFF2-40B4-BE49-F238E27FC236}">
                <a16:creationId xmlns:a16="http://schemas.microsoft.com/office/drawing/2014/main" id="{D2BDC236-FBB5-41B1-BC42-1FE9CE5A8F56}"/>
              </a:ext>
            </a:extLst>
          </p:cNvPr>
          <p:cNvPicPr>
            <a:picLocks noChangeAspect="1"/>
          </p:cNvPicPr>
          <p:nvPr/>
        </p:nvPicPr>
        <p:blipFill>
          <a:blip r:embed="rId2"/>
          <a:stretch>
            <a:fillRect/>
          </a:stretch>
        </p:blipFill>
        <p:spPr>
          <a:xfrm>
            <a:off x="1787105" y="1132530"/>
            <a:ext cx="8293520" cy="6291460"/>
          </a:xfrm>
          <a:prstGeom prst="rect">
            <a:avLst/>
          </a:prstGeom>
        </p:spPr>
      </p:pic>
      <p:sp>
        <p:nvSpPr>
          <p:cNvPr id="23" name="Rectangle 22">
            <a:extLst>
              <a:ext uri="{FF2B5EF4-FFF2-40B4-BE49-F238E27FC236}">
                <a16:creationId xmlns:a16="http://schemas.microsoft.com/office/drawing/2014/main" id="{4978258E-9190-476E-95DF-C78AE793C7B5}"/>
              </a:ext>
            </a:extLst>
          </p:cNvPr>
          <p:cNvSpPr/>
          <p:nvPr/>
        </p:nvSpPr>
        <p:spPr>
          <a:xfrm>
            <a:off x="2578308" y="3779837"/>
            <a:ext cx="6043257" cy="461665"/>
          </a:xfrm>
          <a:prstGeom prst="rect">
            <a:avLst/>
          </a:prstGeom>
        </p:spPr>
        <p:txBody>
          <a:bodyPr wrap="none">
            <a:spAutoFit/>
          </a:bodyPr>
          <a:lstStyle/>
          <a:p>
            <a:r>
              <a:rPr lang="en-US" sz="1200" dirty="0">
                <a:latin typeface="Proxima Nova"/>
              </a:rPr>
              <a:t>See: </a:t>
            </a:r>
            <a:r>
              <a:rPr lang="en-US" sz="1200" dirty="0"/>
              <a:t>E. G. Bessonov, R. M. </a:t>
            </a:r>
            <a:r>
              <a:rPr lang="en-US" sz="1200" dirty="0" err="1"/>
              <a:t>Feshchenko</a:t>
            </a:r>
            <a:r>
              <a:rPr lang="en-US" sz="1200" dirty="0">
                <a:latin typeface="Proxima Nova"/>
              </a:rPr>
              <a:t> </a:t>
            </a:r>
            <a:r>
              <a:rPr lang="en-US" sz="1200" dirty="0">
                <a:hlinkClick r:id="rId3"/>
              </a:rPr>
              <a:t>Stimulated Radiation Cooling</a:t>
            </a:r>
            <a:r>
              <a:rPr lang="en-US" sz="1200" dirty="0"/>
              <a:t>. RuPAC’2008. </a:t>
            </a:r>
          </a:p>
          <a:p>
            <a:endParaRPr lang="en-US" sz="1200" b="0" i="0" dirty="0">
              <a:effectLst/>
              <a:latin typeface="Proxima Nova"/>
            </a:endParaRPr>
          </a:p>
        </p:txBody>
      </p:sp>
      <p:sp>
        <p:nvSpPr>
          <p:cNvPr id="24" name="Rectangle 23">
            <a:extLst>
              <a:ext uri="{FF2B5EF4-FFF2-40B4-BE49-F238E27FC236}">
                <a16:creationId xmlns:a16="http://schemas.microsoft.com/office/drawing/2014/main" id="{632D3C62-D170-4BBD-BEA4-BB3C88BC4E7E}"/>
              </a:ext>
            </a:extLst>
          </p:cNvPr>
          <p:cNvSpPr/>
          <p:nvPr/>
        </p:nvSpPr>
        <p:spPr>
          <a:xfrm>
            <a:off x="147316" y="2057395"/>
            <a:ext cx="2363020" cy="1138773"/>
          </a:xfrm>
          <a:prstGeom prst="rect">
            <a:avLst/>
          </a:prstGeom>
        </p:spPr>
        <p:txBody>
          <a:bodyPr wrap="square">
            <a:spAutoFit/>
          </a:bodyPr>
          <a:lstStyle/>
          <a:p>
            <a:r>
              <a:rPr lang="en-US" sz="1700" dirty="0">
                <a:latin typeface="Times New Roman" panose="02020603050405020304" pitchFamily="18" charset="0"/>
                <a:cs typeface="Times New Roman" panose="02020603050405020304" pitchFamily="18" charset="0"/>
              </a:rPr>
              <a:t>Cooling in all planes. The time of cooling is the time to </a:t>
            </a:r>
            <a:r>
              <a:rPr lang="en-US" sz="1700" b="1" dirty="0">
                <a:latin typeface="Times New Roman" panose="02020603050405020304" pitchFamily="18" charset="0"/>
                <a:cs typeface="Times New Roman" panose="02020603050405020304" pitchFamily="18" charset="0"/>
              </a:rPr>
              <a:t>radiate full ion energy</a:t>
            </a:r>
            <a:r>
              <a:rPr lang="en-US" sz="1700" dirty="0">
                <a:latin typeface="Times New Roman" panose="02020603050405020304" pitchFamily="18" charset="0"/>
                <a:cs typeface="Times New Roman" panose="02020603050405020304" pitchFamily="18" charset="0"/>
              </a:rPr>
              <a:t> </a:t>
            </a:r>
            <a:r>
              <a:rPr lang="en-US" sz="1700" i="1" dirty="0">
                <a:latin typeface="Times New Roman" panose="02020603050405020304" pitchFamily="18" charset="0"/>
                <a:cs typeface="Times New Roman" panose="02020603050405020304" pitchFamily="18" charset="0"/>
              </a:rPr>
              <a:t>E</a:t>
            </a:r>
            <a:r>
              <a:rPr lang="en-US" sz="1700" dirty="0">
                <a:latin typeface="Times New Roman" panose="02020603050405020304" pitchFamily="18" charset="0"/>
                <a:cs typeface="Times New Roman" panose="02020603050405020304" pitchFamily="18" charset="0"/>
              </a:rPr>
              <a:t>.</a:t>
            </a:r>
          </a:p>
        </p:txBody>
      </p:sp>
      <p:sp>
        <p:nvSpPr>
          <p:cNvPr id="25" name="Rectangle 24">
            <a:extLst>
              <a:ext uri="{FF2B5EF4-FFF2-40B4-BE49-F238E27FC236}">
                <a16:creationId xmlns:a16="http://schemas.microsoft.com/office/drawing/2014/main" id="{A84120E1-ADA7-4EC9-843C-103092420BC1}"/>
              </a:ext>
            </a:extLst>
          </p:cNvPr>
          <p:cNvSpPr/>
          <p:nvPr/>
        </p:nvSpPr>
        <p:spPr>
          <a:xfrm>
            <a:off x="2510336" y="853995"/>
            <a:ext cx="7714163" cy="461665"/>
          </a:xfrm>
          <a:prstGeom prst="rect">
            <a:avLst/>
          </a:prstGeom>
        </p:spPr>
        <p:txBody>
          <a:bodyPr wrap="none">
            <a:spAutoFit/>
          </a:bodyPr>
          <a:lstStyle/>
          <a:p>
            <a:r>
              <a:rPr lang="en-US" sz="1200" dirty="0">
                <a:latin typeface="Proxima Nova"/>
              </a:rPr>
              <a:t>E. G. </a:t>
            </a:r>
            <a:r>
              <a:rPr lang="en-US" sz="1200" dirty="0" err="1">
                <a:latin typeface="Proxima Nova"/>
              </a:rPr>
              <a:t>Bessonov</a:t>
            </a:r>
            <a:r>
              <a:rPr lang="en-US" sz="1200" dirty="0">
                <a:latin typeface="Proxima Nova"/>
              </a:rPr>
              <a:t>, K.-J. Kim. </a:t>
            </a:r>
            <a:r>
              <a:rPr lang="en-US" sz="1200" dirty="0">
                <a:hlinkClick r:id="rId4"/>
              </a:rPr>
              <a:t>Radiative Cooling of Ion Beams in Storage Rings by Broad-Band Lasers</a:t>
            </a:r>
            <a:r>
              <a:rPr lang="en-US" sz="1200" dirty="0"/>
              <a:t>, PRL, 1996.</a:t>
            </a:r>
          </a:p>
          <a:p>
            <a:endParaRPr lang="en-US" sz="1200" b="0" i="0" dirty="0">
              <a:effectLst/>
              <a:latin typeface="Proxima Nova"/>
            </a:endParaRPr>
          </a:p>
        </p:txBody>
      </p:sp>
      <p:sp>
        <p:nvSpPr>
          <p:cNvPr id="26" name="TextBox 25">
            <a:extLst>
              <a:ext uri="{FF2B5EF4-FFF2-40B4-BE49-F238E27FC236}">
                <a16:creationId xmlns:a16="http://schemas.microsoft.com/office/drawing/2014/main" id="{007435B2-88C0-4771-8609-D1898A2DF969}"/>
              </a:ext>
            </a:extLst>
          </p:cNvPr>
          <p:cNvSpPr txBox="1"/>
          <p:nvPr/>
        </p:nvSpPr>
        <p:spPr>
          <a:xfrm>
            <a:off x="152907" y="1132530"/>
            <a:ext cx="2425401" cy="877163"/>
          </a:xfrm>
          <a:prstGeom prst="rect">
            <a:avLst/>
          </a:prstGeom>
          <a:noFill/>
        </p:spPr>
        <p:txBody>
          <a:bodyPr wrap="square">
            <a:spAutoFit/>
          </a:bodyPr>
          <a:lstStyle/>
          <a:p>
            <a:r>
              <a:rPr lang="en-US" sz="1700" dirty="0">
                <a:latin typeface="Times New Roman" panose="02020603050405020304" pitchFamily="18" charset="0"/>
                <a:cs typeface="Times New Roman" panose="02020603050405020304" pitchFamily="18" charset="0"/>
              </a:rPr>
              <a:t>1. Broad-band laser covers the full spectrum of particle energies:</a:t>
            </a:r>
          </a:p>
        </p:txBody>
      </p:sp>
      <p:sp>
        <p:nvSpPr>
          <p:cNvPr id="28" name="TextBox 27">
            <a:extLst>
              <a:ext uri="{FF2B5EF4-FFF2-40B4-BE49-F238E27FC236}">
                <a16:creationId xmlns:a16="http://schemas.microsoft.com/office/drawing/2014/main" id="{376799F3-0CC4-4D86-BA6A-41CED11D8659}"/>
              </a:ext>
            </a:extLst>
          </p:cNvPr>
          <p:cNvSpPr txBox="1"/>
          <p:nvPr/>
        </p:nvSpPr>
        <p:spPr>
          <a:xfrm>
            <a:off x="100042" y="4133376"/>
            <a:ext cx="2243099" cy="877163"/>
          </a:xfrm>
          <a:prstGeom prst="rect">
            <a:avLst/>
          </a:prstGeom>
          <a:noFill/>
        </p:spPr>
        <p:txBody>
          <a:bodyPr wrap="square">
            <a:spAutoFit/>
          </a:bodyPr>
          <a:lstStyle/>
          <a:p>
            <a:r>
              <a:rPr lang="en-US" sz="1700" dirty="0">
                <a:latin typeface="Times New Roman" panose="02020603050405020304" pitchFamily="18" charset="0"/>
                <a:cs typeface="Times New Roman" panose="02020603050405020304" pitchFamily="18" charset="0"/>
              </a:rPr>
              <a:t>Broad-band laser with a sharp low-frequency cut-off:</a:t>
            </a:r>
          </a:p>
        </p:txBody>
      </p:sp>
      <p:sp>
        <p:nvSpPr>
          <p:cNvPr id="29" name="Rectangle 28">
            <a:extLst>
              <a:ext uri="{FF2B5EF4-FFF2-40B4-BE49-F238E27FC236}">
                <a16:creationId xmlns:a16="http://schemas.microsoft.com/office/drawing/2014/main" id="{3569A718-65C1-4EE0-835F-9464A520597A}"/>
              </a:ext>
            </a:extLst>
          </p:cNvPr>
          <p:cNvSpPr/>
          <p:nvPr/>
        </p:nvSpPr>
        <p:spPr>
          <a:xfrm>
            <a:off x="100042" y="5090923"/>
            <a:ext cx="2172806" cy="1400383"/>
          </a:xfrm>
          <a:prstGeom prst="rect">
            <a:avLst/>
          </a:prstGeom>
        </p:spPr>
        <p:txBody>
          <a:bodyPr wrap="square">
            <a:spAutoFit/>
          </a:bodyPr>
          <a:lstStyle/>
          <a:p>
            <a:r>
              <a:rPr lang="en-US" sz="1700" dirty="0">
                <a:latin typeface="Times New Roman" panose="02020603050405020304" pitchFamily="18" charset="0"/>
                <a:cs typeface="Times New Roman" panose="02020603050405020304" pitchFamily="18" charset="0"/>
              </a:rPr>
              <a:t>Much faster cooling, but only longitudinal. Time of cooling is the time to </a:t>
            </a:r>
            <a:r>
              <a:rPr lang="en-US" sz="1700" b="1" dirty="0">
                <a:latin typeface="Times New Roman" panose="02020603050405020304" pitchFamily="18" charset="0"/>
                <a:cs typeface="Times New Roman" panose="02020603050405020304" pitchFamily="18" charset="0"/>
              </a:rPr>
              <a:t>radiate energy spread </a:t>
            </a:r>
            <a:r>
              <a:rPr lang="el-GR" sz="1700" dirty="0">
                <a:latin typeface="Times New Roman" panose="02020603050405020304" pitchFamily="18" charset="0"/>
                <a:cs typeface="Times New Roman" panose="02020603050405020304" pitchFamily="18" charset="0"/>
              </a:rPr>
              <a:t>Δ</a:t>
            </a:r>
            <a:r>
              <a:rPr lang="en-US" sz="1700" i="1" dirty="0">
                <a:latin typeface="Times New Roman" panose="02020603050405020304" pitchFamily="18" charset="0"/>
                <a:cs typeface="Times New Roman" panose="02020603050405020304" pitchFamily="18" charset="0"/>
              </a:rPr>
              <a:t>E</a:t>
            </a:r>
            <a:r>
              <a:rPr lang="en-US" sz="1700" dirty="0">
                <a:latin typeface="Times New Roman" panose="02020603050405020304" pitchFamily="18" charset="0"/>
                <a:cs typeface="Times New Roman" panose="02020603050405020304" pitchFamily="18" charset="0"/>
              </a:rPr>
              <a:t>.</a:t>
            </a:r>
          </a:p>
        </p:txBody>
      </p:sp>
    </p:spTree>
    <p:extLst>
      <p:ext uri="{BB962C8B-B14F-4D97-AF65-F5344CB8AC3E}">
        <p14:creationId xmlns:p14="http://schemas.microsoft.com/office/powerpoint/2010/main" val="3606412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Shape 1"/>
          <p:cNvSpPr txBox="1"/>
          <p:nvPr/>
        </p:nvSpPr>
        <p:spPr>
          <a:xfrm>
            <a:off x="0" y="171064"/>
            <a:ext cx="8808440" cy="640080"/>
          </a:xfrm>
          <a:prstGeom prst="rect">
            <a:avLst/>
          </a:prstGeom>
          <a:noFill/>
          <a:ln>
            <a:noFill/>
          </a:ln>
        </p:spPr>
        <p:txBody>
          <a:bodyPr lIns="0" tIns="0" rIns="0" bIns="0" anchor="ctr"/>
          <a:lstStyle/>
          <a:p>
            <a:pPr algn="ctr"/>
            <a:r>
              <a:rPr lang="en-GB" sz="2400" dirty="0">
                <a:latin typeface="Arial"/>
              </a:rPr>
              <a:t>There are several ways to cool high-energy hadron beams</a:t>
            </a:r>
            <a:endParaRPr dirty="0"/>
          </a:p>
        </p:txBody>
      </p:sp>
      <p:sp>
        <p:nvSpPr>
          <p:cNvPr id="2" name="Slide Number Placeholder 1"/>
          <p:cNvSpPr>
            <a:spLocks noGrp="1"/>
          </p:cNvSpPr>
          <p:nvPr>
            <p:ph type="sldNum" idx="12"/>
          </p:nvPr>
        </p:nvSpPr>
        <p:spPr/>
        <p:txBody>
          <a:bodyPr/>
          <a:lstStyle/>
          <a:p>
            <a:pPr algn="r"/>
            <a:fld id="{C67F6C9C-13E3-4B00-B591-7BD1F52685F4}" type="slidenum">
              <a:rPr lang="en-US" sz="1400" smtClean="0">
                <a:latin typeface="Times New Roman"/>
              </a:rPr>
              <a:t>6</a:t>
            </a:fld>
            <a:endParaRPr lang="en-US"/>
          </a:p>
        </p:txBody>
      </p:sp>
      <p:sp>
        <p:nvSpPr>
          <p:cNvPr id="4" name="TextBox 3"/>
          <p:cNvSpPr txBox="1"/>
          <p:nvPr/>
        </p:nvSpPr>
        <p:spPr>
          <a:xfrm>
            <a:off x="312103" y="819368"/>
            <a:ext cx="9516030" cy="5909310"/>
          </a:xfrm>
          <a:prstGeom prst="rect">
            <a:avLst/>
          </a:prstGeom>
          <a:noFill/>
        </p:spPr>
        <p:txBody>
          <a:bodyPr wrap="square" rtlCol="0">
            <a:spAutoFit/>
          </a:bodyPr>
          <a:lstStyle/>
          <a:p>
            <a:r>
              <a:rPr lang="en-US" b="1" dirty="0"/>
              <a:t>1. Synchrotron radiation cooling</a:t>
            </a:r>
          </a:p>
          <a:p>
            <a:endParaRPr lang="en-US" dirty="0"/>
          </a:p>
          <a:p>
            <a:r>
              <a:rPr lang="en-US" dirty="0"/>
              <a:t>For protons and ions occurs naturally at very high energies. Takes hours. For the AWAKE-like PWFA applications probably practical only starting from the energy of High-Energy LHC (a project to upgrade LHC to 12-16 </a:t>
            </a:r>
            <a:r>
              <a:rPr lang="en-US" dirty="0" err="1"/>
              <a:t>TeV</a:t>
            </a:r>
            <a:r>
              <a:rPr lang="en-US" dirty="0"/>
              <a:t>).</a:t>
            </a:r>
          </a:p>
          <a:p>
            <a:endParaRPr lang="en-US" dirty="0"/>
          </a:p>
          <a:p>
            <a:r>
              <a:rPr lang="en-US" b="1" dirty="0"/>
              <a:t>2. Optical stochastic cooling</a:t>
            </a:r>
          </a:p>
          <a:p>
            <a:endParaRPr lang="en-US" dirty="0"/>
          </a:p>
          <a:p>
            <a:r>
              <a:rPr lang="en-US" dirty="0"/>
              <a:t>Was seriously considered for the </a:t>
            </a:r>
            <a:r>
              <a:rPr lang="en-US" dirty="0" err="1"/>
              <a:t>Tevatron</a:t>
            </a:r>
            <a:r>
              <a:rPr lang="en-US" dirty="0"/>
              <a:t>. Can be applied for protons in the LHC (for luminosity leveling and beam halo control). The test experiment with electrons is under construction at </a:t>
            </a:r>
            <a:r>
              <a:rPr lang="en-US" dirty="0" err="1"/>
              <a:t>Fermilab</a:t>
            </a:r>
            <a:r>
              <a:rPr lang="en-US" dirty="0"/>
              <a:t>. For details see: V. </a:t>
            </a:r>
            <a:r>
              <a:rPr lang="en-US" dirty="0" err="1"/>
              <a:t>Lebedev</a:t>
            </a:r>
            <a:r>
              <a:rPr lang="en-US" dirty="0"/>
              <a:t>. </a:t>
            </a:r>
            <a:r>
              <a:rPr lang="en-US" dirty="0">
                <a:hlinkClick r:id="rId3"/>
              </a:rPr>
              <a:t>Optical Stochastic Cooling</a:t>
            </a:r>
            <a:r>
              <a:rPr lang="en-US" dirty="0"/>
              <a:t> (2012).</a:t>
            </a:r>
          </a:p>
          <a:p>
            <a:r>
              <a:rPr lang="en-US" dirty="0"/>
              <a:t>V. </a:t>
            </a:r>
            <a:r>
              <a:rPr lang="en-US" dirty="0" err="1"/>
              <a:t>Lebedev</a:t>
            </a:r>
            <a:r>
              <a:rPr lang="en-US" dirty="0"/>
              <a:t> and A. Romanov. </a:t>
            </a:r>
            <a:r>
              <a:rPr lang="en-US" dirty="0">
                <a:hlinkClick r:id="rId4"/>
              </a:rPr>
              <a:t>Optical Stochastic Cooling at IOTA Ring</a:t>
            </a:r>
            <a:r>
              <a:rPr lang="en-US" dirty="0"/>
              <a:t> (2015). </a:t>
            </a:r>
          </a:p>
          <a:p>
            <a:r>
              <a:rPr lang="en-US" dirty="0"/>
              <a:t>E. Bessonov, M. </a:t>
            </a:r>
            <a:r>
              <a:rPr lang="en-US" dirty="0" err="1"/>
              <a:t>Gorbunkov</a:t>
            </a:r>
            <a:r>
              <a:rPr lang="en-US" dirty="0"/>
              <a:t>, A. </a:t>
            </a:r>
            <a:r>
              <a:rPr lang="en-US" dirty="0" err="1"/>
              <a:t>Mikhailichenko</a:t>
            </a:r>
            <a:r>
              <a:rPr lang="en-US" dirty="0"/>
              <a:t>. </a:t>
            </a:r>
            <a:r>
              <a:rPr lang="en-US" dirty="0">
                <a:hlinkClick r:id="rId5"/>
              </a:rPr>
              <a:t>Enhanced optical cooling system test in an electron storage ring</a:t>
            </a:r>
            <a:r>
              <a:rPr lang="en-US" dirty="0"/>
              <a:t> (2008) – fast version of optical stochastic cooling.</a:t>
            </a:r>
          </a:p>
          <a:p>
            <a:endParaRPr lang="en-US" dirty="0"/>
          </a:p>
          <a:p>
            <a:r>
              <a:rPr lang="en-US" b="1" dirty="0"/>
              <a:t>4. Coherent electron cooling </a:t>
            </a:r>
            <a:r>
              <a:rPr lang="en-US" dirty="0"/>
              <a:t>V. Litvinenko and </a:t>
            </a:r>
            <a:r>
              <a:rPr lang="en-US" dirty="0" err="1"/>
              <a:t>Ya</a:t>
            </a:r>
            <a:r>
              <a:rPr lang="en-US" dirty="0"/>
              <a:t>. </a:t>
            </a:r>
            <a:r>
              <a:rPr lang="en-US" dirty="0" err="1"/>
              <a:t>Derbenev</a:t>
            </a:r>
            <a:r>
              <a:rPr lang="en-US" dirty="0"/>
              <a:t>, </a:t>
            </a:r>
            <a:r>
              <a:rPr lang="en-US" dirty="0">
                <a:hlinkClick r:id="rId6"/>
              </a:rPr>
              <a:t>PRL </a:t>
            </a:r>
            <a:r>
              <a:rPr lang="en-US" b="1" dirty="0">
                <a:hlinkClick r:id="rId6"/>
              </a:rPr>
              <a:t>102</a:t>
            </a:r>
            <a:r>
              <a:rPr lang="en-US" dirty="0">
                <a:hlinkClick r:id="rId6"/>
              </a:rPr>
              <a:t>, 114801 (2009)</a:t>
            </a:r>
            <a:r>
              <a:rPr lang="en-US" dirty="0"/>
              <a:t>.</a:t>
            </a:r>
          </a:p>
          <a:p>
            <a:endParaRPr lang="en-US" b="1" dirty="0"/>
          </a:p>
          <a:p>
            <a:r>
              <a:rPr lang="en-US" b="1" dirty="0"/>
              <a:t>3. Laser cooling of partially stripped ions</a:t>
            </a:r>
          </a:p>
          <a:p>
            <a:endParaRPr lang="en-US" dirty="0"/>
          </a:p>
          <a:p>
            <a:r>
              <a:rPr lang="en-US" dirty="0"/>
              <a:t>Well-developed at low-energy. Cooling is </a:t>
            </a:r>
            <a:r>
              <a:rPr lang="en-GB" dirty="0"/>
              <a:t>faster</a:t>
            </a:r>
            <a:r>
              <a:rPr lang="en-US" dirty="0"/>
              <a:t> at high energy because the energy radiated by the ion grows as </a:t>
            </a:r>
            <a:r>
              <a:rPr lang="el-GR" i="1" dirty="0">
                <a:latin typeface="Times New Roman" panose="02020603050405020304" pitchFamily="18" charset="0"/>
                <a:cs typeface="Times New Roman" panose="02020603050405020304" pitchFamily="18" charset="0"/>
              </a:rPr>
              <a:t>γ</a:t>
            </a:r>
            <a:r>
              <a:rPr lang="en-GB" baseline="30000" dirty="0"/>
              <a:t>2</a:t>
            </a:r>
            <a:r>
              <a:rPr lang="en-GB" dirty="0"/>
              <a:t>. Never</a:t>
            </a:r>
            <a:r>
              <a:rPr lang="en-US" dirty="0"/>
              <a:t> tested above few 100 MeV/u</a:t>
            </a:r>
          </a:p>
        </p:txBody>
      </p:sp>
    </p:spTree>
    <p:extLst>
      <p:ext uri="{BB962C8B-B14F-4D97-AF65-F5344CB8AC3E}">
        <p14:creationId xmlns:p14="http://schemas.microsoft.com/office/powerpoint/2010/main" val="6138915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7</a:t>
            </a:fld>
            <a:r>
              <a:rPr lang="en-US" sz="1400">
                <a:latin typeface="Times New Roman"/>
              </a:rPr>
              <a:t> </a:t>
            </a:r>
            <a:endParaRPr lang="en-US" dirty="0"/>
          </a:p>
        </p:txBody>
      </p:sp>
      <p:sp>
        <p:nvSpPr>
          <p:cNvPr id="6" name="Rectangle 5">
            <a:extLst>
              <a:ext uri="{FF2B5EF4-FFF2-40B4-BE49-F238E27FC236}">
                <a16:creationId xmlns:a16="http://schemas.microsoft.com/office/drawing/2014/main" id="{0A8FD0DF-ACE8-4B1F-93BF-7597FCA88513}"/>
              </a:ext>
            </a:extLst>
          </p:cNvPr>
          <p:cNvSpPr/>
          <p:nvPr/>
        </p:nvSpPr>
        <p:spPr>
          <a:xfrm>
            <a:off x="316907" y="103686"/>
            <a:ext cx="9645870" cy="369332"/>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The longitudinal beam dynamics is quite sensitive to imbalance of energy radiated at </a:t>
            </a:r>
            <a:r>
              <a:rPr lang="el-GR" dirty="0">
                <a:latin typeface="Times New Roman" panose="02020603050405020304" pitchFamily="18" charset="0"/>
                <a:cs typeface="Times New Roman" panose="02020603050405020304" pitchFamily="18" charset="0"/>
              </a:rPr>
              <a:t>Δ</a:t>
            </a:r>
            <a:r>
              <a:rPr lang="en-US" dirty="0">
                <a:latin typeface="Times New Roman" panose="02020603050405020304" pitchFamily="18" charset="0"/>
                <a:cs typeface="Times New Roman" panose="02020603050405020304" pitchFamily="18" charset="0"/>
              </a:rPr>
              <a:t>p&gt;0 vs </a:t>
            </a:r>
            <a:r>
              <a:rPr lang="el-GR" dirty="0">
                <a:latin typeface="Times New Roman" panose="02020603050405020304" pitchFamily="18" charset="0"/>
                <a:cs typeface="Times New Roman" panose="02020603050405020304" pitchFamily="18" charset="0"/>
              </a:rPr>
              <a:t>Δ</a:t>
            </a:r>
            <a:r>
              <a:rPr lang="en-US" dirty="0">
                <a:latin typeface="Times New Roman" panose="02020603050405020304" pitchFamily="18" charset="0"/>
                <a:cs typeface="Times New Roman" panose="02020603050405020304" pitchFamily="18" charset="0"/>
              </a:rPr>
              <a:t>p&lt;0:</a:t>
            </a:r>
          </a:p>
        </p:txBody>
      </p:sp>
      <p:grpSp>
        <p:nvGrpSpPr>
          <p:cNvPr id="5" name="Group 4">
            <a:extLst>
              <a:ext uri="{FF2B5EF4-FFF2-40B4-BE49-F238E27FC236}">
                <a16:creationId xmlns:a16="http://schemas.microsoft.com/office/drawing/2014/main" id="{C13ADBF5-C2DB-44AE-9DBA-0EE9ACA9F6A6}"/>
              </a:ext>
            </a:extLst>
          </p:cNvPr>
          <p:cNvGrpSpPr>
            <a:grpSpLocks noChangeAspect="1"/>
          </p:cNvGrpSpPr>
          <p:nvPr/>
        </p:nvGrpSpPr>
        <p:grpSpPr>
          <a:xfrm>
            <a:off x="665223" y="1347508"/>
            <a:ext cx="8333755" cy="4314826"/>
            <a:chOff x="199059" y="965013"/>
            <a:chExt cx="8333755" cy="4314826"/>
          </a:xfrm>
        </p:grpSpPr>
        <p:pic>
          <p:nvPicPr>
            <p:cNvPr id="10252" name="Picture 12">
              <a:extLst>
                <a:ext uri="{FF2B5EF4-FFF2-40B4-BE49-F238E27FC236}">
                  <a16:creationId xmlns:a16="http://schemas.microsoft.com/office/drawing/2014/main" id="{14856DF1-C8BF-4030-A99E-1C53D06F163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89414" y="965013"/>
              <a:ext cx="4343400" cy="4314825"/>
            </a:xfrm>
            <a:prstGeom prst="rect">
              <a:avLst/>
            </a:prstGeom>
            <a:noFill/>
            <a:extLst>
              <a:ext uri="{909E8E84-426E-40DD-AFC4-6F175D3DCCD1}">
                <a14:hiddenFill xmlns:a14="http://schemas.microsoft.com/office/drawing/2010/main">
                  <a:solidFill>
                    <a:srgbClr val="FFFFFF"/>
                  </a:solidFill>
                </a14:hiddenFill>
              </a:ext>
            </a:extLst>
          </p:spPr>
        </p:pic>
        <p:pic>
          <p:nvPicPr>
            <p:cNvPr id="10250" name="Picture 10">
              <a:extLst>
                <a:ext uri="{FF2B5EF4-FFF2-40B4-BE49-F238E27FC236}">
                  <a16:creationId xmlns:a16="http://schemas.microsoft.com/office/drawing/2014/main" id="{248AB45C-631A-49FE-B652-1894CBEA4916}"/>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9059" y="965014"/>
              <a:ext cx="4343400" cy="4314825"/>
            </a:xfrm>
            <a:prstGeom prst="rect">
              <a:avLst/>
            </a:prstGeom>
            <a:noFill/>
            <a:extLst>
              <a:ext uri="{909E8E84-426E-40DD-AFC4-6F175D3DCCD1}">
                <a14:hiddenFill xmlns:a14="http://schemas.microsoft.com/office/drawing/2010/main">
                  <a:solidFill>
                    <a:srgbClr val="FFFFFF"/>
                  </a:solidFill>
                </a14:hiddenFill>
              </a:ext>
            </a:extLst>
          </p:spPr>
        </p:pic>
      </p:grpSp>
      <p:sp>
        <p:nvSpPr>
          <p:cNvPr id="15" name="Rectangle 14">
            <a:extLst>
              <a:ext uri="{FF2B5EF4-FFF2-40B4-BE49-F238E27FC236}">
                <a16:creationId xmlns:a16="http://schemas.microsoft.com/office/drawing/2014/main" id="{3DEAE541-E219-4402-A77D-22FD22E00723}"/>
              </a:ext>
            </a:extLst>
          </p:cNvPr>
          <p:cNvSpPr/>
          <p:nvPr/>
        </p:nvSpPr>
        <p:spPr>
          <a:xfrm>
            <a:off x="316907" y="445946"/>
            <a:ext cx="9860059" cy="646331"/>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Fourier-limited Gaussian laser pulse with </a:t>
            </a:r>
            <a:r>
              <a:rPr lang="el-GR" i="1" dirty="0">
                <a:latin typeface="Times New Roman" panose="02020603050405020304" pitchFamily="18" charset="0"/>
                <a:cs typeface="Times New Roman" panose="02020603050405020304" pitchFamily="18" charset="0"/>
              </a:rPr>
              <a:t>σ</a:t>
            </a:r>
            <a:r>
              <a:rPr lang="en-US" i="1" dirty="0">
                <a:latin typeface="Times New Roman" panose="02020603050405020304" pitchFamily="18" charset="0"/>
                <a:cs typeface="Times New Roman" panose="02020603050405020304" pitchFamily="18" charset="0"/>
              </a:rPr>
              <a:t>(</a:t>
            </a:r>
            <a:r>
              <a:rPr lang="el-GR" dirty="0">
                <a:latin typeface="Times New Roman" panose="02020603050405020304" pitchFamily="18" charset="0"/>
                <a:cs typeface="Times New Roman" panose="02020603050405020304" pitchFamily="18" charset="0"/>
              </a:rPr>
              <a:t>Δ</a:t>
            </a:r>
            <a:r>
              <a:rPr lang="el-GR" i="1" dirty="0">
                <a:latin typeface="Times New Roman" panose="02020603050405020304" pitchFamily="18" charset="0"/>
                <a:cs typeface="Times New Roman" panose="02020603050405020304" pitchFamily="18" charset="0"/>
              </a:rPr>
              <a:t>ω</a:t>
            </a:r>
            <a:r>
              <a:rPr lang="en-US" i="1" dirty="0">
                <a:latin typeface="Times New Roman" panose="02020603050405020304" pitchFamily="18" charset="0"/>
                <a:cs typeface="Times New Roman" panose="02020603050405020304" pitchFamily="18" charset="0"/>
              </a:rPr>
              <a:t>/</a:t>
            </a:r>
            <a:r>
              <a:rPr lang="el-GR" i="1" dirty="0">
                <a:latin typeface="Times New Roman" panose="02020603050405020304" pitchFamily="18" charset="0"/>
                <a:cs typeface="Times New Roman" panose="02020603050405020304" pitchFamily="18" charset="0"/>
              </a:rPr>
              <a:t>ω</a:t>
            </a:r>
            <a:r>
              <a:rPr lang="en-US" i="1" dirty="0">
                <a:latin typeface="Times New Roman" panose="02020603050405020304" pitchFamily="18" charset="0"/>
                <a:cs typeface="Times New Roman" panose="02020603050405020304" pitchFamily="18" charset="0"/>
              </a:rPr>
              <a:t>) = </a:t>
            </a:r>
            <a:r>
              <a:rPr lang="el-GR" i="1" dirty="0">
                <a:latin typeface="Times New Roman" panose="02020603050405020304" pitchFamily="18" charset="0"/>
                <a:cs typeface="Times New Roman" panose="02020603050405020304" pitchFamily="18" charset="0"/>
              </a:rPr>
              <a:t>σ</a:t>
            </a:r>
            <a:r>
              <a:rPr lang="en-US" i="1" dirty="0">
                <a:latin typeface="Times New Roman" panose="02020603050405020304" pitchFamily="18" charset="0"/>
                <a:cs typeface="Times New Roman" panose="02020603050405020304" pitchFamily="18" charset="0"/>
              </a:rPr>
              <a:t>(</a:t>
            </a:r>
            <a:r>
              <a:rPr lang="el-GR" dirty="0">
                <a:latin typeface="Times New Roman" panose="02020603050405020304" pitchFamily="18" charset="0"/>
                <a:cs typeface="Times New Roman" panose="02020603050405020304" pitchFamily="18" charset="0"/>
              </a:rPr>
              <a:t>Δ</a:t>
            </a:r>
            <a:r>
              <a:rPr lang="en-US" i="1" dirty="0">
                <a:latin typeface="Times New Roman" panose="02020603050405020304" pitchFamily="18" charset="0"/>
                <a:cs typeface="Times New Roman" panose="02020603050405020304" pitchFamily="18" charset="0"/>
              </a:rPr>
              <a:t>p/p)</a:t>
            </a:r>
            <a:r>
              <a:rPr lang="en-US" dirty="0">
                <a:latin typeface="Times New Roman" panose="02020603050405020304" pitchFamily="18" charset="0"/>
                <a:cs typeface="Times New Roman" panose="02020603050405020304" pitchFamily="18" charset="0"/>
              </a:rPr>
              <a:t> centered on </a:t>
            </a:r>
            <a:r>
              <a:rPr lang="en-US" i="1" dirty="0">
                <a:latin typeface="Times New Roman" panose="02020603050405020304" pitchFamily="18" charset="0"/>
                <a:cs typeface="Times New Roman" panose="02020603050405020304" pitchFamily="18" charset="0"/>
              </a:rPr>
              <a:t>p</a:t>
            </a:r>
            <a:r>
              <a:rPr lang="en-US" baseline="-25000" dirty="0">
                <a:latin typeface="Times New Roman" panose="02020603050405020304" pitchFamily="18" charset="0"/>
                <a:cs typeface="Times New Roman" panose="02020603050405020304" pitchFamily="18" charset="0"/>
              </a:rPr>
              <a:t>0</a:t>
            </a:r>
            <a:r>
              <a:rPr lang="en-US" dirty="0">
                <a:latin typeface="Times New Roman" panose="02020603050405020304" pitchFamily="18" charset="0"/>
                <a:cs typeface="Times New Roman" panose="02020603050405020304" pitchFamily="18" charset="0"/>
              </a:rPr>
              <a:t>(1±0.5</a:t>
            </a:r>
            <a:r>
              <a:rPr lang="el-GR" dirty="0">
                <a:latin typeface="Times New Roman" panose="02020603050405020304" pitchFamily="18" charset="0"/>
                <a:cs typeface="Times New Roman" panose="02020603050405020304" pitchFamily="18" charset="0"/>
              </a:rPr>
              <a:t>Δ</a:t>
            </a:r>
            <a:r>
              <a:rPr lang="en-US" i="1" dirty="0">
                <a:latin typeface="Times New Roman" panose="02020603050405020304" pitchFamily="18" charset="0"/>
                <a:cs typeface="Times New Roman" panose="02020603050405020304" pitchFamily="18" charset="0"/>
              </a:rPr>
              <a:t>p/p</a:t>
            </a:r>
            <a:r>
              <a:rPr lang="en-US" dirty="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Laser waist size</a:t>
            </a:r>
            <a:r>
              <a:rPr lang="en-US" i="1" dirty="0">
                <a:latin typeface="Times New Roman" panose="02020603050405020304" pitchFamily="18" charset="0"/>
                <a:cs typeface="Times New Roman" panose="02020603050405020304" pitchFamily="18" charset="0"/>
              </a:rPr>
              <a:t> w</a:t>
            </a:r>
            <a:r>
              <a:rPr lang="en-US" baseline="-25000" dirty="0">
                <a:latin typeface="Times New Roman" panose="02020603050405020304" pitchFamily="18" charset="0"/>
                <a:cs typeface="Times New Roman" panose="02020603050405020304" pitchFamily="18" charset="0"/>
              </a:rPr>
              <a:t>0</a:t>
            </a:r>
            <a:r>
              <a:rPr lang="en-US" i="1" dirty="0">
                <a:latin typeface="Times New Roman" panose="02020603050405020304" pitchFamily="18" charset="0"/>
                <a:cs typeface="Times New Roman" panose="02020603050405020304" pitchFamily="18" charset="0"/>
              </a:rPr>
              <a:t> = 2</a:t>
            </a:r>
            <a:r>
              <a:rPr lang="el-GR" i="1" dirty="0">
                <a:latin typeface="Times New Roman" panose="02020603050405020304" pitchFamily="18" charset="0"/>
                <a:cs typeface="Times New Roman" panose="02020603050405020304" pitchFamily="18" charset="0"/>
              </a:rPr>
              <a:t>σ</a:t>
            </a:r>
            <a:r>
              <a:rPr lang="en-US" i="1" baseline="-25000" dirty="0">
                <a:latin typeface="Times New Roman" panose="02020603050405020304" pitchFamily="18" charset="0"/>
                <a:cs typeface="Times New Roman" panose="02020603050405020304" pitchFamily="18" charset="0"/>
              </a:rPr>
              <a:t>x,y</a:t>
            </a:r>
            <a:r>
              <a:rPr lang="en-US" i="1" dirty="0">
                <a:latin typeface="Times New Roman" panose="02020603050405020304" pitchFamily="18" charset="0"/>
                <a:cs typeface="Times New Roman" panose="02020603050405020304" pitchFamily="18" charset="0"/>
              </a:rPr>
              <a:t> = 40 </a:t>
            </a:r>
            <a:r>
              <a:rPr lang="el-GR" dirty="0">
                <a:latin typeface="Times New Roman" panose="02020603050405020304" pitchFamily="18" charset="0"/>
                <a:cs typeface="Times New Roman" panose="02020603050405020304" pitchFamily="18" charset="0"/>
              </a:rPr>
              <a:t>μ</a:t>
            </a:r>
            <a:r>
              <a:rPr lang="en-US" dirty="0">
                <a:latin typeface="Times New Roman" panose="02020603050405020304" pitchFamily="18" charset="0"/>
                <a:cs typeface="Times New Roman" panose="02020603050405020304" pitchFamily="18" charset="0"/>
              </a:rPr>
              <a:t>m, energy = </a:t>
            </a:r>
            <a:r>
              <a:rPr lang="en-US" i="1" dirty="0">
                <a:latin typeface="Times New Roman" panose="02020603050405020304" pitchFamily="18" charset="0"/>
                <a:cs typeface="Times New Roman" panose="02020603050405020304" pitchFamily="18" charset="0"/>
              </a:rPr>
              <a:t>42 </a:t>
            </a:r>
            <a:r>
              <a:rPr lang="el-GR" dirty="0">
                <a:latin typeface="Times New Roman" panose="02020603050405020304" pitchFamily="18" charset="0"/>
                <a:cs typeface="Times New Roman" panose="02020603050405020304" pitchFamily="18" charset="0"/>
              </a:rPr>
              <a:t>μ</a:t>
            </a:r>
            <a:r>
              <a:rPr lang="en-US" dirty="0">
                <a:latin typeface="Times New Roman" panose="02020603050405020304" pitchFamily="18" charset="0"/>
                <a:cs typeface="Times New Roman" panose="02020603050405020304" pitchFamily="18" charset="0"/>
              </a:rPr>
              <a:t>J.</a:t>
            </a:r>
            <a:endParaRPr lang="en-US" dirty="0"/>
          </a:p>
        </p:txBody>
      </p:sp>
      <p:sp>
        <p:nvSpPr>
          <p:cNvPr id="16" name="Rectangle 15">
            <a:extLst>
              <a:ext uri="{FF2B5EF4-FFF2-40B4-BE49-F238E27FC236}">
                <a16:creationId xmlns:a16="http://schemas.microsoft.com/office/drawing/2014/main" id="{D68AF02C-C167-4ECA-A167-59A977C2F956}"/>
              </a:ext>
            </a:extLst>
          </p:cNvPr>
          <p:cNvSpPr/>
          <p:nvPr/>
        </p:nvSpPr>
        <p:spPr>
          <a:xfrm>
            <a:off x="2232402" y="5917564"/>
            <a:ext cx="7091426" cy="369332"/>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Black dots – excited ions, blue dots – not excited ions.</a:t>
            </a:r>
          </a:p>
        </p:txBody>
      </p:sp>
      <p:sp>
        <p:nvSpPr>
          <p:cNvPr id="17" name="Rectangle 16">
            <a:extLst>
              <a:ext uri="{FF2B5EF4-FFF2-40B4-BE49-F238E27FC236}">
                <a16:creationId xmlns:a16="http://schemas.microsoft.com/office/drawing/2014/main" id="{CFF9F58A-809E-4C25-881A-0A4B60247AB6}"/>
              </a:ext>
            </a:extLst>
          </p:cNvPr>
          <p:cNvSpPr/>
          <p:nvPr/>
        </p:nvSpPr>
        <p:spPr>
          <a:xfrm>
            <a:off x="1672578" y="1074445"/>
            <a:ext cx="3196667" cy="307777"/>
          </a:xfrm>
          <a:prstGeom prst="rect">
            <a:avLst/>
          </a:prstGeom>
        </p:spPr>
        <p:txBody>
          <a:bodyPr wrap="square">
            <a:spAutoFit/>
          </a:bodyPr>
          <a:lstStyle/>
          <a:p>
            <a:pPr algn="ctr"/>
            <a:r>
              <a:rPr lang="en-US" sz="1400" dirty="0">
                <a:latin typeface="Times New Roman" panose="02020603050405020304" pitchFamily="18" charset="0"/>
                <a:cs typeface="Times New Roman" panose="02020603050405020304" pitchFamily="18" charset="0"/>
              </a:rPr>
              <a:t>Slightly shorter central laser wavelength:</a:t>
            </a:r>
          </a:p>
        </p:txBody>
      </p:sp>
      <p:sp>
        <p:nvSpPr>
          <p:cNvPr id="18" name="Rectangle 17">
            <a:extLst>
              <a:ext uri="{FF2B5EF4-FFF2-40B4-BE49-F238E27FC236}">
                <a16:creationId xmlns:a16="http://schemas.microsoft.com/office/drawing/2014/main" id="{12EA62BF-52E7-4325-8ED8-78A069F057FE}"/>
              </a:ext>
            </a:extLst>
          </p:cNvPr>
          <p:cNvSpPr/>
          <p:nvPr/>
        </p:nvSpPr>
        <p:spPr>
          <a:xfrm>
            <a:off x="5617806" y="1066004"/>
            <a:ext cx="3196667" cy="307777"/>
          </a:xfrm>
          <a:prstGeom prst="rect">
            <a:avLst/>
          </a:prstGeom>
        </p:spPr>
        <p:txBody>
          <a:bodyPr wrap="square">
            <a:spAutoFit/>
          </a:bodyPr>
          <a:lstStyle/>
          <a:p>
            <a:pPr algn="ctr"/>
            <a:r>
              <a:rPr lang="en-US" sz="1400" dirty="0">
                <a:latin typeface="Times New Roman" panose="02020603050405020304" pitchFamily="18" charset="0"/>
                <a:cs typeface="Times New Roman" panose="02020603050405020304" pitchFamily="18" charset="0"/>
              </a:rPr>
              <a:t>Slightly longer central laser wavelength:</a:t>
            </a:r>
          </a:p>
        </p:txBody>
      </p:sp>
      <p:sp>
        <p:nvSpPr>
          <p:cNvPr id="12" name="TextBox 11">
            <a:extLst>
              <a:ext uri="{FF2B5EF4-FFF2-40B4-BE49-F238E27FC236}">
                <a16:creationId xmlns:a16="http://schemas.microsoft.com/office/drawing/2014/main" id="{D7C9FC4C-A2D6-4B45-AD78-9E0853710D69}"/>
              </a:ext>
            </a:extLst>
          </p:cNvPr>
          <p:cNvSpPr txBox="1"/>
          <p:nvPr/>
        </p:nvSpPr>
        <p:spPr>
          <a:xfrm>
            <a:off x="2591753" y="6542126"/>
            <a:ext cx="5096178" cy="369332"/>
          </a:xfrm>
          <a:prstGeom prst="rect">
            <a:avLst/>
          </a:prstGeom>
          <a:noFill/>
        </p:spPr>
        <p:txBody>
          <a:bodyPr wrap="square">
            <a:spAutoFit/>
          </a:bodyPr>
          <a:lstStyle/>
          <a:p>
            <a:pPr algn="ctr"/>
            <a:r>
              <a:rPr lang="en-GB" sz="1800" dirty="0">
                <a:latin typeface="Times New Roman" panose="02020603050405020304" pitchFamily="18" charset="0"/>
                <a:cs typeface="Times New Roman" panose="02020603050405020304" pitchFamily="18" charset="0"/>
              </a:rPr>
              <a:t>(H-like Pb in the LHC)</a:t>
            </a:r>
            <a:endParaRPr lang="en-US" dirty="0"/>
          </a:p>
        </p:txBody>
      </p:sp>
    </p:spTree>
    <p:extLst>
      <p:ext uri="{BB962C8B-B14F-4D97-AF65-F5344CB8AC3E}">
        <p14:creationId xmlns:p14="http://schemas.microsoft.com/office/powerpoint/2010/main" val="19917988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8</a:t>
            </a:fld>
            <a:r>
              <a:rPr lang="en-US" sz="1400">
                <a:latin typeface="Times New Roman"/>
              </a:rPr>
              <a:t> </a:t>
            </a:r>
            <a:endParaRPr lang="en-US" dirty="0"/>
          </a:p>
        </p:txBody>
      </p:sp>
      <p:sp>
        <p:nvSpPr>
          <p:cNvPr id="6" name="Rectangle 5">
            <a:extLst>
              <a:ext uri="{FF2B5EF4-FFF2-40B4-BE49-F238E27FC236}">
                <a16:creationId xmlns:a16="http://schemas.microsoft.com/office/drawing/2014/main" id="{0A8FD0DF-ACE8-4B1F-93BF-7597FCA88513}"/>
              </a:ext>
            </a:extLst>
          </p:cNvPr>
          <p:cNvSpPr/>
          <p:nvPr/>
        </p:nvSpPr>
        <p:spPr>
          <a:xfrm>
            <a:off x="316907" y="103686"/>
            <a:ext cx="9645870" cy="369332"/>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The longitudinal beam dynamics is quite sensitive to imbalance of energy radiated at </a:t>
            </a:r>
            <a:r>
              <a:rPr lang="el-GR" dirty="0">
                <a:latin typeface="Times New Roman" panose="02020603050405020304" pitchFamily="18" charset="0"/>
                <a:cs typeface="Times New Roman" panose="02020603050405020304" pitchFamily="18" charset="0"/>
              </a:rPr>
              <a:t>Δ</a:t>
            </a:r>
            <a:r>
              <a:rPr lang="en-US" dirty="0">
                <a:latin typeface="Times New Roman" panose="02020603050405020304" pitchFamily="18" charset="0"/>
                <a:cs typeface="Times New Roman" panose="02020603050405020304" pitchFamily="18" charset="0"/>
              </a:rPr>
              <a:t>p&gt;0 vs </a:t>
            </a:r>
            <a:r>
              <a:rPr lang="el-GR" dirty="0">
                <a:latin typeface="Times New Roman" panose="02020603050405020304" pitchFamily="18" charset="0"/>
                <a:cs typeface="Times New Roman" panose="02020603050405020304" pitchFamily="18" charset="0"/>
              </a:rPr>
              <a:t>Δ</a:t>
            </a:r>
            <a:r>
              <a:rPr lang="en-US" dirty="0">
                <a:latin typeface="Times New Roman" panose="02020603050405020304" pitchFamily="18" charset="0"/>
                <a:cs typeface="Times New Roman" panose="02020603050405020304" pitchFamily="18" charset="0"/>
              </a:rPr>
              <a:t>p&lt;0:</a:t>
            </a:r>
          </a:p>
        </p:txBody>
      </p:sp>
      <p:sp>
        <p:nvSpPr>
          <p:cNvPr id="15" name="Rectangle 14">
            <a:extLst>
              <a:ext uri="{FF2B5EF4-FFF2-40B4-BE49-F238E27FC236}">
                <a16:creationId xmlns:a16="http://schemas.microsoft.com/office/drawing/2014/main" id="{3DEAE541-E219-4402-A77D-22FD22E00723}"/>
              </a:ext>
            </a:extLst>
          </p:cNvPr>
          <p:cNvSpPr/>
          <p:nvPr/>
        </p:nvSpPr>
        <p:spPr>
          <a:xfrm>
            <a:off x="316907" y="445946"/>
            <a:ext cx="9860059" cy="646331"/>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Fourier-limited Gaussian laser pulse with </a:t>
            </a:r>
            <a:r>
              <a:rPr lang="el-GR" i="1" dirty="0">
                <a:latin typeface="Times New Roman" panose="02020603050405020304" pitchFamily="18" charset="0"/>
                <a:cs typeface="Times New Roman" panose="02020603050405020304" pitchFamily="18" charset="0"/>
              </a:rPr>
              <a:t>σ</a:t>
            </a:r>
            <a:r>
              <a:rPr lang="en-US" i="1" dirty="0">
                <a:latin typeface="Times New Roman" panose="02020603050405020304" pitchFamily="18" charset="0"/>
                <a:cs typeface="Times New Roman" panose="02020603050405020304" pitchFamily="18" charset="0"/>
              </a:rPr>
              <a:t>(</a:t>
            </a:r>
            <a:r>
              <a:rPr lang="el-GR" dirty="0">
                <a:latin typeface="Times New Roman" panose="02020603050405020304" pitchFamily="18" charset="0"/>
                <a:cs typeface="Times New Roman" panose="02020603050405020304" pitchFamily="18" charset="0"/>
              </a:rPr>
              <a:t>Δ</a:t>
            </a:r>
            <a:r>
              <a:rPr lang="el-GR" i="1" dirty="0">
                <a:latin typeface="Times New Roman" panose="02020603050405020304" pitchFamily="18" charset="0"/>
                <a:cs typeface="Times New Roman" panose="02020603050405020304" pitchFamily="18" charset="0"/>
              </a:rPr>
              <a:t>ω</a:t>
            </a:r>
            <a:r>
              <a:rPr lang="en-US" i="1" dirty="0">
                <a:latin typeface="Times New Roman" panose="02020603050405020304" pitchFamily="18" charset="0"/>
                <a:cs typeface="Times New Roman" panose="02020603050405020304" pitchFamily="18" charset="0"/>
              </a:rPr>
              <a:t>/</a:t>
            </a:r>
            <a:r>
              <a:rPr lang="el-GR" i="1" dirty="0">
                <a:latin typeface="Times New Roman" panose="02020603050405020304" pitchFamily="18" charset="0"/>
                <a:cs typeface="Times New Roman" panose="02020603050405020304" pitchFamily="18" charset="0"/>
              </a:rPr>
              <a:t>ω</a:t>
            </a:r>
            <a:r>
              <a:rPr lang="en-US" i="1" dirty="0">
                <a:latin typeface="Times New Roman" panose="02020603050405020304" pitchFamily="18" charset="0"/>
                <a:cs typeface="Times New Roman" panose="02020603050405020304" pitchFamily="18" charset="0"/>
              </a:rPr>
              <a:t>) = </a:t>
            </a:r>
            <a:r>
              <a:rPr lang="el-GR" i="1" dirty="0">
                <a:latin typeface="Times New Roman" panose="02020603050405020304" pitchFamily="18" charset="0"/>
                <a:cs typeface="Times New Roman" panose="02020603050405020304" pitchFamily="18" charset="0"/>
              </a:rPr>
              <a:t>σ</a:t>
            </a:r>
            <a:r>
              <a:rPr lang="en-US" i="1" dirty="0">
                <a:latin typeface="Times New Roman" panose="02020603050405020304" pitchFamily="18" charset="0"/>
                <a:cs typeface="Times New Roman" panose="02020603050405020304" pitchFamily="18" charset="0"/>
              </a:rPr>
              <a:t>(</a:t>
            </a:r>
            <a:r>
              <a:rPr lang="el-GR" dirty="0">
                <a:latin typeface="Times New Roman" panose="02020603050405020304" pitchFamily="18" charset="0"/>
                <a:cs typeface="Times New Roman" panose="02020603050405020304" pitchFamily="18" charset="0"/>
              </a:rPr>
              <a:t>Δ</a:t>
            </a:r>
            <a:r>
              <a:rPr lang="en-US" i="1" dirty="0">
                <a:latin typeface="Times New Roman" panose="02020603050405020304" pitchFamily="18" charset="0"/>
                <a:cs typeface="Times New Roman" panose="02020603050405020304" pitchFamily="18" charset="0"/>
              </a:rPr>
              <a:t>p/p)</a:t>
            </a:r>
            <a:r>
              <a:rPr lang="en-US" dirty="0">
                <a:latin typeface="Times New Roman" panose="02020603050405020304" pitchFamily="18" charset="0"/>
                <a:cs typeface="Times New Roman" panose="02020603050405020304" pitchFamily="18" charset="0"/>
              </a:rPr>
              <a:t> centered on </a:t>
            </a:r>
            <a:r>
              <a:rPr lang="en-US" i="1" dirty="0">
                <a:latin typeface="Times New Roman" panose="02020603050405020304" pitchFamily="18" charset="0"/>
                <a:cs typeface="Times New Roman" panose="02020603050405020304" pitchFamily="18" charset="0"/>
              </a:rPr>
              <a:t>p</a:t>
            </a:r>
            <a:r>
              <a:rPr lang="en-US" baseline="-25000" dirty="0">
                <a:latin typeface="Times New Roman" panose="02020603050405020304" pitchFamily="18" charset="0"/>
                <a:cs typeface="Times New Roman" panose="02020603050405020304" pitchFamily="18" charset="0"/>
              </a:rPr>
              <a:t>0</a:t>
            </a:r>
            <a:r>
              <a:rPr lang="en-US" dirty="0">
                <a:latin typeface="Times New Roman" panose="02020603050405020304" pitchFamily="18" charset="0"/>
                <a:cs typeface="Times New Roman" panose="02020603050405020304" pitchFamily="18" charset="0"/>
              </a:rPr>
              <a:t>(1±0.5</a:t>
            </a:r>
            <a:r>
              <a:rPr lang="el-GR" dirty="0">
                <a:latin typeface="Times New Roman" panose="02020603050405020304" pitchFamily="18" charset="0"/>
                <a:cs typeface="Times New Roman" panose="02020603050405020304" pitchFamily="18" charset="0"/>
              </a:rPr>
              <a:t>Δ</a:t>
            </a:r>
            <a:r>
              <a:rPr lang="en-US" i="1" dirty="0">
                <a:latin typeface="Times New Roman" panose="02020603050405020304" pitchFamily="18" charset="0"/>
                <a:cs typeface="Times New Roman" panose="02020603050405020304" pitchFamily="18" charset="0"/>
              </a:rPr>
              <a:t>p/p</a:t>
            </a:r>
            <a:r>
              <a:rPr lang="en-US" dirty="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Laser waist size</a:t>
            </a:r>
            <a:r>
              <a:rPr lang="en-US" i="1" dirty="0">
                <a:latin typeface="Times New Roman" panose="02020603050405020304" pitchFamily="18" charset="0"/>
                <a:cs typeface="Times New Roman" panose="02020603050405020304" pitchFamily="18" charset="0"/>
              </a:rPr>
              <a:t> w</a:t>
            </a:r>
            <a:r>
              <a:rPr lang="en-US" baseline="-25000" dirty="0">
                <a:latin typeface="Times New Roman" panose="02020603050405020304" pitchFamily="18" charset="0"/>
                <a:cs typeface="Times New Roman" panose="02020603050405020304" pitchFamily="18" charset="0"/>
              </a:rPr>
              <a:t>0</a:t>
            </a:r>
            <a:r>
              <a:rPr lang="en-US" i="1" dirty="0">
                <a:latin typeface="Times New Roman" panose="02020603050405020304" pitchFamily="18" charset="0"/>
                <a:cs typeface="Times New Roman" panose="02020603050405020304" pitchFamily="18" charset="0"/>
              </a:rPr>
              <a:t> = 2</a:t>
            </a:r>
            <a:r>
              <a:rPr lang="el-GR" i="1" dirty="0">
                <a:latin typeface="Times New Roman" panose="02020603050405020304" pitchFamily="18" charset="0"/>
                <a:cs typeface="Times New Roman" panose="02020603050405020304" pitchFamily="18" charset="0"/>
              </a:rPr>
              <a:t>σ</a:t>
            </a:r>
            <a:r>
              <a:rPr lang="en-US" i="1" baseline="-25000" dirty="0">
                <a:latin typeface="Times New Roman" panose="02020603050405020304" pitchFamily="18" charset="0"/>
                <a:cs typeface="Times New Roman" panose="02020603050405020304" pitchFamily="18" charset="0"/>
              </a:rPr>
              <a:t>x,y</a:t>
            </a:r>
            <a:r>
              <a:rPr lang="en-US" i="1" dirty="0">
                <a:latin typeface="Times New Roman" panose="02020603050405020304" pitchFamily="18" charset="0"/>
                <a:cs typeface="Times New Roman" panose="02020603050405020304" pitchFamily="18" charset="0"/>
              </a:rPr>
              <a:t> = 40 </a:t>
            </a:r>
            <a:r>
              <a:rPr lang="el-GR" dirty="0">
                <a:latin typeface="Times New Roman" panose="02020603050405020304" pitchFamily="18" charset="0"/>
                <a:cs typeface="Times New Roman" panose="02020603050405020304" pitchFamily="18" charset="0"/>
              </a:rPr>
              <a:t>μ</a:t>
            </a:r>
            <a:r>
              <a:rPr lang="en-US" dirty="0">
                <a:latin typeface="Times New Roman" panose="02020603050405020304" pitchFamily="18" charset="0"/>
                <a:cs typeface="Times New Roman" panose="02020603050405020304" pitchFamily="18" charset="0"/>
              </a:rPr>
              <a:t>m, energy = </a:t>
            </a:r>
            <a:r>
              <a:rPr lang="en-US" i="1" dirty="0">
                <a:latin typeface="Times New Roman" panose="02020603050405020304" pitchFamily="18" charset="0"/>
                <a:cs typeface="Times New Roman" panose="02020603050405020304" pitchFamily="18" charset="0"/>
              </a:rPr>
              <a:t>42 </a:t>
            </a:r>
            <a:r>
              <a:rPr lang="el-GR" dirty="0">
                <a:latin typeface="Times New Roman" panose="02020603050405020304" pitchFamily="18" charset="0"/>
                <a:cs typeface="Times New Roman" panose="02020603050405020304" pitchFamily="18" charset="0"/>
              </a:rPr>
              <a:t>μ</a:t>
            </a:r>
            <a:r>
              <a:rPr lang="en-US" dirty="0">
                <a:latin typeface="Times New Roman" panose="02020603050405020304" pitchFamily="18" charset="0"/>
                <a:cs typeface="Times New Roman" panose="02020603050405020304" pitchFamily="18" charset="0"/>
              </a:rPr>
              <a:t>J.</a:t>
            </a:r>
            <a:endParaRPr lang="en-US" dirty="0"/>
          </a:p>
        </p:txBody>
      </p:sp>
      <p:grpSp>
        <p:nvGrpSpPr>
          <p:cNvPr id="7" name="Group 6">
            <a:extLst>
              <a:ext uri="{FF2B5EF4-FFF2-40B4-BE49-F238E27FC236}">
                <a16:creationId xmlns:a16="http://schemas.microsoft.com/office/drawing/2014/main" id="{FA9E9DB5-1D12-4D3C-8D25-C397545CD465}"/>
              </a:ext>
            </a:extLst>
          </p:cNvPr>
          <p:cNvGrpSpPr/>
          <p:nvPr/>
        </p:nvGrpSpPr>
        <p:grpSpPr>
          <a:xfrm>
            <a:off x="665223" y="1265260"/>
            <a:ext cx="8333755" cy="4397072"/>
            <a:chOff x="665223" y="1265260"/>
            <a:chExt cx="8333755" cy="4397072"/>
          </a:xfrm>
        </p:grpSpPr>
        <p:grpSp>
          <p:nvGrpSpPr>
            <p:cNvPr id="4" name="Group 3">
              <a:extLst>
                <a:ext uri="{FF2B5EF4-FFF2-40B4-BE49-F238E27FC236}">
                  <a16:creationId xmlns:a16="http://schemas.microsoft.com/office/drawing/2014/main" id="{AAE30A89-391D-4EC7-8041-F3353F250D43}"/>
                </a:ext>
              </a:extLst>
            </p:cNvPr>
            <p:cNvGrpSpPr/>
            <p:nvPr/>
          </p:nvGrpSpPr>
          <p:grpSpPr>
            <a:xfrm>
              <a:off x="665223" y="1347505"/>
              <a:ext cx="8333755" cy="4314827"/>
              <a:chOff x="665223" y="1347505"/>
              <a:chExt cx="8333755" cy="4314827"/>
            </a:xfrm>
          </p:grpSpPr>
          <p:pic>
            <p:nvPicPr>
              <p:cNvPr id="13316" name="Picture 4">
                <a:extLst>
                  <a:ext uri="{FF2B5EF4-FFF2-40B4-BE49-F238E27FC236}">
                    <a16:creationId xmlns:a16="http://schemas.microsoft.com/office/drawing/2014/main" id="{6336659D-5665-403C-8D42-757D2AD4F037}"/>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5578" y="1347505"/>
                <a:ext cx="4343400" cy="4314825"/>
              </a:xfrm>
              <a:prstGeom prst="rect">
                <a:avLst/>
              </a:prstGeom>
              <a:noFill/>
              <a:extLst>
                <a:ext uri="{909E8E84-426E-40DD-AFC4-6F175D3DCCD1}">
                  <a14:hiddenFill xmlns:a14="http://schemas.microsoft.com/office/drawing/2010/main">
                    <a:solidFill>
                      <a:srgbClr val="FFFFFF"/>
                    </a:solidFill>
                  </a14:hiddenFill>
                </a:ext>
              </a:extLst>
            </p:spPr>
          </p:pic>
          <p:pic>
            <p:nvPicPr>
              <p:cNvPr id="13314" name="Picture 2">
                <a:extLst>
                  <a:ext uri="{FF2B5EF4-FFF2-40B4-BE49-F238E27FC236}">
                    <a16:creationId xmlns:a16="http://schemas.microsoft.com/office/drawing/2014/main" id="{37C339E5-253E-4116-83ED-CC74FE9516D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5223" y="1347507"/>
                <a:ext cx="4343400" cy="4314825"/>
              </a:xfrm>
              <a:prstGeom prst="rect">
                <a:avLst/>
              </a:prstGeom>
              <a:noFill/>
              <a:extLst>
                <a:ext uri="{909E8E84-426E-40DD-AFC4-6F175D3DCCD1}">
                  <a14:hiddenFill xmlns:a14="http://schemas.microsoft.com/office/drawing/2010/main">
                    <a:solidFill>
                      <a:srgbClr val="FFFFFF"/>
                    </a:solidFill>
                  </a14:hiddenFill>
                </a:ext>
              </a:extLst>
            </p:spPr>
          </p:pic>
        </p:grpSp>
        <p:sp>
          <p:nvSpPr>
            <p:cNvPr id="12" name="Rectangle 11">
              <a:extLst>
                <a:ext uri="{FF2B5EF4-FFF2-40B4-BE49-F238E27FC236}">
                  <a16:creationId xmlns:a16="http://schemas.microsoft.com/office/drawing/2014/main" id="{DC8E16C8-8B05-403C-AE4A-8E6E1817E296}"/>
                </a:ext>
              </a:extLst>
            </p:cNvPr>
            <p:cNvSpPr/>
            <p:nvPr/>
          </p:nvSpPr>
          <p:spPr>
            <a:xfrm>
              <a:off x="4800339" y="1265260"/>
              <a:ext cx="944489" cy="338554"/>
            </a:xfrm>
            <a:prstGeom prst="rect">
              <a:avLst/>
            </a:prstGeom>
          </p:spPr>
          <p:txBody>
            <a:bodyPr wrap="none">
              <a:spAutoFit/>
            </a:bodyPr>
            <a:lstStyle/>
            <a:p>
              <a:r>
                <a:rPr lang="en-US" sz="1600" dirty="0">
                  <a:latin typeface="Times New Roman" panose="02020603050405020304" pitchFamily="18" charset="0"/>
                  <a:cs typeface="Times New Roman" panose="02020603050405020304" pitchFamily="18" charset="0"/>
                </a:rPr>
                <a:t>(0.5 sec.)</a:t>
              </a:r>
              <a:endParaRPr lang="en-US" sz="1600" dirty="0"/>
            </a:p>
          </p:txBody>
        </p:sp>
      </p:grpSp>
      <p:sp>
        <p:nvSpPr>
          <p:cNvPr id="10" name="TextBox 9">
            <a:extLst>
              <a:ext uri="{FF2B5EF4-FFF2-40B4-BE49-F238E27FC236}">
                <a16:creationId xmlns:a16="http://schemas.microsoft.com/office/drawing/2014/main" id="{97930656-8902-427C-93E5-C23B6E8B86C9}"/>
              </a:ext>
            </a:extLst>
          </p:cNvPr>
          <p:cNvSpPr txBox="1"/>
          <p:nvPr/>
        </p:nvSpPr>
        <p:spPr>
          <a:xfrm>
            <a:off x="2591753" y="6542126"/>
            <a:ext cx="5096178" cy="369332"/>
          </a:xfrm>
          <a:prstGeom prst="rect">
            <a:avLst/>
          </a:prstGeom>
          <a:noFill/>
        </p:spPr>
        <p:txBody>
          <a:bodyPr wrap="square">
            <a:spAutoFit/>
          </a:bodyPr>
          <a:lstStyle/>
          <a:p>
            <a:pPr algn="ctr"/>
            <a:r>
              <a:rPr lang="en-GB" sz="1800" dirty="0">
                <a:latin typeface="Times New Roman" panose="02020603050405020304" pitchFamily="18" charset="0"/>
                <a:cs typeface="Times New Roman" panose="02020603050405020304" pitchFamily="18" charset="0"/>
              </a:rPr>
              <a:t>(H-like Pb in the LHC)</a:t>
            </a:r>
            <a:endParaRPr lang="en-US" dirty="0"/>
          </a:p>
        </p:txBody>
      </p:sp>
    </p:spTree>
    <p:extLst>
      <p:ext uri="{BB962C8B-B14F-4D97-AF65-F5344CB8AC3E}">
        <p14:creationId xmlns:p14="http://schemas.microsoft.com/office/powerpoint/2010/main" val="19372586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idx="12"/>
          </p:nvPr>
        </p:nvSpPr>
        <p:spPr>
          <a:xfrm>
            <a:off x="9575640" y="7288306"/>
            <a:ext cx="504986" cy="271369"/>
          </a:xfrm>
        </p:spPr>
        <p:txBody>
          <a:bodyPr/>
          <a:lstStyle/>
          <a:p>
            <a:fld id="{C67F6C9C-13E3-4B00-B591-7BD1F52685F4}" type="slidenum">
              <a:rPr lang="en-US" sz="1400" smtClean="0">
                <a:latin typeface="Times New Roman"/>
              </a:rPr>
              <a:pPr/>
              <a:t>9</a:t>
            </a:fld>
            <a:r>
              <a:rPr lang="en-US" sz="1400">
                <a:latin typeface="Times New Roman"/>
              </a:rPr>
              <a:t> </a:t>
            </a:r>
            <a:endParaRPr lang="en-US" dirty="0"/>
          </a:p>
        </p:txBody>
      </p:sp>
      <p:sp>
        <p:nvSpPr>
          <p:cNvPr id="6" name="Rectangle 5">
            <a:extLst>
              <a:ext uri="{FF2B5EF4-FFF2-40B4-BE49-F238E27FC236}">
                <a16:creationId xmlns:a16="http://schemas.microsoft.com/office/drawing/2014/main" id="{0A8FD0DF-ACE8-4B1F-93BF-7597FCA88513}"/>
              </a:ext>
            </a:extLst>
          </p:cNvPr>
          <p:cNvSpPr/>
          <p:nvPr/>
        </p:nvSpPr>
        <p:spPr>
          <a:xfrm>
            <a:off x="316907" y="103686"/>
            <a:ext cx="9645870" cy="369332"/>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The longitudinal beam dynamics is quite sensitive to imbalance of energy radiated at </a:t>
            </a:r>
            <a:r>
              <a:rPr lang="el-GR" dirty="0">
                <a:latin typeface="Times New Roman" panose="02020603050405020304" pitchFamily="18" charset="0"/>
                <a:cs typeface="Times New Roman" panose="02020603050405020304" pitchFamily="18" charset="0"/>
              </a:rPr>
              <a:t>Δ</a:t>
            </a:r>
            <a:r>
              <a:rPr lang="en-US" dirty="0">
                <a:latin typeface="Times New Roman" panose="02020603050405020304" pitchFamily="18" charset="0"/>
                <a:cs typeface="Times New Roman" panose="02020603050405020304" pitchFamily="18" charset="0"/>
              </a:rPr>
              <a:t>p&gt;0 vs </a:t>
            </a:r>
            <a:r>
              <a:rPr lang="el-GR" dirty="0">
                <a:latin typeface="Times New Roman" panose="02020603050405020304" pitchFamily="18" charset="0"/>
                <a:cs typeface="Times New Roman" panose="02020603050405020304" pitchFamily="18" charset="0"/>
              </a:rPr>
              <a:t>Δ</a:t>
            </a:r>
            <a:r>
              <a:rPr lang="en-US" dirty="0">
                <a:latin typeface="Times New Roman" panose="02020603050405020304" pitchFamily="18" charset="0"/>
                <a:cs typeface="Times New Roman" panose="02020603050405020304" pitchFamily="18" charset="0"/>
              </a:rPr>
              <a:t>p&lt;0:</a:t>
            </a:r>
          </a:p>
        </p:txBody>
      </p:sp>
      <p:sp>
        <p:nvSpPr>
          <p:cNvPr id="15" name="Rectangle 14">
            <a:extLst>
              <a:ext uri="{FF2B5EF4-FFF2-40B4-BE49-F238E27FC236}">
                <a16:creationId xmlns:a16="http://schemas.microsoft.com/office/drawing/2014/main" id="{3DEAE541-E219-4402-A77D-22FD22E00723}"/>
              </a:ext>
            </a:extLst>
          </p:cNvPr>
          <p:cNvSpPr/>
          <p:nvPr/>
        </p:nvSpPr>
        <p:spPr>
          <a:xfrm>
            <a:off x="316907" y="445946"/>
            <a:ext cx="9860059" cy="646331"/>
          </a:xfrm>
          <a:prstGeom prst="rect">
            <a:avLst/>
          </a:prstGeom>
        </p:spPr>
        <p:txBody>
          <a:bodyPr wrap="square">
            <a:spAutoFit/>
          </a:bodyPr>
          <a:lstStyle/>
          <a:p>
            <a:r>
              <a:rPr lang="en-US" dirty="0">
                <a:latin typeface="Times New Roman" panose="02020603050405020304" pitchFamily="18" charset="0"/>
                <a:cs typeface="Times New Roman" panose="02020603050405020304" pitchFamily="18" charset="0"/>
              </a:rPr>
              <a:t>Fourier-limited Gaussian laser pulse with </a:t>
            </a:r>
            <a:r>
              <a:rPr lang="el-GR" i="1" dirty="0">
                <a:latin typeface="Times New Roman" panose="02020603050405020304" pitchFamily="18" charset="0"/>
                <a:cs typeface="Times New Roman" panose="02020603050405020304" pitchFamily="18" charset="0"/>
              </a:rPr>
              <a:t>σ</a:t>
            </a:r>
            <a:r>
              <a:rPr lang="en-US" i="1" dirty="0">
                <a:latin typeface="Times New Roman" panose="02020603050405020304" pitchFamily="18" charset="0"/>
                <a:cs typeface="Times New Roman" panose="02020603050405020304" pitchFamily="18" charset="0"/>
              </a:rPr>
              <a:t>(</a:t>
            </a:r>
            <a:r>
              <a:rPr lang="el-GR" dirty="0">
                <a:latin typeface="Times New Roman" panose="02020603050405020304" pitchFamily="18" charset="0"/>
                <a:cs typeface="Times New Roman" panose="02020603050405020304" pitchFamily="18" charset="0"/>
              </a:rPr>
              <a:t>Δ</a:t>
            </a:r>
            <a:r>
              <a:rPr lang="el-GR" i="1" dirty="0">
                <a:latin typeface="Times New Roman" panose="02020603050405020304" pitchFamily="18" charset="0"/>
                <a:cs typeface="Times New Roman" panose="02020603050405020304" pitchFamily="18" charset="0"/>
              </a:rPr>
              <a:t>ω</a:t>
            </a:r>
            <a:r>
              <a:rPr lang="en-US" i="1" dirty="0">
                <a:latin typeface="Times New Roman" panose="02020603050405020304" pitchFamily="18" charset="0"/>
                <a:cs typeface="Times New Roman" panose="02020603050405020304" pitchFamily="18" charset="0"/>
              </a:rPr>
              <a:t>/</a:t>
            </a:r>
            <a:r>
              <a:rPr lang="el-GR" i="1" dirty="0">
                <a:latin typeface="Times New Roman" panose="02020603050405020304" pitchFamily="18" charset="0"/>
                <a:cs typeface="Times New Roman" panose="02020603050405020304" pitchFamily="18" charset="0"/>
              </a:rPr>
              <a:t>ω</a:t>
            </a:r>
            <a:r>
              <a:rPr lang="en-US" i="1" dirty="0">
                <a:latin typeface="Times New Roman" panose="02020603050405020304" pitchFamily="18" charset="0"/>
                <a:cs typeface="Times New Roman" panose="02020603050405020304" pitchFamily="18" charset="0"/>
              </a:rPr>
              <a:t>) = </a:t>
            </a:r>
            <a:r>
              <a:rPr lang="el-GR" i="1" dirty="0">
                <a:latin typeface="Times New Roman" panose="02020603050405020304" pitchFamily="18" charset="0"/>
                <a:cs typeface="Times New Roman" panose="02020603050405020304" pitchFamily="18" charset="0"/>
              </a:rPr>
              <a:t>σ</a:t>
            </a:r>
            <a:r>
              <a:rPr lang="en-US" i="1" dirty="0">
                <a:latin typeface="Times New Roman" panose="02020603050405020304" pitchFamily="18" charset="0"/>
                <a:cs typeface="Times New Roman" panose="02020603050405020304" pitchFamily="18" charset="0"/>
              </a:rPr>
              <a:t>(</a:t>
            </a:r>
            <a:r>
              <a:rPr lang="el-GR" dirty="0">
                <a:latin typeface="Times New Roman" panose="02020603050405020304" pitchFamily="18" charset="0"/>
                <a:cs typeface="Times New Roman" panose="02020603050405020304" pitchFamily="18" charset="0"/>
              </a:rPr>
              <a:t>Δ</a:t>
            </a:r>
            <a:r>
              <a:rPr lang="en-US" i="1" dirty="0">
                <a:latin typeface="Times New Roman" panose="02020603050405020304" pitchFamily="18" charset="0"/>
                <a:cs typeface="Times New Roman" panose="02020603050405020304" pitchFamily="18" charset="0"/>
              </a:rPr>
              <a:t>p/p)</a:t>
            </a:r>
            <a:r>
              <a:rPr lang="en-US" dirty="0">
                <a:latin typeface="Times New Roman" panose="02020603050405020304" pitchFamily="18" charset="0"/>
                <a:cs typeface="Times New Roman" panose="02020603050405020304" pitchFamily="18" charset="0"/>
              </a:rPr>
              <a:t> centered on </a:t>
            </a:r>
            <a:r>
              <a:rPr lang="en-US" i="1" dirty="0">
                <a:latin typeface="Times New Roman" panose="02020603050405020304" pitchFamily="18" charset="0"/>
                <a:cs typeface="Times New Roman" panose="02020603050405020304" pitchFamily="18" charset="0"/>
              </a:rPr>
              <a:t>p</a:t>
            </a:r>
            <a:r>
              <a:rPr lang="en-US" baseline="-25000" dirty="0">
                <a:latin typeface="Times New Roman" panose="02020603050405020304" pitchFamily="18" charset="0"/>
                <a:cs typeface="Times New Roman" panose="02020603050405020304" pitchFamily="18" charset="0"/>
              </a:rPr>
              <a:t>0</a:t>
            </a:r>
            <a:r>
              <a:rPr lang="en-US" dirty="0">
                <a:latin typeface="Times New Roman" panose="02020603050405020304" pitchFamily="18" charset="0"/>
                <a:cs typeface="Times New Roman" panose="02020603050405020304" pitchFamily="18" charset="0"/>
              </a:rPr>
              <a:t>(1±0.5</a:t>
            </a:r>
            <a:r>
              <a:rPr lang="el-GR" dirty="0">
                <a:latin typeface="Times New Roman" panose="02020603050405020304" pitchFamily="18" charset="0"/>
                <a:cs typeface="Times New Roman" panose="02020603050405020304" pitchFamily="18" charset="0"/>
              </a:rPr>
              <a:t>Δ</a:t>
            </a:r>
            <a:r>
              <a:rPr lang="en-US" i="1" dirty="0">
                <a:latin typeface="Times New Roman" panose="02020603050405020304" pitchFamily="18" charset="0"/>
                <a:cs typeface="Times New Roman" panose="02020603050405020304" pitchFamily="18" charset="0"/>
              </a:rPr>
              <a:t>p/p</a:t>
            </a:r>
            <a:r>
              <a:rPr lang="en-US" dirty="0">
                <a:latin typeface="Times New Roman" panose="02020603050405020304" pitchFamily="18" charset="0"/>
                <a:cs typeface="Times New Roman" panose="02020603050405020304" pitchFamily="18" charset="0"/>
              </a:rPr>
              <a:t>)</a:t>
            </a:r>
          </a:p>
          <a:p>
            <a:r>
              <a:rPr lang="en-US" dirty="0">
                <a:latin typeface="Times New Roman" panose="02020603050405020304" pitchFamily="18" charset="0"/>
                <a:cs typeface="Times New Roman" panose="02020603050405020304" pitchFamily="18" charset="0"/>
              </a:rPr>
              <a:t>Laser waist size</a:t>
            </a:r>
            <a:r>
              <a:rPr lang="en-US" i="1" dirty="0">
                <a:latin typeface="Times New Roman" panose="02020603050405020304" pitchFamily="18" charset="0"/>
                <a:cs typeface="Times New Roman" panose="02020603050405020304" pitchFamily="18" charset="0"/>
              </a:rPr>
              <a:t> w</a:t>
            </a:r>
            <a:r>
              <a:rPr lang="en-US" baseline="-25000" dirty="0">
                <a:latin typeface="Times New Roman" panose="02020603050405020304" pitchFamily="18" charset="0"/>
                <a:cs typeface="Times New Roman" panose="02020603050405020304" pitchFamily="18" charset="0"/>
              </a:rPr>
              <a:t>0</a:t>
            </a:r>
            <a:r>
              <a:rPr lang="en-US" i="1" dirty="0">
                <a:latin typeface="Times New Roman" panose="02020603050405020304" pitchFamily="18" charset="0"/>
                <a:cs typeface="Times New Roman" panose="02020603050405020304" pitchFamily="18" charset="0"/>
              </a:rPr>
              <a:t> = 2</a:t>
            </a:r>
            <a:r>
              <a:rPr lang="el-GR" i="1" dirty="0">
                <a:latin typeface="Times New Roman" panose="02020603050405020304" pitchFamily="18" charset="0"/>
                <a:cs typeface="Times New Roman" panose="02020603050405020304" pitchFamily="18" charset="0"/>
              </a:rPr>
              <a:t>σ</a:t>
            </a:r>
            <a:r>
              <a:rPr lang="en-US" i="1" baseline="-25000" dirty="0">
                <a:latin typeface="Times New Roman" panose="02020603050405020304" pitchFamily="18" charset="0"/>
                <a:cs typeface="Times New Roman" panose="02020603050405020304" pitchFamily="18" charset="0"/>
              </a:rPr>
              <a:t>x,y</a:t>
            </a:r>
            <a:r>
              <a:rPr lang="en-US" i="1" dirty="0">
                <a:latin typeface="Times New Roman" panose="02020603050405020304" pitchFamily="18" charset="0"/>
                <a:cs typeface="Times New Roman" panose="02020603050405020304" pitchFamily="18" charset="0"/>
              </a:rPr>
              <a:t> = 40 </a:t>
            </a:r>
            <a:r>
              <a:rPr lang="el-GR" dirty="0">
                <a:latin typeface="Times New Roman" panose="02020603050405020304" pitchFamily="18" charset="0"/>
                <a:cs typeface="Times New Roman" panose="02020603050405020304" pitchFamily="18" charset="0"/>
              </a:rPr>
              <a:t>μ</a:t>
            </a:r>
            <a:r>
              <a:rPr lang="en-US" dirty="0">
                <a:latin typeface="Times New Roman" panose="02020603050405020304" pitchFamily="18" charset="0"/>
                <a:cs typeface="Times New Roman" panose="02020603050405020304" pitchFamily="18" charset="0"/>
              </a:rPr>
              <a:t>m, energy = </a:t>
            </a:r>
            <a:r>
              <a:rPr lang="en-US" i="1" dirty="0">
                <a:latin typeface="Times New Roman" panose="02020603050405020304" pitchFamily="18" charset="0"/>
                <a:cs typeface="Times New Roman" panose="02020603050405020304" pitchFamily="18" charset="0"/>
              </a:rPr>
              <a:t>42 </a:t>
            </a:r>
            <a:r>
              <a:rPr lang="el-GR" dirty="0">
                <a:latin typeface="Times New Roman" panose="02020603050405020304" pitchFamily="18" charset="0"/>
                <a:cs typeface="Times New Roman" panose="02020603050405020304" pitchFamily="18" charset="0"/>
              </a:rPr>
              <a:t>μ</a:t>
            </a:r>
            <a:r>
              <a:rPr lang="en-US" dirty="0">
                <a:latin typeface="Times New Roman" panose="02020603050405020304" pitchFamily="18" charset="0"/>
                <a:cs typeface="Times New Roman" panose="02020603050405020304" pitchFamily="18" charset="0"/>
              </a:rPr>
              <a:t>J.</a:t>
            </a:r>
            <a:endParaRPr lang="en-US" dirty="0"/>
          </a:p>
        </p:txBody>
      </p:sp>
      <p:grpSp>
        <p:nvGrpSpPr>
          <p:cNvPr id="4" name="Group 3">
            <a:extLst>
              <a:ext uri="{FF2B5EF4-FFF2-40B4-BE49-F238E27FC236}">
                <a16:creationId xmlns:a16="http://schemas.microsoft.com/office/drawing/2014/main" id="{36EA53B0-AA75-4978-B491-2374F7A03ABF}"/>
              </a:ext>
            </a:extLst>
          </p:cNvPr>
          <p:cNvGrpSpPr/>
          <p:nvPr/>
        </p:nvGrpSpPr>
        <p:grpSpPr>
          <a:xfrm>
            <a:off x="666456" y="1265260"/>
            <a:ext cx="8332522" cy="4397069"/>
            <a:chOff x="666456" y="1265260"/>
            <a:chExt cx="8332522" cy="4397069"/>
          </a:xfrm>
        </p:grpSpPr>
        <p:pic>
          <p:nvPicPr>
            <p:cNvPr id="15364" name="Picture 4">
              <a:extLst>
                <a:ext uri="{FF2B5EF4-FFF2-40B4-BE49-F238E27FC236}">
                  <a16:creationId xmlns:a16="http://schemas.microsoft.com/office/drawing/2014/main" id="{08107775-56DE-4583-8A83-47C7DAE4B8B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5578" y="1347504"/>
              <a:ext cx="4343400" cy="4314825"/>
            </a:xfrm>
            <a:prstGeom prst="rect">
              <a:avLst/>
            </a:prstGeom>
            <a:noFill/>
            <a:extLst>
              <a:ext uri="{909E8E84-426E-40DD-AFC4-6F175D3DCCD1}">
                <a14:hiddenFill xmlns:a14="http://schemas.microsoft.com/office/drawing/2010/main">
                  <a:solidFill>
                    <a:srgbClr val="FFFFFF"/>
                  </a:solidFill>
                </a14:hiddenFill>
              </a:ext>
            </a:extLst>
          </p:spPr>
        </p:pic>
        <p:pic>
          <p:nvPicPr>
            <p:cNvPr id="15362" name="Picture 2">
              <a:extLst>
                <a:ext uri="{FF2B5EF4-FFF2-40B4-BE49-F238E27FC236}">
                  <a16:creationId xmlns:a16="http://schemas.microsoft.com/office/drawing/2014/main" id="{B63DB91A-8043-4BDF-AA9E-12A46BD73F0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456" y="1347504"/>
              <a:ext cx="4343400" cy="4314825"/>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a:extLst>
                <a:ext uri="{FF2B5EF4-FFF2-40B4-BE49-F238E27FC236}">
                  <a16:creationId xmlns:a16="http://schemas.microsoft.com/office/drawing/2014/main" id="{F186E266-BA12-4318-A09C-23607A155C53}"/>
                </a:ext>
              </a:extLst>
            </p:cNvPr>
            <p:cNvSpPr/>
            <p:nvPr/>
          </p:nvSpPr>
          <p:spPr>
            <a:xfrm>
              <a:off x="4800339" y="1265260"/>
              <a:ext cx="790601" cy="338554"/>
            </a:xfrm>
            <a:prstGeom prst="rect">
              <a:avLst/>
            </a:prstGeom>
          </p:spPr>
          <p:txBody>
            <a:bodyPr wrap="none">
              <a:spAutoFit/>
            </a:bodyPr>
            <a:lstStyle/>
            <a:p>
              <a:r>
                <a:rPr lang="en-US" sz="1600" dirty="0">
                  <a:latin typeface="Times New Roman" panose="02020603050405020304" pitchFamily="18" charset="0"/>
                  <a:cs typeface="Times New Roman" panose="02020603050405020304" pitchFamily="18" charset="0"/>
                </a:rPr>
                <a:t>(2 sec.)</a:t>
              </a:r>
              <a:endParaRPr lang="en-US" sz="1600" dirty="0"/>
            </a:p>
          </p:txBody>
        </p:sp>
      </p:grpSp>
      <p:sp>
        <p:nvSpPr>
          <p:cNvPr id="10" name="TextBox 9">
            <a:extLst>
              <a:ext uri="{FF2B5EF4-FFF2-40B4-BE49-F238E27FC236}">
                <a16:creationId xmlns:a16="http://schemas.microsoft.com/office/drawing/2014/main" id="{1424BAF2-E429-40CE-AE67-A2C7671AA613}"/>
              </a:ext>
            </a:extLst>
          </p:cNvPr>
          <p:cNvSpPr txBox="1"/>
          <p:nvPr/>
        </p:nvSpPr>
        <p:spPr>
          <a:xfrm>
            <a:off x="2591753" y="6542126"/>
            <a:ext cx="5096178" cy="369332"/>
          </a:xfrm>
          <a:prstGeom prst="rect">
            <a:avLst/>
          </a:prstGeom>
          <a:noFill/>
        </p:spPr>
        <p:txBody>
          <a:bodyPr wrap="square">
            <a:spAutoFit/>
          </a:bodyPr>
          <a:lstStyle/>
          <a:p>
            <a:pPr algn="ctr"/>
            <a:r>
              <a:rPr lang="en-GB" sz="1800" dirty="0">
                <a:latin typeface="Times New Roman" panose="02020603050405020304" pitchFamily="18" charset="0"/>
                <a:cs typeface="Times New Roman" panose="02020603050405020304" pitchFamily="18" charset="0"/>
              </a:rPr>
              <a:t>(H-like Pb in the LHC)</a:t>
            </a:r>
            <a:endParaRPr lang="en-US" dirty="0"/>
          </a:p>
        </p:txBody>
      </p:sp>
    </p:spTree>
    <p:extLst>
      <p:ext uri="{BB962C8B-B14F-4D97-AF65-F5344CB8AC3E}">
        <p14:creationId xmlns:p14="http://schemas.microsoft.com/office/powerpoint/2010/main" val="47078598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13983</TotalTime>
  <Words>2228</Words>
  <Application>Microsoft Office PowerPoint</Application>
  <PresentationFormat>Custom</PresentationFormat>
  <Paragraphs>200</Paragraphs>
  <Slides>29</Slides>
  <Notes>9</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Arial</vt:lpstr>
      <vt:lpstr>Calibri</vt:lpstr>
      <vt:lpstr>CMBX12</vt:lpstr>
      <vt:lpstr>Proxima Nova</vt:lpstr>
      <vt:lpstr>StarSymbol</vt:lpstr>
      <vt:lpstr>t1-gul-regular</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cp:lastModifiedBy>Alexey Petrenko</cp:lastModifiedBy>
  <cp:revision>1071</cp:revision>
  <dcterms:created xsi:type="dcterms:W3CDTF">2015-09-27T18:26:43Z</dcterms:created>
  <dcterms:modified xsi:type="dcterms:W3CDTF">2021-10-19T07:30:53Z</dcterms:modified>
  <dc:language>en-US</dc:language>
</cp:coreProperties>
</file>