
<file path=[Content_Types].xml><?xml version="1.0" encoding="utf-8"?>
<Types xmlns="http://schemas.openxmlformats.org/package/2006/content-types">
  <Default Extension="bin" ContentType="application/vnd.openxmlformats-officedocument.oleObject"/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83" r:id="rId2"/>
    <p:sldId id="444" r:id="rId3"/>
    <p:sldId id="456" r:id="rId4"/>
    <p:sldId id="457" r:id="rId5"/>
    <p:sldId id="421" r:id="rId6"/>
    <p:sldId id="459" r:id="rId7"/>
    <p:sldId id="462" r:id="rId8"/>
    <p:sldId id="447" r:id="rId9"/>
    <p:sldId id="466" r:id="rId10"/>
    <p:sldId id="460" r:id="rId11"/>
    <p:sldId id="467" r:id="rId12"/>
    <p:sldId id="461" r:id="rId13"/>
    <p:sldId id="448" r:id="rId14"/>
    <p:sldId id="463" r:id="rId15"/>
    <p:sldId id="465" r:id="rId16"/>
    <p:sldId id="449" r:id="rId17"/>
    <p:sldId id="451" r:id="rId18"/>
    <p:sldId id="468" r:id="rId19"/>
    <p:sldId id="452" r:id="rId20"/>
    <p:sldId id="469" r:id="rId21"/>
    <p:sldId id="450" r:id="rId22"/>
    <p:sldId id="435" r:id="rId23"/>
    <p:sldId id="454" r:id="rId24"/>
  </p:sldIdLst>
  <p:sldSz cx="12192000" cy="6858000"/>
  <p:notesSz cx="6718300" cy="9855200"/>
  <p:embeddedFontLst>
    <p:embeddedFont>
      <p:font typeface="Bahnschrift" panose="020B0502040204020203" pitchFamily="34" charset="0"/>
      <p:regular r:id="rId27"/>
      <p:bold r:id="rId28"/>
    </p:embeddedFont>
    <p:embeddedFont>
      <p:font typeface="Bahnschrift SemiBold" panose="020F0502020204030204" pitchFamily="34" charset="0"/>
      <p:regular r:id="rId29"/>
      <p:bold r:id="rId30"/>
    </p:embeddedFont>
    <p:embeddedFont>
      <p:font typeface="Cambria Math" panose="02040503050406030204" pitchFamily="18" charset="0"/>
      <p:regular r:id="rId31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userDrawn="1">
          <p15:clr>
            <a:srgbClr val="A4A3A4"/>
          </p15:clr>
        </p15:guide>
        <p15:guide id="2" pos="699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A3"/>
    <a:srgbClr val="8744BA"/>
    <a:srgbClr val="DD6E23"/>
    <a:srgbClr val="F1CC55"/>
    <a:srgbClr val="B58BD5"/>
    <a:srgbClr val="FEFEFE"/>
    <a:srgbClr val="2D2DB1"/>
    <a:srgbClr val="3333B6"/>
    <a:srgbClr val="3333CC"/>
    <a:srgbClr val="3333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Styl z motywem 1 — Ak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Styl z motywem 1 — Ak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Styl z motywem 1 — Ak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84E427A-3D55-4303-BF80-6455036E1DE7}" styleName="Styl z motywem 1 — Ak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Styl z motywem 1 — Ak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8603FDC-E32A-4AB5-989C-0864C3EAD2B8}" styleName="Styl z motywem 2 — Ak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Styl z motywem 2 — Ak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Styl z motywem 2 — Ak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12C8C85-51F0-491E-9774-3900AFEF0FD7}" styleName="Styl jasny 2 — Ak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72833802-FEF1-4C79-8D5D-14CF1EAF98D9}" styleName="Styl jasny 2 — Ak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0A1B5D5-9B99-4C35-A422-299274C87663}" styleName="Styl pośredni 1 — Ak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DCAF9ED-07DC-4A11-8D7F-57B35C25682E}" styleName="Styl pośredni 1 — Ak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Styl pośredni 3 — Ak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A488322-F2BA-4B5B-9748-0D474271808F}" styleName="Styl pośredni 3 — Ak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E3FDE45-AF77-4B5C-9715-49D594BDF05E}" styleName="Styl jasny 1 — Ak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6D9F66E-5EB9-4882-86FB-DCBF35E3C3E4}" styleName="Styl pośredni 4 — Ak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Styl ciemny 2 - Akcent 1/Ak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3296810-A885-4BE3-A3E7-6D5BEEA58F35}" styleName="Styl pośredni 2 — Ak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08" autoAdjust="0"/>
    <p:restoredTop sz="93810" autoAdjust="0"/>
  </p:normalViewPr>
  <p:slideViewPr>
    <p:cSldViewPr snapToGrid="0">
      <p:cViewPr varScale="1">
        <p:scale>
          <a:sx n="120" d="100"/>
          <a:sy n="120" d="100"/>
        </p:scale>
        <p:origin x="728" y="184"/>
      </p:cViewPr>
      <p:guideLst>
        <p:guide orient="horz"/>
        <p:guide pos="699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872" cy="4930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04908" y="0"/>
            <a:ext cx="2911872" cy="4930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5837A9-B9BB-41C5-A337-3F0C7A73B833}" type="datetimeFigureOut">
              <a:rPr lang="pl-PL" smtClean="0"/>
              <a:pPr/>
              <a:t>26.10.2021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360421"/>
            <a:ext cx="2911872" cy="4930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04908" y="9360421"/>
            <a:ext cx="2911872" cy="4930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79F925-527A-4F16-BFA3-283FA9C9902A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602774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5482" y="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4613" y="738188"/>
            <a:ext cx="6569075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830" y="4681220"/>
            <a:ext cx="5374640" cy="4434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Kliknij, aby edytować style wzorca tekstu</a:t>
            </a:r>
          </a:p>
          <a:p>
            <a:pPr lvl="1"/>
            <a:r>
              <a:rPr lang="en-US"/>
              <a:t>Drugi poziom</a:t>
            </a:r>
          </a:p>
          <a:p>
            <a:pPr lvl="2"/>
            <a:r>
              <a:rPr lang="en-US"/>
              <a:t>Trzeci poziom</a:t>
            </a:r>
          </a:p>
          <a:p>
            <a:pPr lvl="3"/>
            <a:r>
              <a:rPr lang="en-US"/>
              <a:t>Czwarty poziom</a:t>
            </a:r>
          </a:p>
          <a:p>
            <a:pPr lvl="4"/>
            <a:r>
              <a:rPr lang="en-US"/>
              <a:t>Piąty poziom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073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5482" y="936073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1491EE4-6B9F-4B69-A0CD-D62FE6548768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0517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6EF3B1-8C7C-4985-B4AA-1954519D57B8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613" y="738188"/>
            <a:ext cx="6569075" cy="3695700"/>
          </a:xfrm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583817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45E337-9C26-4EA1-A60C-B68FF07E4F83}" type="slidenum">
              <a:rPr lang="en-US"/>
              <a:pPr/>
              <a:t>10</a:t>
            </a:fld>
            <a:endParaRPr lang="en-US" dirty="0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613" y="738188"/>
            <a:ext cx="6569075" cy="3695700"/>
          </a:xfrm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712922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45E337-9C26-4EA1-A60C-B68FF07E4F83}" type="slidenum">
              <a:rPr lang="en-US"/>
              <a:pPr/>
              <a:t>11</a:t>
            </a:fld>
            <a:endParaRPr lang="en-US" dirty="0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613" y="738188"/>
            <a:ext cx="6569075" cy="3695700"/>
          </a:xfrm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35782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45E337-9C26-4EA1-A60C-B68FF07E4F83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613" y="738188"/>
            <a:ext cx="6569075" cy="3695700"/>
          </a:xfrm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447870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45E337-9C26-4EA1-A60C-B68FF07E4F83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613" y="738188"/>
            <a:ext cx="6569075" cy="3695700"/>
          </a:xfrm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022194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45E337-9C26-4EA1-A60C-B68FF07E4F83}" type="slidenum">
              <a:rPr lang="en-US"/>
              <a:pPr/>
              <a:t>14</a:t>
            </a:fld>
            <a:endParaRPr lang="en-US" dirty="0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613" y="738188"/>
            <a:ext cx="6569075" cy="3695700"/>
          </a:xfrm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66074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45E337-9C26-4EA1-A60C-B68FF07E4F83}" type="slidenum">
              <a:rPr lang="en-US"/>
              <a:pPr/>
              <a:t>15</a:t>
            </a:fld>
            <a:endParaRPr lang="en-US" dirty="0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613" y="738188"/>
            <a:ext cx="6569075" cy="3695700"/>
          </a:xfrm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085991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45E337-9C26-4EA1-A60C-B68FF07E4F83}" type="slidenum">
              <a:rPr lang="en-US"/>
              <a:pPr/>
              <a:t>16</a:t>
            </a:fld>
            <a:endParaRPr lang="en-US" dirty="0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613" y="738188"/>
            <a:ext cx="6569075" cy="3695700"/>
          </a:xfrm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745599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45E337-9C26-4EA1-A60C-B68FF07E4F83}" type="slidenum">
              <a:rPr lang="en-US"/>
              <a:pPr/>
              <a:t>17</a:t>
            </a:fld>
            <a:endParaRPr lang="en-US" dirty="0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613" y="738188"/>
            <a:ext cx="6569075" cy="3695700"/>
          </a:xfrm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509801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45E337-9C26-4EA1-A60C-B68FF07E4F83}" type="slidenum">
              <a:rPr lang="en-US"/>
              <a:pPr/>
              <a:t>18</a:t>
            </a:fld>
            <a:endParaRPr lang="en-US" dirty="0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613" y="738188"/>
            <a:ext cx="6569075" cy="3695700"/>
          </a:xfrm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210488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45E337-9C26-4EA1-A60C-B68FF07E4F83}" type="slidenum">
              <a:rPr lang="en-US"/>
              <a:pPr/>
              <a:t>19</a:t>
            </a:fld>
            <a:endParaRPr lang="en-US" dirty="0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613" y="738188"/>
            <a:ext cx="6569075" cy="3695700"/>
          </a:xfrm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77473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45E337-9C26-4EA1-A60C-B68FF07E4F83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613" y="738188"/>
            <a:ext cx="6569075" cy="3695700"/>
          </a:xfrm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0193784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45E337-9C26-4EA1-A60C-B68FF07E4F83}" type="slidenum">
              <a:rPr lang="en-US"/>
              <a:pPr/>
              <a:t>20</a:t>
            </a:fld>
            <a:endParaRPr lang="en-US" dirty="0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613" y="738188"/>
            <a:ext cx="6569075" cy="3695700"/>
          </a:xfrm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123490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45E337-9C26-4EA1-A60C-B68FF07E4F83}" type="slidenum">
              <a:rPr lang="en-US"/>
              <a:pPr/>
              <a:t>21</a:t>
            </a:fld>
            <a:endParaRPr lang="en-US" dirty="0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613" y="738188"/>
            <a:ext cx="6569075" cy="3695700"/>
          </a:xfrm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262572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45E337-9C26-4EA1-A60C-B68FF07E4F83}" type="slidenum">
              <a:rPr lang="en-US"/>
              <a:pPr/>
              <a:t>22</a:t>
            </a:fld>
            <a:endParaRPr lang="en-US" dirty="0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613" y="738188"/>
            <a:ext cx="6569075" cy="3695700"/>
          </a:xfrm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35397798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45E337-9C26-4EA1-A60C-B68FF07E4F83}" type="slidenum">
              <a:rPr lang="en-US"/>
              <a:pPr/>
              <a:t>23</a:t>
            </a:fld>
            <a:endParaRPr lang="en-US" dirty="0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613" y="738188"/>
            <a:ext cx="6569075" cy="3695700"/>
          </a:xfrm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093892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45E337-9C26-4EA1-A60C-B68FF07E4F83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613" y="738188"/>
            <a:ext cx="6569075" cy="3695700"/>
          </a:xfrm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864237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45E337-9C26-4EA1-A60C-B68FF07E4F83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613" y="738188"/>
            <a:ext cx="6569075" cy="3695700"/>
          </a:xfrm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040858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45E337-9C26-4EA1-A60C-B68FF07E4F83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613" y="738188"/>
            <a:ext cx="6569075" cy="3695700"/>
          </a:xfrm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446366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45E337-9C26-4EA1-A60C-B68FF07E4F83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613" y="738188"/>
            <a:ext cx="6569075" cy="3695700"/>
          </a:xfrm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867040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45E337-9C26-4EA1-A60C-B68FF07E4F83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613" y="738188"/>
            <a:ext cx="6569075" cy="3695700"/>
          </a:xfrm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752937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45E337-9C26-4EA1-A60C-B68FF07E4F83}" type="slidenum">
              <a:rPr lang="en-US"/>
              <a:pPr/>
              <a:t>8</a:t>
            </a:fld>
            <a:endParaRPr lang="en-US" dirty="0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613" y="738188"/>
            <a:ext cx="6569075" cy="3695700"/>
          </a:xfrm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325719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45E337-9C26-4EA1-A60C-B68FF07E4F83}" type="slidenum">
              <a:rPr lang="en-US"/>
              <a:pPr/>
              <a:t>9</a:t>
            </a:fld>
            <a:endParaRPr lang="en-US" dirty="0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613" y="738188"/>
            <a:ext cx="6569075" cy="3695700"/>
          </a:xfrm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642534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24638"/>
            <a:ext cx="12192000" cy="260350"/>
          </a:xfrm>
          <a:prstGeom prst="rect">
            <a:avLst/>
          </a:prstGeom>
          <a:gradFill rotWithShape="1">
            <a:gsLst>
              <a:gs pos="0">
                <a:schemeClr val="accent6">
                  <a:lumMod val="75000"/>
                </a:schemeClr>
              </a:gs>
              <a:gs pos="100000">
                <a:srgbClr val="0000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000" b="1" i="1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dirty="0"/>
              <a:t>S. Pustelny,  </a:t>
            </a:r>
            <a:r>
              <a:rPr lang="pl-PL" dirty="0"/>
              <a:t>Eksperymentalne próby spojrzenia poza Model Standardowy</a:t>
            </a:r>
            <a:r>
              <a:rPr lang="en-US" dirty="0"/>
              <a:t>	</a:t>
            </a:r>
            <a:r>
              <a:rPr lang="pl-PL" dirty="0"/>
              <a:t>	                 </a:t>
            </a:r>
            <a:r>
              <a:rPr lang="pl-P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Konwersatorium PTF, Kraków, 10 kwietnia 2014</a:t>
            </a:r>
            <a:endParaRPr lang="en-US" sz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9144000" y="1"/>
            <a:ext cx="3048000" cy="6126163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0" y="1"/>
            <a:ext cx="8940800" cy="6126163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24638"/>
            <a:ext cx="12192000" cy="260350"/>
          </a:xfrm>
          <a:prstGeom prst="rect">
            <a:avLst/>
          </a:prstGeom>
          <a:gradFill rotWithShape="1">
            <a:gsLst>
              <a:gs pos="0">
                <a:schemeClr val="accent6">
                  <a:lumMod val="75000"/>
                </a:schemeClr>
              </a:gs>
              <a:gs pos="100000">
                <a:srgbClr val="0000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000" b="1" i="1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dirty="0"/>
              <a:t>S. Pustelny,  </a:t>
            </a:r>
            <a:r>
              <a:rPr lang="pl-PL" dirty="0"/>
              <a:t>Eksperymentalne próby spojrzenia poza Model Standardowy</a:t>
            </a:r>
            <a:r>
              <a:rPr lang="en-US" dirty="0"/>
              <a:t>	</a:t>
            </a:r>
            <a:r>
              <a:rPr lang="pl-PL" dirty="0"/>
              <a:t>	                 </a:t>
            </a:r>
            <a:r>
              <a:rPr lang="pl-P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Konwersatorium PTF, Kraków, 10 kwietnia 2014</a:t>
            </a:r>
            <a:endParaRPr lang="en-US" sz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Poznan20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/>
          </p:nvPr>
        </p:nvSpPr>
        <p:spPr>
          <a:xfrm>
            <a:off x="0" y="1"/>
            <a:ext cx="12192000" cy="6126163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24638"/>
            <a:ext cx="12192000" cy="260350"/>
          </a:xfrm>
          <a:prstGeom prst="rect">
            <a:avLst/>
          </a:prstGeom>
          <a:gradFill rotWithShape="1">
            <a:gsLst>
              <a:gs pos="0">
                <a:schemeClr val="accent6">
                  <a:lumMod val="75000"/>
                </a:schemeClr>
              </a:gs>
              <a:gs pos="100000">
                <a:srgbClr val="0000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000" b="1" i="1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dirty="0"/>
              <a:t>S. Pustelny,  </a:t>
            </a:r>
            <a:r>
              <a:rPr lang="pl-PL" dirty="0"/>
              <a:t>Eksperymentalne próby spojrzenia poza Model Standardowy</a:t>
            </a:r>
            <a:r>
              <a:rPr lang="en-US" dirty="0"/>
              <a:t>	</a:t>
            </a:r>
            <a:r>
              <a:rPr lang="pl-PL" dirty="0"/>
              <a:t>	                 </a:t>
            </a:r>
            <a:r>
              <a:rPr lang="pl-P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Konwersatorium PTF, Kraków, 10 kwietnia 2014</a:t>
            </a:r>
            <a:endParaRPr lang="en-US" sz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266700" indent="0" algn="l">
              <a:defRPr/>
            </a:lvl1pPr>
          </a:lstStyle>
          <a:p>
            <a:r>
              <a:rPr lang="en-US" noProof="0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dirty="0" err="1"/>
              <a:t>Kliknij</a:t>
            </a:r>
            <a:r>
              <a:rPr lang="en-US" noProof="0" dirty="0"/>
              <a:t>, </a:t>
            </a:r>
            <a:r>
              <a:rPr lang="en-US" noProof="0" dirty="0" err="1"/>
              <a:t>aby</a:t>
            </a:r>
            <a:r>
              <a:rPr lang="en-US" noProof="0" dirty="0"/>
              <a:t> </a:t>
            </a:r>
            <a:r>
              <a:rPr lang="en-US" noProof="0" dirty="0" err="1"/>
              <a:t>edytować</a:t>
            </a:r>
            <a:r>
              <a:rPr lang="en-US" noProof="0" dirty="0"/>
              <a:t> style </a:t>
            </a:r>
            <a:r>
              <a:rPr lang="en-US" noProof="0" dirty="0" err="1"/>
              <a:t>wzorca</a:t>
            </a:r>
            <a:r>
              <a:rPr lang="en-US" noProof="0" dirty="0"/>
              <a:t> </a:t>
            </a:r>
            <a:r>
              <a:rPr lang="en-US" noProof="0" dirty="0" err="1"/>
              <a:t>tekstu</a:t>
            </a:r>
            <a:endParaRPr lang="en-US" noProof="0" dirty="0"/>
          </a:p>
          <a:p>
            <a:pPr lvl="1"/>
            <a:r>
              <a:rPr lang="en-US" noProof="0" dirty="0" err="1"/>
              <a:t>Drugi</a:t>
            </a:r>
            <a:r>
              <a:rPr lang="en-US" noProof="0" dirty="0"/>
              <a:t> </a:t>
            </a:r>
            <a:r>
              <a:rPr lang="en-US" noProof="0" dirty="0" err="1"/>
              <a:t>poziom</a:t>
            </a:r>
            <a:endParaRPr lang="en-US" noProof="0" dirty="0"/>
          </a:p>
          <a:p>
            <a:pPr lvl="2"/>
            <a:r>
              <a:rPr lang="en-US" noProof="0" dirty="0" err="1"/>
              <a:t>Trzeci</a:t>
            </a:r>
            <a:r>
              <a:rPr lang="en-US" noProof="0" dirty="0"/>
              <a:t> </a:t>
            </a:r>
            <a:r>
              <a:rPr lang="en-US" noProof="0" dirty="0" err="1"/>
              <a:t>poziom</a:t>
            </a:r>
            <a:endParaRPr lang="en-US" noProof="0" dirty="0"/>
          </a:p>
          <a:p>
            <a:pPr lvl="3"/>
            <a:r>
              <a:rPr lang="en-US" noProof="0" dirty="0" err="1"/>
              <a:t>Czwarty</a:t>
            </a:r>
            <a:r>
              <a:rPr lang="en-US" noProof="0" dirty="0"/>
              <a:t> </a:t>
            </a:r>
            <a:r>
              <a:rPr lang="en-US" noProof="0" dirty="0" err="1"/>
              <a:t>poziom</a:t>
            </a:r>
            <a:endParaRPr lang="en-US" noProof="0" dirty="0"/>
          </a:p>
          <a:p>
            <a:pPr lvl="4"/>
            <a:r>
              <a:rPr lang="en-US" noProof="0" dirty="0" err="1"/>
              <a:t>Piąty</a:t>
            </a:r>
            <a:r>
              <a:rPr lang="en-US" noProof="0" dirty="0"/>
              <a:t> </a:t>
            </a:r>
            <a:r>
              <a:rPr lang="en-US" noProof="0" dirty="0" err="1"/>
              <a:t>poziom</a:t>
            </a:r>
            <a:endParaRPr lang="en-US" noProof="0" dirty="0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24638"/>
            <a:ext cx="12192000" cy="260350"/>
          </a:xfrm>
          <a:prstGeom prst="rect">
            <a:avLst/>
          </a:prstGeom>
          <a:gradFill rotWithShape="1">
            <a:gsLst>
              <a:gs pos="0">
                <a:schemeClr val="accent6">
                  <a:lumMod val="75000"/>
                </a:schemeClr>
              </a:gs>
              <a:gs pos="100000">
                <a:srgbClr val="0000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000" b="1" i="1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dirty="0"/>
              <a:t>S. Pustelny,  </a:t>
            </a:r>
            <a:r>
              <a:rPr lang="pl-PL" dirty="0"/>
              <a:t>Eksperymentalne próby spojrzenia poza Model Standardowy</a:t>
            </a:r>
            <a:r>
              <a:rPr lang="en-US" dirty="0"/>
              <a:t>	</a:t>
            </a:r>
            <a:r>
              <a:rPr lang="pl-PL" dirty="0"/>
              <a:t>	                 </a:t>
            </a:r>
            <a:r>
              <a:rPr lang="pl-P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Konwersatorium PTF, Kraków, 10 kwietnia 2014</a:t>
            </a:r>
            <a:endParaRPr lang="en-US" sz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24638"/>
            <a:ext cx="12192000" cy="260350"/>
          </a:xfrm>
          <a:prstGeom prst="rect">
            <a:avLst/>
          </a:prstGeom>
          <a:gradFill rotWithShape="1">
            <a:gsLst>
              <a:gs pos="0">
                <a:schemeClr val="accent6">
                  <a:lumMod val="75000"/>
                </a:schemeClr>
              </a:gs>
              <a:gs pos="100000">
                <a:srgbClr val="0000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000" b="1" i="1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dirty="0"/>
              <a:t>S. Pustelny,  </a:t>
            </a:r>
            <a:r>
              <a:rPr lang="pl-PL" dirty="0"/>
              <a:t>Eksperymentalne próby spojrzenia poza Model Standardowy</a:t>
            </a:r>
            <a:r>
              <a:rPr lang="en-US" dirty="0"/>
              <a:t>	</a:t>
            </a:r>
            <a:r>
              <a:rPr lang="pl-PL" dirty="0"/>
              <a:t>	                 </a:t>
            </a:r>
            <a:r>
              <a:rPr lang="pl-P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Konwersatorium PTF, Kraków, 10 kwietnia 2014</a:t>
            </a:r>
            <a:endParaRPr lang="en-US" sz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24638"/>
            <a:ext cx="12192000" cy="260350"/>
          </a:xfrm>
          <a:prstGeom prst="rect">
            <a:avLst/>
          </a:prstGeom>
          <a:gradFill rotWithShape="1">
            <a:gsLst>
              <a:gs pos="0">
                <a:schemeClr val="accent6">
                  <a:lumMod val="75000"/>
                </a:schemeClr>
              </a:gs>
              <a:gs pos="100000">
                <a:srgbClr val="0000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000" b="1" i="1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dirty="0"/>
              <a:t>S. Pustelny,  </a:t>
            </a:r>
            <a:r>
              <a:rPr lang="pl-PL" dirty="0"/>
              <a:t>Eksperymentalne próby spojrzenia poza Model Standardowy</a:t>
            </a:r>
            <a:r>
              <a:rPr lang="en-US" dirty="0"/>
              <a:t>	</a:t>
            </a:r>
            <a:r>
              <a:rPr lang="pl-PL" dirty="0"/>
              <a:t>	                 </a:t>
            </a:r>
            <a:r>
              <a:rPr lang="pl-P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Konwersatorium PTF, Kraków, 10 kwietnia 2014</a:t>
            </a:r>
            <a:endParaRPr lang="en-US" sz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0" y="6624638"/>
            <a:ext cx="12192000" cy="260350"/>
          </a:xfrm>
          <a:prstGeom prst="rect">
            <a:avLst/>
          </a:prstGeom>
          <a:gradFill rotWithShape="1">
            <a:gsLst>
              <a:gs pos="0">
                <a:schemeClr val="accent6">
                  <a:lumMod val="75000"/>
                </a:schemeClr>
              </a:gs>
              <a:gs pos="100000">
                <a:srgbClr val="0000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000" b="1" i="1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dirty="0"/>
              <a:t>S. Pustelny,  </a:t>
            </a:r>
            <a:r>
              <a:rPr lang="pl-PL" dirty="0"/>
              <a:t>Eksperymentalne próby spojrzenia poza Model Standardowy</a:t>
            </a:r>
            <a:r>
              <a:rPr lang="en-US" dirty="0"/>
              <a:t>	</a:t>
            </a:r>
            <a:r>
              <a:rPr lang="pl-PL" dirty="0"/>
              <a:t>	                 </a:t>
            </a:r>
            <a:r>
              <a:rPr lang="pl-P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Konwersatorium PTF, Kraków, 10 kwietnia 2014</a:t>
            </a:r>
            <a:endParaRPr lang="en-US" sz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268288" indent="0" algn="l">
              <a:defRPr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24638"/>
            <a:ext cx="12192000" cy="260350"/>
          </a:xfrm>
          <a:prstGeom prst="rect">
            <a:avLst/>
          </a:prstGeom>
          <a:gradFill rotWithShape="1">
            <a:gsLst>
              <a:gs pos="0">
                <a:schemeClr val="accent6">
                  <a:lumMod val="75000"/>
                </a:schemeClr>
              </a:gs>
              <a:gs pos="100000">
                <a:srgbClr val="0000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000" b="1" i="1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dirty="0"/>
              <a:t>S. Pustelny,  </a:t>
            </a:r>
            <a:r>
              <a:rPr lang="pl-PL" dirty="0"/>
              <a:t>Role of GNOME in dark-matter searches</a:t>
            </a:r>
            <a:r>
              <a:rPr lang="en-US" dirty="0"/>
              <a:t>       	                    </a:t>
            </a:r>
            <a:r>
              <a:rPr lang="pl-PL" dirty="0"/>
              <a:t>  </a:t>
            </a:r>
            <a:r>
              <a:rPr lang="en-US" dirty="0"/>
              <a:t>  			</a:t>
            </a:r>
            <a:r>
              <a:rPr lang="pl-PL" dirty="0"/>
              <a:t>         </a:t>
            </a:r>
            <a:r>
              <a:rPr lang="pl-P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DEMOP, Quebec City, June 5, 2013</a:t>
            </a:r>
            <a:endParaRPr lang="en-US" sz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24638"/>
            <a:ext cx="12192000" cy="260350"/>
          </a:xfrm>
          <a:prstGeom prst="rect">
            <a:avLst/>
          </a:prstGeom>
          <a:gradFill rotWithShape="1">
            <a:gsLst>
              <a:gs pos="0">
                <a:schemeClr val="accent6">
                  <a:lumMod val="75000"/>
                </a:schemeClr>
              </a:gs>
              <a:gs pos="100000">
                <a:srgbClr val="0000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000" b="1" i="1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dirty="0"/>
              <a:t>S. Pustelny,  </a:t>
            </a:r>
            <a:r>
              <a:rPr lang="pl-PL" dirty="0"/>
              <a:t>Role of GNOME in </a:t>
            </a:r>
            <a:r>
              <a:rPr lang="pl-PL" dirty="0" err="1"/>
              <a:t>dark-matter</a:t>
            </a:r>
            <a:r>
              <a:rPr lang="pl-PL" dirty="0"/>
              <a:t> </a:t>
            </a:r>
            <a:r>
              <a:rPr lang="pl-PL" dirty="0" err="1"/>
              <a:t>searches</a:t>
            </a:r>
            <a:r>
              <a:rPr lang="en-US" dirty="0"/>
              <a:t>       	                    </a:t>
            </a:r>
            <a:r>
              <a:rPr lang="pl-PL" dirty="0"/>
              <a:t>  </a:t>
            </a:r>
            <a:r>
              <a:rPr lang="en-US" dirty="0"/>
              <a:t>  			</a:t>
            </a:r>
            <a:r>
              <a:rPr lang="pl-PL" dirty="0"/>
              <a:t>         </a:t>
            </a:r>
            <a:r>
              <a:rPr lang="pl-P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DEMOP, </a:t>
            </a:r>
            <a:r>
              <a:rPr lang="pl-P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Quebec</a:t>
            </a:r>
            <a:r>
              <a:rPr lang="pl-P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City, </a:t>
            </a:r>
            <a:r>
              <a:rPr lang="pl-P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June</a:t>
            </a:r>
            <a:r>
              <a:rPr lang="pl-P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5, 2013</a:t>
            </a:r>
            <a:endParaRPr lang="en-US" sz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24638"/>
            <a:ext cx="12192000" cy="260350"/>
          </a:xfrm>
          <a:prstGeom prst="rect">
            <a:avLst/>
          </a:prstGeom>
          <a:gradFill rotWithShape="1">
            <a:gsLst>
              <a:gs pos="0">
                <a:schemeClr val="accent6">
                  <a:lumMod val="75000"/>
                </a:schemeClr>
              </a:gs>
              <a:gs pos="100000">
                <a:srgbClr val="0000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000" b="1" i="1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dirty="0"/>
              <a:t>S. Pustelny,  </a:t>
            </a:r>
            <a:r>
              <a:rPr lang="pl-PL" dirty="0"/>
              <a:t>Eksperymentalne próby spojrzenia poza Model Standardowy</a:t>
            </a:r>
            <a:r>
              <a:rPr lang="en-US" dirty="0"/>
              <a:t>	</a:t>
            </a:r>
            <a:r>
              <a:rPr lang="pl-PL" dirty="0"/>
              <a:t>	                 </a:t>
            </a:r>
            <a:r>
              <a:rPr lang="pl-P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Konwersatorium PTF, Kraków, 10 kwietnia 2014</a:t>
            </a:r>
            <a:endParaRPr lang="en-US" sz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24638"/>
            <a:ext cx="12192000" cy="260350"/>
          </a:xfrm>
          <a:prstGeom prst="rect">
            <a:avLst/>
          </a:prstGeom>
          <a:gradFill rotWithShape="1">
            <a:gsLst>
              <a:gs pos="0">
                <a:schemeClr val="accent6">
                  <a:lumMod val="75000"/>
                </a:schemeClr>
              </a:gs>
              <a:gs pos="100000">
                <a:srgbClr val="0000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000" b="1" i="1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dirty="0"/>
              <a:t>S. Pustelny,  </a:t>
            </a:r>
            <a:r>
              <a:rPr lang="pl-PL" dirty="0"/>
              <a:t>Eksperymentalne próby spojrzenia poza Model Standardowy</a:t>
            </a:r>
            <a:r>
              <a:rPr lang="en-US" dirty="0"/>
              <a:t>	</a:t>
            </a:r>
            <a:r>
              <a:rPr lang="pl-PL" dirty="0"/>
              <a:t>	                 </a:t>
            </a:r>
            <a:r>
              <a:rPr lang="pl-P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Konwersatorium PTF, Kraków, 10 kwietnia 2014</a:t>
            </a:r>
            <a:endParaRPr lang="en-US" sz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0" y="1"/>
            <a:ext cx="12192000" cy="620713"/>
          </a:xfrm>
          <a:prstGeom prst="rect">
            <a:avLst/>
          </a:prstGeom>
          <a:gradFill rotWithShape="1">
            <a:gsLst>
              <a:gs pos="0">
                <a:srgbClr val="333399"/>
              </a:gs>
              <a:gs pos="100000">
                <a:srgbClr val="3333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Kliknij, aby edytować styl wzorca tytułu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Kliknij</a:t>
            </a:r>
            <a:r>
              <a:rPr lang="en-US" dirty="0"/>
              <a:t>, </a:t>
            </a:r>
            <a:r>
              <a:rPr lang="en-US" dirty="0" err="1"/>
              <a:t>aby</a:t>
            </a:r>
            <a:r>
              <a:rPr lang="en-US" dirty="0"/>
              <a:t> </a:t>
            </a:r>
            <a:r>
              <a:rPr lang="en-US" dirty="0" err="1"/>
              <a:t>edytować</a:t>
            </a:r>
            <a:r>
              <a:rPr lang="en-US" dirty="0"/>
              <a:t> style </a:t>
            </a:r>
            <a:r>
              <a:rPr lang="en-US" dirty="0" err="1"/>
              <a:t>wzorca</a:t>
            </a:r>
            <a:r>
              <a:rPr lang="en-US" dirty="0"/>
              <a:t> </a:t>
            </a:r>
            <a:r>
              <a:rPr lang="en-US" dirty="0" err="1"/>
              <a:t>tekstu</a:t>
            </a:r>
            <a:endParaRPr lang="en-US" dirty="0"/>
          </a:p>
          <a:p>
            <a:pPr lvl="1"/>
            <a:r>
              <a:rPr lang="en-US" dirty="0" err="1"/>
              <a:t>Drugi</a:t>
            </a:r>
            <a:r>
              <a:rPr lang="en-US" dirty="0"/>
              <a:t> </a:t>
            </a:r>
            <a:r>
              <a:rPr lang="en-US" dirty="0" err="1"/>
              <a:t>poziom</a:t>
            </a:r>
            <a:endParaRPr lang="en-US" dirty="0"/>
          </a:p>
          <a:p>
            <a:pPr lvl="2"/>
            <a:r>
              <a:rPr lang="en-US" dirty="0" err="1"/>
              <a:t>Trzeci</a:t>
            </a:r>
            <a:r>
              <a:rPr lang="en-US" dirty="0"/>
              <a:t> </a:t>
            </a:r>
            <a:r>
              <a:rPr lang="en-US" dirty="0" err="1"/>
              <a:t>poziom</a:t>
            </a:r>
            <a:endParaRPr lang="en-US" dirty="0"/>
          </a:p>
          <a:p>
            <a:pPr lvl="3"/>
            <a:r>
              <a:rPr lang="en-US" dirty="0" err="1"/>
              <a:t>Czwarty</a:t>
            </a:r>
            <a:r>
              <a:rPr lang="en-US" dirty="0"/>
              <a:t> </a:t>
            </a:r>
            <a:r>
              <a:rPr lang="en-US" dirty="0" err="1"/>
              <a:t>poziom</a:t>
            </a:r>
            <a:endParaRPr lang="en-US" dirty="0"/>
          </a:p>
          <a:p>
            <a:pPr lvl="4"/>
            <a:r>
              <a:rPr lang="en-US" dirty="0" err="1"/>
              <a:t>Piąty</a:t>
            </a:r>
            <a:r>
              <a:rPr lang="en-US" dirty="0"/>
              <a:t> </a:t>
            </a:r>
            <a:r>
              <a:rPr lang="en-US" dirty="0" err="1"/>
              <a:t>poziom</a:t>
            </a:r>
            <a:endParaRPr 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24638"/>
            <a:ext cx="12192000" cy="260350"/>
          </a:xfrm>
          <a:prstGeom prst="rect">
            <a:avLst/>
          </a:prstGeom>
          <a:gradFill rotWithShape="1">
            <a:gsLst>
              <a:gs pos="0">
                <a:schemeClr val="accent6">
                  <a:lumMod val="75000"/>
                </a:schemeClr>
              </a:gs>
              <a:gs pos="100000">
                <a:srgbClr val="0000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 i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S. Pustelny, </a:t>
            </a:r>
            <a:r>
              <a:rPr lang="pl-PL" dirty="0"/>
              <a:t> Optyka nieliniowa  - od manipulacji stanem kwantowym…</a:t>
            </a:r>
            <a:r>
              <a:rPr lang="en-US" dirty="0"/>
              <a:t>          	         </a:t>
            </a:r>
            <a:r>
              <a:rPr lang="pl-PL" dirty="0"/>
              <a:t> 	                      Gliwice, 26 października 2011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accent2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accent2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400">
          <a:solidFill>
            <a:schemeClr val="accent2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53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2.png"/><Relationship Id="rId5" Type="http://schemas.openxmlformats.org/officeDocument/2006/relationships/image" Target="../media/image50.wmf"/><Relationship Id="rId10" Type="http://schemas.openxmlformats.org/officeDocument/2006/relationships/image" Target="../media/image56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5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1.png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0.png"/><Relationship Id="rId11" Type="http://schemas.openxmlformats.org/officeDocument/2006/relationships/image" Target="../media/image65.png"/><Relationship Id="rId5" Type="http://schemas.openxmlformats.org/officeDocument/2006/relationships/image" Target="../media/image59.png"/><Relationship Id="rId10" Type="http://schemas.openxmlformats.org/officeDocument/2006/relationships/image" Target="../media/image64.png"/><Relationship Id="rId4" Type="http://schemas.openxmlformats.org/officeDocument/2006/relationships/image" Target="../media/image58.png"/><Relationship Id="rId9" Type="http://schemas.openxmlformats.org/officeDocument/2006/relationships/image" Target="../media/image6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6.png"/><Relationship Id="rId7" Type="http://schemas.openxmlformats.org/officeDocument/2006/relationships/image" Target="../media/image67.png"/><Relationship Id="rId12" Type="http://schemas.openxmlformats.org/officeDocument/2006/relationships/image" Target="../media/image7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9.png"/><Relationship Id="rId11" Type="http://schemas.openxmlformats.org/officeDocument/2006/relationships/image" Target="../media/image74.png"/><Relationship Id="rId5" Type="http://schemas.openxmlformats.org/officeDocument/2006/relationships/image" Target="../media/image68.png"/><Relationship Id="rId10" Type="http://schemas.openxmlformats.org/officeDocument/2006/relationships/image" Target="../media/image73.png"/><Relationship Id="rId4" Type="http://schemas.openxmlformats.org/officeDocument/2006/relationships/image" Target="../media/image57.png"/><Relationship Id="rId9" Type="http://schemas.openxmlformats.org/officeDocument/2006/relationships/image" Target="../media/image7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image" Target="../media/image82.png"/><Relationship Id="rId7" Type="http://schemas.openxmlformats.org/officeDocument/2006/relationships/image" Target="../media/image76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50.png"/><Relationship Id="rId5" Type="http://schemas.openxmlformats.org/officeDocument/2006/relationships/image" Target="../media/image83.png"/><Relationship Id="rId4" Type="http://schemas.openxmlformats.org/officeDocument/2006/relationships/image" Target="../media/image7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8.png"/><Relationship Id="rId4" Type="http://schemas.openxmlformats.org/officeDocument/2006/relationships/image" Target="../media/image8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7" Type="http://schemas.openxmlformats.org/officeDocument/2006/relationships/image" Target="../media/image9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3.png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6.png"/><Relationship Id="rId5" Type="http://schemas.openxmlformats.org/officeDocument/2006/relationships/image" Target="../media/image9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9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png"/><Relationship Id="rId13" Type="http://schemas.openxmlformats.org/officeDocument/2006/relationships/image" Target="../media/image110.png"/><Relationship Id="rId18" Type="http://schemas.openxmlformats.org/officeDocument/2006/relationships/image" Target="../media/image115.png"/><Relationship Id="rId3" Type="http://schemas.openxmlformats.org/officeDocument/2006/relationships/image" Target="../media/image100.png"/><Relationship Id="rId21" Type="http://schemas.openxmlformats.org/officeDocument/2006/relationships/image" Target="../media/image118.png"/><Relationship Id="rId7" Type="http://schemas.openxmlformats.org/officeDocument/2006/relationships/image" Target="../media/image104.png"/><Relationship Id="rId12" Type="http://schemas.openxmlformats.org/officeDocument/2006/relationships/image" Target="../media/image109.png"/><Relationship Id="rId17" Type="http://schemas.openxmlformats.org/officeDocument/2006/relationships/image" Target="../media/image114.png"/><Relationship Id="rId2" Type="http://schemas.openxmlformats.org/officeDocument/2006/relationships/notesSlide" Target="../notesSlides/notesSlide21.xml"/><Relationship Id="rId16" Type="http://schemas.openxmlformats.org/officeDocument/2006/relationships/image" Target="../media/image113.png"/><Relationship Id="rId20" Type="http://schemas.openxmlformats.org/officeDocument/2006/relationships/image" Target="../media/image11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3.png"/><Relationship Id="rId11" Type="http://schemas.openxmlformats.org/officeDocument/2006/relationships/image" Target="../media/image108.png"/><Relationship Id="rId5" Type="http://schemas.openxmlformats.org/officeDocument/2006/relationships/image" Target="../media/image102.png"/><Relationship Id="rId15" Type="http://schemas.openxmlformats.org/officeDocument/2006/relationships/image" Target="../media/image112.png"/><Relationship Id="rId10" Type="http://schemas.openxmlformats.org/officeDocument/2006/relationships/image" Target="../media/image107.png"/><Relationship Id="rId19" Type="http://schemas.openxmlformats.org/officeDocument/2006/relationships/image" Target="../media/image116.png"/><Relationship Id="rId4" Type="http://schemas.openxmlformats.org/officeDocument/2006/relationships/image" Target="../media/image101.png"/><Relationship Id="rId9" Type="http://schemas.openxmlformats.org/officeDocument/2006/relationships/image" Target="../media/image106.png"/><Relationship Id="rId14" Type="http://schemas.openxmlformats.org/officeDocument/2006/relationships/image" Target="../media/image111.png"/><Relationship Id="rId22" Type="http://schemas.openxmlformats.org/officeDocument/2006/relationships/image" Target="../media/image11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png"/><Relationship Id="rId3" Type="http://schemas.openxmlformats.org/officeDocument/2006/relationships/image" Target="../media/image98.jpg"/><Relationship Id="rId7" Type="http://schemas.openxmlformats.org/officeDocument/2006/relationships/image" Target="../media/image10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0.jpg"/><Relationship Id="rId5" Type="http://schemas.openxmlformats.org/officeDocument/2006/relationships/image" Target="../media/image49.jpg"/><Relationship Id="rId4" Type="http://schemas.openxmlformats.org/officeDocument/2006/relationships/image" Target="../media/image9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18" Type="http://schemas.openxmlformats.org/officeDocument/2006/relationships/image" Target="../media/image43.png"/><Relationship Id="rId3" Type="http://schemas.openxmlformats.org/officeDocument/2006/relationships/image" Target="../media/image28.png"/><Relationship Id="rId21" Type="http://schemas.openxmlformats.org/officeDocument/2006/relationships/image" Target="../media/image46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17" Type="http://schemas.openxmlformats.org/officeDocument/2006/relationships/image" Target="../media/image42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41.png"/><Relationship Id="rId20" Type="http://schemas.openxmlformats.org/officeDocument/2006/relationships/image" Target="../media/image4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5" Type="http://schemas.openxmlformats.org/officeDocument/2006/relationships/image" Target="../media/image40.png"/><Relationship Id="rId10" Type="http://schemas.openxmlformats.org/officeDocument/2006/relationships/image" Target="../media/image35.png"/><Relationship Id="rId19" Type="http://schemas.openxmlformats.org/officeDocument/2006/relationships/image" Target="../media/image44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Relationship Id="rId14" Type="http://schemas.openxmlformats.org/officeDocument/2006/relationships/image" Target="../media/image39.png"/><Relationship Id="rId22" Type="http://schemas.openxmlformats.org/officeDocument/2006/relationships/image" Target="../media/image4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5845" y="4861976"/>
            <a:ext cx="2061884" cy="476420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7785" y="4964386"/>
            <a:ext cx="4379960" cy="1154872"/>
          </a:xfrm>
          <a:prstGeom prst="rect">
            <a:avLst/>
          </a:prstGeom>
        </p:spPr>
      </p:pic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0" y="2270470"/>
            <a:ext cx="12192000" cy="1107996"/>
          </a:xfrm>
          <a:prstGeom prst="rect">
            <a:avLst/>
          </a:prstGeom>
          <a:gradFill rotWithShape="1">
            <a:gsLst>
              <a:gs pos="0">
                <a:srgbClr val="333399"/>
              </a:gs>
              <a:gs pos="100000">
                <a:srgbClr val="3333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1600" b="1" noProof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SemiBold" panose="020B0502040204020203" pitchFamily="34" charset="0"/>
            </a:endParaRPr>
          </a:p>
          <a:p>
            <a:pPr algn="ctr">
              <a:spcAft>
                <a:spcPts val="600"/>
              </a:spcAft>
            </a:pPr>
            <a:r>
              <a:rPr lang="en-US" sz="3600" b="1" i="0" u="none" strike="noStrike" kern="1200" baseline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anose="020B0502040204020203" pitchFamily="34" charset="0"/>
              </a:rPr>
              <a:t>QUANTUM-MECHANICAL</a:t>
            </a:r>
            <a:r>
              <a:rPr lang="en-US" sz="3200" b="1" i="0" u="none" strike="noStrike" kern="1200" baseline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anose="020B0502040204020203" pitchFamily="34" charset="0"/>
              </a:rPr>
              <a:t> CALCULATIONS</a:t>
            </a:r>
          </a:p>
          <a:p>
            <a:pPr algn="ctr">
              <a:spcAft>
                <a:spcPts val="600"/>
              </a:spcAft>
            </a:pPr>
            <a:endParaRPr lang="en-US" sz="900" b="1" i="1" noProof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SemiBold" panose="020B0502040204020203" pitchFamily="34" charset="0"/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0" y="6478588"/>
            <a:ext cx="12192000" cy="304800"/>
          </a:xfrm>
          <a:prstGeom prst="rect">
            <a:avLst/>
          </a:prstGeom>
          <a:gradFill rotWithShape="1">
            <a:gsLst>
              <a:gs pos="0">
                <a:srgbClr val="333399"/>
              </a:gs>
              <a:gs pos="100000">
                <a:srgbClr val="3333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400" b="1" noProof="0" dirty="0">
                <a:solidFill>
                  <a:schemeClr val="bg1"/>
                </a:solidFill>
                <a:latin typeface="Bahnschrift SemiBold" panose="020B0502040204020203" pitchFamily="34" charset="0"/>
              </a:rPr>
              <a:t>  CERN, 26 OCTOBER </a:t>
            </a:r>
            <a:r>
              <a:rPr lang="en-US" sz="1400" b="1" baseline="0" noProof="0" dirty="0">
                <a:solidFill>
                  <a:schemeClr val="bg1"/>
                </a:solidFill>
                <a:latin typeface="Bahnschrift SemiBold" panose="020B0502040204020203" pitchFamily="34" charset="0"/>
              </a:rPr>
              <a:t>2021</a:t>
            </a:r>
            <a:endParaRPr lang="en-US" sz="1400" b="1" noProof="0" dirty="0">
              <a:solidFill>
                <a:schemeClr val="bg1"/>
              </a:solidFill>
              <a:latin typeface="Bahnschrift SemiBold" panose="020B0502040204020203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" y="3882241"/>
            <a:ext cx="12191999" cy="577081"/>
          </a:xfrm>
          <a:prstGeom prst="rect">
            <a:avLst/>
          </a:prstGeom>
          <a:gradFill rotWithShape="1">
            <a:gsLst>
              <a:gs pos="0">
                <a:srgbClr val="333399"/>
              </a:gs>
              <a:gs pos="100000">
                <a:srgbClr val="3333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b="1" cap="none" spc="0" noProof="0" dirty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ahnschrift SemiBold" panose="020B0502040204020203" pitchFamily="34" charset="0"/>
              </a:rPr>
              <a:t>SZYMON PUSTELNY</a:t>
            </a:r>
          </a:p>
          <a:p>
            <a:pPr algn="ctr">
              <a:lnSpc>
                <a:spcPct val="150000"/>
              </a:lnSpc>
            </a:pPr>
            <a:endParaRPr lang="en-US" sz="100" b="1" cap="none" spc="0" noProof="0" dirty="0">
              <a:ln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ahnschrift SemiBold" panose="020B0502040204020203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rostokąt zaokrąglony 59"/>
          <p:cNvSpPr/>
          <p:nvPr/>
        </p:nvSpPr>
        <p:spPr bwMode="auto">
          <a:xfrm>
            <a:off x="1828395" y="4050956"/>
            <a:ext cx="2201874" cy="985296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rgbClr val="000066"/>
              </a:gs>
              <a:gs pos="100000">
                <a:srgbClr val="0000CC"/>
              </a:gs>
            </a:gsLst>
            <a:lin ang="0" scaled="1"/>
            <a:tileRect/>
          </a:gradFill>
          <a:ln w="38100">
            <a:noFill/>
            <a:round/>
            <a:headEnd/>
            <a:tailEnd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ctr"/>
          <a:lstStyle/>
          <a:p>
            <a:pPr algn="ctr"/>
            <a:endParaRPr lang="en-US" sz="1600" dirty="0"/>
          </a:p>
        </p:txBody>
      </p:sp>
      <p:sp>
        <p:nvSpPr>
          <p:cNvPr id="59" name="Prostokąt zaokrąglony 58"/>
          <p:cNvSpPr/>
          <p:nvPr/>
        </p:nvSpPr>
        <p:spPr bwMode="auto">
          <a:xfrm>
            <a:off x="1930129" y="2108103"/>
            <a:ext cx="2017309" cy="985296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rgbClr val="000066"/>
              </a:gs>
              <a:gs pos="100000">
                <a:srgbClr val="0000CC"/>
              </a:gs>
            </a:gsLst>
            <a:lin ang="0" scaled="1"/>
            <a:tileRect/>
          </a:gradFill>
          <a:ln w="38100">
            <a:noFill/>
            <a:round/>
            <a:headEnd/>
            <a:tailEnd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ctr"/>
          <a:lstStyle/>
          <a:p>
            <a:pPr algn="ctr"/>
            <a:endParaRPr lang="en-US" sz="1600" dirty="0"/>
          </a:p>
        </p:txBody>
      </p:sp>
      <p:sp>
        <p:nvSpPr>
          <p:cNvPr id="55" name="Prostokąt zaokrąglony 54"/>
          <p:cNvSpPr/>
          <p:nvPr/>
        </p:nvSpPr>
        <p:spPr bwMode="auto">
          <a:xfrm>
            <a:off x="7969259" y="2044230"/>
            <a:ext cx="2026511" cy="876783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rgbClr val="000066"/>
              </a:gs>
              <a:gs pos="100000">
                <a:srgbClr val="0000CC"/>
              </a:gs>
            </a:gsLst>
            <a:lin ang="0" scaled="1"/>
            <a:tileRect/>
          </a:gradFill>
          <a:ln w="38100">
            <a:noFill/>
            <a:round/>
            <a:headEnd/>
            <a:tailEnd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ctr"/>
          <a:lstStyle/>
          <a:p>
            <a:pPr algn="ctr"/>
            <a:endParaRPr lang="en-US" sz="1600" dirty="0"/>
          </a:p>
        </p:txBody>
      </p:sp>
      <p:sp>
        <p:nvSpPr>
          <p:cNvPr id="186370" name="Rectangle 2"/>
          <p:cNvSpPr>
            <a:spLocks noChangeArrowheads="1"/>
          </p:cNvSpPr>
          <p:nvPr/>
        </p:nvSpPr>
        <p:spPr bwMode="auto">
          <a:xfrm>
            <a:off x="0" y="1"/>
            <a:ext cx="12191999" cy="584775"/>
          </a:xfrm>
          <a:prstGeom prst="rect">
            <a:avLst/>
          </a:prstGeom>
          <a:gradFill rotWithShape="1">
            <a:gsLst>
              <a:gs pos="0">
                <a:srgbClr val="333399"/>
              </a:gs>
              <a:gs pos="100000">
                <a:srgbClr val="3333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61938"/>
            <a:r>
              <a:rPr lang="en-US" sz="3200" b="1" dirty="0">
                <a:solidFill>
                  <a:schemeClr val="bg1"/>
                </a:solidFill>
                <a:latin typeface="Bahnschrift SemiBold" panose="020B0502040204020203" pitchFamily="34" charset="0"/>
              </a:rPr>
              <a:t>SYSTEM QUANTUM-MECHANICAL DESCRIPTION</a:t>
            </a:r>
          </a:p>
        </p:txBody>
      </p:sp>
      <p:sp>
        <p:nvSpPr>
          <p:cNvPr id="621569" name="Rectangle 1"/>
          <p:cNvSpPr>
            <a:spLocks noChangeArrowheads="1"/>
          </p:cNvSpPr>
          <p:nvPr/>
        </p:nvSpPr>
        <p:spPr bwMode="auto">
          <a:xfrm>
            <a:off x="1524001" y="-8841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>
              <a:cs typeface="Arial" pitchFamily="34" charset="0"/>
            </a:endParaRPr>
          </a:p>
        </p:txBody>
      </p:sp>
      <p:sp>
        <p:nvSpPr>
          <p:cNvPr id="621570" name="Rectangle 2"/>
          <p:cNvSpPr>
            <a:spLocks noChangeArrowheads="1"/>
          </p:cNvSpPr>
          <p:nvPr/>
        </p:nvSpPr>
        <p:spPr bwMode="auto">
          <a:xfrm>
            <a:off x="1524001" y="-8841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>
              <a:cs typeface="Arial" pitchFamily="34" charset="0"/>
            </a:endParaRPr>
          </a:p>
        </p:txBody>
      </p:sp>
      <p:sp>
        <p:nvSpPr>
          <p:cNvPr id="12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97650"/>
            <a:ext cx="12192000" cy="260350"/>
          </a:xfrm>
          <a:prstGeom prst="rect">
            <a:avLst/>
          </a:prstGeom>
          <a:gradFill rotWithShape="1">
            <a:gsLst>
              <a:gs pos="0">
                <a:schemeClr val="accent6">
                  <a:lumMod val="75000"/>
                </a:schemeClr>
              </a:gs>
              <a:gs pos="100000">
                <a:srgbClr val="0000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000" b="1" i="1">
                <a:solidFill>
                  <a:schemeClr val="bg1"/>
                </a:solidFill>
              </a:defRPr>
            </a:lvl1pPr>
          </a:lstStyle>
          <a:p>
            <a:pPr algn="ctr">
              <a:spcAft>
                <a:spcPts val="600"/>
              </a:spcAft>
            </a:pPr>
            <a:r>
              <a:rPr lang="en-US" i="0" dirty="0">
                <a:latin typeface="Bahnschrift SemiBold" panose="020B0502040204020203" pitchFamily="34" charset="0"/>
              </a:rPr>
              <a:t>S. PUSTELNY, QUANTUM-MECHANICAL CALCULATIONS</a:t>
            </a:r>
            <a:r>
              <a:rPr lang="en-US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anose="020B0502040204020203" pitchFamily="34" charset="0"/>
              </a:rPr>
              <a:t>								CERN, 26 AUGUST 2021</a:t>
            </a:r>
          </a:p>
        </p:txBody>
      </p:sp>
      <p:graphicFrame>
        <p:nvGraphicFramePr>
          <p:cNvPr id="4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8556"/>
              </p:ext>
            </p:extLst>
          </p:nvPr>
        </p:nvGraphicFramePr>
        <p:xfrm>
          <a:off x="8128448" y="2162203"/>
          <a:ext cx="1658028" cy="6491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Równanie" r:id="rId4" imgW="876240" imgH="342720" progId="Equation.3">
                  <p:embed/>
                </p:oleObj>
              </mc:Choice>
              <mc:Fallback>
                <p:oleObj name="Równanie" r:id="rId4" imgW="876240" imgH="342720" progId="Equation.3">
                  <p:embed/>
                  <p:pic>
                    <p:nvPicPr>
                      <p:cNvPr id="24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28448" y="2162203"/>
                        <a:ext cx="1658028" cy="64914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pole tekstowe 48"/>
          <p:cNvSpPr txBox="1"/>
          <p:nvPr/>
        </p:nvSpPr>
        <p:spPr>
          <a:xfrm>
            <a:off x="7027103" y="1572166"/>
            <a:ext cx="37501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b="1" kern="0" dirty="0">
                <a:solidFill>
                  <a:srgbClr val="000099"/>
                </a:solidFill>
                <a:latin typeface="Bahnschrift SemiBold" panose="020B0502040204020203" pitchFamily="34" charset="0"/>
              </a:rPr>
              <a:t>DENSITY MATRIX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pole tekstowe 2"/>
              <p:cNvSpPr txBox="1"/>
              <p:nvPr/>
            </p:nvSpPr>
            <p:spPr>
              <a:xfrm>
                <a:off x="2108210" y="2218467"/>
                <a:ext cx="1695400" cy="76456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〉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〉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pole tekstow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8210" y="2218467"/>
                <a:ext cx="1695400" cy="76456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pole tekstowe 50"/>
          <p:cNvSpPr txBox="1"/>
          <p:nvPr/>
        </p:nvSpPr>
        <p:spPr>
          <a:xfrm>
            <a:off x="1054274" y="1572165"/>
            <a:ext cx="37501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b="1" kern="0" dirty="0">
                <a:solidFill>
                  <a:srgbClr val="000099"/>
                </a:solidFill>
                <a:latin typeface="Bahnschrift SemiBold" panose="020B0502040204020203" pitchFamily="34" charset="0"/>
              </a:rPr>
              <a:t>STATE VECTOR</a:t>
            </a:r>
          </a:p>
        </p:txBody>
      </p:sp>
      <p:sp>
        <p:nvSpPr>
          <p:cNvPr id="53" name="Prostokąt zaokrąglony 52"/>
          <p:cNvSpPr/>
          <p:nvPr/>
        </p:nvSpPr>
        <p:spPr bwMode="auto">
          <a:xfrm>
            <a:off x="7491183" y="4106300"/>
            <a:ext cx="3316616" cy="930781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rgbClr val="000066"/>
              </a:gs>
              <a:gs pos="100000">
                <a:srgbClr val="0000CC"/>
              </a:gs>
            </a:gsLst>
            <a:lin ang="0" scaled="1"/>
            <a:tileRect/>
          </a:gradFill>
          <a:ln w="38100">
            <a:noFill/>
            <a:round/>
            <a:headEnd/>
            <a:tailEnd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ctr"/>
          <a:lstStyle/>
          <a:p>
            <a:pPr algn="ctr"/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pole tekstowe 53"/>
              <p:cNvSpPr txBox="1"/>
              <p:nvPr/>
            </p:nvSpPr>
            <p:spPr>
              <a:xfrm>
                <a:off x="7709898" y="4227269"/>
                <a:ext cx="2879186" cy="68884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</m:acc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ℏ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Γ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</m:d>
                    </m:oMath>
                  </m:oMathPara>
                </a14:m>
                <a:endParaRPr lang="en-US" sz="2400" b="0" dirty="0"/>
              </a:p>
            </p:txBody>
          </p:sp>
        </mc:Choice>
        <mc:Fallback xmlns="">
          <p:sp>
            <p:nvSpPr>
              <p:cNvPr id="54" name="pole tekstow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9898" y="4227269"/>
                <a:ext cx="2879186" cy="68884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pole tekstowe 55"/>
          <p:cNvSpPr txBox="1"/>
          <p:nvPr/>
        </p:nvSpPr>
        <p:spPr>
          <a:xfrm>
            <a:off x="4220939" y="867949"/>
            <a:ext cx="375011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400" b="1" kern="0" dirty="0">
                <a:solidFill>
                  <a:srgbClr val="000099"/>
                </a:solidFill>
                <a:latin typeface="Bahnschrift SemiBold" panose="020B0502040204020203" pitchFamily="34" charset="0"/>
              </a:rPr>
              <a:t>STATE DESCRIPTION</a:t>
            </a:r>
          </a:p>
        </p:txBody>
      </p:sp>
      <p:sp>
        <p:nvSpPr>
          <p:cNvPr id="57" name="pole tekstowe 56"/>
          <p:cNvSpPr txBox="1"/>
          <p:nvPr/>
        </p:nvSpPr>
        <p:spPr>
          <a:xfrm>
            <a:off x="4171744" y="3413681"/>
            <a:ext cx="375011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400" b="1" kern="0" dirty="0">
                <a:solidFill>
                  <a:srgbClr val="000099"/>
                </a:solidFill>
                <a:latin typeface="Bahnschrift SemiBold" panose="020B0502040204020203" pitchFamily="34" charset="0"/>
              </a:rPr>
              <a:t>EVOLUTION DESCRIPTION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pole tekstowe 57"/>
              <p:cNvSpPr txBox="1"/>
              <p:nvPr/>
            </p:nvSpPr>
            <p:spPr>
              <a:xfrm>
                <a:off x="1986381" y="4234481"/>
                <a:ext cx="1885901" cy="61824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ℏ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d>
                        <m:dPr>
                          <m:begChr m:val="|"/>
                          <m:endChr m:val="〉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〉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8" name="pole tekstowe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6381" y="4234481"/>
                <a:ext cx="1885901" cy="61824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pole tekstowe 60"/>
              <p:cNvSpPr txBox="1"/>
              <p:nvPr/>
            </p:nvSpPr>
            <p:spPr>
              <a:xfrm>
                <a:off x="2810520" y="5164395"/>
                <a:ext cx="318421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𝐻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61" name="pole tekstowe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0520" y="5164395"/>
                <a:ext cx="318421" cy="369332"/>
              </a:xfrm>
              <a:prstGeom prst="rect">
                <a:avLst/>
              </a:prstGeom>
              <a:blipFill>
                <a:blip r:embed="rId9"/>
                <a:stretch>
                  <a:fillRect l="-19231" r="-17308" b="-9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2" name="pole tekstowe 61"/>
          <p:cNvSpPr txBox="1"/>
          <p:nvPr/>
        </p:nvSpPr>
        <p:spPr>
          <a:xfrm>
            <a:off x="3129665" y="5136254"/>
            <a:ext cx="30206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kern="0" dirty="0">
                <a:solidFill>
                  <a:srgbClr val="000099"/>
                </a:solidFill>
                <a:latin typeface="Bahnschrift" panose="020B0502040204020203" pitchFamily="34" charset="0"/>
              </a:rPr>
              <a:t>interaction Hamiltonian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pole tekstowe 62"/>
              <p:cNvSpPr txBox="1"/>
              <p:nvPr/>
            </p:nvSpPr>
            <p:spPr>
              <a:xfrm>
                <a:off x="6637938" y="5175949"/>
                <a:ext cx="68345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Γ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63" name="pole tekstow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7938" y="5175949"/>
                <a:ext cx="683457" cy="369332"/>
              </a:xfrm>
              <a:prstGeom prst="rect">
                <a:avLst/>
              </a:prstGeom>
              <a:blipFill>
                <a:blip r:embed="rId10"/>
                <a:stretch>
                  <a:fillRect l="-9821" b="-278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pole tekstowe 63"/>
          <p:cNvSpPr txBox="1"/>
          <p:nvPr/>
        </p:nvSpPr>
        <p:spPr>
          <a:xfrm>
            <a:off x="7320337" y="5147808"/>
            <a:ext cx="30206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kern="0" dirty="0">
                <a:solidFill>
                  <a:srgbClr val="000099"/>
                </a:solidFill>
                <a:latin typeface="Bahnschrift" panose="020B0502040204020203" pitchFamily="34" charset="0"/>
              </a:rPr>
              <a:t>relaxation operators</a:t>
            </a:r>
          </a:p>
        </p:txBody>
      </p:sp>
      <p:sp>
        <p:nvSpPr>
          <p:cNvPr id="65" name="pole tekstowe 64"/>
          <p:cNvSpPr txBox="1"/>
          <p:nvPr/>
        </p:nvSpPr>
        <p:spPr>
          <a:xfrm>
            <a:off x="802886" y="5856666"/>
            <a:ext cx="1079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b="1" kern="0" dirty="0">
                <a:solidFill>
                  <a:srgbClr val="C00000"/>
                </a:solidFill>
                <a:latin typeface="Bahnschrift SemiBold" panose="020B0502040204020203" pitchFamily="34" charset="0"/>
              </a:rPr>
              <a:t>DENSITY MATRIX INCORPORATES RELAXATION PROCESSES</a:t>
            </a:r>
          </a:p>
        </p:txBody>
      </p:sp>
    </p:spTree>
    <p:extLst>
      <p:ext uri="{BB962C8B-B14F-4D97-AF65-F5344CB8AC3E}">
        <p14:creationId xmlns:p14="http://schemas.microsoft.com/office/powerpoint/2010/main" val="8708716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6254" y="1069306"/>
            <a:ext cx="2849492" cy="2837288"/>
          </a:xfrm>
          <a:prstGeom prst="rect">
            <a:avLst/>
          </a:prstGeom>
        </p:spPr>
      </p:pic>
      <p:sp>
        <p:nvSpPr>
          <p:cNvPr id="186370" name="Rectangle 2"/>
          <p:cNvSpPr>
            <a:spLocks noChangeArrowheads="1"/>
          </p:cNvSpPr>
          <p:nvPr/>
        </p:nvSpPr>
        <p:spPr bwMode="auto">
          <a:xfrm>
            <a:off x="0" y="1"/>
            <a:ext cx="12191999" cy="584775"/>
          </a:xfrm>
          <a:prstGeom prst="rect">
            <a:avLst/>
          </a:prstGeom>
          <a:gradFill rotWithShape="1">
            <a:gsLst>
              <a:gs pos="0">
                <a:srgbClr val="333399"/>
              </a:gs>
              <a:gs pos="100000">
                <a:srgbClr val="3333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61938"/>
            <a:r>
              <a:rPr lang="en-US" sz="3200" b="1" dirty="0">
                <a:solidFill>
                  <a:schemeClr val="bg1"/>
                </a:solidFill>
                <a:latin typeface="Bahnschrift SemiBold" panose="020B0502040204020203" pitchFamily="34" charset="0"/>
              </a:rPr>
              <a:t>SYSTEM QUANTUM-MECHANICAL DESCRIPTION</a:t>
            </a:r>
          </a:p>
        </p:txBody>
      </p:sp>
      <p:sp>
        <p:nvSpPr>
          <p:cNvPr id="621569" name="Rectangle 1"/>
          <p:cNvSpPr>
            <a:spLocks noChangeArrowheads="1"/>
          </p:cNvSpPr>
          <p:nvPr/>
        </p:nvSpPr>
        <p:spPr bwMode="auto">
          <a:xfrm>
            <a:off x="1524001" y="-8841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>
              <a:cs typeface="Arial" pitchFamily="34" charset="0"/>
            </a:endParaRPr>
          </a:p>
        </p:txBody>
      </p:sp>
      <p:sp>
        <p:nvSpPr>
          <p:cNvPr id="621570" name="Rectangle 2"/>
          <p:cNvSpPr>
            <a:spLocks noChangeArrowheads="1"/>
          </p:cNvSpPr>
          <p:nvPr/>
        </p:nvSpPr>
        <p:spPr bwMode="auto">
          <a:xfrm>
            <a:off x="1524001" y="-8841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>
              <a:cs typeface="Arial" pitchFamily="34" charset="0"/>
            </a:endParaRPr>
          </a:p>
        </p:txBody>
      </p:sp>
      <p:sp>
        <p:nvSpPr>
          <p:cNvPr id="12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97650"/>
            <a:ext cx="12192000" cy="260350"/>
          </a:xfrm>
          <a:prstGeom prst="rect">
            <a:avLst/>
          </a:prstGeom>
          <a:gradFill rotWithShape="1">
            <a:gsLst>
              <a:gs pos="0">
                <a:schemeClr val="accent6">
                  <a:lumMod val="75000"/>
                </a:schemeClr>
              </a:gs>
              <a:gs pos="100000">
                <a:srgbClr val="0000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000" b="1" i="1">
                <a:solidFill>
                  <a:schemeClr val="bg1"/>
                </a:solidFill>
              </a:defRPr>
            </a:lvl1pPr>
          </a:lstStyle>
          <a:p>
            <a:pPr algn="ctr">
              <a:spcAft>
                <a:spcPts val="600"/>
              </a:spcAft>
            </a:pPr>
            <a:r>
              <a:rPr lang="en-US" i="0" dirty="0">
                <a:latin typeface="Bahnschrift SemiBold" panose="020B0502040204020203" pitchFamily="34" charset="0"/>
              </a:rPr>
              <a:t>S. PUSTELNY, QUANTUM-MECHANICAL CALCULATIONS</a:t>
            </a:r>
            <a:r>
              <a:rPr lang="en-US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anose="020B0502040204020203" pitchFamily="34" charset="0"/>
              </a:rPr>
              <a:t>								CERN, 26 AUGUST 2021</a:t>
            </a:r>
          </a:p>
        </p:txBody>
      </p:sp>
      <p:sp>
        <p:nvSpPr>
          <p:cNvPr id="56" name="pole tekstowe 55"/>
          <p:cNvSpPr txBox="1"/>
          <p:nvPr/>
        </p:nvSpPr>
        <p:spPr>
          <a:xfrm>
            <a:off x="6324059" y="1324521"/>
            <a:ext cx="375011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400" b="1" kern="0" dirty="0">
                <a:solidFill>
                  <a:srgbClr val="000099"/>
                </a:solidFill>
                <a:latin typeface="Bahnschrift SemiBold" panose="020B0502040204020203" pitchFamily="34" charset="0"/>
              </a:rPr>
              <a:t>DENSITY MATRIX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pole tekstowe 1"/>
              <p:cNvSpPr txBox="1"/>
              <p:nvPr/>
            </p:nvSpPr>
            <p:spPr>
              <a:xfrm>
                <a:off x="6038411" y="2008767"/>
                <a:ext cx="3842206" cy="14795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𝜌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𝑔𝑔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𝜌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𝑔𝑒</m:t>
                                    </m:r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⋱</m:t>
                                </m:r>
                              </m:e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𝜌</m:t>
                                    </m:r>
                                  </m:e>
                                  <m:sub>
                                    <m:sSup>
                                      <m:sSupPr>
                                        <m:ctrlPr>
                                          <a:rPr lang="en-US" sz="28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800" b="0" i="1" smtClean="0">
                                            <a:latin typeface="Cambria Math" panose="02040503050406030204" pitchFamily="18" charset="0"/>
                                          </a:rPr>
                                          <m:t>𝑒</m:t>
                                        </m:r>
                                      </m:e>
                                      <m:sup>
                                        <m:r>
                                          <a:rPr lang="en-US" sz="2800" b="0" i="1" smtClean="0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𝜌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" name="pole tekstow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8411" y="2008767"/>
                <a:ext cx="3842206" cy="147950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pole tekstowe 23"/>
              <p:cNvSpPr txBox="1"/>
              <p:nvPr/>
            </p:nvSpPr>
            <p:spPr>
              <a:xfrm>
                <a:off x="2004910" y="3109215"/>
                <a:ext cx="560858" cy="3994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𝑔𝑔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4" name="pole tekstow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4910" y="3109215"/>
                <a:ext cx="560858" cy="399405"/>
              </a:xfrm>
              <a:prstGeom prst="rect">
                <a:avLst/>
              </a:prstGeom>
              <a:blipFill>
                <a:blip r:embed="rId5"/>
                <a:stretch>
                  <a:fillRect l="-11957" r="-2174" b="-212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pole tekstowe 24"/>
          <p:cNvSpPr txBox="1"/>
          <p:nvPr/>
        </p:nvSpPr>
        <p:spPr>
          <a:xfrm>
            <a:off x="2473004" y="4526652"/>
            <a:ext cx="84327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kern="0" dirty="0">
                <a:solidFill>
                  <a:srgbClr val="000099"/>
                </a:solidFill>
                <a:latin typeface="Bahnschrift" panose="020B0502040204020203" pitchFamily="34" charset="0"/>
              </a:rPr>
              <a:t>population of state </a:t>
            </a:r>
            <a:r>
              <a:rPr lang="en-US" sz="2000" i="1" kern="0" dirty="0">
                <a:solidFill>
                  <a:srgbClr val="000099"/>
                </a:solidFill>
                <a:latin typeface="Bahnschrift" panose="020B0502040204020203" pitchFamily="34" charset="0"/>
              </a:rPr>
              <a:t>g </a:t>
            </a:r>
            <a:r>
              <a:rPr lang="en-US" sz="2000" kern="0" dirty="0">
                <a:solidFill>
                  <a:srgbClr val="000099"/>
                </a:solidFill>
                <a:latin typeface="Bahnschrift" panose="020B0502040204020203" pitchFamily="34" charset="0"/>
              </a:rPr>
              <a:t>(probability of finding atom in the state g)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pole tekstowe 25"/>
              <p:cNvSpPr txBox="1"/>
              <p:nvPr/>
            </p:nvSpPr>
            <p:spPr>
              <a:xfrm>
                <a:off x="1727687" y="5852773"/>
                <a:ext cx="536557" cy="3994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𝑔𝑒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6" name="pole tekstow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7687" y="5852773"/>
                <a:ext cx="536557" cy="399405"/>
              </a:xfrm>
              <a:prstGeom prst="rect">
                <a:avLst/>
              </a:prstGeom>
              <a:blipFill>
                <a:blip r:embed="rId6"/>
                <a:stretch>
                  <a:fillRect l="-12500" r="-3409" b="-212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pole tekstowe 26"/>
          <p:cNvSpPr txBox="1"/>
          <p:nvPr/>
        </p:nvSpPr>
        <p:spPr>
          <a:xfrm>
            <a:off x="2473004" y="5853172"/>
            <a:ext cx="84327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kern="0" dirty="0">
                <a:solidFill>
                  <a:srgbClr val="000099"/>
                </a:solidFill>
                <a:latin typeface="Bahnschrift" panose="020B0502040204020203" pitchFamily="34" charset="0"/>
              </a:rPr>
              <a:t>optical coherence between the states </a:t>
            </a:r>
            <a:r>
              <a:rPr lang="en-US" sz="2000" i="1" kern="0" dirty="0">
                <a:solidFill>
                  <a:srgbClr val="000099"/>
                </a:solidFill>
                <a:latin typeface="Bahnschrift" panose="020B0502040204020203" pitchFamily="34" charset="0"/>
              </a:rPr>
              <a:t>g</a:t>
            </a:r>
            <a:r>
              <a:rPr lang="en-US" sz="2000" kern="0" dirty="0">
                <a:solidFill>
                  <a:srgbClr val="000099"/>
                </a:solidFill>
                <a:latin typeface="Bahnschrift" panose="020B0502040204020203" pitchFamily="34" charset="0"/>
              </a:rPr>
              <a:t> and </a:t>
            </a:r>
            <a:r>
              <a:rPr lang="en-US" sz="2000" i="1" kern="0" dirty="0">
                <a:solidFill>
                  <a:srgbClr val="000099"/>
                </a:solidFill>
                <a:latin typeface="Bahnschrift" panose="020B0502040204020203" pitchFamily="34" charset="0"/>
              </a:rPr>
              <a:t>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pole tekstowe 27"/>
              <p:cNvSpPr txBox="1"/>
              <p:nvPr/>
            </p:nvSpPr>
            <p:spPr>
              <a:xfrm>
                <a:off x="1727687" y="5151515"/>
                <a:ext cx="637162" cy="3994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𝑔𝑔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8" name="pole tekstow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7687" y="5151515"/>
                <a:ext cx="637162" cy="399405"/>
              </a:xfrm>
              <a:prstGeom prst="rect">
                <a:avLst/>
              </a:prstGeom>
              <a:blipFill>
                <a:blip r:embed="rId7"/>
                <a:stretch>
                  <a:fillRect l="-10476" r="-2857" b="-212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pole tekstowe 28"/>
          <p:cNvSpPr txBox="1"/>
          <p:nvPr/>
        </p:nvSpPr>
        <p:spPr>
          <a:xfrm>
            <a:off x="2473004" y="5151914"/>
            <a:ext cx="84327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kern="0" dirty="0">
                <a:solidFill>
                  <a:srgbClr val="000099"/>
                </a:solidFill>
                <a:latin typeface="Bahnschrift" panose="020B0502040204020203" pitchFamily="34" charset="0"/>
              </a:rPr>
              <a:t>Zeeman coherence between the magnetic sublevels of the same state </a:t>
            </a:r>
            <a:r>
              <a:rPr lang="en-US" sz="2000" i="1" kern="0" dirty="0">
                <a:solidFill>
                  <a:srgbClr val="000099"/>
                </a:solidFill>
                <a:latin typeface="Bahnschrift" panose="020B0502040204020203" pitchFamily="34" charset="0"/>
              </a:rPr>
              <a:t>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pole tekstowe 33"/>
              <p:cNvSpPr txBox="1"/>
              <p:nvPr/>
            </p:nvSpPr>
            <p:spPr>
              <a:xfrm>
                <a:off x="1727687" y="4526253"/>
                <a:ext cx="560859" cy="3994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𝑔𝑔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4" name="pole tekstow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7687" y="4526253"/>
                <a:ext cx="560859" cy="399405"/>
              </a:xfrm>
              <a:prstGeom prst="rect">
                <a:avLst/>
              </a:prstGeom>
              <a:blipFill>
                <a:blip r:embed="rId8"/>
                <a:stretch>
                  <a:fillRect l="-11957" r="-3261" b="-212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pole tekstowe 34"/>
              <p:cNvSpPr txBox="1"/>
              <p:nvPr/>
            </p:nvSpPr>
            <p:spPr>
              <a:xfrm>
                <a:off x="3952727" y="3642588"/>
                <a:ext cx="637162" cy="3994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𝑔𝑔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5" name="pole tekstow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2727" y="3642588"/>
                <a:ext cx="637162" cy="399405"/>
              </a:xfrm>
              <a:prstGeom prst="rect">
                <a:avLst/>
              </a:prstGeom>
              <a:blipFill>
                <a:blip r:embed="rId9"/>
                <a:stretch>
                  <a:fillRect l="-10476" r="-2857" b="-2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pole tekstowe 35"/>
              <p:cNvSpPr txBox="1"/>
              <p:nvPr/>
            </p:nvSpPr>
            <p:spPr>
              <a:xfrm>
                <a:off x="4832052" y="2149868"/>
                <a:ext cx="536557" cy="3994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𝑔𝑒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6" name="pole tekstow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2052" y="2149868"/>
                <a:ext cx="536557" cy="399405"/>
              </a:xfrm>
              <a:prstGeom prst="rect">
                <a:avLst/>
              </a:prstGeom>
              <a:blipFill>
                <a:blip r:embed="rId10"/>
                <a:stretch>
                  <a:fillRect l="-12500" r="-2273" b="-2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pole tekstowe 36"/>
              <p:cNvSpPr txBox="1"/>
              <p:nvPr/>
            </p:nvSpPr>
            <p:spPr>
              <a:xfrm>
                <a:off x="2255039" y="715621"/>
                <a:ext cx="50930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𝑒𝑒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7" name="pole tekstow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5039" y="715621"/>
                <a:ext cx="509307" cy="369332"/>
              </a:xfrm>
              <a:prstGeom prst="rect">
                <a:avLst/>
              </a:prstGeom>
              <a:blipFill>
                <a:blip r:embed="rId11"/>
                <a:stretch>
                  <a:fillRect l="-13253" b="-278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803691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/>
          <p:cNvSpPr/>
          <p:nvPr/>
        </p:nvSpPr>
        <p:spPr bwMode="auto">
          <a:xfrm>
            <a:off x="6256621" y="1185934"/>
            <a:ext cx="5645131" cy="2210652"/>
          </a:xfrm>
          <a:prstGeom prst="rect">
            <a:avLst/>
          </a:prstGeom>
          <a:solidFill>
            <a:schemeClr val="bg1"/>
          </a:solidFill>
          <a:ln w="38100">
            <a:noFill/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en-US" dirty="0"/>
          </a:p>
        </p:txBody>
      </p:sp>
      <p:sp>
        <p:nvSpPr>
          <p:cNvPr id="40" name="Prostokąt zaokrąglony 39"/>
          <p:cNvSpPr/>
          <p:nvPr/>
        </p:nvSpPr>
        <p:spPr bwMode="auto">
          <a:xfrm>
            <a:off x="1954450" y="1693959"/>
            <a:ext cx="3201808" cy="905570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rgbClr val="000066"/>
              </a:gs>
              <a:gs pos="100000">
                <a:srgbClr val="0000CC"/>
              </a:gs>
            </a:gsLst>
            <a:lin ang="0" scaled="1"/>
            <a:tileRect/>
          </a:gradFill>
          <a:ln w="38100">
            <a:noFill/>
            <a:round/>
            <a:headEnd/>
            <a:tailEnd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ctr"/>
          <a:lstStyle/>
          <a:p>
            <a:pPr algn="ctr"/>
            <a:endParaRPr lang="en-US" sz="1600" dirty="0"/>
          </a:p>
        </p:txBody>
      </p:sp>
      <p:sp>
        <p:nvSpPr>
          <p:cNvPr id="186370" name="Rectangle 2"/>
          <p:cNvSpPr>
            <a:spLocks noChangeArrowheads="1"/>
          </p:cNvSpPr>
          <p:nvPr/>
        </p:nvSpPr>
        <p:spPr bwMode="auto">
          <a:xfrm>
            <a:off x="0" y="1"/>
            <a:ext cx="12191999" cy="584775"/>
          </a:xfrm>
          <a:prstGeom prst="rect">
            <a:avLst/>
          </a:prstGeom>
          <a:gradFill rotWithShape="1">
            <a:gsLst>
              <a:gs pos="0">
                <a:srgbClr val="333399"/>
              </a:gs>
              <a:gs pos="100000">
                <a:srgbClr val="3333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61938"/>
            <a:r>
              <a:rPr lang="en-US" sz="3200" b="1" dirty="0">
                <a:solidFill>
                  <a:schemeClr val="bg1"/>
                </a:solidFill>
                <a:latin typeface="Bahnschrift SemiBold" panose="020B0502040204020203" pitchFamily="34" charset="0"/>
              </a:rPr>
              <a:t>LIGHT-ATOM INTERACTION – TWO-LEVEL ATOM</a:t>
            </a:r>
          </a:p>
        </p:txBody>
      </p:sp>
      <p:sp>
        <p:nvSpPr>
          <p:cNvPr id="621569" name="Rectangle 1"/>
          <p:cNvSpPr>
            <a:spLocks noChangeArrowheads="1"/>
          </p:cNvSpPr>
          <p:nvPr/>
        </p:nvSpPr>
        <p:spPr bwMode="auto">
          <a:xfrm>
            <a:off x="1524001" y="-8841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>
              <a:cs typeface="Arial" pitchFamily="34" charset="0"/>
            </a:endParaRPr>
          </a:p>
        </p:txBody>
      </p:sp>
      <p:sp>
        <p:nvSpPr>
          <p:cNvPr id="621570" name="Rectangle 2"/>
          <p:cNvSpPr>
            <a:spLocks noChangeArrowheads="1"/>
          </p:cNvSpPr>
          <p:nvPr/>
        </p:nvSpPr>
        <p:spPr bwMode="auto">
          <a:xfrm>
            <a:off x="1524001" y="-8841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>
              <a:cs typeface="Arial" pitchFamily="34" charset="0"/>
            </a:endParaRPr>
          </a:p>
        </p:txBody>
      </p:sp>
      <p:sp>
        <p:nvSpPr>
          <p:cNvPr id="12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97650"/>
            <a:ext cx="12192000" cy="260350"/>
          </a:xfrm>
          <a:prstGeom prst="rect">
            <a:avLst/>
          </a:prstGeom>
          <a:gradFill rotWithShape="1">
            <a:gsLst>
              <a:gs pos="0">
                <a:schemeClr val="accent6">
                  <a:lumMod val="75000"/>
                </a:schemeClr>
              </a:gs>
              <a:gs pos="100000">
                <a:srgbClr val="0000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000" b="1" i="1">
                <a:solidFill>
                  <a:schemeClr val="bg1"/>
                </a:solidFill>
              </a:defRPr>
            </a:lvl1pPr>
          </a:lstStyle>
          <a:p>
            <a:pPr algn="ctr">
              <a:spcAft>
                <a:spcPts val="600"/>
              </a:spcAft>
            </a:pPr>
            <a:r>
              <a:rPr lang="en-US" i="0" dirty="0">
                <a:latin typeface="Bahnschrift SemiBold" panose="020B0502040204020203" pitchFamily="34" charset="0"/>
              </a:rPr>
              <a:t>S. PUSTELNY, QUANTUM-MECHANICAL CALCULATIONS</a:t>
            </a:r>
            <a:r>
              <a:rPr lang="en-US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anose="020B0502040204020203" pitchFamily="34" charset="0"/>
              </a:rPr>
              <a:t>								CERN, 26 AUGUST 2021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pole tekstowe 24"/>
              <p:cNvSpPr txBox="1"/>
              <p:nvPr/>
            </p:nvSpPr>
            <p:spPr>
              <a:xfrm>
                <a:off x="2115761" y="1802323"/>
                <a:ext cx="2879186" cy="68884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</m:acc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ℏ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Γ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</m:d>
                    </m:oMath>
                  </m:oMathPara>
                </a14:m>
                <a:endParaRPr lang="en-US" sz="2400" b="0" dirty="0"/>
              </a:p>
            </p:txBody>
          </p:sp>
        </mc:Choice>
        <mc:Fallback xmlns="">
          <p:sp>
            <p:nvSpPr>
              <p:cNvPr id="25" name="pole tekstow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5761" y="1802323"/>
                <a:ext cx="2879186" cy="68884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Obraz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468" y="1165067"/>
            <a:ext cx="1110508" cy="217830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pole tekstowe 19"/>
              <p:cNvSpPr txBox="1"/>
              <p:nvPr/>
            </p:nvSpPr>
            <p:spPr>
              <a:xfrm>
                <a:off x="2089104" y="2983741"/>
                <a:ext cx="48615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〉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0" name="pole tekstow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9104" y="2983741"/>
                <a:ext cx="486159" cy="369332"/>
              </a:xfrm>
              <a:prstGeom prst="rect">
                <a:avLst/>
              </a:prstGeom>
              <a:blipFill>
                <a:blip r:embed="rId5"/>
                <a:stretch>
                  <a:fillRect l="-21519" r="-20253" b="-377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pole tekstowe 20"/>
              <p:cNvSpPr txBox="1"/>
              <p:nvPr/>
            </p:nvSpPr>
            <p:spPr>
              <a:xfrm>
                <a:off x="2089104" y="1030648"/>
                <a:ext cx="45236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〉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1" name="pole tekstow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9104" y="1030648"/>
                <a:ext cx="452367" cy="369332"/>
              </a:xfrm>
              <a:prstGeom prst="rect">
                <a:avLst/>
              </a:prstGeom>
              <a:blipFill>
                <a:blip r:embed="rId6"/>
                <a:stretch>
                  <a:fillRect l="-22973" r="-21622" b="-377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Obraz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22829" y="1223511"/>
            <a:ext cx="5678923" cy="1430568"/>
          </a:xfrm>
          <a:prstGeom prst="rect">
            <a:avLst/>
          </a:prstGeom>
        </p:spPr>
      </p:pic>
      <p:sp>
        <p:nvSpPr>
          <p:cNvPr id="22" name="Strzałka w dół 21"/>
          <p:cNvSpPr/>
          <p:nvPr/>
        </p:nvSpPr>
        <p:spPr>
          <a:xfrm rot="16200000">
            <a:off x="5197960" y="1760069"/>
            <a:ext cx="1092115" cy="782259"/>
          </a:xfrm>
          <a:prstGeom prst="downArrow">
            <a:avLst>
              <a:gd name="adj1" fmla="val 50000"/>
              <a:gd name="adj2" fmla="val 63538"/>
            </a:avLst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50000">
                <a:srgbClr val="000099"/>
              </a:gs>
              <a:gs pos="100000">
                <a:srgbClr val="8B8BD9"/>
              </a:gs>
            </a:gsLst>
            <a:lin ang="16200000" scaled="1"/>
            <a:tileRect/>
          </a:gradFill>
          <a:ln w="19050">
            <a:solidFill>
              <a:schemeClr val="accent3">
                <a:lumMod val="95000"/>
              </a:schemeClr>
            </a:solidFill>
          </a:ln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56621" y="2519664"/>
            <a:ext cx="4313848" cy="914499"/>
          </a:xfrm>
          <a:prstGeom prst="rect">
            <a:avLst/>
          </a:prstGeom>
        </p:spPr>
      </p:pic>
      <p:sp>
        <p:nvSpPr>
          <p:cNvPr id="24" name="pole tekstowe 23"/>
          <p:cNvSpPr txBox="1"/>
          <p:nvPr/>
        </p:nvSpPr>
        <p:spPr>
          <a:xfrm>
            <a:off x="3265484" y="4145652"/>
            <a:ext cx="5116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kern="0" dirty="0">
                <a:solidFill>
                  <a:srgbClr val="000099"/>
                </a:solidFill>
                <a:latin typeface="Bahnschrift" panose="020B0502040204020203" pitchFamily="34" charset="0"/>
              </a:rPr>
              <a:t>Rabi frequency (coupling strength)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pole tekstowe 26"/>
              <p:cNvSpPr txBox="1"/>
              <p:nvPr/>
            </p:nvSpPr>
            <p:spPr>
              <a:xfrm>
                <a:off x="1220199" y="5539568"/>
                <a:ext cx="1901098" cy="3768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p>
                      </m:sSub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7" name="pole tekstow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0199" y="5539568"/>
                <a:ext cx="1901098" cy="376834"/>
              </a:xfrm>
              <a:prstGeom prst="rect">
                <a:avLst/>
              </a:prstGeom>
              <a:blipFill>
                <a:blip r:embed="rId9"/>
                <a:stretch>
                  <a:fillRect l="-2885" b="-177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pole tekstowe 27"/>
              <p:cNvSpPr txBox="1"/>
              <p:nvPr/>
            </p:nvSpPr>
            <p:spPr>
              <a:xfrm>
                <a:off x="3280724" y="5517892"/>
                <a:ext cx="8432716" cy="8384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20000"/>
                  </a:spcBef>
                  <a:defRPr/>
                </a:pPr>
                <a:r>
                  <a:rPr lang="en-US" sz="2000" kern="0" dirty="0">
                    <a:solidFill>
                      <a:srgbClr val="000099"/>
                    </a:solidFill>
                    <a:latin typeface="Bahnschrift" panose="020B0502040204020203" pitchFamily="34" charset="0"/>
                  </a:rPr>
                  <a:t>detuning of light frequency </a:t>
                </a:r>
                <a14:m>
                  <m:oMath xmlns:m="http://schemas.openxmlformats.org/officeDocument/2006/math">
                    <m:r>
                      <a:rPr lang="en-US" sz="2000" b="0" i="1" kern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en-US" sz="2000" i="1" kern="0" dirty="0">
                    <a:solidFill>
                      <a:srgbClr val="000099"/>
                    </a:solidFill>
                    <a:latin typeface="Bahnschrift" panose="020B0502040204020203" pitchFamily="34" charset="0"/>
                  </a:rPr>
                  <a:t> </a:t>
                </a:r>
                <a:r>
                  <a:rPr lang="en-US" sz="2000" kern="0" dirty="0">
                    <a:solidFill>
                      <a:srgbClr val="000099"/>
                    </a:solidFill>
                    <a:latin typeface="Bahnschrift" panose="020B0502040204020203" pitchFamily="34" charset="0"/>
                  </a:rPr>
                  <a:t>from the optical transition (could be Doppler shifted)</a:t>
                </a:r>
                <a:r>
                  <a:rPr lang="en-US" sz="2000" i="1" kern="0" dirty="0">
                    <a:solidFill>
                      <a:srgbClr val="000099"/>
                    </a:solidFill>
                    <a:latin typeface="Bahnschrift" panose="020B0502040204020203" pitchFamily="34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0" i="1" kern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 ker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2000" i="1" ker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000" b="0" i="1" kern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sup>
                    </m:sSubSup>
                  </m:oMath>
                </a14:m>
                <a:endParaRPr lang="en-US" sz="2000" i="1" kern="0" dirty="0">
                  <a:solidFill>
                    <a:srgbClr val="000099"/>
                  </a:solidFill>
                  <a:latin typeface="Bahnschrift" panose="020B0502040204020203" pitchFamily="34" charset="0"/>
                </a:endParaRPr>
              </a:p>
            </p:txBody>
          </p:sp>
        </mc:Choice>
        <mc:Fallback xmlns="">
          <p:sp>
            <p:nvSpPr>
              <p:cNvPr id="28" name="pole tekstow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0724" y="5517892"/>
                <a:ext cx="8432716" cy="838435"/>
              </a:xfrm>
              <a:prstGeom prst="rect">
                <a:avLst/>
              </a:prstGeom>
              <a:blipFill>
                <a:blip r:embed="rId10"/>
                <a:stretch>
                  <a:fillRect l="-723" t="-725" b="-72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pole tekstowe 28"/>
              <p:cNvSpPr txBox="1"/>
              <p:nvPr/>
            </p:nvSpPr>
            <p:spPr>
              <a:xfrm>
                <a:off x="1616366" y="4679926"/>
                <a:ext cx="1108765" cy="7562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9" name="pole tekstow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6366" y="4679926"/>
                <a:ext cx="1108765" cy="756297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pole tekstowe 29"/>
          <p:cNvSpPr txBox="1"/>
          <p:nvPr/>
        </p:nvSpPr>
        <p:spPr>
          <a:xfrm>
            <a:off x="3265484" y="4846992"/>
            <a:ext cx="84327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kern="0" dirty="0">
                <a:solidFill>
                  <a:srgbClr val="000099"/>
                </a:solidFill>
                <a:latin typeface="Bahnschrift" panose="020B0502040204020203" pitchFamily="34" charset="0"/>
              </a:rPr>
              <a:t>excited-state relaxation constant (natural width of the excited state)</a:t>
            </a:r>
            <a:endParaRPr lang="en-US" sz="2000" i="1" kern="0" dirty="0">
              <a:solidFill>
                <a:srgbClr val="000099"/>
              </a:solidFill>
              <a:latin typeface="Bahnschrift" panose="020B0502040204020203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pole tekstowe 30"/>
              <p:cNvSpPr txBox="1"/>
              <p:nvPr/>
            </p:nvSpPr>
            <p:spPr>
              <a:xfrm>
                <a:off x="1407487" y="3947059"/>
                <a:ext cx="1366656" cy="7012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ℏ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1" name="pole tekstow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7487" y="3947059"/>
                <a:ext cx="1366656" cy="701218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69894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rostokąt zaokrąglony 21"/>
          <p:cNvSpPr/>
          <p:nvPr/>
        </p:nvSpPr>
        <p:spPr bwMode="auto">
          <a:xfrm>
            <a:off x="4480646" y="4073893"/>
            <a:ext cx="3323069" cy="1225985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rgbClr val="000066"/>
              </a:gs>
              <a:gs pos="100000">
                <a:srgbClr val="0000CC"/>
              </a:gs>
            </a:gsLst>
            <a:lin ang="0" scaled="1"/>
            <a:tileRect/>
          </a:gradFill>
          <a:ln w="38100">
            <a:noFill/>
            <a:round/>
            <a:headEnd/>
            <a:tailEnd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ctr"/>
          <a:lstStyle/>
          <a:p>
            <a:pPr algn="ctr"/>
            <a:endParaRPr lang="en-US" sz="1600" dirty="0"/>
          </a:p>
        </p:txBody>
      </p:sp>
      <p:sp>
        <p:nvSpPr>
          <p:cNvPr id="21" name="Prostokąt zaokrąglony 20"/>
          <p:cNvSpPr/>
          <p:nvPr/>
        </p:nvSpPr>
        <p:spPr bwMode="auto">
          <a:xfrm>
            <a:off x="4984445" y="1456595"/>
            <a:ext cx="2312127" cy="761473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rgbClr val="000066"/>
              </a:gs>
              <a:gs pos="100000">
                <a:srgbClr val="0000CC"/>
              </a:gs>
            </a:gsLst>
            <a:lin ang="0" scaled="1"/>
            <a:tileRect/>
          </a:gradFill>
          <a:ln w="38100">
            <a:noFill/>
            <a:round/>
            <a:headEnd/>
            <a:tailEnd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ctr"/>
          <a:lstStyle/>
          <a:p>
            <a:pPr algn="ctr"/>
            <a:endParaRPr lang="en-US" sz="1600" dirty="0"/>
          </a:p>
        </p:txBody>
      </p:sp>
      <p:sp>
        <p:nvSpPr>
          <p:cNvPr id="186370" name="Rectangle 2"/>
          <p:cNvSpPr>
            <a:spLocks noChangeArrowheads="1"/>
          </p:cNvSpPr>
          <p:nvPr/>
        </p:nvSpPr>
        <p:spPr bwMode="auto">
          <a:xfrm>
            <a:off x="0" y="1"/>
            <a:ext cx="12191999" cy="553998"/>
          </a:xfrm>
          <a:prstGeom prst="rect">
            <a:avLst/>
          </a:prstGeom>
          <a:gradFill rotWithShape="1">
            <a:gsLst>
              <a:gs pos="0">
                <a:srgbClr val="333399"/>
              </a:gs>
              <a:gs pos="100000">
                <a:srgbClr val="3333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61938"/>
            <a:r>
              <a:rPr lang="en-US" sz="3000" b="1" dirty="0">
                <a:solidFill>
                  <a:schemeClr val="bg1"/>
                </a:solidFill>
                <a:latin typeface="Bahnschrift SemiBold" panose="020B0502040204020203" pitchFamily="34" charset="0"/>
              </a:rPr>
              <a:t>LIGHT-ATOM INTERACTION – FLUORESCENCE</a:t>
            </a:r>
          </a:p>
        </p:txBody>
      </p:sp>
      <p:sp>
        <p:nvSpPr>
          <p:cNvPr id="621569" name="Rectangle 1"/>
          <p:cNvSpPr>
            <a:spLocks noChangeArrowheads="1"/>
          </p:cNvSpPr>
          <p:nvPr/>
        </p:nvSpPr>
        <p:spPr bwMode="auto">
          <a:xfrm>
            <a:off x="1524001" y="-8841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>
              <a:cs typeface="Arial" pitchFamily="34" charset="0"/>
            </a:endParaRPr>
          </a:p>
        </p:txBody>
      </p:sp>
      <p:sp>
        <p:nvSpPr>
          <p:cNvPr id="621570" name="Rectangle 2"/>
          <p:cNvSpPr>
            <a:spLocks noChangeArrowheads="1"/>
          </p:cNvSpPr>
          <p:nvPr/>
        </p:nvSpPr>
        <p:spPr bwMode="auto">
          <a:xfrm>
            <a:off x="1524001" y="-8841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>
              <a:cs typeface="Arial" pitchFamily="34" charset="0"/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97650"/>
            <a:ext cx="12192000" cy="260350"/>
          </a:xfrm>
          <a:prstGeom prst="rect">
            <a:avLst/>
          </a:prstGeom>
          <a:gradFill rotWithShape="1">
            <a:gsLst>
              <a:gs pos="0">
                <a:schemeClr val="accent6">
                  <a:lumMod val="75000"/>
                </a:schemeClr>
              </a:gs>
              <a:gs pos="100000">
                <a:srgbClr val="0000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000" b="1" i="1">
                <a:solidFill>
                  <a:schemeClr val="bg1"/>
                </a:solidFill>
              </a:defRPr>
            </a:lvl1pPr>
          </a:lstStyle>
          <a:p>
            <a:pPr algn="ctr">
              <a:spcAft>
                <a:spcPts val="600"/>
              </a:spcAft>
            </a:pPr>
            <a:r>
              <a:rPr lang="en-US" i="0" dirty="0">
                <a:latin typeface="Bahnschrift SemiBold" panose="020B0502040204020203" pitchFamily="34" charset="0"/>
              </a:rPr>
              <a:t>S. PUSTELNY, QUANTUM-MECHANICAL CALCULATIONS</a:t>
            </a:r>
            <a:r>
              <a:rPr lang="en-US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anose="020B0502040204020203" pitchFamily="34" charset="0"/>
              </a:rPr>
              <a:t>								CERN, 26 AUGUST 2021</a:t>
            </a:r>
          </a:p>
        </p:txBody>
      </p:sp>
      <p:sp>
        <p:nvSpPr>
          <p:cNvPr id="10" name="pole tekstowe 9"/>
          <p:cNvSpPr txBox="1"/>
          <p:nvPr/>
        </p:nvSpPr>
        <p:spPr>
          <a:xfrm>
            <a:off x="590810" y="865503"/>
            <a:ext cx="11010378" cy="488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400" kern="0" dirty="0">
                <a:solidFill>
                  <a:srgbClr val="000099"/>
                </a:solidFill>
                <a:latin typeface="Bahnschrift" panose="020B0502040204020203" pitchFamily="34" charset="0"/>
              </a:rPr>
              <a:t>FLUORESCENCE INTENSITY (quantum-mechanical definition)</a:t>
            </a: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1333" y="1594444"/>
            <a:ext cx="2038350" cy="485775"/>
          </a:xfrm>
          <a:prstGeom prst="rect">
            <a:avLst/>
          </a:prstGeom>
        </p:spPr>
      </p:pic>
      <p:sp>
        <p:nvSpPr>
          <p:cNvPr id="13" name="pole tekstowe 12"/>
          <p:cNvSpPr txBox="1"/>
          <p:nvPr/>
        </p:nvSpPr>
        <p:spPr>
          <a:xfrm>
            <a:off x="4943605" y="2394196"/>
            <a:ext cx="32674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kern="0" dirty="0">
                <a:solidFill>
                  <a:srgbClr val="000099"/>
                </a:solidFill>
                <a:latin typeface="Bahnschrift" panose="020B0502040204020203" pitchFamily="34" charset="0"/>
              </a:rPr>
              <a:t>fluorescence operator</a:t>
            </a: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2344" y="2477602"/>
            <a:ext cx="291261" cy="265485"/>
          </a:xfrm>
          <a:prstGeom prst="rect">
            <a:avLst/>
          </a:prstGeom>
        </p:spPr>
      </p:pic>
      <p:sp>
        <p:nvSpPr>
          <p:cNvPr id="17" name="Strzałka w dół 16"/>
          <p:cNvSpPr/>
          <p:nvPr/>
        </p:nvSpPr>
        <p:spPr>
          <a:xfrm>
            <a:off x="5612571" y="3036269"/>
            <a:ext cx="1092115" cy="782259"/>
          </a:xfrm>
          <a:prstGeom prst="downArrow">
            <a:avLst>
              <a:gd name="adj1" fmla="val 50000"/>
              <a:gd name="adj2" fmla="val 63538"/>
            </a:avLst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50000">
                <a:srgbClr val="000099"/>
              </a:gs>
              <a:gs pos="100000">
                <a:srgbClr val="8B8BD9"/>
              </a:gs>
            </a:gsLst>
            <a:lin ang="16200000" scaled="1"/>
            <a:tileRect/>
          </a:gradFill>
          <a:ln w="19050">
            <a:solidFill>
              <a:schemeClr val="accent3">
                <a:lumMod val="95000"/>
              </a:schemeClr>
            </a:solidFill>
          </a:ln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pole tekstowe 17"/>
          <p:cNvSpPr txBox="1"/>
          <p:nvPr/>
        </p:nvSpPr>
        <p:spPr>
          <a:xfrm>
            <a:off x="6714342" y="3192746"/>
            <a:ext cx="32674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kern="0" dirty="0">
                <a:solidFill>
                  <a:srgbClr val="000099"/>
                </a:solidFill>
                <a:latin typeface="Bahnschrift" panose="020B0502040204020203" pitchFamily="34" charset="0"/>
              </a:rPr>
              <a:t>Two-level system</a:t>
            </a:r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5934" y="4251105"/>
            <a:ext cx="2952492" cy="871560"/>
          </a:xfrm>
          <a:prstGeom prst="rect">
            <a:avLst/>
          </a:prstGeom>
        </p:spPr>
      </p:pic>
      <p:sp>
        <p:nvSpPr>
          <p:cNvPr id="20" name="pole tekstowe 19"/>
          <p:cNvSpPr txBox="1"/>
          <p:nvPr/>
        </p:nvSpPr>
        <p:spPr>
          <a:xfrm>
            <a:off x="806188" y="5649553"/>
            <a:ext cx="1079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b="1" kern="0" dirty="0">
                <a:solidFill>
                  <a:srgbClr val="C00000"/>
                </a:solidFill>
                <a:latin typeface="Bahnschrift SemiBold" panose="020B0502040204020203" pitchFamily="34" charset="0"/>
              </a:rPr>
              <a:t>FLUORESCENCE PROPORTIONAL TO THE NUMBER OF ATOMS IN EXCITED STATE</a:t>
            </a:r>
          </a:p>
        </p:txBody>
      </p:sp>
    </p:spTree>
    <p:extLst>
      <p:ext uri="{BB962C8B-B14F-4D97-AF65-F5344CB8AC3E}">
        <p14:creationId xmlns:p14="http://schemas.microsoft.com/office/powerpoint/2010/main" val="4030796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17" grpId="0" animBg="1"/>
      <p:bldP spid="18" grpId="0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ChangeArrowheads="1"/>
          </p:cNvSpPr>
          <p:nvPr/>
        </p:nvSpPr>
        <p:spPr bwMode="auto">
          <a:xfrm>
            <a:off x="0" y="1"/>
            <a:ext cx="12191999" cy="553998"/>
          </a:xfrm>
          <a:prstGeom prst="rect">
            <a:avLst/>
          </a:prstGeom>
          <a:gradFill rotWithShape="1">
            <a:gsLst>
              <a:gs pos="0">
                <a:srgbClr val="333399"/>
              </a:gs>
              <a:gs pos="100000">
                <a:srgbClr val="3333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61938"/>
            <a:r>
              <a:rPr lang="en-US" sz="3000" b="1" dirty="0">
                <a:solidFill>
                  <a:schemeClr val="bg1"/>
                </a:solidFill>
                <a:latin typeface="Bahnschrift SemiBold" panose="020B0502040204020203" pitchFamily="34" charset="0"/>
              </a:rPr>
              <a:t>LIGHT-ATOM INTERACTION – DIFFERENT TIME REGIMES</a:t>
            </a:r>
          </a:p>
        </p:txBody>
      </p:sp>
      <p:sp>
        <p:nvSpPr>
          <p:cNvPr id="621569" name="Rectangle 1"/>
          <p:cNvSpPr>
            <a:spLocks noChangeArrowheads="1"/>
          </p:cNvSpPr>
          <p:nvPr/>
        </p:nvSpPr>
        <p:spPr bwMode="auto">
          <a:xfrm>
            <a:off x="1524001" y="-8841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>
              <a:cs typeface="Arial" pitchFamily="34" charset="0"/>
            </a:endParaRPr>
          </a:p>
        </p:txBody>
      </p:sp>
      <p:sp>
        <p:nvSpPr>
          <p:cNvPr id="621570" name="Rectangle 2"/>
          <p:cNvSpPr>
            <a:spLocks noChangeArrowheads="1"/>
          </p:cNvSpPr>
          <p:nvPr/>
        </p:nvSpPr>
        <p:spPr bwMode="auto">
          <a:xfrm>
            <a:off x="1524001" y="-8841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>
              <a:cs typeface="Arial" pitchFamily="34" charset="0"/>
            </a:endParaRPr>
          </a:p>
        </p:txBody>
      </p:sp>
      <p:sp>
        <p:nvSpPr>
          <p:cNvPr id="11" name="pole tekstowe 10"/>
          <p:cNvSpPr txBox="1"/>
          <p:nvPr/>
        </p:nvSpPr>
        <p:spPr>
          <a:xfrm>
            <a:off x="938792" y="756511"/>
            <a:ext cx="543745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b="1" kern="0" dirty="0">
                <a:solidFill>
                  <a:srgbClr val="000099"/>
                </a:solidFill>
              </a:rPr>
              <a:t>DYNAMICS OF EVOLUTION</a:t>
            </a:r>
          </a:p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b="1" kern="0" dirty="0">
                <a:solidFill>
                  <a:srgbClr val="000099"/>
                </a:solidFill>
              </a:rPr>
              <a:t>(after switching on CW light)</a:t>
            </a: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66" y="1527900"/>
            <a:ext cx="6632648" cy="3906583"/>
          </a:xfrm>
          <a:prstGeom prst="rect">
            <a:avLst/>
          </a:prstGeom>
        </p:spPr>
      </p:pic>
      <p:sp>
        <p:nvSpPr>
          <p:cNvPr id="16" name="pole tekstowe 15"/>
          <p:cNvSpPr txBox="1"/>
          <p:nvPr/>
        </p:nvSpPr>
        <p:spPr>
          <a:xfrm>
            <a:off x="7997553" y="2728620"/>
            <a:ext cx="29627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kern="0" dirty="0">
                <a:solidFill>
                  <a:srgbClr val="000099"/>
                </a:solidFill>
                <a:latin typeface="Bahnschrift" panose="020B0502040204020203" pitchFamily="34" charset="0"/>
              </a:rPr>
              <a:t>DYNAMIC REGIME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97650"/>
            <a:ext cx="12192000" cy="260350"/>
          </a:xfrm>
          <a:prstGeom prst="rect">
            <a:avLst/>
          </a:prstGeom>
          <a:gradFill rotWithShape="1">
            <a:gsLst>
              <a:gs pos="0">
                <a:schemeClr val="accent6">
                  <a:lumMod val="75000"/>
                </a:schemeClr>
              </a:gs>
              <a:gs pos="100000">
                <a:srgbClr val="0000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000" b="1" i="1">
                <a:solidFill>
                  <a:schemeClr val="bg1"/>
                </a:solidFill>
              </a:defRPr>
            </a:lvl1pPr>
          </a:lstStyle>
          <a:p>
            <a:pPr algn="ctr">
              <a:spcAft>
                <a:spcPts val="600"/>
              </a:spcAft>
            </a:pPr>
            <a:r>
              <a:rPr lang="en-US" i="0" dirty="0">
                <a:latin typeface="Bahnschrift SemiBold" panose="020B0502040204020203" pitchFamily="34" charset="0"/>
              </a:rPr>
              <a:t>S. PUSTELNY, QUANTUM-MECHANICAL CALCULATIONS</a:t>
            </a:r>
            <a:r>
              <a:rPr lang="en-US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anose="020B0502040204020203" pitchFamily="34" charset="0"/>
              </a:rPr>
              <a:t>								CERN, 26 AUGUST 2021</a:t>
            </a:r>
          </a:p>
        </p:txBody>
      </p:sp>
      <p:sp>
        <p:nvSpPr>
          <p:cNvPr id="10" name="pole tekstowe 9"/>
          <p:cNvSpPr txBox="1"/>
          <p:nvPr/>
        </p:nvSpPr>
        <p:spPr>
          <a:xfrm>
            <a:off x="628388" y="5644953"/>
            <a:ext cx="109352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b="1" kern="0" dirty="0">
                <a:solidFill>
                  <a:srgbClr val="C00000"/>
                </a:solidFill>
                <a:latin typeface="Bahnschrift SemiBold" panose="020B0502040204020203" pitchFamily="34" charset="0"/>
              </a:rPr>
              <a:t>INTERACTION REGIME DETRMINED BY THE RELATION BETWEEN PULSE LENGTH AND RELAXATION TIME</a:t>
            </a:r>
          </a:p>
        </p:txBody>
      </p:sp>
      <p:sp>
        <p:nvSpPr>
          <p:cNvPr id="13" name="Równoległobok 12"/>
          <p:cNvSpPr/>
          <p:nvPr/>
        </p:nvSpPr>
        <p:spPr>
          <a:xfrm>
            <a:off x="7284385" y="2845554"/>
            <a:ext cx="485965" cy="180394"/>
          </a:xfrm>
          <a:prstGeom prst="parallelogram">
            <a:avLst/>
          </a:prstGeom>
          <a:gradFill>
            <a:gsLst>
              <a:gs pos="0">
                <a:srgbClr val="3636B8"/>
              </a:gs>
              <a:gs pos="50000">
                <a:srgbClr val="33339A"/>
              </a:gs>
              <a:gs pos="100000">
                <a:srgbClr val="0D0D31"/>
              </a:gs>
            </a:gsLst>
            <a:lin ang="0" scaled="1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ównoległobok 13"/>
          <p:cNvSpPr/>
          <p:nvPr/>
        </p:nvSpPr>
        <p:spPr>
          <a:xfrm>
            <a:off x="7284385" y="3920799"/>
            <a:ext cx="485965" cy="180394"/>
          </a:xfrm>
          <a:prstGeom prst="parallelogram">
            <a:avLst/>
          </a:prstGeom>
          <a:gradFill>
            <a:gsLst>
              <a:gs pos="0">
                <a:srgbClr val="3636B8"/>
              </a:gs>
              <a:gs pos="50000">
                <a:srgbClr val="33339A"/>
              </a:gs>
              <a:gs pos="100000">
                <a:srgbClr val="0D0D31"/>
              </a:gs>
            </a:gsLst>
            <a:lin ang="0" scaled="1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pole tekstowe 17"/>
          <p:cNvSpPr txBox="1"/>
          <p:nvPr/>
        </p:nvSpPr>
        <p:spPr>
          <a:xfrm>
            <a:off x="7997553" y="3774479"/>
            <a:ext cx="36767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kern="0" dirty="0">
                <a:solidFill>
                  <a:srgbClr val="000099"/>
                </a:solidFill>
                <a:latin typeface="Bahnschrift" panose="020B0502040204020203" pitchFamily="34" charset="0"/>
              </a:rPr>
              <a:t>STEADY-STATE REGIME</a:t>
            </a:r>
          </a:p>
        </p:txBody>
      </p:sp>
      <p:sp>
        <p:nvSpPr>
          <p:cNvPr id="19" name="pole tekstowe 18"/>
          <p:cNvSpPr txBox="1"/>
          <p:nvPr/>
        </p:nvSpPr>
        <p:spPr>
          <a:xfrm>
            <a:off x="6810969" y="2124006"/>
            <a:ext cx="511830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400" b="1" kern="0" dirty="0">
                <a:solidFill>
                  <a:srgbClr val="000099"/>
                </a:solidFill>
              </a:rPr>
              <a:t>REGIMES</a:t>
            </a:r>
          </a:p>
        </p:txBody>
      </p:sp>
      <p:sp>
        <p:nvSpPr>
          <p:cNvPr id="20" name="pole tekstowe 19"/>
          <p:cNvSpPr txBox="1"/>
          <p:nvPr/>
        </p:nvSpPr>
        <p:spPr>
          <a:xfrm>
            <a:off x="7997554" y="3098696"/>
            <a:ext cx="271220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kern="0" dirty="0">
                <a:solidFill>
                  <a:srgbClr val="000099"/>
                </a:solidFill>
                <a:latin typeface="Bahnschrift SemiBold" panose="020B0502040204020203" pitchFamily="34" charset="0"/>
              </a:rPr>
              <a:t>Damped oscillations</a:t>
            </a:r>
          </a:p>
        </p:txBody>
      </p:sp>
      <p:sp>
        <p:nvSpPr>
          <p:cNvPr id="21" name="pole tekstowe 20"/>
          <p:cNvSpPr txBox="1"/>
          <p:nvPr/>
        </p:nvSpPr>
        <p:spPr>
          <a:xfrm>
            <a:off x="7997553" y="4152620"/>
            <a:ext cx="271220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kern="0" dirty="0">
                <a:solidFill>
                  <a:srgbClr val="000099"/>
                </a:solidFill>
                <a:latin typeface="Bahnschrift SemiBold" panose="020B0502040204020203" pitchFamily="34" charset="0"/>
              </a:rPr>
              <a:t>Constant value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pole tekstowe 21"/>
              <p:cNvSpPr txBox="1"/>
              <p:nvPr/>
            </p:nvSpPr>
            <p:spPr>
              <a:xfrm>
                <a:off x="10828538" y="3831304"/>
                <a:ext cx="1000530" cy="7562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≫ 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b="0" dirty="0"/>
              </a:p>
            </p:txBody>
          </p:sp>
        </mc:Choice>
        <mc:Fallback xmlns="">
          <p:sp>
            <p:nvSpPr>
              <p:cNvPr id="22" name="pole tekstow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28538" y="3831304"/>
                <a:ext cx="1000530" cy="75629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pole tekstowe 22"/>
              <p:cNvSpPr txBox="1"/>
              <p:nvPr/>
            </p:nvSpPr>
            <p:spPr>
              <a:xfrm>
                <a:off x="10743793" y="2700787"/>
                <a:ext cx="957250" cy="7562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b="0" dirty="0"/>
              </a:p>
            </p:txBody>
          </p:sp>
        </mc:Choice>
        <mc:Fallback xmlns="">
          <p:sp>
            <p:nvSpPr>
              <p:cNvPr id="23" name="pole tekstow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43793" y="2700787"/>
                <a:ext cx="957250" cy="75629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845924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ChangeArrowheads="1"/>
          </p:cNvSpPr>
          <p:nvPr/>
        </p:nvSpPr>
        <p:spPr bwMode="auto">
          <a:xfrm>
            <a:off x="0" y="1"/>
            <a:ext cx="12191999" cy="553998"/>
          </a:xfrm>
          <a:prstGeom prst="rect">
            <a:avLst/>
          </a:prstGeom>
          <a:gradFill rotWithShape="1">
            <a:gsLst>
              <a:gs pos="0">
                <a:srgbClr val="333399"/>
              </a:gs>
              <a:gs pos="100000">
                <a:srgbClr val="3333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61938"/>
            <a:r>
              <a:rPr lang="en-US" sz="3000" b="1" dirty="0">
                <a:solidFill>
                  <a:schemeClr val="bg1"/>
                </a:solidFill>
                <a:latin typeface="Bahnschrift SemiBold" panose="020B0502040204020203" pitchFamily="34" charset="0"/>
              </a:rPr>
              <a:t>LIGHT-ATOM INTERACTION – STEADY-STATE REGIME</a:t>
            </a:r>
          </a:p>
        </p:txBody>
      </p:sp>
      <p:sp>
        <p:nvSpPr>
          <p:cNvPr id="621569" name="Rectangle 1"/>
          <p:cNvSpPr>
            <a:spLocks noChangeArrowheads="1"/>
          </p:cNvSpPr>
          <p:nvPr/>
        </p:nvSpPr>
        <p:spPr bwMode="auto">
          <a:xfrm>
            <a:off x="1524001" y="-8841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>
              <a:cs typeface="Arial" pitchFamily="34" charset="0"/>
            </a:endParaRPr>
          </a:p>
        </p:txBody>
      </p:sp>
      <p:sp>
        <p:nvSpPr>
          <p:cNvPr id="621570" name="Rectangle 2"/>
          <p:cNvSpPr>
            <a:spLocks noChangeArrowheads="1"/>
          </p:cNvSpPr>
          <p:nvPr/>
        </p:nvSpPr>
        <p:spPr bwMode="auto">
          <a:xfrm>
            <a:off x="1524001" y="-8841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>
              <a:cs typeface="Arial" pitchFamily="34" charset="0"/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97650"/>
            <a:ext cx="12192000" cy="260350"/>
          </a:xfrm>
          <a:prstGeom prst="rect">
            <a:avLst/>
          </a:prstGeom>
          <a:gradFill rotWithShape="1">
            <a:gsLst>
              <a:gs pos="0">
                <a:schemeClr val="accent6">
                  <a:lumMod val="75000"/>
                </a:schemeClr>
              </a:gs>
              <a:gs pos="100000">
                <a:srgbClr val="0000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000" b="1" i="1">
                <a:solidFill>
                  <a:schemeClr val="bg1"/>
                </a:solidFill>
              </a:defRPr>
            </a:lvl1pPr>
          </a:lstStyle>
          <a:p>
            <a:pPr algn="ctr">
              <a:spcAft>
                <a:spcPts val="600"/>
              </a:spcAft>
            </a:pPr>
            <a:r>
              <a:rPr lang="en-US" i="0" dirty="0">
                <a:latin typeface="Bahnschrift SemiBold" panose="020B0502040204020203" pitchFamily="34" charset="0"/>
              </a:rPr>
              <a:t>S. PUSTELNY, QUANTUM-MECHANICAL CALCULATIONS</a:t>
            </a:r>
            <a:r>
              <a:rPr lang="en-US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anose="020B0502040204020203" pitchFamily="34" charset="0"/>
              </a:rPr>
              <a:t>								CERN, 26 AUGUST 2021</a:t>
            </a:r>
          </a:p>
        </p:txBody>
      </p:sp>
      <p:sp>
        <p:nvSpPr>
          <p:cNvPr id="10" name="pole tekstowe 9"/>
          <p:cNvSpPr txBox="1"/>
          <p:nvPr/>
        </p:nvSpPr>
        <p:spPr>
          <a:xfrm>
            <a:off x="1317319" y="935860"/>
            <a:ext cx="95573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b="1" kern="0" dirty="0">
                <a:solidFill>
                  <a:srgbClr val="000099"/>
                </a:solidFill>
              </a:rPr>
              <a:t>STEADY-STATE = NO EVOLUTION OF THE DENISTY MATRIX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pole tekstowe 11"/>
              <p:cNvSpPr txBox="1"/>
              <p:nvPr/>
            </p:nvSpPr>
            <p:spPr>
              <a:xfrm>
                <a:off x="1616366" y="2106394"/>
                <a:ext cx="83195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</m:acc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400" b="0" dirty="0"/>
              </a:p>
            </p:txBody>
          </p:sp>
        </mc:Choice>
        <mc:Fallback xmlns="">
          <p:sp>
            <p:nvSpPr>
              <p:cNvPr id="12" name="pole tekstow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6366" y="2106394"/>
                <a:ext cx="831959" cy="369332"/>
              </a:xfrm>
              <a:prstGeom prst="rect">
                <a:avLst/>
              </a:prstGeom>
              <a:blipFill>
                <a:blip r:embed="rId3"/>
                <a:stretch>
                  <a:fillRect l="-7299" t="-1667" r="-7299" b="-3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Strzałka w dół 12"/>
          <p:cNvSpPr/>
          <p:nvPr/>
        </p:nvSpPr>
        <p:spPr>
          <a:xfrm rot="16200000">
            <a:off x="2844319" y="1899930"/>
            <a:ext cx="1092115" cy="782259"/>
          </a:xfrm>
          <a:prstGeom prst="downArrow">
            <a:avLst>
              <a:gd name="adj1" fmla="val 50000"/>
              <a:gd name="adj2" fmla="val 63538"/>
            </a:avLst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50000">
                <a:srgbClr val="000099"/>
              </a:gs>
              <a:gs pos="100000">
                <a:srgbClr val="8B8BD9"/>
              </a:gs>
            </a:gsLst>
            <a:lin ang="16200000" scaled="1"/>
            <a:tileRect/>
          </a:gradFill>
          <a:ln w="19050">
            <a:solidFill>
              <a:schemeClr val="accent3">
                <a:lumMod val="95000"/>
              </a:schemeClr>
            </a:solidFill>
          </a:ln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4537" y="1779386"/>
            <a:ext cx="6569361" cy="917090"/>
          </a:xfrm>
          <a:prstGeom prst="rect">
            <a:avLst/>
          </a:prstGeom>
        </p:spPr>
      </p:pic>
      <p:sp>
        <p:nvSpPr>
          <p:cNvPr id="14" name="pole tekstowe 13"/>
          <p:cNvSpPr txBox="1"/>
          <p:nvPr/>
        </p:nvSpPr>
        <p:spPr>
          <a:xfrm>
            <a:off x="3840454" y="3626188"/>
            <a:ext cx="7259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b="1" kern="0" dirty="0">
                <a:solidFill>
                  <a:srgbClr val="000099"/>
                </a:solidFill>
              </a:rPr>
              <a:t>Form similar of that of the absorption cross section</a:t>
            </a: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4537" y="4048221"/>
            <a:ext cx="6462583" cy="811666"/>
          </a:xfrm>
          <a:prstGeom prst="rect">
            <a:avLst/>
          </a:prstGeom>
        </p:spPr>
      </p:pic>
      <p:grpSp>
        <p:nvGrpSpPr>
          <p:cNvPr id="5" name="Grupa 4"/>
          <p:cNvGrpSpPr/>
          <p:nvPr/>
        </p:nvGrpSpPr>
        <p:grpSpPr>
          <a:xfrm>
            <a:off x="607510" y="5084313"/>
            <a:ext cx="11081012" cy="630109"/>
            <a:chOff x="685426" y="5236797"/>
            <a:chExt cx="11081012" cy="630109"/>
          </a:xfrm>
        </p:grpSpPr>
        <p:sp>
          <p:nvSpPr>
            <p:cNvPr id="15" name="pole tekstowe 14"/>
            <p:cNvSpPr txBox="1"/>
            <p:nvPr/>
          </p:nvSpPr>
          <p:spPr>
            <a:xfrm>
              <a:off x="685426" y="5340769"/>
              <a:ext cx="110810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sz="2000" b="1" kern="0" dirty="0">
                  <a:solidFill>
                    <a:srgbClr val="C00000"/>
                  </a:solidFill>
                  <a:latin typeface="Bahnschrift SemiBold" panose="020B0502040204020203" pitchFamily="34" charset="0"/>
                </a:rPr>
                <a:t>CLASSICAL CROSS-SECTION APPROACH WORKS FOR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pole tekstowe 16"/>
                <p:cNvSpPr txBox="1"/>
                <p:nvPr/>
              </p:nvSpPr>
              <p:spPr>
                <a:xfrm>
                  <a:off x="8792849" y="5236797"/>
                  <a:ext cx="1979196" cy="63010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20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≫</m:t>
                        </m:r>
                        <m:f>
                          <m:fPr>
                            <m:ctrlPr>
                              <a:rPr lang="en-US" sz="20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20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𝛾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 sz="2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17" name="pole tekstowe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92849" y="5236797"/>
                  <a:ext cx="1979196" cy="630109"/>
                </a:xfrm>
                <a:prstGeom prst="rect">
                  <a:avLst/>
                </a:prstGeom>
                <a:blipFill>
                  <a:blip r:embed="rId6"/>
                  <a:stretch>
                    <a:fillRect b="-97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9" name="Grupa 18"/>
          <p:cNvGrpSpPr/>
          <p:nvPr/>
        </p:nvGrpSpPr>
        <p:grpSpPr>
          <a:xfrm>
            <a:off x="607510" y="5870268"/>
            <a:ext cx="11081012" cy="461665"/>
            <a:chOff x="685426" y="5340769"/>
            <a:chExt cx="11081012" cy="461665"/>
          </a:xfrm>
        </p:grpSpPr>
        <p:sp>
          <p:nvSpPr>
            <p:cNvPr id="20" name="pole tekstowe 19"/>
            <p:cNvSpPr txBox="1"/>
            <p:nvPr/>
          </p:nvSpPr>
          <p:spPr>
            <a:xfrm>
              <a:off x="685426" y="5340769"/>
              <a:ext cx="110810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sz="2000" b="1" kern="0" dirty="0">
                  <a:solidFill>
                    <a:srgbClr val="C00000"/>
                  </a:solidFill>
                  <a:latin typeface="Bahnschrift SemiBold" panose="020B0502040204020203" pitchFamily="34" charset="0"/>
                </a:rPr>
                <a:t>POPULATION/FLUORESCENCE SATURATES AT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pole tekstowe 20"/>
                <p:cNvSpPr txBox="1"/>
                <p:nvPr/>
              </p:nvSpPr>
              <p:spPr>
                <a:xfrm>
                  <a:off x="8341913" y="5387109"/>
                  <a:ext cx="1979196" cy="30777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𝜅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≈1</m:t>
                        </m:r>
                      </m:oMath>
                    </m:oMathPara>
                  </a14:m>
                  <a:endParaRPr lang="en-US" sz="2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1" name="pole tekstowe 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1913" y="5387109"/>
                  <a:ext cx="1979196" cy="307777"/>
                </a:xfrm>
                <a:prstGeom prst="rect">
                  <a:avLst/>
                </a:prstGeom>
                <a:blipFill>
                  <a:blip r:embed="rId7"/>
                  <a:stretch>
                    <a:fillRect b="-2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pole tekstowe 3"/>
              <p:cNvSpPr txBox="1"/>
              <p:nvPr/>
            </p:nvSpPr>
            <p:spPr>
              <a:xfrm>
                <a:off x="6027827" y="2707068"/>
                <a:ext cx="1157625" cy="77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𝜅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4" name="pole tekstow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7827" y="2707068"/>
                <a:ext cx="1157625" cy="77777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pole tekstowe 21"/>
          <p:cNvSpPr txBox="1"/>
          <p:nvPr/>
        </p:nvSpPr>
        <p:spPr>
          <a:xfrm>
            <a:off x="7187315" y="2912660"/>
            <a:ext cx="28342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kern="0" dirty="0">
                <a:solidFill>
                  <a:srgbClr val="000099"/>
                </a:solidFill>
                <a:latin typeface="Bahnschrift" panose="020B0502040204020203" pitchFamily="34" charset="0"/>
              </a:rPr>
              <a:t>saturation parameter</a:t>
            </a:r>
          </a:p>
        </p:txBody>
      </p:sp>
    </p:spTree>
    <p:extLst>
      <p:ext uri="{BB962C8B-B14F-4D97-AF65-F5344CB8AC3E}">
        <p14:creationId xmlns:p14="http://schemas.microsoft.com/office/powerpoint/2010/main" val="3348402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rostokąt zaokrąglony 18"/>
          <p:cNvSpPr/>
          <p:nvPr/>
        </p:nvSpPr>
        <p:spPr bwMode="auto">
          <a:xfrm>
            <a:off x="7815942" y="5099626"/>
            <a:ext cx="2481943" cy="1078319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rgbClr val="000066"/>
              </a:gs>
              <a:gs pos="100000">
                <a:srgbClr val="0000CC"/>
              </a:gs>
            </a:gsLst>
            <a:lin ang="0" scaled="1"/>
            <a:tileRect/>
          </a:gradFill>
          <a:ln w="38100">
            <a:noFill/>
            <a:round/>
            <a:headEnd/>
            <a:tailEnd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ctr"/>
          <a:lstStyle/>
          <a:p>
            <a:pPr algn="ctr"/>
            <a:endParaRPr lang="en-US" sz="1600" dirty="0"/>
          </a:p>
        </p:txBody>
      </p:sp>
      <p:sp>
        <p:nvSpPr>
          <p:cNvPr id="186370" name="Rectangle 2"/>
          <p:cNvSpPr>
            <a:spLocks noChangeArrowheads="1"/>
          </p:cNvSpPr>
          <p:nvPr/>
        </p:nvSpPr>
        <p:spPr bwMode="auto">
          <a:xfrm>
            <a:off x="0" y="1"/>
            <a:ext cx="12191999" cy="553998"/>
          </a:xfrm>
          <a:prstGeom prst="rect">
            <a:avLst/>
          </a:prstGeom>
          <a:gradFill rotWithShape="1">
            <a:gsLst>
              <a:gs pos="0">
                <a:srgbClr val="333399"/>
              </a:gs>
              <a:gs pos="100000">
                <a:srgbClr val="3333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61938"/>
            <a:r>
              <a:rPr lang="en-US" sz="3000" b="1" dirty="0">
                <a:solidFill>
                  <a:schemeClr val="bg1"/>
                </a:solidFill>
                <a:latin typeface="Bahnschrift SemiBold" panose="020B0502040204020203" pitchFamily="34" charset="0"/>
              </a:rPr>
              <a:t>LIGHT-ATOM INTERACTION – DETUNING DEPENDENCE</a:t>
            </a:r>
          </a:p>
        </p:txBody>
      </p:sp>
      <p:sp>
        <p:nvSpPr>
          <p:cNvPr id="621569" name="Rectangle 1"/>
          <p:cNvSpPr>
            <a:spLocks noChangeArrowheads="1"/>
          </p:cNvSpPr>
          <p:nvPr/>
        </p:nvSpPr>
        <p:spPr bwMode="auto">
          <a:xfrm>
            <a:off x="1524001" y="-8841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>
              <a:cs typeface="Arial" pitchFamily="34" charset="0"/>
            </a:endParaRPr>
          </a:p>
        </p:txBody>
      </p:sp>
      <p:sp>
        <p:nvSpPr>
          <p:cNvPr id="621570" name="Rectangle 2"/>
          <p:cNvSpPr>
            <a:spLocks noChangeArrowheads="1"/>
          </p:cNvSpPr>
          <p:nvPr/>
        </p:nvSpPr>
        <p:spPr bwMode="auto">
          <a:xfrm>
            <a:off x="1524001" y="-8841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>
              <a:cs typeface="Arial" pitchFamily="34" charset="0"/>
            </a:endParaRPr>
          </a:p>
        </p:txBody>
      </p:sp>
      <p:sp>
        <p:nvSpPr>
          <p:cNvPr id="18" name="pole tekstowe 17"/>
          <p:cNvSpPr txBox="1"/>
          <p:nvPr/>
        </p:nvSpPr>
        <p:spPr>
          <a:xfrm>
            <a:off x="739037" y="1061750"/>
            <a:ext cx="1080726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400" b="1" kern="0" dirty="0">
                <a:solidFill>
                  <a:srgbClr val="000099"/>
                </a:solidFill>
              </a:rPr>
              <a:t>POPULATION AT DIFFERENT DETUNINGS</a:t>
            </a:r>
          </a:p>
        </p:txBody>
      </p:sp>
      <p:pic>
        <p:nvPicPr>
          <p:cNvPr id="20" name="Obraz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659" y="2171242"/>
            <a:ext cx="6071927" cy="3541377"/>
          </a:xfrm>
          <a:prstGeom prst="rect">
            <a:avLst/>
          </a:prstGeom>
        </p:spPr>
      </p:pic>
      <p:sp>
        <p:nvSpPr>
          <p:cNvPr id="28" name="pole tekstowe 27"/>
          <p:cNvSpPr txBox="1"/>
          <p:nvPr/>
        </p:nvSpPr>
        <p:spPr>
          <a:xfrm>
            <a:off x="1378602" y="1537788"/>
            <a:ext cx="4764068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1" kern="0" dirty="0">
                <a:solidFill>
                  <a:srgbClr val="000099"/>
                </a:solidFill>
                <a:latin typeface="Bahnschrift" panose="020B0502040204020203" pitchFamily="34" charset="0"/>
              </a:rPr>
              <a:t>It is difficult to saturate with detuned light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pole tekstowe 22"/>
              <p:cNvSpPr txBox="1"/>
              <p:nvPr/>
            </p:nvSpPr>
            <p:spPr>
              <a:xfrm>
                <a:off x="8067315" y="5331009"/>
                <a:ext cx="1979196" cy="66941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𝜅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b>
                        <m:sSubPr>
                          <m:ctrlPr>
                            <a:rPr lang="pl-PL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𝜅</m:t>
                          </m:r>
                        </m:e>
                        <m:sub>
                          <m:r>
                            <a:rPr lang="pl-PL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3" name="pole tekstow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7315" y="5331009"/>
                <a:ext cx="1979196" cy="66941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pole tekstowe 29"/>
          <p:cNvSpPr txBox="1"/>
          <p:nvPr/>
        </p:nvSpPr>
        <p:spPr>
          <a:xfrm>
            <a:off x="7106471" y="3089754"/>
            <a:ext cx="4830834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1" kern="0" dirty="0">
                <a:solidFill>
                  <a:srgbClr val="000099"/>
                </a:solidFill>
                <a:latin typeface="Bahnschrift" panose="020B0502040204020203" pitchFamily="34" charset="0"/>
              </a:rPr>
              <a:t>Oscillation amplitude drops with detuning</a:t>
            </a:r>
          </a:p>
        </p:txBody>
      </p:sp>
      <p:sp>
        <p:nvSpPr>
          <p:cNvPr id="12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97650"/>
            <a:ext cx="12192000" cy="260350"/>
          </a:xfrm>
          <a:prstGeom prst="rect">
            <a:avLst/>
          </a:prstGeom>
          <a:gradFill rotWithShape="1">
            <a:gsLst>
              <a:gs pos="0">
                <a:schemeClr val="accent6">
                  <a:lumMod val="75000"/>
                </a:schemeClr>
              </a:gs>
              <a:gs pos="100000">
                <a:srgbClr val="0000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000" b="1" i="1">
                <a:solidFill>
                  <a:schemeClr val="bg1"/>
                </a:solidFill>
              </a:defRPr>
            </a:lvl1pPr>
          </a:lstStyle>
          <a:p>
            <a:pPr algn="ctr">
              <a:spcAft>
                <a:spcPts val="600"/>
              </a:spcAft>
            </a:pPr>
            <a:r>
              <a:rPr lang="en-US" i="0" dirty="0">
                <a:latin typeface="Bahnschrift SemiBold" panose="020B0502040204020203" pitchFamily="34" charset="0"/>
              </a:rPr>
              <a:t>S. PUSTELNY, QUANTUM-MECHANICAL CALCULATIONS</a:t>
            </a:r>
            <a:r>
              <a:rPr lang="en-US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anose="020B0502040204020203" pitchFamily="34" charset="0"/>
              </a:rPr>
              <a:t>								CERN, 26 AUGUST 2021</a:t>
            </a:r>
          </a:p>
        </p:txBody>
      </p:sp>
      <p:sp>
        <p:nvSpPr>
          <p:cNvPr id="13" name="Równoległobok 12"/>
          <p:cNvSpPr/>
          <p:nvPr/>
        </p:nvSpPr>
        <p:spPr>
          <a:xfrm>
            <a:off x="6620505" y="3209830"/>
            <a:ext cx="485965" cy="180394"/>
          </a:xfrm>
          <a:prstGeom prst="parallelogram">
            <a:avLst/>
          </a:prstGeom>
          <a:gradFill>
            <a:gsLst>
              <a:gs pos="0">
                <a:srgbClr val="3636B8"/>
              </a:gs>
              <a:gs pos="50000">
                <a:srgbClr val="33339A"/>
              </a:gs>
              <a:gs pos="100000">
                <a:srgbClr val="0D0D31"/>
              </a:gs>
            </a:gsLst>
            <a:lin ang="0" scaled="1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pole tekstowe 14"/>
          <p:cNvSpPr txBox="1"/>
          <p:nvPr/>
        </p:nvSpPr>
        <p:spPr>
          <a:xfrm>
            <a:off x="7106471" y="2393074"/>
            <a:ext cx="4968619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1" kern="0" dirty="0">
                <a:solidFill>
                  <a:srgbClr val="000099"/>
                </a:solidFill>
                <a:latin typeface="Bahnschrift" panose="020B0502040204020203" pitchFamily="34" charset="0"/>
              </a:rPr>
              <a:t>Oscillation frequency increases with detuning</a:t>
            </a:r>
          </a:p>
        </p:txBody>
      </p:sp>
      <p:sp>
        <p:nvSpPr>
          <p:cNvPr id="16" name="Równoległobok 15"/>
          <p:cNvSpPr/>
          <p:nvPr/>
        </p:nvSpPr>
        <p:spPr>
          <a:xfrm>
            <a:off x="6620505" y="2513150"/>
            <a:ext cx="485965" cy="180394"/>
          </a:xfrm>
          <a:prstGeom prst="parallelogram">
            <a:avLst/>
          </a:prstGeom>
          <a:gradFill>
            <a:gsLst>
              <a:gs pos="0">
                <a:srgbClr val="3636B8"/>
              </a:gs>
              <a:gs pos="50000">
                <a:srgbClr val="33339A"/>
              </a:gs>
              <a:gs pos="100000">
                <a:srgbClr val="0D0D31"/>
              </a:gs>
            </a:gsLst>
            <a:lin ang="0" scaled="1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Strzałka w dół 13"/>
          <p:cNvSpPr/>
          <p:nvPr/>
        </p:nvSpPr>
        <p:spPr>
          <a:xfrm>
            <a:off x="8665999" y="3632803"/>
            <a:ext cx="1092115" cy="782259"/>
          </a:xfrm>
          <a:prstGeom prst="downArrow">
            <a:avLst>
              <a:gd name="adj1" fmla="val 50000"/>
              <a:gd name="adj2" fmla="val 63538"/>
            </a:avLst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50000">
                <a:srgbClr val="000099"/>
              </a:gs>
              <a:gs pos="100000">
                <a:srgbClr val="8B8BD9"/>
              </a:gs>
            </a:gsLst>
            <a:lin ang="16200000" scaled="1"/>
            <a:tileRect/>
          </a:gradFill>
          <a:ln w="19050">
            <a:solidFill>
              <a:schemeClr val="accent3">
                <a:lumMod val="95000"/>
              </a:schemeClr>
            </a:solidFill>
          </a:ln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pole tekstowe 16"/>
          <p:cNvSpPr txBox="1"/>
          <p:nvPr/>
        </p:nvSpPr>
        <p:spPr>
          <a:xfrm>
            <a:off x="5842223" y="4580689"/>
            <a:ext cx="6349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b="1" kern="0" dirty="0">
                <a:solidFill>
                  <a:srgbClr val="C00000"/>
                </a:solidFill>
                <a:latin typeface="Bahnschrift" panose="020B0502040204020203" pitchFamily="34" charset="0"/>
              </a:rPr>
              <a:t>MUCH HARDER TO SATURATE DETUNED TRANSITION</a:t>
            </a:r>
          </a:p>
        </p:txBody>
      </p:sp>
    </p:spTree>
    <p:extLst>
      <p:ext uri="{BB962C8B-B14F-4D97-AF65-F5344CB8AC3E}">
        <p14:creationId xmlns:p14="http://schemas.microsoft.com/office/powerpoint/2010/main" val="11950594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ChangeArrowheads="1"/>
          </p:cNvSpPr>
          <p:nvPr/>
        </p:nvSpPr>
        <p:spPr bwMode="auto">
          <a:xfrm>
            <a:off x="0" y="1"/>
            <a:ext cx="12191999" cy="553998"/>
          </a:xfrm>
          <a:prstGeom prst="rect">
            <a:avLst/>
          </a:prstGeom>
          <a:gradFill rotWithShape="1">
            <a:gsLst>
              <a:gs pos="0">
                <a:srgbClr val="333399"/>
              </a:gs>
              <a:gs pos="100000">
                <a:srgbClr val="3333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61938"/>
            <a:r>
              <a:rPr lang="en-US" sz="3000" b="1" dirty="0">
                <a:solidFill>
                  <a:schemeClr val="bg1"/>
                </a:solidFill>
                <a:latin typeface="Bahnschrift SemiBold" panose="020B0502040204020203" pitchFamily="34" charset="0"/>
              </a:rPr>
              <a:t>LIGHT-ATOM INTERACTION – DOPPLER EFFECT</a:t>
            </a:r>
          </a:p>
        </p:txBody>
      </p:sp>
      <p:sp>
        <p:nvSpPr>
          <p:cNvPr id="621569" name="Rectangle 1"/>
          <p:cNvSpPr>
            <a:spLocks noChangeArrowheads="1"/>
          </p:cNvSpPr>
          <p:nvPr/>
        </p:nvSpPr>
        <p:spPr bwMode="auto">
          <a:xfrm>
            <a:off x="1524001" y="-8841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>
              <a:cs typeface="Arial" pitchFamily="34" charset="0"/>
            </a:endParaRPr>
          </a:p>
        </p:txBody>
      </p:sp>
      <p:sp>
        <p:nvSpPr>
          <p:cNvPr id="621570" name="Rectangle 2"/>
          <p:cNvSpPr>
            <a:spLocks noChangeArrowheads="1"/>
          </p:cNvSpPr>
          <p:nvPr/>
        </p:nvSpPr>
        <p:spPr bwMode="auto">
          <a:xfrm>
            <a:off x="1524001" y="-8841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>
              <a:cs typeface="Arial" pitchFamily="34" charset="0"/>
            </a:endParaRPr>
          </a:p>
        </p:txBody>
      </p:sp>
      <p:sp>
        <p:nvSpPr>
          <p:cNvPr id="18" name="pole tekstowe 17"/>
          <p:cNvSpPr txBox="1"/>
          <p:nvPr/>
        </p:nvSpPr>
        <p:spPr>
          <a:xfrm>
            <a:off x="886837" y="968673"/>
            <a:ext cx="42987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b="1" kern="0" dirty="0">
                <a:solidFill>
                  <a:srgbClr val="000099"/>
                </a:solidFill>
                <a:latin typeface="Bahnschrift" panose="020B0502040204020203" pitchFamily="34" charset="0"/>
              </a:rPr>
              <a:t>Ions in the bunch have momentum dispersion</a:t>
            </a:r>
          </a:p>
        </p:txBody>
      </p:sp>
      <p:sp>
        <p:nvSpPr>
          <p:cNvPr id="28" name="pole tekstowe 27"/>
          <p:cNvSpPr txBox="1"/>
          <p:nvPr/>
        </p:nvSpPr>
        <p:spPr>
          <a:xfrm>
            <a:off x="6678447" y="1186034"/>
            <a:ext cx="39784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b="1" kern="0" dirty="0">
                <a:solidFill>
                  <a:srgbClr val="000099"/>
                </a:solidFill>
                <a:latin typeface="Bahnschrift" panose="020B0502040204020203" pitchFamily="34" charset="0"/>
              </a:rPr>
              <a:t>Doppler broadening on the transition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pole tekstowe 22"/>
              <p:cNvSpPr txBox="1"/>
              <p:nvPr/>
            </p:nvSpPr>
            <p:spPr>
              <a:xfrm>
                <a:off x="2046626" y="1859203"/>
                <a:ext cx="1979196" cy="56707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≈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2×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−4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pole tekstow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6626" y="1859203"/>
                <a:ext cx="1979196" cy="56707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pole tekstowe 14"/>
          <p:cNvSpPr txBox="1"/>
          <p:nvPr/>
        </p:nvSpPr>
        <p:spPr>
          <a:xfrm>
            <a:off x="6678447" y="3143971"/>
            <a:ext cx="49440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b="1" kern="0" dirty="0">
                <a:solidFill>
                  <a:srgbClr val="000099"/>
                </a:solidFill>
                <a:latin typeface="Bahnschrift" panose="020B0502040204020203" pitchFamily="34" charset="0"/>
              </a:rPr>
              <a:t>Doppler width much larger than the transition width</a:t>
            </a:r>
          </a:p>
        </p:txBody>
      </p:sp>
      <p:sp>
        <p:nvSpPr>
          <p:cNvPr id="17" name="pole tekstowe 16"/>
          <p:cNvSpPr txBox="1"/>
          <p:nvPr/>
        </p:nvSpPr>
        <p:spPr>
          <a:xfrm>
            <a:off x="6678447" y="4913588"/>
            <a:ext cx="49440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b="1" kern="0" dirty="0">
                <a:solidFill>
                  <a:srgbClr val="000099"/>
                </a:solidFill>
                <a:latin typeface="Bahnschrift" panose="020B0502040204020203" pitchFamily="34" charset="0"/>
              </a:rPr>
              <a:t>Extremely difficult to saturate the transition</a:t>
            </a:r>
          </a:p>
        </p:txBody>
      </p:sp>
      <p:sp>
        <p:nvSpPr>
          <p:cNvPr id="19" name="pole tekstowe 18"/>
          <p:cNvSpPr txBox="1"/>
          <p:nvPr/>
        </p:nvSpPr>
        <p:spPr>
          <a:xfrm>
            <a:off x="7887041" y="5820294"/>
            <a:ext cx="1447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b="1" kern="0" dirty="0">
                <a:solidFill>
                  <a:srgbClr val="000099"/>
                </a:solidFill>
              </a:rPr>
              <a:t>Pb</a:t>
            </a:r>
            <a:r>
              <a:rPr lang="en-US" sz="2000" b="1" kern="0" baseline="30000" dirty="0">
                <a:solidFill>
                  <a:srgbClr val="000099"/>
                </a:solidFill>
              </a:rPr>
              <a:t>79+</a:t>
            </a:r>
            <a:r>
              <a:rPr lang="en-US" sz="2000" b="1" kern="0" dirty="0">
                <a:solidFill>
                  <a:srgbClr val="000099"/>
                </a:solidFill>
              </a:rPr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pole tekstowe 3"/>
              <p:cNvSpPr txBox="1"/>
              <p:nvPr/>
            </p:nvSpPr>
            <p:spPr>
              <a:xfrm>
                <a:off x="9100469" y="5745331"/>
                <a:ext cx="1025152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≈5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GW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c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p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pole tekstow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00469" y="5745331"/>
                <a:ext cx="1025152" cy="52039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Obraz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124" y="2493882"/>
            <a:ext cx="5588582" cy="3544758"/>
          </a:xfrm>
          <a:prstGeom prst="rect">
            <a:avLst/>
          </a:prstGeom>
        </p:spPr>
      </p:pic>
      <p:sp>
        <p:nvSpPr>
          <p:cNvPr id="21" name="pole tekstowe 20"/>
          <p:cNvSpPr txBox="1"/>
          <p:nvPr/>
        </p:nvSpPr>
        <p:spPr>
          <a:xfrm>
            <a:off x="3722717" y="2754458"/>
            <a:ext cx="18960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b="1" kern="0" dirty="0">
                <a:solidFill>
                  <a:srgbClr val="000099"/>
                </a:solidFill>
                <a:latin typeface="Bahnschrift" panose="020B0502040204020203" pitchFamily="34" charset="0"/>
              </a:rPr>
              <a:t>Doppler width</a:t>
            </a:r>
          </a:p>
        </p:txBody>
      </p:sp>
      <p:sp>
        <p:nvSpPr>
          <p:cNvPr id="22" name="pole tekstowe 21"/>
          <p:cNvSpPr txBox="1"/>
          <p:nvPr/>
        </p:nvSpPr>
        <p:spPr>
          <a:xfrm>
            <a:off x="3298549" y="4202412"/>
            <a:ext cx="18960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b="1" kern="0" dirty="0">
                <a:solidFill>
                  <a:srgbClr val="000099"/>
                </a:solidFill>
                <a:latin typeface="Bahnschrift" panose="020B0502040204020203" pitchFamily="34" charset="0"/>
              </a:rPr>
              <a:t>Natural width</a:t>
            </a:r>
          </a:p>
        </p:txBody>
      </p:sp>
      <p:sp>
        <p:nvSpPr>
          <p:cNvPr id="20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97650"/>
            <a:ext cx="12192000" cy="260350"/>
          </a:xfrm>
          <a:prstGeom prst="rect">
            <a:avLst/>
          </a:prstGeom>
          <a:gradFill rotWithShape="1">
            <a:gsLst>
              <a:gs pos="0">
                <a:schemeClr val="accent6">
                  <a:lumMod val="75000"/>
                </a:schemeClr>
              </a:gs>
              <a:gs pos="100000">
                <a:srgbClr val="0000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000" b="1" i="1">
                <a:solidFill>
                  <a:schemeClr val="bg1"/>
                </a:solidFill>
              </a:defRPr>
            </a:lvl1pPr>
          </a:lstStyle>
          <a:p>
            <a:pPr algn="ctr">
              <a:spcAft>
                <a:spcPts val="600"/>
              </a:spcAft>
            </a:pPr>
            <a:r>
              <a:rPr lang="en-US" i="0" dirty="0">
                <a:latin typeface="Bahnschrift SemiBold" panose="020B0502040204020203" pitchFamily="34" charset="0"/>
              </a:rPr>
              <a:t>S. PUSTELNY, QUANTUM-MECHANICAL CALCULATIONS</a:t>
            </a:r>
            <a:r>
              <a:rPr lang="en-US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anose="020B0502040204020203" pitchFamily="34" charset="0"/>
              </a:rPr>
              <a:t>								CERN, 26 AUGUST 2021</a:t>
            </a:r>
          </a:p>
        </p:txBody>
      </p:sp>
      <p:sp>
        <p:nvSpPr>
          <p:cNvPr id="24" name="Strzałka w dół 23"/>
          <p:cNvSpPr/>
          <p:nvPr/>
        </p:nvSpPr>
        <p:spPr>
          <a:xfrm>
            <a:off x="8667667" y="4048671"/>
            <a:ext cx="1092115" cy="782259"/>
          </a:xfrm>
          <a:prstGeom prst="downArrow">
            <a:avLst>
              <a:gd name="adj1" fmla="val 50000"/>
              <a:gd name="adj2" fmla="val 63538"/>
            </a:avLst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50000">
                <a:srgbClr val="000099"/>
              </a:gs>
              <a:gs pos="100000">
                <a:srgbClr val="8B8BD9"/>
              </a:gs>
            </a:gsLst>
            <a:lin ang="16200000" scaled="1"/>
            <a:tileRect/>
          </a:gradFill>
          <a:ln w="19050">
            <a:solidFill>
              <a:schemeClr val="accent3">
                <a:lumMod val="95000"/>
              </a:schemeClr>
            </a:solidFill>
          </a:ln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Strzałka w dół 24"/>
          <p:cNvSpPr/>
          <p:nvPr/>
        </p:nvSpPr>
        <p:spPr>
          <a:xfrm rot="16200000">
            <a:off x="5289597" y="1172582"/>
            <a:ext cx="1092115" cy="782259"/>
          </a:xfrm>
          <a:prstGeom prst="downArrow">
            <a:avLst>
              <a:gd name="adj1" fmla="val 50000"/>
              <a:gd name="adj2" fmla="val 63538"/>
            </a:avLst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50000">
                <a:srgbClr val="000099"/>
              </a:gs>
              <a:gs pos="100000">
                <a:srgbClr val="8B8BD9"/>
              </a:gs>
            </a:gsLst>
            <a:lin ang="16200000" scaled="1"/>
            <a:tileRect/>
          </a:gradFill>
          <a:ln w="19050">
            <a:solidFill>
              <a:schemeClr val="accent3">
                <a:lumMod val="95000"/>
              </a:schemeClr>
            </a:solidFill>
          </a:ln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854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ChangeArrowheads="1"/>
          </p:cNvSpPr>
          <p:nvPr/>
        </p:nvSpPr>
        <p:spPr bwMode="auto">
          <a:xfrm>
            <a:off x="0" y="1"/>
            <a:ext cx="12191999" cy="553998"/>
          </a:xfrm>
          <a:prstGeom prst="rect">
            <a:avLst/>
          </a:prstGeom>
          <a:gradFill rotWithShape="1">
            <a:gsLst>
              <a:gs pos="0">
                <a:srgbClr val="333399"/>
              </a:gs>
              <a:gs pos="100000">
                <a:srgbClr val="3333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61938"/>
            <a:r>
              <a:rPr lang="en-US" sz="3000" b="1" dirty="0">
                <a:solidFill>
                  <a:schemeClr val="bg1"/>
                </a:solidFill>
                <a:latin typeface="Bahnschrift SemiBold" panose="020B0502040204020203" pitchFamily="34" charset="0"/>
              </a:rPr>
              <a:t>LIGHT-ATOM INTERACTION – DOPPLER EFFECT</a:t>
            </a:r>
          </a:p>
        </p:txBody>
      </p:sp>
      <p:sp>
        <p:nvSpPr>
          <p:cNvPr id="621569" name="Rectangle 1"/>
          <p:cNvSpPr>
            <a:spLocks noChangeArrowheads="1"/>
          </p:cNvSpPr>
          <p:nvPr/>
        </p:nvSpPr>
        <p:spPr bwMode="auto">
          <a:xfrm>
            <a:off x="1524001" y="-8841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>
              <a:cs typeface="Arial" pitchFamily="34" charset="0"/>
            </a:endParaRPr>
          </a:p>
        </p:txBody>
      </p:sp>
      <p:sp>
        <p:nvSpPr>
          <p:cNvPr id="621570" name="Rectangle 2"/>
          <p:cNvSpPr>
            <a:spLocks noChangeArrowheads="1"/>
          </p:cNvSpPr>
          <p:nvPr/>
        </p:nvSpPr>
        <p:spPr bwMode="auto">
          <a:xfrm>
            <a:off x="1524001" y="-8841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>
              <a:cs typeface="Arial" pitchFamily="34" charset="0"/>
            </a:endParaRPr>
          </a:p>
        </p:txBody>
      </p:sp>
      <p:sp>
        <p:nvSpPr>
          <p:cNvPr id="20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97650"/>
            <a:ext cx="12192000" cy="260350"/>
          </a:xfrm>
          <a:prstGeom prst="rect">
            <a:avLst/>
          </a:prstGeom>
          <a:gradFill rotWithShape="1">
            <a:gsLst>
              <a:gs pos="0">
                <a:schemeClr val="accent6">
                  <a:lumMod val="75000"/>
                </a:schemeClr>
              </a:gs>
              <a:gs pos="100000">
                <a:srgbClr val="0000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000" b="1" i="1">
                <a:solidFill>
                  <a:schemeClr val="bg1"/>
                </a:solidFill>
              </a:defRPr>
            </a:lvl1pPr>
          </a:lstStyle>
          <a:p>
            <a:pPr algn="ctr">
              <a:spcAft>
                <a:spcPts val="600"/>
              </a:spcAft>
            </a:pPr>
            <a:r>
              <a:rPr lang="en-US" i="0" dirty="0">
                <a:latin typeface="Bahnschrift SemiBold" panose="020B0502040204020203" pitchFamily="34" charset="0"/>
              </a:rPr>
              <a:t>S. PUSTELNY, QUANTUM-MECHANICAL CALCULATIONS</a:t>
            </a:r>
            <a:r>
              <a:rPr lang="en-US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anose="020B0502040204020203" pitchFamily="34" charset="0"/>
              </a:rPr>
              <a:t>								CERN, 26 AUGUST 2021</a:t>
            </a: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6729" y="1898079"/>
            <a:ext cx="2880000" cy="1796834"/>
          </a:xfrm>
          <a:prstGeom prst="rect">
            <a:avLst/>
          </a:prstGeom>
        </p:spPr>
      </p:pic>
      <p:sp>
        <p:nvSpPr>
          <p:cNvPr id="26" name="pole tekstowe 25"/>
          <p:cNvSpPr txBox="1"/>
          <p:nvPr/>
        </p:nvSpPr>
        <p:spPr>
          <a:xfrm>
            <a:off x="739037" y="919250"/>
            <a:ext cx="1080726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400" b="1" kern="0" dirty="0">
                <a:solidFill>
                  <a:srgbClr val="000099"/>
                </a:solidFill>
              </a:rPr>
              <a:t>POPULATION AT DIFFERENT DETUNINGS</a:t>
            </a:r>
          </a:p>
        </p:txBody>
      </p:sp>
      <p:sp>
        <p:nvSpPr>
          <p:cNvPr id="27" name="pole tekstowe 26"/>
          <p:cNvSpPr txBox="1"/>
          <p:nvPr/>
        </p:nvSpPr>
        <p:spPr>
          <a:xfrm>
            <a:off x="1218333" y="1438866"/>
            <a:ext cx="2896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b="1" kern="0" dirty="0">
                <a:solidFill>
                  <a:srgbClr val="000099"/>
                </a:solidFill>
              </a:rPr>
              <a:t>TIME DEPENDENCE</a:t>
            </a:r>
          </a:p>
        </p:txBody>
      </p:sp>
      <p:sp>
        <p:nvSpPr>
          <p:cNvPr id="29" name="pole tekstowe 28"/>
          <p:cNvSpPr txBox="1"/>
          <p:nvPr/>
        </p:nvSpPr>
        <p:spPr>
          <a:xfrm>
            <a:off x="5281678" y="1452574"/>
            <a:ext cx="2896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b="1" kern="0" dirty="0">
                <a:solidFill>
                  <a:srgbClr val="000099"/>
                </a:solidFill>
              </a:rPr>
              <a:t>SPECTRUM</a:t>
            </a:r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8333" y="4096066"/>
            <a:ext cx="2880000" cy="1807700"/>
          </a:xfrm>
          <a:prstGeom prst="rect">
            <a:avLst/>
          </a:prstGeom>
        </p:spPr>
      </p:pic>
      <p:sp>
        <p:nvSpPr>
          <p:cNvPr id="30" name="pole tekstowe 29"/>
          <p:cNvSpPr txBox="1"/>
          <p:nvPr/>
        </p:nvSpPr>
        <p:spPr>
          <a:xfrm rot="16200000">
            <a:off x="-625901" y="2465447"/>
            <a:ext cx="2896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b="1" kern="0" dirty="0">
                <a:solidFill>
                  <a:srgbClr val="000099"/>
                </a:solidFill>
              </a:rPr>
              <a:t>MONOCHROMATIC</a:t>
            </a:r>
          </a:p>
        </p:txBody>
      </p:sp>
      <p:sp>
        <p:nvSpPr>
          <p:cNvPr id="31" name="pole tekstowe 30"/>
          <p:cNvSpPr txBox="1"/>
          <p:nvPr/>
        </p:nvSpPr>
        <p:spPr>
          <a:xfrm rot="16200000">
            <a:off x="174430" y="4791709"/>
            <a:ext cx="13300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b="1" kern="0" dirty="0">
                <a:solidFill>
                  <a:srgbClr val="000099"/>
                </a:solidFill>
              </a:rPr>
              <a:t>PULSE</a:t>
            </a:r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98470" y="1887691"/>
            <a:ext cx="2880000" cy="1805427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98470" y="4082909"/>
            <a:ext cx="2880000" cy="1820857"/>
          </a:xfrm>
          <a:prstGeom prst="rect">
            <a:avLst/>
          </a:prstGeom>
        </p:spPr>
      </p:pic>
      <p:sp>
        <p:nvSpPr>
          <p:cNvPr id="32" name="pole tekstowe 31"/>
          <p:cNvSpPr txBox="1"/>
          <p:nvPr/>
        </p:nvSpPr>
        <p:spPr>
          <a:xfrm>
            <a:off x="9006524" y="2031026"/>
            <a:ext cx="304297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1" kern="0" dirty="0">
                <a:solidFill>
                  <a:srgbClr val="000099"/>
                </a:solidFill>
                <a:latin typeface="Bahnschrift" panose="020B0502040204020203" pitchFamily="34" charset="0"/>
              </a:rPr>
              <a:t>Finite interaction time broadens spectrum of light</a:t>
            </a:r>
          </a:p>
        </p:txBody>
      </p:sp>
      <p:sp>
        <p:nvSpPr>
          <p:cNvPr id="33" name="Równoległobok 32"/>
          <p:cNvSpPr/>
          <p:nvPr/>
        </p:nvSpPr>
        <p:spPr>
          <a:xfrm>
            <a:off x="8520558" y="2151102"/>
            <a:ext cx="485965" cy="180394"/>
          </a:xfrm>
          <a:prstGeom prst="parallelogram">
            <a:avLst/>
          </a:prstGeom>
          <a:gradFill>
            <a:gsLst>
              <a:gs pos="0">
                <a:srgbClr val="3636B8"/>
              </a:gs>
              <a:gs pos="50000">
                <a:srgbClr val="33339A"/>
              </a:gs>
              <a:gs pos="100000">
                <a:srgbClr val="0D0D31"/>
              </a:gs>
            </a:gsLst>
            <a:lin ang="0" scaled="1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Prostokąt zaokrąglony 33"/>
          <p:cNvSpPr/>
          <p:nvPr/>
        </p:nvSpPr>
        <p:spPr bwMode="auto">
          <a:xfrm>
            <a:off x="7922270" y="3976786"/>
            <a:ext cx="4115558" cy="820431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rgbClr val="000066"/>
              </a:gs>
              <a:gs pos="100000">
                <a:srgbClr val="0000CC"/>
              </a:gs>
            </a:gsLst>
            <a:lin ang="0" scaled="1"/>
            <a:tileRect/>
          </a:gradFill>
          <a:ln w="38100">
            <a:noFill/>
            <a:round/>
            <a:headEnd/>
            <a:tailEnd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ctr"/>
          <a:lstStyle/>
          <a:p>
            <a:pPr algn="ctr"/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pole tekstowe 34"/>
              <p:cNvSpPr txBox="1"/>
              <p:nvPr/>
            </p:nvSpPr>
            <p:spPr>
              <a:xfrm>
                <a:off x="8025806" y="4056465"/>
                <a:ext cx="3777381" cy="61343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𝑬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𝜺</m:t>
                          </m:r>
                        </m:sub>
                      </m:sSub>
                      <m:sSup>
                        <m:sSup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𝑖</m:t>
                          </m:r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pl-PL" sz="2400" b="1" i="1" smtClean="0"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</m:e>
                          </m:d>
                        </m:sup>
                      </m:sSup>
                      <m:sSup>
                        <m:sSup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5" name="pole tekstow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5806" y="4056465"/>
                <a:ext cx="3777381" cy="61343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Strzałka w dół 35"/>
          <p:cNvSpPr/>
          <p:nvPr/>
        </p:nvSpPr>
        <p:spPr>
          <a:xfrm>
            <a:off x="9878950" y="2932773"/>
            <a:ext cx="1092115" cy="782259"/>
          </a:xfrm>
          <a:prstGeom prst="downArrow">
            <a:avLst>
              <a:gd name="adj1" fmla="val 50000"/>
              <a:gd name="adj2" fmla="val 63538"/>
            </a:avLst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50000">
                <a:srgbClr val="000099"/>
              </a:gs>
              <a:gs pos="100000">
                <a:srgbClr val="8B8BD9"/>
              </a:gs>
            </a:gsLst>
            <a:lin ang="16200000" scaled="1"/>
            <a:tileRect/>
          </a:gradFill>
          <a:ln w="19050">
            <a:solidFill>
              <a:schemeClr val="accent3">
                <a:lumMod val="95000"/>
              </a:schemeClr>
            </a:solidFill>
          </a:ln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1326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ChangeArrowheads="1"/>
          </p:cNvSpPr>
          <p:nvPr/>
        </p:nvSpPr>
        <p:spPr bwMode="auto">
          <a:xfrm>
            <a:off x="0" y="1"/>
            <a:ext cx="12191999" cy="553998"/>
          </a:xfrm>
          <a:prstGeom prst="rect">
            <a:avLst/>
          </a:prstGeom>
          <a:gradFill rotWithShape="1">
            <a:gsLst>
              <a:gs pos="0">
                <a:srgbClr val="333399"/>
              </a:gs>
              <a:gs pos="100000">
                <a:srgbClr val="3333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61938"/>
            <a:r>
              <a:rPr lang="en-US" sz="3000" b="1" dirty="0">
                <a:solidFill>
                  <a:schemeClr val="bg1"/>
                </a:solidFill>
                <a:latin typeface="Bahnschrift SemiBold" panose="020B0502040204020203" pitchFamily="34" charset="0"/>
              </a:rPr>
              <a:t>LIGHT-ATOM INTERACTION – PULSE EXCITATION</a:t>
            </a:r>
          </a:p>
        </p:txBody>
      </p:sp>
      <p:sp>
        <p:nvSpPr>
          <p:cNvPr id="621569" name="Rectangle 1"/>
          <p:cNvSpPr>
            <a:spLocks noChangeArrowheads="1"/>
          </p:cNvSpPr>
          <p:nvPr/>
        </p:nvSpPr>
        <p:spPr bwMode="auto">
          <a:xfrm>
            <a:off x="1524001" y="-8841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>
              <a:cs typeface="Arial" pitchFamily="34" charset="0"/>
            </a:endParaRPr>
          </a:p>
        </p:txBody>
      </p:sp>
      <p:sp>
        <p:nvSpPr>
          <p:cNvPr id="621570" name="Rectangle 2"/>
          <p:cNvSpPr>
            <a:spLocks noChangeArrowheads="1"/>
          </p:cNvSpPr>
          <p:nvPr/>
        </p:nvSpPr>
        <p:spPr bwMode="auto">
          <a:xfrm>
            <a:off x="1524001" y="-8841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>
              <a:cs typeface="Arial" pitchFamily="34" charset="0"/>
            </a:endParaRP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339" y="1525908"/>
            <a:ext cx="4765922" cy="3068471"/>
          </a:xfrm>
          <a:prstGeom prst="rect">
            <a:avLst/>
          </a:prstGeom>
        </p:spPr>
      </p:pic>
      <p:sp>
        <p:nvSpPr>
          <p:cNvPr id="20" name="pole tekstowe 19"/>
          <p:cNvSpPr txBox="1"/>
          <p:nvPr/>
        </p:nvSpPr>
        <p:spPr>
          <a:xfrm>
            <a:off x="527477" y="934750"/>
            <a:ext cx="4598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b="1" kern="0" dirty="0">
                <a:solidFill>
                  <a:srgbClr val="000099"/>
                </a:solidFill>
                <a:latin typeface="Bahnschrift" panose="020B0502040204020203" pitchFamily="34" charset="0"/>
              </a:rPr>
              <a:t>Using spectrally broad light (pulse)</a:t>
            </a:r>
          </a:p>
        </p:txBody>
      </p:sp>
      <p:sp>
        <p:nvSpPr>
          <p:cNvPr id="12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97650"/>
            <a:ext cx="12192000" cy="260350"/>
          </a:xfrm>
          <a:prstGeom prst="rect">
            <a:avLst/>
          </a:prstGeom>
          <a:gradFill rotWithShape="1">
            <a:gsLst>
              <a:gs pos="0">
                <a:schemeClr val="accent6">
                  <a:lumMod val="75000"/>
                </a:schemeClr>
              </a:gs>
              <a:gs pos="100000">
                <a:srgbClr val="0000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000" b="1" i="1">
                <a:solidFill>
                  <a:schemeClr val="bg1"/>
                </a:solidFill>
              </a:defRPr>
            </a:lvl1pPr>
          </a:lstStyle>
          <a:p>
            <a:pPr algn="ctr">
              <a:spcAft>
                <a:spcPts val="600"/>
              </a:spcAft>
            </a:pPr>
            <a:r>
              <a:rPr lang="en-US" i="0" dirty="0">
                <a:latin typeface="Bahnschrift SemiBold" panose="020B0502040204020203" pitchFamily="34" charset="0"/>
              </a:rPr>
              <a:t>S. PUSTELNY, QUANTUM-MECHANICAL CALCULATIONS</a:t>
            </a:r>
            <a:r>
              <a:rPr lang="en-US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anose="020B0502040204020203" pitchFamily="34" charset="0"/>
              </a:rPr>
              <a:t>								CERN, 26 AUGUST 2021</a:t>
            </a:r>
          </a:p>
        </p:txBody>
      </p:sp>
      <p:sp>
        <p:nvSpPr>
          <p:cNvPr id="15" name="pole tekstowe 14"/>
          <p:cNvSpPr txBox="1"/>
          <p:nvPr/>
        </p:nvSpPr>
        <p:spPr>
          <a:xfrm>
            <a:off x="7053293" y="974248"/>
            <a:ext cx="4598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b="1" kern="0" dirty="0">
                <a:solidFill>
                  <a:srgbClr val="000099"/>
                </a:solidFill>
                <a:latin typeface="Bahnschrift" panose="020B0502040204020203" pitchFamily="34" charset="0"/>
              </a:rPr>
              <a:t>Population for different detunings</a:t>
            </a:r>
          </a:p>
        </p:txBody>
      </p:sp>
      <p:sp>
        <p:nvSpPr>
          <p:cNvPr id="16" name="pole tekstowe 15"/>
          <p:cNvSpPr txBox="1"/>
          <p:nvPr/>
        </p:nvSpPr>
        <p:spPr>
          <a:xfrm>
            <a:off x="527477" y="4908023"/>
            <a:ext cx="11124725" cy="488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400" b="1" kern="0" dirty="0">
                <a:solidFill>
                  <a:srgbClr val="C00000"/>
                </a:solidFill>
                <a:latin typeface="Bahnschrift" panose="020B0502040204020203" pitchFamily="34" charset="0"/>
              </a:rPr>
              <a:t>FINAL POPULATION DETERMINED A CUMULATED RABI PHASE</a:t>
            </a:r>
            <a:endParaRPr lang="en-US" sz="2800" b="1" kern="0" dirty="0">
              <a:solidFill>
                <a:srgbClr val="C00000"/>
              </a:solidFill>
              <a:latin typeface="Bahnschrift" panose="020B0502040204020203" pitchFamily="34" charset="0"/>
            </a:endParaRPr>
          </a:p>
        </p:txBody>
      </p:sp>
      <p:sp>
        <p:nvSpPr>
          <p:cNvPr id="18" name="Prostokąt zaokrąglony 17"/>
          <p:cNvSpPr/>
          <p:nvPr/>
        </p:nvSpPr>
        <p:spPr bwMode="auto">
          <a:xfrm>
            <a:off x="4359208" y="5451162"/>
            <a:ext cx="3526008" cy="1051486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rgbClr val="000066"/>
              </a:gs>
              <a:gs pos="100000">
                <a:srgbClr val="0000CC"/>
              </a:gs>
            </a:gsLst>
            <a:lin ang="0" scaled="1"/>
            <a:tileRect/>
          </a:gradFill>
          <a:ln w="38100">
            <a:noFill/>
            <a:round/>
            <a:headEnd/>
            <a:tailEnd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ctr"/>
          <a:lstStyle/>
          <a:p>
            <a:pPr algn="ctr"/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pole tekstowe 18"/>
              <p:cNvSpPr txBox="1"/>
              <p:nvPr/>
            </p:nvSpPr>
            <p:spPr>
              <a:xfrm>
                <a:off x="4505648" y="5563939"/>
                <a:ext cx="3233129" cy="8259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𝑒𝑒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(</m:t>
                          </m:r>
                          <m:nary>
                            <m:nary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24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sup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>
                                      <a:latin typeface="Cambria Math" panose="02040503050406030204" pitchFamily="18" charset="0"/>
                                    </a:rPr>
                                    <m:t>Ω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e>
                          </m:nary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9" name="pole tekstow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5648" y="5563939"/>
                <a:ext cx="3233129" cy="8259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Obraz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63788" y="1495547"/>
            <a:ext cx="6048090" cy="3216930"/>
          </a:xfrm>
          <a:prstGeom prst="rect">
            <a:avLst/>
          </a:prstGeom>
        </p:spPr>
      </p:pic>
      <p:sp>
        <p:nvSpPr>
          <p:cNvPr id="14" name="Strzałka w dół 13"/>
          <p:cNvSpPr/>
          <p:nvPr/>
        </p:nvSpPr>
        <p:spPr>
          <a:xfrm rot="16200000">
            <a:off x="5018081" y="2442886"/>
            <a:ext cx="1092115" cy="782259"/>
          </a:xfrm>
          <a:prstGeom prst="downArrow">
            <a:avLst>
              <a:gd name="adj1" fmla="val 50000"/>
              <a:gd name="adj2" fmla="val 63538"/>
            </a:avLst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50000">
                <a:srgbClr val="000099"/>
              </a:gs>
              <a:gs pos="100000">
                <a:srgbClr val="8B8BD9"/>
              </a:gs>
            </a:gsLst>
            <a:lin ang="16200000" scaled="1"/>
            <a:tileRect/>
          </a:gradFill>
          <a:ln w="19050">
            <a:solidFill>
              <a:schemeClr val="accent3">
                <a:lumMod val="95000"/>
              </a:schemeClr>
            </a:solidFill>
          </a:ln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642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ChangeArrowheads="1"/>
          </p:cNvSpPr>
          <p:nvPr/>
        </p:nvSpPr>
        <p:spPr bwMode="auto">
          <a:xfrm>
            <a:off x="0" y="1"/>
            <a:ext cx="12192000" cy="584775"/>
          </a:xfrm>
          <a:prstGeom prst="rect">
            <a:avLst/>
          </a:prstGeom>
          <a:gradFill rotWithShape="1">
            <a:gsLst>
              <a:gs pos="0">
                <a:srgbClr val="333399"/>
              </a:gs>
              <a:gs pos="100000">
                <a:srgbClr val="3333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61938"/>
            <a:r>
              <a:rPr lang="en-US" sz="3200" b="1" dirty="0">
                <a:solidFill>
                  <a:schemeClr val="bg1"/>
                </a:solidFill>
                <a:latin typeface="Bahnschrift SemiBold" panose="020B0502040204020203" pitchFamily="34" charset="0"/>
              </a:rPr>
              <a:t>OUTLINE</a:t>
            </a:r>
          </a:p>
        </p:txBody>
      </p:sp>
      <p:sp>
        <p:nvSpPr>
          <p:cNvPr id="621569" name="Rectangle 1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>
              <a:cs typeface="Arial" pitchFamily="34" charset="0"/>
            </a:endParaRPr>
          </a:p>
        </p:txBody>
      </p:sp>
      <p:sp>
        <p:nvSpPr>
          <p:cNvPr id="621570" name="Rectangle 2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>
              <a:cs typeface="Arial" pitchFamily="34" charset="0"/>
            </a:endParaRPr>
          </a:p>
        </p:txBody>
      </p:sp>
      <p:sp>
        <p:nvSpPr>
          <p:cNvPr id="64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97650"/>
            <a:ext cx="12192000" cy="260350"/>
          </a:xfrm>
          <a:prstGeom prst="rect">
            <a:avLst/>
          </a:prstGeom>
          <a:gradFill rotWithShape="1">
            <a:gsLst>
              <a:gs pos="0">
                <a:schemeClr val="accent6">
                  <a:lumMod val="75000"/>
                </a:schemeClr>
              </a:gs>
              <a:gs pos="100000">
                <a:srgbClr val="0000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000" b="1" i="1">
                <a:solidFill>
                  <a:schemeClr val="bg1"/>
                </a:solidFill>
              </a:defRPr>
            </a:lvl1pPr>
          </a:lstStyle>
          <a:p>
            <a:pPr algn="ctr">
              <a:spcAft>
                <a:spcPts val="600"/>
              </a:spcAft>
            </a:pPr>
            <a:r>
              <a:rPr lang="en-US" i="0" dirty="0">
                <a:latin typeface="Bahnschrift SemiBold" panose="020B0502040204020203" pitchFamily="34" charset="0"/>
              </a:rPr>
              <a:t>S. PUSTELNY, QUANTUM-MECHANICAL CALCULATIONS</a:t>
            </a:r>
            <a:r>
              <a:rPr lang="en-US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anose="020B0502040204020203" pitchFamily="34" charset="0"/>
              </a:rPr>
              <a:t>								CERN, 26 AUGUST 2021</a:t>
            </a: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313" y="1044460"/>
            <a:ext cx="4631173" cy="50935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7" name="Rectangle 3"/>
          <p:cNvSpPr>
            <a:spLocks noChangeArrowheads="1"/>
          </p:cNvSpPr>
          <p:nvPr/>
        </p:nvSpPr>
        <p:spPr bwMode="auto">
          <a:xfrm>
            <a:off x="6742194" y="2487385"/>
            <a:ext cx="4886134" cy="220765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indent="12700">
              <a:spcBef>
                <a:spcPct val="20000"/>
              </a:spcBef>
            </a:pPr>
            <a:r>
              <a:rPr lang="en-US" sz="2400" b="1" dirty="0">
                <a:solidFill>
                  <a:srgbClr val="3333A3"/>
                </a:solidFill>
                <a:latin typeface="Bahnschrift SemiBold" panose="020B0502040204020203" pitchFamily="34" charset="0"/>
              </a:rPr>
              <a:t>LIGHT (LIGHT PULSE)</a:t>
            </a:r>
          </a:p>
          <a:p>
            <a:pPr indent="12700">
              <a:spcBef>
                <a:spcPct val="20000"/>
              </a:spcBef>
            </a:pPr>
            <a:endParaRPr lang="en-US" sz="2400" b="1" dirty="0">
              <a:solidFill>
                <a:srgbClr val="3333A3"/>
              </a:solidFill>
              <a:latin typeface="Bahnschrift SemiBold" panose="020B0502040204020203" pitchFamily="34" charset="0"/>
            </a:endParaRPr>
          </a:p>
          <a:p>
            <a:pPr indent="12700">
              <a:spcBef>
                <a:spcPct val="20000"/>
              </a:spcBef>
            </a:pPr>
            <a:r>
              <a:rPr lang="en-US" sz="2400" b="1" dirty="0">
                <a:solidFill>
                  <a:srgbClr val="3333A3"/>
                </a:solidFill>
                <a:latin typeface="Bahnschrift SemiBold" panose="020B0502040204020203" pitchFamily="34" charset="0"/>
              </a:rPr>
              <a:t>ATOM (HIGHLY-CHARGED ION)</a:t>
            </a:r>
          </a:p>
          <a:p>
            <a:pPr indent="12700">
              <a:spcBef>
                <a:spcPct val="20000"/>
              </a:spcBef>
            </a:pPr>
            <a:endParaRPr lang="en-US" sz="2400" b="1" dirty="0">
              <a:solidFill>
                <a:srgbClr val="3333A3"/>
              </a:solidFill>
              <a:latin typeface="Bahnschrift SemiBold" panose="020B0502040204020203" pitchFamily="34" charset="0"/>
            </a:endParaRPr>
          </a:p>
          <a:p>
            <a:pPr indent="12700">
              <a:spcBef>
                <a:spcPct val="20000"/>
              </a:spcBef>
            </a:pPr>
            <a:r>
              <a:rPr lang="en-US" sz="2400" b="1" dirty="0">
                <a:solidFill>
                  <a:srgbClr val="3333A3"/>
                </a:solidFill>
                <a:latin typeface="Bahnschrift SemiBold" panose="020B0502040204020203" pitchFamily="34" charset="0"/>
              </a:rPr>
              <a:t>INTERACTION</a:t>
            </a:r>
          </a:p>
        </p:txBody>
      </p:sp>
      <p:sp>
        <p:nvSpPr>
          <p:cNvPr id="68" name="Równoległobok 67"/>
          <p:cNvSpPr/>
          <p:nvPr/>
        </p:nvSpPr>
        <p:spPr>
          <a:xfrm>
            <a:off x="6106939" y="2613488"/>
            <a:ext cx="485965" cy="180394"/>
          </a:xfrm>
          <a:prstGeom prst="parallelogram">
            <a:avLst/>
          </a:prstGeom>
          <a:gradFill>
            <a:gsLst>
              <a:gs pos="0">
                <a:srgbClr val="3636B8"/>
              </a:gs>
              <a:gs pos="50000">
                <a:srgbClr val="33339A"/>
              </a:gs>
              <a:gs pos="100000">
                <a:srgbClr val="0D0D31"/>
              </a:gs>
            </a:gsLst>
            <a:lin ang="0" scaled="1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9" name="Równoległobok 68"/>
          <p:cNvSpPr/>
          <p:nvPr/>
        </p:nvSpPr>
        <p:spPr>
          <a:xfrm>
            <a:off x="6106939" y="3483165"/>
            <a:ext cx="485965" cy="180394"/>
          </a:xfrm>
          <a:prstGeom prst="parallelogram">
            <a:avLst/>
          </a:prstGeom>
          <a:gradFill>
            <a:gsLst>
              <a:gs pos="0">
                <a:srgbClr val="3636B8"/>
              </a:gs>
              <a:gs pos="50000">
                <a:srgbClr val="33339A"/>
              </a:gs>
              <a:gs pos="100000">
                <a:srgbClr val="0D0D31"/>
              </a:gs>
            </a:gsLst>
            <a:lin ang="0" scaled="1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Równoległobok 69"/>
          <p:cNvSpPr/>
          <p:nvPr/>
        </p:nvSpPr>
        <p:spPr>
          <a:xfrm>
            <a:off x="6106938" y="4352842"/>
            <a:ext cx="485965" cy="180394"/>
          </a:xfrm>
          <a:prstGeom prst="parallelogram">
            <a:avLst/>
          </a:prstGeom>
          <a:gradFill>
            <a:gsLst>
              <a:gs pos="0">
                <a:srgbClr val="3636B8"/>
              </a:gs>
              <a:gs pos="50000">
                <a:srgbClr val="33339A"/>
              </a:gs>
              <a:gs pos="100000">
                <a:srgbClr val="0D0D31"/>
              </a:gs>
            </a:gsLst>
            <a:lin ang="0" scaled="1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00753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ChangeArrowheads="1"/>
          </p:cNvSpPr>
          <p:nvPr/>
        </p:nvSpPr>
        <p:spPr bwMode="auto">
          <a:xfrm>
            <a:off x="0" y="1"/>
            <a:ext cx="12191999" cy="553998"/>
          </a:xfrm>
          <a:prstGeom prst="rect">
            <a:avLst/>
          </a:prstGeom>
          <a:gradFill rotWithShape="1">
            <a:gsLst>
              <a:gs pos="0">
                <a:srgbClr val="333399"/>
              </a:gs>
              <a:gs pos="100000">
                <a:srgbClr val="3333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61938"/>
            <a:r>
              <a:rPr lang="en-US" sz="3000" b="1" dirty="0">
                <a:solidFill>
                  <a:schemeClr val="bg1"/>
                </a:solidFill>
                <a:latin typeface="Bahnschrift SemiBold" panose="020B0502040204020203" pitchFamily="34" charset="0"/>
              </a:rPr>
              <a:t>LIGHT-ATOM INTERACTION – PULSE EXCITATION</a:t>
            </a:r>
          </a:p>
        </p:txBody>
      </p:sp>
      <p:sp>
        <p:nvSpPr>
          <p:cNvPr id="621569" name="Rectangle 1"/>
          <p:cNvSpPr>
            <a:spLocks noChangeArrowheads="1"/>
          </p:cNvSpPr>
          <p:nvPr/>
        </p:nvSpPr>
        <p:spPr bwMode="auto">
          <a:xfrm>
            <a:off x="1524001" y="-8841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>
              <a:cs typeface="Arial" pitchFamily="34" charset="0"/>
            </a:endParaRPr>
          </a:p>
        </p:txBody>
      </p:sp>
      <p:sp>
        <p:nvSpPr>
          <p:cNvPr id="621570" name="Rectangle 2"/>
          <p:cNvSpPr>
            <a:spLocks noChangeArrowheads="1"/>
          </p:cNvSpPr>
          <p:nvPr/>
        </p:nvSpPr>
        <p:spPr bwMode="auto">
          <a:xfrm>
            <a:off x="1524001" y="-8841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>
              <a:cs typeface="Arial" pitchFamily="34" charset="0"/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3508" y="866183"/>
            <a:ext cx="7382379" cy="4891392"/>
          </a:xfrm>
          <a:prstGeom prst="rect">
            <a:avLst/>
          </a:prstGeom>
        </p:spPr>
      </p:pic>
      <p:sp>
        <p:nvSpPr>
          <p:cNvPr id="22" name="pole tekstowe 21"/>
          <p:cNvSpPr txBox="1"/>
          <p:nvPr/>
        </p:nvSpPr>
        <p:spPr>
          <a:xfrm>
            <a:off x="3276971" y="5933539"/>
            <a:ext cx="5638056" cy="488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400" b="1" kern="0" dirty="0">
                <a:solidFill>
                  <a:srgbClr val="C00000"/>
                </a:solidFill>
                <a:latin typeface="Bahnschrift" panose="020B0502040204020203" pitchFamily="34" charset="0"/>
              </a:rPr>
              <a:t>EFFICIENT EXCITATION OF ATOMS</a:t>
            </a:r>
            <a:endParaRPr lang="en-US" sz="2800" b="1" kern="0" dirty="0">
              <a:solidFill>
                <a:srgbClr val="C00000"/>
              </a:solidFill>
              <a:latin typeface="Bahnschrift" panose="020B0502040204020203" pitchFamily="34" charset="0"/>
            </a:endParaRPr>
          </a:p>
        </p:txBody>
      </p:sp>
      <p:sp>
        <p:nvSpPr>
          <p:cNvPr id="12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97650"/>
            <a:ext cx="12192000" cy="260350"/>
          </a:xfrm>
          <a:prstGeom prst="rect">
            <a:avLst/>
          </a:prstGeom>
          <a:gradFill rotWithShape="1">
            <a:gsLst>
              <a:gs pos="0">
                <a:schemeClr val="accent6">
                  <a:lumMod val="75000"/>
                </a:schemeClr>
              </a:gs>
              <a:gs pos="100000">
                <a:srgbClr val="0000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000" b="1" i="1">
                <a:solidFill>
                  <a:schemeClr val="bg1"/>
                </a:solidFill>
              </a:defRPr>
            </a:lvl1pPr>
          </a:lstStyle>
          <a:p>
            <a:pPr algn="ctr">
              <a:spcAft>
                <a:spcPts val="600"/>
              </a:spcAft>
            </a:pPr>
            <a:r>
              <a:rPr lang="en-US" i="0" dirty="0">
                <a:latin typeface="Bahnschrift SemiBold" panose="020B0502040204020203" pitchFamily="34" charset="0"/>
              </a:rPr>
              <a:t>S. PUSTELNY, QUANTUM-MECHANICAL CALCULATIONS</a:t>
            </a:r>
            <a:r>
              <a:rPr lang="en-US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anose="020B0502040204020203" pitchFamily="34" charset="0"/>
              </a:rPr>
              <a:t>								CERN, 26 AUGUST 2021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pole tekstowe 1"/>
              <p:cNvSpPr txBox="1"/>
              <p:nvPr/>
            </p:nvSpPr>
            <p:spPr>
              <a:xfrm>
                <a:off x="7895038" y="1288152"/>
                <a:ext cx="1091389" cy="4237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sz="2000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pl-PL" sz="20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pl-PL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pl-PL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pl-PL" sz="2000" b="0" i="0" smtClean="0"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pl-PL" sz="20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" name="pole tekstow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5038" y="1288152"/>
                <a:ext cx="1091389" cy="423770"/>
              </a:xfrm>
              <a:prstGeom prst="rect">
                <a:avLst/>
              </a:prstGeom>
              <a:blipFill>
                <a:blip r:embed="rId4"/>
                <a:stretch>
                  <a:fillRect b="-5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077468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rostokąt 52"/>
          <p:cNvSpPr/>
          <p:nvPr/>
        </p:nvSpPr>
        <p:spPr bwMode="auto">
          <a:xfrm>
            <a:off x="8082082" y="723434"/>
            <a:ext cx="3960000" cy="5764017"/>
          </a:xfrm>
          <a:prstGeom prst="rect">
            <a:avLst/>
          </a:prstGeom>
          <a:solidFill>
            <a:srgbClr val="C9E7A7"/>
          </a:solidFill>
          <a:ln w="38100">
            <a:noFill/>
            <a:round/>
            <a:headEnd/>
            <a:tailEnd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ctr"/>
          <a:lstStyle/>
          <a:p>
            <a:pPr algn="ctr"/>
            <a:endParaRPr lang="en-US" dirty="0"/>
          </a:p>
        </p:txBody>
      </p:sp>
      <p:sp>
        <p:nvSpPr>
          <p:cNvPr id="52" name="Prostokąt 51"/>
          <p:cNvSpPr/>
          <p:nvPr/>
        </p:nvSpPr>
        <p:spPr bwMode="auto">
          <a:xfrm>
            <a:off x="4139131" y="690157"/>
            <a:ext cx="3823510" cy="5797293"/>
          </a:xfrm>
          <a:prstGeom prst="rect">
            <a:avLst/>
          </a:prstGeom>
          <a:solidFill>
            <a:schemeClr val="accent1"/>
          </a:solidFill>
          <a:ln w="38100">
            <a:noFill/>
            <a:round/>
            <a:headEnd/>
            <a:tailEnd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ctr"/>
          <a:lstStyle/>
          <a:p>
            <a:pPr algn="ctr"/>
            <a:endParaRPr lang="en-US" dirty="0"/>
          </a:p>
        </p:txBody>
      </p:sp>
      <p:sp>
        <p:nvSpPr>
          <p:cNvPr id="186370" name="Rectangle 2"/>
          <p:cNvSpPr>
            <a:spLocks noChangeArrowheads="1"/>
          </p:cNvSpPr>
          <p:nvPr/>
        </p:nvSpPr>
        <p:spPr bwMode="auto">
          <a:xfrm>
            <a:off x="0" y="1"/>
            <a:ext cx="12191999" cy="584775"/>
          </a:xfrm>
          <a:prstGeom prst="rect">
            <a:avLst/>
          </a:prstGeom>
          <a:gradFill rotWithShape="1">
            <a:gsLst>
              <a:gs pos="0">
                <a:srgbClr val="333399"/>
              </a:gs>
              <a:gs pos="100000">
                <a:srgbClr val="3333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61938"/>
            <a:r>
              <a:rPr lang="en-US" sz="3200" b="1" dirty="0">
                <a:solidFill>
                  <a:schemeClr val="bg1"/>
                </a:solidFill>
                <a:latin typeface="Bahnschrift SemiBold" panose="020B0502040204020203" pitchFamily="34" charset="0"/>
              </a:rPr>
              <a:t>RESULTS OF THEORETICAL SIMULATIONS</a:t>
            </a:r>
          </a:p>
        </p:txBody>
      </p:sp>
      <p:sp>
        <p:nvSpPr>
          <p:cNvPr id="621569" name="Rectangle 1"/>
          <p:cNvSpPr>
            <a:spLocks noChangeArrowheads="1"/>
          </p:cNvSpPr>
          <p:nvPr/>
        </p:nvSpPr>
        <p:spPr bwMode="auto">
          <a:xfrm>
            <a:off x="1524001" y="-8841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>
              <a:cs typeface="Arial" pitchFamily="34" charset="0"/>
            </a:endParaRPr>
          </a:p>
        </p:txBody>
      </p:sp>
      <p:sp>
        <p:nvSpPr>
          <p:cNvPr id="621570" name="Rectangle 2"/>
          <p:cNvSpPr>
            <a:spLocks noChangeArrowheads="1"/>
          </p:cNvSpPr>
          <p:nvPr/>
        </p:nvSpPr>
        <p:spPr bwMode="auto">
          <a:xfrm>
            <a:off x="1524001" y="-8841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>
              <a:cs typeface="Arial" pitchFamily="34" charset="0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4403815" y="883174"/>
            <a:ext cx="3030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b="1" kern="0" dirty="0">
                <a:solidFill>
                  <a:srgbClr val="000099"/>
                </a:solidFill>
                <a:latin typeface="Bahnschrift" panose="020B0502040204020203" pitchFamily="34" charset="0"/>
              </a:rPr>
              <a:t>Li-like Pb</a:t>
            </a:r>
            <a:r>
              <a:rPr lang="en-US" sz="2000" b="1" kern="0" baseline="30000" dirty="0">
                <a:solidFill>
                  <a:srgbClr val="000099"/>
                </a:solidFill>
                <a:latin typeface="Bahnschrift" panose="020B0502040204020203" pitchFamily="34" charset="0"/>
              </a:rPr>
              <a:t>+79</a:t>
            </a:r>
          </a:p>
        </p:txBody>
      </p:sp>
      <p:sp>
        <p:nvSpPr>
          <p:cNvPr id="18" name="pole tekstowe 17"/>
          <p:cNvSpPr txBox="1"/>
          <p:nvPr/>
        </p:nvSpPr>
        <p:spPr>
          <a:xfrm>
            <a:off x="4078941" y="2726927"/>
            <a:ext cx="5005615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1" kern="0" dirty="0">
                <a:solidFill>
                  <a:srgbClr val="000099"/>
                </a:solidFill>
                <a:latin typeface="Bahnschrift" panose="020B0502040204020203" pitchFamily="34" charset="0"/>
              </a:rPr>
              <a:t>Dynamics regime</a:t>
            </a:r>
          </a:p>
        </p:txBody>
      </p:sp>
      <p:sp>
        <p:nvSpPr>
          <p:cNvPr id="15" name="pole tekstowe 14"/>
          <p:cNvSpPr txBox="1"/>
          <p:nvPr/>
        </p:nvSpPr>
        <p:spPr>
          <a:xfrm>
            <a:off x="9426756" y="2726927"/>
            <a:ext cx="2641875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1" kern="0" dirty="0">
                <a:solidFill>
                  <a:srgbClr val="000099"/>
                </a:solidFill>
                <a:latin typeface="Bahnschrift" panose="020B0502040204020203" pitchFamily="34" charset="0"/>
              </a:rPr>
              <a:t>Steady-state regime</a:t>
            </a:r>
          </a:p>
        </p:txBody>
      </p:sp>
      <p:sp>
        <p:nvSpPr>
          <p:cNvPr id="16" name="pole tekstowe 15"/>
          <p:cNvSpPr txBox="1"/>
          <p:nvPr/>
        </p:nvSpPr>
        <p:spPr>
          <a:xfrm>
            <a:off x="8664395" y="913696"/>
            <a:ext cx="3030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b="1" kern="0" dirty="0">
                <a:solidFill>
                  <a:srgbClr val="000099"/>
                </a:solidFill>
                <a:latin typeface="Bahnschrift" panose="020B0502040204020203" pitchFamily="34" charset="0"/>
              </a:rPr>
              <a:t>H-like Pb</a:t>
            </a:r>
            <a:r>
              <a:rPr lang="en-US" sz="2000" b="1" kern="0" baseline="30000" dirty="0">
                <a:solidFill>
                  <a:srgbClr val="000099"/>
                </a:solidFill>
                <a:latin typeface="Bahnschrift" panose="020B0502040204020203" pitchFamily="34" charset="0"/>
              </a:rPr>
              <a:t>+81</a:t>
            </a:r>
          </a:p>
        </p:txBody>
      </p:sp>
      <p:sp>
        <p:nvSpPr>
          <p:cNvPr id="17" name="pole tekstowe 16"/>
          <p:cNvSpPr txBox="1"/>
          <p:nvPr/>
        </p:nvSpPr>
        <p:spPr>
          <a:xfrm>
            <a:off x="1033544" y="1427620"/>
            <a:ext cx="5005615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kern="0" dirty="0">
                <a:solidFill>
                  <a:srgbClr val="000099"/>
                </a:solidFill>
                <a:latin typeface="Bahnschrift" panose="020B0502040204020203" pitchFamily="34" charset="0"/>
              </a:rPr>
              <a:t>Transition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pole tekstowe 3"/>
              <p:cNvSpPr txBox="1"/>
              <p:nvPr/>
            </p:nvSpPr>
            <p:spPr>
              <a:xfrm>
                <a:off x="5329001" y="1489857"/>
                <a:ext cx="1159035" cy="3018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→2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1/2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pole tekstow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9001" y="1489857"/>
                <a:ext cx="1159035" cy="301878"/>
              </a:xfrm>
              <a:prstGeom prst="rect">
                <a:avLst/>
              </a:prstGeom>
              <a:blipFill>
                <a:blip r:embed="rId3"/>
                <a:stretch>
                  <a:fillRect l="-3684" r="-1579" b="-2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pole tekstowe 18"/>
              <p:cNvSpPr txBox="1"/>
              <p:nvPr/>
            </p:nvSpPr>
            <p:spPr>
              <a:xfrm>
                <a:off x="9519874" y="1489857"/>
                <a:ext cx="1159035" cy="3018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→2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1/2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pole tekstow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19874" y="1489857"/>
                <a:ext cx="1159035" cy="301878"/>
              </a:xfrm>
              <a:prstGeom prst="rect">
                <a:avLst/>
              </a:prstGeom>
              <a:blipFill>
                <a:blip r:embed="rId4"/>
                <a:stretch>
                  <a:fillRect l="-4211" r="-1053" b="-2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pole tekstowe 19"/>
          <p:cNvSpPr txBox="1"/>
          <p:nvPr/>
        </p:nvSpPr>
        <p:spPr>
          <a:xfrm>
            <a:off x="1033547" y="1784749"/>
            <a:ext cx="5005615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kern="0" dirty="0">
                <a:solidFill>
                  <a:srgbClr val="000099"/>
                </a:solidFill>
                <a:latin typeface="Bahnschrift" panose="020B0502040204020203" pitchFamily="34" charset="0"/>
              </a:rPr>
              <a:t>Transition energy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pole tekstowe 23"/>
              <p:cNvSpPr txBox="1"/>
              <p:nvPr/>
            </p:nvSpPr>
            <p:spPr>
              <a:xfrm>
                <a:off x="5525753" y="1851194"/>
                <a:ext cx="76553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230 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eV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pole tekstow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5753" y="1851194"/>
                <a:ext cx="765531" cy="276999"/>
              </a:xfrm>
              <a:prstGeom prst="rect">
                <a:avLst/>
              </a:prstGeom>
              <a:blipFill>
                <a:blip r:embed="rId5"/>
                <a:stretch>
                  <a:fillRect l="-4762" r="-6349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pole tekstowe 25"/>
              <p:cNvSpPr txBox="1"/>
              <p:nvPr/>
            </p:nvSpPr>
            <p:spPr>
              <a:xfrm>
                <a:off x="9595247" y="1851194"/>
                <a:ext cx="100828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75280 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eV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pole tekstow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95247" y="1851194"/>
                <a:ext cx="1008289" cy="276999"/>
              </a:xfrm>
              <a:prstGeom prst="rect">
                <a:avLst/>
              </a:prstGeom>
              <a:blipFill>
                <a:blip r:embed="rId6"/>
                <a:stretch>
                  <a:fillRect l="-4848" r="-5455"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pole tekstowe 26"/>
          <p:cNvSpPr txBox="1"/>
          <p:nvPr/>
        </p:nvSpPr>
        <p:spPr>
          <a:xfrm>
            <a:off x="1033546" y="2141878"/>
            <a:ext cx="5005615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kern="0" dirty="0">
                <a:solidFill>
                  <a:srgbClr val="000099"/>
                </a:solidFill>
                <a:latin typeface="Bahnschrift" panose="020B0502040204020203" pitchFamily="34" charset="0"/>
              </a:rPr>
              <a:t>Transition width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pole tekstowe 27"/>
              <p:cNvSpPr txBox="1"/>
              <p:nvPr/>
            </p:nvSpPr>
            <p:spPr>
              <a:xfrm>
                <a:off x="5273826" y="2187652"/>
                <a:ext cx="126938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1.3 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1/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s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8" name="pole tekstow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3826" y="2187652"/>
                <a:ext cx="1269385" cy="276999"/>
              </a:xfrm>
              <a:prstGeom prst="rect">
                <a:avLst/>
              </a:prstGeom>
              <a:blipFill>
                <a:blip r:embed="rId7"/>
                <a:stretch>
                  <a:fillRect l="-3365" t="-2222" r="-2404" b="-3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pole tekstowe 28"/>
              <p:cNvSpPr txBox="1"/>
              <p:nvPr/>
            </p:nvSpPr>
            <p:spPr>
              <a:xfrm>
                <a:off x="9464699" y="2187652"/>
                <a:ext cx="126938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.0 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1/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s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pole tekstow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64699" y="2187652"/>
                <a:ext cx="1269385" cy="276999"/>
              </a:xfrm>
              <a:prstGeom prst="rect">
                <a:avLst/>
              </a:prstGeom>
              <a:blipFill>
                <a:blip r:embed="rId8"/>
                <a:stretch>
                  <a:fillRect l="-3846" t="-2222" r="-2404" b="-3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pole tekstowe 29"/>
          <p:cNvSpPr txBox="1"/>
          <p:nvPr/>
        </p:nvSpPr>
        <p:spPr>
          <a:xfrm>
            <a:off x="1033545" y="2499007"/>
            <a:ext cx="5005615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kern="0" dirty="0">
                <a:solidFill>
                  <a:srgbClr val="000099"/>
                </a:solidFill>
                <a:latin typeface="Bahnschrift" panose="020B0502040204020203" pitchFamily="34" charset="0"/>
              </a:rPr>
              <a:t>Doppler width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pole tekstowe 30"/>
              <p:cNvSpPr txBox="1"/>
              <p:nvPr/>
            </p:nvSpPr>
            <p:spPr>
              <a:xfrm>
                <a:off x="5273825" y="2524110"/>
                <a:ext cx="126938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1.6 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1/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s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pole tekstow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3825" y="2524110"/>
                <a:ext cx="1269386" cy="276999"/>
              </a:xfrm>
              <a:prstGeom prst="rect">
                <a:avLst/>
              </a:prstGeom>
              <a:blipFill>
                <a:blip r:embed="rId9"/>
                <a:stretch>
                  <a:fillRect l="-3365" t="-2222" r="-2404" b="-3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pole tekstowe 31"/>
              <p:cNvSpPr txBox="1"/>
              <p:nvPr/>
            </p:nvSpPr>
            <p:spPr>
              <a:xfrm>
                <a:off x="9464698" y="2524110"/>
                <a:ext cx="126938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.4 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1/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s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pole tekstow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64698" y="2524110"/>
                <a:ext cx="1269386" cy="276999"/>
              </a:xfrm>
              <a:prstGeom prst="rect">
                <a:avLst/>
              </a:prstGeom>
              <a:blipFill>
                <a:blip r:embed="rId10"/>
                <a:stretch>
                  <a:fillRect l="-3846" t="-2222" r="-2404" b="-3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pole tekstowe 32"/>
          <p:cNvSpPr txBox="1"/>
          <p:nvPr/>
        </p:nvSpPr>
        <p:spPr>
          <a:xfrm>
            <a:off x="1033544" y="3380173"/>
            <a:ext cx="5005615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kern="0" dirty="0">
                <a:solidFill>
                  <a:srgbClr val="000099"/>
                </a:solidFill>
                <a:latin typeface="Bahnschrift" panose="020B0502040204020203" pitchFamily="34" charset="0"/>
              </a:rPr>
              <a:t>Lorentz factor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pole tekstowe 33"/>
              <p:cNvSpPr txBox="1"/>
              <p:nvPr/>
            </p:nvSpPr>
            <p:spPr>
              <a:xfrm>
                <a:off x="5748218" y="3426477"/>
                <a:ext cx="32060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96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4" name="pole tekstow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8218" y="3426477"/>
                <a:ext cx="320601" cy="276999"/>
              </a:xfrm>
              <a:prstGeom prst="rect">
                <a:avLst/>
              </a:prstGeom>
              <a:blipFill>
                <a:blip r:embed="rId11"/>
                <a:stretch>
                  <a:fillRect l="-16981" r="-13208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pole tekstowe 34"/>
              <p:cNvSpPr txBox="1"/>
              <p:nvPr/>
            </p:nvSpPr>
            <p:spPr>
              <a:xfrm>
                <a:off x="9810851" y="3426477"/>
                <a:ext cx="57708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2989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5" name="pole tekstow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10851" y="3426477"/>
                <a:ext cx="577081" cy="276999"/>
              </a:xfrm>
              <a:prstGeom prst="rect">
                <a:avLst/>
              </a:prstGeom>
              <a:blipFill>
                <a:blip r:embed="rId12"/>
                <a:stretch>
                  <a:fillRect l="-7368" r="-9474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pole tekstowe 35"/>
          <p:cNvSpPr txBox="1"/>
          <p:nvPr/>
        </p:nvSpPr>
        <p:spPr>
          <a:xfrm>
            <a:off x="1033544" y="3727387"/>
            <a:ext cx="5005615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kern="0" dirty="0">
                <a:solidFill>
                  <a:srgbClr val="000099"/>
                </a:solidFill>
                <a:latin typeface="Bahnschrift" panose="020B0502040204020203" pitchFamily="34" charset="0"/>
              </a:rPr>
              <a:t>Number of ions per bunch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pole tekstowe 37"/>
              <p:cNvSpPr txBox="1"/>
              <p:nvPr/>
            </p:nvSpPr>
            <p:spPr>
              <a:xfrm>
                <a:off x="9711445" y="3747056"/>
                <a:ext cx="84151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≈9 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8" name="pole tekstow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1445" y="3747056"/>
                <a:ext cx="841512" cy="276999"/>
              </a:xfrm>
              <a:prstGeom prst="rect">
                <a:avLst/>
              </a:prstGeom>
              <a:blipFill>
                <a:blip r:embed="rId13"/>
                <a:stretch>
                  <a:fillRect l="-2174" t="-2222" r="-2174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pole tekstowe 38"/>
          <p:cNvSpPr txBox="1"/>
          <p:nvPr/>
        </p:nvSpPr>
        <p:spPr>
          <a:xfrm>
            <a:off x="1033544" y="4270485"/>
            <a:ext cx="3911436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kern="0" dirty="0">
                <a:solidFill>
                  <a:srgbClr val="000099"/>
                </a:solidFill>
                <a:latin typeface="Bahnschrift" panose="020B0502040204020203" pitchFamily="34" charset="0"/>
              </a:rPr>
              <a:t>Laser wavelength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pole tekstowe 39"/>
              <p:cNvSpPr txBox="1"/>
              <p:nvPr/>
            </p:nvSpPr>
            <p:spPr>
              <a:xfrm>
                <a:off x="5434029" y="4282158"/>
                <a:ext cx="94897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1030 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nm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0" name="pole tekstow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4029" y="4282158"/>
                <a:ext cx="948978" cy="276999"/>
              </a:xfrm>
              <a:prstGeom prst="rect">
                <a:avLst/>
              </a:prstGeom>
              <a:blipFill>
                <a:blip r:embed="rId14"/>
                <a:stretch>
                  <a:fillRect l="-4487" r="-3205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pole tekstowe 40"/>
              <p:cNvSpPr txBox="1"/>
              <p:nvPr/>
            </p:nvSpPr>
            <p:spPr>
              <a:xfrm>
                <a:off x="9572003" y="4278766"/>
                <a:ext cx="105477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100 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nm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1" name="pole tekstow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72003" y="4278766"/>
                <a:ext cx="1054776" cy="276999"/>
              </a:xfrm>
              <a:prstGeom prst="rect">
                <a:avLst/>
              </a:prstGeom>
              <a:blipFill>
                <a:blip r:embed="rId15"/>
                <a:stretch>
                  <a:fillRect l="-1734" r="-2890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pole tekstowe 41"/>
          <p:cNvSpPr txBox="1"/>
          <p:nvPr/>
        </p:nvSpPr>
        <p:spPr>
          <a:xfrm>
            <a:off x="1033544" y="4589492"/>
            <a:ext cx="3911436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kern="0" dirty="0">
                <a:solidFill>
                  <a:srgbClr val="000099"/>
                </a:solidFill>
                <a:latin typeface="Bahnschrift" panose="020B0502040204020203" pitchFamily="34" charset="0"/>
              </a:rPr>
              <a:t>Pulse energy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pole tekstowe 42"/>
              <p:cNvSpPr txBox="1"/>
              <p:nvPr/>
            </p:nvSpPr>
            <p:spPr>
              <a:xfrm>
                <a:off x="5521553" y="4662274"/>
                <a:ext cx="9056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𝟓𝟓</m:t>
                      </m:r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𝐦𝐉</m:t>
                      </m:r>
                    </m:oMath>
                  </m:oMathPara>
                </a14:m>
                <a:endParaRPr lang="en-US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43" name="pole tekstow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1553" y="4662274"/>
                <a:ext cx="905697" cy="276999"/>
              </a:xfrm>
              <a:prstGeom prst="rect">
                <a:avLst/>
              </a:prstGeom>
              <a:blipFill>
                <a:blip r:embed="rId16"/>
                <a:stretch>
                  <a:fillRect l="-5405" r="-8784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pole tekstowe 43"/>
              <p:cNvSpPr txBox="1"/>
              <p:nvPr/>
            </p:nvSpPr>
            <p:spPr>
              <a:xfrm>
                <a:off x="9846117" y="4632485"/>
                <a:ext cx="50654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5 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mJ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4" name="pole tekstow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46117" y="4632485"/>
                <a:ext cx="506549" cy="276999"/>
              </a:xfrm>
              <a:prstGeom prst="rect">
                <a:avLst/>
              </a:prstGeom>
              <a:blipFill>
                <a:blip r:embed="rId17"/>
                <a:stretch>
                  <a:fillRect l="-9639" r="-14458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pole tekstowe 44"/>
          <p:cNvSpPr txBox="1"/>
          <p:nvPr/>
        </p:nvSpPr>
        <p:spPr>
          <a:xfrm>
            <a:off x="4139131" y="5280628"/>
            <a:ext cx="5005615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1" kern="0" dirty="0">
                <a:solidFill>
                  <a:srgbClr val="000099"/>
                </a:solidFill>
                <a:latin typeface="Bahnschrift" panose="020B0502040204020203" pitchFamily="34" charset="0"/>
              </a:rPr>
              <a:t>Ti:Sapphire laser</a:t>
            </a:r>
          </a:p>
        </p:txBody>
      </p:sp>
      <p:sp>
        <p:nvSpPr>
          <p:cNvPr id="46" name="pole tekstowe 45"/>
          <p:cNvSpPr txBox="1"/>
          <p:nvPr/>
        </p:nvSpPr>
        <p:spPr>
          <a:xfrm>
            <a:off x="10099391" y="5246709"/>
            <a:ext cx="968761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1" kern="0" dirty="0">
                <a:solidFill>
                  <a:srgbClr val="000099"/>
                </a:solidFill>
                <a:latin typeface="Bahnschrift" panose="020B0502040204020203" pitchFamily="34" charset="0"/>
              </a:rPr>
              <a:t>FEL</a:t>
            </a:r>
          </a:p>
        </p:txBody>
      </p:sp>
      <p:sp>
        <p:nvSpPr>
          <p:cNvPr id="47" name="pole tekstowe 46"/>
          <p:cNvSpPr txBox="1"/>
          <p:nvPr/>
        </p:nvSpPr>
        <p:spPr>
          <a:xfrm>
            <a:off x="9640323" y="6104816"/>
            <a:ext cx="244982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1" kern="0" dirty="0">
                <a:solidFill>
                  <a:srgbClr val="000099"/>
                </a:solidFill>
                <a:latin typeface="Bahnschrift" panose="020B0502040204020203" pitchFamily="34" charset="0"/>
              </a:rPr>
              <a:t>Multiply excitation</a:t>
            </a:r>
          </a:p>
        </p:txBody>
      </p:sp>
      <p:sp>
        <p:nvSpPr>
          <p:cNvPr id="48" name="pole tekstowe 47"/>
          <p:cNvSpPr txBox="1"/>
          <p:nvPr/>
        </p:nvSpPr>
        <p:spPr>
          <a:xfrm>
            <a:off x="1033544" y="5821494"/>
            <a:ext cx="3911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b="1" kern="0" dirty="0">
                <a:solidFill>
                  <a:srgbClr val="C00000"/>
                </a:solidFill>
                <a:latin typeface="Bahnschrift" panose="020B0502040204020203" pitchFamily="34" charset="0"/>
              </a:rPr>
              <a:t>EFFICIENCY OF PUMPING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pole tekstowe 48"/>
              <p:cNvSpPr txBox="1"/>
              <p:nvPr/>
            </p:nvSpPr>
            <p:spPr>
              <a:xfrm>
                <a:off x="5528607" y="5895361"/>
                <a:ext cx="864724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lang="en-US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𝟔𝟎</m:t>
                      </m:r>
                      <m:r>
                        <a:rPr lang="en-US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%</m:t>
                      </m:r>
                    </m:oMath>
                  </m:oMathPara>
                </a14:m>
                <a:endParaRPr lang="en-US" sz="2000" b="1" dirty="0">
                  <a:solidFill>
                    <a:srgbClr val="C00000"/>
                  </a:solidFill>
                  <a:latin typeface="Bahnschrift" panose="020B0502040204020203" pitchFamily="34" charset="0"/>
                </a:endParaRPr>
              </a:p>
            </p:txBody>
          </p:sp>
        </mc:Choice>
        <mc:Fallback xmlns="">
          <p:sp>
            <p:nvSpPr>
              <p:cNvPr id="49" name="pole tekstow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8607" y="5895361"/>
                <a:ext cx="864724" cy="307777"/>
              </a:xfrm>
              <a:prstGeom prst="rect">
                <a:avLst/>
              </a:prstGeom>
              <a:blipFill>
                <a:blip r:embed="rId18"/>
                <a:stretch>
                  <a:fillRect l="-2817" r="-5634" b="-156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pole tekstowe 49"/>
              <p:cNvSpPr txBox="1"/>
              <p:nvPr/>
            </p:nvSpPr>
            <p:spPr>
              <a:xfrm>
                <a:off x="9655359" y="5895361"/>
                <a:ext cx="1020216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lang="en-US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𝟔𝟔𝟎</m:t>
                      </m:r>
                      <m:r>
                        <a:rPr lang="en-US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%</m:t>
                      </m:r>
                    </m:oMath>
                  </m:oMathPara>
                </a14:m>
                <a:endParaRPr lang="en-US" sz="2000" b="1" dirty="0">
                  <a:solidFill>
                    <a:srgbClr val="C00000"/>
                  </a:solidFill>
                  <a:latin typeface="Bahnschrift" panose="020B0502040204020203" pitchFamily="34" charset="0"/>
                </a:endParaRPr>
              </a:p>
            </p:txBody>
          </p:sp>
        </mc:Choice>
        <mc:Fallback xmlns="">
          <p:sp>
            <p:nvSpPr>
              <p:cNvPr id="50" name="pole tekstow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55359" y="5895361"/>
                <a:ext cx="1020216" cy="307777"/>
              </a:xfrm>
              <a:prstGeom prst="rect">
                <a:avLst/>
              </a:prstGeom>
              <a:blipFill>
                <a:blip r:embed="rId19"/>
                <a:stretch>
                  <a:fillRect l="-2395" r="-5389" b="-156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pole tekstowe 50"/>
              <p:cNvSpPr txBox="1"/>
              <p:nvPr/>
            </p:nvSpPr>
            <p:spPr>
              <a:xfrm>
                <a:off x="5552570" y="3747056"/>
                <a:ext cx="84151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≈9 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1" name="pole tekstow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2570" y="3747056"/>
                <a:ext cx="841512" cy="276999"/>
              </a:xfrm>
              <a:prstGeom prst="rect">
                <a:avLst/>
              </a:prstGeom>
              <a:blipFill>
                <a:blip r:embed="rId20"/>
                <a:stretch>
                  <a:fillRect l="-2174" t="-2222" r="-1449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pole tekstowe 54"/>
          <p:cNvSpPr txBox="1"/>
          <p:nvPr/>
        </p:nvSpPr>
        <p:spPr>
          <a:xfrm>
            <a:off x="1033544" y="4907343"/>
            <a:ext cx="3911436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kern="0" dirty="0">
                <a:solidFill>
                  <a:srgbClr val="000099"/>
                </a:solidFill>
                <a:latin typeface="Bahnschrift" panose="020B0502040204020203" pitchFamily="34" charset="0"/>
              </a:rPr>
              <a:t>Pulse length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pole tekstowe 55"/>
              <p:cNvSpPr txBox="1"/>
              <p:nvPr/>
            </p:nvSpPr>
            <p:spPr>
              <a:xfrm>
                <a:off x="5585053" y="5005174"/>
                <a:ext cx="72776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𝟖</m:t>
                      </m:r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𝐩𝐬</m:t>
                      </m:r>
                    </m:oMath>
                  </m:oMathPara>
                </a14:m>
                <a:endParaRPr lang="en-US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56" name="pole tekstow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5053" y="5005174"/>
                <a:ext cx="727763" cy="276999"/>
              </a:xfrm>
              <a:prstGeom prst="rect">
                <a:avLst/>
              </a:prstGeom>
              <a:blipFill>
                <a:blip r:embed="rId21"/>
                <a:stretch>
                  <a:fillRect l="-5833" r="-7500" b="-3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pole tekstowe 56"/>
              <p:cNvSpPr txBox="1"/>
              <p:nvPr/>
            </p:nvSpPr>
            <p:spPr>
              <a:xfrm>
                <a:off x="9719117" y="4975385"/>
                <a:ext cx="72776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500 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ps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7" name="pole tekstow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9117" y="4975385"/>
                <a:ext cx="727763" cy="276999"/>
              </a:xfrm>
              <a:prstGeom prst="rect">
                <a:avLst/>
              </a:prstGeom>
              <a:blipFill>
                <a:blip r:embed="rId22"/>
                <a:stretch>
                  <a:fillRect l="-6667" r="-6667" b="-260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97650"/>
            <a:ext cx="12192000" cy="260350"/>
          </a:xfrm>
          <a:prstGeom prst="rect">
            <a:avLst/>
          </a:prstGeom>
          <a:gradFill rotWithShape="1">
            <a:gsLst>
              <a:gs pos="0">
                <a:schemeClr val="accent6">
                  <a:lumMod val="75000"/>
                </a:schemeClr>
              </a:gs>
              <a:gs pos="100000">
                <a:srgbClr val="0000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000" b="1" i="1">
                <a:solidFill>
                  <a:schemeClr val="bg1"/>
                </a:solidFill>
              </a:defRPr>
            </a:lvl1pPr>
          </a:lstStyle>
          <a:p>
            <a:pPr algn="ctr">
              <a:spcAft>
                <a:spcPts val="600"/>
              </a:spcAft>
            </a:pPr>
            <a:r>
              <a:rPr lang="en-US" i="0" dirty="0">
                <a:latin typeface="Bahnschrift SemiBold" panose="020B0502040204020203" pitchFamily="34" charset="0"/>
              </a:rPr>
              <a:t>S. PUSTELNY, QUANTUM-MECHANICAL CALCULATIONS</a:t>
            </a:r>
            <a:r>
              <a:rPr lang="en-US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anose="020B0502040204020203" pitchFamily="34" charset="0"/>
              </a:rPr>
              <a:t>								CERN, 26 AUGUST 2021</a:t>
            </a:r>
          </a:p>
        </p:txBody>
      </p:sp>
    </p:spTree>
    <p:extLst>
      <p:ext uri="{BB962C8B-B14F-4D97-AF65-F5344CB8AC3E}">
        <p14:creationId xmlns:p14="http://schemas.microsoft.com/office/powerpoint/2010/main" val="42710585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ChangeArrowheads="1"/>
          </p:cNvSpPr>
          <p:nvPr/>
        </p:nvSpPr>
        <p:spPr bwMode="auto">
          <a:xfrm>
            <a:off x="0" y="1"/>
            <a:ext cx="12192000" cy="584775"/>
          </a:xfrm>
          <a:prstGeom prst="rect">
            <a:avLst/>
          </a:prstGeom>
          <a:gradFill rotWithShape="1">
            <a:gsLst>
              <a:gs pos="0">
                <a:srgbClr val="333399"/>
              </a:gs>
              <a:gs pos="100000">
                <a:srgbClr val="3333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61938"/>
            <a:r>
              <a:rPr lang="en-US" sz="3200" b="1" dirty="0">
                <a:solidFill>
                  <a:schemeClr val="bg1"/>
                </a:solidFill>
                <a:latin typeface="Bahnschrift SemiBold" panose="020B0502040204020203" pitchFamily="34" charset="0"/>
              </a:rPr>
              <a:t>CHALLANGES</a:t>
            </a:r>
          </a:p>
        </p:txBody>
      </p:sp>
      <p:grpSp>
        <p:nvGrpSpPr>
          <p:cNvPr id="9" name="Grupa 8"/>
          <p:cNvGrpSpPr>
            <a:grpSpLocks noChangeAspect="1"/>
          </p:cNvGrpSpPr>
          <p:nvPr/>
        </p:nvGrpSpPr>
        <p:grpSpPr>
          <a:xfrm>
            <a:off x="1583932" y="2345230"/>
            <a:ext cx="2416530" cy="2319755"/>
            <a:chOff x="3386824" y="1215502"/>
            <a:chExt cx="756000" cy="756000"/>
          </a:xfrm>
        </p:grpSpPr>
        <p:sp>
          <p:nvSpPr>
            <p:cNvPr id="10" name="Dowolny kształt 9"/>
            <p:cNvSpPr/>
            <p:nvPr/>
          </p:nvSpPr>
          <p:spPr>
            <a:xfrm>
              <a:off x="3386824" y="1215502"/>
              <a:ext cx="756000" cy="756000"/>
            </a:xfrm>
            <a:custGeom>
              <a:avLst/>
              <a:gdLst>
                <a:gd name="connsiteX0" fmla="*/ 0 w 1099343"/>
                <a:gd name="connsiteY0" fmla="*/ 549672 h 1099343"/>
                <a:gd name="connsiteX1" fmla="*/ 549672 w 1099343"/>
                <a:gd name="connsiteY1" fmla="*/ 0 h 1099343"/>
                <a:gd name="connsiteX2" fmla="*/ 1099344 w 1099343"/>
                <a:gd name="connsiteY2" fmla="*/ 549672 h 1099343"/>
                <a:gd name="connsiteX3" fmla="*/ 549672 w 1099343"/>
                <a:gd name="connsiteY3" fmla="*/ 1099344 h 1099343"/>
                <a:gd name="connsiteX4" fmla="*/ 0 w 1099343"/>
                <a:gd name="connsiteY4" fmla="*/ 549672 h 1099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9343" h="1099343">
                  <a:moveTo>
                    <a:pt x="0" y="549672"/>
                  </a:moveTo>
                  <a:cubicBezTo>
                    <a:pt x="0" y="246097"/>
                    <a:pt x="246097" y="0"/>
                    <a:pt x="549672" y="0"/>
                  </a:cubicBezTo>
                  <a:cubicBezTo>
                    <a:pt x="853247" y="0"/>
                    <a:pt x="1099344" y="246097"/>
                    <a:pt x="1099344" y="549672"/>
                  </a:cubicBezTo>
                  <a:cubicBezTo>
                    <a:pt x="1099344" y="853247"/>
                    <a:pt x="853247" y="1099344"/>
                    <a:pt x="549672" y="1099344"/>
                  </a:cubicBezTo>
                  <a:cubicBezTo>
                    <a:pt x="246097" y="1099344"/>
                    <a:pt x="0" y="853247"/>
                    <a:pt x="0" y="549672"/>
                  </a:cubicBezTo>
                  <a:close/>
                </a:path>
              </a:pathLst>
            </a:custGeom>
            <a:gradFill>
              <a:gsLst>
                <a:gs pos="0">
                  <a:srgbClr val="3333C9"/>
                </a:gs>
                <a:gs pos="99000">
                  <a:srgbClr val="33339A"/>
                </a:gs>
              </a:gsLst>
              <a:lin ang="18900000" scaled="0"/>
            </a:gradFill>
            <a:ln>
              <a:gradFill>
                <a:gsLst>
                  <a:gs pos="0">
                    <a:srgbClr val="928E8E"/>
                  </a:gs>
                  <a:gs pos="75000">
                    <a:schemeClr val="bg2">
                      <a:lumMod val="25000"/>
                    </a:schemeClr>
                  </a:gs>
                </a:gsLst>
                <a:lin ang="8100000" scaled="0"/>
              </a:gradFill>
            </a:ln>
            <a:effectLst>
              <a:outerShdw blurRad="241300" dist="152400" dir="8100000" algn="tl" rotWithShape="0">
                <a:prstClr val="black">
                  <a:alpha val="71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7665" tIns="187665" rIns="187665" bIns="187665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100" kern="1200" dirty="0"/>
            </a:p>
          </p:txBody>
        </p:sp>
        <p:sp>
          <p:nvSpPr>
            <p:cNvPr id="13" name="Dowolny kształt 12"/>
            <p:cNvSpPr/>
            <p:nvPr/>
          </p:nvSpPr>
          <p:spPr>
            <a:xfrm>
              <a:off x="3456023" y="1297994"/>
              <a:ext cx="599329" cy="599329"/>
            </a:xfrm>
            <a:custGeom>
              <a:avLst/>
              <a:gdLst>
                <a:gd name="connsiteX0" fmla="*/ 0 w 1099343"/>
                <a:gd name="connsiteY0" fmla="*/ 549672 h 1099343"/>
                <a:gd name="connsiteX1" fmla="*/ 549672 w 1099343"/>
                <a:gd name="connsiteY1" fmla="*/ 0 h 1099343"/>
                <a:gd name="connsiteX2" fmla="*/ 1099344 w 1099343"/>
                <a:gd name="connsiteY2" fmla="*/ 549672 h 1099343"/>
                <a:gd name="connsiteX3" fmla="*/ 549672 w 1099343"/>
                <a:gd name="connsiteY3" fmla="*/ 1099344 h 1099343"/>
                <a:gd name="connsiteX4" fmla="*/ 0 w 1099343"/>
                <a:gd name="connsiteY4" fmla="*/ 549672 h 1099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9343" h="1099343">
                  <a:moveTo>
                    <a:pt x="0" y="549672"/>
                  </a:moveTo>
                  <a:cubicBezTo>
                    <a:pt x="0" y="246097"/>
                    <a:pt x="246097" y="0"/>
                    <a:pt x="549672" y="0"/>
                  </a:cubicBezTo>
                  <a:cubicBezTo>
                    <a:pt x="853247" y="0"/>
                    <a:pt x="1099344" y="246097"/>
                    <a:pt x="1099344" y="549672"/>
                  </a:cubicBezTo>
                  <a:cubicBezTo>
                    <a:pt x="1099344" y="853247"/>
                    <a:pt x="853247" y="1099344"/>
                    <a:pt x="549672" y="1099344"/>
                  </a:cubicBezTo>
                  <a:cubicBezTo>
                    <a:pt x="246097" y="1099344"/>
                    <a:pt x="0" y="853247"/>
                    <a:pt x="0" y="549672"/>
                  </a:cubicBezTo>
                  <a:close/>
                </a:path>
              </a:pathLst>
            </a:custGeom>
            <a:gradFill>
              <a:gsLst>
                <a:gs pos="0">
                  <a:srgbClr val="3333C3"/>
                </a:gs>
                <a:gs pos="72000">
                  <a:srgbClr val="1A1A4E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7665" tIns="187665" rIns="187665" bIns="187665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100" kern="1200" dirty="0"/>
            </a:p>
          </p:txBody>
        </p:sp>
        <p:sp>
          <p:nvSpPr>
            <p:cNvPr id="14" name="Dowolny kształt 13"/>
            <p:cNvSpPr>
              <a:spLocks noChangeAspect="1"/>
            </p:cNvSpPr>
            <p:nvPr/>
          </p:nvSpPr>
          <p:spPr>
            <a:xfrm>
              <a:off x="3562601" y="1393228"/>
              <a:ext cx="396000" cy="396000"/>
            </a:xfrm>
            <a:custGeom>
              <a:avLst/>
              <a:gdLst>
                <a:gd name="connsiteX0" fmla="*/ 0 w 1099343"/>
                <a:gd name="connsiteY0" fmla="*/ 549672 h 1099343"/>
                <a:gd name="connsiteX1" fmla="*/ 549672 w 1099343"/>
                <a:gd name="connsiteY1" fmla="*/ 0 h 1099343"/>
                <a:gd name="connsiteX2" fmla="*/ 1099344 w 1099343"/>
                <a:gd name="connsiteY2" fmla="*/ 549672 h 1099343"/>
                <a:gd name="connsiteX3" fmla="*/ 549672 w 1099343"/>
                <a:gd name="connsiteY3" fmla="*/ 1099344 h 1099343"/>
                <a:gd name="connsiteX4" fmla="*/ 0 w 1099343"/>
                <a:gd name="connsiteY4" fmla="*/ 549672 h 1099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9343" h="1099343">
                  <a:moveTo>
                    <a:pt x="0" y="549672"/>
                  </a:moveTo>
                  <a:cubicBezTo>
                    <a:pt x="0" y="246097"/>
                    <a:pt x="246097" y="0"/>
                    <a:pt x="549672" y="0"/>
                  </a:cubicBezTo>
                  <a:cubicBezTo>
                    <a:pt x="853247" y="0"/>
                    <a:pt x="1099344" y="246097"/>
                    <a:pt x="1099344" y="549672"/>
                  </a:cubicBezTo>
                  <a:cubicBezTo>
                    <a:pt x="1099344" y="853247"/>
                    <a:pt x="853247" y="1099344"/>
                    <a:pt x="549672" y="1099344"/>
                  </a:cubicBezTo>
                  <a:cubicBezTo>
                    <a:pt x="246097" y="1099344"/>
                    <a:pt x="0" y="853247"/>
                    <a:pt x="0" y="549672"/>
                  </a:cubicBezTo>
                  <a:close/>
                </a:path>
              </a:pathLst>
            </a:custGeom>
            <a:gradFill>
              <a:gsLst>
                <a:gs pos="1000">
                  <a:srgbClr val="3333B6"/>
                </a:gs>
                <a:gs pos="73000">
                  <a:srgbClr val="3333CC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7665" tIns="187665" rIns="187665" bIns="187665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dirty="0"/>
            </a:p>
          </p:txBody>
        </p:sp>
      </p:grpSp>
      <p:sp>
        <p:nvSpPr>
          <p:cNvPr id="17" name="pole tekstowe 16"/>
          <p:cNvSpPr txBox="1"/>
          <p:nvPr/>
        </p:nvSpPr>
        <p:spPr>
          <a:xfrm>
            <a:off x="4735315" y="1138911"/>
            <a:ext cx="60088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1CC55"/>
                </a:solidFill>
                <a:latin typeface="Bahnschrift SemiBold" panose="020B0502040204020203" pitchFamily="34" charset="0"/>
              </a:rPr>
              <a:t>INCORPORATE VELOCITY, INTENSITY, AND DENSITY SPREAD</a:t>
            </a:r>
          </a:p>
        </p:txBody>
      </p:sp>
      <p:sp>
        <p:nvSpPr>
          <p:cNvPr id="18" name="pole tekstowe 17"/>
          <p:cNvSpPr txBox="1"/>
          <p:nvPr/>
        </p:nvSpPr>
        <p:spPr>
          <a:xfrm>
            <a:off x="5380781" y="1981225"/>
            <a:ext cx="46300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DD6E23"/>
                </a:solidFill>
                <a:latin typeface="Bahnschrift SemiBold" panose="020B0502040204020203" pitchFamily="34" charset="0"/>
              </a:rPr>
              <a:t>MAKE ANALYTICAL AND MONTE-CARLO CALCULATIONS IN AGREEMENT</a:t>
            </a:r>
            <a:endParaRPr lang="en-US" b="1" dirty="0">
              <a:solidFill>
                <a:schemeClr val="bg2">
                  <a:lumMod val="75000"/>
                </a:schemeClr>
              </a:solidFill>
              <a:latin typeface="Bahnschrift SemiBold" panose="020B0502040204020203" pitchFamily="34" charset="0"/>
            </a:endParaRPr>
          </a:p>
        </p:txBody>
      </p:sp>
      <p:sp>
        <p:nvSpPr>
          <p:cNvPr id="20" name="pole tekstowe 19"/>
          <p:cNvSpPr txBox="1"/>
          <p:nvPr/>
        </p:nvSpPr>
        <p:spPr>
          <a:xfrm>
            <a:off x="5646200" y="2985174"/>
            <a:ext cx="5717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Bahnschrift SemiBold" panose="020B0502040204020203" pitchFamily="34" charset="0"/>
              </a:rPr>
              <a:t>INVESTIGATE SCENARIOS WITH LESS SENSITIVITY TO LIGHT PARAMETERS</a:t>
            </a:r>
          </a:p>
        </p:txBody>
      </p:sp>
      <p:sp>
        <p:nvSpPr>
          <p:cNvPr id="22" name="pole tekstowe 21"/>
          <p:cNvSpPr txBox="1"/>
          <p:nvPr/>
        </p:nvSpPr>
        <p:spPr>
          <a:xfrm>
            <a:off x="5378599" y="4285410"/>
            <a:ext cx="4989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3333A3"/>
                </a:solidFill>
                <a:latin typeface="Bahnschrift SemiBold" panose="020B0502040204020203" pitchFamily="34" charset="0"/>
              </a:rPr>
              <a:t>???</a:t>
            </a:r>
          </a:p>
        </p:txBody>
      </p:sp>
      <p:sp>
        <p:nvSpPr>
          <p:cNvPr id="23" name="Prostokąt 22"/>
          <p:cNvSpPr/>
          <p:nvPr/>
        </p:nvSpPr>
        <p:spPr>
          <a:xfrm>
            <a:off x="4667734" y="1788222"/>
            <a:ext cx="5040000" cy="18000"/>
          </a:xfrm>
          <a:prstGeom prst="rect">
            <a:avLst/>
          </a:prstGeom>
          <a:solidFill>
            <a:srgbClr val="7B7B7B"/>
          </a:solidFill>
          <a:ln>
            <a:noFill/>
          </a:ln>
          <a:effectLst>
            <a:outerShdw blurRad="762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rostokąt 23"/>
          <p:cNvSpPr/>
          <p:nvPr/>
        </p:nvSpPr>
        <p:spPr>
          <a:xfrm>
            <a:off x="5317712" y="2636317"/>
            <a:ext cx="5040000" cy="18000"/>
          </a:xfrm>
          <a:prstGeom prst="rect">
            <a:avLst/>
          </a:prstGeom>
          <a:solidFill>
            <a:srgbClr val="7B7B7B"/>
          </a:solidFill>
          <a:ln>
            <a:noFill/>
          </a:ln>
          <a:effectLst>
            <a:outerShdw blurRad="762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Prostokąt 24"/>
          <p:cNvSpPr/>
          <p:nvPr/>
        </p:nvSpPr>
        <p:spPr>
          <a:xfrm>
            <a:off x="5584394" y="3638224"/>
            <a:ext cx="5040000" cy="18000"/>
          </a:xfrm>
          <a:prstGeom prst="rect">
            <a:avLst/>
          </a:prstGeom>
          <a:solidFill>
            <a:srgbClr val="7B7B7B"/>
          </a:solidFill>
          <a:ln>
            <a:noFill/>
          </a:ln>
          <a:effectLst>
            <a:outerShdw blurRad="762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rostokąt 25"/>
          <p:cNvSpPr/>
          <p:nvPr/>
        </p:nvSpPr>
        <p:spPr>
          <a:xfrm>
            <a:off x="5327979" y="4674158"/>
            <a:ext cx="5040000" cy="18000"/>
          </a:xfrm>
          <a:prstGeom prst="rect">
            <a:avLst/>
          </a:prstGeom>
          <a:solidFill>
            <a:srgbClr val="7B7B7B"/>
          </a:solidFill>
          <a:ln>
            <a:noFill/>
          </a:ln>
          <a:effectLst>
            <a:outerShdw blurRad="762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Dowolny kształt 27"/>
          <p:cNvSpPr/>
          <p:nvPr/>
        </p:nvSpPr>
        <p:spPr bwMode="auto">
          <a:xfrm>
            <a:off x="0" y="801086"/>
            <a:ext cx="3101103" cy="5467367"/>
          </a:xfrm>
          <a:custGeom>
            <a:avLst/>
            <a:gdLst>
              <a:gd name="connsiteX0" fmla="*/ 0 w 3101103"/>
              <a:gd name="connsiteY0" fmla="*/ 0 h 5467367"/>
              <a:gd name="connsiteX1" fmla="*/ 3092661 w 3101103"/>
              <a:gd name="connsiteY1" fmla="*/ 0 h 5467367"/>
              <a:gd name="connsiteX2" fmla="*/ 3094399 w 3101103"/>
              <a:gd name="connsiteY2" fmla="*/ 4461 h 5467367"/>
              <a:gd name="connsiteX3" fmla="*/ 3101103 w 3101103"/>
              <a:gd name="connsiteY3" fmla="*/ 57483 h 5467367"/>
              <a:gd name="connsiteX4" fmla="*/ 3101103 w 3101103"/>
              <a:gd name="connsiteY4" fmla="*/ 1109809 h 5467367"/>
              <a:gd name="connsiteX5" fmla="*/ 2837604 w 3101103"/>
              <a:gd name="connsiteY5" fmla="*/ 1367554 h 5467367"/>
              <a:gd name="connsiteX6" fmla="*/ 2830088 w 3101103"/>
              <a:gd name="connsiteY6" fmla="*/ 1368157 h 5467367"/>
              <a:gd name="connsiteX7" fmla="*/ 2791195 w 3101103"/>
              <a:gd name="connsiteY7" fmla="*/ 1366672 h 5467367"/>
              <a:gd name="connsiteX8" fmla="*/ 2791195 w 3101103"/>
              <a:gd name="connsiteY8" fmla="*/ 1390175 h 5467367"/>
              <a:gd name="connsiteX9" fmla="*/ 2662627 w 3101103"/>
              <a:gd name="connsiteY9" fmla="*/ 1383683 h 5467367"/>
              <a:gd name="connsiteX10" fmla="*/ 1312627 w 3101103"/>
              <a:gd name="connsiteY10" fmla="*/ 2733683 h 5467367"/>
              <a:gd name="connsiteX11" fmla="*/ 2662627 w 3101103"/>
              <a:gd name="connsiteY11" fmla="*/ 4083683 h 5467367"/>
              <a:gd name="connsiteX12" fmla="*/ 2791195 w 3101103"/>
              <a:gd name="connsiteY12" fmla="*/ 4077191 h 5467367"/>
              <a:gd name="connsiteX13" fmla="*/ 2791195 w 3101103"/>
              <a:gd name="connsiteY13" fmla="*/ 4096085 h 5467367"/>
              <a:gd name="connsiteX14" fmla="*/ 2837604 w 3101103"/>
              <a:gd name="connsiteY14" fmla="*/ 4099815 h 5467367"/>
              <a:gd name="connsiteX15" fmla="*/ 3101103 w 3101103"/>
              <a:gd name="connsiteY15" fmla="*/ 4357560 h 5467367"/>
              <a:gd name="connsiteX16" fmla="*/ 3101103 w 3101103"/>
              <a:gd name="connsiteY16" fmla="*/ 5409885 h 5467367"/>
              <a:gd name="connsiteX17" fmla="*/ 3094399 w 3101103"/>
              <a:gd name="connsiteY17" fmla="*/ 5462907 h 5467367"/>
              <a:gd name="connsiteX18" fmla="*/ 3092662 w 3101103"/>
              <a:gd name="connsiteY18" fmla="*/ 5467367 h 5467367"/>
              <a:gd name="connsiteX19" fmla="*/ 0 w 3101103"/>
              <a:gd name="connsiteY19" fmla="*/ 5467367 h 5467367"/>
              <a:gd name="connsiteX20" fmla="*/ 0 w 3101103"/>
              <a:gd name="connsiteY20" fmla="*/ 4143743 h 5467367"/>
              <a:gd name="connsiteX21" fmla="*/ 0 w 3101103"/>
              <a:gd name="connsiteY21" fmla="*/ 1323626 h 5467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101103" h="5467367">
                <a:moveTo>
                  <a:pt x="0" y="0"/>
                </a:moveTo>
                <a:lnTo>
                  <a:pt x="3092661" y="0"/>
                </a:lnTo>
                <a:lnTo>
                  <a:pt x="3094399" y="4461"/>
                </a:lnTo>
                <a:cubicBezTo>
                  <a:pt x="3098795" y="21588"/>
                  <a:pt x="3101103" y="39321"/>
                  <a:pt x="3101103" y="57483"/>
                </a:cubicBezTo>
                <a:lnTo>
                  <a:pt x="3101103" y="1109809"/>
                </a:lnTo>
                <a:cubicBezTo>
                  <a:pt x="3101103" y="1236947"/>
                  <a:pt x="2987983" y="1343022"/>
                  <a:pt x="2837604" y="1367554"/>
                </a:cubicBezTo>
                <a:lnTo>
                  <a:pt x="2830088" y="1368157"/>
                </a:lnTo>
                <a:lnTo>
                  <a:pt x="2791195" y="1366672"/>
                </a:lnTo>
                <a:lnTo>
                  <a:pt x="2791195" y="1390175"/>
                </a:lnTo>
                <a:lnTo>
                  <a:pt x="2662627" y="1383683"/>
                </a:lnTo>
                <a:cubicBezTo>
                  <a:pt x="1917043" y="1383683"/>
                  <a:pt x="1312627" y="1988099"/>
                  <a:pt x="1312627" y="2733683"/>
                </a:cubicBezTo>
                <a:cubicBezTo>
                  <a:pt x="1312627" y="3479267"/>
                  <a:pt x="1917043" y="4083683"/>
                  <a:pt x="2662627" y="4083683"/>
                </a:cubicBezTo>
                <a:lnTo>
                  <a:pt x="2791195" y="4077191"/>
                </a:lnTo>
                <a:lnTo>
                  <a:pt x="2791195" y="4096085"/>
                </a:lnTo>
                <a:lnTo>
                  <a:pt x="2837604" y="4099815"/>
                </a:lnTo>
                <a:cubicBezTo>
                  <a:pt x="2987983" y="4124347"/>
                  <a:pt x="3101103" y="4230422"/>
                  <a:pt x="3101103" y="4357560"/>
                </a:cubicBezTo>
                <a:lnTo>
                  <a:pt x="3101103" y="5409885"/>
                </a:lnTo>
                <a:cubicBezTo>
                  <a:pt x="3101103" y="5428047"/>
                  <a:pt x="3098795" y="5445781"/>
                  <a:pt x="3094399" y="5462907"/>
                </a:cubicBezTo>
                <a:lnTo>
                  <a:pt x="3092662" y="5467367"/>
                </a:lnTo>
                <a:lnTo>
                  <a:pt x="0" y="5467367"/>
                </a:lnTo>
                <a:lnTo>
                  <a:pt x="0" y="4143743"/>
                </a:lnTo>
                <a:lnTo>
                  <a:pt x="0" y="1323626"/>
                </a:lnTo>
                <a:close/>
              </a:path>
            </a:pathLst>
          </a:custGeom>
          <a:gradFill>
            <a:gsLst>
              <a:gs pos="0">
                <a:srgbClr val="333399"/>
              </a:gs>
              <a:gs pos="100000">
                <a:srgbClr val="3333CC"/>
              </a:gs>
            </a:gsLst>
            <a:lin ang="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  <a:latin typeface="+mn-lt"/>
            </a:endParaRPr>
          </a:p>
        </p:txBody>
      </p:sp>
      <p:grpSp>
        <p:nvGrpSpPr>
          <p:cNvPr id="29" name="Grupa 28"/>
          <p:cNvGrpSpPr>
            <a:grpSpLocks noChangeAspect="1"/>
          </p:cNvGrpSpPr>
          <p:nvPr/>
        </p:nvGrpSpPr>
        <p:grpSpPr>
          <a:xfrm>
            <a:off x="3439912" y="1473394"/>
            <a:ext cx="756000" cy="725725"/>
            <a:chOff x="3386824" y="1215502"/>
            <a:chExt cx="756000" cy="756000"/>
          </a:xfrm>
        </p:grpSpPr>
        <p:sp>
          <p:nvSpPr>
            <p:cNvPr id="30" name="Dowolny kształt 29"/>
            <p:cNvSpPr/>
            <p:nvPr/>
          </p:nvSpPr>
          <p:spPr>
            <a:xfrm>
              <a:off x="3386824" y="1215502"/>
              <a:ext cx="756000" cy="756000"/>
            </a:xfrm>
            <a:custGeom>
              <a:avLst/>
              <a:gdLst>
                <a:gd name="connsiteX0" fmla="*/ 0 w 1099343"/>
                <a:gd name="connsiteY0" fmla="*/ 549672 h 1099343"/>
                <a:gd name="connsiteX1" fmla="*/ 549672 w 1099343"/>
                <a:gd name="connsiteY1" fmla="*/ 0 h 1099343"/>
                <a:gd name="connsiteX2" fmla="*/ 1099344 w 1099343"/>
                <a:gd name="connsiteY2" fmla="*/ 549672 h 1099343"/>
                <a:gd name="connsiteX3" fmla="*/ 549672 w 1099343"/>
                <a:gd name="connsiteY3" fmla="*/ 1099344 h 1099343"/>
                <a:gd name="connsiteX4" fmla="*/ 0 w 1099343"/>
                <a:gd name="connsiteY4" fmla="*/ 549672 h 1099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9343" h="1099343">
                  <a:moveTo>
                    <a:pt x="0" y="549672"/>
                  </a:moveTo>
                  <a:cubicBezTo>
                    <a:pt x="0" y="246097"/>
                    <a:pt x="246097" y="0"/>
                    <a:pt x="549672" y="0"/>
                  </a:cubicBezTo>
                  <a:cubicBezTo>
                    <a:pt x="853247" y="0"/>
                    <a:pt x="1099344" y="246097"/>
                    <a:pt x="1099344" y="549672"/>
                  </a:cubicBezTo>
                  <a:cubicBezTo>
                    <a:pt x="1099344" y="853247"/>
                    <a:pt x="853247" y="1099344"/>
                    <a:pt x="549672" y="1099344"/>
                  </a:cubicBezTo>
                  <a:cubicBezTo>
                    <a:pt x="246097" y="1099344"/>
                    <a:pt x="0" y="853247"/>
                    <a:pt x="0" y="549672"/>
                  </a:cubicBezTo>
                  <a:close/>
                </a:path>
              </a:pathLst>
            </a:custGeom>
            <a:gradFill>
              <a:gsLst>
                <a:gs pos="0">
                  <a:srgbClr val="3333C9"/>
                </a:gs>
                <a:gs pos="99000">
                  <a:srgbClr val="33339A"/>
                </a:gs>
              </a:gsLst>
              <a:lin ang="18900000" scaled="0"/>
            </a:gradFill>
            <a:ln>
              <a:gradFill>
                <a:gsLst>
                  <a:gs pos="0">
                    <a:srgbClr val="928E8E"/>
                  </a:gs>
                  <a:gs pos="75000">
                    <a:schemeClr val="bg2">
                      <a:lumMod val="25000"/>
                    </a:schemeClr>
                  </a:gs>
                </a:gsLst>
                <a:lin ang="8100000" scaled="0"/>
              </a:gradFill>
            </a:ln>
            <a:effectLst>
              <a:outerShdw blurRad="241300" dist="152400" dir="8100000" algn="tl" rotWithShape="0">
                <a:prstClr val="black">
                  <a:alpha val="71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7665" tIns="187665" rIns="187665" bIns="187665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100" kern="1200" dirty="0"/>
            </a:p>
          </p:txBody>
        </p:sp>
        <p:sp>
          <p:nvSpPr>
            <p:cNvPr id="31" name="Dowolny kształt 30"/>
            <p:cNvSpPr/>
            <p:nvPr/>
          </p:nvSpPr>
          <p:spPr>
            <a:xfrm>
              <a:off x="3456023" y="1297994"/>
              <a:ext cx="599329" cy="599329"/>
            </a:xfrm>
            <a:custGeom>
              <a:avLst/>
              <a:gdLst>
                <a:gd name="connsiteX0" fmla="*/ 0 w 1099343"/>
                <a:gd name="connsiteY0" fmla="*/ 549672 h 1099343"/>
                <a:gd name="connsiteX1" fmla="*/ 549672 w 1099343"/>
                <a:gd name="connsiteY1" fmla="*/ 0 h 1099343"/>
                <a:gd name="connsiteX2" fmla="*/ 1099344 w 1099343"/>
                <a:gd name="connsiteY2" fmla="*/ 549672 h 1099343"/>
                <a:gd name="connsiteX3" fmla="*/ 549672 w 1099343"/>
                <a:gd name="connsiteY3" fmla="*/ 1099344 h 1099343"/>
                <a:gd name="connsiteX4" fmla="*/ 0 w 1099343"/>
                <a:gd name="connsiteY4" fmla="*/ 549672 h 1099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9343" h="1099343">
                  <a:moveTo>
                    <a:pt x="0" y="549672"/>
                  </a:moveTo>
                  <a:cubicBezTo>
                    <a:pt x="0" y="246097"/>
                    <a:pt x="246097" y="0"/>
                    <a:pt x="549672" y="0"/>
                  </a:cubicBezTo>
                  <a:cubicBezTo>
                    <a:pt x="853247" y="0"/>
                    <a:pt x="1099344" y="246097"/>
                    <a:pt x="1099344" y="549672"/>
                  </a:cubicBezTo>
                  <a:cubicBezTo>
                    <a:pt x="1099344" y="853247"/>
                    <a:pt x="853247" y="1099344"/>
                    <a:pt x="549672" y="1099344"/>
                  </a:cubicBezTo>
                  <a:cubicBezTo>
                    <a:pt x="246097" y="1099344"/>
                    <a:pt x="0" y="853247"/>
                    <a:pt x="0" y="549672"/>
                  </a:cubicBezTo>
                  <a:close/>
                </a:path>
              </a:pathLst>
            </a:custGeom>
            <a:gradFill>
              <a:gsLst>
                <a:gs pos="0">
                  <a:srgbClr val="3333C3"/>
                </a:gs>
                <a:gs pos="72000">
                  <a:srgbClr val="1A1A4E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7665" tIns="187665" rIns="187665" bIns="187665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100" kern="1200" dirty="0"/>
            </a:p>
          </p:txBody>
        </p:sp>
        <p:sp>
          <p:nvSpPr>
            <p:cNvPr id="32" name="Dowolny kształt 31"/>
            <p:cNvSpPr>
              <a:spLocks noChangeAspect="1"/>
            </p:cNvSpPr>
            <p:nvPr/>
          </p:nvSpPr>
          <p:spPr>
            <a:xfrm>
              <a:off x="3562601" y="1393228"/>
              <a:ext cx="396000" cy="396000"/>
            </a:xfrm>
            <a:custGeom>
              <a:avLst/>
              <a:gdLst>
                <a:gd name="connsiteX0" fmla="*/ 0 w 1099343"/>
                <a:gd name="connsiteY0" fmla="*/ 549672 h 1099343"/>
                <a:gd name="connsiteX1" fmla="*/ 549672 w 1099343"/>
                <a:gd name="connsiteY1" fmla="*/ 0 h 1099343"/>
                <a:gd name="connsiteX2" fmla="*/ 1099344 w 1099343"/>
                <a:gd name="connsiteY2" fmla="*/ 549672 h 1099343"/>
                <a:gd name="connsiteX3" fmla="*/ 549672 w 1099343"/>
                <a:gd name="connsiteY3" fmla="*/ 1099344 h 1099343"/>
                <a:gd name="connsiteX4" fmla="*/ 0 w 1099343"/>
                <a:gd name="connsiteY4" fmla="*/ 549672 h 1099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9343" h="1099343">
                  <a:moveTo>
                    <a:pt x="0" y="549672"/>
                  </a:moveTo>
                  <a:cubicBezTo>
                    <a:pt x="0" y="246097"/>
                    <a:pt x="246097" y="0"/>
                    <a:pt x="549672" y="0"/>
                  </a:cubicBezTo>
                  <a:cubicBezTo>
                    <a:pt x="853247" y="0"/>
                    <a:pt x="1099344" y="246097"/>
                    <a:pt x="1099344" y="549672"/>
                  </a:cubicBezTo>
                  <a:cubicBezTo>
                    <a:pt x="1099344" y="853247"/>
                    <a:pt x="853247" y="1099344"/>
                    <a:pt x="549672" y="1099344"/>
                  </a:cubicBezTo>
                  <a:cubicBezTo>
                    <a:pt x="246097" y="1099344"/>
                    <a:pt x="0" y="853247"/>
                    <a:pt x="0" y="549672"/>
                  </a:cubicBezTo>
                  <a:close/>
                </a:path>
              </a:pathLst>
            </a:custGeom>
            <a:gradFill>
              <a:gsLst>
                <a:gs pos="1000">
                  <a:srgbClr val="3333B6"/>
                </a:gs>
                <a:gs pos="73000">
                  <a:srgbClr val="3333CC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7665" tIns="187665" rIns="187665" bIns="187665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dirty="0"/>
            </a:p>
          </p:txBody>
        </p:sp>
      </p:grpSp>
      <p:grpSp>
        <p:nvGrpSpPr>
          <p:cNvPr id="33" name="Grupa 32"/>
          <p:cNvGrpSpPr>
            <a:grpSpLocks noChangeAspect="1"/>
          </p:cNvGrpSpPr>
          <p:nvPr/>
        </p:nvGrpSpPr>
        <p:grpSpPr>
          <a:xfrm>
            <a:off x="4281087" y="2156146"/>
            <a:ext cx="756000" cy="725725"/>
            <a:chOff x="3386824" y="1215502"/>
            <a:chExt cx="756000" cy="756000"/>
          </a:xfrm>
        </p:grpSpPr>
        <p:sp>
          <p:nvSpPr>
            <p:cNvPr id="34" name="Dowolny kształt 33"/>
            <p:cNvSpPr/>
            <p:nvPr/>
          </p:nvSpPr>
          <p:spPr>
            <a:xfrm>
              <a:off x="3386824" y="1215502"/>
              <a:ext cx="756000" cy="756000"/>
            </a:xfrm>
            <a:custGeom>
              <a:avLst/>
              <a:gdLst>
                <a:gd name="connsiteX0" fmla="*/ 0 w 1099343"/>
                <a:gd name="connsiteY0" fmla="*/ 549672 h 1099343"/>
                <a:gd name="connsiteX1" fmla="*/ 549672 w 1099343"/>
                <a:gd name="connsiteY1" fmla="*/ 0 h 1099343"/>
                <a:gd name="connsiteX2" fmla="*/ 1099344 w 1099343"/>
                <a:gd name="connsiteY2" fmla="*/ 549672 h 1099343"/>
                <a:gd name="connsiteX3" fmla="*/ 549672 w 1099343"/>
                <a:gd name="connsiteY3" fmla="*/ 1099344 h 1099343"/>
                <a:gd name="connsiteX4" fmla="*/ 0 w 1099343"/>
                <a:gd name="connsiteY4" fmla="*/ 549672 h 1099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9343" h="1099343">
                  <a:moveTo>
                    <a:pt x="0" y="549672"/>
                  </a:moveTo>
                  <a:cubicBezTo>
                    <a:pt x="0" y="246097"/>
                    <a:pt x="246097" y="0"/>
                    <a:pt x="549672" y="0"/>
                  </a:cubicBezTo>
                  <a:cubicBezTo>
                    <a:pt x="853247" y="0"/>
                    <a:pt x="1099344" y="246097"/>
                    <a:pt x="1099344" y="549672"/>
                  </a:cubicBezTo>
                  <a:cubicBezTo>
                    <a:pt x="1099344" y="853247"/>
                    <a:pt x="853247" y="1099344"/>
                    <a:pt x="549672" y="1099344"/>
                  </a:cubicBezTo>
                  <a:cubicBezTo>
                    <a:pt x="246097" y="1099344"/>
                    <a:pt x="0" y="853247"/>
                    <a:pt x="0" y="549672"/>
                  </a:cubicBezTo>
                  <a:close/>
                </a:path>
              </a:pathLst>
            </a:custGeom>
            <a:gradFill>
              <a:gsLst>
                <a:gs pos="0">
                  <a:srgbClr val="3333C9"/>
                </a:gs>
                <a:gs pos="99000">
                  <a:srgbClr val="33339A"/>
                </a:gs>
              </a:gsLst>
              <a:lin ang="18900000" scaled="0"/>
            </a:gradFill>
            <a:ln>
              <a:gradFill>
                <a:gsLst>
                  <a:gs pos="0">
                    <a:srgbClr val="928E8E"/>
                  </a:gs>
                  <a:gs pos="75000">
                    <a:schemeClr val="bg2">
                      <a:lumMod val="25000"/>
                    </a:schemeClr>
                  </a:gs>
                </a:gsLst>
                <a:lin ang="8100000" scaled="0"/>
              </a:gradFill>
            </a:ln>
            <a:effectLst>
              <a:outerShdw blurRad="241300" dist="152400" dir="8100000" algn="tl" rotWithShape="0">
                <a:prstClr val="black">
                  <a:alpha val="71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7665" tIns="187665" rIns="187665" bIns="187665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100" kern="1200" dirty="0"/>
            </a:p>
          </p:txBody>
        </p:sp>
        <p:sp>
          <p:nvSpPr>
            <p:cNvPr id="35" name="Dowolny kształt 34"/>
            <p:cNvSpPr/>
            <p:nvPr/>
          </p:nvSpPr>
          <p:spPr>
            <a:xfrm>
              <a:off x="3456023" y="1297994"/>
              <a:ext cx="599329" cy="599329"/>
            </a:xfrm>
            <a:custGeom>
              <a:avLst/>
              <a:gdLst>
                <a:gd name="connsiteX0" fmla="*/ 0 w 1099343"/>
                <a:gd name="connsiteY0" fmla="*/ 549672 h 1099343"/>
                <a:gd name="connsiteX1" fmla="*/ 549672 w 1099343"/>
                <a:gd name="connsiteY1" fmla="*/ 0 h 1099343"/>
                <a:gd name="connsiteX2" fmla="*/ 1099344 w 1099343"/>
                <a:gd name="connsiteY2" fmla="*/ 549672 h 1099343"/>
                <a:gd name="connsiteX3" fmla="*/ 549672 w 1099343"/>
                <a:gd name="connsiteY3" fmla="*/ 1099344 h 1099343"/>
                <a:gd name="connsiteX4" fmla="*/ 0 w 1099343"/>
                <a:gd name="connsiteY4" fmla="*/ 549672 h 1099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9343" h="1099343">
                  <a:moveTo>
                    <a:pt x="0" y="549672"/>
                  </a:moveTo>
                  <a:cubicBezTo>
                    <a:pt x="0" y="246097"/>
                    <a:pt x="246097" y="0"/>
                    <a:pt x="549672" y="0"/>
                  </a:cubicBezTo>
                  <a:cubicBezTo>
                    <a:pt x="853247" y="0"/>
                    <a:pt x="1099344" y="246097"/>
                    <a:pt x="1099344" y="549672"/>
                  </a:cubicBezTo>
                  <a:cubicBezTo>
                    <a:pt x="1099344" y="853247"/>
                    <a:pt x="853247" y="1099344"/>
                    <a:pt x="549672" y="1099344"/>
                  </a:cubicBezTo>
                  <a:cubicBezTo>
                    <a:pt x="246097" y="1099344"/>
                    <a:pt x="0" y="853247"/>
                    <a:pt x="0" y="549672"/>
                  </a:cubicBezTo>
                  <a:close/>
                </a:path>
              </a:pathLst>
            </a:custGeom>
            <a:gradFill>
              <a:gsLst>
                <a:gs pos="0">
                  <a:srgbClr val="3333C3"/>
                </a:gs>
                <a:gs pos="72000">
                  <a:srgbClr val="1A1A4E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7665" tIns="187665" rIns="187665" bIns="187665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100" kern="1200" dirty="0"/>
            </a:p>
          </p:txBody>
        </p:sp>
        <p:sp>
          <p:nvSpPr>
            <p:cNvPr id="36" name="Dowolny kształt 35"/>
            <p:cNvSpPr>
              <a:spLocks noChangeAspect="1"/>
            </p:cNvSpPr>
            <p:nvPr/>
          </p:nvSpPr>
          <p:spPr>
            <a:xfrm>
              <a:off x="3562601" y="1393228"/>
              <a:ext cx="396000" cy="396000"/>
            </a:xfrm>
            <a:custGeom>
              <a:avLst/>
              <a:gdLst>
                <a:gd name="connsiteX0" fmla="*/ 0 w 1099343"/>
                <a:gd name="connsiteY0" fmla="*/ 549672 h 1099343"/>
                <a:gd name="connsiteX1" fmla="*/ 549672 w 1099343"/>
                <a:gd name="connsiteY1" fmla="*/ 0 h 1099343"/>
                <a:gd name="connsiteX2" fmla="*/ 1099344 w 1099343"/>
                <a:gd name="connsiteY2" fmla="*/ 549672 h 1099343"/>
                <a:gd name="connsiteX3" fmla="*/ 549672 w 1099343"/>
                <a:gd name="connsiteY3" fmla="*/ 1099344 h 1099343"/>
                <a:gd name="connsiteX4" fmla="*/ 0 w 1099343"/>
                <a:gd name="connsiteY4" fmla="*/ 549672 h 1099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9343" h="1099343">
                  <a:moveTo>
                    <a:pt x="0" y="549672"/>
                  </a:moveTo>
                  <a:cubicBezTo>
                    <a:pt x="0" y="246097"/>
                    <a:pt x="246097" y="0"/>
                    <a:pt x="549672" y="0"/>
                  </a:cubicBezTo>
                  <a:cubicBezTo>
                    <a:pt x="853247" y="0"/>
                    <a:pt x="1099344" y="246097"/>
                    <a:pt x="1099344" y="549672"/>
                  </a:cubicBezTo>
                  <a:cubicBezTo>
                    <a:pt x="1099344" y="853247"/>
                    <a:pt x="853247" y="1099344"/>
                    <a:pt x="549672" y="1099344"/>
                  </a:cubicBezTo>
                  <a:cubicBezTo>
                    <a:pt x="246097" y="1099344"/>
                    <a:pt x="0" y="853247"/>
                    <a:pt x="0" y="549672"/>
                  </a:cubicBezTo>
                  <a:close/>
                </a:path>
              </a:pathLst>
            </a:custGeom>
            <a:gradFill>
              <a:gsLst>
                <a:gs pos="1000">
                  <a:srgbClr val="3333B6"/>
                </a:gs>
                <a:gs pos="73000">
                  <a:srgbClr val="3333CC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7665" tIns="187665" rIns="187665" bIns="187665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dirty="0"/>
            </a:p>
          </p:txBody>
        </p:sp>
      </p:grpSp>
      <p:grpSp>
        <p:nvGrpSpPr>
          <p:cNvPr id="37" name="Grupa 36"/>
          <p:cNvGrpSpPr>
            <a:grpSpLocks noChangeAspect="1"/>
          </p:cNvGrpSpPr>
          <p:nvPr/>
        </p:nvGrpSpPr>
        <p:grpSpPr>
          <a:xfrm>
            <a:off x="4598535" y="3151447"/>
            <a:ext cx="756000" cy="725725"/>
            <a:chOff x="3386824" y="1215502"/>
            <a:chExt cx="756000" cy="756000"/>
          </a:xfrm>
        </p:grpSpPr>
        <p:sp>
          <p:nvSpPr>
            <p:cNvPr id="38" name="Dowolny kształt 37"/>
            <p:cNvSpPr/>
            <p:nvPr/>
          </p:nvSpPr>
          <p:spPr>
            <a:xfrm>
              <a:off x="3386824" y="1215502"/>
              <a:ext cx="756000" cy="756000"/>
            </a:xfrm>
            <a:custGeom>
              <a:avLst/>
              <a:gdLst>
                <a:gd name="connsiteX0" fmla="*/ 0 w 1099343"/>
                <a:gd name="connsiteY0" fmla="*/ 549672 h 1099343"/>
                <a:gd name="connsiteX1" fmla="*/ 549672 w 1099343"/>
                <a:gd name="connsiteY1" fmla="*/ 0 h 1099343"/>
                <a:gd name="connsiteX2" fmla="*/ 1099344 w 1099343"/>
                <a:gd name="connsiteY2" fmla="*/ 549672 h 1099343"/>
                <a:gd name="connsiteX3" fmla="*/ 549672 w 1099343"/>
                <a:gd name="connsiteY3" fmla="*/ 1099344 h 1099343"/>
                <a:gd name="connsiteX4" fmla="*/ 0 w 1099343"/>
                <a:gd name="connsiteY4" fmla="*/ 549672 h 1099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9343" h="1099343">
                  <a:moveTo>
                    <a:pt x="0" y="549672"/>
                  </a:moveTo>
                  <a:cubicBezTo>
                    <a:pt x="0" y="246097"/>
                    <a:pt x="246097" y="0"/>
                    <a:pt x="549672" y="0"/>
                  </a:cubicBezTo>
                  <a:cubicBezTo>
                    <a:pt x="853247" y="0"/>
                    <a:pt x="1099344" y="246097"/>
                    <a:pt x="1099344" y="549672"/>
                  </a:cubicBezTo>
                  <a:cubicBezTo>
                    <a:pt x="1099344" y="853247"/>
                    <a:pt x="853247" y="1099344"/>
                    <a:pt x="549672" y="1099344"/>
                  </a:cubicBezTo>
                  <a:cubicBezTo>
                    <a:pt x="246097" y="1099344"/>
                    <a:pt x="0" y="853247"/>
                    <a:pt x="0" y="549672"/>
                  </a:cubicBezTo>
                  <a:close/>
                </a:path>
              </a:pathLst>
            </a:custGeom>
            <a:gradFill>
              <a:gsLst>
                <a:gs pos="0">
                  <a:srgbClr val="3333C9"/>
                </a:gs>
                <a:gs pos="99000">
                  <a:srgbClr val="33339A"/>
                </a:gs>
              </a:gsLst>
              <a:lin ang="18900000" scaled="0"/>
            </a:gradFill>
            <a:ln>
              <a:gradFill>
                <a:gsLst>
                  <a:gs pos="0">
                    <a:srgbClr val="928E8E"/>
                  </a:gs>
                  <a:gs pos="75000">
                    <a:schemeClr val="bg2">
                      <a:lumMod val="25000"/>
                    </a:schemeClr>
                  </a:gs>
                </a:gsLst>
                <a:lin ang="8100000" scaled="0"/>
              </a:gradFill>
            </a:ln>
            <a:effectLst>
              <a:outerShdw blurRad="241300" dist="152400" dir="8100000" algn="tl" rotWithShape="0">
                <a:prstClr val="black">
                  <a:alpha val="71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7665" tIns="187665" rIns="187665" bIns="187665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100" kern="1200" dirty="0"/>
            </a:p>
          </p:txBody>
        </p:sp>
        <p:sp>
          <p:nvSpPr>
            <p:cNvPr id="39" name="Dowolny kształt 38"/>
            <p:cNvSpPr/>
            <p:nvPr/>
          </p:nvSpPr>
          <p:spPr>
            <a:xfrm>
              <a:off x="3456023" y="1297994"/>
              <a:ext cx="599329" cy="599329"/>
            </a:xfrm>
            <a:custGeom>
              <a:avLst/>
              <a:gdLst>
                <a:gd name="connsiteX0" fmla="*/ 0 w 1099343"/>
                <a:gd name="connsiteY0" fmla="*/ 549672 h 1099343"/>
                <a:gd name="connsiteX1" fmla="*/ 549672 w 1099343"/>
                <a:gd name="connsiteY1" fmla="*/ 0 h 1099343"/>
                <a:gd name="connsiteX2" fmla="*/ 1099344 w 1099343"/>
                <a:gd name="connsiteY2" fmla="*/ 549672 h 1099343"/>
                <a:gd name="connsiteX3" fmla="*/ 549672 w 1099343"/>
                <a:gd name="connsiteY3" fmla="*/ 1099344 h 1099343"/>
                <a:gd name="connsiteX4" fmla="*/ 0 w 1099343"/>
                <a:gd name="connsiteY4" fmla="*/ 549672 h 1099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9343" h="1099343">
                  <a:moveTo>
                    <a:pt x="0" y="549672"/>
                  </a:moveTo>
                  <a:cubicBezTo>
                    <a:pt x="0" y="246097"/>
                    <a:pt x="246097" y="0"/>
                    <a:pt x="549672" y="0"/>
                  </a:cubicBezTo>
                  <a:cubicBezTo>
                    <a:pt x="853247" y="0"/>
                    <a:pt x="1099344" y="246097"/>
                    <a:pt x="1099344" y="549672"/>
                  </a:cubicBezTo>
                  <a:cubicBezTo>
                    <a:pt x="1099344" y="853247"/>
                    <a:pt x="853247" y="1099344"/>
                    <a:pt x="549672" y="1099344"/>
                  </a:cubicBezTo>
                  <a:cubicBezTo>
                    <a:pt x="246097" y="1099344"/>
                    <a:pt x="0" y="853247"/>
                    <a:pt x="0" y="549672"/>
                  </a:cubicBezTo>
                  <a:close/>
                </a:path>
              </a:pathLst>
            </a:custGeom>
            <a:gradFill>
              <a:gsLst>
                <a:gs pos="0">
                  <a:srgbClr val="3333C3"/>
                </a:gs>
                <a:gs pos="72000">
                  <a:srgbClr val="1A1A4E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7665" tIns="187665" rIns="187665" bIns="187665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100" kern="1200" dirty="0"/>
            </a:p>
          </p:txBody>
        </p:sp>
        <p:sp>
          <p:nvSpPr>
            <p:cNvPr id="40" name="Dowolny kształt 39"/>
            <p:cNvSpPr>
              <a:spLocks noChangeAspect="1"/>
            </p:cNvSpPr>
            <p:nvPr/>
          </p:nvSpPr>
          <p:spPr>
            <a:xfrm>
              <a:off x="3562601" y="1393228"/>
              <a:ext cx="396000" cy="396000"/>
            </a:xfrm>
            <a:custGeom>
              <a:avLst/>
              <a:gdLst>
                <a:gd name="connsiteX0" fmla="*/ 0 w 1099343"/>
                <a:gd name="connsiteY0" fmla="*/ 549672 h 1099343"/>
                <a:gd name="connsiteX1" fmla="*/ 549672 w 1099343"/>
                <a:gd name="connsiteY1" fmla="*/ 0 h 1099343"/>
                <a:gd name="connsiteX2" fmla="*/ 1099344 w 1099343"/>
                <a:gd name="connsiteY2" fmla="*/ 549672 h 1099343"/>
                <a:gd name="connsiteX3" fmla="*/ 549672 w 1099343"/>
                <a:gd name="connsiteY3" fmla="*/ 1099344 h 1099343"/>
                <a:gd name="connsiteX4" fmla="*/ 0 w 1099343"/>
                <a:gd name="connsiteY4" fmla="*/ 549672 h 1099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9343" h="1099343">
                  <a:moveTo>
                    <a:pt x="0" y="549672"/>
                  </a:moveTo>
                  <a:cubicBezTo>
                    <a:pt x="0" y="246097"/>
                    <a:pt x="246097" y="0"/>
                    <a:pt x="549672" y="0"/>
                  </a:cubicBezTo>
                  <a:cubicBezTo>
                    <a:pt x="853247" y="0"/>
                    <a:pt x="1099344" y="246097"/>
                    <a:pt x="1099344" y="549672"/>
                  </a:cubicBezTo>
                  <a:cubicBezTo>
                    <a:pt x="1099344" y="853247"/>
                    <a:pt x="853247" y="1099344"/>
                    <a:pt x="549672" y="1099344"/>
                  </a:cubicBezTo>
                  <a:cubicBezTo>
                    <a:pt x="246097" y="1099344"/>
                    <a:pt x="0" y="853247"/>
                    <a:pt x="0" y="549672"/>
                  </a:cubicBezTo>
                  <a:close/>
                </a:path>
              </a:pathLst>
            </a:custGeom>
            <a:gradFill>
              <a:gsLst>
                <a:gs pos="1000">
                  <a:srgbClr val="3333B6"/>
                </a:gs>
                <a:gs pos="73000">
                  <a:srgbClr val="3333CC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7665" tIns="187665" rIns="187665" bIns="187665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dirty="0"/>
            </a:p>
          </p:txBody>
        </p:sp>
      </p:grpSp>
      <p:grpSp>
        <p:nvGrpSpPr>
          <p:cNvPr id="41" name="Grupa 40"/>
          <p:cNvGrpSpPr>
            <a:grpSpLocks noChangeAspect="1"/>
          </p:cNvGrpSpPr>
          <p:nvPr/>
        </p:nvGrpSpPr>
        <p:grpSpPr>
          <a:xfrm>
            <a:off x="4353221" y="4124304"/>
            <a:ext cx="756000" cy="725725"/>
            <a:chOff x="3386824" y="1215502"/>
            <a:chExt cx="756000" cy="756000"/>
          </a:xfrm>
        </p:grpSpPr>
        <p:sp>
          <p:nvSpPr>
            <p:cNvPr id="42" name="Dowolny kształt 41"/>
            <p:cNvSpPr/>
            <p:nvPr/>
          </p:nvSpPr>
          <p:spPr>
            <a:xfrm>
              <a:off x="3386824" y="1215502"/>
              <a:ext cx="756000" cy="756000"/>
            </a:xfrm>
            <a:custGeom>
              <a:avLst/>
              <a:gdLst>
                <a:gd name="connsiteX0" fmla="*/ 0 w 1099343"/>
                <a:gd name="connsiteY0" fmla="*/ 549672 h 1099343"/>
                <a:gd name="connsiteX1" fmla="*/ 549672 w 1099343"/>
                <a:gd name="connsiteY1" fmla="*/ 0 h 1099343"/>
                <a:gd name="connsiteX2" fmla="*/ 1099344 w 1099343"/>
                <a:gd name="connsiteY2" fmla="*/ 549672 h 1099343"/>
                <a:gd name="connsiteX3" fmla="*/ 549672 w 1099343"/>
                <a:gd name="connsiteY3" fmla="*/ 1099344 h 1099343"/>
                <a:gd name="connsiteX4" fmla="*/ 0 w 1099343"/>
                <a:gd name="connsiteY4" fmla="*/ 549672 h 1099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9343" h="1099343">
                  <a:moveTo>
                    <a:pt x="0" y="549672"/>
                  </a:moveTo>
                  <a:cubicBezTo>
                    <a:pt x="0" y="246097"/>
                    <a:pt x="246097" y="0"/>
                    <a:pt x="549672" y="0"/>
                  </a:cubicBezTo>
                  <a:cubicBezTo>
                    <a:pt x="853247" y="0"/>
                    <a:pt x="1099344" y="246097"/>
                    <a:pt x="1099344" y="549672"/>
                  </a:cubicBezTo>
                  <a:cubicBezTo>
                    <a:pt x="1099344" y="853247"/>
                    <a:pt x="853247" y="1099344"/>
                    <a:pt x="549672" y="1099344"/>
                  </a:cubicBezTo>
                  <a:cubicBezTo>
                    <a:pt x="246097" y="1099344"/>
                    <a:pt x="0" y="853247"/>
                    <a:pt x="0" y="549672"/>
                  </a:cubicBezTo>
                  <a:close/>
                </a:path>
              </a:pathLst>
            </a:custGeom>
            <a:gradFill>
              <a:gsLst>
                <a:gs pos="0">
                  <a:srgbClr val="3333C9"/>
                </a:gs>
                <a:gs pos="99000">
                  <a:srgbClr val="33339A"/>
                </a:gs>
              </a:gsLst>
              <a:lin ang="18900000" scaled="0"/>
            </a:gradFill>
            <a:ln>
              <a:gradFill>
                <a:gsLst>
                  <a:gs pos="0">
                    <a:srgbClr val="928E8E"/>
                  </a:gs>
                  <a:gs pos="75000">
                    <a:schemeClr val="bg2">
                      <a:lumMod val="25000"/>
                    </a:schemeClr>
                  </a:gs>
                </a:gsLst>
                <a:lin ang="8100000" scaled="0"/>
              </a:gradFill>
            </a:ln>
            <a:effectLst>
              <a:outerShdw blurRad="241300" dist="152400" dir="8100000" algn="tl" rotWithShape="0">
                <a:prstClr val="black">
                  <a:alpha val="71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7665" tIns="187665" rIns="187665" bIns="187665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100" kern="1200" dirty="0"/>
            </a:p>
          </p:txBody>
        </p:sp>
        <p:sp>
          <p:nvSpPr>
            <p:cNvPr id="43" name="Dowolny kształt 42"/>
            <p:cNvSpPr/>
            <p:nvPr/>
          </p:nvSpPr>
          <p:spPr>
            <a:xfrm>
              <a:off x="3456023" y="1297994"/>
              <a:ext cx="599329" cy="599329"/>
            </a:xfrm>
            <a:custGeom>
              <a:avLst/>
              <a:gdLst>
                <a:gd name="connsiteX0" fmla="*/ 0 w 1099343"/>
                <a:gd name="connsiteY0" fmla="*/ 549672 h 1099343"/>
                <a:gd name="connsiteX1" fmla="*/ 549672 w 1099343"/>
                <a:gd name="connsiteY1" fmla="*/ 0 h 1099343"/>
                <a:gd name="connsiteX2" fmla="*/ 1099344 w 1099343"/>
                <a:gd name="connsiteY2" fmla="*/ 549672 h 1099343"/>
                <a:gd name="connsiteX3" fmla="*/ 549672 w 1099343"/>
                <a:gd name="connsiteY3" fmla="*/ 1099344 h 1099343"/>
                <a:gd name="connsiteX4" fmla="*/ 0 w 1099343"/>
                <a:gd name="connsiteY4" fmla="*/ 549672 h 1099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9343" h="1099343">
                  <a:moveTo>
                    <a:pt x="0" y="549672"/>
                  </a:moveTo>
                  <a:cubicBezTo>
                    <a:pt x="0" y="246097"/>
                    <a:pt x="246097" y="0"/>
                    <a:pt x="549672" y="0"/>
                  </a:cubicBezTo>
                  <a:cubicBezTo>
                    <a:pt x="853247" y="0"/>
                    <a:pt x="1099344" y="246097"/>
                    <a:pt x="1099344" y="549672"/>
                  </a:cubicBezTo>
                  <a:cubicBezTo>
                    <a:pt x="1099344" y="853247"/>
                    <a:pt x="853247" y="1099344"/>
                    <a:pt x="549672" y="1099344"/>
                  </a:cubicBezTo>
                  <a:cubicBezTo>
                    <a:pt x="246097" y="1099344"/>
                    <a:pt x="0" y="853247"/>
                    <a:pt x="0" y="549672"/>
                  </a:cubicBezTo>
                  <a:close/>
                </a:path>
              </a:pathLst>
            </a:custGeom>
            <a:gradFill>
              <a:gsLst>
                <a:gs pos="0">
                  <a:srgbClr val="3333C3"/>
                </a:gs>
                <a:gs pos="72000">
                  <a:srgbClr val="1A1A4E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7665" tIns="187665" rIns="187665" bIns="187665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100" kern="1200" dirty="0"/>
            </a:p>
          </p:txBody>
        </p:sp>
        <p:sp>
          <p:nvSpPr>
            <p:cNvPr id="44" name="Dowolny kształt 43"/>
            <p:cNvSpPr>
              <a:spLocks noChangeAspect="1"/>
            </p:cNvSpPr>
            <p:nvPr/>
          </p:nvSpPr>
          <p:spPr>
            <a:xfrm>
              <a:off x="3562601" y="1393228"/>
              <a:ext cx="396000" cy="396000"/>
            </a:xfrm>
            <a:custGeom>
              <a:avLst/>
              <a:gdLst>
                <a:gd name="connsiteX0" fmla="*/ 0 w 1099343"/>
                <a:gd name="connsiteY0" fmla="*/ 549672 h 1099343"/>
                <a:gd name="connsiteX1" fmla="*/ 549672 w 1099343"/>
                <a:gd name="connsiteY1" fmla="*/ 0 h 1099343"/>
                <a:gd name="connsiteX2" fmla="*/ 1099344 w 1099343"/>
                <a:gd name="connsiteY2" fmla="*/ 549672 h 1099343"/>
                <a:gd name="connsiteX3" fmla="*/ 549672 w 1099343"/>
                <a:gd name="connsiteY3" fmla="*/ 1099344 h 1099343"/>
                <a:gd name="connsiteX4" fmla="*/ 0 w 1099343"/>
                <a:gd name="connsiteY4" fmla="*/ 549672 h 1099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9343" h="1099343">
                  <a:moveTo>
                    <a:pt x="0" y="549672"/>
                  </a:moveTo>
                  <a:cubicBezTo>
                    <a:pt x="0" y="246097"/>
                    <a:pt x="246097" y="0"/>
                    <a:pt x="549672" y="0"/>
                  </a:cubicBezTo>
                  <a:cubicBezTo>
                    <a:pt x="853247" y="0"/>
                    <a:pt x="1099344" y="246097"/>
                    <a:pt x="1099344" y="549672"/>
                  </a:cubicBezTo>
                  <a:cubicBezTo>
                    <a:pt x="1099344" y="853247"/>
                    <a:pt x="853247" y="1099344"/>
                    <a:pt x="549672" y="1099344"/>
                  </a:cubicBezTo>
                  <a:cubicBezTo>
                    <a:pt x="246097" y="1099344"/>
                    <a:pt x="0" y="853247"/>
                    <a:pt x="0" y="549672"/>
                  </a:cubicBezTo>
                  <a:close/>
                </a:path>
              </a:pathLst>
            </a:custGeom>
            <a:gradFill>
              <a:gsLst>
                <a:gs pos="1000">
                  <a:srgbClr val="3333B6"/>
                </a:gs>
                <a:gs pos="73000">
                  <a:srgbClr val="3333CC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7665" tIns="187665" rIns="187665" bIns="187665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dirty="0"/>
            </a:p>
          </p:txBody>
        </p:sp>
      </p:grpSp>
      <p:sp>
        <p:nvSpPr>
          <p:cNvPr id="4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97650"/>
            <a:ext cx="12192000" cy="260350"/>
          </a:xfrm>
          <a:prstGeom prst="rect">
            <a:avLst/>
          </a:prstGeom>
          <a:gradFill rotWithShape="1">
            <a:gsLst>
              <a:gs pos="0">
                <a:schemeClr val="accent6">
                  <a:lumMod val="75000"/>
                </a:schemeClr>
              </a:gs>
              <a:gs pos="100000">
                <a:srgbClr val="0000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000" b="1" i="1">
                <a:solidFill>
                  <a:schemeClr val="bg1"/>
                </a:solidFill>
              </a:defRPr>
            </a:lvl1pPr>
          </a:lstStyle>
          <a:p>
            <a:pPr algn="ctr">
              <a:spcAft>
                <a:spcPts val="600"/>
              </a:spcAft>
            </a:pPr>
            <a:r>
              <a:rPr lang="en-US" i="0" dirty="0">
                <a:latin typeface="Bahnschrift SemiBold" panose="020B0502040204020203" pitchFamily="34" charset="0"/>
              </a:rPr>
              <a:t>S. PUSTELNY, QUANTUM-MECHANICAL CALCULATIONS</a:t>
            </a:r>
            <a:r>
              <a:rPr lang="en-US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anose="020B0502040204020203" pitchFamily="34" charset="0"/>
              </a:rPr>
              <a:t>								CERN, 26 AUGUST 2021</a:t>
            </a:r>
          </a:p>
        </p:txBody>
      </p:sp>
    </p:spTree>
    <p:extLst>
      <p:ext uri="{BB962C8B-B14F-4D97-AF65-F5344CB8AC3E}">
        <p14:creationId xmlns:p14="http://schemas.microsoft.com/office/powerpoint/2010/main" val="8151551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ChangeArrowheads="1"/>
          </p:cNvSpPr>
          <p:nvPr/>
        </p:nvSpPr>
        <p:spPr bwMode="auto">
          <a:xfrm>
            <a:off x="0" y="1"/>
            <a:ext cx="12192000" cy="584775"/>
          </a:xfrm>
          <a:prstGeom prst="rect">
            <a:avLst/>
          </a:prstGeom>
          <a:gradFill rotWithShape="1">
            <a:gsLst>
              <a:gs pos="0">
                <a:srgbClr val="333399"/>
              </a:gs>
              <a:gs pos="100000">
                <a:srgbClr val="3333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61938"/>
            <a:r>
              <a:rPr lang="en-US" sz="3200" b="1" dirty="0">
                <a:solidFill>
                  <a:schemeClr val="bg1"/>
                </a:solidFill>
                <a:latin typeface="Bahnschrift SemiBold" panose="020B0502040204020203" pitchFamily="34" charset="0"/>
              </a:rPr>
              <a:t>ACKNOWLEDGEMENTS</a:t>
            </a:r>
          </a:p>
        </p:txBody>
      </p:sp>
      <p:sp>
        <p:nvSpPr>
          <p:cNvPr id="46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97650"/>
            <a:ext cx="12192000" cy="260350"/>
          </a:xfrm>
          <a:prstGeom prst="rect">
            <a:avLst/>
          </a:prstGeom>
          <a:gradFill rotWithShape="1">
            <a:gsLst>
              <a:gs pos="0">
                <a:schemeClr val="accent6">
                  <a:lumMod val="75000"/>
                </a:schemeClr>
              </a:gs>
              <a:gs pos="100000">
                <a:srgbClr val="0000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000" b="1" i="1">
                <a:solidFill>
                  <a:schemeClr val="bg1"/>
                </a:solidFill>
              </a:defRPr>
            </a:lvl1pPr>
          </a:lstStyle>
          <a:p>
            <a:pPr algn="ctr">
              <a:spcAft>
                <a:spcPts val="600"/>
              </a:spcAft>
            </a:pPr>
            <a:r>
              <a:rPr lang="en-US" i="0" dirty="0">
                <a:latin typeface="Bahnschrift SemiBold" panose="020B0502040204020203" pitchFamily="34" charset="0"/>
              </a:rPr>
              <a:t>S. PUSTELNY, QUANTUM-MECHANICAL CALCULATIONS</a:t>
            </a:r>
            <a:r>
              <a:rPr lang="en-US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anose="020B0502040204020203" pitchFamily="34" charset="0"/>
              </a:rPr>
              <a:t>								CERN, 26 AUGUST 2021</a:t>
            </a: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00" y="1687045"/>
            <a:ext cx="1524000" cy="1524000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1442" y="1682244"/>
            <a:ext cx="1533602" cy="1533602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5686" y="1687045"/>
            <a:ext cx="1524000" cy="15240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0363" y="4446598"/>
            <a:ext cx="1524000" cy="1533602"/>
          </a:xfrm>
          <a:prstGeom prst="rect">
            <a:avLst/>
          </a:prstGeom>
        </p:spPr>
      </p:pic>
      <p:pic>
        <p:nvPicPr>
          <p:cNvPr id="16" name="Obraz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723" y="4456200"/>
            <a:ext cx="1524000" cy="1524000"/>
          </a:xfrm>
          <a:prstGeom prst="rect">
            <a:avLst/>
          </a:prstGeom>
        </p:spPr>
      </p:pic>
      <p:pic>
        <p:nvPicPr>
          <p:cNvPr id="29" name="Obraz 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49856" y="1680513"/>
            <a:ext cx="1439708" cy="1533602"/>
          </a:xfrm>
          <a:prstGeom prst="rect">
            <a:avLst/>
          </a:prstGeom>
        </p:spPr>
      </p:pic>
      <p:sp>
        <p:nvSpPr>
          <p:cNvPr id="10" name="pole tekstowe 9"/>
          <p:cNvSpPr txBox="1"/>
          <p:nvPr/>
        </p:nvSpPr>
        <p:spPr>
          <a:xfrm>
            <a:off x="4432098" y="3239380"/>
            <a:ext cx="2365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kern="0" dirty="0">
                <a:solidFill>
                  <a:srgbClr val="000099"/>
                </a:solidFill>
                <a:latin typeface="Bahnschrift" panose="020B0502040204020203" pitchFamily="34" charset="0"/>
              </a:rPr>
              <a:t>JACEK BIEROŃ</a:t>
            </a:r>
          </a:p>
        </p:txBody>
      </p:sp>
      <p:sp>
        <p:nvSpPr>
          <p:cNvPr id="11" name="pole tekstowe 10"/>
          <p:cNvSpPr txBox="1"/>
          <p:nvPr/>
        </p:nvSpPr>
        <p:spPr>
          <a:xfrm>
            <a:off x="166004" y="3259129"/>
            <a:ext cx="2365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kern="0" dirty="0">
                <a:solidFill>
                  <a:srgbClr val="000099"/>
                </a:solidFill>
                <a:latin typeface="Bahnschrift" panose="020B0502040204020203" pitchFamily="34" charset="0"/>
              </a:rPr>
              <a:t>WITEK</a:t>
            </a:r>
          </a:p>
        </p:txBody>
      </p:sp>
      <p:sp>
        <p:nvSpPr>
          <p:cNvPr id="12" name="pole tekstowe 11"/>
          <p:cNvSpPr txBox="1"/>
          <p:nvPr/>
        </p:nvSpPr>
        <p:spPr>
          <a:xfrm>
            <a:off x="2305447" y="3259129"/>
            <a:ext cx="2365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kern="0" dirty="0">
                <a:solidFill>
                  <a:srgbClr val="000099"/>
                </a:solidFill>
                <a:latin typeface="Bahnschrift" panose="020B0502040204020203" pitchFamily="34" charset="0"/>
              </a:rPr>
              <a:t>WIESIEK</a:t>
            </a:r>
          </a:p>
        </p:txBody>
      </p:sp>
      <p:sp>
        <p:nvSpPr>
          <p:cNvPr id="13" name="pole tekstowe 12"/>
          <p:cNvSpPr txBox="1"/>
          <p:nvPr/>
        </p:nvSpPr>
        <p:spPr>
          <a:xfrm>
            <a:off x="5603936" y="6028284"/>
            <a:ext cx="2365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kern="0" dirty="0">
                <a:solidFill>
                  <a:srgbClr val="000099"/>
                </a:solidFill>
                <a:latin typeface="Bahnschrift" panose="020B0502040204020203" pitchFamily="34" charset="0"/>
              </a:rPr>
              <a:t>DIMA</a:t>
            </a:r>
          </a:p>
        </p:txBody>
      </p:sp>
      <p:sp>
        <p:nvSpPr>
          <p:cNvPr id="14" name="pole tekstowe 13"/>
          <p:cNvSpPr txBox="1"/>
          <p:nvPr/>
        </p:nvSpPr>
        <p:spPr>
          <a:xfrm>
            <a:off x="2347696" y="6036018"/>
            <a:ext cx="3264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kern="0" dirty="0">
                <a:solidFill>
                  <a:srgbClr val="000099"/>
                </a:solidFill>
                <a:latin typeface="Bahnschrift" panose="020B0502040204020203" pitchFamily="34" charset="0"/>
              </a:rPr>
              <a:t>KRZYSZTOF DZIERŻĘGA</a:t>
            </a:r>
          </a:p>
        </p:txBody>
      </p:sp>
      <p:sp>
        <p:nvSpPr>
          <p:cNvPr id="17" name="pole tekstowe 16"/>
          <p:cNvSpPr txBox="1"/>
          <p:nvPr/>
        </p:nvSpPr>
        <p:spPr>
          <a:xfrm>
            <a:off x="6686914" y="3257398"/>
            <a:ext cx="2365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kern="0" dirty="0">
                <a:solidFill>
                  <a:srgbClr val="000099"/>
                </a:solidFill>
                <a:latin typeface="Bahnschrift" panose="020B0502040204020203" pitchFamily="34" charset="0"/>
              </a:rPr>
              <a:t>SIMON</a:t>
            </a:r>
          </a:p>
        </p:txBody>
      </p:sp>
      <p:sp>
        <p:nvSpPr>
          <p:cNvPr id="18" name="pole tekstowe 17"/>
          <p:cNvSpPr txBox="1"/>
          <p:nvPr/>
        </p:nvSpPr>
        <p:spPr>
          <a:xfrm>
            <a:off x="3112362" y="1018606"/>
            <a:ext cx="326400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400" kern="0" dirty="0">
                <a:solidFill>
                  <a:srgbClr val="000099"/>
                </a:solidFill>
                <a:latin typeface="Bahnschrift" panose="020B0502040204020203" pitchFamily="34" charset="0"/>
              </a:rPr>
              <a:t>COLLABORATORS</a:t>
            </a:r>
          </a:p>
        </p:txBody>
      </p:sp>
      <p:sp>
        <p:nvSpPr>
          <p:cNvPr id="19" name="pole tekstowe 18"/>
          <p:cNvSpPr txBox="1"/>
          <p:nvPr/>
        </p:nvSpPr>
        <p:spPr>
          <a:xfrm>
            <a:off x="7149841" y="994914"/>
            <a:ext cx="139223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400" i="1" kern="0" dirty="0">
                <a:solidFill>
                  <a:srgbClr val="000099"/>
                </a:solidFill>
                <a:latin typeface="Bahnschrift" panose="020B0502040204020203" pitchFamily="34" charset="0"/>
              </a:rPr>
              <a:t>IN SPE</a:t>
            </a:r>
          </a:p>
        </p:txBody>
      </p:sp>
      <p:sp>
        <p:nvSpPr>
          <p:cNvPr id="20" name="pole tekstowe 19"/>
          <p:cNvSpPr txBox="1"/>
          <p:nvPr/>
        </p:nvSpPr>
        <p:spPr>
          <a:xfrm>
            <a:off x="3764974" y="3781263"/>
            <a:ext cx="326400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400" kern="0" dirty="0">
                <a:solidFill>
                  <a:srgbClr val="000099"/>
                </a:solidFill>
                <a:latin typeface="Bahnschrift" panose="020B0502040204020203" pitchFamily="34" charset="0"/>
              </a:rPr>
              <a:t>DISCUSSIONS</a:t>
            </a:r>
          </a:p>
        </p:txBody>
      </p:sp>
    </p:spTree>
    <p:extLst>
      <p:ext uri="{BB962C8B-B14F-4D97-AF65-F5344CB8AC3E}">
        <p14:creationId xmlns:p14="http://schemas.microsoft.com/office/powerpoint/2010/main" val="1899776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rostokąt zaokrąglony 18"/>
          <p:cNvSpPr/>
          <p:nvPr/>
        </p:nvSpPr>
        <p:spPr bwMode="auto">
          <a:xfrm>
            <a:off x="6641936" y="4152639"/>
            <a:ext cx="4068848" cy="761792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rgbClr val="000066"/>
              </a:gs>
              <a:gs pos="100000">
                <a:srgbClr val="0000CC"/>
              </a:gs>
            </a:gsLst>
            <a:lin ang="0" scaled="1"/>
            <a:tileRect/>
          </a:gradFill>
          <a:ln w="38100">
            <a:noFill/>
            <a:round/>
            <a:headEnd/>
            <a:tailEnd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ctr"/>
          <a:lstStyle/>
          <a:p>
            <a:pPr algn="ctr"/>
            <a:endParaRPr lang="en-US" sz="1600" dirty="0"/>
          </a:p>
        </p:txBody>
      </p:sp>
      <p:sp>
        <p:nvSpPr>
          <p:cNvPr id="186370" name="Rectangle 2"/>
          <p:cNvSpPr>
            <a:spLocks noChangeArrowheads="1"/>
          </p:cNvSpPr>
          <p:nvPr/>
        </p:nvSpPr>
        <p:spPr bwMode="auto">
          <a:xfrm>
            <a:off x="0" y="1"/>
            <a:ext cx="12192000" cy="584775"/>
          </a:xfrm>
          <a:prstGeom prst="rect">
            <a:avLst/>
          </a:prstGeom>
          <a:gradFill rotWithShape="1">
            <a:gsLst>
              <a:gs pos="0">
                <a:srgbClr val="333399"/>
              </a:gs>
              <a:gs pos="100000">
                <a:srgbClr val="3333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61938"/>
            <a:r>
              <a:rPr lang="en-US" sz="3200" b="1" dirty="0">
                <a:solidFill>
                  <a:schemeClr val="bg1"/>
                </a:solidFill>
                <a:latin typeface="Bahnschrift SemiBold" panose="020B0502040204020203" pitchFamily="34" charset="0"/>
              </a:rPr>
              <a:t>LIGHT</a:t>
            </a:r>
          </a:p>
        </p:txBody>
      </p:sp>
      <p:sp>
        <p:nvSpPr>
          <p:cNvPr id="621569" name="Rectangle 1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>
              <a:cs typeface="Arial" pitchFamily="34" charset="0"/>
            </a:endParaRPr>
          </a:p>
        </p:txBody>
      </p:sp>
      <p:sp>
        <p:nvSpPr>
          <p:cNvPr id="621570" name="Rectangle 2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>
              <a:cs typeface="Arial" pitchFamily="34" charset="0"/>
            </a:endParaRPr>
          </a:p>
        </p:txBody>
      </p:sp>
      <p:sp>
        <p:nvSpPr>
          <p:cNvPr id="64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97650"/>
            <a:ext cx="12192000" cy="260350"/>
          </a:xfrm>
          <a:prstGeom prst="rect">
            <a:avLst/>
          </a:prstGeom>
          <a:gradFill rotWithShape="1">
            <a:gsLst>
              <a:gs pos="0">
                <a:schemeClr val="accent6">
                  <a:lumMod val="75000"/>
                </a:schemeClr>
              </a:gs>
              <a:gs pos="100000">
                <a:srgbClr val="0000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000" b="1" i="1">
                <a:solidFill>
                  <a:schemeClr val="bg1"/>
                </a:solidFill>
              </a:defRPr>
            </a:lvl1pPr>
          </a:lstStyle>
          <a:p>
            <a:pPr algn="ctr">
              <a:spcAft>
                <a:spcPts val="600"/>
              </a:spcAft>
            </a:pPr>
            <a:r>
              <a:rPr lang="en-US" i="0" dirty="0">
                <a:latin typeface="Bahnschrift SemiBold" panose="020B0502040204020203" pitchFamily="34" charset="0"/>
              </a:rPr>
              <a:t>S. PUSTELNY, QUANTUM-MECHANICAL CALCULATIONS</a:t>
            </a:r>
            <a:r>
              <a:rPr lang="en-US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anose="020B0502040204020203" pitchFamily="34" charset="0"/>
              </a:rPr>
              <a:t>								CERN, 26 AUGUST 2021</a:t>
            </a:r>
          </a:p>
        </p:txBody>
      </p:sp>
      <p:sp>
        <p:nvSpPr>
          <p:cNvPr id="67" name="Rectangle 3"/>
          <p:cNvSpPr>
            <a:spLocks noChangeArrowheads="1"/>
          </p:cNvSpPr>
          <p:nvPr/>
        </p:nvSpPr>
        <p:spPr bwMode="auto">
          <a:xfrm>
            <a:off x="6191049" y="1960110"/>
            <a:ext cx="4781751" cy="5303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indent="12700" algn="ctr">
              <a:spcBef>
                <a:spcPct val="20000"/>
              </a:spcBef>
            </a:pPr>
            <a:r>
              <a:rPr lang="en-US" sz="2400" b="1" dirty="0">
                <a:solidFill>
                  <a:srgbClr val="3333A3"/>
                </a:solidFill>
                <a:latin typeface="Bahnschrift SemiBold" panose="020B0502040204020203" pitchFamily="34" charset="0"/>
              </a:rPr>
              <a:t>Light treated classically</a:t>
            </a:r>
          </a:p>
        </p:txBody>
      </p:sp>
      <p:pic>
        <p:nvPicPr>
          <p:cNvPr id="12" name="Obraz 11" descr="fala EM staly.gif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299" y="1504159"/>
            <a:ext cx="4530423" cy="3681615"/>
          </a:xfrm>
          <a:prstGeom prst="rect">
            <a:avLst/>
          </a:prstGeom>
        </p:spPr>
      </p:pic>
      <p:pic>
        <p:nvPicPr>
          <p:cNvPr id="13" name="Picture 10" descr="wektory E i H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247" y="4218994"/>
            <a:ext cx="1145845" cy="916676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4" name="Strzałka w dół 13"/>
          <p:cNvSpPr/>
          <p:nvPr/>
        </p:nvSpPr>
        <p:spPr>
          <a:xfrm>
            <a:off x="8139566" y="2562707"/>
            <a:ext cx="1092115" cy="782259"/>
          </a:xfrm>
          <a:prstGeom prst="downArrow">
            <a:avLst>
              <a:gd name="adj1" fmla="val 50000"/>
              <a:gd name="adj2" fmla="val 63538"/>
            </a:avLst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50000">
                <a:srgbClr val="000099"/>
              </a:gs>
              <a:gs pos="100000">
                <a:srgbClr val="8B8BD9"/>
              </a:gs>
            </a:gsLst>
            <a:lin ang="16200000" scaled="1"/>
            <a:tileRect/>
          </a:gradFill>
          <a:ln w="19050">
            <a:solidFill>
              <a:schemeClr val="accent3">
                <a:lumMod val="95000"/>
              </a:schemeClr>
            </a:solidFill>
          </a:ln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098092" y="3547232"/>
            <a:ext cx="7093907" cy="5303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indent="12700" algn="ctr">
              <a:spcBef>
                <a:spcPct val="20000"/>
              </a:spcBef>
            </a:pPr>
            <a:r>
              <a:rPr lang="en-US" sz="2400" b="1" dirty="0">
                <a:solidFill>
                  <a:srgbClr val="3333A3"/>
                </a:solidFill>
                <a:latin typeface="Bahnschrift SemiBold" panose="020B0502040204020203" pitchFamily="34" charset="0"/>
              </a:rPr>
              <a:t>Monochromatic electromagnetic wave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pole tekstowe 2"/>
              <p:cNvSpPr txBox="1"/>
              <p:nvPr/>
            </p:nvSpPr>
            <p:spPr>
              <a:xfrm>
                <a:off x="6813094" y="4303568"/>
                <a:ext cx="3671070" cy="48705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 panose="02040503050406030204" pitchFamily="18" charset="0"/>
                        </a:rPr>
                        <m:t>𝑬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8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b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𝜺</m:t>
                          </m:r>
                        </m:sub>
                      </m:sSub>
                      <m:sSup>
                        <m:sSupPr>
                          <m:ctrlPr>
                            <a:rPr lang="en-US" sz="28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8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𝑒</m:t>
                          </m:r>
                          <m:d>
                            <m:d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800" b="1" i="1" smtClean="0"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  <m:r>
                                <a:rPr lang="en-US" sz="2800" b="1" i="1" smtClean="0"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r>
                                <a:rPr lang="en-US" sz="2800" b="1" i="1" smtClean="0"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</m:e>
                          </m:d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3" name="pole tekstow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3094" y="4303568"/>
                <a:ext cx="3671070" cy="48705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pole tekstowe 16"/>
              <p:cNvSpPr txBox="1"/>
              <p:nvPr/>
            </p:nvSpPr>
            <p:spPr>
              <a:xfrm>
                <a:off x="6816374" y="5081386"/>
                <a:ext cx="403380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𝜔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pole tekstow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374" y="5081386"/>
                <a:ext cx="403380" cy="738664"/>
              </a:xfrm>
              <a:prstGeom prst="rect">
                <a:avLst/>
              </a:prstGeom>
              <a:blipFill>
                <a:blip r:embed="rId6"/>
                <a:stretch>
                  <a:fillRect l="-15152" r="-3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7219754" y="5081387"/>
            <a:ext cx="1335350" cy="76179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indent="12700">
              <a:spcBef>
                <a:spcPct val="20000"/>
              </a:spcBef>
            </a:pPr>
            <a:r>
              <a:rPr lang="en-US" sz="1900" dirty="0">
                <a:solidFill>
                  <a:srgbClr val="3333A3"/>
                </a:solidFill>
                <a:latin typeface="Bahnschrift SemiBold" panose="020B0502040204020203" pitchFamily="34" charset="0"/>
              </a:rPr>
              <a:t>amplitude</a:t>
            </a:r>
          </a:p>
          <a:p>
            <a:pPr indent="12700">
              <a:spcBef>
                <a:spcPct val="20000"/>
              </a:spcBef>
            </a:pPr>
            <a:r>
              <a:rPr lang="en-US" sz="1900" dirty="0">
                <a:solidFill>
                  <a:srgbClr val="3333A3"/>
                </a:solidFill>
                <a:latin typeface="Bahnschrift SemiBold" panose="020B0502040204020203" pitchFamily="34" charset="0"/>
              </a:rPr>
              <a:t>frequency</a:t>
            </a:r>
          </a:p>
          <a:p>
            <a:pPr indent="12700">
              <a:spcBef>
                <a:spcPct val="20000"/>
              </a:spcBef>
            </a:pPr>
            <a:endParaRPr lang="en-US" sz="1900" dirty="0">
              <a:solidFill>
                <a:srgbClr val="3333A3"/>
              </a:solidFill>
              <a:latin typeface="Bahnschrift SemiBold" panose="020B0502040204020203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pole tekstowe 20"/>
              <p:cNvSpPr txBox="1"/>
              <p:nvPr/>
            </p:nvSpPr>
            <p:spPr>
              <a:xfrm>
                <a:off x="8748142" y="5076138"/>
                <a:ext cx="381450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𝒌</m:t>
                      </m:r>
                    </m:oMath>
                  </m:oMathPara>
                </a14:m>
                <a:endParaRPr lang="en-US" sz="2400" b="1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b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𝜺</m:t>
                          </m:r>
                        </m:sub>
                      </m:sSub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21" name="pole tekstow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48142" y="5076138"/>
                <a:ext cx="381450" cy="738664"/>
              </a:xfrm>
              <a:prstGeom prst="rect">
                <a:avLst/>
              </a:prstGeom>
              <a:blipFill>
                <a:blip r:embed="rId7"/>
                <a:stretch>
                  <a:fillRect l="-9524" r="-4762" b="-57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9151522" y="5076139"/>
            <a:ext cx="1559262" cy="73866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indent="12700">
              <a:spcBef>
                <a:spcPct val="20000"/>
              </a:spcBef>
            </a:pPr>
            <a:r>
              <a:rPr lang="en-US" sz="1900" dirty="0">
                <a:solidFill>
                  <a:srgbClr val="3333A3"/>
                </a:solidFill>
                <a:latin typeface="Bahnschrift SemiBold" panose="020B0502040204020203" pitchFamily="34" charset="0"/>
              </a:rPr>
              <a:t>wave</a:t>
            </a:r>
            <a:r>
              <a:rPr lang="pl-PL" sz="1900" dirty="0">
                <a:solidFill>
                  <a:srgbClr val="3333A3"/>
                </a:solidFill>
                <a:latin typeface="Bahnschrift SemiBold" panose="020B0502040204020203" pitchFamily="34" charset="0"/>
              </a:rPr>
              <a:t>v</a:t>
            </a:r>
            <a:r>
              <a:rPr lang="en-US" sz="1900" dirty="0">
                <a:solidFill>
                  <a:srgbClr val="3333A3"/>
                </a:solidFill>
                <a:latin typeface="Bahnschrift SemiBold" panose="020B0502040204020203" pitchFamily="34" charset="0"/>
              </a:rPr>
              <a:t>ector </a:t>
            </a:r>
          </a:p>
          <a:p>
            <a:pPr indent="12700">
              <a:spcBef>
                <a:spcPct val="20000"/>
              </a:spcBef>
            </a:pPr>
            <a:r>
              <a:rPr lang="en-US" sz="1900" dirty="0">
                <a:solidFill>
                  <a:srgbClr val="3333A3"/>
                </a:solidFill>
                <a:latin typeface="Bahnschrift SemiBold" panose="020B0502040204020203" pitchFamily="34" charset="0"/>
              </a:rPr>
              <a:t>polarization </a:t>
            </a:r>
          </a:p>
          <a:p>
            <a:pPr indent="12700">
              <a:spcBef>
                <a:spcPct val="20000"/>
              </a:spcBef>
            </a:pPr>
            <a:endParaRPr lang="en-US" sz="1900" dirty="0">
              <a:solidFill>
                <a:srgbClr val="3333A3"/>
              </a:solidFill>
              <a:latin typeface="Bahnschrift SemiBol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6902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ChangeArrowheads="1"/>
          </p:cNvSpPr>
          <p:nvPr/>
        </p:nvSpPr>
        <p:spPr bwMode="auto">
          <a:xfrm>
            <a:off x="0" y="1"/>
            <a:ext cx="12192000" cy="584775"/>
          </a:xfrm>
          <a:prstGeom prst="rect">
            <a:avLst/>
          </a:prstGeom>
          <a:gradFill rotWithShape="1">
            <a:gsLst>
              <a:gs pos="0">
                <a:srgbClr val="333399"/>
              </a:gs>
              <a:gs pos="100000">
                <a:srgbClr val="3333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61938"/>
            <a:r>
              <a:rPr lang="en-US" sz="3200" b="1" dirty="0">
                <a:solidFill>
                  <a:schemeClr val="bg1"/>
                </a:solidFill>
                <a:latin typeface="Bahnschrift SemiBold" panose="020B0502040204020203" pitchFamily="34" charset="0"/>
              </a:rPr>
              <a:t>INTRAATOMIC AND VACUUM INTERACTIONS</a:t>
            </a:r>
          </a:p>
        </p:txBody>
      </p:sp>
      <p:sp>
        <p:nvSpPr>
          <p:cNvPr id="621569" name="Rectangle 1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>
              <a:cs typeface="Arial" pitchFamily="34" charset="0"/>
            </a:endParaRPr>
          </a:p>
        </p:txBody>
      </p:sp>
      <p:sp>
        <p:nvSpPr>
          <p:cNvPr id="621570" name="Rectangle 2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>
              <a:cs typeface="Arial" pitchFamily="34" charset="0"/>
            </a:endParaRPr>
          </a:p>
        </p:txBody>
      </p:sp>
      <p:sp>
        <p:nvSpPr>
          <p:cNvPr id="64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97650"/>
            <a:ext cx="12192000" cy="260350"/>
          </a:xfrm>
          <a:prstGeom prst="rect">
            <a:avLst/>
          </a:prstGeom>
          <a:gradFill rotWithShape="1">
            <a:gsLst>
              <a:gs pos="0">
                <a:schemeClr val="accent6">
                  <a:lumMod val="75000"/>
                </a:schemeClr>
              </a:gs>
              <a:gs pos="100000">
                <a:srgbClr val="0000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000" b="1" i="1">
                <a:solidFill>
                  <a:schemeClr val="bg1"/>
                </a:solidFill>
              </a:defRPr>
            </a:lvl1pPr>
          </a:lstStyle>
          <a:p>
            <a:pPr algn="ctr">
              <a:spcAft>
                <a:spcPts val="600"/>
              </a:spcAft>
            </a:pPr>
            <a:r>
              <a:rPr lang="en-US" i="0" dirty="0">
                <a:latin typeface="Bahnschrift SemiBold" panose="020B0502040204020203" pitchFamily="34" charset="0"/>
              </a:rPr>
              <a:t>S. PUSTELNY, QUANTUM-MECHANICAL CALCULATIONS</a:t>
            </a:r>
            <a:r>
              <a:rPr lang="en-US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anose="020B0502040204020203" pitchFamily="34" charset="0"/>
              </a:rPr>
              <a:t>								CERN, 26 AUGUST 2021</a:t>
            </a:r>
          </a:p>
        </p:txBody>
      </p:sp>
      <p:pic>
        <p:nvPicPr>
          <p:cNvPr id="16" name="Obraz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089" y="2968669"/>
            <a:ext cx="5011908" cy="2709788"/>
          </a:xfrm>
          <a:prstGeom prst="rect">
            <a:avLst/>
          </a:prstGeom>
        </p:spPr>
      </p:pic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3805333" y="1248976"/>
            <a:ext cx="7931555" cy="5303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indent="12700">
              <a:spcBef>
                <a:spcPct val="20000"/>
              </a:spcBef>
            </a:pPr>
            <a:r>
              <a:rPr lang="en-US" sz="2400" b="1" dirty="0">
                <a:solidFill>
                  <a:srgbClr val="C00000"/>
                </a:solidFill>
                <a:latin typeface="Bahnschrift SemiBold" panose="020B0502040204020203" pitchFamily="34" charset="0"/>
              </a:rPr>
              <a:t>Bohr model is the zeroth approximation of the atom</a:t>
            </a:r>
          </a:p>
        </p:txBody>
      </p:sp>
      <p:sp>
        <p:nvSpPr>
          <p:cNvPr id="22" name="Równoległobok 21"/>
          <p:cNvSpPr/>
          <p:nvPr/>
        </p:nvSpPr>
        <p:spPr>
          <a:xfrm>
            <a:off x="6319882" y="2388020"/>
            <a:ext cx="485965" cy="180394"/>
          </a:xfrm>
          <a:prstGeom prst="parallelogram">
            <a:avLst/>
          </a:prstGeom>
          <a:gradFill>
            <a:gsLst>
              <a:gs pos="0">
                <a:srgbClr val="3636B8"/>
              </a:gs>
              <a:gs pos="50000">
                <a:srgbClr val="33339A"/>
              </a:gs>
              <a:gs pos="100000">
                <a:srgbClr val="0D0D31"/>
              </a:gs>
            </a:gsLst>
            <a:lin ang="0" scaled="1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ównoległobok 22"/>
          <p:cNvSpPr/>
          <p:nvPr/>
        </p:nvSpPr>
        <p:spPr>
          <a:xfrm>
            <a:off x="6319882" y="3713076"/>
            <a:ext cx="485965" cy="180394"/>
          </a:xfrm>
          <a:prstGeom prst="parallelogram">
            <a:avLst/>
          </a:prstGeom>
          <a:gradFill>
            <a:gsLst>
              <a:gs pos="0">
                <a:srgbClr val="3636B8"/>
              </a:gs>
              <a:gs pos="50000">
                <a:srgbClr val="33339A"/>
              </a:gs>
              <a:gs pos="100000">
                <a:srgbClr val="0D0D31"/>
              </a:gs>
            </a:gsLst>
            <a:lin ang="0" scaled="1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ównoległobok 23"/>
          <p:cNvSpPr/>
          <p:nvPr/>
        </p:nvSpPr>
        <p:spPr>
          <a:xfrm>
            <a:off x="6319882" y="5125813"/>
            <a:ext cx="485965" cy="180394"/>
          </a:xfrm>
          <a:prstGeom prst="parallelogram">
            <a:avLst/>
          </a:prstGeom>
          <a:gradFill>
            <a:gsLst>
              <a:gs pos="0">
                <a:srgbClr val="3636B8"/>
              </a:gs>
              <a:gs pos="50000">
                <a:srgbClr val="33339A"/>
              </a:gs>
              <a:gs pos="100000">
                <a:srgbClr val="0D0D31"/>
              </a:gs>
            </a:gsLst>
            <a:lin ang="0" scaled="1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6918581" y="2272637"/>
            <a:ext cx="4146607" cy="5303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indent="12700">
              <a:spcBef>
                <a:spcPct val="20000"/>
              </a:spcBef>
            </a:pPr>
            <a:r>
              <a:rPr lang="en-US" sz="2000" b="1" dirty="0">
                <a:solidFill>
                  <a:srgbClr val="3333A3"/>
                </a:solidFill>
                <a:latin typeface="Bahnschrift SemiBold" panose="020B0502040204020203" pitchFamily="34" charset="0"/>
              </a:rPr>
              <a:t>Spin-orbit coupling</a:t>
            </a:r>
          </a:p>
        </p:txBody>
      </p:sp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6918581" y="2622450"/>
            <a:ext cx="4467578" cy="63626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indent="12700">
              <a:spcBef>
                <a:spcPct val="20000"/>
              </a:spcBef>
            </a:pPr>
            <a:r>
              <a:rPr lang="en-US" dirty="0">
                <a:solidFill>
                  <a:srgbClr val="3333A3"/>
                </a:solidFill>
                <a:latin typeface="Bahnschrift" panose="020B0502040204020203" pitchFamily="34" charset="0"/>
              </a:rPr>
              <a:t>Coupling of electrons’ angular momentum with electrons’ spins</a:t>
            </a: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6918581" y="3560783"/>
            <a:ext cx="4146607" cy="5303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indent="12700">
              <a:spcBef>
                <a:spcPct val="20000"/>
              </a:spcBef>
            </a:pPr>
            <a:r>
              <a:rPr lang="en-US" sz="2000" b="1" dirty="0">
                <a:solidFill>
                  <a:srgbClr val="3333A3"/>
                </a:solidFill>
                <a:latin typeface="Bahnschrift SemiBold" panose="020B0502040204020203" pitchFamily="34" charset="0"/>
              </a:rPr>
              <a:t>QED correction</a:t>
            </a:r>
          </a:p>
        </p:txBody>
      </p:sp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6918581" y="3930139"/>
            <a:ext cx="4467578" cy="63626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indent="12700">
              <a:spcBef>
                <a:spcPct val="20000"/>
              </a:spcBef>
            </a:pPr>
            <a:r>
              <a:rPr lang="en-US" dirty="0">
                <a:solidFill>
                  <a:srgbClr val="3333A3"/>
                </a:solidFill>
                <a:latin typeface="Bahnschrift" panose="020B0502040204020203" pitchFamily="34" charset="0"/>
              </a:rPr>
              <a:t>Interaction of atom’s electrons with quantum-vacuum electrons</a:t>
            </a:r>
          </a:p>
        </p:txBody>
      </p:sp>
      <p:sp>
        <p:nvSpPr>
          <p:cNvPr id="29" name="Rectangle 3"/>
          <p:cNvSpPr>
            <a:spLocks noChangeArrowheads="1"/>
          </p:cNvSpPr>
          <p:nvPr/>
        </p:nvSpPr>
        <p:spPr bwMode="auto">
          <a:xfrm>
            <a:off x="6918581" y="4993399"/>
            <a:ext cx="4146607" cy="5303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indent="12700">
              <a:spcBef>
                <a:spcPct val="20000"/>
              </a:spcBef>
            </a:pPr>
            <a:r>
              <a:rPr lang="en-US" sz="2000" b="1" dirty="0">
                <a:solidFill>
                  <a:srgbClr val="3333A3"/>
                </a:solidFill>
                <a:latin typeface="Bahnschrift SemiBold" panose="020B0502040204020203" pitchFamily="34" charset="0"/>
              </a:rPr>
              <a:t>Electron-nucleus coupling</a:t>
            </a:r>
          </a:p>
        </p:txBody>
      </p:sp>
      <p:sp>
        <p:nvSpPr>
          <p:cNvPr id="30" name="Rectangle 3"/>
          <p:cNvSpPr>
            <a:spLocks noChangeArrowheads="1"/>
          </p:cNvSpPr>
          <p:nvPr/>
        </p:nvSpPr>
        <p:spPr bwMode="auto">
          <a:xfrm>
            <a:off x="6918581" y="5362755"/>
            <a:ext cx="4467578" cy="63626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indent="12700">
              <a:spcBef>
                <a:spcPct val="20000"/>
              </a:spcBef>
            </a:pPr>
            <a:r>
              <a:rPr lang="en-US" dirty="0">
                <a:solidFill>
                  <a:srgbClr val="3333A3"/>
                </a:solidFill>
                <a:latin typeface="Bahnschrift" panose="020B0502040204020203" pitchFamily="34" charset="0"/>
              </a:rPr>
              <a:t>Interaction of electron total angular momentum (spin+orbital) with orbital angular momentum</a:t>
            </a:r>
          </a:p>
        </p:txBody>
      </p:sp>
      <p:pic>
        <p:nvPicPr>
          <p:cNvPr id="31" name="Obraz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86" y="501291"/>
            <a:ext cx="2361795" cy="1771346"/>
          </a:xfrm>
          <a:prstGeom prst="rect">
            <a:avLst/>
          </a:prstGeom>
        </p:spPr>
      </p:pic>
      <p:pic>
        <p:nvPicPr>
          <p:cNvPr id="32" name="Obraz 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62138" y="1302790"/>
            <a:ext cx="1422224" cy="1319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380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569" name="Rectangle 1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>
              <a:cs typeface="Arial" pitchFamily="34" charset="0"/>
            </a:endParaRPr>
          </a:p>
        </p:txBody>
      </p:sp>
      <p:sp>
        <p:nvSpPr>
          <p:cNvPr id="621570" name="Rectangle 2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>
              <a:cs typeface="Arial" pitchFamily="34" charset="0"/>
            </a:endParaRPr>
          </a:p>
        </p:txBody>
      </p:sp>
      <p:sp>
        <p:nvSpPr>
          <p:cNvPr id="24" name="pole tekstowe 23"/>
          <p:cNvSpPr txBox="1"/>
          <p:nvPr/>
        </p:nvSpPr>
        <p:spPr>
          <a:xfrm>
            <a:off x="3657600" y="1034978"/>
            <a:ext cx="7252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b="1" kern="0" dirty="0">
                <a:solidFill>
                  <a:srgbClr val="000099"/>
                </a:solidFill>
                <a:latin typeface="Bahnschrift" panose="020B0502040204020203" pitchFamily="34" charset="0"/>
              </a:rPr>
              <a:t>CONVENTIONAL NOMENCLATURE OF STATES (TERMS)</a:t>
            </a:r>
          </a:p>
        </p:txBody>
      </p:sp>
      <p:sp>
        <p:nvSpPr>
          <p:cNvPr id="19" name="Prostokąt zaokrąglony 18"/>
          <p:cNvSpPr/>
          <p:nvPr/>
        </p:nvSpPr>
        <p:spPr bwMode="auto">
          <a:xfrm>
            <a:off x="552138" y="1496643"/>
            <a:ext cx="1979938" cy="1001009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rgbClr val="000066"/>
              </a:gs>
              <a:gs pos="100000">
                <a:srgbClr val="0000CC"/>
              </a:gs>
            </a:gsLst>
            <a:lin ang="0" scaled="1"/>
            <a:tileRect/>
          </a:gradFill>
          <a:ln w="38100">
            <a:noFill/>
            <a:round/>
            <a:headEnd/>
            <a:tailEnd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ctr"/>
          <a:lstStyle/>
          <a:p>
            <a:pPr algn="ctr"/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pole tekstowe 19"/>
              <p:cNvSpPr txBox="1"/>
              <p:nvPr/>
            </p:nvSpPr>
            <p:spPr>
              <a:xfrm>
                <a:off x="748302" y="1653473"/>
                <a:ext cx="1583429" cy="687349"/>
              </a:xfrm>
              <a:prstGeom prst="rect">
                <a:avLst/>
              </a:prstGeom>
              <a:solidFill>
                <a:schemeClr val="bg1"/>
              </a:solidFill>
              <a:ln w="38100">
                <a:noFill/>
              </a:ln>
            </p:spPr>
            <p:txBody>
              <a:bodyPr wrap="none" lIns="72000" tIns="72000" rIns="72000" bIns="72000" rtlCol="0" anchor="ctr" anchorCtr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sup>
                          </m:s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US" sz="3200" b="0" dirty="0"/>
              </a:p>
            </p:txBody>
          </p:sp>
        </mc:Choice>
        <mc:Fallback xmlns="">
          <p:sp>
            <p:nvSpPr>
              <p:cNvPr id="20" name="pole tekstow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302" y="1653473"/>
                <a:ext cx="1583429" cy="68734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1"/>
            <a:ext cx="12192000" cy="584775"/>
          </a:xfrm>
          <a:prstGeom prst="rect">
            <a:avLst/>
          </a:prstGeom>
          <a:gradFill rotWithShape="1">
            <a:gsLst>
              <a:gs pos="0">
                <a:srgbClr val="333399"/>
              </a:gs>
              <a:gs pos="100000">
                <a:srgbClr val="3333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61938"/>
            <a:r>
              <a:rPr lang="en-US" sz="3200" b="1" dirty="0">
                <a:solidFill>
                  <a:schemeClr val="bg1"/>
                </a:solidFill>
                <a:latin typeface="Bahnschrift SemiBold" panose="020B0502040204020203" pitchFamily="34" charset="0"/>
              </a:rPr>
              <a:t>LEVELS, LEVELS, LEVELS…</a:t>
            </a:r>
          </a:p>
        </p:txBody>
      </p:sp>
      <p:sp>
        <p:nvSpPr>
          <p:cNvPr id="18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97650"/>
            <a:ext cx="12192000" cy="260350"/>
          </a:xfrm>
          <a:prstGeom prst="rect">
            <a:avLst/>
          </a:prstGeom>
          <a:gradFill rotWithShape="1">
            <a:gsLst>
              <a:gs pos="0">
                <a:schemeClr val="accent6">
                  <a:lumMod val="75000"/>
                </a:schemeClr>
              </a:gs>
              <a:gs pos="100000">
                <a:srgbClr val="0000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000" b="1" i="1">
                <a:solidFill>
                  <a:schemeClr val="bg1"/>
                </a:solidFill>
              </a:defRPr>
            </a:lvl1pPr>
          </a:lstStyle>
          <a:p>
            <a:pPr algn="ctr">
              <a:spcAft>
                <a:spcPts val="600"/>
              </a:spcAft>
            </a:pPr>
            <a:r>
              <a:rPr lang="en-US" i="0" dirty="0">
                <a:latin typeface="Bahnschrift SemiBold" panose="020B0502040204020203" pitchFamily="34" charset="0"/>
              </a:rPr>
              <a:t>S. PUSTELNY, QUANTUM-MECHANICAL CALCULATIONS</a:t>
            </a:r>
            <a:r>
              <a:rPr lang="en-US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anose="020B0502040204020203" pitchFamily="34" charset="0"/>
              </a:rPr>
              <a:t>								CERN, 26 AUGUST 2021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pole tekstowe 21"/>
              <p:cNvSpPr txBox="1"/>
              <p:nvPr/>
            </p:nvSpPr>
            <p:spPr>
              <a:xfrm>
                <a:off x="3088407" y="1550139"/>
                <a:ext cx="26654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𝑛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2" name="pole tekstow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8407" y="1550139"/>
                <a:ext cx="266548" cy="369332"/>
              </a:xfrm>
              <a:prstGeom prst="rect">
                <a:avLst/>
              </a:prstGeom>
              <a:blipFill>
                <a:blip r:embed="rId4"/>
                <a:stretch>
                  <a:fillRect l="-13953" r="-11628" b="-16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3"/>
          <p:cNvSpPr>
            <a:spLocks noChangeArrowheads="1"/>
          </p:cNvSpPr>
          <p:nvPr/>
        </p:nvSpPr>
        <p:spPr bwMode="auto">
          <a:xfrm>
            <a:off x="3391579" y="1550140"/>
            <a:ext cx="3265920" cy="369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indent="12700">
              <a:spcBef>
                <a:spcPct val="20000"/>
              </a:spcBef>
            </a:pPr>
            <a:r>
              <a:rPr lang="en-US" sz="1900" dirty="0">
                <a:solidFill>
                  <a:srgbClr val="3333A3"/>
                </a:solidFill>
                <a:latin typeface="Bahnschrift SemiBold" panose="020B0502040204020203" pitchFamily="34" charset="0"/>
              </a:rPr>
              <a:t>principle quantum number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pole tekstowe 24"/>
              <p:cNvSpPr txBox="1"/>
              <p:nvPr/>
            </p:nvSpPr>
            <p:spPr>
              <a:xfrm>
                <a:off x="5610431" y="2016341"/>
                <a:ext cx="23391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5" name="pole tekstow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0431" y="2016341"/>
                <a:ext cx="233910" cy="369332"/>
              </a:xfrm>
              <a:prstGeom prst="rect">
                <a:avLst/>
              </a:prstGeom>
              <a:blipFill>
                <a:blip r:embed="rId5"/>
                <a:stretch>
                  <a:fillRect l="-12821" r="-10256" b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6013811" y="2016342"/>
            <a:ext cx="3265920" cy="369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indent="12700">
              <a:spcBef>
                <a:spcPct val="20000"/>
              </a:spcBef>
            </a:pPr>
            <a:r>
              <a:rPr lang="en-US" sz="1900" dirty="0">
                <a:solidFill>
                  <a:srgbClr val="3333A3"/>
                </a:solidFill>
                <a:latin typeface="Bahnschrift SemiBold" panose="020B0502040204020203" pitchFamily="34" charset="0"/>
              </a:rPr>
              <a:t>spin quantum number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pole tekstowe 29"/>
              <p:cNvSpPr txBox="1"/>
              <p:nvPr/>
            </p:nvSpPr>
            <p:spPr>
              <a:xfrm>
                <a:off x="7058280" y="1540816"/>
                <a:ext cx="20082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𝑗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0" name="pole tekstow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8280" y="1540816"/>
                <a:ext cx="200824" cy="369332"/>
              </a:xfrm>
              <a:prstGeom prst="rect">
                <a:avLst/>
              </a:prstGeom>
              <a:blipFill>
                <a:blip r:embed="rId6"/>
                <a:stretch>
                  <a:fillRect l="-48485" r="-45455" b="-3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7328814" y="1540817"/>
            <a:ext cx="4180320" cy="369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indent="12700">
              <a:spcBef>
                <a:spcPct val="20000"/>
              </a:spcBef>
            </a:pPr>
            <a:r>
              <a:rPr lang="en-US" sz="1900" dirty="0">
                <a:solidFill>
                  <a:srgbClr val="3333A3"/>
                </a:solidFill>
                <a:latin typeface="Bahnschrift SemiBold" panose="020B0502040204020203" pitchFamily="34" charset="0"/>
              </a:rPr>
              <a:t>total electron angular momentum</a:t>
            </a:r>
          </a:p>
        </p:txBody>
      </p:sp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554093" y="3324382"/>
            <a:ext cx="1920726" cy="661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indent="12700" algn="ctr">
              <a:spcBef>
                <a:spcPct val="20000"/>
              </a:spcBef>
            </a:pPr>
            <a:r>
              <a:rPr lang="en-US" sz="2000" dirty="0">
                <a:solidFill>
                  <a:srgbClr val="3333A3"/>
                </a:solidFill>
                <a:latin typeface="Bahnschrift SemiBold" panose="020B0502040204020203" pitchFamily="34" charset="0"/>
              </a:rPr>
              <a:t>Nonzero nuclear spins </a:t>
            </a:r>
          </a:p>
        </p:txBody>
      </p: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3544691" y="4864163"/>
            <a:ext cx="1941400" cy="74682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indent="12700" algn="ctr">
              <a:spcBef>
                <a:spcPct val="20000"/>
              </a:spcBef>
            </a:pPr>
            <a:r>
              <a:rPr lang="en-US" sz="2000" b="1" dirty="0">
                <a:solidFill>
                  <a:srgbClr val="C00000"/>
                </a:solidFill>
                <a:latin typeface="Bahnschrift" panose="020B0502040204020203" pitchFamily="34" charset="0"/>
              </a:rPr>
              <a:t>MAGNETIC SUBLEVELS</a:t>
            </a:r>
          </a:p>
        </p:txBody>
      </p:sp>
      <p:sp>
        <p:nvSpPr>
          <p:cNvPr id="42" name="Rectangle 3"/>
          <p:cNvSpPr>
            <a:spLocks noChangeArrowheads="1"/>
          </p:cNvSpPr>
          <p:nvPr/>
        </p:nvSpPr>
        <p:spPr bwMode="auto">
          <a:xfrm>
            <a:off x="5388693" y="4358033"/>
            <a:ext cx="3866081" cy="369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indent="12700" algn="ctr">
              <a:spcBef>
                <a:spcPct val="20000"/>
              </a:spcBef>
            </a:pPr>
            <a:r>
              <a:rPr lang="en-US" sz="1900" dirty="0">
                <a:solidFill>
                  <a:srgbClr val="3333A3"/>
                </a:solidFill>
                <a:latin typeface="Bahnschrift SemiBold" panose="020B0502040204020203" pitchFamily="34" charset="0"/>
              </a:rPr>
              <a:t>MAGNETIC STRUCTURE</a:t>
            </a:r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auto">
          <a:xfrm>
            <a:off x="5551327" y="2715431"/>
            <a:ext cx="3866081" cy="369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indent="12700" algn="ctr">
              <a:spcBef>
                <a:spcPct val="20000"/>
              </a:spcBef>
            </a:pPr>
            <a:r>
              <a:rPr lang="en-US" sz="2000" dirty="0">
                <a:solidFill>
                  <a:srgbClr val="3333A3"/>
                </a:solidFill>
                <a:latin typeface="Bahnschrift SemiBold" panose="020B0502040204020203" pitchFamily="34" charset="0"/>
              </a:rPr>
              <a:t>HYPERFINE LEVELS</a:t>
            </a:r>
          </a:p>
        </p:txBody>
      </p:sp>
      <p:sp>
        <p:nvSpPr>
          <p:cNvPr id="48" name="Strzałka w dół 47"/>
          <p:cNvSpPr/>
          <p:nvPr/>
        </p:nvSpPr>
        <p:spPr>
          <a:xfrm rot="16200000">
            <a:off x="2536161" y="3245198"/>
            <a:ext cx="1092115" cy="782259"/>
          </a:xfrm>
          <a:prstGeom prst="downArrow">
            <a:avLst>
              <a:gd name="adj1" fmla="val 50000"/>
              <a:gd name="adj2" fmla="val 63538"/>
            </a:avLst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50000">
                <a:srgbClr val="000099"/>
              </a:gs>
              <a:gs pos="100000">
                <a:srgbClr val="8B8BD9"/>
              </a:gs>
            </a:gsLst>
            <a:lin ang="16200000" scaled="1"/>
            <a:tileRect/>
          </a:gradFill>
          <a:ln w="19050">
            <a:solidFill>
              <a:schemeClr val="accent3">
                <a:lumMod val="95000"/>
              </a:schemeClr>
            </a:solidFill>
          </a:ln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auto">
          <a:xfrm>
            <a:off x="3627211" y="3322910"/>
            <a:ext cx="1920726" cy="6032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indent="12700" algn="ctr">
              <a:spcBef>
                <a:spcPct val="20000"/>
              </a:spcBef>
            </a:pPr>
            <a:r>
              <a:rPr lang="en-US" sz="2000" dirty="0">
                <a:solidFill>
                  <a:srgbClr val="C00000"/>
                </a:solidFill>
                <a:latin typeface="Bahnschrift SemiBold" panose="020B0502040204020203" pitchFamily="34" charset="0"/>
              </a:rPr>
              <a:t>SPLITTING</a:t>
            </a:r>
            <a:r>
              <a:rPr lang="en-US" sz="1900" dirty="0">
                <a:solidFill>
                  <a:srgbClr val="C00000"/>
                </a:solidFill>
                <a:latin typeface="Bahnschrift SemiBold" panose="020B0502040204020203" pitchFamily="34" charset="0"/>
              </a:rPr>
              <a:t> OF THE LEVELS</a:t>
            </a:r>
          </a:p>
        </p:txBody>
      </p:sp>
      <p:sp>
        <p:nvSpPr>
          <p:cNvPr id="50" name="Prostokąt zaokrąglony 49"/>
          <p:cNvSpPr/>
          <p:nvPr/>
        </p:nvSpPr>
        <p:spPr bwMode="auto">
          <a:xfrm>
            <a:off x="5801871" y="3188265"/>
            <a:ext cx="3179291" cy="871511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rgbClr val="000066"/>
              </a:gs>
              <a:gs pos="100000">
                <a:srgbClr val="0000CC"/>
              </a:gs>
            </a:gsLst>
            <a:lin ang="0" scaled="1"/>
            <a:tileRect/>
          </a:gradFill>
          <a:ln w="38100">
            <a:noFill/>
            <a:round/>
            <a:headEnd/>
            <a:tailEnd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ctr"/>
          <a:lstStyle/>
          <a:p>
            <a:pPr algn="ctr"/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pole tekstowe 50"/>
              <p:cNvSpPr txBox="1"/>
              <p:nvPr/>
            </p:nvSpPr>
            <p:spPr>
              <a:xfrm>
                <a:off x="5931735" y="3366651"/>
                <a:ext cx="2919563" cy="514738"/>
              </a:xfrm>
              <a:prstGeom prst="rect">
                <a:avLst/>
              </a:prstGeom>
              <a:solidFill>
                <a:schemeClr val="bg1"/>
              </a:solidFill>
              <a:ln w="38100">
                <a:noFill/>
              </a:ln>
            </p:spPr>
            <p:txBody>
              <a:bodyPr wrap="none" lIns="72000" tIns="72000" rIns="72000" bIns="72000" rtlCol="0" anchor="ctr" anchorCtr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,…,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𝐼</m:t>
                      </m:r>
                    </m:oMath>
                  </m:oMathPara>
                </a14:m>
                <a:endParaRPr lang="en-US" sz="2400" b="0" dirty="0"/>
              </a:p>
            </p:txBody>
          </p:sp>
        </mc:Choice>
        <mc:Fallback xmlns="">
          <p:sp>
            <p:nvSpPr>
              <p:cNvPr id="51" name="pole tekstow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1735" y="3366651"/>
                <a:ext cx="2919563" cy="51473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Prostokąt zaokrąglony 51"/>
          <p:cNvSpPr/>
          <p:nvPr/>
        </p:nvSpPr>
        <p:spPr bwMode="auto">
          <a:xfrm>
            <a:off x="6043291" y="4838266"/>
            <a:ext cx="2571045" cy="730031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rgbClr val="000066"/>
              </a:gs>
              <a:gs pos="100000">
                <a:srgbClr val="0000CC"/>
              </a:gs>
            </a:gsLst>
            <a:lin ang="0" scaled="1"/>
            <a:tileRect/>
          </a:gradFill>
          <a:ln w="38100">
            <a:noFill/>
            <a:round/>
            <a:headEnd/>
            <a:tailEnd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ctr"/>
          <a:lstStyle/>
          <a:p>
            <a:pPr algn="ctr"/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pole tekstowe 52"/>
              <p:cNvSpPr txBox="1"/>
              <p:nvPr/>
            </p:nvSpPr>
            <p:spPr>
              <a:xfrm>
                <a:off x="6234644" y="4945912"/>
                <a:ext cx="2188338" cy="514738"/>
              </a:xfrm>
              <a:prstGeom prst="rect">
                <a:avLst/>
              </a:prstGeom>
              <a:solidFill>
                <a:schemeClr val="bg1"/>
              </a:solidFill>
              <a:ln w="38100">
                <a:noFill/>
              </a:ln>
            </p:spPr>
            <p:txBody>
              <a:bodyPr wrap="none" lIns="72000" tIns="72000" rIns="72000" bIns="72000" rtlCol="0" anchor="ctr" anchorCtr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,…,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𝐹</m:t>
                      </m:r>
                    </m:oMath>
                  </m:oMathPara>
                </a14:m>
                <a:endParaRPr lang="en-US" sz="2400" b="0" dirty="0"/>
              </a:p>
            </p:txBody>
          </p:sp>
        </mc:Choice>
        <mc:Fallback xmlns="">
          <p:sp>
            <p:nvSpPr>
              <p:cNvPr id="53" name="pole tekstow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4644" y="4945912"/>
                <a:ext cx="2188338" cy="514738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pole tekstowe 53"/>
              <p:cNvSpPr txBox="1"/>
              <p:nvPr/>
            </p:nvSpPr>
            <p:spPr>
              <a:xfrm>
                <a:off x="9312572" y="3082169"/>
                <a:ext cx="28456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𝐹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4" name="pole tekstow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12572" y="3082169"/>
                <a:ext cx="284565" cy="369332"/>
              </a:xfrm>
              <a:prstGeom prst="rect">
                <a:avLst/>
              </a:prstGeom>
              <a:blipFill>
                <a:blip r:embed="rId9"/>
                <a:stretch>
                  <a:fillRect l="-23913" r="-19565"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Rectangle 3"/>
          <p:cNvSpPr>
            <a:spLocks noChangeArrowheads="1"/>
          </p:cNvSpPr>
          <p:nvPr/>
        </p:nvSpPr>
        <p:spPr bwMode="auto">
          <a:xfrm>
            <a:off x="9615744" y="3082170"/>
            <a:ext cx="2346612" cy="369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indent="12700">
              <a:spcBef>
                <a:spcPct val="20000"/>
              </a:spcBef>
            </a:pPr>
            <a:r>
              <a:rPr lang="en-US" sz="1900" dirty="0">
                <a:solidFill>
                  <a:srgbClr val="3333A3"/>
                </a:solidFill>
                <a:latin typeface="Bahnschrift SemiBold" panose="020B0502040204020203" pitchFamily="34" charset="0"/>
              </a:rPr>
              <a:t>total atomic angular momentum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pole tekstowe 55"/>
              <p:cNvSpPr txBox="1"/>
              <p:nvPr/>
            </p:nvSpPr>
            <p:spPr>
              <a:xfrm>
                <a:off x="9312572" y="3872409"/>
                <a:ext cx="21172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𝐼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6" name="pole tekstow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12572" y="3872409"/>
                <a:ext cx="211725" cy="369332"/>
              </a:xfrm>
              <a:prstGeom prst="rect">
                <a:avLst/>
              </a:prstGeom>
              <a:blipFill>
                <a:blip r:embed="rId10"/>
                <a:stretch>
                  <a:fillRect l="-32353" r="-26471" b="-9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Rectangle 3"/>
          <p:cNvSpPr>
            <a:spLocks noChangeArrowheads="1"/>
          </p:cNvSpPr>
          <p:nvPr/>
        </p:nvSpPr>
        <p:spPr bwMode="auto">
          <a:xfrm>
            <a:off x="9615744" y="3872410"/>
            <a:ext cx="2282993" cy="369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indent="12700">
              <a:spcBef>
                <a:spcPct val="20000"/>
              </a:spcBef>
            </a:pPr>
            <a:r>
              <a:rPr lang="en-US" sz="1900" dirty="0">
                <a:solidFill>
                  <a:srgbClr val="3333A3"/>
                </a:solidFill>
                <a:latin typeface="Bahnschrift SemiBold" panose="020B0502040204020203" pitchFamily="34" charset="0"/>
              </a:rPr>
              <a:t>nuclear spin</a:t>
            </a:r>
          </a:p>
        </p:txBody>
      </p:sp>
      <p:sp>
        <p:nvSpPr>
          <p:cNvPr id="58" name="Rectangle 3"/>
          <p:cNvSpPr>
            <a:spLocks noChangeArrowheads="1"/>
          </p:cNvSpPr>
          <p:nvPr/>
        </p:nvSpPr>
        <p:spPr bwMode="auto">
          <a:xfrm>
            <a:off x="337338" y="4906856"/>
            <a:ext cx="2330706" cy="661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indent="12700" algn="ctr">
              <a:spcBef>
                <a:spcPct val="20000"/>
              </a:spcBef>
            </a:pPr>
            <a:r>
              <a:rPr lang="en-US" sz="2000" dirty="0">
                <a:solidFill>
                  <a:srgbClr val="3333A3"/>
                </a:solidFill>
                <a:latin typeface="Bahnschrift SemiBold" panose="020B0502040204020203" pitchFamily="34" charset="0"/>
              </a:rPr>
              <a:t>Nonzero angular momentum</a:t>
            </a:r>
          </a:p>
        </p:txBody>
      </p:sp>
      <p:sp>
        <p:nvSpPr>
          <p:cNvPr id="59" name="Strzałka w dół 58"/>
          <p:cNvSpPr/>
          <p:nvPr/>
        </p:nvSpPr>
        <p:spPr>
          <a:xfrm rot="16200000">
            <a:off x="2607504" y="4846447"/>
            <a:ext cx="1092115" cy="782259"/>
          </a:xfrm>
          <a:prstGeom prst="downArrow">
            <a:avLst>
              <a:gd name="adj1" fmla="val 50000"/>
              <a:gd name="adj2" fmla="val 63538"/>
            </a:avLst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50000">
                <a:srgbClr val="000099"/>
              </a:gs>
              <a:gs pos="100000">
                <a:srgbClr val="8B8BD9"/>
              </a:gs>
            </a:gsLst>
            <a:lin ang="16200000" scaled="1"/>
            <a:tileRect/>
          </a:gradFill>
          <a:ln w="19050">
            <a:solidFill>
              <a:schemeClr val="accent3">
                <a:lumMod val="95000"/>
              </a:schemeClr>
            </a:solidFill>
          </a:ln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pole tekstowe 61"/>
              <p:cNvSpPr txBox="1"/>
              <p:nvPr/>
            </p:nvSpPr>
            <p:spPr>
              <a:xfrm>
                <a:off x="9293965" y="4934580"/>
                <a:ext cx="50456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62" name="pole tekstowe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93965" y="4934580"/>
                <a:ext cx="504562" cy="369332"/>
              </a:xfrm>
              <a:prstGeom prst="rect">
                <a:avLst/>
              </a:prstGeom>
              <a:blipFill>
                <a:blip r:embed="rId11"/>
                <a:stretch>
                  <a:fillRect l="-7317" r="-2439" b="-163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3" name="Rectangle 3"/>
          <p:cNvSpPr>
            <a:spLocks noChangeArrowheads="1"/>
          </p:cNvSpPr>
          <p:nvPr/>
        </p:nvSpPr>
        <p:spPr bwMode="auto">
          <a:xfrm>
            <a:off x="9798527" y="4934581"/>
            <a:ext cx="2346612" cy="369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indent="12700">
              <a:spcBef>
                <a:spcPct val="20000"/>
              </a:spcBef>
            </a:pPr>
            <a:r>
              <a:rPr lang="en-US" sz="1900" dirty="0">
                <a:solidFill>
                  <a:srgbClr val="3333A3"/>
                </a:solidFill>
                <a:latin typeface="Bahnschrift SemiBold" panose="020B0502040204020203" pitchFamily="34" charset="0"/>
              </a:rPr>
              <a:t>magnetic quantum number</a:t>
            </a:r>
          </a:p>
        </p:txBody>
      </p:sp>
      <p:sp>
        <p:nvSpPr>
          <p:cNvPr id="64" name="pole tekstowe 63"/>
          <p:cNvSpPr txBox="1"/>
          <p:nvPr/>
        </p:nvSpPr>
        <p:spPr>
          <a:xfrm>
            <a:off x="3297816" y="5785380"/>
            <a:ext cx="627554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400" b="1" kern="0" dirty="0">
                <a:solidFill>
                  <a:srgbClr val="C00000"/>
                </a:solidFill>
                <a:latin typeface="Bahnschrift SemiBold" panose="020B0502040204020203" pitchFamily="34" charset="0"/>
              </a:rPr>
              <a:t>THERE MAY BE TENS OF LEVELS</a:t>
            </a:r>
          </a:p>
        </p:txBody>
      </p:sp>
      <p:sp>
        <p:nvSpPr>
          <p:cNvPr id="65" name="Rectangle 3"/>
          <p:cNvSpPr>
            <a:spLocks noChangeArrowheads="1"/>
          </p:cNvSpPr>
          <p:nvPr/>
        </p:nvSpPr>
        <p:spPr bwMode="auto">
          <a:xfrm>
            <a:off x="8244113" y="6164736"/>
            <a:ext cx="3146130" cy="369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indent="12700">
              <a:spcBef>
                <a:spcPct val="20000"/>
              </a:spcBef>
            </a:pPr>
            <a:r>
              <a:rPr lang="en-US" sz="1900" dirty="0">
                <a:solidFill>
                  <a:srgbClr val="3333A3"/>
                </a:solidFill>
                <a:latin typeface="Bahnschrift SemiBold" panose="020B0502040204020203" pitchFamily="34" charset="0"/>
              </a:rPr>
              <a:t>Even in </a:t>
            </a:r>
            <a:r>
              <a:rPr lang="pl-PL" sz="1900" dirty="0">
                <a:solidFill>
                  <a:srgbClr val="3333A3"/>
                </a:solidFill>
                <a:latin typeface="Bahnschrift SemiBold" panose="020B0502040204020203" pitchFamily="34" charset="0"/>
              </a:rPr>
              <a:t>the </a:t>
            </a:r>
            <a:r>
              <a:rPr lang="pl-PL" sz="1900" dirty="0" err="1">
                <a:solidFill>
                  <a:srgbClr val="3333A3"/>
                </a:solidFill>
                <a:latin typeface="Bahnschrift SemiBold" panose="020B0502040204020203" pitchFamily="34" charset="0"/>
              </a:rPr>
              <a:t>ground</a:t>
            </a:r>
            <a:r>
              <a:rPr lang="en-US" sz="1900" dirty="0">
                <a:solidFill>
                  <a:srgbClr val="3333A3"/>
                </a:solidFill>
                <a:latin typeface="Bahnschrift SemiBold" panose="020B0502040204020203" pitchFamily="34" charset="0"/>
              </a:rPr>
              <a:t> state</a:t>
            </a:r>
          </a:p>
        </p:txBody>
      </p:sp>
    </p:spTree>
    <p:extLst>
      <p:ext uri="{BB962C8B-B14F-4D97-AF65-F5344CB8AC3E}">
        <p14:creationId xmlns:p14="http://schemas.microsoft.com/office/powerpoint/2010/main" val="395018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42" grpId="0"/>
      <p:bldP spid="47" grpId="0"/>
      <p:bldP spid="48" grpId="0" animBg="1"/>
      <p:bldP spid="49" grpId="0"/>
      <p:bldP spid="50" grpId="0" animBg="1"/>
      <p:bldP spid="51" grpId="0" animBg="1"/>
      <p:bldP spid="52" grpId="0" animBg="1"/>
      <p:bldP spid="53" grpId="0" animBg="1"/>
      <p:bldP spid="54" grpId="0"/>
      <p:bldP spid="55" grpId="0"/>
      <p:bldP spid="56" grpId="0"/>
      <p:bldP spid="57" grpId="0"/>
      <p:bldP spid="58" grpId="0"/>
      <p:bldP spid="59" grpId="0" animBg="1"/>
      <p:bldP spid="62" grpId="0"/>
      <p:bldP spid="63" grpId="0"/>
      <p:bldP spid="64" grpId="0"/>
      <p:bldP spid="6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ChangeArrowheads="1"/>
          </p:cNvSpPr>
          <p:nvPr/>
        </p:nvSpPr>
        <p:spPr bwMode="auto">
          <a:xfrm>
            <a:off x="0" y="1"/>
            <a:ext cx="12191999" cy="584775"/>
          </a:xfrm>
          <a:prstGeom prst="rect">
            <a:avLst/>
          </a:prstGeom>
          <a:gradFill rotWithShape="1">
            <a:gsLst>
              <a:gs pos="0">
                <a:srgbClr val="333399"/>
              </a:gs>
              <a:gs pos="100000">
                <a:srgbClr val="3333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61938"/>
            <a:r>
              <a:rPr lang="en-US" sz="3200" b="1" dirty="0">
                <a:solidFill>
                  <a:schemeClr val="bg1"/>
                </a:solidFill>
                <a:latin typeface="Bahnschrift SemiBold" panose="020B0502040204020203" pitchFamily="34" charset="0"/>
              </a:rPr>
              <a:t>LIGHT-ATOM INTERACTION – SELECTION RULES</a:t>
            </a:r>
          </a:p>
        </p:txBody>
      </p:sp>
      <p:sp>
        <p:nvSpPr>
          <p:cNvPr id="621569" name="Rectangle 1"/>
          <p:cNvSpPr>
            <a:spLocks noChangeArrowheads="1"/>
          </p:cNvSpPr>
          <p:nvPr/>
        </p:nvSpPr>
        <p:spPr bwMode="auto">
          <a:xfrm>
            <a:off x="1524001" y="-8841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>
              <a:cs typeface="Arial" pitchFamily="34" charset="0"/>
            </a:endParaRPr>
          </a:p>
        </p:txBody>
      </p:sp>
      <p:sp>
        <p:nvSpPr>
          <p:cNvPr id="621570" name="Rectangle 2"/>
          <p:cNvSpPr>
            <a:spLocks noChangeArrowheads="1"/>
          </p:cNvSpPr>
          <p:nvPr/>
        </p:nvSpPr>
        <p:spPr bwMode="auto">
          <a:xfrm>
            <a:off x="1524001" y="-8841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>
              <a:cs typeface="Arial" pitchFamily="34" charset="0"/>
            </a:endParaRPr>
          </a:p>
        </p:txBody>
      </p:sp>
      <p:sp>
        <p:nvSpPr>
          <p:cNvPr id="11" name="pole tekstowe 10"/>
          <p:cNvSpPr txBox="1"/>
          <p:nvPr/>
        </p:nvSpPr>
        <p:spPr>
          <a:xfrm>
            <a:off x="1010161" y="3617974"/>
            <a:ext cx="10310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b="1" kern="0" dirty="0">
                <a:solidFill>
                  <a:srgbClr val="000099"/>
                </a:solidFill>
                <a:latin typeface="Bahnschrift SemiBold" panose="020B0502040204020203" pitchFamily="34" charset="0"/>
              </a:rPr>
              <a:t>SELECTION RULES</a:t>
            </a:r>
          </a:p>
        </p:txBody>
      </p:sp>
      <p:sp>
        <p:nvSpPr>
          <p:cNvPr id="12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97650"/>
            <a:ext cx="12192000" cy="260350"/>
          </a:xfrm>
          <a:prstGeom prst="rect">
            <a:avLst/>
          </a:prstGeom>
          <a:gradFill rotWithShape="1">
            <a:gsLst>
              <a:gs pos="0">
                <a:schemeClr val="accent6">
                  <a:lumMod val="75000"/>
                </a:schemeClr>
              </a:gs>
              <a:gs pos="100000">
                <a:srgbClr val="0000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000" b="1" i="1">
                <a:solidFill>
                  <a:schemeClr val="bg1"/>
                </a:solidFill>
              </a:defRPr>
            </a:lvl1pPr>
          </a:lstStyle>
          <a:p>
            <a:pPr algn="ctr">
              <a:spcAft>
                <a:spcPts val="600"/>
              </a:spcAft>
            </a:pPr>
            <a:r>
              <a:rPr lang="en-US" i="0" dirty="0">
                <a:latin typeface="Bahnschrift SemiBold" panose="020B0502040204020203" pitchFamily="34" charset="0"/>
              </a:rPr>
              <a:t>S. PUSTELNY, QUANTUM-MECHANICAL CALCULATIONS</a:t>
            </a:r>
            <a:r>
              <a:rPr lang="en-US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anose="020B0502040204020203" pitchFamily="34" charset="0"/>
              </a:rPr>
              <a:t>								CERN, 26 AUGUST 2021</a:t>
            </a:r>
          </a:p>
        </p:txBody>
      </p:sp>
      <p:sp>
        <p:nvSpPr>
          <p:cNvPr id="16" name="Prostokąt zaokrąglony 15"/>
          <p:cNvSpPr/>
          <p:nvPr/>
        </p:nvSpPr>
        <p:spPr bwMode="auto">
          <a:xfrm>
            <a:off x="3617776" y="1504632"/>
            <a:ext cx="2272633" cy="761792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rgbClr val="000066"/>
              </a:gs>
              <a:gs pos="100000">
                <a:srgbClr val="0000CC"/>
              </a:gs>
            </a:gsLst>
            <a:lin ang="0" scaled="1"/>
            <a:tileRect/>
          </a:gradFill>
          <a:ln w="38100">
            <a:noFill/>
            <a:round/>
            <a:headEnd/>
            <a:tailEnd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ctr"/>
          <a:lstStyle/>
          <a:p>
            <a:pPr algn="ctr"/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pole tekstowe 16"/>
              <p:cNvSpPr txBox="1"/>
              <p:nvPr/>
            </p:nvSpPr>
            <p:spPr>
              <a:xfrm>
                <a:off x="3822256" y="1670085"/>
                <a:ext cx="1863672" cy="43088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</a:rPr>
                        <m:t>𝑬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</a:rPr>
                        <m:t>𝒅</m:t>
                      </m:r>
                    </m:oMath>
                  </m:oMathPara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17" name="pole tekstow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2256" y="1670085"/>
                <a:ext cx="1863672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pole tekstowe 17"/>
              <p:cNvSpPr txBox="1"/>
              <p:nvPr/>
            </p:nvSpPr>
            <p:spPr>
              <a:xfrm>
                <a:off x="6679118" y="1692027"/>
                <a:ext cx="27263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𝑑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8" name="pole tekstow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9118" y="1692027"/>
                <a:ext cx="272639" cy="369332"/>
              </a:xfrm>
              <a:prstGeom prst="rect">
                <a:avLst/>
              </a:prstGeom>
              <a:blipFill>
                <a:blip r:embed="rId4"/>
                <a:stretch>
                  <a:fillRect l="-25000" r="-22727" b="-1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7082497" y="1692028"/>
            <a:ext cx="2926329" cy="369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indent="12700">
              <a:spcBef>
                <a:spcPct val="20000"/>
              </a:spcBef>
            </a:pPr>
            <a:r>
              <a:rPr lang="en-US" sz="1900" dirty="0">
                <a:solidFill>
                  <a:srgbClr val="3333A3"/>
                </a:solidFill>
                <a:latin typeface="Bahnschrift SemiBold" panose="020B0502040204020203" pitchFamily="34" charset="0"/>
              </a:rPr>
              <a:t>electric dipole moment</a:t>
            </a:r>
          </a:p>
          <a:p>
            <a:pPr indent="12700">
              <a:spcBef>
                <a:spcPct val="20000"/>
              </a:spcBef>
            </a:pPr>
            <a:endParaRPr lang="en-US" sz="1900" dirty="0">
              <a:solidFill>
                <a:srgbClr val="3333A3"/>
              </a:solidFill>
              <a:latin typeface="Bahnschrift SemiBold" panose="020B0502040204020203" pitchFamily="34" charset="0"/>
            </a:endParaRPr>
          </a:p>
        </p:txBody>
      </p:sp>
      <p:sp>
        <p:nvSpPr>
          <p:cNvPr id="22" name="Strzałka w dół 21"/>
          <p:cNvSpPr/>
          <p:nvPr/>
        </p:nvSpPr>
        <p:spPr>
          <a:xfrm>
            <a:off x="5723322" y="2580048"/>
            <a:ext cx="1092115" cy="782259"/>
          </a:xfrm>
          <a:prstGeom prst="downArrow">
            <a:avLst>
              <a:gd name="adj1" fmla="val 50000"/>
              <a:gd name="adj2" fmla="val 63538"/>
            </a:avLst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50000">
                <a:srgbClr val="000099"/>
              </a:gs>
              <a:gs pos="100000">
                <a:srgbClr val="8B8BD9"/>
              </a:gs>
            </a:gsLst>
            <a:lin ang="16200000" scaled="1"/>
            <a:tileRect/>
          </a:gradFill>
          <a:ln w="19050">
            <a:solidFill>
              <a:schemeClr val="accent3">
                <a:lumMod val="95000"/>
              </a:schemeClr>
            </a:solidFill>
          </a:ln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pole tekstowe 22"/>
          <p:cNvSpPr txBox="1"/>
          <p:nvPr/>
        </p:nvSpPr>
        <p:spPr>
          <a:xfrm>
            <a:off x="941540" y="799997"/>
            <a:ext cx="10310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b="1" kern="0" dirty="0">
                <a:solidFill>
                  <a:srgbClr val="000099"/>
                </a:solidFill>
                <a:latin typeface="Bahnschrift SemiBold" panose="020B0502040204020203" pitchFamily="34" charset="0"/>
              </a:rPr>
              <a:t>INTERACTION CONSIDERED WITHIN </a:t>
            </a:r>
            <a:r>
              <a:rPr lang="pl-PL" sz="2000" b="1" kern="0" dirty="0">
                <a:solidFill>
                  <a:srgbClr val="000099"/>
                </a:solidFill>
                <a:latin typeface="Bahnschrift SemiBold" panose="020B0502040204020203" pitchFamily="34" charset="0"/>
              </a:rPr>
              <a:t>THE </a:t>
            </a:r>
            <a:r>
              <a:rPr lang="en-US" sz="2000" b="1" kern="0" dirty="0">
                <a:solidFill>
                  <a:srgbClr val="000099"/>
                </a:solidFill>
                <a:latin typeface="Bahnschrift SemiBold" panose="020B0502040204020203" pitchFamily="34" charset="0"/>
              </a:rPr>
              <a:t>DIPOLE APPROXIMATION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pole tekstowe 24"/>
              <p:cNvSpPr txBox="1"/>
              <p:nvPr/>
            </p:nvSpPr>
            <p:spPr>
              <a:xfrm>
                <a:off x="3349381" y="4139950"/>
                <a:ext cx="123681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=±1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5" name="pole tekstow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9381" y="4139950"/>
                <a:ext cx="1236813" cy="369332"/>
              </a:xfrm>
              <a:prstGeom prst="rect">
                <a:avLst/>
              </a:prstGeom>
              <a:blipFill>
                <a:blip r:embed="rId5"/>
                <a:stretch>
                  <a:fillRect l="-4433" r="-4926" b="-180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pole tekstowe 25"/>
              <p:cNvSpPr txBox="1"/>
              <p:nvPr/>
            </p:nvSpPr>
            <p:spPr>
              <a:xfrm>
                <a:off x="5557842" y="4139950"/>
                <a:ext cx="160204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=0,±1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6" name="pole tekstow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7842" y="4139950"/>
                <a:ext cx="1602042" cy="369332"/>
              </a:xfrm>
              <a:prstGeom prst="rect">
                <a:avLst/>
              </a:prstGeom>
              <a:blipFill>
                <a:blip r:embed="rId6"/>
                <a:stretch>
                  <a:fillRect l="-6084" r="-3422" b="-377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pole tekstowe 26"/>
              <p:cNvSpPr txBox="1"/>
              <p:nvPr/>
            </p:nvSpPr>
            <p:spPr>
              <a:xfrm>
                <a:off x="7790874" y="4139950"/>
                <a:ext cx="1678601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=0,±1)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7" name="pole tekstow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90874" y="4139950"/>
                <a:ext cx="1678601" cy="369332"/>
              </a:xfrm>
              <a:prstGeom prst="rect">
                <a:avLst/>
              </a:prstGeom>
              <a:blipFill>
                <a:blip r:embed="rId7"/>
                <a:stretch>
                  <a:fillRect l="-3273" r="-6182" b="-377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pole tekstowe 27"/>
          <p:cNvSpPr txBox="1"/>
          <p:nvPr/>
        </p:nvSpPr>
        <p:spPr>
          <a:xfrm>
            <a:off x="4551599" y="4133971"/>
            <a:ext cx="10062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b="1" kern="0" dirty="0">
                <a:solidFill>
                  <a:srgbClr val="000099"/>
                </a:solidFill>
              </a:rPr>
              <a:t>and</a:t>
            </a:r>
          </a:p>
        </p:txBody>
      </p:sp>
      <p:sp>
        <p:nvSpPr>
          <p:cNvPr id="29" name="pole tekstowe 28"/>
          <p:cNvSpPr txBox="1"/>
          <p:nvPr/>
        </p:nvSpPr>
        <p:spPr>
          <a:xfrm>
            <a:off x="6928359" y="4139544"/>
            <a:ext cx="10062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b="1" kern="0" dirty="0">
                <a:solidFill>
                  <a:srgbClr val="000099"/>
                </a:solidFill>
              </a:rPr>
              <a:t>or</a:t>
            </a:r>
          </a:p>
        </p:txBody>
      </p:sp>
      <p:sp>
        <p:nvSpPr>
          <p:cNvPr id="30" name="pole tekstowe 29"/>
          <p:cNvSpPr txBox="1"/>
          <p:nvPr/>
        </p:nvSpPr>
        <p:spPr>
          <a:xfrm>
            <a:off x="1067500" y="4883735"/>
            <a:ext cx="10310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b="1" kern="0" dirty="0">
                <a:solidFill>
                  <a:srgbClr val="000099"/>
                </a:solidFill>
                <a:latin typeface="Bahnschrift SemiBold" panose="020B0502040204020203" pitchFamily="34" charset="0"/>
              </a:rPr>
              <a:t>EXAMPLES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pole tekstowe 30"/>
              <p:cNvSpPr txBox="1"/>
              <p:nvPr/>
            </p:nvSpPr>
            <p:spPr>
              <a:xfrm>
                <a:off x="1832976" y="5727986"/>
                <a:ext cx="3776483" cy="40992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400" b="0" i="0" baseline="30000" smtClean="0">
                          <a:latin typeface="Cambria Math" panose="02040503050406030204" pitchFamily="18" charset="0"/>
                        </a:rPr>
                        <m:t>2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1/2</m:t>
                          </m:r>
                        </m:sub>
                      </m:sSub>
                      <m:r>
                        <a:rPr lang="pl-PL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=0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1/2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sz="2400" b="0" dirty="0"/>
              </a:p>
            </p:txBody>
          </p:sp>
        </mc:Choice>
        <mc:Fallback xmlns="">
          <p:sp>
            <p:nvSpPr>
              <p:cNvPr id="31" name="pole tekstow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2976" y="5727986"/>
                <a:ext cx="3776483" cy="409920"/>
              </a:xfrm>
              <a:prstGeom prst="rect">
                <a:avLst/>
              </a:prstGeom>
              <a:blipFill>
                <a:blip r:embed="rId8"/>
                <a:stretch>
                  <a:fillRect l="-1292" r="-1292" b="-253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pole tekstowe 31"/>
              <p:cNvSpPr txBox="1"/>
              <p:nvPr/>
            </p:nvSpPr>
            <p:spPr>
              <a:xfrm>
                <a:off x="7492826" y="5727986"/>
                <a:ext cx="3888437" cy="40992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400" b="0" i="0" baseline="30000" smtClean="0">
                          <a:latin typeface="Cambria Math" panose="02040503050406030204" pitchFamily="18" charset="0"/>
                        </a:rPr>
                        <m:t>2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1/2</m:t>
                          </m:r>
                        </m:sub>
                      </m:sSub>
                      <m:r>
                        <a:rPr lang="pl-PL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=0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3/2</m:t>
                          </m:r>
                        </m:sub>
                      </m:sSub>
                      <m:r>
                        <a:rPr lang="pl-PL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sz="2400" b="0" dirty="0"/>
              </a:p>
            </p:txBody>
          </p:sp>
        </mc:Choice>
        <mc:Fallback xmlns="">
          <p:sp>
            <p:nvSpPr>
              <p:cNvPr id="32" name="pole tekstow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2826" y="5727986"/>
                <a:ext cx="3888437" cy="409920"/>
              </a:xfrm>
              <a:prstGeom prst="rect">
                <a:avLst/>
              </a:prstGeom>
              <a:blipFill>
                <a:blip r:embed="rId9"/>
                <a:stretch>
                  <a:fillRect l="-1097" r="-1254" b="-253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pole tekstowe 32"/>
          <p:cNvSpPr txBox="1"/>
          <p:nvPr/>
        </p:nvSpPr>
        <p:spPr>
          <a:xfrm>
            <a:off x="2705621" y="6112015"/>
            <a:ext cx="1649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b="1" kern="0" dirty="0">
                <a:solidFill>
                  <a:srgbClr val="C00000"/>
                </a:solidFill>
                <a:latin typeface="Bahnschrift SemiBold" panose="020B0502040204020203" pitchFamily="34" charset="0"/>
              </a:rPr>
              <a:t>Allowed</a:t>
            </a:r>
          </a:p>
        </p:txBody>
      </p:sp>
      <p:sp>
        <p:nvSpPr>
          <p:cNvPr id="34" name="pole tekstowe 33"/>
          <p:cNvSpPr txBox="1"/>
          <p:nvPr/>
        </p:nvSpPr>
        <p:spPr>
          <a:xfrm>
            <a:off x="8770306" y="6082462"/>
            <a:ext cx="1649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b="1" kern="0" dirty="0">
                <a:solidFill>
                  <a:srgbClr val="C00000"/>
                </a:solidFill>
                <a:latin typeface="Bahnschrift SemiBold" panose="020B0502040204020203" pitchFamily="34" charset="0"/>
              </a:rPr>
              <a:t>Forbidden</a:t>
            </a:r>
          </a:p>
        </p:txBody>
      </p:sp>
      <p:cxnSp>
        <p:nvCxnSpPr>
          <p:cNvPr id="4" name="Łącznik prosty 3"/>
          <p:cNvCxnSpPr/>
          <p:nvPr/>
        </p:nvCxnSpPr>
        <p:spPr>
          <a:xfrm>
            <a:off x="7560694" y="5576674"/>
            <a:ext cx="3817466" cy="653152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Łącznik prosty 34"/>
          <p:cNvCxnSpPr/>
          <p:nvPr/>
        </p:nvCxnSpPr>
        <p:spPr>
          <a:xfrm flipV="1">
            <a:off x="7560694" y="5601726"/>
            <a:ext cx="3817466" cy="639654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436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ChangeArrowheads="1"/>
          </p:cNvSpPr>
          <p:nvPr/>
        </p:nvSpPr>
        <p:spPr bwMode="auto">
          <a:xfrm>
            <a:off x="0" y="1"/>
            <a:ext cx="12191999" cy="584775"/>
          </a:xfrm>
          <a:prstGeom prst="rect">
            <a:avLst/>
          </a:prstGeom>
          <a:gradFill rotWithShape="1">
            <a:gsLst>
              <a:gs pos="0">
                <a:srgbClr val="333399"/>
              </a:gs>
              <a:gs pos="100000">
                <a:srgbClr val="3333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61938"/>
            <a:r>
              <a:rPr lang="en-US" sz="3200" b="1" dirty="0">
                <a:solidFill>
                  <a:schemeClr val="bg1"/>
                </a:solidFill>
                <a:latin typeface="Bahnschrift SemiBold" panose="020B0502040204020203" pitchFamily="34" charset="0"/>
              </a:rPr>
              <a:t>LIGHT-ATOM INTERACTION – SELECTION RULES</a:t>
            </a:r>
          </a:p>
        </p:txBody>
      </p:sp>
      <p:sp>
        <p:nvSpPr>
          <p:cNvPr id="621569" name="Rectangle 1"/>
          <p:cNvSpPr>
            <a:spLocks noChangeArrowheads="1"/>
          </p:cNvSpPr>
          <p:nvPr/>
        </p:nvSpPr>
        <p:spPr bwMode="auto">
          <a:xfrm>
            <a:off x="1524001" y="-8841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>
              <a:cs typeface="Arial" pitchFamily="34" charset="0"/>
            </a:endParaRPr>
          </a:p>
        </p:txBody>
      </p:sp>
      <p:sp>
        <p:nvSpPr>
          <p:cNvPr id="621570" name="Rectangle 2"/>
          <p:cNvSpPr>
            <a:spLocks noChangeArrowheads="1"/>
          </p:cNvSpPr>
          <p:nvPr/>
        </p:nvSpPr>
        <p:spPr bwMode="auto">
          <a:xfrm>
            <a:off x="1524001" y="-8841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>
              <a:cs typeface="Arial" pitchFamily="34" charset="0"/>
            </a:endParaRPr>
          </a:p>
        </p:txBody>
      </p:sp>
      <p:sp>
        <p:nvSpPr>
          <p:cNvPr id="12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97650"/>
            <a:ext cx="12192000" cy="260350"/>
          </a:xfrm>
          <a:prstGeom prst="rect">
            <a:avLst/>
          </a:prstGeom>
          <a:gradFill rotWithShape="1">
            <a:gsLst>
              <a:gs pos="0">
                <a:schemeClr val="accent6">
                  <a:lumMod val="75000"/>
                </a:schemeClr>
              </a:gs>
              <a:gs pos="100000">
                <a:srgbClr val="0000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000" b="1" i="1">
                <a:solidFill>
                  <a:schemeClr val="bg1"/>
                </a:solidFill>
              </a:defRPr>
            </a:lvl1pPr>
          </a:lstStyle>
          <a:p>
            <a:pPr algn="ctr">
              <a:spcAft>
                <a:spcPts val="600"/>
              </a:spcAft>
            </a:pPr>
            <a:r>
              <a:rPr lang="en-US" i="0" dirty="0">
                <a:latin typeface="Bahnschrift SemiBold" panose="020B0502040204020203" pitchFamily="34" charset="0"/>
              </a:rPr>
              <a:t>S. PUSTELNY, QUANTUM-MECHANICAL CALCULATIONS</a:t>
            </a:r>
            <a:r>
              <a:rPr lang="en-US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anose="020B0502040204020203" pitchFamily="34" charset="0"/>
              </a:rPr>
              <a:t>								CERN, 26 AUGUST 2021</a:t>
            </a:r>
          </a:p>
        </p:txBody>
      </p:sp>
      <p:sp>
        <p:nvSpPr>
          <p:cNvPr id="22" name="Strzałka w dół 21"/>
          <p:cNvSpPr/>
          <p:nvPr/>
        </p:nvSpPr>
        <p:spPr>
          <a:xfrm>
            <a:off x="5549941" y="1460409"/>
            <a:ext cx="1092115" cy="782259"/>
          </a:xfrm>
          <a:prstGeom prst="downArrow">
            <a:avLst>
              <a:gd name="adj1" fmla="val 50000"/>
              <a:gd name="adj2" fmla="val 63538"/>
            </a:avLst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50000">
                <a:srgbClr val="000099"/>
              </a:gs>
              <a:gs pos="100000">
                <a:srgbClr val="8B8BD9"/>
              </a:gs>
            </a:gsLst>
            <a:lin ang="16200000" scaled="1"/>
            <a:tileRect/>
          </a:gradFill>
          <a:ln w="19050">
            <a:solidFill>
              <a:schemeClr val="accent3">
                <a:lumMod val="95000"/>
              </a:schemeClr>
            </a:solidFill>
          </a:ln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pole tekstowe 22"/>
          <p:cNvSpPr txBox="1"/>
          <p:nvPr/>
        </p:nvSpPr>
        <p:spPr>
          <a:xfrm>
            <a:off x="941540" y="799997"/>
            <a:ext cx="10310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b="1" kern="0" dirty="0">
                <a:solidFill>
                  <a:srgbClr val="000099"/>
                </a:solidFill>
                <a:latin typeface="Bahnschrift SemiBold" panose="020B0502040204020203" pitchFamily="34" charset="0"/>
              </a:rPr>
              <a:t>ANGULAR MOMENTUM CONSERVATION</a:t>
            </a:r>
          </a:p>
        </p:txBody>
      </p:sp>
      <p:sp>
        <p:nvSpPr>
          <p:cNvPr id="36" name="pole tekstowe 35"/>
          <p:cNvSpPr txBox="1"/>
          <p:nvPr/>
        </p:nvSpPr>
        <p:spPr>
          <a:xfrm>
            <a:off x="1111655" y="2460555"/>
            <a:ext cx="10310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b="1" kern="0" dirty="0">
                <a:solidFill>
                  <a:srgbClr val="000099"/>
                </a:solidFill>
                <a:latin typeface="Bahnschrift SemiBold" panose="020B0502040204020203" pitchFamily="34" charset="0"/>
              </a:rPr>
              <a:t>SELECTION RULES FOR POLARIZED LIGHT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pole tekstowe 36"/>
              <p:cNvSpPr txBox="1"/>
              <p:nvPr/>
            </p:nvSpPr>
            <p:spPr>
              <a:xfrm>
                <a:off x="4471200" y="5206627"/>
                <a:ext cx="3895595" cy="424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20000"/>
                  </a:spcBef>
                  <a:defRPr/>
                </a:pPr>
                <a:r>
                  <a:rPr lang="en-US" kern="0" dirty="0">
                    <a:solidFill>
                      <a:srgbClr val="000099"/>
                    </a:solidFill>
                    <a:latin typeface="Bahnschrift" panose="020B0502040204020203" pitchFamily="34" charset="0"/>
                  </a:rPr>
                  <a:t>left-handed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ker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ker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en-US" b="0" i="1" kern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kern="0" dirty="0">
                    <a:solidFill>
                      <a:srgbClr val="000099"/>
                    </a:solidFill>
                    <a:latin typeface="Bahnschrift" panose="020B0502040204020203" pitchFamily="34" charset="0"/>
                  </a:rPr>
                  <a:t>) polarized light</a:t>
                </a:r>
              </a:p>
            </p:txBody>
          </p:sp>
        </mc:Choice>
        <mc:Fallback xmlns="">
          <p:sp>
            <p:nvSpPr>
              <p:cNvPr id="37" name="pole tekstow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1200" y="5206627"/>
                <a:ext cx="3895595" cy="424732"/>
              </a:xfrm>
              <a:prstGeom prst="rect">
                <a:avLst/>
              </a:prstGeom>
              <a:blipFill>
                <a:blip r:embed="rId3"/>
                <a:stretch>
                  <a:fillRect t="-1429" b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pole tekstowe 37"/>
              <p:cNvSpPr txBox="1"/>
              <p:nvPr/>
            </p:nvSpPr>
            <p:spPr>
              <a:xfrm>
                <a:off x="1892914" y="4763126"/>
                <a:ext cx="110113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sz="2400" b="0" dirty="0"/>
              </a:p>
            </p:txBody>
          </p:sp>
        </mc:Choice>
        <mc:Fallback xmlns="">
          <p:sp>
            <p:nvSpPr>
              <p:cNvPr id="38" name="pole tekstow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2914" y="4763126"/>
                <a:ext cx="1101135" cy="369332"/>
              </a:xfrm>
              <a:prstGeom prst="rect">
                <a:avLst/>
              </a:prstGeom>
              <a:blipFill>
                <a:blip r:embed="rId4"/>
                <a:stretch>
                  <a:fillRect l="-5556" r="-5556" b="-9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pole tekstowe 38"/>
              <p:cNvSpPr txBox="1"/>
              <p:nvPr/>
            </p:nvSpPr>
            <p:spPr>
              <a:xfrm>
                <a:off x="495685" y="5206627"/>
                <a:ext cx="3895595" cy="424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20000"/>
                  </a:spcBef>
                  <a:defRPr/>
                </a:pPr>
                <a:r>
                  <a:rPr lang="en-US" kern="0" dirty="0">
                    <a:solidFill>
                      <a:srgbClr val="000099"/>
                    </a:solidFill>
                    <a:latin typeface="Bahnschrift" panose="020B0502040204020203" pitchFamily="34" charset="0"/>
                  </a:rPr>
                  <a:t>right-handed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ker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ker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en-US" i="1" ker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kern="0" dirty="0">
                    <a:solidFill>
                      <a:srgbClr val="000099"/>
                    </a:solidFill>
                    <a:latin typeface="Bahnschrift" panose="020B0502040204020203" pitchFamily="34" charset="0"/>
                  </a:rPr>
                  <a:t>) polarized light</a:t>
                </a:r>
              </a:p>
            </p:txBody>
          </p:sp>
        </mc:Choice>
        <mc:Fallback xmlns="">
          <p:sp>
            <p:nvSpPr>
              <p:cNvPr id="39" name="pole tekstow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685" y="5206627"/>
                <a:ext cx="3895595" cy="424732"/>
              </a:xfrm>
              <a:prstGeom prst="rect">
                <a:avLst/>
              </a:prstGeom>
              <a:blipFill>
                <a:blip r:embed="rId5"/>
                <a:stretch>
                  <a:fillRect t="-1429" b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pole tekstowe 39"/>
              <p:cNvSpPr txBox="1"/>
              <p:nvPr/>
            </p:nvSpPr>
            <p:spPr>
              <a:xfrm>
                <a:off x="7920623" y="5183650"/>
                <a:ext cx="3895595" cy="424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20000"/>
                  </a:spcBef>
                  <a:defRPr/>
                </a:pPr>
                <a:r>
                  <a:rPr lang="en-US" kern="0" dirty="0">
                    <a:solidFill>
                      <a:srgbClr val="000099"/>
                    </a:solidFill>
                    <a:latin typeface="Bahnschrift" panose="020B0502040204020203" pitchFamily="34" charset="0"/>
                  </a:rPr>
                  <a:t>linearly polarized light (</a:t>
                </a:r>
                <a14:m>
                  <m:oMath xmlns:m="http://schemas.openxmlformats.org/officeDocument/2006/math">
                    <m:r>
                      <a:rPr lang="en-US" b="0" i="1" kern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kern="0" dirty="0">
                    <a:solidFill>
                      <a:srgbClr val="000099"/>
                    </a:solidFill>
                    <a:latin typeface="Bahnschrift" panose="020B0502040204020203" pitchFamily="34" charset="0"/>
                  </a:rPr>
                  <a:t>)</a:t>
                </a:r>
              </a:p>
            </p:txBody>
          </p:sp>
        </mc:Choice>
        <mc:Fallback xmlns="">
          <p:sp>
            <p:nvSpPr>
              <p:cNvPr id="40" name="pole tekstow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623" y="5183650"/>
                <a:ext cx="3895595" cy="424732"/>
              </a:xfrm>
              <a:prstGeom prst="rect">
                <a:avLst/>
              </a:prstGeom>
              <a:blipFill>
                <a:blip r:embed="rId6"/>
                <a:stretch>
                  <a:fillRect t="-1429" b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pole tekstowe 40"/>
              <p:cNvSpPr txBox="1"/>
              <p:nvPr/>
            </p:nvSpPr>
            <p:spPr>
              <a:xfrm>
                <a:off x="5868429" y="4763126"/>
                <a:ext cx="133036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=−1</m:t>
                      </m:r>
                    </m:oMath>
                  </m:oMathPara>
                </a14:m>
                <a:endParaRPr lang="en-US" sz="2400" b="0" dirty="0"/>
              </a:p>
            </p:txBody>
          </p:sp>
        </mc:Choice>
        <mc:Fallback>
          <p:sp>
            <p:nvSpPr>
              <p:cNvPr id="41" name="pole tekstow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8429" y="4763126"/>
                <a:ext cx="1330364" cy="369332"/>
              </a:xfrm>
              <a:prstGeom prst="rect">
                <a:avLst/>
              </a:prstGeom>
              <a:blipFill>
                <a:blip r:embed="rId7"/>
                <a:stretch>
                  <a:fillRect l="-4762" r="-4762" b="-645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pole tekstowe 41"/>
              <p:cNvSpPr txBox="1"/>
              <p:nvPr/>
            </p:nvSpPr>
            <p:spPr>
              <a:xfrm>
                <a:off x="9360523" y="4763126"/>
                <a:ext cx="110113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400" b="0" dirty="0"/>
              </a:p>
            </p:txBody>
          </p:sp>
        </mc:Choice>
        <mc:Fallback xmlns="">
          <p:sp>
            <p:nvSpPr>
              <p:cNvPr id="42" name="pole tekstow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60523" y="4763126"/>
                <a:ext cx="1101135" cy="369332"/>
              </a:xfrm>
              <a:prstGeom prst="rect">
                <a:avLst/>
              </a:prstGeom>
              <a:blipFill>
                <a:blip r:embed="rId8"/>
                <a:stretch>
                  <a:fillRect l="-5556" r="-5556" b="-9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Obraz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3921" y="3033098"/>
            <a:ext cx="3347647" cy="1260000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55213" y="3033098"/>
            <a:ext cx="3243565" cy="1260000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472423" y="3033098"/>
            <a:ext cx="3180582" cy="1260000"/>
          </a:xfrm>
          <a:prstGeom prst="rect">
            <a:avLst/>
          </a:prstGeom>
        </p:spPr>
      </p:pic>
      <p:sp>
        <p:nvSpPr>
          <p:cNvPr id="43" name="pole tekstowe 42"/>
          <p:cNvSpPr txBox="1"/>
          <p:nvPr/>
        </p:nvSpPr>
        <p:spPr>
          <a:xfrm>
            <a:off x="3281225" y="5957596"/>
            <a:ext cx="627554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400" b="1" kern="0" dirty="0">
                <a:solidFill>
                  <a:srgbClr val="C00000"/>
                </a:solidFill>
                <a:latin typeface="Bahnschrift SemiBold" panose="020B0502040204020203" pitchFamily="34" charset="0"/>
              </a:rPr>
              <a:t>ATOMS CAN BE TRAPPED IN DARK  STATE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pole tekstowe 46"/>
              <p:cNvSpPr txBox="1"/>
              <p:nvPr/>
            </p:nvSpPr>
            <p:spPr>
              <a:xfrm>
                <a:off x="744228" y="4245043"/>
                <a:ext cx="1127342" cy="422405"/>
              </a:xfrm>
              <a:prstGeom prst="rect">
                <a:avLst/>
              </a:prstGeom>
              <a:solidFill>
                <a:schemeClr val="bg1"/>
              </a:solidFill>
              <a:ln w="38100">
                <a:noFill/>
              </a:ln>
            </p:spPr>
            <p:txBody>
              <a:bodyPr wrap="none" lIns="72000" tIns="72000" rIns="72000" bIns="72000" rtlCol="0" anchor="ctr" anchorCtr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=−1</m:t>
                      </m:r>
                    </m:oMath>
                  </m:oMathPara>
                </a14:m>
                <a:endParaRPr lang="en-US" b="0" dirty="0"/>
              </a:p>
            </p:txBody>
          </p:sp>
        </mc:Choice>
        <mc:Fallback xmlns="">
          <p:sp>
            <p:nvSpPr>
              <p:cNvPr id="47" name="pole tekstow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228" y="4245043"/>
                <a:ext cx="1127342" cy="422405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pole tekstowe 47"/>
              <p:cNvSpPr txBox="1"/>
              <p:nvPr/>
            </p:nvSpPr>
            <p:spPr>
              <a:xfrm>
                <a:off x="1903294" y="4245043"/>
                <a:ext cx="954217" cy="422405"/>
              </a:xfrm>
              <a:prstGeom prst="rect">
                <a:avLst/>
              </a:prstGeom>
              <a:solidFill>
                <a:schemeClr val="bg1"/>
              </a:solidFill>
              <a:ln w="38100">
                <a:noFill/>
              </a:ln>
            </p:spPr>
            <p:txBody>
              <a:bodyPr wrap="none" lIns="72000" tIns="72000" rIns="72000" bIns="72000" rtlCol="0" anchor="ctr" anchorCtr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b="0" dirty="0"/>
              </a:p>
            </p:txBody>
          </p:sp>
        </mc:Choice>
        <mc:Fallback xmlns="">
          <p:sp>
            <p:nvSpPr>
              <p:cNvPr id="48" name="pole tekstow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3294" y="4245043"/>
                <a:ext cx="954217" cy="422405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pole tekstowe 48"/>
              <p:cNvSpPr txBox="1"/>
              <p:nvPr/>
            </p:nvSpPr>
            <p:spPr>
              <a:xfrm>
                <a:off x="3027021" y="4245043"/>
                <a:ext cx="954217" cy="422405"/>
              </a:xfrm>
              <a:prstGeom prst="rect">
                <a:avLst/>
              </a:prstGeom>
              <a:solidFill>
                <a:schemeClr val="bg1"/>
              </a:solidFill>
              <a:ln w="38100">
                <a:noFill/>
              </a:ln>
            </p:spPr>
            <p:txBody>
              <a:bodyPr wrap="none" lIns="72000" tIns="72000" rIns="72000" bIns="72000" rtlCol="0" anchor="ctr" anchorCtr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b="0" dirty="0"/>
              </a:p>
            </p:txBody>
          </p:sp>
        </mc:Choice>
        <mc:Fallback xmlns="">
          <p:sp>
            <p:nvSpPr>
              <p:cNvPr id="49" name="pole tekstow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7021" y="4245043"/>
                <a:ext cx="954217" cy="422405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pole tekstowe 49"/>
              <p:cNvSpPr txBox="1"/>
              <p:nvPr/>
            </p:nvSpPr>
            <p:spPr>
              <a:xfrm>
                <a:off x="4661768" y="4244797"/>
                <a:ext cx="1127342" cy="422405"/>
              </a:xfrm>
              <a:prstGeom prst="rect">
                <a:avLst/>
              </a:prstGeom>
              <a:solidFill>
                <a:schemeClr val="bg1"/>
              </a:solidFill>
              <a:ln w="38100">
                <a:noFill/>
              </a:ln>
            </p:spPr>
            <p:txBody>
              <a:bodyPr wrap="none" lIns="72000" tIns="72000" rIns="72000" bIns="72000" rtlCol="0" anchor="ctr" anchorCtr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=−1</m:t>
                      </m:r>
                    </m:oMath>
                  </m:oMathPara>
                </a14:m>
                <a:endParaRPr lang="en-US" b="0" dirty="0"/>
              </a:p>
            </p:txBody>
          </p:sp>
        </mc:Choice>
        <mc:Fallback xmlns="">
          <p:sp>
            <p:nvSpPr>
              <p:cNvPr id="50" name="pole tekstow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1768" y="4244797"/>
                <a:ext cx="1127342" cy="422405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pole tekstowe 50"/>
              <p:cNvSpPr txBox="1"/>
              <p:nvPr/>
            </p:nvSpPr>
            <p:spPr>
              <a:xfrm>
                <a:off x="5820834" y="4244797"/>
                <a:ext cx="954217" cy="422405"/>
              </a:xfrm>
              <a:prstGeom prst="rect">
                <a:avLst/>
              </a:prstGeom>
              <a:solidFill>
                <a:schemeClr val="bg1"/>
              </a:solidFill>
              <a:ln w="38100">
                <a:noFill/>
              </a:ln>
            </p:spPr>
            <p:txBody>
              <a:bodyPr wrap="none" lIns="72000" tIns="72000" rIns="72000" bIns="72000" rtlCol="0" anchor="ctr" anchorCtr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b="0" dirty="0"/>
              </a:p>
            </p:txBody>
          </p:sp>
        </mc:Choice>
        <mc:Fallback xmlns="">
          <p:sp>
            <p:nvSpPr>
              <p:cNvPr id="51" name="pole tekstow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0834" y="4244797"/>
                <a:ext cx="954217" cy="42240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pole tekstowe 51"/>
              <p:cNvSpPr txBox="1"/>
              <p:nvPr/>
            </p:nvSpPr>
            <p:spPr>
              <a:xfrm>
                <a:off x="6944561" y="4244797"/>
                <a:ext cx="954217" cy="422405"/>
              </a:xfrm>
              <a:prstGeom prst="rect">
                <a:avLst/>
              </a:prstGeom>
              <a:solidFill>
                <a:schemeClr val="bg1"/>
              </a:solidFill>
              <a:ln w="38100">
                <a:noFill/>
              </a:ln>
            </p:spPr>
            <p:txBody>
              <a:bodyPr wrap="none" lIns="72000" tIns="72000" rIns="72000" bIns="72000" rtlCol="0" anchor="ctr" anchorCtr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b="0" dirty="0"/>
              </a:p>
            </p:txBody>
          </p:sp>
        </mc:Choice>
        <mc:Fallback xmlns="">
          <p:sp>
            <p:nvSpPr>
              <p:cNvPr id="52" name="pole tekstow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4561" y="4244797"/>
                <a:ext cx="954217" cy="422405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pole tekstowe 52"/>
              <p:cNvSpPr txBox="1"/>
              <p:nvPr/>
            </p:nvSpPr>
            <p:spPr>
              <a:xfrm>
                <a:off x="8492298" y="4289529"/>
                <a:ext cx="1127342" cy="422405"/>
              </a:xfrm>
              <a:prstGeom prst="rect">
                <a:avLst/>
              </a:prstGeom>
              <a:solidFill>
                <a:schemeClr val="bg1"/>
              </a:solidFill>
              <a:ln w="38100">
                <a:noFill/>
              </a:ln>
            </p:spPr>
            <p:txBody>
              <a:bodyPr wrap="none" lIns="72000" tIns="72000" rIns="72000" bIns="72000" rtlCol="0" anchor="ctr" anchorCtr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=−1</m:t>
                      </m:r>
                    </m:oMath>
                  </m:oMathPara>
                </a14:m>
                <a:endParaRPr lang="en-US" b="0" dirty="0"/>
              </a:p>
            </p:txBody>
          </p:sp>
        </mc:Choice>
        <mc:Fallback xmlns="">
          <p:sp>
            <p:nvSpPr>
              <p:cNvPr id="53" name="pole tekstow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2298" y="4289529"/>
                <a:ext cx="1127342" cy="422405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pole tekstowe 53"/>
              <p:cNvSpPr txBox="1"/>
              <p:nvPr/>
            </p:nvSpPr>
            <p:spPr>
              <a:xfrm>
                <a:off x="9651364" y="4289529"/>
                <a:ext cx="954217" cy="422405"/>
              </a:xfrm>
              <a:prstGeom prst="rect">
                <a:avLst/>
              </a:prstGeom>
              <a:solidFill>
                <a:schemeClr val="bg1"/>
              </a:solidFill>
              <a:ln w="38100">
                <a:noFill/>
              </a:ln>
            </p:spPr>
            <p:txBody>
              <a:bodyPr wrap="none" lIns="72000" tIns="72000" rIns="72000" bIns="72000" rtlCol="0" anchor="ctr" anchorCtr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b="0" dirty="0"/>
              </a:p>
            </p:txBody>
          </p:sp>
        </mc:Choice>
        <mc:Fallback xmlns="">
          <p:sp>
            <p:nvSpPr>
              <p:cNvPr id="54" name="pole tekstow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51364" y="4289529"/>
                <a:ext cx="954217" cy="42240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pole tekstowe 54"/>
              <p:cNvSpPr txBox="1"/>
              <p:nvPr/>
            </p:nvSpPr>
            <p:spPr>
              <a:xfrm>
                <a:off x="10775091" y="4289529"/>
                <a:ext cx="954217" cy="422405"/>
              </a:xfrm>
              <a:prstGeom prst="rect">
                <a:avLst/>
              </a:prstGeom>
              <a:solidFill>
                <a:schemeClr val="bg1"/>
              </a:solidFill>
              <a:ln w="38100">
                <a:noFill/>
              </a:ln>
            </p:spPr>
            <p:txBody>
              <a:bodyPr wrap="none" lIns="72000" tIns="72000" rIns="72000" bIns="72000" rtlCol="0" anchor="ctr" anchorCtr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b="0" dirty="0"/>
              </a:p>
            </p:txBody>
          </p:sp>
        </mc:Choice>
        <mc:Fallback xmlns="">
          <p:sp>
            <p:nvSpPr>
              <p:cNvPr id="55" name="pole tekstow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75091" y="4289529"/>
                <a:ext cx="954217" cy="422405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pole tekstowe 55"/>
              <p:cNvSpPr txBox="1"/>
              <p:nvPr/>
            </p:nvSpPr>
            <p:spPr>
              <a:xfrm>
                <a:off x="1966372" y="2610693"/>
                <a:ext cx="1007758" cy="422405"/>
              </a:xfrm>
              <a:prstGeom prst="rect">
                <a:avLst/>
              </a:prstGeom>
              <a:solidFill>
                <a:schemeClr val="bg1"/>
              </a:solidFill>
              <a:ln w="38100">
                <a:noFill/>
              </a:ln>
            </p:spPr>
            <p:txBody>
              <a:bodyPr wrap="none" lIns="72000" tIns="72000" rIns="72000" bIns="72000" rtlCol="0" anchor="ctr" anchorCtr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b="0" dirty="0"/>
              </a:p>
            </p:txBody>
          </p:sp>
        </mc:Choice>
        <mc:Fallback xmlns="">
          <p:sp>
            <p:nvSpPr>
              <p:cNvPr id="56" name="pole tekstow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6372" y="2610693"/>
                <a:ext cx="1007758" cy="422405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pole tekstowe 56"/>
              <p:cNvSpPr txBox="1"/>
              <p:nvPr/>
            </p:nvSpPr>
            <p:spPr>
              <a:xfrm>
                <a:off x="9504004" y="2610015"/>
                <a:ext cx="1007758" cy="422405"/>
              </a:xfrm>
              <a:prstGeom prst="rect">
                <a:avLst/>
              </a:prstGeom>
              <a:solidFill>
                <a:schemeClr val="bg1"/>
              </a:solidFill>
              <a:ln w="38100">
                <a:noFill/>
              </a:ln>
            </p:spPr>
            <p:txBody>
              <a:bodyPr wrap="none" lIns="72000" tIns="72000" rIns="72000" bIns="72000" rtlCol="0" anchor="ctr" anchorCtr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b="0" dirty="0"/>
              </a:p>
            </p:txBody>
          </p:sp>
        </mc:Choice>
        <mc:Fallback xmlns="">
          <p:sp>
            <p:nvSpPr>
              <p:cNvPr id="57" name="pole tekstow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04004" y="2610015"/>
                <a:ext cx="1007758" cy="422405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15361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ChangeArrowheads="1"/>
          </p:cNvSpPr>
          <p:nvPr/>
        </p:nvSpPr>
        <p:spPr bwMode="auto">
          <a:xfrm>
            <a:off x="0" y="1"/>
            <a:ext cx="12191999" cy="584775"/>
          </a:xfrm>
          <a:prstGeom prst="rect">
            <a:avLst/>
          </a:prstGeom>
          <a:gradFill rotWithShape="1">
            <a:gsLst>
              <a:gs pos="0">
                <a:srgbClr val="333399"/>
              </a:gs>
              <a:gs pos="100000">
                <a:srgbClr val="3333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61938"/>
            <a:r>
              <a:rPr lang="en-US" sz="3200" b="1" dirty="0">
                <a:solidFill>
                  <a:schemeClr val="bg1"/>
                </a:solidFill>
                <a:latin typeface="Bahnschrift SemiBold" panose="020B0502040204020203" pitchFamily="34" charset="0"/>
              </a:rPr>
              <a:t>WHERE ARE THE LEVELS?</a:t>
            </a:r>
          </a:p>
        </p:txBody>
      </p:sp>
      <p:sp>
        <p:nvSpPr>
          <p:cNvPr id="621569" name="Rectangle 1"/>
          <p:cNvSpPr>
            <a:spLocks noChangeArrowheads="1"/>
          </p:cNvSpPr>
          <p:nvPr/>
        </p:nvSpPr>
        <p:spPr bwMode="auto">
          <a:xfrm>
            <a:off x="1524001" y="-8841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>
              <a:cs typeface="Arial" pitchFamily="34" charset="0"/>
            </a:endParaRPr>
          </a:p>
        </p:txBody>
      </p:sp>
      <p:sp>
        <p:nvSpPr>
          <p:cNvPr id="621570" name="Rectangle 2"/>
          <p:cNvSpPr>
            <a:spLocks noChangeArrowheads="1"/>
          </p:cNvSpPr>
          <p:nvPr/>
        </p:nvSpPr>
        <p:spPr bwMode="auto">
          <a:xfrm>
            <a:off x="1524001" y="-8841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>
              <a:cs typeface="Arial" pitchFamily="34" charset="0"/>
            </a:endParaRPr>
          </a:p>
        </p:txBody>
      </p:sp>
      <p:sp>
        <p:nvSpPr>
          <p:cNvPr id="11" name="pole tekstowe 10"/>
          <p:cNvSpPr txBox="1"/>
          <p:nvPr/>
        </p:nvSpPr>
        <p:spPr>
          <a:xfrm>
            <a:off x="2443016" y="910643"/>
            <a:ext cx="7329595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400" b="1" kern="0" dirty="0">
                <a:solidFill>
                  <a:srgbClr val="000099"/>
                </a:solidFill>
                <a:latin typeface="Bahnschrift" panose="020B0502040204020203" pitchFamily="34" charset="0"/>
              </a:rPr>
              <a:t>CALCULATIONS OF TRANSITION ENERGIES</a:t>
            </a: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7927" y="1878056"/>
            <a:ext cx="5311441" cy="3034144"/>
          </a:xfrm>
          <a:prstGeom prst="rect">
            <a:avLst/>
          </a:prstGeom>
        </p:spPr>
      </p:pic>
      <p:sp>
        <p:nvSpPr>
          <p:cNvPr id="13" name="pole tekstowe 12"/>
          <p:cNvSpPr txBox="1"/>
          <p:nvPr/>
        </p:nvSpPr>
        <p:spPr>
          <a:xfrm>
            <a:off x="983184" y="1848500"/>
            <a:ext cx="7329595" cy="3176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b="1" kern="0" dirty="0">
                <a:solidFill>
                  <a:srgbClr val="000099"/>
                </a:solidFill>
                <a:latin typeface="Bahnschrift" panose="020B0502040204020203" pitchFamily="34" charset="0"/>
              </a:rPr>
              <a:t>Different calculation contributions: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kern="0" dirty="0">
                <a:solidFill>
                  <a:srgbClr val="000099"/>
                </a:solidFill>
                <a:latin typeface="Bahnschrift" panose="020B0502040204020203" pitchFamily="34" charset="0"/>
              </a:rPr>
              <a:t>electrostatic interaction,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kern="0" dirty="0">
                <a:solidFill>
                  <a:srgbClr val="000099"/>
                </a:solidFill>
                <a:latin typeface="Bahnschrift" panose="020B0502040204020203" pitchFamily="34" charset="0"/>
              </a:rPr>
              <a:t>spin-orbit interaction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kern="0" dirty="0">
                <a:solidFill>
                  <a:srgbClr val="000099"/>
                </a:solidFill>
                <a:latin typeface="Bahnschrift" panose="020B0502040204020203" pitchFamily="34" charset="0"/>
              </a:rPr>
              <a:t>hyperfine coupling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kern="0" dirty="0">
                <a:solidFill>
                  <a:srgbClr val="000099"/>
                </a:solidFill>
                <a:latin typeface="Bahnschrift" panose="020B0502040204020203" pitchFamily="34" charset="0"/>
              </a:rPr>
              <a:t>quantum electrodynamics (QED)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kern="0" dirty="0">
                <a:solidFill>
                  <a:srgbClr val="000099"/>
                </a:solidFill>
                <a:latin typeface="Bahnschrift" panose="020B0502040204020203" pitchFamily="34" charset="0"/>
              </a:rPr>
              <a:t>two-loop QED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kern="0" dirty="0">
                <a:solidFill>
                  <a:srgbClr val="000099"/>
                </a:solidFill>
                <a:latin typeface="Bahnschrift" panose="020B0502040204020203" pitchFamily="34" charset="0"/>
              </a:rPr>
              <a:t>relativistic contribution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kern="0" dirty="0">
                <a:solidFill>
                  <a:srgbClr val="000099"/>
                </a:solidFill>
                <a:latin typeface="Bahnschrift" panose="020B0502040204020203" pitchFamily="34" charset="0"/>
              </a:rPr>
              <a:t>….</a:t>
            </a:r>
          </a:p>
        </p:txBody>
      </p:sp>
      <p:sp>
        <p:nvSpPr>
          <p:cNvPr id="14" name="pole tekstowe 13"/>
          <p:cNvSpPr txBox="1"/>
          <p:nvPr/>
        </p:nvSpPr>
        <p:spPr>
          <a:xfrm>
            <a:off x="6375748" y="1539235"/>
            <a:ext cx="4803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000" b="1" kern="0" dirty="0">
                <a:solidFill>
                  <a:srgbClr val="000099"/>
                </a:solidFill>
                <a:latin typeface="Bahnschrift" panose="020B0502040204020203" pitchFamily="34" charset="0"/>
              </a:rPr>
              <a:t>RESULTS OF CALCULATION FOR Pb</a:t>
            </a:r>
            <a:r>
              <a:rPr lang="en-US" sz="2000" b="1" kern="0" baseline="30000" dirty="0">
                <a:solidFill>
                  <a:srgbClr val="000099"/>
                </a:solidFill>
                <a:latin typeface="Bahnschrift" panose="020B0502040204020203" pitchFamily="34" charset="0"/>
              </a:rPr>
              <a:t>79+</a:t>
            </a:r>
            <a:endParaRPr lang="en-US" kern="0" baseline="30000" dirty="0">
              <a:solidFill>
                <a:srgbClr val="000099"/>
              </a:solidFill>
              <a:latin typeface="Bahnschrift" panose="020B0502040204020203" pitchFamily="34" charset="0"/>
            </a:endParaRPr>
          </a:p>
        </p:txBody>
      </p:sp>
      <p:sp>
        <p:nvSpPr>
          <p:cNvPr id="15" name="pole tekstowe 14"/>
          <p:cNvSpPr txBox="1"/>
          <p:nvPr/>
        </p:nvSpPr>
        <p:spPr>
          <a:xfrm>
            <a:off x="2660703" y="5656569"/>
            <a:ext cx="6434447" cy="548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400" b="1" kern="0" dirty="0">
                <a:solidFill>
                  <a:srgbClr val="C00000"/>
                </a:solidFill>
                <a:latin typeface="Bahnschrift SemiBold" panose="020B0502040204020203" pitchFamily="34" charset="0"/>
              </a:rPr>
              <a:t>NECESSITY OF TUNING THE LASER</a:t>
            </a:r>
          </a:p>
        </p:txBody>
      </p:sp>
      <p:sp>
        <p:nvSpPr>
          <p:cNvPr id="12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97650"/>
            <a:ext cx="12192000" cy="260350"/>
          </a:xfrm>
          <a:prstGeom prst="rect">
            <a:avLst/>
          </a:prstGeom>
          <a:gradFill rotWithShape="1">
            <a:gsLst>
              <a:gs pos="0">
                <a:schemeClr val="accent6">
                  <a:lumMod val="75000"/>
                </a:schemeClr>
              </a:gs>
              <a:gs pos="100000">
                <a:srgbClr val="0000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000" b="1" i="1">
                <a:solidFill>
                  <a:schemeClr val="bg1"/>
                </a:solidFill>
              </a:defRPr>
            </a:lvl1pPr>
          </a:lstStyle>
          <a:p>
            <a:pPr algn="ctr">
              <a:spcAft>
                <a:spcPts val="600"/>
              </a:spcAft>
            </a:pPr>
            <a:r>
              <a:rPr lang="en-US" i="0" dirty="0">
                <a:latin typeface="Bahnschrift SemiBold" panose="020B0502040204020203" pitchFamily="34" charset="0"/>
              </a:rPr>
              <a:t>S. PUSTELNY, QUANTUM-MECHANICAL CALCULATIONS</a:t>
            </a:r>
            <a:r>
              <a:rPr lang="en-US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anose="020B0502040204020203" pitchFamily="34" charset="0"/>
              </a:rPr>
              <a:t>								CERN, 26 AUGUST 2021</a:t>
            </a:r>
          </a:p>
        </p:txBody>
      </p:sp>
    </p:spTree>
    <p:extLst>
      <p:ext uri="{BB962C8B-B14F-4D97-AF65-F5344CB8AC3E}">
        <p14:creationId xmlns:p14="http://schemas.microsoft.com/office/powerpoint/2010/main" val="28994171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ChangeArrowheads="1"/>
          </p:cNvSpPr>
          <p:nvPr/>
        </p:nvSpPr>
        <p:spPr bwMode="auto">
          <a:xfrm>
            <a:off x="0" y="1"/>
            <a:ext cx="12191999" cy="584775"/>
          </a:xfrm>
          <a:prstGeom prst="rect">
            <a:avLst/>
          </a:prstGeom>
          <a:gradFill rotWithShape="1">
            <a:gsLst>
              <a:gs pos="0">
                <a:srgbClr val="333399"/>
              </a:gs>
              <a:gs pos="100000">
                <a:srgbClr val="3333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61938"/>
            <a:r>
              <a:rPr lang="pl-PL" sz="3200" b="1" dirty="0">
                <a:solidFill>
                  <a:schemeClr val="bg1"/>
                </a:solidFill>
                <a:latin typeface="Bahnschrift SemiBold" panose="020B0502040204020203" pitchFamily="34" charset="0"/>
              </a:rPr>
              <a:t>REPRESENTATIVE CASES</a:t>
            </a:r>
            <a:endParaRPr lang="en-US" sz="3200" b="1" dirty="0">
              <a:solidFill>
                <a:schemeClr val="bg1"/>
              </a:solidFill>
              <a:latin typeface="Bahnschrift SemiBold" panose="020B0502040204020203" pitchFamily="34" charset="0"/>
            </a:endParaRPr>
          </a:p>
        </p:txBody>
      </p:sp>
      <p:sp>
        <p:nvSpPr>
          <p:cNvPr id="621569" name="Rectangle 1"/>
          <p:cNvSpPr>
            <a:spLocks noChangeArrowheads="1"/>
          </p:cNvSpPr>
          <p:nvPr/>
        </p:nvSpPr>
        <p:spPr bwMode="auto">
          <a:xfrm>
            <a:off x="1524001" y="-8841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>
              <a:cs typeface="Arial" pitchFamily="34" charset="0"/>
            </a:endParaRPr>
          </a:p>
        </p:txBody>
      </p:sp>
      <p:sp>
        <p:nvSpPr>
          <p:cNvPr id="621570" name="Rectangle 2"/>
          <p:cNvSpPr>
            <a:spLocks noChangeArrowheads="1"/>
          </p:cNvSpPr>
          <p:nvPr/>
        </p:nvSpPr>
        <p:spPr bwMode="auto">
          <a:xfrm>
            <a:off x="1524001" y="-8841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>
              <a:cs typeface="Arial" pitchFamily="34" charset="0"/>
            </a:endParaRPr>
          </a:p>
        </p:txBody>
      </p:sp>
      <p:sp>
        <p:nvSpPr>
          <p:cNvPr id="12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97650"/>
            <a:ext cx="12192000" cy="260350"/>
          </a:xfrm>
          <a:prstGeom prst="rect">
            <a:avLst/>
          </a:prstGeom>
          <a:gradFill rotWithShape="1">
            <a:gsLst>
              <a:gs pos="0">
                <a:schemeClr val="accent6">
                  <a:lumMod val="75000"/>
                </a:schemeClr>
              </a:gs>
              <a:gs pos="100000">
                <a:srgbClr val="0000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000" b="1" i="1">
                <a:solidFill>
                  <a:schemeClr val="bg1"/>
                </a:solidFill>
              </a:defRPr>
            </a:lvl1pPr>
          </a:lstStyle>
          <a:p>
            <a:pPr algn="ctr">
              <a:spcAft>
                <a:spcPts val="600"/>
              </a:spcAft>
            </a:pPr>
            <a:r>
              <a:rPr lang="en-US" i="0" dirty="0">
                <a:latin typeface="Bahnschrift SemiBold" panose="020B0502040204020203" pitchFamily="34" charset="0"/>
              </a:rPr>
              <a:t>S. PUSTELNY, </a:t>
            </a:r>
            <a:r>
              <a:rPr lang="pl-PL" i="0" dirty="0">
                <a:latin typeface="Bahnschrift SemiBold" panose="020B0502040204020203" pitchFamily="34" charset="0"/>
              </a:rPr>
              <a:t>QUANTUM-MECHANICAL CALCULATIONS</a:t>
            </a:r>
            <a:r>
              <a:rPr lang="en-US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anose="020B0502040204020203" pitchFamily="34" charset="0"/>
              </a:rPr>
              <a:t>		</a:t>
            </a:r>
            <a:r>
              <a:rPr lang="pl-PL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anose="020B0502040204020203" pitchFamily="34" charset="0"/>
              </a:rPr>
              <a:t>						CERN</a:t>
            </a:r>
            <a:r>
              <a:rPr lang="en-US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anose="020B0502040204020203" pitchFamily="34" charset="0"/>
              </a:rPr>
              <a:t>, 2</a:t>
            </a:r>
            <a:r>
              <a:rPr lang="pl-PL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anose="020B0502040204020203" pitchFamily="34" charset="0"/>
              </a:rPr>
              <a:t>6</a:t>
            </a:r>
            <a:r>
              <a:rPr lang="en-US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anose="020B0502040204020203" pitchFamily="34" charset="0"/>
              </a:rPr>
              <a:t> AUGUST 2021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6" name="Tabela 1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41372030"/>
                  </p:ext>
                </p:extLst>
              </p:nvPr>
            </p:nvGraphicFramePr>
            <p:xfrm>
              <a:off x="1759905" y="2519905"/>
              <a:ext cx="8672188" cy="2062926"/>
            </p:xfrm>
            <a:graphic>
              <a:graphicData uri="http://schemas.openxmlformats.org/drawingml/2006/table">
                <a:tbl>
                  <a:tblPr firstRow="1" bandRow="1">
                    <a:tableStyleId>{93296810-A885-4BE3-A3E7-6D5BEEA58F35}</a:tableStyleId>
                  </a:tblPr>
                  <a:tblGrid>
                    <a:gridCol w="1085365">
                      <a:extLst>
                        <a:ext uri="{9D8B030D-6E8A-4147-A177-3AD203B41FA5}">
                          <a16:colId xmlns:a16="http://schemas.microsoft.com/office/drawing/2014/main" val="1382251347"/>
                        </a:ext>
                      </a:extLst>
                    </a:gridCol>
                    <a:gridCol w="1883302">
                      <a:extLst>
                        <a:ext uri="{9D8B030D-6E8A-4147-A177-3AD203B41FA5}">
                          <a16:colId xmlns:a16="http://schemas.microsoft.com/office/drawing/2014/main" val="865106721"/>
                        </a:ext>
                      </a:extLst>
                    </a:gridCol>
                    <a:gridCol w="1929008">
                      <a:extLst>
                        <a:ext uri="{9D8B030D-6E8A-4147-A177-3AD203B41FA5}">
                          <a16:colId xmlns:a16="http://schemas.microsoft.com/office/drawing/2014/main" val="1340973568"/>
                        </a:ext>
                      </a:extLst>
                    </a:gridCol>
                    <a:gridCol w="1645088">
                      <a:extLst>
                        <a:ext uri="{9D8B030D-6E8A-4147-A177-3AD203B41FA5}">
                          <a16:colId xmlns:a16="http://schemas.microsoft.com/office/drawing/2014/main" val="2478134735"/>
                        </a:ext>
                      </a:extLst>
                    </a:gridCol>
                    <a:gridCol w="2129425">
                      <a:extLst>
                        <a:ext uri="{9D8B030D-6E8A-4147-A177-3AD203B41FA5}">
                          <a16:colId xmlns:a16="http://schemas.microsoft.com/office/drawing/2014/main" val="1472264311"/>
                        </a:ext>
                      </a:extLst>
                    </a:gridCol>
                  </a:tblGrid>
                  <a:tr h="30386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noProof="0" dirty="0">
                              <a:latin typeface="Bahnschrift" panose="020B0502040204020203" pitchFamily="34" charset="0"/>
                            </a:rPr>
                            <a:t>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noProof="0" dirty="0">
                              <a:latin typeface="Bahnschrift" panose="020B0502040204020203" pitchFamily="34" charset="0"/>
                            </a:rPr>
                            <a:t>Transition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noProof="0" dirty="0">
                              <a:latin typeface="Bahnschrift" panose="020B0502040204020203" pitchFamily="34" charset="0"/>
                            </a:rPr>
                            <a:t>Energy (eV)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noProof="0" dirty="0">
                              <a:latin typeface="Bahnschrift" panose="020B0502040204020203" pitchFamily="34" charset="0"/>
                            </a:rPr>
                            <a:t>Lifetime</a:t>
                          </a:r>
                          <a:r>
                            <a:rPr lang="en-US" sz="2000" baseline="0" noProof="0" dirty="0">
                              <a:latin typeface="Bahnschrift" panose="020B0502040204020203" pitchFamily="34" charset="0"/>
                            </a:rPr>
                            <a:t> (ps)</a:t>
                          </a:r>
                          <a:endParaRPr lang="en-US" sz="2000" noProof="0" dirty="0">
                            <a:latin typeface="Bahnschrift" panose="020B0502040204020203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noProof="0" dirty="0">
                              <a:latin typeface="Bahnschrift" panose="020B0502040204020203" pitchFamily="34" charset="0"/>
                            </a:rPr>
                            <a:t>Ion</a:t>
                          </a:r>
                          <a:r>
                            <a:rPr lang="en-US" sz="2000" baseline="0" noProof="0" dirty="0">
                              <a:latin typeface="Bahnschrift" panose="020B0502040204020203" pitchFamily="34" charset="0"/>
                            </a:rPr>
                            <a:t> t</a:t>
                          </a:r>
                          <a:r>
                            <a:rPr lang="en-US" sz="2000" noProof="0" dirty="0">
                              <a:latin typeface="Bahnschrift" panose="020B0502040204020203" pitchFamily="34" charset="0"/>
                            </a:rPr>
                            <a:t>ype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006770798"/>
                      </a:ext>
                    </a:extLst>
                  </a:tr>
                  <a:tr h="30386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baseline="30000" noProof="0" dirty="0">
                              <a:latin typeface="Bahnschrift" panose="020B0502040204020203" pitchFamily="34" charset="0"/>
                            </a:rPr>
                            <a:t>208</a:t>
                          </a:r>
                          <a:r>
                            <a:rPr lang="en-US" sz="2000" noProof="0" dirty="0">
                              <a:latin typeface="Bahnschrift" panose="020B0502040204020203" pitchFamily="34" charset="0"/>
                            </a:rPr>
                            <a:t>Pb</a:t>
                          </a:r>
                          <a:r>
                            <a:rPr lang="en-US" sz="2000" baseline="30000" noProof="0" dirty="0">
                              <a:latin typeface="Bahnschrift" panose="020B0502040204020203" pitchFamily="34" charset="0"/>
                            </a:rPr>
                            <a:t>79+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noProof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US" sz="2000" b="0" i="1" noProof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noProof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sz="2000" b="0" i="1" noProof="0" smtClean="0">
                                        <a:latin typeface="Cambria Math" panose="02040503050406030204" pitchFamily="18" charset="0"/>
                                      </a:rPr>
                                      <m:t>1/2</m:t>
                                    </m:r>
                                  </m:sub>
                                </m:sSub>
                                <m:r>
                                  <a:rPr lang="en-US" sz="2000" b="0" i="1" noProof="0" smtClean="0">
                                    <a:latin typeface="Cambria Math" panose="02040503050406030204" pitchFamily="18" charset="0"/>
                                  </a:rPr>
                                  <m:t>→2</m:t>
                                </m:r>
                                <m:sSub>
                                  <m:sSubPr>
                                    <m:ctrlPr>
                                      <a:rPr lang="en-US" sz="2000" b="0" i="1" noProof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noProof="0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sz="2000" b="0" i="1" noProof="0" smtClean="0">
                                        <a:latin typeface="Cambria Math" panose="02040503050406030204" pitchFamily="18" charset="0"/>
                                      </a:rPr>
                                      <m:t>1/2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000" noProof="0" dirty="0">
                            <a:latin typeface="Bahnschrift" panose="020B0502040204020203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noProof="0" dirty="0">
                              <a:latin typeface="Bahnschrift" panose="020B0502040204020203" pitchFamily="34" charset="0"/>
                            </a:rPr>
                            <a:t>~230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noProof="0" dirty="0">
                              <a:latin typeface="Bahnschrift" panose="020B0502040204020203" pitchFamily="34" charset="0"/>
                            </a:rPr>
                            <a:t>77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noProof="0" dirty="0">
                              <a:latin typeface="Bahnschrift" panose="020B0502040204020203" pitchFamily="34" charset="0"/>
                            </a:rPr>
                            <a:t>Lithium-like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463625"/>
                      </a:ext>
                    </a:extLst>
                  </a:tr>
                  <a:tr h="3016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baseline="30000" noProof="0" dirty="0">
                              <a:latin typeface="Bahnschrift" panose="020B0502040204020203" pitchFamily="34" charset="0"/>
                            </a:rPr>
                            <a:t>40</a:t>
                          </a:r>
                          <a:r>
                            <a:rPr lang="en-US" sz="2000" baseline="0" noProof="0" dirty="0">
                              <a:latin typeface="Bahnschrift" panose="020B0502040204020203" pitchFamily="34" charset="0"/>
                            </a:rPr>
                            <a:t>Ca</a:t>
                          </a:r>
                          <a:r>
                            <a:rPr lang="en-US" sz="2000" baseline="30000" noProof="0" dirty="0">
                              <a:latin typeface="Bahnschrift" panose="020B0502040204020203" pitchFamily="34" charset="0"/>
                            </a:rPr>
                            <a:t>17+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noProof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US" sz="2000" b="0" i="1" noProof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noProof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sz="2000" b="0" i="1" noProof="0" smtClean="0">
                                        <a:latin typeface="Cambria Math" panose="02040503050406030204" pitchFamily="18" charset="0"/>
                                      </a:rPr>
                                      <m:t>1/2</m:t>
                                    </m:r>
                                  </m:sub>
                                </m:sSub>
                                <m:r>
                                  <a:rPr lang="en-US" sz="2000" b="0" i="1" noProof="0" smtClean="0">
                                    <a:latin typeface="Cambria Math" panose="02040503050406030204" pitchFamily="18" charset="0"/>
                                  </a:rPr>
                                  <m:t>→3</m:t>
                                </m:r>
                                <m:sSub>
                                  <m:sSubPr>
                                    <m:ctrlPr>
                                      <a:rPr lang="en-US" sz="2000" b="0" i="1" noProof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noProof="0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sz="2000" b="0" i="1" noProof="0" smtClean="0">
                                        <a:latin typeface="Cambria Math" panose="02040503050406030204" pitchFamily="18" charset="0"/>
                                      </a:rPr>
                                      <m:t>1/2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000" noProof="0" dirty="0">
                            <a:latin typeface="Bahnschrift" panose="020B0502040204020203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noProof="0" dirty="0">
                              <a:latin typeface="Bahnschrift" panose="020B0502040204020203" pitchFamily="34" charset="0"/>
                            </a:rPr>
                            <a:t>~662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noProof="0" dirty="0">
                              <a:latin typeface="Bahnschrift" panose="020B0502040204020203" pitchFamily="34" charset="0"/>
                            </a:rPr>
                            <a:t>0.43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noProof="0" dirty="0">
                              <a:latin typeface="Bahnschrift" panose="020B0502040204020203" pitchFamily="34" charset="0"/>
                            </a:rPr>
                            <a:t>Lithium-like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248411445"/>
                      </a:ext>
                    </a:extLst>
                  </a:tr>
                  <a:tr h="30386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baseline="30000" noProof="0" dirty="0">
                              <a:latin typeface="Bahnschrift" panose="020B0502040204020203" pitchFamily="34" charset="0"/>
                            </a:rPr>
                            <a:t>208</a:t>
                          </a:r>
                          <a:r>
                            <a:rPr lang="en-US" sz="2000" noProof="0" dirty="0">
                              <a:latin typeface="Bahnschrift" panose="020B0502040204020203" pitchFamily="34" charset="0"/>
                            </a:rPr>
                            <a:t>Pb</a:t>
                          </a:r>
                          <a:r>
                            <a:rPr lang="en-US" sz="2000" baseline="30000" noProof="0" dirty="0">
                              <a:latin typeface="Bahnschrift" panose="020B0502040204020203" pitchFamily="34" charset="0"/>
                            </a:rPr>
                            <a:t>81+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noProof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sSub>
                                  <m:sSubPr>
                                    <m:ctrlPr>
                                      <a:rPr lang="en-US" sz="2000" b="0" i="1" noProof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noProof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sz="2000" b="0" i="1" noProof="0" smtClean="0">
                                        <a:latin typeface="Cambria Math" panose="02040503050406030204" pitchFamily="18" charset="0"/>
                                      </a:rPr>
                                      <m:t>1/2</m:t>
                                    </m:r>
                                  </m:sub>
                                </m:sSub>
                                <m:r>
                                  <a:rPr lang="en-US" sz="2000" b="0" i="1" noProof="0" smtClean="0">
                                    <a:latin typeface="Cambria Math" panose="02040503050406030204" pitchFamily="18" charset="0"/>
                                  </a:rPr>
                                  <m:t>→2</m:t>
                                </m:r>
                                <m:sSub>
                                  <m:sSubPr>
                                    <m:ctrlPr>
                                      <a:rPr lang="en-US" sz="2000" b="0" i="1" noProof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noProof="0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sz="2000" b="0" i="1" noProof="0" smtClean="0">
                                        <a:latin typeface="Cambria Math" panose="02040503050406030204" pitchFamily="18" charset="0"/>
                                      </a:rPr>
                                      <m:t>1/2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000" noProof="0" dirty="0">
                            <a:latin typeface="Bahnschrift" panose="020B0502040204020203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noProof="0" dirty="0">
                              <a:latin typeface="Bahnschrift" panose="020B0502040204020203" pitchFamily="34" charset="0"/>
                            </a:rPr>
                            <a:t>~75</a:t>
                          </a:r>
                          <a:r>
                            <a:rPr lang="en-US" sz="2000" baseline="0" noProof="0" dirty="0">
                              <a:latin typeface="Bahnschrift" panose="020B0502040204020203" pitchFamily="34" charset="0"/>
                            </a:rPr>
                            <a:t>280</a:t>
                          </a:r>
                          <a:endParaRPr lang="en-US" sz="2000" noProof="0" dirty="0">
                            <a:latin typeface="Bahnschrift" panose="020B0502040204020203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noProof="0" dirty="0">
                              <a:latin typeface="Bahnschrift" panose="020B0502040204020203" pitchFamily="34" charset="0"/>
                            </a:rPr>
                            <a:t>3.4*10</a:t>
                          </a:r>
                          <a:r>
                            <a:rPr lang="en-US" sz="2000" baseline="30000" noProof="0" dirty="0">
                              <a:latin typeface="Bahnschrift" panose="020B0502040204020203" pitchFamily="34" charset="0"/>
                            </a:rPr>
                            <a:t>-5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noProof="0" dirty="0">
                              <a:latin typeface="Bahnschrift" panose="020B0502040204020203" pitchFamily="34" charset="0"/>
                            </a:rPr>
                            <a:t>Hydrogen-like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446037318"/>
                      </a:ext>
                    </a:extLst>
                  </a:tr>
                  <a:tr h="303868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baseline="30000" noProof="0" dirty="0">
                              <a:latin typeface="Bahnschrift" panose="020B0502040204020203" pitchFamily="34" charset="0"/>
                            </a:rPr>
                            <a:t>40</a:t>
                          </a:r>
                          <a:r>
                            <a:rPr lang="en-US" sz="2000" baseline="0" noProof="0" dirty="0">
                              <a:latin typeface="Bahnschrift" panose="020B0502040204020203" pitchFamily="34" charset="0"/>
                            </a:rPr>
                            <a:t>Ca</a:t>
                          </a:r>
                          <a:r>
                            <a:rPr lang="en-US" sz="2000" baseline="30000" noProof="0" dirty="0">
                              <a:latin typeface="Bahnschrift" panose="020B0502040204020203" pitchFamily="34" charset="0"/>
                            </a:rPr>
                            <a:t>+18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0" i="1" noProof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noProof="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sz="2000" b="0" i="1" noProof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sz="2000" b="0" i="1" noProof="0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sz="2000" b="0" i="1" noProof="0" smtClean="0">
                                    <a:latin typeface="Cambria Math" panose="02040503050406030204" pitchFamily="18" charset="0"/>
                                  </a:rPr>
                                  <m:t>→2</m:t>
                                </m:r>
                                <m:r>
                                  <a:rPr lang="en-US" sz="2000" b="0" i="1" baseline="30000" noProof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sz="2000" b="0" i="1" noProof="0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  <m:r>
                                  <a:rPr lang="en-US" sz="2000" b="0" i="1" baseline="-25000" noProof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2000" baseline="-25000" noProof="0" dirty="0">
                            <a:latin typeface="Bahnschrift" panose="020B0502040204020203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noProof="0" dirty="0">
                              <a:latin typeface="Bahnschrift" panose="020B0502040204020203" pitchFamily="34" charset="0"/>
                            </a:rPr>
                            <a:t>~3900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baseline="0" noProof="0" dirty="0">
                              <a:latin typeface="Bahnschrift" panose="020B0502040204020203" pitchFamily="34" charset="0"/>
                            </a:rPr>
                            <a:t>6*10</a:t>
                          </a:r>
                          <a:r>
                            <a:rPr lang="en-US" sz="2000" baseline="30000" noProof="0" dirty="0">
                              <a:latin typeface="Bahnschrift" panose="020B0502040204020203" pitchFamily="34" charset="0"/>
                            </a:rPr>
                            <a:t>-3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noProof="0" dirty="0">
                              <a:latin typeface="Bahnschrift" panose="020B0502040204020203" pitchFamily="34" charset="0"/>
                            </a:rPr>
                            <a:t>Helium</a:t>
                          </a:r>
                          <a:r>
                            <a:rPr lang="en-US" sz="2000" baseline="0" noProof="0" dirty="0">
                              <a:latin typeface="Bahnschrift" panose="020B0502040204020203" pitchFamily="34" charset="0"/>
                            </a:rPr>
                            <a:t>-like</a:t>
                          </a:r>
                          <a:endParaRPr lang="en-US" sz="2000" noProof="0" dirty="0">
                            <a:latin typeface="Bahnschrift" panose="020B0502040204020203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79054785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6" name="Tabela 1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41372030"/>
                  </p:ext>
                </p:extLst>
              </p:nvPr>
            </p:nvGraphicFramePr>
            <p:xfrm>
              <a:off x="1759905" y="2519905"/>
              <a:ext cx="8672188" cy="2062926"/>
            </p:xfrm>
            <a:graphic>
              <a:graphicData uri="http://schemas.openxmlformats.org/drawingml/2006/table">
                <a:tbl>
                  <a:tblPr firstRow="1" bandRow="1">
                    <a:tableStyleId>{93296810-A885-4BE3-A3E7-6D5BEEA58F35}</a:tableStyleId>
                  </a:tblPr>
                  <a:tblGrid>
                    <a:gridCol w="1085365">
                      <a:extLst>
                        <a:ext uri="{9D8B030D-6E8A-4147-A177-3AD203B41FA5}">
                          <a16:colId xmlns:a16="http://schemas.microsoft.com/office/drawing/2014/main" val="1382251347"/>
                        </a:ext>
                      </a:extLst>
                    </a:gridCol>
                    <a:gridCol w="1883302">
                      <a:extLst>
                        <a:ext uri="{9D8B030D-6E8A-4147-A177-3AD203B41FA5}">
                          <a16:colId xmlns:a16="http://schemas.microsoft.com/office/drawing/2014/main" val="865106721"/>
                        </a:ext>
                      </a:extLst>
                    </a:gridCol>
                    <a:gridCol w="1929008">
                      <a:extLst>
                        <a:ext uri="{9D8B030D-6E8A-4147-A177-3AD203B41FA5}">
                          <a16:colId xmlns:a16="http://schemas.microsoft.com/office/drawing/2014/main" val="1340973568"/>
                        </a:ext>
                      </a:extLst>
                    </a:gridCol>
                    <a:gridCol w="1645088">
                      <a:extLst>
                        <a:ext uri="{9D8B030D-6E8A-4147-A177-3AD203B41FA5}">
                          <a16:colId xmlns:a16="http://schemas.microsoft.com/office/drawing/2014/main" val="2478134735"/>
                        </a:ext>
                      </a:extLst>
                    </a:gridCol>
                    <a:gridCol w="2129425">
                      <a:extLst>
                        <a:ext uri="{9D8B030D-6E8A-4147-A177-3AD203B41FA5}">
                          <a16:colId xmlns:a16="http://schemas.microsoft.com/office/drawing/2014/main" val="1472264311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noProof="0" dirty="0" smtClean="0">
                              <a:latin typeface="Bahnschrift" panose="020B0502040204020203" pitchFamily="34" charset="0"/>
                            </a:rPr>
                            <a:t>Ion</a:t>
                          </a:r>
                          <a:endParaRPr lang="en-US" sz="2000" noProof="0" dirty="0">
                            <a:latin typeface="Bahnschrift" panose="020B0502040204020203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noProof="0" dirty="0" smtClean="0">
                              <a:latin typeface="Bahnschrift" panose="020B0502040204020203" pitchFamily="34" charset="0"/>
                            </a:rPr>
                            <a:t>Transition</a:t>
                          </a:r>
                          <a:endParaRPr lang="en-US" sz="2000" noProof="0" dirty="0">
                            <a:latin typeface="Bahnschrift" panose="020B0502040204020203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noProof="0" dirty="0" smtClean="0">
                              <a:latin typeface="Bahnschrift" panose="020B0502040204020203" pitchFamily="34" charset="0"/>
                            </a:rPr>
                            <a:t>Energy </a:t>
                          </a:r>
                          <a:r>
                            <a:rPr lang="en-US" sz="2000" noProof="0" dirty="0" smtClean="0">
                              <a:latin typeface="Bahnschrift" panose="020B0502040204020203" pitchFamily="34" charset="0"/>
                            </a:rPr>
                            <a:t>(eV</a:t>
                          </a:r>
                          <a:r>
                            <a:rPr lang="en-US" sz="2000" noProof="0" dirty="0" smtClean="0">
                              <a:latin typeface="Bahnschrift" panose="020B0502040204020203" pitchFamily="34" charset="0"/>
                            </a:rPr>
                            <a:t>)</a:t>
                          </a:r>
                          <a:endParaRPr lang="en-US" sz="2000" noProof="0" dirty="0">
                            <a:latin typeface="Bahnschrift" panose="020B0502040204020203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noProof="0" dirty="0" smtClean="0">
                              <a:latin typeface="Bahnschrift" panose="020B0502040204020203" pitchFamily="34" charset="0"/>
                            </a:rPr>
                            <a:t>Lifetime</a:t>
                          </a:r>
                          <a:r>
                            <a:rPr lang="en-US" sz="2000" baseline="0" noProof="0" dirty="0" smtClean="0">
                              <a:latin typeface="Bahnschrift" panose="020B0502040204020203" pitchFamily="34" charset="0"/>
                            </a:rPr>
                            <a:t> (ps)</a:t>
                          </a:r>
                          <a:endParaRPr lang="en-US" sz="2000" noProof="0" dirty="0">
                            <a:latin typeface="Bahnschrift" panose="020B0502040204020203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noProof="0" dirty="0" smtClean="0">
                              <a:latin typeface="Bahnschrift" panose="020B0502040204020203" pitchFamily="34" charset="0"/>
                            </a:rPr>
                            <a:t>Ion</a:t>
                          </a:r>
                          <a:r>
                            <a:rPr lang="en-US" sz="2000" baseline="0" noProof="0" dirty="0" smtClean="0">
                              <a:latin typeface="Bahnschrift" panose="020B0502040204020203" pitchFamily="34" charset="0"/>
                            </a:rPr>
                            <a:t> t</a:t>
                          </a:r>
                          <a:r>
                            <a:rPr lang="en-US" sz="2000" noProof="0" dirty="0" smtClean="0">
                              <a:latin typeface="Bahnschrift" panose="020B0502040204020203" pitchFamily="34" charset="0"/>
                            </a:rPr>
                            <a:t>ype</a:t>
                          </a:r>
                          <a:endParaRPr lang="en-US" sz="2000" noProof="0" dirty="0">
                            <a:latin typeface="Bahnschrift" panose="020B0502040204020203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006770798"/>
                      </a:ext>
                    </a:extLst>
                  </a:tr>
                  <a:tr h="42348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baseline="30000" noProof="0" dirty="0" smtClean="0">
                              <a:latin typeface="Bahnschrift" panose="020B0502040204020203" pitchFamily="34" charset="0"/>
                            </a:rPr>
                            <a:t>208</a:t>
                          </a:r>
                          <a:r>
                            <a:rPr lang="en-US" sz="2000" noProof="0" dirty="0" smtClean="0">
                              <a:latin typeface="Bahnschrift" panose="020B0502040204020203" pitchFamily="34" charset="0"/>
                            </a:rPr>
                            <a:t>Pb</a:t>
                          </a:r>
                          <a:r>
                            <a:rPr lang="en-US" sz="2000" baseline="30000" noProof="0" dirty="0" smtClean="0">
                              <a:latin typeface="Bahnschrift" panose="020B0502040204020203" pitchFamily="34" charset="0"/>
                            </a:rPr>
                            <a:t>79+</a:t>
                          </a:r>
                          <a:endParaRPr lang="en-US" sz="2000" baseline="30000" noProof="0" dirty="0">
                            <a:latin typeface="Bahnschrift" panose="020B0502040204020203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57929" t="-100000" r="-304531" b="-31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noProof="0" dirty="0" smtClean="0">
                              <a:latin typeface="Bahnschrift" panose="020B0502040204020203" pitchFamily="34" charset="0"/>
                            </a:rPr>
                            <a:t>~230 </a:t>
                          </a:r>
                          <a:endParaRPr lang="en-US" sz="2000" noProof="0" dirty="0">
                            <a:latin typeface="Bahnschrift" panose="020B0502040204020203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noProof="0" dirty="0" smtClean="0">
                              <a:latin typeface="Bahnschrift" panose="020B0502040204020203" pitchFamily="34" charset="0"/>
                            </a:rPr>
                            <a:t>77</a:t>
                          </a:r>
                          <a:endParaRPr lang="en-US" sz="2000" noProof="0" dirty="0">
                            <a:latin typeface="Bahnschrift" panose="020B0502040204020203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noProof="0" dirty="0" smtClean="0">
                              <a:latin typeface="Bahnschrift" panose="020B0502040204020203" pitchFamily="34" charset="0"/>
                            </a:rPr>
                            <a:t>Lithium-like</a:t>
                          </a:r>
                          <a:endParaRPr lang="en-US" sz="2000" noProof="0" dirty="0">
                            <a:latin typeface="Bahnschrift" panose="020B0502040204020203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463625"/>
                      </a:ext>
                    </a:extLst>
                  </a:tr>
                  <a:tr h="42348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baseline="30000" noProof="0" dirty="0" smtClean="0">
                              <a:latin typeface="Bahnschrift" panose="020B0502040204020203" pitchFamily="34" charset="0"/>
                            </a:rPr>
                            <a:t>40</a:t>
                          </a:r>
                          <a:r>
                            <a:rPr lang="en-US" sz="2000" baseline="0" noProof="0" dirty="0" smtClean="0">
                              <a:latin typeface="Bahnschrift" panose="020B0502040204020203" pitchFamily="34" charset="0"/>
                            </a:rPr>
                            <a:t>Ca</a:t>
                          </a:r>
                          <a:r>
                            <a:rPr lang="en-US" sz="2000" baseline="30000" noProof="0" dirty="0" smtClean="0">
                              <a:latin typeface="Bahnschrift" panose="020B0502040204020203" pitchFamily="34" charset="0"/>
                            </a:rPr>
                            <a:t>17+</a:t>
                          </a:r>
                          <a:endParaRPr lang="en-US" sz="2000" baseline="30000" noProof="0" dirty="0">
                            <a:latin typeface="Bahnschrift" panose="020B0502040204020203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57929" t="-202899" r="-304531" b="-2217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noProof="0" dirty="0" smtClean="0">
                              <a:latin typeface="Bahnschrift" panose="020B0502040204020203" pitchFamily="34" charset="0"/>
                            </a:rPr>
                            <a:t>~662 </a:t>
                          </a:r>
                          <a:endParaRPr lang="en-US" sz="2000" noProof="0" dirty="0">
                            <a:latin typeface="Bahnschrift" panose="020B0502040204020203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noProof="0" dirty="0" smtClean="0">
                              <a:latin typeface="Bahnschrift" panose="020B0502040204020203" pitchFamily="34" charset="0"/>
                            </a:rPr>
                            <a:t>0.43</a:t>
                          </a:r>
                          <a:endParaRPr lang="en-US" sz="2000" noProof="0" dirty="0">
                            <a:latin typeface="Bahnschrift" panose="020B0502040204020203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noProof="0" dirty="0" smtClean="0">
                              <a:latin typeface="Bahnschrift" panose="020B0502040204020203" pitchFamily="34" charset="0"/>
                            </a:rPr>
                            <a:t>Lithium-like</a:t>
                          </a:r>
                          <a:endParaRPr lang="en-US" sz="2000" noProof="0" dirty="0">
                            <a:latin typeface="Bahnschrift" panose="020B0502040204020203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248411445"/>
                      </a:ext>
                    </a:extLst>
                  </a:tr>
                  <a:tr h="42348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baseline="30000" noProof="0" dirty="0" smtClean="0">
                              <a:latin typeface="Bahnschrift" panose="020B0502040204020203" pitchFamily="34" charset="0"/>
                            </a:rPr>
                            <a:t>208</a:t>
                          </a:r>
                          <a:r>
                            <a:rPr lang="en-US" sz="2000" noProof="0" dirty="0" smtClean="0">
                              <a:latin typeface="Bahnschrift" panose="020B0502040204020203" pitchFamily="34" charset="0"/>
                            </a:rPr>
                            <a:t>Pb</a:t>
                          </a:r>
                          <a:r>
                            <a:rPr lang="en-US" sz="2000" baseline="30000" noProof="0" dirty="0" smtClean="0">
                              <a:latin typeface="Bahnschrift" panose="020B0502040204020203" pitchFamily="34" charset="0"/>
                            </a:rPr>
                            <a:t>81+</a:t>
                          </a:r>
                          <a:endParaRPr lang="en-US" sz="2000" baseline="30000" noProof="0" dirty="0">
                            <a:latin typeface="Bahnschrift" panose="020B0502040204020203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57929" t="-298571" r="-304531" b="-11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noProof="0" dirty="0" smtClean="0">
                              <a:latin typeface="Bahnschrift" panose="020B0502040204020203" pitchFamily="34" charset="0"/>
                            </a:rPr>
                            <a:t>~75</a:t>
                          </a:r>
                          <a:r>
                            <a:rPr lang="en-US" sz="2000" baseline="0" noProof="0" dirty="0" smtClean="0">
                              <a:latin typeface="Bahnschrift" panose="020B0502040204020203" pitchFamily="34" charset="0"/>
                            </a:rPr>
                            <a:t>280</a:t>
                          </a:r>
                          <a:endParaRPr lang="en-US" sz="2000" noProof="0" dirty="0">
                            <a:latin typeface="Bahnschrift" panose="020B0502040204020203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noProof="0" dirty="0" smtClean="0">
                              <a:latin typeface="Bahnschrift" panose="020B0502040204020203" pitchFamily="34" charset="0"/>
                            </a:rPr>
                            <a:t>3.4*10</a:t>
                          </a:r>
                          <a:r>
                            <a:rPr lang="en-US" sz="2000" baseline="30000" noProof="0" dirty="0" smtClean="0">
                              <a:latin typeface="Bahnschrift" panose="020B0502040204020203" pitchFamily="34" charset="0"/>
                            </a:rPr>
                            <a:t>-5</a:t>
                          </a:r>
                          <a:endParaRPr lang="en-US" sz="2000" baseline="30000" noProof="0" dirty="0">
                            <a:latin typeface="Bahnschrift" panose="020B0502040204020203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noProof="0" dirty="0" smtClean="0">
                              <a:latin typeface="Bahnschrift" panose="020B0502040204020203" pitchFamily="34" charset="0"/>
                            </a:rPr>
                            <a:t>Hydrogen-like</a:t>
                          </a:r>
                          <a:endParaRPr lang="en-US" sz="2000" noProof="0" dirty="0">
                            <a:latin typeface="Bahnschrift" panose="020B0502040204020203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446037318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baseline="30000" noProof="0" dirty="0" smtClean="0">
                              <a:latin typeface="Bahnschrift" panose="020B0502040204020203" pitchFamily="34" charset="0"/>
                            </a:rPr>
                            <a:t>40</a:t>
                          </a:r>
                          <a:r>
                            <a:rPr lang="en-US" sz="2000" baseline="0" noProof="0" dirty="0" smtClean="0">
                              <a:latin typeface="Bahnschrift" panose="020B0502040204020203" pitchFamily="34" charset="0"/>
                            </a:rPr>
                            <a:t>Ca</a:t>
                          </a:r>
                          <a:r>
                            <a:rPr lang="en-US" sz="2000" baseline="30000" noProof="0" dirty="0" smtClean="0">
                              <a:latin typeface="Bahnschrift" panose="020B0502040204020203" pitchFamily="34" charset="0"/>
                            </a:rPr>
                            <a:t>+18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57929" t="-429231" r="-304531" b="-2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noProof="0" dirty="0" smtClean="0">
                              <a:latin typeface="Bahnschrift" panose="020B0502040204020203" pitchFamily="34" charset="0"/>
                            </a:rPr>
                            <a:t>~3900</a:t>
                          </a:r>
                          <a:endParaRPr lang="en-US" sz="2000" noProof="0" dirty="0">
                            <a:latin typeface="Bahnschrift" panose="020B0502040204020203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baseline="0" noProof="0" dirty="0" smtClean="0">
                              <a:latin typeface="Bahnschrift" panose="020B0502040204020203" pitchFamily="34" charset="0"/>
                            </a:rPr>
                            <a:t>6*10</a:t>
                          </a:r>
                          <a:r>
                            <a:rPr lang="en-US" sz="2000" baseline="30000" noProof="0" dirty="0" smtClean="0">
                              <a:latin typeface="Bahnschrift" panose="020B0502040204020203" pitchFamily="34" charset="0"/>
                            </a:rPr>
                            <a:t>-3</a:t>
                          </a:r>
                          <a:endParaRPr lang="en-US" sz="2000" baseline="30000" noProof="0" dirty="0">
                            <a:latin typeface="Bahnschrift" panose="020B0502040204020203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noProof="0" dirty="0" smtClean="0">
                              <a:latin typeface="Bahnschrift" panose="020B0502040204020203" pitchFamily="34" charset="0"/>
                            </a:rPr>
                            <a:t>Helium</a:t>
                          </a:r>
                          <a:r>
                            <a:rPr lang="en-US" sz="2000" baseline="0" noProof="0" dirty="0" smtClean="0">
                              <a:latin typeface="Bahnschrift" panose="020B0502040204020203" pitchFamily="34" charset="0"/>
                            </a:rPr>
                            <a:t>-like</a:t>
                          </a:r>
                          <a:endParaRPr lang="en-US" sz="2000" noProof="0" dirty="0">
                            <a:latin typeface="Bahnschrift" panose="020B0502040204020203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790547854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7" name="Obraz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450" y="4681016"/>
            <a:ext cx="1028700" cy="1228725"/>
          </a:xfrm>
          <a:prstGeom prst="rect">
            <a:avLst/>
          </a:prstGeom>
        </p:spPr>
      </p:pic>
      <p:sp>
        <p:nvSpPr>
          <p:cNvPr id="18" name="pole tekstowe 17"/>
          <p:cNvSpPr txBox="1"/>
          <p:nvPr/>
        </p:nvSpPr>
        <p:spPr>
          <a:xfrm>
            <a:off x="9876512" y="6022863"/>
            <a:ext cx="2365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pl-PL" sz="2000" kern="0" dirty="0">
                <a:solidFill>
                  <a:srgbClr val="000099"/>
                </a:solidFill>
                <a:latin typeface="Bahnschrift" panose="020B0502040204020203" pitchFamily="34" charset="0"/>
              </a:rPr>
              <a:t>JACEK BIEROŃ</a:t>
            </a:r>
            <a:endParaRPr lang="en-US" sz="2000" kern="0" dirty="0">
              <a:solidFill>
                <a:srgbClr val="000099"/>
              </a:solidFill>
              <a:latin typeface="Bahnschrift" panose="020B0502040204020203" pitchFamily="34" charset="0"/>
            </a:endParaRPr>
          </a:p>
        </p:txBody>
      </p:sp>
      <p:sp>
        <p:nvSpPr>
          <p:cNvPr id="19" name="pole tekstowe 18"/>
          <p:cNvSpPr txBox="1"/>
          <p:nvPr/>
        </p:nvSpPr>
        <p:spPr>
          <a:xfrm>
            <a:off x="1759905" y="1856384"/>
            <a:ext cx="8672187" cy="488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pl-PL" sz="2400" b="1" kern="0" dirty="0">
                <a:solidFill>
                  <a:srgbClr val="000099"/>
                </a:solidFill>
                <a:latin typeface="Bahnschrift SemiBold" panose="020B0502040204020203" pitchFamily="34" charset="0"/>
              </a:rPr>
              <a:t>PARAMETERS OF SPECIFIC TRANSITIONS</a:t>
            </a:r>
            <a:endParaRPr lang="en-US" sz="2400" b="1" kern="0" dirty="0">
              <a:solidFill>
                <a:srgbClr val="000099"/>
              </a:solidFill>
              <a:latin typeface="Bahnschrift SemiBold" panose="020B0502040204020203" pitchFamily="34" charset="0"/>
            </a:endParaRP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3347550" y="5043595"/>
            <a:ext cx="1920726" cy="661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indent="12700" algn="ctr">
              <a:spcBef>
                <a:spcPct val="20000"/>
              </a:spcBef>
            </a:pPr>
            <a:r>
              <a:rPr lang="pl-PL" sz="2000" dirty="0">
                <a:solidFill>
                  <a:srgbClr val="3333A3"/>
                </a:solidFill>
                <a:latin typeface="Bahnschrift SemiBold" panose="020B0502040204020203" pitchFamily="34" charset="0"/>
              </a:rPr>
              <a:t>Z</a:t>
            </a:r>
            <a:r>
              <a:rPr lang="en-US" sz="2000" dirty="0">
                <a:solidFill>
                  <a:srgbClr val="3333A3"/>
                </a:solidFill>
                <a:latin typeface="Bahnschrift SemiBold" panose="020B0502040204020203" pitchFamily="34" charset="0"/>
              </a:rPr>
              <a:t>ero nuclear spins </a:t>
            </a:r>
          </a:p>
        </p:txBody>
      </p:sp>
      <p:sp>
        <p:nvSpPr>
          <p:cNvPr id="14" name="Strzałka w dół 13"/>
          <p:cNvSpPr/>
          <p:nvPr/>
        </p:nvSpPr>
        <p:spPr>
          <a:xfrm rot="16200000">
            <a:off x="5504477" y="4956060"/>
            <a:ext cx="1092115" cy="782259"/>
          </a:xfrm>
          <a:prstGeom prst="downArrow">
            <a:avLst>
              <a:gd name="adj1" fmla="val 50000"/>
              <a:gd name="adj2" fmla="val 63538"/>
            </a:avLst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50000">
                <a:srgbClr val="000099"/>
              </a:gs>
              <a:gs pos="100000">
                <a:srgbClr val="8B8BD9"/>
              </a:gs>
            </a:gsLst>
            <a:lin ang="16200000" scaled="1"/>
            <a:tileRect/>
          </a:gradFill>
          <a:ln w="19050">
            <a:solidFill>
              <a:schemeClr val="accent3">
                <a:lumMod val="95000"/>
              </a:schemeClr>
            </a:solidFill>
          </a:ln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441664" y="5043595"/>
            <a:ext cx="2583583" cy="661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indent="12700" algn="ctr">
              <a:spcBef>
                <a:spcPct val="20000"/>
              </a:spcBef>
            </a:pPr>
            <a:r>
              <a:rPr lang="pl-PL" sz="2000" dirty="0">
                <a:solidFill>
                  <a:srgbClr val="C00000"/>
                </a:solidFill>
                <a:latin typeface="Bahnschrift SemiBold" panose="020B0502040204020203" pitchFamily="34" charset="0"/>
              </a:rPr>
              <a:t>NO DARK HYPERFINE STATE</a:t>
            </a:r>
            <a:endParaRPr lang="en-US" sz="1900" dirty="0">
              <a:solidFill>
                <a:srgbClr val="C00000"/>
              </a:solidFill>
              <a:latin typeface="Bahnschrift SemiBol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075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15" grpId="0"/>
    </p:bldLst>
  </p:timing>
</p:sld>
</file>

<file path=ppt/theme/theme1.xml><?xml version="1.0" encoding="utf-8"?>
<a:theme xmlns:a="http://schemas.openxmlformats.org/drawingml/2006/main" name="Projekt domyślny">
  <a:themeElements>
    <a:clrScheme name="Projekt domyśln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ojekt domyśln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 flip="none" rotWithShape="1">
          <a:gsLst>
            <a:gs pos="0">
              <a:srgbClr val="000066"/>
            </a:gs>
            <a:gs pos="100000">
              <a:srgbClr val="0000CC"/>
            </a:gs>
          </a:gsLst>
          <a:lin ang="0" scaled="1"/>
          <a:tileRect/>
        </a:gradFill>
        <a:ln w="38100">
          <a:solidFill>
            <a:schemeClr val="accent6">
              <a:lumMod val="75000"/>
            </a:schemeClr>
          </a:solidFill>
          <a:round/>
          <a:headEnd/>
          <a:tailEnd/>
        </a:ln>
        <a:effectLst>
          <a:outerShdw blurRad="127000" dist="63500" dir="2700000" algn="tl" rotWithShape="0">
            <a:prstClr val="black">
              <a:alpha val="40000"/>
            </a:prstClr>
          </a:outerShdw>
        </a:effectLst>
      </a:spPr>
      <a:bodyPr wrap="none" anchor="ctr"/>
      <a:lstStyle>
        <a:defPPr>
          <a:defRPr dirty="0"/>
        </a:defPPr>
      </a:lstStyle>
    </a:spDef>
  </a:objectDefaults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EMO2</Template>
  <TotalTime>60947</TotalTime>
  <Words>1451</Words>
  <Application>Microsoft Macintosh PowerPoint</Application>
  <PresentationFormat>Panoramiczny</PresentationFormat>
  <Paragraphs>327</Paragraphs>
  <Slides>23</Slides>
  <Notes>23</Notes>
  <HiddenSlides>0</HiddenSlides>
  <MMClips>0</MMClips>
  <ScaleCrop>false</ScaleCrop>
  <HeadingPairs>
    <vt:vector size="8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23</vt:i4>
      </vt:variant>
    </vt:vector>
  </HeadingPairs>
  <TitlesOfParts>
    <vt:vector size="29" baseType="lpstr">
      <vt:lpstr>Cambria Math</vt:lpstr>
      <vt:lpstr>Bahnschrift SemiBold</vt:lpstr>
      <vt:lpstr>Bahnschrift</vt:lpstr>
      <vt:lpstr>Arial</vt:lpstr>
      <vt:lpstr>Projekt domyślny</vt:lpstr>
      <vt:lpstr>Równanie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ACME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SP</dc:creator>
  <cp:lastModifiedBy>Wiesław Płaczek</cp:lastModifiedBy>
  <cp:revision>1845</cp:revision>
  <dcterms:created xsi:type="dcterms:W3CDTF">2008-05-10T07:43:31Z</dcterms:created>
  <dcterms:modified xsi:type="dcterms:W3CDTF">2021-10-26T09:23:11Z</dcterms:modified>
</cp:coreProperties>
</file>