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6"/>
  </p:notesMasterIdLst>
  <p:sldIdLst>
    <p:sldId id="379" r:id="rId2"/>
    <p:sldId id="740" r:id="rId3"/>
    <p:sldId id="758" r:id="rId4"/>
    <p:sldId id="391" r:id="rId5"/>
    <p:sldId id="691" r:id="rId6"/>
    <p:sldId id="685" r:id="rId7"/>
    <p:sldId id="759" r:id="rId8"/>
    <p:sldId id="687" r:id="rId9"/>
    <p:sldId id="686" r:id="rId10"/>
    <p:sldId id="696" r:id="rId11"/>
    <p:sldId id="746" r:id="rId12"/>
    <p:sldId id="695" r:id="rId13"/>
    <p:sldId id="707" r:id="rId14"/>
    <p:sldId id="728" r:id="rId15"/>
    <p:sldId id="748" r:id="rId16"/>
    <p:sldId id="713" r:id="rId17"/>
    <p:sldId id="714" r:id="rId18"/>
    <p:sldId id="715" r:id="rId19"/>
    <p:sldId id="716" r:id="rId20"/>
    <p:sldId id="717" r:id="rId21"/>
    <p:sldId id="719" r:id="rId22"/>
    <p:sldId id="720" r:id="rId23"/>
    <p:sldId id="725" r:id="rId24"/>
    <p:sldId id="726" r:id="rId25"/>
    <p:sldId id="727" r:id="rId26"/>
    <p:sldId id="750" r:id="rId27"/>
    <p:sldId id="730" r:id="rId28"/>
    <p:sldId id="729" r:id="rId29"/>
    <p:sldId id="731" r:id="rId30"/>
    <p:sldId id="760" r:id="rId31"/>
    <p:sldId id="697" r:id="rId32"/>
    <p:sldId id="738" r:id="rId33"/>
    <p:sldId id="761" r:id="rId34"/>
    <p:sldId id="706" r:id="rId35"/>
    <p:sldId id="408" r:id="rId36"/>
    <p:sldId id="699" r:id="rId37"/>
    <p:sldId id="704" r:id="rId38"/>
    <p:sldId id="741" r:id="rId39"/>
    <p:sldId id="702" r:id="rId40"/>
    <p:sldId id="756" r:id="rId41"/>
    <p:sldId id="739" r:id="rId42"/>
    <p:sldId id="390" r:id="rId43"/>
    <p:sldId id="701" r:id="rId44"/>
    <p:sldId id="410" r:id="rId45"/>
    <p:sldId id="694" r:id="rId46"/>
    <p:sldId id="753" r:id="rId47"/>
    <p:sldId id="407" r:id="rId48"/>
    <p:sldId id="409" r:id="rId49"/>
    <p:sldId id="732" r:id="rId50"/>
    <p:sldId id="755" r:id="rId51"/>
    <p:sldId id="733" r:id="rId52"/>
    <p:sldId id="735" r:id="rId53"/>
    <p:sldId id="757" r:id="rId54"/>
    <p:sldId id="754" r:id="rId5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62AC"/>
    <a:srgbClr val="E2F0D9"/>
    <a:srgbClr val="2962AE"/>
    <a:srgbClr val="F0D890"/>
    <a:srgbClr val="890706"/>
    <a:srgbClr val="980705"/>
    <a:srgbClr val="FF7D79"/>
    <a:srgbClr val="A9D18D"/>
    <a:srgbClr val="B3B3B3"/>
    <a:srgbClr val="FF7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6327"/>
  </p:normalViewPr>
  <p:slideViewPr>
    <p:cSldViewPr snapToGrid="0" snapToObjects="1">
      <p:cViewPr varScale="1">
        <p:scale>
          <a:sx n="119" d="100"/>
          <a:sy n="119" d="100"/>
        </p:scale>
        <p:origin x="8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19.10.21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34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03955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35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37626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38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10462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41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26427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52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574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53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04731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19.10.21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19.10.21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19.10.21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19.10.21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19.10.21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19.10.21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19.10.21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19.10.21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19.10.21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19.10.21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19.10.21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19.10.21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xsuite.readthedocs.io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githib.com/xsuite" TargetMode="External"/><Relationship Id="rId2" Type="http://schemas.openxmlformats.org/officeDocument/2006/relationships/hyperlink" Target="https://xsuite.readthedocs.io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068125/contributions/4491551" TargetMode="External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gitlab.cern.ch/anabramo/collimasim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470080" y="2335218"/>
            <a:ext cx="8194431" cy="2809280"/>
            <a:chOff x="474785" y="2474207"/>
            <a:chExt cx="8194431" cy="2809280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Xsuite code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085415" y="3036718"/>
              <a:ext cx="7008339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2"/>
                  </a:solidFill>
                  <a:latin typeface="Calibri" pitchFamily="34" charset="0"/>
                </a:rPr>
                <a:t>R. De Maria and G. Iadarola</a:t>
              </a:r>
            </a:p>
            <a:p>
              <a:pPr algn="ctr"/>
              <a:endParaRPr lang="en-US" sz="2200" dirty="0">
                <a:solidFill>
                  <a:schemeClr val="tx2"/>
                </a:solidFill>
                <a:latin typeface="Calibri" pitchFamily="34" charset="0"/>
              </a:endParaRPr>
            </a:p>
            <a:p>
              <a:pPr algn="ctr"/>
              <a:endParaRPr lang="en-US" sz="2200" dirty="0">
                <a:solidFill>
                  <a:schemeClr val="tx2"/>
                </a:solidFill>
                <a:latin typeface="Calibri" pitchFamily="34" charset="0"/>
              </a:endParaRPr>
            </a:p>
            <a:p>
              <a:pPr algn="ctr"/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With contributions from </a:t>
              </a:r>
            </a:p>
            <a:p>
              <a:pPr algn="ctr"/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A. Abramov, X.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Buffat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, P. Hermes, S.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Kostoglou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, A. Latina,</a:t>
              </a:r>
            </a:p>
            <a:p>
              <a:pPr algn="ctr"/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A.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Oeftiger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, M. Schwinzerl, G. Sterbini</a:t>
              </a:r>
            </a:p>
            <a:p>
              <a:pPr algn="ctr"/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0" y="655485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Gamma Factory Software Development Workshop - 19 October 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E28AF3-8DC7-FC4D-931F-37E0053683DD}"/>
              </a:ext>
            </a:extLst>
          </p:cNvPr>
          <p:cNvSpPr txBox="1"/>
          <p:nvPr/>
        </p:nvSpPr>
        <p:spPr>
          <a:xfrm>
            <a:off x="3111793" y="5587746"/>
            <a:ext cx="2920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https://xsuite.readthedocs.io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8">
            <a:extLst>
              <a:ext uri="{FF2B5EF4-FFF2-40B4-BE49-F238E27FC236}">
                <a16:creationId xmlns:a16="http://schemas.microsoft.com/office/drawing/2014/main" id="{C4DDB230-222C-FA40-8C12-F394122B89B1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10</a:t>
            </a:fld>
            <a:endParaRPr lang="en-CH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1B468C2-F343-2A4F-A2F2-104CA65303E3}"/>
              </a:ext>
            </a:extLst>
          </p:cNvPr>
          <p:cNvSpPr/>
          <p:nvPr/>
        </p:nvSpPr>
        <p:spPr>
          <a:xfrm>
            <a:off x="1225218" y="645759"/>
            <a:ext cx="7567089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Xsuite is made of </a:t>
            </a:r>
            <a:r>
              <a:rPr lang="en-US" sz="1700" b="1" dirty="0">
                <a:solidFill>
                  <a:srgbClr val="2B62AC"/>
                </a:solidFill>
              </a:rPr>
              <a:t>five python modules</a:t>
            </a:r>
            <a:r>
              <a:rPr lang="en-US" sz="1700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One</a:t>
            </a:r>
            <a:r>
              <a:rPr lang="en-US" sz="1700" b="1" dirty="0">
                <a:solidFill>
                  <a:srgbClr val="2762AE"/>
                </a:solidFill>
              </a:rPr>
              <a:t> low-level module (</a:t>
            </a:r>
            <a:r>
              <a:rPr lang="en-US" sz="1700" b="1" dirty="0" err="1">
                <a:solidFill>
                  <a:srgbClr val="2762AE"/>
                </a:solidFill>
              </a:rPr>
              <a:t>xobjects</a:t>
            </a:r>
            <a:r>
              <a:rPr lang="en-US" sz="1700" b="1" dirty="0">
                <a:solidFill>
                  <a:srgbClr val="2762AE"/>
                </a:solidFill>
              </a:rPr>
              <a:t>) </a:t>
            </a:r>
            <a:r>
              <a:rPr lang="en-US" sz="1700" dirty="0">
                <a:solidFill>
                  <a:schemeClr val="tx2"/>
                </a:solidFill>
              </a:rPr>
              <a:t>managing memory and code compilation at runtime on CPUs and GPUs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Four </a:t>
            </a:r>
            <a:r>
              <a:rPr lang="en-US" sz="1700" b="1" dirty="0">
                <a:solidFill>
                  <a:srgbClr val="2762AE"/>
                </a:solidFill>
              </a:rPr>
              <a:t>physics modules</a:t>
            </a:r>
            <a:r>
              <a:rPr lang="en-US" sz="1700" dirty="0">
                <a:solidFill>
                  <a:schemeClr val="tx2"/>
                </a:solidFill>
              </a:rPr>
              <a:t> which interact with the underlying computing platforms (CPU or GPU) through </a:t>
            </a:r>
            <a:r>
              <a:rPr lang="en-US" sz="1700" dirty="0" err="1">
                <a:solidFill>
                  <a:schemeClr val="tx2"/>
                </a:solidFill>
              </a:rPr>
              <a:t>Xobjects</a:t>
            </a:r>
            <a:r>
              <a:rPr lang="en-US" sz="17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A02DE0-2904-3344-8626-2060D0CC048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 – architecture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B469EE6-7A85-CC41-9BF3-75E2419A6680}"/>
              </a:ext>
            </a:extLst>
          </p:cNvPr>
          <p:cNvGrpSpPr/>
          <p:nvPr/>
        </p:nvGrpSpPr>
        <p:grpSpPr>
          <a:xfrm>
            <a:off x="1728000" y="2601685"/>
            <a:ext cx="5688000" cy="3692821"/>
            <a:chOff x="1415141" y="2601685"/>
            <a:chExt cx="5688000" cy="369282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411C4BE-7DB0-7C4E-AD76-E659FD6B6389}"/>
                </a:ext>
              </a:extLst>
            </p:cNvPr>
            <p:cNvSpPr/>
            <p:nvPr/>
          </p:nvSpPr>
          <p:spPr>
            <a:xfrm flipH="1">
              <a:off x="1415141" y="2601685"/>
              <a:ext cx="5688000" cy="252548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0F360FA-03BE-B24B-A569-BBFDCA05BB4B}"/>
                </a:ext>
              </a:extLst>
            </p:cNvPr>
            <p:cNvSpPr/>
            <p:nvPr/>
          </p:nvSpPr>
          <p:spPr>
            <a:xfrm>
              <a:off x="1415141" y="5286506"/>
              <a:ext cx="5688000" cy="1008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accent2">
                      <a:lumMod val="50000"/>
                    </a:schemeClr>
                  </a:solidFill>
                </a:rPr>
                <a:t>Xobjects</a:t>
              </a:r>
            </a:p>
            <a:p>
              <a:pPr algn="ctr"/>
              <a:r>
                <a:rPr lang="en-CH" sz="1600" dirty="0">
                  <a:solidFill>
                    <a:schemeClr val="accent2">
                      <a:lumMod val="50000"/>
                    </a:schemeClr>
                  </a:solidFill>
                </a:rPr>
                <a:t>interface to different computing plaforms </a:t>
              </a:r>
            </a:p>
            <a:p>
              <a:pPr algn="ctr"/>
              <a:r>
                <a:rPr lang="en-CH" sz="1600" dirty="0">
                  <a:solidFill>
                    <a:schemeClr val="accent2">
                      <a:lumMod val="50000"/>
                    </a:schemeClr>
                  </a:solidFill>
                </a:rPr>
                <a:t>(CPUs and GPUs of different vendors)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9C1E99C-7298-1D46-87BE-3BB214FA0B20}"/>
                </a:ext>
              </a:extLst>
            </p:cNvPr>
            <p:cNvGrpSpPr/>
            <p:nvPr/>
          </p:nvGrpSpPr>
          <p:grpSpPr>
            <a:xfrm>
              <a:off x="2013267" y="3972445"/>
              <a:ext cx="4943291" cy="1018048"/>
              <a:chOff x="3549331" y="3250409"/>
              <a:chExt cx="4943291" cy="1018048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AD6257D-147D-1E41-BFE3-E82AA89DA6A6}"/>
                  </a:ext>
                </a:extLst>
              </p:cNvPr>
              <p:cNvSpPr/>
              <p:nvPr/>
            </p:nvSpPr>
            <p:spPr>
              <a:xfrm>
                <a:off x="6116622" y="3250409"/>
                <a:ext cx="2376000" cy="10080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H" b="1" dirty="0">
                    <a:solidFill>
                      <a:schemeClr val="accent6">
                        <a:lumMod val="50000"/>
                      </a:schemeClr>
                    </a:solidFill>
                  </a:rPr>
                  <a:t>Xfields</a:t>
                </a:r>
              </a:p>
              <a:p>
                <a:pPr algn="ctr"/>
                <a:r>
                  <a:rPr lang="en-CH" sz="1600" dirty="0">
                    <a:solidFill>
                      <a:schemeClr val="accent6">
                        <a:lumMod val="50000"/>
                      </a:schemeClr>
                    </a:solidFill>
                  </a:rPr>
                  <a:t>computation of EM fields from particle ensembles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FEBC392-B3CC-3D4B-912F-769842765A9F}"/>
                  </a:ext>
                </a:extLst>
              </p:cNvPr>
              <p:cNvSpPr/>
              <p:nvPr/>
            </p:nvSpPr>
            <p:spPr>
              <a:xfrm>
                <a:off x="3549331" y="3260457"/>
                <a:ext cx="2376000" cy="10080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H" b="1" dirty="0">
                    <a:solidFill>
                      <a:schemeClr val="accent6">
                        <a:lumMod val="50000"/>
                      </a:schemeClr>
                    </a:solidFill>
                  </a:rPr>
                  <a:t>Xtrack</a:t>
                </a:r>
              </a:p>
              <a:p>
                <a:pPr algn="ctr"/>
                <a:r>
                  <a:rPr lang="en-CH" sz="1600" dirty="0">
                    <a:solidFill>
                      <a:schemeClr val="accent6">
                        <a:lumMod val="50000"/>
                      </a:schemeClr>
                    </a:solidFill>
                  </a:rPr>
                  <a:t>single particle </a:t>
                </a:r>
              </a:p>
              <a:p>
                <a:pPr algn="ctr"/>
                <a:r>
                  <a:rPr lang="en-CH" sz="1600" dirty="0">
                    <a:solidFill>
                      <a:schemeClr val="accent6">
                        <a:lumMod val="50000"/>
                      </a:schemeClr>
                    </a:solidFill>
                  </a:rPr>
                  <a:t>tracking engine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F95ECEC-006E-A941-B6E1-B9A67747F522}"/>
                </a:ext>
              </a:extLst>
            </p:cNvPr>
            <p:cNvGrpSpPr/>
            <p:nvPr/>
          </p:nvGrpSpPr>
          <p:grpSpPr>
            <a:xfrm>
              <a:off x="2013267" y="2766405"/>
              <a:ext cx="4943291" cy="1008000"/>
              <a:chOff x="3549331" y="1882160"/>
              <a:chExt cx="4943291" cy="1008000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CF24298-8501-AF45-BFF0-4E77CF21F52E}"/>
                  </a:ext>
                </a:extLst>
              </p:cNvPr>
              <p:cNvSpPr/>
              <p:nvPr/>
            </p:nvSpPr>
            <p:spPr>
              <a:xfrm>
                <a:off x="6116622" y="1882160"/>
                <a:ext cx="2376000" cy="10080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H" b="1" dirty="0">
                    <a:solidFill>
                      <a:schemeClr val="accent6">
                        <a:lumMod val="50000"/>
                      </a:schemeClr>
                    </a:solidFill>
                  </a:rPr>
                  <a:t>Xpart</a:t>
                </a:r>
              </a:p>
              <a:p>
                <a:pPr algn="ctr"/>
                <a:r>
                  <a:rPr lang="en-CH" sz="1600" dirty="0">
                    <a:solidFill>
                      <a:schemeClr val="accent6">
                        <a:lumMod val="50000"/>
                      </a:schemeClr>
                    </a:solidFill>
                  </a:rPr>
                  <a:t>generation of particles distributions</a:t>
                </a:r>
                <a:endParaRPr lang="en-CH" sz="16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445C1F8-42F0-FB45-88DE-8ADC63A368CC}"/>
                  </a:ext>
                </a:extLst>
              </p:cNvPr>
              <p:cNvSpPr/>
              <p:nvPr/>
            </p:nvSpPr>
            <p:spPr>
              <a:xfrm>
                <a:off x="3549331" y="1882160"/>
                <a:ext cx="2376000" cy="10080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H" b="1" dirty="0">
                    <a:solidFill>
                      <a:schemeClr val="accent6">
                        <a:lumMod val="50000"/>
                      </a:schemeClr>
                    </a:solidFill>
                  </a:rPr>
                  <a:t>Xline</a:t>
                </a:r>
              </a:p>
              <a:p>
                <a:pPr algn="ctr"/>
                <a:r>
                  <a:rPr lang="en-CH" sz="1600" dirty="0">
                    <a:solidFill>
                      <a:schemeClr val="accent6">
                        <a:lumMod val="50000"/>
                      </a:schemeClr>
                    </a:solidFill>
                  </a:rPr>
                  <a:t>import and manipulation of machine sequences</a:t>
                </a:r>
                <a:endParaRPr lang="en-CH" sz="16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5F94352-9226-504E-9C1B-5D7F98AC4CC3}"/>
                </a:ext>
              </a:extLst>
            </p:cNvPr>
            <p:cNvSpPr txBox="1"/>
            <p:nvPr/>
          </p:nvSpPr>
          <p:spPr>
            <a:xfrm rot="16200000">
              <a:off x="833932" y="3635829"/>
              <a:ext cx="17435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Physics modules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01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Interface to other codes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913695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 development status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A86FB0-BA80-9C4F-BE0B-9206B1DD3EFC}"/>
              </a:ext>
            </a:extLst>
          </p:cNvPr>
          <p:cNvSpPr/>
          <p:nvPr/>
        </p:nvSpPr>
        <p:spPr>
          <a:xfrm>
            <a:off x="1175659" y="527179"/>
            <a:ext cx="780345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Several </a:t>
            </a:r>
            <a:r>
              <a:rPr lang="en-US" sz="1700" b="1" dirty="0">
                <a:solidFill>
                  <a:srgbClr val="2962AE"/>
                </a:solidFill>
              </a:rPr>
              <a:t>colleagues could already contribute</a:t>
            </a:r>
            <a:r>
              <a:rPr lang="en-US" sz="1700" dirty="0">
                <a:solidFill>
                  <a:schemeClr val="tx2"/>
                </a:solidFill>
              </a:rPr>
              <a:t> to the development (many thanks!) 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Demonstrated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short learning curve for developers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Greatly helped to achieve a </a:t>
            </a:r>
            <a:r>
              <a:rPr lang="en-US" sz="1700" b="1" dirty="0">
                <a:solidFill>
                  <a:srgbClr val="2962AE"/>
                </a:solidFill>
                <a:sym typeface="Wingdings" pitchFamily="2" charset="2"/>
              </a:rPr>
              <a:t>quick progress of the project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(Xsuite is now being used for first production studies)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endParaRPr lang="en-US" sz="1700" b="1" dirty="0">
              <a:solidFill>
                <a:schemeClr val="tx2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7685202-12B4-8841-98CC-A0E355E33077}"/>
              </a:ext>
            </a:extLst>
          </p:cNvPr>
          <p:cNvGrpSpPr/>
          <p:nvPr/>
        </p:nvGrpSpPr>
        <p:grpSpPr>
          <a:xfrm>
            <a:off x="29028" y="1733274"/>
            <a:ext cx="9020629" cy="5093806"/>
            <a:chOff x="29028" y="1560998"/>
            <a:chExt cx="9020629" cy="5093806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FCA3C0A-CF10-DB4F-9D8B-6C39F8789C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1469"/>
            <a:stretch/>
          </p:blipFill>
          <p:spPr>
            <a:xfrm>
              <a:off x="29028" y="1560998"/>
              <a:ext cx="9020629" cy="3656888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4432359-8B26-674E-AED9-C9CFE8BD2317}"/>
                </a:ext>
              </a:extLst>
            </p:cNvPr>
            <p:cNvSpPr txBox="1"/>
            <p:nvPr/>
          </p:nvSpPr>
          <p:spPr>
            <a:xfrm>
              <a:off x="1004834" y="5215949"/>
              <a:ext cx="4119824" cy="1438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(1)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Uses optimized implementation of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Faddeeva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function 	providing x10 speedup on GPU (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M.Schwinzerl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(2)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To be ported from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Sixrtacklib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(straightforward)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(3)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Electron lens implemented (P. Hermes)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(4)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	Geant4 interface working (A. Abramov) 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(5)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	Porting K2 scattering and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Fluka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coupling 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	is under development (F. Van Der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Veken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, P. Hermes)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B5E6C7E-F38B-B145-82D8-C1280B7C3AEE}"/>
                </a:ext>
              </a:extLst>
            </p:cNvPr>
            <p:cNvSpPr txBox="1"/>
            <p:nvPr/>
          </p:nvSpPr>
          <p:spPr>
            <a:xfrm>
              <a:off x="5186631" y="5215949"/>
              <a:ext cx="3394666" cy="1438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(6)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Through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PyHEADTAIL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interface (X.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Buffat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	Only CPU for now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(7)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Under development (P.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Kicsiny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, X.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Buffat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(8)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Under development (A. Latina)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(9)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Under study</a:t>
              </a:r>
            </a:p>
            <a:p>
              <a:pPr>
                <a:tabLst>
                  <a:tab pos="169200" algn="l"/>
                </a:tabLst>
              </a:pP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tabLst>
                  <a:tab pos="169200" algn="l"/>
                </a:tabLst>
              </a:pP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551C037-7FE3-0F4D-A20B-DBCE20F3514F}"/>
                </a:ext>
              </a:extLst>
            </p:cNvPr>
            <p:cNvGrpSpPr/>
            <p:nvPr/>
          </p:nvGrpSpPr>
          <p:grpSpPr>
            <a:xfrm>
              <a:off x="1887033" y="4796832"/>
              <a:ext cx="6000880" cy="274878"/>
              <a:chOff x="1887033" y="4396841"/>
              <a:chExt cx="6000880" cy="274878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6DAEC20D-84B1-A64A-B35E-9A4ACD1D5AAF}"/>
                  </a:ext>
                </a:extLst>
              </p:cNvPr>
              <p:cNvSpPr/>
              <p:nvPr/>
            </p:nvSpPr>
            <p:spPr>
              <a:xfrm>
                <a:off x="1887033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(1)</a:t>
                </a:r>
                <a:endParaRPr lang="en-US" sz="1250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FFEC69D1-A86A-0C40-8E81-BBAAD3C3DADA}"/>
                  </a:ext>
                </a:extLst>
              </p:cNvPr>
              <p:cNvSpPr/>
              <p:nvPr/>
            </p:nvSpPr>
            <p:spPr>
              <a:xfrm>
                <a:off x="2274756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(1)</a:t>
                </a:r>
                <a:endParaRPr lang="en-US" sz="1250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CEEC79D-962B-064C-9D35-9EF8F2C2AE6D}"/>
                  </a:ext>
                </a:extLst>
              </p:cNvPr>
              <p:cNvSpPr/>
              <p:nvPr/>
            </p:nvSpPr>
            <p:spPr>
              <a:xfrm>
                <a:off x="2682650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(2)</a:t>
                </a:r>
                <a:endParaRPr lang="en-US" sz="1250" dirty="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A87A4E5-9BAC-F445-B290-C6AF3CBEE101}"/>
                  </a:ext>
                </a:extLst>
              </p:cNvPr>
              <p:cNvSpPr/>
              <p:nvPr/>
            </p:nvSpPr>
            <p:spPr>
              <a:xfrm>
                <a:off x="3092785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(1)</a:t>
                </a:r>
                <a:endParaRPr lang="en-US" sz="1250" dirty="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90A47AC8-A243-A045-BE91-0528859C18DD}"/>
                  </a:ext>
                </a:extLst>
              </p:cNvPr>
              <p:cNvSpPr/>
              <p:nvPr/>
            </p:nvSpPr>
            <p:spPr>
              <a:xfrm>
                <a:off x="3493956" y="4396841"/>
                <a:ext cx="442873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(3,4,5)</a:t>
                </a:r>
                <a:endParaRPr lang="en-US" sz="1250" dirty="0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844B9CB-F81F-2541-A254-248CF5895A91}"/>
                  </a:ext>
                </a:extLst>
              </p:cNvPr>
              <p:cNvSpPr/>
              <p:nvPr/>
            </p:nvSpPr>
            <p:spPr>
              <a:xfrm>
                <a:off x="4058732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(6)</a:t>
                </a:r>
                <a:endParaRPr lang="en-US" sz="1250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1641BD4-5143-BA4F-A1B2-8535CAC640C4}"/>
                  </a:ext>
                </a:extLst>
              </p:cNvPr>
              <p:cNvSpPr/>
              <p:nvPr/>
            </p:nvSpPr>
            <p:spPr>
              <a:xfrm>
                <a:off x="4459903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(6)</a:t>
                </a:r>
                <a:endParaRPr lang="en-US" sz="1250" dirty="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5DDAC19-079E-2948-AFEB-EFA1E623B045}"/>
                  </a:ext>
                </a:extLst>
              </p:cNvPr>
              <p:cNvSpPr/>
              <p:nvPr/>
            </p:nvSpPr>
            <p:spPr>
              <a:xfrm>
                <a:off x="4867895" y="4396841"/>
                <a:ext cx="128749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endParaRPr lang="en-US" sz="1250" dirty="0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952D2D6-FC40-0342-9EC7-74B3360F2E86}"/>
                  </a:ext>
                </a:extLst>
              </p:cNvPr>
              <p:cNvSpPr/>
              <p:nvPr/>
            </p:nvSpPr>
            <p:spPr>
              <a:xfrm>
                <a:off x="5275496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(6)</a:t>
                </a:r>
                <a:endParaRPr lang="en-US" sz="1250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E7F8FC2F-632E-8C47-BBC1-706F7E9E1DCA}"/>
                  </a:ext>
                </a:extLst>
              </p:cNvPr>
              <p:cNvSpPr/>
              <p:nvPr/>
            </p:nvSpPr>
            <p:spPr>
              <a:xfrm>
                <a:off x="5676764" y="4396841"/>
                <a:ext cx="353105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(1,7)</a:t>
                </a:r>
                <a:endParaRPr lang="en-US" sz="1250" dirty="0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BA10A5A-1830-844E-AD04-9DDEB7168311}"/>
                  </a:ext>
                </a:extLst>
              </p:cNvPr>
              <p:cNvSpPr/>
              <p:nvPr/>
            </p:nvSpPr>
            <p:spPr>
              <a:xfrm>
                <a:off x="6084756" y="4396841"/>
                <a:ext cx="353105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(1,7)</a:t>
                </a:r>
                <a:endParaRPr lang="en-US" sz="1250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1E08541-701D-4E4F-BFF4-E1D6D35B79FA}"/>
                  </a:ext>
                </a:extLst>
              </p:cNvPr>
              <p:cNvSpPr/>
              <p:nvPr/>
            </p:nvSpPr>
            <p:spPr>
              <a:xfrm>
                <a:off x="6627121" y="4396841"/>
                <a:ext cx="258528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(8)</a:t>
                </a:r>
                <a:endParaRPr lang="en-US" sz="1250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621EA6C-FDDD-BC42-8CEF-E83AD056FE0E}"/>
                  </a:ext>
                </a:extLst>
              </p:cNvPr>
              <p:cNvSpPr/>
              <p:nvPr/>
            </p:nvSpPr>
            <p:spPr>
              <a:xfrm>
                <a:off x="7039563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(7)</a:t>
                </a:r>
                <a:endParaRPr lang="en-US" sz="1250" dirty="0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AAD1994-314A-4845-B68C-24662C096FBE}"/>
                  </a:ext>
                </a:extLst>
              </p:cNvPr>
              <p:cNvSpPr/>
              <p:nvPr/>
            </p:nvSpPr>
            <p:spPr>
              <a:xfrm>
                <a:off x="7624576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(9)</a:t>
                </a:r>
                <a:endParaRPr lang="en-US" sz="125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48719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User's guide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A86FB0-BA80-9C4F-BE0B-9206B1DD3EFC}"/>
              </a:ext>
            </a:extLst>
          </p:cNvPr>
          <p:cNvSpPr/>
          <p:nvPr/>
        </p:nvSpPr>
        <p:spPr>
          <a:xfrm>
            <a:off x="1175659" y="527179"/>
            <a:ext cx="7968341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Documentation pages available at </a:t>
            </a:r>
            <a:r>
              <a:rPr lang="en-US" sz="1700" dirty="0">
                <a:solidFill>
                  <a:schemeClr val="tx2"/>
                </a:solidFill>
                <a:hlinkClick r:id="rId2"/>
              </a:rPr>
              <a:t>https://xsuite.readthedocs.io</a:t>
            </a:r>
            <a:r>
              <a:rPr lang="en-US" sz="1700" dirty="0">
                <a:solidFill>
                  <a:schemeClr val="tx2"/>
                </a:solidFill>
              </a:rPr>
              <a:t> and </a:t>
            </a:r>
            <a:r>
              <a:rPr lang="en-US" sz="1700" b="1" dirty="0">
                <a:solidFill>
                  <a:srgbClr val="2962AE"/>
                </a:solidFill>
              </a:rPr>
              <a:t>integrated by sets of examples </a:t>
            </a:r>
            <a:r>
              <a:rPr lang="en-US" sz="1700" dirty="0">
                <a:solidFill>
                  <a:schemeClr val="tx2"/>
                </a:solidFill>
              </a:rPr>
              <a:t>available in the </a:t>
            </a:r>
            <a:r>
              <a:rPr lang="en-US" sz="1700" dirty="0">
                <a:solidFill>
                  <a:schemeClr val="tx2"/>
                </a:solidFill>
                <a:hlinkClick r:id="rId3"/>
              </a:rPr>
              <a:t>repository</a:t>
            </a:r>
            <a:endParaRPr lang="en-US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</a:rPr>
              <a:t>So far </a:t>
            </a:r>
            <a:r>
              <a:rPr lang="en-US" sz="1700" b="1" dirty="0">
                <a:solidFill>
                  <a:srgbClr val="2962AE"/>
                </a:solidFill>
              </a:rPr>
              <a:t>experience was very positive</a:t>
            </a:r>
            <a:r>
              <a:rPr lang="en-US" sz="1700" dirty="0">
                <a:solidFill>
                  <a:schemeClr val="tx2"/>
                </a:solidFill>
              </a:rPr>
              <a:t>: users with some python experience were able to get started with little or no tutoring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Xsuite is intended as an </a:t>
            </a:r>
            <a:r>
              <a:rPr lang="en-US" sz="1700" b="1" dirty="0">
                <a:solidFill>
                  <a:srgbClr val="2962AE"/>
                </a:solidFill>
              </a:rPr>
              <a:t>open-source community project</a:t>
            </a:r>
            <a:r>
              <a:rPr lang="en-US" sz="1700" dirty="0">
                <a:solidFill>
                  <a:schemeClr val="tx2"/>
                </a:solidFill>
              </a:rPr>
              <a:t>: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2962AE"/>
                </a:solidFill>
              </a:rPr>
              <a:t>User community </a:t>
            </a:r>
            <a:r>
              <a:rPr lang="en-US" sz="1700" dirty="0">
                <a:solidFill>
                  <a:schemeClr val="tx2"/>
                </a:solidFill>
              </a:rPr>
              <a:t>is </a:t>
            </a:r>
            <a:r>
              <a:rPr lang="en-US" sz="1700" b="1" dirty="0">
                <a:solidFill>
                  <a:srgbClr val="2962AE"/>
                </a:solidFill>
              </a:rPr>
              <a:t>encouraged to contribute </a:t>
            </a:r>
            <a:r>
              <a:rPr lang="en-US" sz="1700" dirty="0">
                <a:solidFill>
                  <a:schemeClr val="tx2"/>
                </a:solidFill>
              </a:rPr>
              <a:t>improvements and new features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Documentation includes </a:t>
            </a:r>
            <a:r>
              <a:rPr lang="en-US" sz="1700" b="1" dirty="0">
                <a:solidFill>
                  <a:srgbClr val="2962AE"/>
                </a:solidFill>
              </a:rPr>
              <a:t>developer's guide </a:t>
            </a:r>
            <a:r>
              <a:rPr lang="en-US" sz="1700" dirty="0">
                <a:solidFill>
                  <a:schemeClr val="tx2"/>
                </a:solidFill>
              </a:rPr>
              <a:t>on how to extend the code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Aiming at keeping learning curve for new developers as short as possible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endParaRPr lang="en-US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endParaRPr lang="en-US" sz="170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27B642-30AD-A84C-9C30-F962EBF797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5081" y="3142455"/>
            <a:ext cx="4270204" cy="358486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74793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14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Test suite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8C0356-A620-B14E-B148-CB2DEA0C2BB1}"/>
              </a:ext>
            </a:extLst>
          </p:cNvPr>
          <p:cNvSpPr/>
          <p:nvPr/>
        </p:nvSpPr>
        <p:spPr>
          <a:xfrm>
            <a:off x="1" y="1193948"/>
            <a:ext cx="403859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To verify that new modifications don’t affect the functionality and correctness of existing features, </a:t>
            </a:r>
            <a:r>
              <a:rPr lang="en-US" sz="1700" b="1" dirty="0">
                <a:solidFill>
                  <a:srgbClr val="2962AE"/>
                </a:solidFill>
              </a:rPr>
              <a:t>test suites are implemented for all modules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Notably they include check of tracking results for LHC, HL-LHC and SPS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Before releasing new versions of the code, the </a:t>
            </a:r>
            <a:r>
              <a:rPr lang="en-US" sz="1700" b="1" dirty="0">
                <a:solidFill>
                  <a:srgbClr val="2962AE"/>
                </a:solidFill>
              </a:rPr>
              <a:t>tests are run on different computing platforms </a:t>
            </a:r>
            <a:r>
              <a:rPr lang="en-US" sz="1700" dirty="0">
                <a:solidFill>
                  <a:schemeClr val="tx2"/>
                </a:solidFill>
              </a:rPr>
              <a:t>(CPU and GPU)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7DD82B-5D04-E449-8CA5-E4AA2B6EC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3110" y="4608323"/>
            <a:ext cx="4860000" cy="17883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1EA5E28-42EF-6946-BF04-544DECE72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110" y="685621"/>
            <a:ext cx="4860000" cy="23558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43ADFC-EF64-DD43-A1A4-61392E95B3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3110" y="3115813"/>
            <a:ext cx="4860000" cy="142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712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Interface to other codes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976324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16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1149927"/>
            <a:ext cx="6613236" cy="665018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</a:t>
            </a:r>
            <a:r>
              <a:rPr lang="en-US" sz="1700" b="1" dirty="0">
                <a:solidFill>
                  <a:srgbClr val="2B62AC"/>
                </a:solidFill>
              </a:rPr>
              <a:t>Python script </a:t>
            </a:r>
            <a:r>
              <a:rPr lang="en-US" sz="1700" dirty="0">
                <a:solidFill>
                  <a:schemeClr val="tx2"/>
                </a:solidFill>
              </a:rPr>
              <a:t>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7" y="1177639"/>
            <a:ext cx="218901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We import the Xsuite modules that we need </a:t>
            </a:r>
          </a:p>
        </p:txBody>
      </p:sp>
    </p:spTree>
    <p:extLst>
      <p:ext uri="{BB962C8B-B14F-4D97-AF65-F5344CB8AC3E}">
        <p14:creationId xmlns:p14="http://schemas.microsoft.com/office/powerpoint/2010/main" val="4186959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17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1911927"/>
            <a:ext cx="6613236" cy="1011381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907221" y="1507869"/>
            <a:ext cx="2150717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We use </a:t>
            </a:r>
            <a:r>
              <a:rPr lang="en-US" sz="1700" dirty="0" err="1">
                <a:solidFill>
                  <a:schemeClr val="tx2"/>
                </a:solidFill>
              </a:rPr>
              <a:t>Xline</a:t>
            </a:r>
            <a:r>
              <a:rPr lang="en-US" sz="1700" dirty="0">
                <a:solidFill>
                  <a:schemeClr val="tx2"/>
                </a:solidFill>
              </a:rPr>
              <a:t> to create a simple sequence (a FODO)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can import more complex lattice from MAD-X</a:t>
            </a:r>
          </a:p>
          <a:p>
            <a:pPr marL="285750" indent="-285750">
              <a:buFont typeface="Wingdings" pitchFamily="2" charset="2"/>
              <a:buChar char="à"/>
            </a:pP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816302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18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2985858"/>
            <a:ext cx="6613236" cy="49876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7" y="2653360"/>
            <a:ext cx="213360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We choose the computing platform on which we want to run (CPU or GPU)</a:t>
            </a:r>
          </a:p>
        </p:txBody>
      </p:sp>
    </p:spTree>
    <p:extLst>
      <p:ext uri="{BB962C8B-B14F-4D97-AF65-F5344CB8AC3E}">
        <p14:creationId xmlns:p14="http://schemas.microsoft.com/office/powerpoint/2010/main" val="24769478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19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3532913"/>
            <a:ext cx="6613236" cy="49876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6" y="3075724"/>
            <a:ext cx="2258293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We build a tracker object, which can track particles in our beam line on the chosen computing platform </a:t>
            </a:r>
          </a:p>
        </p:txBody>
      </p:sp>
    </p:spTree>
    <p:extLst>
      <p:ext uri="{BB962C8B-B14F-4D97-AF65-F5344CB8AC3E}">
        <p14:creationId xmlns:p14="http://schemas.microsoft.com/office/powerpoint/2010/main" val="323184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83258" y="966621"/>
            <a:ext cx="5300422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Interface to other codes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2200817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20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4115216"/>
            <a:ext cx="6613236" cy="1357736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6" y="4087513"/>
            <a:ext cx="209203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We generate a set of particles (in this case using a standard python random generator)</a:t>
            </a:r>
          </a:p>
        </p:txBody>
      </p:sp>
    </p:spTree>
    <p:extLst>
      <p:ext uri="{BB962C8B-B14F-4D97-AF65-F5344CB8AC3E}">
        <p14:creationId xmlns:p14="http://schemas.microsoft.com/office/powerpoint/2010/main" val="4288506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21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5569526"/>
            <a:ext cx="6613236" cy="471057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6" y="5370488"/>
            <a:ext cx="225829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We launch the tracking</a:t>
            </a:r>
          </a:p>
          <a:p>
            <a:r>
              <a:rPr lang="en-US" sz="1700" dirty="0">
                <a:solidFill>
                  <a:schemeClr val="tx2"/>
                </a:solidFill>
              </a:rPr>
              <a:t>(particles are updated as tracking progresses)</a:t>
            </a:r>
          </a:p>
        </p:txBody>
      </p:sp>
    </p:spTree>
    <p:extLst>
      <p:ext uri="{BB962C8B-B14F-4D97-AF65-F5344CB8AC3E}">
        <p14:creationId xmlns:p14="http://schemas.microsoft.com/office/powerpoint/2010/main" val="21917894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6118165"/>
            <a:ext cx="6613236" cy="471057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6" y="6063499"/>
            <a:ext cx="225829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Access to the recorded particles coordinates</a:t>
            </a:r>
          </a:p>
        </p:txBody>
      </p:sp>
    </p:spTree>
    <p:extLst>
      <p:ext uri="{BB962C8B-B14F-4D97-AF65-F5344CB8AC3E}">
        <p14:creationId xmlns:p14="http://schemas.microsoft.com/office/powerpoint/2010/main" val="22870758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2985858"/>
            <a:ext cx="6613236" cy="49876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7" y="2768860"/>
            <a:ext cx="213360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To run on GPU all we need to do is to change the context</a:t>
            </a:r>
          </a:p>
        </p:txBody>
      </p:sp>
    </p:spTree>
    <p:extLst>
      <p:ext uri="{BB962C8B-B14F-4D97-AF65-F5344CB8AC3E}">
        <p14:creationId xmlns:p14="http://schemas.microsoft.com/office/powerpoint/2010/main" val="21555014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24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ContextCupy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NVIDIA GPUs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2985858"/>
            <a:ext cx="6613236" cy="49876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7" y="2768860"/>
            <a:ext cx="213360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To run on GPU all we need to do is to change the context</a:t>
            </a:r>
          </a:p>
        </p:txBody>
      </p:sp>
    </p:spTree>
    <p:extLst>
      <p:ext uri="{BB962C8B-B14F-4D97-AF65-F5344CB8AC3E}">
        <p14:creationId xmlns:p14="http://schemas.microsoft.com/office/powerpoint/2010/main" val="23261312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25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ContextPyopencl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AMD GPUs and other hardware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2985858"/>
            <a:ext cx="6613236" cy="49876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7" y="2768860"/>
            <a:ext cx="213360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To run on GPU all we need to do is to change the context</a:t>
            </a:r>
          </a:p>
        </p:txBody>
      </p:sp>
    </p:spTree>
    <p:extLst>
      <p:ext uri="{BB962C8B-B14F-4D97-AF65-F5344CB8AC3E}">
        <p14:creationId xmlns:p14="http://schemas.microsoft.com/office/powerpoint/2010/main" val="11648627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Interface to other codes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5167423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1880299-00BF-DC4F-B095-E09FBFAD4826}"/>
              </a:ext>
            </a:extLst>
          </p:cNvPr>
          <p:cNvSpPr/>
          <p:nvPr/>
        </p:nvSpPr>
        <p:spPr>
          <a:xfrm>
            <a:off x="147924" y="2139484"/>
            <a:ext cx="6476396" cy="3600986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[Imports, contexts, particles as for single-particle simulations] </a:t>
            </a:r>
          </a:p>
          <a:p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a collective element (e.g. space-charge interaction)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xfields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xf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xf.SpaceCharge3D(_context=context, </a:t>
            </a:r>
            <a:r>
              <a:rPr lang="en-GB" sz="12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update_on_track</a:t>
            </a:r>
            <a:r>
              <a:rPr lang="en-GB" sz="12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=(-5e-3, 5e-3),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y_range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=(-4e-3, 4e-3),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z_range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=(-4e-3, 4e-3),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length=1,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=256,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=256,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nz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=100, solver=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'FFTSolver2p5D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')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a simple sequence including the space-charge element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'qf1'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 'qd1'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'drift2'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as for single particle simulations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27</a:t>
            </a:fld>
            <a:endParaRPr lang="en-CH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7726AF-B92A-B14F-AE8D-E47FAC7479F0}"/>
              </a:ext>
            </a:extLst>
          </p:cNvPr>
          <p:cNvSpPr/>
          <p:nvPr/>
        </p:nvSpPr>
        <p:spPr>
          <a:xfrm>
            <a:off x="84978" y="2482444"/>
            <a:ext cx="6613236" cy="1089891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D0BF1B-53AD-5642-84C9-3A5E17FEDABF}"/>
              </a:ext>
            </a:extLst>
          </p:cNvPr>
          <p:cNvSpPr txBox="1"/>
          <p:nvPr/>
        </p:nvSpPr>
        <p:spPr>
          <a:xfrm>
            <a:off x="6712450" y="2597226"/>
            <a:ext cx="217166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A PIC space-charge element is a collective element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3891D9-3DCD-C944-A847-708A70ECC30C}"/>
              </a:ext>
            </a:extLst>
          </p:cNvPr>
          <p:cNvSpPr txBox="1"/>
          <p:nvPr/>
        </p:nvSpPr>
        <p:spPr>
          <a:xfrm>
            <a:off x="1170604" y="537946"/>
            <a:ext cx="7684638" cy="155427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ts val="600"/>
              </a:spcBef>
              <a:defRPr sz="17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Xsuite can handle </a:t>
            </a:r>
            <a:r>
              <a:rPr lang="en-US" b="1" dirty="0">
                <a:solidFill>
                  <a:srgbClr val="2B62AC"/>
                </a:solidFill>
              </a:rPr>
              <a:t>collective elements</a:t>
            </a:r>
            <a:r>
              <a:rPr lang="en-US" dirty="0"/>
              <a:t>, i.e. elements for which the action on a particle depends on the coordinates of other particles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it means that the </a:t>
            </a:r>
            <a:r>
              <a:rPr lang="en-US" b="1" dirty="0">
                <a:solidFill>
                  <a:srgbClr val="2B62AC"/>
                </a:solidFill>
                <a:sym typeface="Wingdings" pitchFamily="2" charset="2"/>
              </a:rPr>
              <a:t>tracking of different particles cannot happen asynchronously</a:t>
            </a:r>
          </a:p>
          <a:p>
            <a:r>
              <a:rPr lang="en-US" b="1" dirty="0">
                <a:solidFill>
                  <a:srgbClr val="2B62AC"/>
                </a:solidFill>
                <a:sym typeface="Wingdings" pitchFamily="2" charset="2"/>
              </a:rPr>
              <a:t>No special action is required by the user. </a:t>
            </a:r>
            <a:r>
              <a:rPr lang="en-US" dirty="0">
                <a:sym typeface="Wingdings" pitchFamily="2" charset="2"/>
              </a:rPr>
              <a:t>Collective elements are handled automatically by the the </a:t>
            </a:r>
            <a:r>
              <a:rPr lang="en-US" dirty="0" err="1">
                <a:sym typeface="Wingdings" pitchFamily="2" charset="2"/>
              </a:rPr>
              <a:t>Xtrack</a:t>
            </a:r>
            <a:r>
              <a:rPr lang="en-US" dirty="0">
                <a:sym typeface="Wingdings" pitchFamily="2" charset="2"/>
              </a:rPr>
              <a:t> tracker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52D286-AA27-204E-B183-47DE526A546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Collective beam elements</a:t>
            </a:r>
          </a:p>
        </p:txBody>
      </p:sp>
    </p:spTree>
    <p:extLst>
      <p:ext uri="{BB962C8B-B14F-4D97-AF65-F5344CB8AC3E}">
        <p14:creationId xmlns:p14="http://schemas.microsoft.com/office/powerpoint/2010/main" val="1086036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60ECB3-BBA5-B44F-8DA3-D338BCD70417}"/>
              </a:ext>
            </a:extLst>
          </p:cNvPr>
          <p:cNvSpPr/>
          <p:nvPr/>
        </p:nvSpPr>
        <p:spPr>
          <a:xfrm>
            <a:off x="147924" y="2139484"/>
            <a:ext cx="6476396" cy="3600986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[Imports, contexts, particles as for single-particle simulations] </a:t>
            </a:r>
          </a:p>
          <a:p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a collective element (e.g. space-charge interaction)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xfields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xf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xf.SpaceCharge3D(_context=context, </a:t>
            </a:r>
            <a:r>
              <a:rPr lang="en-GB" sz="12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update_on_track</a:t>
            </a:r>
            <a:r>
              <a:rPr lang="en-GB" sz="12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=(-5e-3, 5e-3),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y_range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=(-4e-3, 4e-3),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z_range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=(-4e-3, 4e-3),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length=1,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=256,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=256,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nz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=100, solver=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'FFTSolver2p5D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')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a simple sequence including the space-charge element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'qf1'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 'qd1'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'drift2'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as for single particle simulations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28</a:t>
            </a:fld>
            <a:endParaRPr lang="en-CH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7726AF-B92A-B14F-AE8D-E47FAC7479F0}"/>
              </a:ext>
            </a:extLst>
          </p:cNvPr>
          <p:cNvSpPr/>
          <p:nvPr/>
        </p:nvSpPr>
        <p:spPr>
          <a:xfrm>
            <a:off x="104228" y="3598975"/>
            <a:ext cx="6613236" cy="1232909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D0BF1B-53AD-5642-84C9-3A5E17FEDABF}"/>
              </a:ext>
            </a:extLst>
          </p:cNvPr>
          <p:cNvSpPr txBox="1"/>
          <p:nvPr/>
        </p:nvSpPr>
        <p:spPr>
          <a:xfrm>
            <a:off x="6731700" y="3646379"/>
            <a:ext cx="217166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It can be included in a </a:t>
            </a:r>
            <a:r>
              <a:rPr lang="en-US" sz="1700" dirty="0" err="1">
                <a:solidFill>
                  <a:schemeClr val="tx2"/>
                </a:solidFill>
              </a:rPr>
              <a:t>Xline</a:t>
            </a:r>
            <a:r>
              <a:rPr lang="en-US" sz="1700" dirty="0">
                <a:solidFill>
                  <a:schemeClr val="tx2"/>
                </a:solidFill>
              </a:rPr>
              <a:t> sequence together with single-particle elements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60231C-C347-CA4F-8750-BD48B38A2609}"/>
              </a:ext>
            </a:extLst>
          </p:cNvPr>
          <p:cNvSpPr txBox="1"/>
          <p:nvPr/>
        </p:nvSpPr>
        <p:spPr>
          <a:xfrm>
            <a:off x="1170604" y="537946"/>
            <a:ext cx="7684638" cy="155427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ts val="600"/>
              </a:spcBef>
              <a:defRPr sz="17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Xsuite can handle </a:t>
            </a:r>
            <a:r>
              <a:rPr lang="en-US" b="1" dirty="0">
                <a:solidFill>
                  <a:srgbClr val="2B62AC"/>
                </a:solidFill>
              </a:rPr>
              <a:t>collective elements</a:t>
            </a:r>
            <a:r>
              <a:rPr lang="en-US" dirty="0"/>
              <a:t>, i.e. elements for which the action on a particle depends on the coordinates of other particles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it means that the </a:t>
            </a:r>
            <a:r>
              <a:rPr lang="en-US" b="1" dirty="0">
                <a:solidFill>
                  <a:srgbClr val="2B62AC"/>
                </a:solidFill>
                <a:sym typeface="Wingdings" pitchFamily="2" charset="2"/>
              </a:rPr>
              <a:t>tracking of different particles cannot happen asynchronously</a:t>
            </a:r>
          </a:p>
          <a:p>
            <a:r>
              <a:rPr lang="en-US" b="1" dirty="0">
                <a:solidFill>
                  <a:srgbClr val="2B62AC"/>
                </a:solidFill>
                <a:sym typeface="Wingdings" pitchFamily="2" charset="2"/>
              </a:rPr>
              <a:t>No special action is required by the user. </a:t>
            </a:r>
            <a:r>
              <a:rPr lang="en-US" dirty="0">
                <a:sym typeface="Wingdings" pitchFamily="2" charset="2"/>
              </a:rPr>
              <a:t>Collective elements are handled automatically by the the </a:t>
            </a:r>
            <a:r>
              <a:rPr lang="en-US" dirty="0" err="1">
                <a:sym typeface="Wingdings" pitchFamily="2" charset="2"/>
              </a:rPr>
              <a:t>Xtrack</a:t>
            </a:r>
            <a:r>
              <a:rPr lang="en-US" dirty="0">
                <a:sym typeface="Wingdings" pitchFamily="2" charset="2"/>
              </a:rPr>
              <a:t> tracker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3D47D3-C445-9940-A7E3-DF146DFB44E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Collective beam elements</a:t>
            </a:r>
          </a:p>
        </p:txBody>
      </p:sp>
    </p:spTree>
    <p:extLst>
      <p:ext uri="{BB962C8B-B14F-4D97-AF65-F5344CB8AC3E}">
        <p14:creationId xmlns:p14="http://schemas.microsoft.com/office/powerpoint/2010/main" val="23541344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29</a:t>
            </a:fld>
            <a:endParaRPr lang="en-CH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147924" y="2139484"/>
            <a:ext cx="6476396" cy="3600986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[Imports, contexts, particles as for single-particle simulations] </a:t>
            </a:r>
          </a:p>
          <a:p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a collective element (e.g. space-charge interaction)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xfields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xf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xf.SpaceCharge3D(_context=context, </a:t>
            </a:r>
            <a:r>
              <a:rPr lang="en-GB" sz="12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update_on_track</a:t>
            </a:r>
            <a:r>
              <a:rPr lang="en-GB" sz="12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=(-5e-3, 5e-3),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y_range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=(-4e-3, 4e-3),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z_range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=(-4e-3, 4e-3),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length=1,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=256,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=256,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nz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=100, solver=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'FFTSolver2p5D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')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a simple sequence including the space-charge element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'qf1'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 'qd1'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'drift2'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as for single particle simulations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E7AF5E-FC24-5D4F-9392-C70F37D54820}"/>
              </a:ext>
            </a:extLst>
          </p:cNvPr>
          <p:cNvSpPr/>
          <p:nvPr/>
        </p:nvSpPr>
        <p:spPr>
          <a:xfrm>
            <a:off x="168438" y="5837445"/>
            <a:ext cx="875418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The tracker takes care of </a:t>
            </a:r>
            <a:r>
              <a:rPr lang="en-US" sz="1700" b="1" dirty="0">
                <a:solidFill>
                  <a:srgbClr val="2B62AC"/>
                </a:solidFill>
              </a:rPr>
              <a:t>cutting the sequence </a:t>
            </a:r>
            <a:r>
              <a:rPr lang="en-US" sz="1700" dirty="0">
                <a:solidFill>
                  <a:schemeClr val="tx2"/>
                </a:solidFill>
              </a:rPr>
              <a:t>at the collective elements</a:t>
            </a:r>
          </a:p>
          <a:p>
            <a:pPr marL="295275" lvl="1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Tracking between the collective elements is performed asynchronously (better performance)</a:t>
            </a:r>
          </a:p>
          <a:p>
            <a:pPr marL="295275" lvl="1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Simulation of collective interactions is performed synchronously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7726AF-B92A-B14F-AE8D-E47FAC7479F0}"/>
              </a:ext>
            </a:extLst>
          </p:cNvPr>
          <p:cNvSpPr/>
          <p:nvPr/>
        </p:nvSpPr>
        <p:spPr>
          <a:xfrm>
            <a:off x="84978" y="5043640"/>
            <a:ext cx="6613236" cy="752133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D0BF1B-53AD-5642-84C9-3A5E17FEDABF}"/>
              </a:ext>
            </a:extLst>
          </p:cNvPr>
          <p:cNvSpPr txBox="1"/>
          <p:nvPr/>
        </p:nvSpPr>
        <p:spPr>
          <a:xfrm>
            <a:off x="6712450" y="4974668"/>
            <a:ext cx="243155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The tracker can be built as seen for single-particle simulations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6A06A6-7381-DA45-BEB8-26F6757E583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Collective beam elements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8B3018-A30D-2742-920F-AE3C1FC278CF}"/>
              </a:ext>
            </a:extLst>
          </p:cNvPr>
          <p:cNvSpPr txBox="1"/>
          <p:nvPr/>
        </p:nvSpPr>
        <p:spPr>
          <a:xfrm>
            <a:off x="1170604" y="537946"/>
            <a:ext cx="7684638" cy="155427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ts val="600"/>
              </a:spcBef>
              <a:defRPr sz="17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Xsuite can handle </a:t>
            </a:r>
            <a:r>
              <a:rPr lang="en-US" b="1" dirty="0">
                <a:solidFill>
                  <a:srgbClr val="2B62AC"/>
                </a:solidFill>
              </a:rPr>
              <a:t>collective elements</a:t>
            </a:r>
            <a:r>
              <a:rPr lang="en-US" dirty="0"/>
              <a:t>, i.e. elements for which the action on a particle depends on the coordinates of other particles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it means that the </a:t>
            </a:r>
            <a:r>
              <a:rPr lang="en-US" b="1" dirty="0">
                <a:solidFill>
                  <a:srgbClr val="2B62AC"/>
                </a:solidFill>
                <a:sym typeface="Wingdings" pitchFamily="2" charset="2"/>
              </a:rPr>
              <a:t>tracking of different particles cannot happen asynchronously</a:t>
            </a:r>
          </a:p>
          <a:p>
            <a:r>
              <a:rPr lang="en-US" b="1" dirty="0">
                <a:solidFill>
                  <a:srgbClr val="2B62AC"/>
                </a:solidFill>
                <a:sym typeface="Wingdings" pitchFamily="2" charset="2"/>
              </a:rPr>
              <a:t>No special action is required by the user. </a:t>
            </a:r>
            <a:r>
              <a:rPr lang="en-US" dirty="0">
                <a:sym typeface="Wingdings" pitchFamily="2" charset="2"/>
              </a:rPr>
              <a:t>Collective elements are handled automatically by the the </a:t>
            </a:r>
            <a:r>
              <a:rPr lang="en-US" dirty="0" err="1">
                <a:sym typeface="Wingdings" pitchFamily="2" charset="2"/>
              </a:rPr>
              <a:t>Xtrack</a:t>
            </a:r>
            <a:r>
              <a:rPr lang="en-US" dirty="0">
                <a:sym typeface="Wingdings" pitchFamily="2" charset="2"/>
              </a:rPr>
              <a:t> tracker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15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83258" y="966621"/>
            <a:ext cx="5300422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Interface to other codes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1793243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Interface to other codes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4758135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31</a:t>
            </a:fld>
            <a:endParaRPr lang="en-CH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7EFAC1-E4C8-324B-8D02-13DFC90B199A}"/>
              </a:ext>
            </a:extLst>
          </p:cNvPr>
          <p:cNvSpPr txBox="1"/>
          <p:nvPr/>
        </p:nvSpPr>
        <p:spPr>
          <a:xfrm>
            <a:off x="1129136" y="565789"/>
            <a:ext cx="7776326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sz="1600" dirty="0">
                <a:solidFill>
                  <a:schemeClr val="tx2"/>
                </a:solidFill>
              </a:rPr>
              <a:t>Xsuite is conceived to be interfaced to other Python modules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Any </a:t>
            </a:r>
            <a:r>
              <a:rPr lang="en-CH" sz="1600" b="1" dirty="0">
                <a:solidFill>
                  <a:srgbClr val="2B62AC"/>
                </a:solidFill>
              </a:rPr>
              <a:t>python object provideing a "el.track(particles)" method </a:t>
            </a:r>
            <a:r>
              <a:rPr lang="en-CH" sz="1600" dirty="0">
                <a:solidFill>
                  <a:schemeClr val="tx2"/>
                </a:solidFill>
              </a:rPr>
              <a:t>can be insterted in a Xsuite lattice (assumes convention on particle coordinates naming and data structure)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For example PyHEADTAIL can be used to intruduce </a:t>
            </a:r>
            <a:r>
              <a:rPr lang="en-CH" sz="1600" b="1" dirty="0">
                <a:solidFill>
                  <a:srgbClr val="2B62AC"/>
                </a:solidFill>
              </a:rPr>
              <a:t>collective beam elements </a:t>
            </a:r>
            <a:r>
              <a:rPr lang="en-CH" sz="1600" dirty="0">
                <a:solidFill>
                  <a:schemeClr val="tx2"/>
                </a:solidFill>
              </a:rPr>
              <a:t>(impedances, dampers, e-cloud) in Xsuite simulation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For this purpose we built a </a:t>
            </a:r>
            <a:r>
              <a:rPr lang="en-CH" sz="1600" b="1" dirty="0">
                <a:solidFill>
                  <a:srgbClr val="2B62AC"/>
                </a:solidFill>
              </a:rPr>
              <a:t>"PyHEADTAIL-compatiblity mode"</a:t>
            </a:r>
            <a:r>
              <a:rPr lang="en-CH" sz="1600" dirty="0">
                <a:solidFill>
                  <a:schemeClr val="tx2"/>
                </a:solidFill>
              </a:rPr>
              <a:t> in Xtrack as </a:t>
            </a: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PyHEADTAIL uses a slightly different naming convention</a:t>
            </a:r>
            <a:endParaRPr lang="en-CH" sz="1600" dirty="0">
              <a:solidFill>
                <a:schemeClr val="tx2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E271DC-0104-3B4A-AD38-5E9CC75FFC33}"/>
              </a:ext>
            </a:extLst>
          </p:cNvPr>
          <p:cNvSpPr/>
          <p:nvPr/>
        </p:nvSpPr>
        <p:spPr>
          <a:xfrm>
            <a:off x="1291387" y="2897933"/>
            <a:ext cx="6476396" cy="3416320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enable_pyheadtail_interface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/>
              <a:t>)</a:t>
            </a:r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Create a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PyHEADTAIL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element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PyHEADTAIL.feedback.transverse_damper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TransverseDamper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damper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TransverseDamper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dampingrate_x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dampingrate_y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15.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a simple sequence including the space-charge element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damper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'qf1'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damper'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'qd1'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'drift2'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as for single particle simulations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7A99A0-7724-0B41-8C60-C19A7301858E}"/>
              </a:ext>
            </a:extLst>
          </p:cNvPr>
          <p:cNvSpPr/>
          <p:nvPr/>
        </p:nvSpPr>
        <p:spPr>
          <a:xfrm>
            <a:off x="1228436" y="2875134"/>
            <a:ext cx="6613236" cy="48952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74E6E1-B816-6A43-8798-4630ACE2796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Interface to other codes</a:t>
            </a:r>
          </a:p>
        </p:txBody>
      </p:sp>
    </p:spTree>
    <p:extLst>
      <p:ext uri="{BB962C8B-B14F-4D97-AF65-F5344CB8AC3E}">
        <p14:creationId xmlns:p14="http://schemas.microsoft.com/office/powerpoint/2010/main" val="23539587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6E271DC-0104-3B4A-AD38-5E9CC75FFC33}"/>
              </a:ext>
            </a:extLst>
          </p:cNvPr>
          <p:cNvSpPr/>
          <p:nvPr/>
        </p:nvSpPr>
        <p:spPr>
          <a:xfrm>
            <a:off x="1291387" y="2897933"/>
            <a:ext cx="6476396" cy="3416320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enable_pyheadtail_interface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/>
              <a:t>)</a:t>
            </a:r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Create a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PyHEADTAIL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element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PyHEADTAIL.feedback.transverse_damper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TransverseDamper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damper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TransverseDamper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dampingrate_x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dampingrate_y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15.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a simple sequence including the space-charge element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damper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'qf1'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'damper' 'qd1'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'drift2'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as for single particle simulations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7EFAC1-E4C8-324B-8D02-13DFC90B199A}"/>
              </a:ext>
            </a:extLst>
          </p:cNvPr>
          <p:cNvSpPr txBox="1"/>
          <p:nvPr/>
        </p:nvSpPr>
        <p:spPr>
          <a:xfrm>
            <a:off x="1195396" y="793260"/>
            <a:ext cx="745771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PyHEADTAIL can be used to intruduce collective beam elements (impedances, dampers, e-cloud) in Xsuite simulation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For this purpose one needs to enable the "PyHEADTAIL-compatiblity mode" in Xtrack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PyHEADTAIL elements can be used as valid Xtrack collective elements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Only on CPU context supported for now (GPU support would require modifications in PyHEADTAIL)</a:t>
            </a:r>
            <a:endParaRPr lang="en-CH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34CFF8-7719-CD41-A8E7-B6AB786E2A25}"/>
              </a:ext>
            </a:extLst>
          </p:cNvPr>
          <p:cNvSpPr/>
          <p:nvPr/>
        </p:nvSpPr>
        <p:spPr>
          <a:xfrm>
            <a:off x="114300" y="852054"/>
            <a:ext cx="8873836" cy="4083627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32</a:t>
            </a:fld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74E6E1-B816-6A43-8798-4630ACE2796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Interface to other codes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6FCA4DA-8E7D-8A4F-9D76-B37A5B43FC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530"/>
          <a:stretch/>
        </p:blipFill>
        <p:spPr>
          <a:xfrm>
            <a:off x="4573020" y="1858002"/>
            <a:ext cx="4570980" cy="30396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A29660-ED79-AE4E-AC38-53DFEAAC0B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008" b="2290"/>
          <a:stretch/>
        </p:blipFill>
        <p:spPr>
          <a:xfrm>
            <a:off x="180784" y="1847117"/>
            <a:ext cx="4360717" cy="29935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517880C-5848-5446-B277-F7C9345EA10B}"/>
              </a:ext>
            </a:extLst>
          </p:cNvPr>
          <p:cNvSpPr txBox="1"/>
          <p:nvPr/>
        </p:nvSpPr>
        <p:spPr>
          <a:xfrm>
            <a:off x="926381" y="1269189"/>
            <a:ext cx="323204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b="1" dirty="0"/>
              <a:t>Tracking, impedance and damper </a:t>
            </a:r>
          </a:p>
          <a:p>
            <a:pPr algn="ctr"/>
            <a:r>
              <a:rPr lang="en-US" sz="1700" b="1" dirty="0"/>
              <a:t>in </a:t>
            </a:r>
            <a:r>
              <a:rPr lang="en-US" sz="1700" b="1" dirty="0" err="1"/>
              <a:t>PyHEADTAIL</a:t>
            </a:r>
            <a:endParaRPr lang="en-US" sz="17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4BE6F2-DBF4-6C4A-BC14-50AD41841529}"/>
              </a:ext>
            </a:extLst>
          </p:cNvPr>
          <p:cNvSpPr txBox="1"/>
          <p:nvPr/>
        </p:nvSpPr>
        <p:spPr>
          <a:xfrm>
            <a:off x="5399157" y="1269189"/>
            <a:ext cx="294298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b="1" dirty="0"/>
              <a:t>Tracking Xsuite</a:t>
            </a:r>
          </a:p>
          <a:p>
            <a:pPr algn="ctr"/>
            <a:r>
              <a:rPr lang="en-US" sz="1700" b="1" dirty="0"/>
              <a:t>impedance and in </a:t>
            </a:r>
            <a:r>
              <a:rPr lang="en-US" sz="1700" b="1" dirty="0" err="1"/>
              <a:t>PyHEADTAIL</a:t>
            </a:r>
            <a:endParaRPr lang="en-US" sz="17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8AEC1C-4F7B-0A44-930E-7A0125856672}"/>
              </a:ext>
            </a:extLst>
          </p:cNvPr>
          <p:cNvSpPr txBox="1"/>
          <p:nvPr/>
        </p:nvSpPr>
        <p:spPr>
          <a:xfrm>
            <a:off x="114300" y="862447"/>
            <a:ext cx="88634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C00000"/>
                </a:solidFill>
              </a:rPr>
              <a:t>Comparison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C1405C-D5B3-704F-BFCC-BB6FC9D7F8F0}"/>
              </a:ext>
            </a:extLst>
          </p:cNvPr>
          <p:cNvSpPr txBox="1"/>
          <p:nvPr/>
        </p:nvSpPr>
        <p:spPr>
          <a:xfrm>
            <a:off x="7935170" y="475859"/>
            <a:ext cx="90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X. </a:t>
            </a:r>
            <a:r>
              <a:rPr lang="en-US" sz="1600" i="1" dirty="0" err="1">
                <a:solidFill>
                  <a:schemeClr val="tx2"/>
                </a:solidFill>
              </a:rPr>
              <a:t>Buffat</a:t>
            </a:r>
            <a:endParaRPr lang="en-US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5142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Interface to other codes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616464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Single-particle tracking – benchmarks and performance</a:t>
            </a:r>
          </a:p>
        </p:txBody>
      </p:sp>
      <p:sp>
        <p:nvSpPr>
          <p:cNvPr id="19" name="Slide Number Placeholder 8">
            <a:extLst>
              <a:ext uri="{FF2B5EF4-FFF2-40B4-BE49-F238E27FC236}">
                <a16:creationId xmlns:a16="http://schemas.microsoft.com/office/drawing/2014/main" id="{C4DDB230-222C-FA40-8C12-F394122B89B1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34</a:t>
            </a:fld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5EC1C8-6A74-3E47-BAB0-05B10ED0BFCE}"/>
              </a:ext>
            </a:extLst>
          </p:cNvPr>
          <p:cNvSpPr txBox="1"/>
          <p:nvPr/>
        </p:nvSpPr>
        <p:spPr>
          <a:xfrm>
            <a:off x="1187916" y="686371"/>
            <a:ext cx="752334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Single-particle tracking has been </a:t>
            </a:r>
            <a:r>
              <a:rPr lang="en-CH" sz="1600" b="1" dirty="0">
                <a:solidFill>
                  <a:srgbClr val="2B62AC"/>
                </a:solidFill>
              </a:rPr>
              <a:t>successfully benchmarked against SixTrack</a:t>
            </a:r>
          </a:p>
          <a:p>
            <a:pPr lvl="1">
              <a:spcBef>
                <a:spcPts val="600"/>
              </a:spcBef>
            </a:pP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CH" sz="1600" dirty="0">
                <a:solidFill>
                  <a:schemeClr val="tx2"/>
                </a:solidFill>
              </a:rPr>
              <a:t>Checks performed for protons and 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rgbClr val="2B62AC"/>
                </a:solidFill>
              </a:rPr>
              <a:t>Computation time</a:t>
            </a:r>
            <a:r>
              <a:rPr lang="en-CH" sz="1600" dirty="0">
                <a:solidFill>
                  <a:schemeClr val="tx2"/>
                </a:solidFill>
              </a:rPr>
              <a:t> very similar to Sixtrack on CPU and to sixtracklib on GPU</a:t>
            </a:r>
          </a:p>
        </p:txBody>
      </p:sp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C643270C-F21D-BE4E-A4B0-442C310554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432927"/>
              </p:ext>
            </p:extLst>
          </p:nvPr>
        </p:nvGraphicFramePr>
        <p:xfrm>
          <a:off x="4624027" y="3292964"/>
          <a:ext cx="4023899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670">
                  <a:extLst>
                    <a:ext uri="{9D8B030D-6E8A-4147-A177-3AD203B41FA5}">
                      <a16:colId xmlns:a16="http://schemas.microsoft.com/office/drawing/2014/main" val="1689385859"/>
                    </a:ext>
                  </a:extLst>
                </a:gridCol>
                <a:gridCol w="1883229">
                  <a:extLst>
                    <a:ext uri="{9D8B030D-6E8A-4147-A177-3AD203B41FA5}">
                      <a16:colId xmlns:a16="http://schemas.microsoft.com/office/drawing/2014/main" val="39212317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CH" sz="1500" dirty="0"/>
                        <a:t>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Computing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684970"/>
                  </a:ext>
                </a:extLst>
              </a:tr>
              <a:tr h="180415">
                <a:tc>
                  <a:txBody>
                    <a:bodyPr/>
                    <a:lstStyle/>
                    <a:p>
                      <a:r>
                        <a:rPr lang="en-CH" sz="1500" b="1" dirty="0"/>
                        <a:t>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190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8016672"/>
                  </a:ext>
                </a:extLst>
              </a:tr>
              <a:tr h="145477">
                <a:tc>
                  <a:txBody>
                    <a:bodyPr/>
                    <a:lstStyle/>
                    <a:p>
                      <a:r>
                        <a:rPr lang="en-CH" sz="1500" b="1" dirty="0"/>
                        <a:t>GPU</a:t>
                      </a:r>
                      <a:r>
                        <a:rPr lang="en-CH" sz="1500" dirty="0"/>
                        <a:t> (Titan V, cupy)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0.80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  <a:endParaRPr lang="en-CH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8625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b="1" dirty="0"/>
                        <a:t>GPU </a:t>
                      </a:r>
                      <a:r>
                        <a:rPr lang="en-CH" sz="1500" dirty="0"/>
                        <a:t>(Titan V, pyopencl)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0.85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  <a:endParaRPr lang="en-CH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5013801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57FE66B-CD17-3C45-B1E2-CBBD554F93EA}"/>
              </a:ext>
            </a:extLst>
          </p:cNvPr>
          <p:cNvSpPr txBox="1"/>
          <p:nvPr/>
        </p:nvSpPr>
        <p:spPr>
          <a:xfrm>
            <a:off x="4563197" y="4585466"/>
            <a:ext cx="40629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(*) tests made on ABP GPU server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1B1B2F1-6AEA-F640-A372-9F1E56829A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550" b="722"/>
          <a:stretch/>
        </p:blipFill>
        <p:spPr>
          <a:xfrm>
            <a:off x="332083" y="1657138"/>
            <a:ext cx="3670752" cy="501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8761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35</a:t>
            </a:fld>
            <a:endParaRPr lang="en-CH" dirty="0"/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61AED16D-567F-BA4A-9111-5F049286A6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5E0852-0D25-7549-8EA3-120A1B421342}"/>
              </a:ext>
            </a:extLst>
          </p:cNvPr>
          <p:cNvSpPr txBox="1"/>
          <p:nvPr/>
        </p:nvSpPr>
        <p:spPr>
          <a:xfrm>
            <a:off x="5204185" y="3006018"/>
            <a:ext cx="3720890" cy="35240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B62AC"/>
                </a:solidFill>
              </a:rPr>
              <a:t>Parameters of pilot study</a:t>
            </a:r>
          </a:p>
          <a:p>
            <a:endParaRPr lang="en-US" sz="1700" b="1" dirty="0">
              <a:solidFill>
                <a:srgbClr val="2B62AC"/>
              </a:solidFill>
            </a:endParaRPr>
          </a:p>
          <a:p>
            <a:r>
              <a:rPr lang="en-US" sz="1700" dirty="0">
                <a:solidFill>
                  <a:schemeClr val="tx2"/>
                </a:solidFill>
              </a:rPr>
              <a:t>Full HL-LHC lattice (20k elements)</a:t>
            </a:r>
          </a:p>
          <a:p>
            <a:r>
              <a:rPr lang="en-US" sz="1700" dirty="0">
                <a:solidFill>
                  <a:schemeClr val="tx2"/>
                </a:solidFill>
              </a:rPr>
              <a:t>Weak strong Beam-beam</a:t>
            </a:r>
          </a:p>
          <a:p>
            <a:endParaRPr lang="en-US" sz="1700" dirty="0">
              <a:solidFill>
                <a:schemeClr val="tx2"/>
              </a:solidFill>
            </a:endParaRPr>
          </a:p>
          <a:p>
            <a:r>
              <a:rPr lang="en-US" sz="1700" dirty="0">
                <a:solidFill>
                  <a:schemeClr val="tx2"/>
                </a:solidFill>
              </a:rPr>
              <a:t>N. tune configurations = 625</a:t>
            </a:r>
          </a:p>
          <a:p>
            <a:r>
              <a:rPr lang="en-US" sz="1700" dirty="0">
                <a:solidFill>
                  <a:schemeClr val="tx2"/>
                </a:solidFill>
              </a:rPr>
              <a:t>N. tracked particles/conf. = 1780</a:t>
            </a:r>
          </a:p>
          <a:p>
            <a:r>
              <a:rPr lang="en-US" sz="1700" dirty="0">
                <a:solidFill>
                  <a:schemeClr val="tx2"/>
                </a:solidFill>
              </a:rPr>
              <a:t>N. turns = 10</a:t>
            </a:r>
            <a:r>
              <a:rPr lang="en-US" sz="1700" baseline="30000" dirty="0">
                <a:solidFill>
                  <a:schemeClr val="tx2"/>
                </a:solidFill>
              </a:rPr>
              <a:t>6</a:t>
            </a:r>
          </a:p>
          <a:p>
            <a:endParaRPr lang="en-US" sz="1700" dirty="0">
              <a:solidFill>
                <a:schemeClr val="tx2"/>
              </a:solidFill>
            </a:endParaRPr>
          </a:p>
          <a:p>
            <a:r>
              <a:rPr lang="en-US" sz="1700" dirty="0">
                <a:solidFill>
                  <a:schemeClr val="tx2"/>
                </a:solidFill>
              </a:rPr>
              <a:t>N. jobs = ~10'000</a:t>
            </a:r>
          </a:p>
          <a:p>
            <a:endParaRPr lang="en-US" sz="1700" dirty="0">
              <a:solidFill>
                <a:schemeClr val="tx2"/>
              </a:solidFill>
            </a:endParaRPr>
          </a:p>
          <a:p>
            <a:r>
              <a:rPr lang="en-US" sz="1700" dirty="0">
                <a:solidFill>
                  <a:schemeClr val="tx2"/>
                </a:solidFill>
              </a:rPr>
              <a:t>Comp. time ~48h on INFN- CNAF cluster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D625B5-BC48-6D43-84A4-951CADF7473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HL-LHC Dynamic Aperture scan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3C403-98F9-BC46-A36B-2753C45EA57B}"/>
              </a:ext>
            </a:extLst>
          </p:cNvPr>
          <p:cNvSpPr txBox="1"/>
          <p:nvPr/>
        </p:nvSpPr>
        <p:spPr>
          <a:xfrm>
            <a:off x="1138335" y="842869"/>
            <a:ext cx="793102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Example of integration with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other Pythonic tools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in a complex workflow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Pymask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used to prepare the machine configurations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Generation of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matched particle distribution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using python module from pysixtrack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Job management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using a new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Python package (</a:t>
            </a:r>
            <a:r>
              <a:rPr lang="en-US" sz="1700" b="1" dirty="0" err="1">
                <a:solidFill>
                  <a:srgbClr val="2B62AC"/>
                </a:solidFill>
                <a:sym typeface="Wingdings" pitchFamily="2" charset="2"/>
              </a:rPr>
              <a:t>TreeMaker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Tracking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performed with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Xsuite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(parquet files used for data storage)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Dynamic Aperture computation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in Python using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Pandas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F87405-7A8F-434E-864E-D99D464601CE}"/>
              </a:ext>
            </a:extLst>
          </p:cNvPr>
          <p:cNvSpPr txBox="1"/>
          <p:nvPr/>
        </p:nvSpPr>
        <p:spPr>
          <a:xfrm>
            <a:off x="5509058" y="475859"/>
            <a:ext cx="3330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G. Sterbini, K. Paraschou, S. </a:t>
            </a:r>
            <a:r>
              <a:rPr lang="en-US" sz="1600" i="1" dirty="0" err="1">
                <a:solidFill>
                  <a:schemeClr val="tx2"/>
                </a:solidFill>
              </a:rPr>
              <a:t>Kostoglou</a:t>
            </a:r>
            <a:endParaRPr lang="en-US" sz="1600" i="1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04BD3A-8A6B-1F42-B66A-19A02F2B6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197" y="2686877"/>
            <a:ext cx="4558534" cy="417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9940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BC0FCD0A-DFC3-8F48-9A8E-AAD7713CEB5E}"/>
              </a:ext>
            </a:extLst>
          </p:cNvPr>
          <p:cNvGrpSpPr/>
          <p:nvPr/>
        </p:nvGrpSpPr>
        <p:grpSpPr>
          <a:xfrm>
            <a:off x="-547098" y="2121466"/>
            <a:ext cx="10505505" cy="3640041"/>
            <a:chOff x="-476758" y="1903751"/>
            <a:chExt cx="10505505" cy="364004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F509D17-37F0-1B45-95A9-61E37C2FFB8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476758" y="1903751"/>
              <a:ext cx="10505505" cy="3627620"/>
              <a:chOff x="-1084580" y="271781"/>
              <a:chExt cx="14351128" cy="4955539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27FF5E4A-BCB0-304D-AB92-500B53C517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-1084580" y="289560"/>
                <a:ext cx="6521958" cy="4937760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48DB42D3-B3F7-924B-BD40-F08BE02661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863850" y="334020"/>
                <a:ext cx="6439662" cy="4865751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55121403-8DD3-6248-AA21-C609056B61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775451" y="271781"/>
                <a:ext cx="6491097" cy="4948047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BA3CA34-2BBE-8E40-91BA-FFA6F2985452}"/>
                </a:ext>
              </a:extLst>
            </p:cNvPr>
            <p:cNvSpPr txBox="1"/>
            <p:nvPr/>
          </p:nvSpPr>
          <p:spPr>
            <a:xfrm rot="16200000">
              <a:off x="-1071720" y="3632730"/>
              <a:ext cx="277665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Vertical tune</a:t>
              </a:r>
              <a:endParaRPr lang="en-US" sz="11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132539A-0884-FC40-B17C-4358A0AF287C}"/>
                </a:ext>
              </a:extLst>
            </p:cNvPr>
            <p:cNvSpPr txBox="1"/>
            <p:nvPr/>
          </p:nvSpPr>
          <p:spPr>
            <a:xfrm>
              <a:off x="776376" y="5282182"/>
              <a:ext cx="23808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Horizontal tune</a:t>
              </a:r>
              <a:endParaRPr lang="en-US" sz="11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02A7322-0887-8E45-9A90-E3F071BEEC40}"/>
                </a:ext>
              </a:extLst>
            </p:cNvPr>
            <p:cNvSpPr txBox="1"/>
            <p:nvPr/>
          </p:nvSpPr>
          <p:spPr>
            <a:xfrm>
              <a:off x="3624942" y="5282182"/>
              <a:ext cx="23839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Horizontal tune</a:t>
              </a:r>
              <a:endParaRPr lang="en-US" sz="11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E648B12-B34D-4649-96BB-9F548FD8F161}"/>
                </a:ext>
              </a:extLst>
            </p:cNvPr>
            <p:cNvSpPr txBox="1"/>
            <p:nvPr/>
          </p:nvSpPr>
          <p:spPr>
            <a:xfrm>
              <a:off x="6512378" y="5282182"/>
              <a:ext cx="23839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Horizontal tune</a:t>
              </a:r>
              <a:endParaRPr lang="en-US" sz="11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CF70E6A9-DEC0-8149-81B0-F6943E025CF2}"/>
              </a:ext>
            </a:extLst>
          </p:cNvPr>
          <p:cNvSpPr txBox="1"/>
          <p:nvPr/>
        </p:nvSpPr>
        <p:spPr>
          <a:xfrm>
            <a:off x="6430347" y="2561253"/>
            <a:ext cx="110639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10</a:t>
            </a:r>
            <a:r>
              <a:rPr lang="en-US" sz="1400" b="1" baseline="30000" dirty="0"/>
              <a:t>6</a:t>
            </a:r>
            <a:r>
              <a:rPr lang="en-US" sz="1400" b="1" dirty="0"/>
              <a:t> particles</a:t>
            </a:r>
          </a:p>
          <a:p>
            <a:r>
              <a:rPr lang="en-US" sz="1400" b="1" dirty="0"/>
              <a:t>32 turns </a:t>
            </a:r>
          </a:p>
          <a:p>
            <a:r>
              <a:rPr lang="en-US" sz="1400" dirty="0"/>
              <a:t>Comp. time:</a:t>
            </a:r>
          </a:p>
          <a:p>
            <a:r>
              <a:rPr lang="en-US" sz="1400" dirty="0"/>
              <a:t>CPU 	24 h</a:t>
            </a:r>
          </a:p>
          <a:p>
            <a:r>
              <a:rPr lang="en-US" sz="1400" dirty="0"/>
              <a:t>GPU	9 min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25FADED-10F3-674E-B048-62FA25B56704}"/>
              </a:ext>
            </a:extLst>
          </p:cNvPr>
          <p:cNvSpPr txBox="1"/>
          <p:nvPr/>
        </p:nvSpPr>
        <p:spPr>
          <a:xfrm>
            <a:off x="1240969" y="628265"/>
            <a:ext cx="782838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Xsuite allows </a:t>
            </a:r>
            <a:r>
              <a:rPr lang="en-US" sz="1700" b="1" dirty="0">
                <a:solidFill>
                  <a:srgbClr val="2B62AC"/>
                </a:solidFill>
              </a:rPr>
              <a:t>different kinds of space-charge simulations </a:t>
            </a:r>
            <a:r>
              <a:rPr lang="en-US" sz="1700" dirty="0">
                <a:solidFill>
                  <a:schemeClr val="tx2"/>
                </a:solidFill>
              </a:rPr>
              <a:t>(frozen, quasi-frozen, Particle In Cell - switching from one to the other is straightforward)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Tested in  the realistic case of the full SPS lattice with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540 space-charge interactions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Example of application where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the usage of GPUs is practically mandatory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857751-E449-974E-AC30-EB771BEE4B9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Space-charge – benchmarks and performance</a:t>
            </a:r>
          </a:p>
        </p:txBody>
      </p:sp>
    </p:spTree>
    <p:extLst>
      <p:ext uri="{BB962C8B-B14F-4D97-AF65-F5344CB8AC3E}">
        <p14:creationId xmlns:p14="http://schemas.microsoft.com/office/powerpoint/2010/main" val="1790086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A748BEC-0EDA-024F-969F-138D90EB0DFB}"/>
              </a:ext>
            </a:extLst>
          </p:cNvPr>
          <p:cNvSpPr txBox="1"/>
          <p:nvPr/>
        </p:nvSpPr>
        <p:spPr>
          <a:xfrm>
            <a:off x="1371600" y="694204"/>
            <a:ext cx="7598229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sz="1600" dirty="0">
                <a:solidFill>
                  <a:schemeClr val="tx2"/>
                </a:solidFill>
              </a:rPr>
              <a:t>Xsuite used to simulate </a:t>
            </a:r>
            <a:r>
              <a:rPr lang="en-CH" sz="1600" b="1" dirty="0">
                <a:solidFill>
                  <a:srgbClr val="2B62AC"/>
                </a:solidFill>
              </a:rPr>
              <a:t>strong-strong beam beam effects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Additional package (</a:t>
            </a:r>
            <a:r>
              <a:rPr lang="en-CH" sz="1600" b="1" dirty="0">
                <a:solidFill>
                  <a:srgbClr val="2B62AC"/>
                </a:solidFill>
              </a:rPr>
              <a:t>PyPLINE</a:t>
            </a:r>
            <a:r>
              <a:rPr lang="en-CH" sz="1600" dirty="0">
                <a:solidFill>
                  <a:schemeClr val="tx2"/>
                </a:solidFill>
              </a:rPr>
              <a:t>) is under development to provides multi-node parallelization and  simulate many bunches</a:t>
            </a:r>
          </a:p>
          <a:p>
            <a:pPr lvl="1">
              <a:spcBef>
                <a:spcPts val="600"/>
              </a:spcBef>
            </a:pP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CH" sz="1600" dirty="0">
                <a:solidFill>
                  <a:schemeClr val="tx2"/>
                </a:solidFill>
              </a:rPr>
              <a:t>Provides </a:t>
            </a:r>
            <a:r>
              <a:rPr lang="en-CH" sz="1600" b="1" dirty="0">
                <a:solidFill>
                  <a:srgbClr val="2B62AC"/>
                </a:solidFill>
              </a:rPr>
              <a:t>two-level parallelization </a:t>
            </a:r>
            <a:r>
              <a:rPr lang="en-CH" sz="1600" dirty="0">
                <a:solidFill>
                  <a:schemeClr val="tx2"/>
                </a:solidFill>
              </a:rPr>
              <a:t>in combination with Xsuite multithreading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rgbClr val="2B62AC"/>
                </a:solidFill>
              </a:rPr>
              <a:t>Being tested on CERN HPC cluster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0F2C0D3-C06B-294C-AC2D-41A5B56AAFC2}"/>
              </a:ext>
            </a:extLst>
          </p:cNvPr>
          <p:cNvGrpSpPr/>
          <p:nvPr/>
        </p:nvGrpSpPr>
        <p:grpSpPr>
          <a:xfrm>
            <a:off x="2238159" y="2799876"/>
            <a:ext cx="4667682" cy="3481696"/>
            <a:chOff x="2390549" y="2799876"/>
            <a:chExt cx="4667682" cy="348169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1E49E49-7F02-9146-88F2-0E7C381D2AAD}"/>
                </a:ext>
              </a:extLst>
            </p:cNvPr>
            <p:cNvSpPr txBox="1"/>
            <p:nvPr/>
          </p:nvSpPr>
          <p:spPr>
            <a:xfrm>
              <a:off x="3150696" y="5973795"/>
              <a:ext cx="36038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Tune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9DEF45E-0425-6142-8B35-0A0D1C472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6182" y="3084224"/>
              <a:ext cx="4204548" cy="296676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6E43FD5-BA66-AD4C-96D4-D80D610BC9F4}"/>
                </a:ext>
              </a:extLst>
            </p:cNvPr>
            <p:cNvSpPr txBox="1"/>
            <p:nvPr/>
          </p:nvSpPr>
          <p:spPr>
            <a:xfrm rot="16200000">
              <a:off x="1247706" y="4295830"/>
              <a:ext cx="25934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Transverse spectrum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D798063-2AAC-0340-A690-3FE5A463FB6F}"/>
                </a:ext>
              </a:extLst>
            </p:cNvPr>
            <p:cNvSpPr txBox="1"/>
            <p:nvPr/>
          </p:nvSpPr>
          <p:spPr>
            <a:xfrm>
              <a:off x="3150697" y="3186667"/>
              <a:ext cx="3603899" cy="511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1600" b="1" dirty="0">
                  <a:solidFill>
                    <a:srgbClr val="0C66B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Horizontal</a:t>
              </a:r>
            </a:p>
            <a:p>
              <a:pPr>
                <a:spcBef>
                  <a:spcPts val="600"/>
                </a:spcBef>
              </a:pPr>
              <a:r>
                <a:rPr lang="en-US" sz="1600" b="1" dirty="0">
                  <a:solidFill>
                    <a:srgbClr val="FF7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Vertical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9ABC6A-F13A-174A-84CB-C5BA7C568798}"/>
                </a:ext>
              </a:extLst>
            </p:cNvPr>
            <p:cNvSpPr txBox="1"/>
            <p:nvPr/>
          </p:nvSpPr>
          <p:spPr>
            <a:xfrm>
              <a:off x="2870696" y="2799876"/>
              <a:ext cx="4187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Coherent beam spectrum (2 bunches)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C946D41-0F9F-3E42-BF35-DD9720D135C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Strong-strong beam beam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C9B9C8-A4BC-B141-8CD4-55F2A947BDC5}"/>
              </a:ext>
            </a:extLst>
          </p:cNvPr>
          <p:cNvSpPr txBox="1"/>
          <p:nvPr/>
        </p:nvSpPr>
        <p:spPr>
          <a:xfrm>
            <a:off x="7935170" y="475859"/>
            <a:ext cx="90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X. </a:t>
            </a:r>
            <a:r>
              <a:rPr lang="en-US" sz="1600" i="1" dirty="0" err="1">
                <a:solidFill>
                  <a:schemeClr val="tx2"/>
                </a:solidFill>
              </a:rPr>
              <a:t>Buffat</a:t>
            </a:r>
            <a:endParaRPr lang="en-US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4362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CC946D41-0F9F-3E42-BF35-DD9720D135C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Recirculating </a:t>
            </a:r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linac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for muon collider</a:t>
            </a: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D0AD8DEA-B8C7-5943-BA01-3045928A9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892BDD0-59DB-5E4D-91D4-300E8852D1DB}" type="slidenum">
              <a:rPr lang="en-CH" smtClean="0"/>
              <a:t>38</a:t>
            </a:fld>
            <a:endParaRPr lang="en-CH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D220057-EAB4-8A4E-912A-854BC63D8BE6}"/>
              </a:ext>
            </a:extLst>
          </p:cNvPr>
          <p:cNvSpPr txBox="1"/>
          <p:nvPr/>
        </p:nvSpPr>
        <p:spPr>
          <a:xfrm>
            <a:off x="7935170" y="475859"/>
            <a:ext cx="90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X. </a:t>
            </a:r>
            <a:r>
              <a:rPr lang="en-US" sz="1600" i="1" dirty="0" err="1">
                <a:solidFill>
                  <a:schemeClr val="tx2"/>
                </a:solidFill>
              </a:rPr>
              <a:t>Buffat</a:t>
            </a:r>
            <a:endParaRPr lang="en-US" sz="1600" i="1" dirty="0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E4EF5A-B186-474E-A052-5FD2FCDBD8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89"/>
          <a:stretch/>
        </p:blipFill>
        <p:spPr>
          <a:xfrm>
            <a:off x="154546" y="2767372"/>
            <a:ext cx="4872078" cy="247432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B31C0C4-3DC7-4A4C-9C69-1BD075D89C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093" y="2743199"/>
            <a:ext cx="3474694" cy="2818723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41A6A044-B8F4-2B47-B678-1AD5E5EDDEDD}"/>
              </a:ext>
            </a:extLst>
          </p:cNvPr>
          <p:cNvSpPr/>
          <p:nvPr/>
        </p:nvSpPr>
        <p:spPr>
          <a:xfrm>
            <a:off x="431440" y="1367187"/>
            <a:ext cx="81845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Xsuite used for first studies on </a:t>
            </a:r>
            <a:r>
              <a:rPr lang="en-CH" b="1" dirty="0">
                <a:solidFill>
                  <a:srgbClr val="2B62AC"/>
                </a:solidFill>
              </a:rPr>
              <a:t>emittance degradation due to beam-beam effects </a:t>
            </a:r>
          </a:p>
        </p:txBody>
      </p:sp>
    </p:spTree>
    <p:extLst>
      <p:ext uri="{BB962C8B-B14F-4D97-AF65-F5344CB8AC3E}">
        <p14:creationId xmlns:p14="http://schemas.microsoft.com/office/powerpoint/2010/main" val="27455596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4D32EA-EAF9-F344-984E-DE4B45ADE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39</a:t>
            </a:fld>
            <a:endParaRPr lang="en-CH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CAA07D0-2194-3540-BF2B-EF30C086F104}"/>
              </a:ext>
            </a:extLst>
          </p:cNvPr>
          <p:cNvGrpSpPr/>
          <p:nvPr/>
        </p:nvGrpSpPr>
        <p:grpSpPr>
          <a:xfrm>
            <a:off x="191038" y="2931591"/>
            <a:ext cx="8703986" cy="3490583"/>
            <a:chOff x="191038" y="3192851"/>
            <a:chExt cx="8703986" cy="349058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063BB53-1AFC-EC43-83F3-2B9CC5F8F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1038" y="3250917"/>
              <a:ext cx="4919448" cy="3432517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5CDC6AF-2224-1D47-9DF7-8F36C4E2DC0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80309" y="3569815"/>
              <a:ext cx="3614715" cy="781200"/>
              <a:chOff x="3642170" y="4053688"/>
              <a:chExt cx="4641942" cy="1003201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4B400C04-EC28-4C4A-AC09-B6973A96D38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2" b="74595"/>
              <a:stretch/>
            </p:blipFill>
            <p:spPr>
              <a:xfrm>
                <a:off x="3642170" y="4053688"/>
                <a:ext cx="4641942" cy="337624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3FADF265-6ECD-6A45-B774-589246DA80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47630"/>
              <a:stretch/>
            </p:blipFill>
            <p:spPr>
              <a:xfrm>
                <a:off x="3642170" y="4360833"/>
                <a:ext cx="4641942" cy="696056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E923DE8-5963-1D47-9E02-66D9ED27C78B}"/>
                </a:ext>
              </a:extLst>
            </p:cNvPr>
            <p:cNvSpPr txBox="1"/>
            <p:nvPr/>
          </p:nvSpPr>
          <p:spPr>
            <a:xfrm>
              <a:off x="5270016" y="3192851"/>
              <a:ext cx="3622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Test run (10 turns)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F0DAE34-A589-7B4F-9E0B-937D4BA3FD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65980" y="4815116"/>
              <a:ext cx="3621600" cy="121601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247806C-00E3-7D41-ABB1-184D11E2ED0D}"/>
                </a:ext>
              </a:extLst>
            </p:cNvPr>
            <p:cNvSpPr txBox="1"/>
            <p:nvPr/>
          </p:nvSpPr>
          <p:spPr>
            <a:xfrm>
              <a:off x="6128656" y="4834040"/>
              <a:ext cx="1001487" cy="430887"/>
            </a:xfrm>
            <a:prstGeom prst="rect">
              <a:avLst/>
            </a:prstGeom>
            <a:solidFill>
              <a:srgbClr val="B3B3B3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Simulated </a:t>
              </a:r>
            </a:p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time interval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F0C3B2B-75E8-E44B-86F4-CB1482EB0449}"/>
                </a:ext>
              </a:extLst>
            </p:cNvPr>
            <p:cNvSpPr txBox="1"/>
            <p:nvPr/>
          </p:nvSpPr>
          <p:spPr>
            <a:xfrm>
              <a:off x="5259133" y="4463534"/>
              <a:ext cx="3622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Realistic study (parametric scan)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42AA760-B9F8-B24B-9440-BB098ACE4350}"/>
                </a:ext>
              </a:extLst>
            </p:cNvPr>
            <p:cNvSpPr txBox="1"/>
            <p:nvPr/>
          </p:nvSpPr>
          <p:spPr>
            <a:xfrm>
              <a:off x="5268686" y="6041572"/>
              <a:ext cx="26997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US" sz="14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CPUs and GPUs in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HTCondor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7322702-0C1D-194E-A61D-5326F8BDC577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Hollow electron lens studies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970A90-A9FB-104D-B282-B8FD57F08A1B}"/>
              </a:ext>
            </a:extLst>
          </p:cNvPr>
          <p:cNvSpPr/>
          <p:nvPr/>
        </p:nvSpPr>
        <p:spPr>
          <a:xfrm>
            <a:off x="0" y="6550222"/>
            <a:ext cx="7315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More details at </a:t>
            </a:r>
            <a:r>
              <a:rPr lang="en-US" sz="1400" dirty="0">
                <a:solidFill>
                  <a:schemeClr val="tx2"/>
                </a:solidFill>
                <a:hlinkClick r:id="rId5"/>
              </a:rPr>
              <a:t>https://indico.cern.ch/event/1068125/contributions/4491551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7C80E6-68EC-A944-ADAD-EC993A5C8511}"/>
              </a:ext>
            </a:extLst>
          </p:cNvPr>
          <p:cNvSpPr txBox="1"/>
          <p:nvPr/>
        </p:nvSpPr>
        <p:spPr>
          <a:xfrm>
            <a:off x="1270336" y="918927"/>
            <a:ext cx="75233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sz="1600" dirty="0">
                <a:solidFill>
                  <a:schemeClr val="tx2"/>
                </a:solidFill>
              </a:rPr>
              <a:t>Xsuite is being used to study </a:t>
            </a:r>
            <a:r>
              <a:rPr lang="en-CH" sz="1600" b="1" dirty="0">
                <a:solidFill>
                  <a:srgbClr val="2B62AC"/>
                </a:solidFill>
              </a:rPr>
              <a:t>halo depletion </a:t>
            </a:r>
            <a:r>
              <a:rPr lang="en-CH" sz="1600" dirty="0">
                <a:solidFill>
                  <a:schemeClr val="tx2"/>
                </a:solidFill>
              </a:rPr>
              <a:t>with </a:t>
            </a:r>
            <a:r>
              <a:rPr lang="en-CH" sz="1600" b="1" dirty="0">
                <a:solidFill>
                  <a:srgbClr val="2B62AC"/>
                </a:solidFill>
              </a:rPr>
              <a:t>hollow electron lenses </a:t>
            </a:r>
            <a:r>
              <a:rPr lang="en-CH" sz="1600" dirty="0">
                <a:solidFill>
                  <a:schemeClr val="tx2"/>
                </a:solidFill>
              </a:rPr>
              <a:t>for HL-LHC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Implemented hollow e-lens in Xtrack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Benchmarked against Sixtrack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Performed first realistic studies (parametric scans)</a:t>
            </a:r>
          </a:p>
          <a:p>
            <a:pPr>
              <a:spcBef>
                <a:spcPts val="600"/>
              </a:spcBef>
            </a:pP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 Showed </a:t>
            </a: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significant advantage of using GPUs</a:t>
            </a:r>
            <a:endParaRPr lang="en-CH" sz="1600" b="1" dirty="0">
              <a:solidFill>
                <a:srgbClr val="2B62AC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69DF97-78AA-154D-A760-FE002F7C9F9D}"/>
              </a:ext>
            </a:extLst>
          </p:cNvPr>
          <p:cNvSpPr txBox="1"/>
          <p:nvPr/>
        </p:nvSpPr>
        <p:spPr>
          <a:xfrm>
            <a:off x="7839631" y="475859"/>
            <a:ext cx="999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P. Hermes</a:t>
            </a:r>
          </a:p>
        </p:txBody>
      </p:sp>
    </p:spTree>
    <p:extLst>
      <p:ext uri="{BB962C8B-B14F-4D97-AF65-F5344CB8AC3E}">
        <p14:creationId xmlns:p14="http://schemas.microsoft.com/office/powerpoint/2010/main" val="3777727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CF23066-C977-BC40-B77D-A87234741E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084"/>
          <a:stretch/>
        </p:blipFill>
        <p:spPr>
          <a:xfrm>
            <a:off x="89451" y="613637"/>
            <a:ext cx="9004853" cy="3183111"/>
          </a:xfrm>
          <a:prstGeom prst="rect">
            <a:avLst/>
          </a:prstGeom>
        </p:spPr>
      </p:pic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CERN-developed multiparticle codes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E4E125-496B-EE4B-8684-CE66A51B95BD}"/>
              </a:ext>
            </a:extLst>
          </p:cNvPr>
          <p:cNvSpPr txBox="1"/>
          <p:nvPr/>
        </p:nvSpPr>
        <p:spPr>
          <a:xfrm>
            <a:off x="148975" y="4276341"/>
            <a:ext cx="8846051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We currently have at least </a:t>
            </a:r>
            <a:r>
              <a:rPr lang="en-US" sz="1700" b="1" dirty="0">
                <a:solidFill>
                  <a:srgbClr val="2962AE"/>
                </a:solidFill>
              </a:rPr>
              <a:t>five CERN-developed multiparticle codes </a:t>
            </a:r>
            <a:r>
              <a:rPr lang="en-US" sz="1700" dirty="0">
                <a:solidFill>
                  <a:schemeClr val="tx2"/>
                </a:solidFill>
              </a:rPr>
              <a:t>that are </a:t>
            </a:r>
            <a:r>
              <a:rPr lang="en-US" sz="1700" b="1" dirty="0">
                <a:solidFill>
                  <a:srgbClr val="2962AE"/>
                </a:solidFill>
              </a:rPr>
              <a:t>used in production </a:t>
            </a:r>
            <a:r>
              <a:rPr lang="en-US" sz="1700" dirty="0">
                <a:solidFill>
                  <a:schemeClr val="tx2"/>
                </a:solidFill>
              </a:rPr>
              <a:t>studies for CERN synchrotrons (+ need to use </a:t>
            </a:r>
            <a:r>
              <a:rPr lang="en-US" sz="1700" dirty="0" err="1">
                <a:solidFill>
                  <a:schemeClr val="tx2"/>
                </a:solidFill>
              </a:rPr>
              <a:t>PyORBIT</a:t>
            </a:r>
            <a:r>
              <a:rPr lang="en-US" sz="1700" dirty="0">
                <a:solidFill>
                  <a:schemeClr val="tx2"/>
                </a:solidFill>
              </a:rPr>
              <a:t>-PTC for Particle-In-Cell space charge studies)</a:t>
            </a:r>
          </a:p>
          <a:p>
            <a:pPr>
              <a:spcBef>
                <a:spcPts val="600"/>
              </a:spcBef>
            </a:pPr>
            <a:endParaRPr lang="en-US" sz="2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This has multiple </a:t>
            </a:r>
            <a:r>
              <a:rPr lang="en-US" sz="1700" b="1" dirty="0">
                <a:solidFill>
                  <a:srgbClr val="2962AE"/>
                </a:solidFill>
              </a:rPr>
              <a:t>drawbacks</a:t>
            </a:r>
            <a:r>
              <a:rPr lang="en-US" sz="1700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962AE"/>
                </a:solidFill>
              </a:rPr>
              <a:t>Simulation capabilities are limited </a:t>
            </a:r>
            <a:r>
              <a:rPr lang="en-US" sz="1700" dirty="0">
                <a:solidFill>
                  <a:schemeClr val="tx2"/>
                </a:solidFill>
              </a:rPr>
              <a:t>(e.g. full-lattice + impedance is not possible)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962AE"/>
                </a:solidFill>
              </a:rPr>
              <a:t>Expensive</a:t>
            </a:r>
            <a:r>
              <a:rPr lang="en-US" sz="1700" dirty="0">
                <a:solidFill>
                  <a:schemeClr val="tx2"/>
                </a:solidFill>
              </a:rPr>
              <a:t> to maintain and further develop (duplicated efforts)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962AE"/>
                </a:solidFill>
              </a:rPr>
              <a:t>Long and very specific learning curve </a:t>
            </a:r>
            <a:r>
              <a:rPr lang="en-US" sz="1700" dirty="0">
                <a:solidFill>
                  <a:schemeClr val="tx2"/>
                </a:solidFill>
              </a:rPr>
              <a:t>for new-comers (know-how is not transferrable)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81641D0-FBF3-984E-81C3-0450E8739F08}"/>
              </a:ext>
            </a:extLst>
          </p:cNvPr>
          <p:cNvGrpSpPr/>
          <p:nvPr/>
        </p:nvGrpSpPr>
        <p:grpSpPr>
          <a:xfrm>
            <a:off x="4580186" y="3814232"/>
            <a:ext cx="3916219" cy="295631"/>
            <a:chOff x="1036846" y="3783527"/>
            <a:chExt cx="3916219" cy="29563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B619968-07A6-DF49-BDBC-F974A86FF98F}"/>
                </a:ext>
              </a:extLst>
            </p:cNvPr>
            <p:cNvSpPr txBox="1"/>
            <p:nvPr/>
          </p:nvSpPr>
          <p:spPr>
            <a:xfrm>
              <a:off x="1036846" y="3786770"/>
              <a:ext cx="1260000" cy="292388"/>
            </a:xfrm>
            <a:prstGeom prst="rect">
              <a:avLst/>
            </a:prstGeom>
            <a:solidFill>
              <a:srgbClr val="A9D18D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Available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2746604-7EB9-1342-A547-8E5EAB74622F}"/>
                </a:ext>
              </a:extLst>
            </p:cNvPr>
            <p:cNvSpPr txBox="1"/>
            <p:nvPr/>
          </p:nvSpPr>
          <p:spPr>
            <a:xfrm>
              <a:off x="2364955" y="3786770"/>
              <a:ext cx="1260000" cy="292388"/>
            </a:xfrm>
            <a:prstGeom prst="rect">
              <a:avLst/>
            </a:prstGeom>
            <a:solidFill>
              <a:srgbClr val="FF7D79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rgbClr val="89070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 available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8E95EEC-DB64-7542-93C9-1020625BC690}"/>
                </a:ext>
              </a:extLst>
            </p:cNvPr>
            <p:cNvSpPr txBox="1"/>
            <p:nvPr/>
          </p:nvSpPr>
          <p:spPr>
            <a:xfrm>
              <a:off x="3693065" y="3783527"/>
              <a:ext cx="1260000" cy="292388"/>
            </a:xfrm>
            <a:prstGeom prst="rect">
              <a:avLst/>
            </a:prstGeom>
            <a:solidFill>
              <a:srgbClr val="F0D89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accent4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Experimental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774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334B2-C828-764C-8F29-424510FE9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40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DF37BC-B3D7-6240-8D3D-BC0B41FB749B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Xsuite-Geant4 simulations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7A67445-A0ED-AA49-A54C-D9325F464199}"/>
              </a:ext>
            </a:extLst>
          </p:cNvPr>
          <p:cNvSpPr txBox="1">
            <a:spLocks/>
          </p:cNvSpPr>
          <p:nvPr/>
        </p:nvSpPr>
        <p:spPr>
          <a:xfrm>
            <a:off x="312357" y="1241902"/>
            <a:ext cx="4788331" cy="538547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dirty="0">
                <a:solidFill>
                  <a:schemeClr val="tx2"/>
                </a:solidFill>
              </a:rPr>
              <a:t>Using a C++ framework based on BDSIM (L. </a:t>
            </a:r>
            <a:r>
              <a:rPr lang="en-US" sz="2100" dirty="0" err="1">
                <a:solidFill>
                  <a:schemeClr val="tx2"/>
                </a:solidFill>
              </a:rPr>
              <a:t>Nevay</a:t>
            </a:r>
            <a:r>
              <a:rPr lang="en-US" sz="2100" dirty="0">
                <a:solidFill>
                  <a:schemeClr val="tx2"/>
                </a:solidFill>
              </a:rPr>
              <a:t>):</a:t>
            </a:r>
          </a:p>
          <a:p>
            <a:pPr lvl="1"/>
            <a:r>
              <a:rPr lang="en-US" sz="1700" dirty="0">
                <a:solidFill>
                  <a:schemeClr val="tx2"/>
                </a:solidFill>
              </a:rPr>
              <a:t>Geant4 radiation transport model with collimators in individual cells</a:t>
            </a:r>
          </a:p>
          <a:p>
            <a:pPr lvl="1"/>
            <a:r>
              <a:rPr lang="en-US" sz="1700" dirty="0">
                <a:solidFill>
                  <a:schemeClr val="tx2"/>
                </a:solidFill>
              </a:rPr>
              <a:t>Particles exchanged between the tracking code and the Geant4 model</a:t>
            </a:r>
          </a:p>
          <a:p>
            <a:pPr lvl="1"/>
            <a:r>
              <a:rPr lang="en-US" sz="1700" dirty="0">
                <a:solidFill>
                  <a:schemeClr val="tx2"/>
                </a:solidFill>
              </a:rPr>
              <a:t>Similar mechanism to the SixTrack-FLUKA coupling</a:t>
            </a:r>
          </a:p>
          <a:p>
            <a:r>
              <a:rPr lang="en-US" sz="2100" dirty="0">
                <a:solidFill>
                  <a:schemeClr val="tx2"/>
                </a:solidFill>
              </a:rPr>
              <a:t>Dedicated C++ - Python interface implemented (</a:t>
            </a:r>
            <a:r>
              <a:rPr lang="en-US" sz="2100" dirty="0">
                <a:solidFill>
                  <a:srgbClr val="FF0000"/>
                </a:solidFill>
                <a:hlinkClick r:id="rId2"/>
              </a:rPr>
              <a:t>collimasim</a:t>
            </a:r>
            <a:r>
              <a:rPr lang="en-US" sz="2100" dirty="0">
                <a:solidFill>
                  <a:schemeClr val="tx2"/>
                </a:solidFill>
              </a:rPr>
              <a:t>)</a:t>
            </a:r>
          </a:p>
          <a:p>
            <a:r>
              <a:rPr lang="en-US" sz="2100" dirty="0">
                <a:solidFill>
                  <a:schemeClr val="tx2"/>
                </a:solidFill>
              </a:rPr>
              <a:t>The first integration with </a:t>
            </a:r>
            <a:r>
              <a:rPr lang="en-US" sz="2100" dirty="0" err="1">
                <a:solidFill>
                  <a:schemeClr val="tx2"/>
                </a:solidFill>
              </a:rPr>
              <a:t>Xtrack</a:t>
            </a:r>
            <a:r>
              <a:rPr lang="en-US" sz="2100" dirty="0">
                <a:solidFill>
                  <a:schemeClr val="tx2"/>
                </a:solidFill>
              </a:rPr>
              <a:t> is available:</a:t>
            </a:r>
          </a:p>
          <a:p>
            <a:pPr lvl="1"/>
            <a:r>
              <a:rPr lang="en-US" sz="1700" dirty="0">
                <a:solidFill>
                  <a:schemeClr val="tx2"/>
                </a:solidFill>
              </a:rPr>
              <a:t>Supports collimator definition, beamline integration, and particle transfer</a:t>
            </a:r>
          </a:p>
          <a:p>
            <a:pPr lvl="1"/>
            <a:r>
              <a:rPr lang="en-US" sz="1700" dirty="0">
                <a:solidFill>
                  <a:schemeClr val="tx2"/>
                </a:solidFill>
              </a:rPr>
              <a:t>Tests ongoing</a:t>
            </a:r>
          </a:p>
        </p:txBody>
      </p:sp>
      <p:pic>
        <p:nvPicPr>
          <p:cNvPr id="7" name="Picture 6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68687E85-BB0B-7C4D-B0BB-E007C0372F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70" r="19622"/>
          <a:stretch/>
        </p:blipFill>
        <p:spPr>
          <a:xfrm>
            <a:off x="5178638" y="2894052"/>
            <a:ext cx="3790717" cy="34074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D6CE0E-85F6-D342-8A34-57F1BB28F667}"/>
              </a:ext>
            </a:extLst>
          </p:cNvPr>
          <p:cNvSpPr txBox="1"/>
          <p:nvPr/>
        </p:nvSpPr>
        <p:spPr>
          <a:xfrm>
            <a:off x="5596021" y="2685772"/>
            <a:ext cx="989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collimators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6ABF74C-F669-5B4B-B8BF-844EEA45C01A}"/>
              </a:ext>
            </a:extLst>
          </p:cNvPr>
          <p:cNvCxnSpPr>
            <a:cxnSpLocks/>
          </p:cNvCxnSpPr>
          <p:nvPr/>
        </p:nvCxnSpPr>
        <p:spPr>
          <a:xfrm>
            <a:off x="6006943" y="2937338"/>
            <a:ext cx="135765" cy="129228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C428E43-FA94-A844-907C-8457B5C9C911}"/>
              </a:ext>
            </a:extLst>
          </p:cNvPr>
          <p:cNvSpPr txBox="1"/>
          <p:nvPr/>
        </p:nvSpPr>
        <p:spPr>
          <a:xfrm>
            <a:off x="5448902" y="6353815"/>
            <a:ext cx="11204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isolated cells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C86E1F-4806-B742-96FA-7C370D8FEA11}"/>
              </a:ext>
            </a:extLst>
          </p:cNvPr>
          <p:cNvSpPr txBox="1"/>
          <p:nvPr/>
        </p:nvSpPr>
        <p:spPr>
          <a:xfrm>
            <a:off x="6968606" y="6120475"/>
            <a:ext cx="1897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plane for back-transfer</a:t>
            </a:r>
          </a:p>
          <a:p>
            <a:r>
              <a:rPr lang="en-US" sz="1400" dirty="0"/>
              <a:t>(green disk)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DBC7902-E07C-B34C-B9A1-FE3BD6D93F58}"/>
              </a:ext>
            </a:extLst>
          </p:cNvPr>
          <p:cNvCxnSpPr>
            <a:cxnSpLocks/>
          </p:cNvCxnSpPr>
          <p:nvPr/>
        </p:nvCxnSpPr>
        <p:spPr>
          <a:xfrm flipH="1" flipV="1">
            <a:off x="6860508" y="5289617"/>
            <a:ext cx="983023" cy="88805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049DD90-150E-4E41-831C-DA59C54A88C7}"/>
              </a:ext>
            </a:extLst>
          </p:cNvPr>
          <p:cNvCxnSpPr>
            <a:cxnSpLocks/>
          </p:cNvCxnSpPr>
          <p:nvPr/>
        </p:nvCxnSpPr>
        <p:spPr>
          <a:xfrm flipH="1">
            <a:off x="6402904" y="2958793"/>
            <a:ext cx="547149" cy="160691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2205388-7AC9-1342-8E5A-861F8FC92F22}"/>
              </a:ext>
            </a:extLst>
          </p:cNvPr>
          <p:cNvSpPr txBox="1"/>
          <p:nvPr/>
        </p:nvSpPr>
        <p:spPr>
          <a:xfrm>
            <a:off x="6806697" y="2680212"/>
            <a:ext cx="1564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particle interacting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19D7008-98D3-6042-9B0E-1E98AF005195}"/>
              </a:ext>
            </a:extLst>
          </p:cNvPr>
          <p:cNvGrpSpPr/>
          <p:nvPr/>
        </p:nvGrpSpPr>
        <p:grpSpPr>
          <a:xfrm>
            <a:off x="5081949" y="908550"/>
            <a:ext cx="3799930" cy="1503487"/>
            <a:chOff x="4983233" y="610825"/>
            <a:chExt cx="3799930" cy="1503487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B9360AD-4725-9647-B0F1-888D835E5EA6}"/>
                </a:ext>
              </a:extLst>
            </p:cNvPr>
            <p:cNvGrpSpPr/>
            <p:nvPr/>
          </p:nvGrpSpPr>
          <p:grpSpPr>
            <a:xfrm>
              <a:off x="4983233" y="610825"/>
              <a:ext cx="3799930" cy="1503487"/>
              <a:chOff x="694522" y="3495609"/>
              <a:chExt cx="5790542" cy="2151620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4CD9167C-351C-B14B-A40F-12AC6BE44764}"/>
                  </a:ext>
                </a:extLst>
              </p:cNvPr>
              <p:cNvGrpSpPr/>
              <p:nvPr/>
            </p:nvGrpSpPr>
            <p:grpSpPr>
              <a:xfrm>
                <a:off x="694522" y="3495609"/>
                <a:ext cx="5790542" cy="2151620"/>
                <a:chOff x="694522" y="3495609"/>
                <a:chExt cx="5790542" cy="2151620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968D875E-36E6-6E4C-9456-FC97E7BCF1E4}"/>
                    </a:ext>
                  </a:extLst>
                </p:cNvPr>
                <p:cNvSpPr/>
                <p:nvPr/>
              </p:nvSpPr>
              <p:spPr>
                <a:xfrm>
                  <a:off x="4460868" y="3495609"/>
                  <a:ext cx="2024196" cy="2151620"/>
                </a:xfrm>
                <a:prstGeom prst="rect">
                  <a:avLst/>
                </a:prstGeom>
                <a:noFill/>
                <a:ln w="444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1126118C-AEB9-2B41-803C-4DC7A11CB0E6}"/>
                    </a:ext>
                  </a:extLst>
                </p:cNvPr>
                <p:cNvSpPr/>
                <p:nvPr/>
              </p:nvSpPr>
              <p:spPr>
                <a:xfrm>
                  <a:off x="694522" y="3495610"/>
                  <a:ext cx="3605974" cy="2151619"/>
                </a:xfrm>
                <a:prstGeom prst="rect">
                  <a:avLst/>
                </a:prstGeom>
                <a:noFill/>
                <a:ln w="4445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20062A0F-842A-114F-BE99-153540F592F5}"/>
                    </a:ext>
                  </a:extLst>
                </p:cNvPr>
                <p:cNvSpPr txBox="1"/>
                <p:nvPr/>
              </p:nvSpPr>
              <p:spPr>
                <a:xfrm>
                  <a:off x="828091" y="3495610"/>
                  <a:ext cx="702436" cy="4404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C++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09E35790-55E0-FD41-BD7B-9EAAE3850DFA}"/>
                    </a:ext>
                  </a:extLst>
                </p:cNvPr>
                <p:cNvSpPr txBox="1"/>
                <p:nvPr/>
              </p:nvSpPr>
              <p:spPr>
                <a:xfrm>
                  <a:off x="4514456" y="3528023"/>
                  <a:ext cx="1095816" cy="4404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Python</a:t>
                  </a:r>
                  <a:endParaRPr lang="en-US" sz="2000" b="1" dirty="0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4725F63-2102-2E47-8CCD-5ED7E6D63ACA}"/>
                  </a:ext>
                </a:extLst>
              </p:cNvPr>
              <p:cNvGrpSpPr/>
              <p:nvPr/>
            </p:nvGrpSpPr>
            <p:grpSpPr>
              <a:xfrm>
                <a:off x="943660" y="3985351"/>
                <a:ext cx="5395679" cy="1410955"/>
                <a:chOff x="885045" y="3868121"/>
                <a:chExt cx="5395679" cy="1410955"/>
              </a:xfrm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8E21F5B5-8FC2-7D46-864B-E4A6121D6FDB}"/>
                    </a:ext>
                  </a:extLst>
                </p:cNvPr>
                <p:cNvSpPr/>
                <p:nvPr/>
              </p:nvSpPr>
              <p:spPr>
                <a:xfrm>
                  <a:off x="885046" y="4369478"/>
                  <a:ext cx="961292" cy="42203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/>
                    <a:t>ROOT</a:t>
                  </a:r>
                  <a:endParaRPr lang="en-US" dirty="0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3F5FCA96-5023-4B4E-805A-812BA3E44F11}"/>
                    </a:ext>
                  </a:extLst>
                </p:cNvPr>
                <p:cNvSpPr/>
                <p:nvPr/>
              </p:nvSpPr>
              <p:spPr>
                <a:xfrm>
                  <a:off x="887482" y="3868121"/>
                  <a:ext cx="961292" cy="42203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/>
                    <a:t>Geant4</a:t>
                  </a:r>
                  <a:endParaRPr lang="en-US" dirty="0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578C0E6B-7339-544C-BD47-B3680622F400}"/>
                    </a:ext>
                  </a:extLst>
                </p:cNvPr>
                <p:cNvSpPr/>
                <p:nvPr/>
              </p:nvSpPr>
              <p:spPr>
                <a:xfrm>
                  <a:off x="885045" y="4857044"/>
                  <a:ext cx="961292" cy="42203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/>
                    <a:t>CLHEP</a:t>
                  </a:r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A7C50022-9037-0C47-8E6E-68F30349F57F}"/>
                    </a:ext>
                  </a:extLst>
                </p:cNvPr>
                <p:cNvSpPr/>
                <p:nvPr/>
              </p:nvSpPr>
              <p:spPr>
                <a:xfrm>
                  <a:off x="2320784" y="4369476"/>
                  <a:ext cx="961292" cy="42203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/>
                    <a:t>BDSIM</a:t>
                  </a:r>
                  <a:endParaRPr lang="en-US" dirty="0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6056C64C-1A2B-E14E-9588-B8EC6D25EC9B}"/>
                    </a:ext>
                  </a:extLst>
                </p:cNvPr>
                <p:cNvSpPr/>
                <p:nvPr/>
              </p:nvSpPr>
              <p:spPr>
                <a:xfrm>
                  <a:off x="3715272" y="4363132"/>
                  <a:ext cx="1269848" cy="42203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 err="1"/>
                    <a:t>collimasim</a:t>
                  </a:r>
                  <a:endParaRPr lang="en-US" dirty="0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32D40734-AFC8-7B4D-AF17-E4DF4845F124}"/>
                    </a:ext>
                  </a:extLst>
                </p:cNvPr>
                <p:cNvSpPr/>
                <p:nvPr/>
              </p:nvSpPr>
              <p:spPr>
                <a:xfrm>
                  <a:off x="5422015" y="4363132"/>
                  <a:ext cx="858709" cy="42203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 err="1"/>
                    <a:t>xtrack</a:t>
                  </a:r>
                  <a:endParaRPr lang="en-US" dirty="0"/>
                </a:p>
              </p:txBody>
            </p:sp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8B40738C-D90B-6748-927E-0CCC065F6D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17081" y="4124527"/>
                  <a:ext cx="368174" cy="419660"/>
                </a:xfrm>
                <a:prstGeom prst="straightConnector1">
                  <a:avLst/>
                </a:prstGeom>
                <a:ln w="31750"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E9F1655C-0193-364A-9677-D108C3E0C1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858251" y="4593472"/>
                  <a:ext cx="441720" cy="3"/>
                </a:xfrm>
                <a:prstGeom prst="straightConnector1">
                  <a:avLst/>
                </a:prstGeom>
                <a:ln w="31750"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75D60FC6-F41B-1A41-9912-244FBC1664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50148" y="4650264"/>
                  <a:ext cx="249824" cy="325077"/>
                </a:xfrm>
                <a:prstGeom prst="straightConnector1">
                  <a:avLst/>
                </a:prstGeom>
                <a:ln w="31750"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>
                  <a:extLst>
                    <a:ext uri="{FF2B5EF4-FFF2-40B4-BE49-F238E27FC236}">
                      <a16:creationId xmlns:a16="http://schemas.microsoft.com/office/drawing/2014/main" id="{335D0D32-199B-614D-801E-B0D8EE549E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95478" y="4580490"/>
                  <a:ext cx="418266" cy="1"/>
                </a:xfrm>
                <a:prstGeom prst="straightConnector1">
                  <a:avLst/>
                </a:prstGeom>
                <a:ln w="31750"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EB24A0C-E32C-1A4D-896D-16A0A68959A0}"/>
                </a:ext>
              </a:extLst>
            </p:cNvPr>
            <p:cNvCxnSpPr>
              <a:cxnSpLocks/>
            </p:cNvCxnSpPr>
            <p:nvPr/>
          </p:nvCxnSpPr>
          <p:spPr>
            <a:xfrm>
              <a:off x="7849544" y="1450824"/>
              <a:ext cx="274479" cy="1"/>
            </a:xfrm>
            <a:prstGeom prst="straightConnector1">
              <a:avLst/>
            </a:prstGeom>
            <a:ln w="31750"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8F8FC87-1824-D948-8037-57ADD822A5FF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6009120" y="5931481"/>
            <a:ext cx="291170" cy="42233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337E83D-CE35-1544-8091-ADD1178F0313}"/>
              </a:ext>
            </a:extLst>
          </p:cNvPr>
          <p:cNvSpPr txBox="1"/>
          <p:nvPr/>
        </p:nvSpPr>
        <p:spPr>
          <a:xfrm>
            <a:off x="7677984" y="475859"/>
            <a:ext cx="11612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A. Abramov</a:t>
            </a:r>
          </a:p>
        </p:txBody>
      </p:sp>
    </p:spTree>
    <p:extLst>
      <p:ext uri="{BB962C8B-B14F-4D97-AF65-F5344CB8AC3E}">
        <p14:creationId xmlns:p14="http://schemas.microsoft.com/office/powerpoint/2010/main" val="5224976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BC698D1C-A2FC-E74E-A383-4C1863A3A50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C00923-A0BD-9D42-9A1D-09D45F8053E1}"/>
              </a:ext>
            </a:extLst>
          </p:cNvPr>
          <p:cNvSpPr txBox="1"/>
          <p:nvPr/>
        </p:nvSpPr>
        <p:spPr>
          <a:xfrm>
            <a:off x="425002" y="3257447"/>
            <a:ext cx="8589905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Xsuite development </a:t>
            </a:r>
            <a:r>
              <a:rPr lang="en-US" b="1" dirty="0">
                <a:solidFill>
                  <a:srgbClr val="2B62AC"/>
                </a:solidFill>
              </a:rPr>
              <a:t>experience so far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Shows </a:t>
            </a:r>
            <a:r>
              <a:rPr lang="en-US" b="1" dirty="0">
                <a:solidFill>
                  <a:srgbClr val="2B62AC"/>
                </a:solidFill>
              </a:rPr>
              <a:t>feasibility of integrated modular code </a:t>
            </a:r>
            <a:r>
              <a:rPr lang="en-US" dirty="0">
                <a:solidFill>
                  <a:schemeClr val="tx2"/>
                </a:solidFill>
              </a:rPr>
              <a:t>covering the application of our interest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Demonstrates a </a:t>
            </a:r>
            <a:r>
              <a:rPr lang="en-US" b="1" dirty="0">
                <a:solidFill>
                  <a:srgbClr val="2B62AC"/>
                </a:solidFill>
              </a:rPr>
              <a:t>convenient approach to handle multiple computing platform </a:t>
            </a:r>
            <a:r>
              <a:rPr lang="en-US" dirty="0">
                <a:solidFill>
                  <a:schemeClr val="tx2"/>
                </a:solidFill>
              </a:rPr>
              <a:t>while keeping compact and readable physics code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Already </a:t>
            </a:r>
            <a:r>
              <a:rPr lang="en-US" b="1" dirty="0">
                <a:solidFill>
                  <a:srgbClr val="2B62AC"/>
                </a:solidFill>
              </a:rPr>
              <a:t>being used for production runs</a:t>
            </a: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Expected to become our </a:t>
            </a:r>
            <a:r>
              <a:rPr lang="en-US" b="1" dirty="0">
                <a:solidFill>
                  <a:srgbClr val="2B62AC"/>
                </a:solidFill>
              </a:rPr>
              <a:t>workhorse for multiparticle simulations </a:t>
            </a:r>
            <a:r>
              <a:rPr lang="en-US" dirty="0">
                <a:solidFill>
                  <a:schemeClr val="tx2"/>
                </a:solidFill>
              </a:rPr>
              <a:t>over the coming year</a:t>
            </a:r>
            <a:endParaRPr lang="en-US" b="1" dirty="0">
              <a:solidFill>
                <a:srgbClr val="2B62AC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b="1" dirty="0">
                <a:solidFill>
                  <a:srgbClr val="2B62AC"/>
                </a:solidFill>
              </a:rPr>
              <a:t>We hope it can be useful also for the Gamma Factory studies!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C1F0E06-BD45-2B42-9573-2266005782DE}"/>
              </a:ext>
            </a:extLst>
          </p:cNvPr>
          <p:cNvGrpSpPr/>
          <p:nvPr/>
        </p:nvGrpSpPr>
        <p:grpSpPr>
          <a:xfrm>
            <a:off x="-25757" y="441540"/>
            <a:ext cx="9032330" cy="2139538"/>
            <a:chOff x="0" y="461994"/>
            <a:chExt cx="9032330" cy="213953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0205F1D-481D-3E4E-80E9-C44BB2048B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56747"/>
            <a:stretch/>
          </p:blipFill>
          <p:spPr>
            <a:xfrm>
              <a:off x="0" y="461994"/>
              <a:ext cx="9032330" cy="1701658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AE4E7A5-64B2-2E40-929D-BB7507123E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83572" b="4971"/>
            <a:stretch/>
          </p:blipFill>
          <p:spPr>
            <a:xfrm>
              <a:off x="0" y="2150773"/>
              <a:ext cx="9032330" cy="450759"/>
            </a:xfrm>
            <a:prstGeom prst="rect">
              <a:avLst/>
            </a:prstGeom>
          </p:spPr>
        </p:pic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532C1F4C-03FA-1148-B860-B460B67E566E}"/>
              </a:ext>
            </a:extLst>
          </p:cNvPr>
          <p:cNvSpPr txBox="1"/>
          <p:nvPr/>
        </p:nvSpPr>
        <p:spPr>
          <a:xfrm>
            <a:off x="3305178" y="2663681"/>
            <a:ext cx="1645200" cy="292388"/>
          </a:xfrm>
          <a:prstGeom prst="rect">
            <a:avLst/>
          </a:prstGeom>
          <a:solidFill>
            <a:srgbClr val="A9D18D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F18270D-2D86-284A-BEB9-1EA0975DEBB9}"/>
              </a:ext>
            </a:extLst>
          </p:cNvPr>
          <p:cNvSpPr txBox="1"/>
          <p:nvPr/>
        </p:nvSpPr>
        <p:spPr>
          <a:xfrm>
            <a:off x="5037507" y="2663681"/>
            <a:ext cx="1645200" cy="292388"/>
          </a:xfrm>
          <a:prstGeom prst="rect">
            <a:avLst/>
          </a:prstGeom>
          <a:solidFill>
            <a:srgbClr val="E2F0D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30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Under development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486BE5A-8447-CA40-A730-9CD03B18AC6E}"/>
              </a:ext>
            </a:extLst>
          </p:cNvPr>
          <p:cNvSpPr txBox="1"/>
          <p:nvPr/>
        </p:nvSpPr>
        <p:spPr>
          <a:xfrm>
            <a:off x="6769836" y="2660438"/>
            <a:ext cx="1645200" cy="292388"/>
          </a:xfrm>
          <a:prstGeom prst="rect">
            <a:avLst/>
          </a:prstGeom>
          <a:solidFill>
            <a:srgbClr val="F0D89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study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788D01-F391-3D4E-94DD-493EF31B9214}"/>
              </a:ext>
            </a:extLst>
          </p:cNvPr>
          <p:cNvSpPr txBox="1"/>
          <p:nvPr/>
        </p:nvSpPr>
        <p:spPr>
          <a:xfrm>
            <a:off x="762000" y="6135006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49574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0284126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AF5FBE-938C-7348-8AD7-015E1EB87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43</a:t>
            </a:fld>
            <a:endParaRPr lang="en-CH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8605274-BEB5-8349-AF70-9876638B3D85}"/>
              </a:ext>
            </a:extLst>
          </p:cNvPr>
          <p:cNvGraphicFramePr>
            <a:graphicFrameLocks noGrp="1"/>
          </p:cNvGraphicFramePr>
          <p:nvPr/>
        </p:nvGraphicFramePr>
        <p:xfrm>
          <a:off x="4524462" y="2903725"/>
          <a:ext cx="424053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1868">
                  <a:extLst>
                    <a:ext uri="{9D8B030D-6E8A-4147-A177-3AD203B41FA5}">
                      <a16:colId xmlns:a16="http://schemas.microsoft.com/office/drawing/2014/main" val="1689385859"/>
                    </a:ext>
                  </a:extLst>
                </a:gridCol>
                <a:gridCol w="1628667">
                  <a:extLst>
                    <a:ext uri="{9D8B030D-6E8A-4147-A177-3AD203B41FA5}">
                      <a16:colId xmlns:a16="http://schemas.microsoft.com/office/drawing/2014/main" val="39212317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sz="1700" dirty="0"/>
                        <a:t>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700" dirty="0"/>
                        <a:t>Computing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684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700" dirty="0"/>
                        <a:t>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700" dirty="0"/>
                        <a:t>5.5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8016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700" dirty="0"/>
                        <a:t>GPU (Titan V, cupy)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700" dirty="0"/>
                        <a:t>20 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8625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700" dirty="0"/>
                        <a:t>GPU (Titan V, via pyopencl)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700" dirty="0"/>
                        <a:t>38 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501380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8AB8F3D-A4B5-594D-9544-BEFDF0E8262D}"/>
              </a:ext>
            </a:extLst>
          </p:cNvPr>
          <p:cNvSpPr txBox="1"/>
          <p:nvPr/>
        </p:nvSpPr>
        <p:spPr>
          <a:xfrm>
            <a:off x="4528946" y="4378377"/>
            <a:ext cx="4073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(*) tests made on ABP GPU server for typical SPS space-charge interaction (PIC)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6B3295-17CE-0F4E-BD05-9DE51EE88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14" y="2114271"/>
            <a:ext cx="4118688" cy="33348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930D3C7-9A13-204B-B753-BF7A5B0EC807}"/>
              </a:ext>
            </a:extLst>
          </p:cNvPr>
          <p:cNvSpPr txBox="1"/>
          <p:nvPr/>
        </p:nvSpPr>
        <p:spPr>
          <a:xfrm>
            <a:off x="436703" y="2369836"/>
            <a:ext cx="19143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100" b="1" dirty="0">
                <a:solidFill>
                  <a:srgbClr val="16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Xfields PIC</a:t>
            </a:r>
          </a:p>
          <a:p>
            <a:r>
              <a:rPr lang="en-CH" sz="1100" b="1" dirty="0">
                <a:solidFill>
                  <a:srgbClr val="FF010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Bassetti Erskine formula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2E88D9-FF81-5442-B958-6E0332CE829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Space-charge – benchmarks and performance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0692D8-E651-EE4F-ADD4-2D59797D072D}"/>
              </a:ext>
            </a:extLst>
          </p:cNvPr>
          <p:cNvSpPr txBox="1"/>
          <p:nvPr/>
        </p:nvSpPr>
        <p:spPr>
          <a:xfrm>
            <a:off x="474309" y="1964097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Space-charge check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1EA87E-81FF-4E43-AD7F-96C789758B74}"/>
              </a:ext>
            </a:extLst>
          </p:cNvPr>
          <p:cNvSpPr txBox="1"/>
          <p:nvPr/>
        </p:nvSpPr>
        <p:spPr>
          <a:xfrm>
            <a:off x="1187916" y="879686"/>
            <a:ext cx="752334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Different methods crosschecked against each other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Particular care in optimizing performance on GPU</a:t>
            </a:r>
          </a:p>
        </p:txBody>
      </p:sp>
    </p:spTree>
    <p:extLst>
      <p:ext uri="{BB962C8B-B14F-4D97-AF65-F5344CB8AC3E}">
        <p14:creationId xmlns:p14="http://schemas.microsoft.com/office/powerpoint/2010/main" val="27541047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44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 foundations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E4E125-496B-EE4B-8684-CE66A51B95BD}"/>
              </a:ext>
            </a:extLst>
          </p:cNvPr>
          <p:cNvSpPr txBox="1"/>
          <p:nvPr/>
        </p:nvSpPr>
        <p:spPr>
          <a:xfrm>
            <a:off x="1160980" y="558047"/>
            <a:ext cx="798301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2962AE"/>
                </a:solidFill>
              </a:rPr>
              <a:t>We did not start from scratch</a:t>
            </a:r>
            <a:r>
              <a:rPr lang="en-US" sz="1700" dirty="0">
                <a:solidFill>
                  <a:schemeClr val="tx2"/>
                </a:solidFill>
              </a:rPr>
              <a:t>, instead we could </a:t>
            </a:r>
            <a:r>
              <a:rPr lang="en-US" sz="1700" b="1" dirty="0">
                <a:solidFill>
                  <a:srgbClr val="2B62AC"/>
                </a:solidFill>
              </a:rPr>
              <a:t>learn and inherit features </a:t>
            </a:r>
            <a:r>
              <a:rPr lang="en-US" sz="1700" dirty="0">
                <a:solidFill>
                  <a:schemeClr val="tx2"/>
                </a:solidFill>
              </a:rPr>
              <a:t>from the following existing tools: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6FD10B-5824-1549-A137-F7168A5A1A9A}"/>
              </a:ext>
            </a:extLst>
          </p:cNvPr>
          <p:cNvSpPr/>
          <p:nvPr/>
        </p:nvSpPr>
        <p:spPr>
          <a:xfrm>
            <a:off x="2286000" y="27903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 </a:t>
            </a: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DB72FC-03F1-3E49-A54B-7E11CD90F7BC}"/>
              </a:ext>
            </a:extLst>
          </p:cNvPr>
          <p:cNvSpPr/>
          <p:nvPr/>
        </p:nvSpPr>
        <p:spPr>
          <a:xfrm>
            <a:off x="235873" y="1385719"/>
            <a:ext cx="633002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u="sng" dirty="0" err="1">
                <a:solidFill>
                  <a:srgbClr val="2962AE"/>
                </a:solidFill>
                <a:sym typeface="Wingdings" pitchFamily="2" charset="2"/>
              </a:rPr>
              <a:t>sixtraklib</a:t>
            </a:r>
            <a:r>
              <a:rPr lang="en-US" sz="1700" b="1" u="sng" dirty="0">
                <a:solidFill>
                  <a:srgbClr val="2962AE"/>
                </a:solidFill>
                <a:sym typeface="Wingdings" pitchFamily="2" charset="2"/>
              </a:rPr>
              <a:t>-pysixtrack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Clean, tested and documented implementation of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machine elements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(basically reused without changes, physics from SixTrack)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Particle description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with redundant energy variables for better precision and speed (from sixtrack experience)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Experience with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multiplatform code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(CPU/GPU)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Tools for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importing machine model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from MAD-X or sixtrack input</a:t>
            </a:r>
          </a:p>
          <a:p>
            <a:pPr>
              <a:spcBef>
                <a:spcPts val="600"/>
              </a:spcBef>
            </a:pPr>
            <a:endParaRPr lang="en-US" sz="500" b="1" dirty="0">
              <a:solidFill>
                <a:srgbClr val="2962AE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sz="1700" b="1" u="sng" dirty="0" err="1">
                <a:solidFill>
                  <a:srgbClr val="2962AE"/>
                </a:solidFill>
                <a:sym typeface="Wingdings" pitchFamily="2" charset="2"/>
              </a:rPr>
              <a:t>PyHEADTAIL</a:t>
            </a:r>
            <a:endParaRPr lang="en-US" sz="1700" b="1" u="sng" dirty="0">
              <a:solidFill>
                <a:srgbClr val="2962AE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Driving a multiparticle simulation through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Python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Usage of vectorization through </a:t>
            </a:r>
            <a:r>
              <a:rPr lang="en-US" sz="1700" b="1" dirty="0" err="1">
                <a:solidFill>
                  <a:srgbClr val="2B62AC"/>
                </a:solidFill>
                <a:sym typeface="Wingdings" pitchFamily="2" charset="2"/>
              </a:rPr>
              <a:t>numpy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to speed up parts of the simulation directly in Python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sz="1700" b="1" u="sng" dirty="0" err="1">
                <a:solidFill>
                  <a:srgbClr val="2962AE"/>
                </a:solidFill>
                <a:sym typeface="Wingdings" pitchFamily="2" charset="2"/>
              </a:rPr>
              <a:t>PyPIC</a:t>
            </a:r>
            <a:endParaRPr lang="en-US" sz="1700" b="1" u="sng" dirty="0">
              <a:solidFill>
                <a:srgbClr val="2962AE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2D and 3D FFT Particle In Cell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with integrated Green functions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Experience with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CPU and GPU</a:t>
            </a:r>
          </a:p>
        </p:txBody>
      </p:sp>
      <p:pic>
        <p:nvPicPr>
          <p:cNvPr id="9218" name="Picture 2" descr="No need to reinvent the wheel - follow these examples">
            <a:extLst>
              <a:ext uri="{FF2B5EF4-FFF2-40B4-BE49-F238E27FC236}">
                <a16:creationId xmlns:a16="http://schemas.microsoft.com/office/drawing/2014/main" id="{23FAB6DE-CDCA-B248-A707-88597FDCA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357" y="2431143"/>
            <a:ext cx="25019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9A40E5-682C-894C-A1C0-99234FAEF5FB}"/>
              </a:ext>
            </a:extLst>
          </p:cNvPr>
          <p:cNvSpPr txBox="1"/>
          <p:nvPr/>
        </p:nvSpPr>
        <p:spPr>
          <a:xfrm>
            <a:off x="6570831" y="1757657"/>
            <a:ext cx="2109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902030302020204" pitchFamily="66" charset="0"/>
              </a:rPr>
              <a:t>Don't reinvent the wheel…</a:t>
            </a:r>
          </a:p>
        </p:txBody>
      </p:sp>
    </p:spTree>
    <p:extLst>
      <p:ext uri="{BB962C8B-B14F-4D97-AF65-F5344CB8AC3E}">
        <p14:creationId xmlns:p14="http://schemas.microsoft.com/office/powerpoint/2010/main" val="344701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Xsuite: code complexity</a:t>
            </a:r>
          </a:p>
        </p:txBody>
      </p:sp>
      <p:sp>
        <p:nvSpPr>
          <p:cNvPr id="19" name="Slide Number Placeholder 8">
            <a:extLst>
              <a:ext uri="{FF2B5EF4-FFF2-40B4-BE49-F238E27FC236}">
                <a16:creationId xmlns:a16="http://schemas.microsoft.com/office/drawing/2014/main" id="{C4DDB230-222C-FA40-8C12-F394122B89B1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45</a:t>
            </a:fld>
            <a:endParaRPr lang="en-CH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1B468C2-F343-2A4F-A2F2-104CA65303E3}"/>
              </a:ext>
            </a:extLst>
          </p:cNvPr>
          <p:cNvSpPr/>
          <p:nvPr/>
        </p:nvSpPr>
        <p:spPr>
          <a:xfrm>
            <a:off x="1167205" y="606925"/>
            <a:ext cx="7869220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Xsuite leverages </a:t>
            </a:r>
            <a:r>
              <a:rPr lang="en-US" sz="1700" b="1" dirty="0">
                <a:solidFill>
                  <a:srgbClr val="2662AE"/>
                </a:solidFill>
              </a:rPr>
              <a:t>Python's flexibility </a:t>
            </a:r>
            <a:r>
              <a:rPr lang="en-US" sz="1700" dirty="0">
                <a:solidFill>
                  <a:schemeClr val="tx2"/>
                </a:solidFill>
              </a:rPr>
              <a:t>(introspection) and </a:t>
            </a:r>
            <a:r>
              <a:rPr lang="en-US" sz="1700" b="1" dirty="0">
                <a:solidFill>
                  <a:srgbClr val="2762AE"/>
                </a:solidFill>
              </a:rPr>
              <a:t>massive code </a:t>
            </a:r>
            <a:r>
              <a:rPr lang="en-US" sz="1700" b="1" dirty="0" err="1">
                <a:solidFill>
                  <a:srgbClr val="2762AE"/>
                </a:solidFill>
              </a:rPr>
              <a:t>autogeneration</a:t>
            </a:r>
            <a:r>
              <a:rPr lang="en-US" sz="1700" b="1" dirty="0">
                <a:solidFill>
                  <a:srgbClr val="2762AE"/>
                </a:solidFill>
              </a:rPr>
              <a:t> </a:t>
            </a:r>
            <a:r>
              <a:rPr lang="en-US" sz="1700" dirty="0">
                <a:solidFill>
                  <a:schemeClr val="tx2"/>
                </a:solidFill>
              </a:rPr>
              <a:t>to </a:t>
            </a:r>
            <a:r>
              <a:rPr lang="en-US" sz="1700" b="1" dirty="0">
                <a:solidFill>
                  <a:srgbClr val="2662AE"/>
                </a:solidFill>
              </a:rPr>
              <a:t>minimize code complexity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Code is </a:t>
            </a:r>
            <a:r>
              <a:rPr lang="en-US" sz="1700" b="1" dirty="0">
                <a:solidFill>
                  <a:srgbClr val="2B62AC"/>
                </a:solidFill>
              </a:rPr>
              <a:t>compact and readable </a:t>
            </a:r>
            <a:r>
              <a:rPr lang="en-US" sz="1700" dirty="0">
                <a:solidFill>
                  <a:schemeClr val="tx2"/>
                </a:solidFill>
              </a:rPr>
              <a:t>(significant step forward </a:t>
            </a:r>
            <a:r>
              <a:rPr lang="en-US" sz="1700" dirty="0" err="1">
                <a:solidFill>
                  <a:schemeClr val="tx2"/>
                </a:solidFill>
              </a:rPr>
              <a:t>w.r.t.</a:t>
            </a:r>
            <a:r>
              <a:rPr lang="en-US" sz="1700" dirty="0">
                <a:solidFill>
                  <a:schemeClr val="tx2"/>
                </a:solidFill>
              </a:rPr>
              <a:t> Sixtracklib, where we had achieved multiplatform compatibility using pre-compiler macros)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A developer who knows the basics of Python and C can </a:t>
            </a:r>
            <a:r>
              <a:rPr lang="en-US" sz="1700" b="1" dirty="0">
                <a:solidFill>
                  <a:srgbClr val="2B62AC"/>
                </a:solidFill>
              </a:rPr>
              <a:t>easily contribute code </a:t>
            </a:r>
            <a:r>
              <a:rPr lang="en-US" sz="1700" dirty="0">
                <a:solidFill>
                  <a:schemeClr val="tx2"/>
                </a:solidFill>
              </a:rPr>
              <a:t>(e.g. introduce new beam elements)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b="1" dirty="0">
                <a:solidFill>
                  <a:srgbClr val="2762AE"/>
                </a:solidFill>
                <a:sym typeface="Wingdings" pitchFamily="2" charset="2"/>
              </a:rPr>
              <a:t>Fundamental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to guarantee future development and maintenance with </a:t>
            </a:r>
            <a:r>
              <a:rPr lang="en-US" sz="1700" b="1" dirty="0">
                <a:solidFill>
                  <a:srgbClr val="2762AE"/>
                </a:solidFill>
                <a:sym typeface="Wingdings" pitchFamily="2" charset="2"/>
              </a:rPr>
              <a:t>available manpower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!</a:t>
            </a:r>
            <a:endParaRPr lang="en-US" sz="1700" dirty="0">
              <a:solidFill>
                <a:schemeClr val="tx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0191DF-BFBA-1648-A9E6-3DE3D96565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685" y="2975321"/>
            <a:ext cx="4812630" cy="388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1301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an existing lattice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PyHEADTAIL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interface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A look under the hood </a:t>
            </a:r>
            <a:r>
              <a:rPr lang="en-US" sz="1700" dirty="0">
                <a:solidFill>
                  <a:schemeClr val="tx2"/>
                </a:solidFill>
              </a:rPr>
              <a:t>(optional)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Multiplatform programming with </a:t>
            </a:r>
            <a:r>
              <a:rPr lang="en-US" sz="1700" dirty="0" err="1">
                <a:solidFill>
                  <a:schemeClr val="tx2"/>
                </a:solidFill>
              </a:rPr>
              <a:t>Xobjects</a:t>
            </a:r>
            <a:endParaRPr lang="en-US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2203534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87EFAC1-E4C8-324B-8D02-13DFC90B199A}"/>
              </a:ext>
            </a:extLst>
          </p:cNvPr>
          <p:cNvSpPr txBox="1"/>
          <p:nvPr/>
        </p:nvSpPr>
        <p:spPr>
          <a:xfrm>
            <a:off x="1232730" y="521285"/>
            <a:ext cx="791126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sz="1600" dirty="0">
                <a:solidFill>
                  <a:schemeClr val="tx2"/>
                </a:solidFill>
              </a:rPr>
              <a:t>Xobjects provides a </a:t>
            </a:r>
            <a:r>
              <a:rPr lang="en-CH" sz="1600" b="1" dirty="0">
                <a:solidFill>
                  <a:srgbClr val="2B62AC"/>
                </a:solidFill>
              </a:rPr>
              <a:t>link betweent the Xsuite physics packages and the computing hardware</a:t>
            </a:r>
            <a:endParaRPr lang="en-CH" sz="16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Manages </a:t>
            </a: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memory</a:t>
            </a: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 on CPU and GPU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Allocation</a:t>
            </a: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 in memory of data objects giving </a:t>
            </a: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full read/write access to Python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Arrays</a:t>
            </a: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 on CPU and GPU memory are visble in python as </a:t>
            </a: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numpy-like arrays</a:t>
            </a: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, using numpy itself on CPU and its counterparts, i.e. cupy and PyOPENCL on GPU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Provides </a:t>
            </a: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autogeneration of functions (C-API) </a:t>
            </a: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to access and </a:t>
            </a: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manipulate in C the data objects allocated from Python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Specializes</a:t>
            </a: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 C code for the </a:t>
            </a: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different computing platforms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Compiles</a:t>
            </a: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 code on the chosen platform at run time and makes the </a:t>
            </a: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compiled code efficiently accessible through Python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9BD1E5-65D8-FC4D-AC66-56F16B5BE5F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Xobjects</a:t>
            </a:r>
            <a:endParaRPr lang="en-US" sz="2400" b="1" dirty="0">
              <a:solidFill>
                <a:srgbClr val="2A63AD"/>
              </a:solidFill>
              <a:latin typeface="Calibri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CCAF7F9-7996-E249-BE23-6338A2FE21D2}"/>
              </a:ext>
            </a:extLst>
          </p:cNvPr>
          <p:cNvGrpSpPr/>
          <p:nvPr/>
        </p:nvGrpSpPr>
        <p:grpSpPr>
          <a:xfrm>
            <a:off x="1845129" y="3600066"/>
            <a:ext cx="5453742" cy="2963816"/>
            <a:chOff x="3387170" y="3600066"/>
            <a:chExt cx="5453742" cy="296381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9DF585F-3135-5545-BB01-0967380750DA}"/>
                </a:ext>
              </a:extLst>
            </p:cNvPr>
            <p:cNvSpPr/>
            <p:nvPr/>
          </p:nvSpPr>
          <p:spPr>
            <a:xfrm>
              <a:off x="3387170" y="3600066"/>
              <a:ext cx="5453742" cy="202474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6D76400-A6F6-2249-BA13-8934BA427F99}"/>
                </a:ext>
              </a:extLst>
            </p:cNvPr>
            <p:cNvSpPr/>
            <p:nvPr/>
          </p:nvSpPr>
          <p:spPr>
            <a:xfrm>
              <a:off x="3391835" y="5699882"/>
              <a:ext cx="5430416" cy="864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accent2">
                      <a:lumMod val="50000"/>
                    </a:schemeClr>
                  </a:solidFill>
                </a:rPr>
                <a:t>Xobjects</a:t>
              </a:r>
            </a:p>
            <a:p>
              <a:pPr algn="ctr"/>
              <a:r>
                <a:rPr lang="en-CH" sz="1600" dirty="0">
                  <a:solidFill>
                    <a:schemeClr val="accent2">
                      <a:lumMod val="50000"/>
                    </a:schemeClr>
                  </a:solidFill>
                </a:rPr>
                <a:t>interface to different computing plaforms </a:t>
              </a:r>
            </a:p>
            <a:p>
              <a:pPr algn="ctr"/>
              <a:r>
                <a:rPr lang="en-CH" sz="1600" dirty="0">
                  <a:solidFill>
                    <a:schemeClr val="accent2">
                      <a:lumMod val="50000"/>
                    </a:schemeClr>
                  </a:solidFill>
                </a:rPr>
                <a:t>- CPUs and GPUs of different vendors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4D954CA-E68A-344C-BC93-982697C67C06}"/>
                </a:ext>
              </a:extLst>
            </p:cNvPr>
            <p:cNvSpPr/>
            <p:nvPr/>
          </p:nvSpPr>
          <p:spPr>
            <a:xfrm>
              <a:off x="6351559" y="4665234"/>
              <a:ext cx="2376000" cy="864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accent6">
                      <a:lumMod val="50000"/>
                    </a:schemeClr>
                  </a:solidFill>
                </a:rPr>
                <a:t>Xfields</a:t>
              </a:r>
            </a:p>
            <a:p>
              <a:pPr algn="ctr"/>
              <a:r>
                <a:rPr lang="en-CH" sz="1600" dirty="0">
                  <a:solidFill>
                    <a:schemeClr val="accent6">
                      <a:lumMod val="50000"/>
                    </a:schemeClr>
                  </a:solidFill>
                </a:rPr>
                <a:t>computation of EM fields from particle ensembles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1043EA-07D2-6745-835E-3DE2FF3AC7A5}"/>
                </a:ext>
              </a:extLst>
            </p:cNvPr>
            <p:cNvSpPr/>
            <p:nvPr/>
          </p:nvSpPr>
          <p:spPr>
            <a:xfrm>
              <a:off x="3867108" y="4665234"/>
              <a:ext cx="2376000" cy="864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accent6">
                      <a:lumMod val="50000"/>
                    </a:schemeClr>
                  </a:solidFill>
                </a:rPr>
                <a:t>Xtrack</a:t>
              </a:r>
            </a:p>
            <a:p>
              <a:pPr algn="ctr"/>
              <a:r>
                <a:rPr lang="en-CH" sz="1600" dirty="0">
                  <a:solidFill>
                    <a:schemeClr val="accent6">
                      <a:lumMod val="50000"/>
                    </a:schemeClr>
                  </a:solidFill>
                </a:rPr>
                <a:t>single particle </a:t>
              </a:r>
            </a:p>
            <a:p>
              <a:pPr algn="ctr"/>
              <a:r>
                <a:rPr lang="en-CH" sz="1600" dirty="0">
                  <a:solidFill>
                    <a:schemeClr val="accent6">
                      <a:lumMod val="50000"/>
                    </a:schemeClr>
                  </a:solidFill>
                </a:rPr>
                <a:t>tracking engine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23321E7-D182-D242-BBF5-07B05D4839B6}"/>
                </a:ext>
              </a:extLst>
            </p:cNvPr>
            <p:cNvSpPr/>
            <p:nvPr/>
          </p:nvSpPr>
          <p:spPr>
            <a:xfrm>
              <a:off x="6351559" y="3713285"/>
              <a:ext cx="2376000" cy="864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accent6">
                      <a:lumMod val="50000"/>
                    </a:schemeClr>
                  </a:solidFill>
                </a:rPr>
                <a:t>Xpart</a:t>
              </a:r>
            </a:p>
            <a:p>
              <a:pPr algn="ctr"/>
              <a:r>
                <a:rPr lang="en-CH" sz="1600" dirty="0">
                  <a:solidFill>
                    <a:schemeClr val="accent6">
                      <a:lumMod val="50000"/>
                    </a:schemeClr>
                  </a:solidFill>
                </a:rPr>
                <a:t>generation of particles distributions</a:t>
              </a:r>
              <a:endParaRPr lang="en-CH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3FDAD6-D016-8B4B-BBAD-AD6037E18F47}"/>
                </a:ext>
              </a:extLst>
            </p:cNvPr>
            <p:cNvSpPr/>
            <p:nvPr/>
          </p:nvSpPr>
          <p:spPr>
            <a:xfrm>
              <a:off x="3867108" y="3713285"/>
              <a:ext cx="2376000" cy="864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accent6">
                      <a:lumMod val="50000"/>
                    </a:schemeClr>
                  </a:solidFill>
                </a:rPr>
                <a:t>Xline</a:t>
              </a:r>
            </a:p>
            <a:p>
              <a:pPr algn="ctr"/>
              <a:r>
                <a:rPr lang="en-CH" sz="1600" dirty="0">
                  <a:solidFill>
                    <a:schemeClr val="accent6">
                      <a:lumMod val="50000"/>
                    </a:schemeClr>
                  </a:solidFill>
                </a:rPr>
                <a:t>import and manipulation of machine sequences</a:t>
              </a:r>
              <a:endParaRPr lang="en-CH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6E10B10-5BA4-4D47-80CF-698140A862E8}"/>
                </a:ext>
              </a:extLst>
            </p:cNvPr>
            <p:cNvSpPr txBox="1"/>
            <p:nvPr/>
          </p:nvSpPr>
          <p:spPr>
            <a:xfrm rot="16200000">
              <a:off x="2748420" y="4427379"/>
              <a:ext cx="17435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Physics modules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595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48</a:t>
            </a:fld>
            <a:endParaRPr lang="en-CH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9A1D91-0570-B443-847B-EF30C401511D}"/>
              </a:ext>
            </a:extLst>
          </p:cNvPr>
          <p:cNvSpPr/>
          <p:nvPr/>
        </p:nvSpPr>
        <p:spPr>
          <a:xfrm>
            <a:off x="492490" y="1658108"/>
            <a:ext cx="6476396" cy="1384995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):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a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Array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b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Array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c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Array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   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Scalar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6D71FBA-59E4-4C46-A5A4-E25BA2368C38}"/>
              </a:ext>
            </a:extLst>
          </p:cNvPr>
          <p:cNvSpPr/>
          <p:nvPr/>
        </p:nvSpPr>
        <p:spPr>
          <a:xfrm>
            <a:off x="445969" y="1298118"/>
            <a:ext cx="65130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A </a:t>
            </a:r>
            <a:r>
              <a:rPr lang="en-GB" sz="1600" b="1" dirty="0" err="1">
                <a:solidFill>
                  <a:srgbClr val="2B62AC"/>
                </a:solidFill>
              </a:rPr>
              <a:t>Xobjects</a:t>
            </a:r>
            <a:r>
              <a:rPr lang="en-GB" sz="1600" b="1" dirty="0">
                <a:solidFill>
                  <a:srgbClr val="2B62AC"/>
                </a:solidFill>
              </a:rPr>
              <a:t> Class </a:t>
            </a:r>
            <a:r>
              <a:rPr lang="en-GB" sz="1600" dirty="0">
                <a:solidFill>
                  <a:schemeClr val="tx2"/>
                </a:solidFill>
              </a:rPr>
              <a:t>can be defined as follows: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2A2BF5-2ECD-AD46-BC0A-E90CD6078A53}"/>
              </a:ext>
            </a:extLst>
          </p:cNvPr>
          <p:cNvSpPr/>
          <p:nvPr/>
        </p:nvSpPr>
        <p:spPr>
          <a:xfrm>
            <a:off x="492490" y="3754812"/>
            <a:ext cx="6476396" cy="1200329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xo.ContextCpu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xo.ContextCupy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NVIDIA GPUs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  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b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  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DD211A-6D3F-C644-A406-42C5CD763418}"/>
              </a:ext>
            </a:extLst>
          </p:cNvPr>
          <p:cNvSpPr/>
          <p:nvPr/>
        </p:nvSpPr>
        <p:spPr>
          <a:xfrm>
            <a:off x="455595" y="5077101"/>
            <a:ext cx="65900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Independently on the context, the </a:t>
            </a:r>
            <a:r>
              <a:rPr lang="en-GB" sz="1600" b="1" dirty="0">
                <a:solidFill>
                  <a:srgbClr val="2B62AC"/>
                </a:solidFill>
              </a:rPr>
              <a:t>object is accessible in read/write directly from Python</a:t>
            </a:r>
            <a:r>
              <a:rPr lang="en-GB" sz="1600" dirty="0">
                <a:solidFill>
                  <a:schemeClr val="tx2"/>
                </a:solidFill>
              </a:rPr>
              <a:t>. For example: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AEF743-D877-C047-AE51-D796943C67D3}"/>
              </a:ext>
            </a:extLst>
          </p:cNvPr>
          <p:cNvSpPr/>
          <p:nvPr/>
        </p:nvSpPr>
        <p:spPr>
          <a:xfrm>
            <a:off x="492490" y="5697511"/>
            <a:ext cx="6476396" cy="64633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gives: 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gives: 10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90B692-8B52-CE48-BF26-DE665C5C76CE}"/>
              </a:ext>
            </a:extLst>
          </p:cNvPr>
          <p:cNvSpPr/>
          <p:nvPr/>
        </p:nvSpPr>
        <p:spPr>
          <a:xfrm>
            <a:off x="445970" y="3163813"/>
            <a:ext cx="64938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An </a:t>
            </a:r>
            <a:r>
              <a:rPr lang="en-GB" sz="1600" b="1" dirty="0">
                <a:solidFill>
                  <a:srgbClr val="2B62AC"/>
                </a:solidFill>
              </a:rPr>
              <a:t>instance of our class </a:t>
            </a:r>
            <a:r>
              <a:rPr lang="en-GB" sz="1600" dirty="0">
                <a:solidFill>
                  <a:schemeClr val="tx2"/>
                </a:solidFill>
              </a:rPr>
              <a:t>can be instantiated on CPU or GPU by passing the appropriate context 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F8B5E6-F04B-5F4F-83C4-77DA5AE7B57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Xobjects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– data manipulation in python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DB4CB6-395F-DB40-B2C1-1350A0967CE2}"/>
              </a:ext>
            </a:extLst>
          </p:cNvPr>
          <p:cNvSpPr/>
          <p:nvPr/>
        </p:nvSpPr>
        <p:spPr>
          <a:xfrm>
            <a:off x="1131769" y="568776"/>
            <a:ext cx="78380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The main features of </a:t>
            </a:r>
            <a:r>
              <a:rPr lang="en-GB" sz="1600" dirty="0" err="1">
                <a:solidFill>
                  <a:schemeClr val="tx2"/>
                </a:solidFill>
              </a:rPr>
              <a:t>Xobjects</a:t>
            </a:r>
            <a:r>
              <a:rPr lang="en-GB" sz="1600" dirty="0">
                <a:solidFill>
                  <a:schemeClr val="tx2"/>
                </a:solidFill>
              </a:rPr>
              <a:t> can be illustrated with a simple </a:t>
            </a:r>
            <a:r>
              <a:rPr lang="en-GB" sz="1600" b="1" dirty="0">
                <a:solidFill>
                  <a:srgbClr val="2B62AC"/>
                </a:solidFill>
              </a:rPr>
              <a:t>example</a:t>
            </a:r>
            <a:r>
              <a:rPr lang="en-GB" sz="1600" dirty="0">
                <a:solidFill>
                  <a:schemeClr val="tx2"/>
                </a:solidFill>
              </a:rPr>
              <a:t> (Xsuite physics packages are largely based on the features illustrated here)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6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0" grpId="0" animBg="1"/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49</a:t>
            </a:fld>
            <a:endParaRPr lang="en-CH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6D71FBA-59E4-4C46-A5A4-E25BA2368C38}"/>
              </a:ext>
            </a:extLst>
          </p:cNvPr>
          <p:cNvSpPr/>
          <p:nvPr/>
        </p:nvSpPr>
        <p:spPr>
          <a:xfrm>
            <a:off x="173256" y="1084529"/>
            <a:ext cx="5659654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dirty="0">
                <a:solidFill>
                  <a:schemeClr val="tx2"/>
                </a:solidFill>
              </a:rPr>
              <a:t>The definition of a </a:t>
            </a:r>
            <a:r>
              <a:rPr lang="en-GB" sz="1700" dirty="0" err="1">
                <a:solidFill>
                  <a:schemeClr val="tx2"/>
                </a:solidFill>
              </a:rPr>
              <a:t>Xobject</a:t>
            </a:r>
            <a:r>
              <a:rPr lang="en-GB" sz="1700" dirty="0">
                <a:solidFill>
                  <a:schemeClr val="tx2"/>
                </a:solidFill>
              </a:rPr>
              <a:t> class in Python, </a:t>
            </a:r>
            <a:r>
              <a:rPr lang="en-GB" sz="1700" b="1" dirty="0">
                <a:solidFill>
                  <a:srgbClr val="2B62AC"/>
                </a:solidFill>
              </a:rPr>
              <a:t>automatically triggers the generation of a set of functions (C-API)</a:t>
            </a:r>
            <a:r>
              <a:rPr lang="en-GB" sz="1700" dirty="0">
                <a:solidFill>
                  <a:schemeClr val="tx2"/>
                </a:solidFill>
              </a:rPr>
              <a:t> that can be used in C code to access the data.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35E762-9073-AF4D-A201-59D5D1495013}"/>
              </a:ext>
            </a:extLst>
          </p:cNvPr>
          <p:cNvSpPr/>
          <p:nvPr/>
        </p:nvSpPr>
        <p:spPr>
          <a:xfrm>
            <a:off x="257313" y="3221664"/>
            <a:ext cx="6270810" cy="3416320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...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Get the length of the array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DataStructure.a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int64_t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DataStructure_len_a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Get a pointer to the array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DataStructure.a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ArrNFloat64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DataStructure_getp_a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Get an element of the array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DataStructure.a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b="1" dirty="0" err="1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int64_t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i0);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Set an element of the array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DataStructure.a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DataStructure_set_a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int64_t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i0,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value);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get a pointer to an element of the array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DataStructure.a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DataStructure_getp1_a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b="1" dirty="0" err="1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int64_t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i0);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... similarly for b, c and 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353F6F-A360-F74B-82BE-7175DA86DD2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Xobjects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– data access from 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C592F3-40C7-894C-A5DC-44B1F9BAB772}"/>
              </a:ext>
            </a:extLst>
          </p:cNvPr>
          <p:cNvSpPr/>
          <p:nvPr/>
        </p:nvSpPr>
        <p:spPr>
          <a:xfrm>
            <a:off x="247366" y="2425976"/>
            <a:ext cx="3679741" cy="276999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_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gen_c_decl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(conf={}))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7812F5-89EC-DD46-989F-31274BD178FA}"/>
              </a:ext>
            </a:extLst>
          </p:cNvPr>
          <p:cNvSpPr txBox="1"/>
          <p:nvPr/>
        </p:nvSpPr>
        <p:spPr>
          <a:xfrm>
            <a:off x="173255" y="2800954"/>
            <a:ext cx="346806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which gives (without the comments):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3D3D80-E54E-BD4D-B1DE-8CB8BBB80673}"/>
              </a:ext>
            </a:extLst>
          </p:cNvPr>
          <p:cNvSpPr/>
          <p:nvPr/>
        </p:nvSpPr>
        <p:spPr>
          <a:xfrm>
            <a:off x="173255" y="2006954"/>
            <a:ext cx="565965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dirty="0">
                <a:solidFill>
                  <a:schemeClr val="tx2"/>
                </a:solidFill>
              </a:rPr>
              <a:t>They can be inspected by: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9180C1-BFEC-3140-9CB3-113834589B2B}"/>
              </a:ext>
            </a:extLst>
          </p:cNvPr>
          <p:cNvSpPr/>
          <p:nvPr/>
        </p:nvSpPr>
        <p:spPr>
          <a:xfrm>
            <a:off x="5967664" y="608280"/>
            <a:ext cx="3051208" cy="2492990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From before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):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a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b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c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xo.ContextCpu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#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xo.ContextCupy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GPU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b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37796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5</a:t>
            </a:fld>
            <a:endParaRPr lang="en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E4E125-496B-EE4B-8684-CE66A51B95BD}"/>
              </a:ext>
            </a:extLst>
          </p:cNvPr>
          <p:cNvSpPr txBox="1"/>
          <p:nvPr/>
        </p:nvSpPr>
        <p:spPr>
          <a:xfrm>
            <a:off x="556717" y="4598957"/>
            <a:ext cx="803056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2962AE"/>
                </a:solidFill>
              </a:rPr>
              <a:t>Adapting one of the existing codes </a:t>
            </a:r>
            <a:r>
              <a:rPr lang="en-US" sz="1700" dirty="0">
                <a:solidFill>
                  <a:schemeClr val="tx2"/>
                </a:solidFill>
              </a:rPr>
              <a:t>to fulfil all the needs would be </a:t>
            </a:r>
            <a:r>
              <a:rPr lang="en-US" sz="1700" b="1" dirty="0">
                <a:solidFill>
                  <a:srgbClr val="2962AE"/>
                </a:solidFill>
              </a:rPr>
              <a:t>very difficult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opted to start a </a:t>
            </a:r>
            <a:r>
              <a:rPr lang="en-US" sz="1700" b="1" dirty="0">
                <a:solidFill>
                  <a:srgbClr val="2962AE"/>
                </a:solidFill>
                <a:sym typeface="Wingdings" pitchFamily="2" charset="2"/>
              </a:rPr>
              <a:t>new design (Xsuite) considering all requirements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B138D16-8742-D245-A7D2-C5450CB1435D}"/>
              </a:ext>
            </a:extLst>
          </p:cNvPr>
          <p:cNvGrpSpPr/>
          <p:nvPr/>
        </p:nvGrpSpPr>
        <p:grpSpPr>
          <a:xfrm>
            <a:off x="4580186" y="3814232"/>
            <a:ext cx="3916219" cy="295631"/>
            <a:chOff x="1036846" y="3783527"/>
            <a:chExt cx="3916219" cy="29563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689F01E-77A5-6F40-9F72-884611A7775B}"/>
                </a:ext>
              </a:extLst>
            </p:cNvPr>
            <p:cNvSpPr txBox="1"/>
            <p:nvPr/>
          </p:nvSpPr>
          <p:spPr>
            <a:xfrm>
              <a:off x="1036846" y="3786770"/>
              <a:ext cx="1260000" cy="292388"/>
            </a:xfrm>
            <a:prstGeom prst="rect">
              <a:avLst/>
            </a:prstGeom>
            <a:solidFill>
              <a:srgbClr val="A9D18D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Available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B3BEFC0-A679-3443-AA6C-3A7CC33D53BA}"/>
                </a:ext>
              </a:extLst>
            </p:cNvPr>
            <p:cNvSpPr txBox="1"/>
            <p:nvPr/>
          </p:nvSpPr>
          <p:spPr>
            <a:xfrm>
              <a:off x="2364955" y="3786770"/>
              <a:ext cx="1260000" cy="292388"/>
            </a:xfrm>
            <a:prstGeom prst="rect">
              <a:avLst/>
            </a:prstGeom>
            <a:solidFill>
              <a:srgbClr val="FF7D79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rgbClr val="89070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 available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0BC4444-11F1-4B4E-B67F-C4FA1756852C}"/>
                </a:ext>
              </a:extLst>
            </p:cNvPr>
            <p:cNvSpPr txBox="1"/>
            <p:nvPr/>
          </p:nvSpPr>
          <p:spPr>
            <a:xfrm>
              <a:off x="3693065" y="3783527"/>
              <a:ext cx="1260000" cy="292388"/>
            </a:xfrm>
            <a:prstGeom prst="rect">
              <a:avLst/>
            </a:prstGeom>
            <a:solidFill>
              <a:srgbClr val="F0D89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accent4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Experimental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D343458-2C8F-2141-8F86-7941744A0CE6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CERN-developed multiparticle codes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5415AF1-7AF9-534A-AD5E-4BCC332F29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084"/>
          <a:stretch/>
        </p:blipFill>
        <p:spPr>
          <a:xfrm>
            <a:off x="89451" y="613637"/>
            <a:ext cx="9004853" cy="318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78708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50</a:t>
            </a:fld>
            <a:endParaRPr lang="en-CH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E1A41AD-B690-F846-8EC5-2ABB1ABCB342}"/>
              </a:ext>
            </a:extLst>
          </p:cNvPr>
          <p:cNvSpPr/>
          <p:nvPr/>
        </p:nvSpPr>
        <p:spPr>
          <a:xfrm>
            <a:off x="1066854" y="525175"/>
            <a:ext cx="470891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A </a:t>
            </a:r>
            <a:r>
              <a:rPr lang="en-GB" sz="1700" b="1" dirty="0">
                <a:solidFill>
                  <a:srgbClr val="2B62AC"/>
                </a:solidFill>
              </a:rPr>
              <a:t>C function that can be parallelized when running </a:t>
            </a:r>
            <a:r>
              <a:rPr lang="en-GB" sz="1700" dirty="0">
                <a:solidFill>
                  <a:schemeClr val="tx2"/>
                </a:solidFill>
              </a:rPr>
              <a:t>on GPU is called "Kernel".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6810D4-F7F1-2242-BF46-123A659D00F1}"/>
              </a:ext>
            </a:extLst>
          </p:cNvPr>
          <p:cNvSpPr/>
          <p:nvPr/>
        </p:nvSpPr>
        <p:spPr>
          <a:xfrm>
            <a:off x="348712" y="1454719"/>
            <a:ext cx="5400000" cy="2123658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'''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gpukern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*/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for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++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vectorize_over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ii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  <a:endParaRPr lang="en-GB" sz="1200" dirty="0">
              <a:solidFill>
                <a:srgbClr val="902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DataStructure_set_c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end_vectorize</a:t>
            </a:r>
            <a:r>
              <a:rPr lang="en-GB" sz="12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'''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7793DC-A1B4-914F-9124-286740293B9F}"/>
              </a:ext>
            </a:extLst>
          </p:cNvPr>
          <p:cNvSpPr/>
          <p:nvPr/>
        </p:nvSpPr>
        <p:spPr>
          <a:xfrm>
            <a:off x="348713" y="1118386"/>
            <a:ext cx="5068239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b="1" dirty="0">
                <a:solidFill>
                  <a:srgbClr val="2B62AC"/>
                </a:solidFill>
              </a:rPr>
              <a:t>Example</a:t>
            </a:r>
            <a:r>
              <a:rPr lang="en-GB" sz="1700" dirty="0">
                <a:solidFill>
                  <a:schemeClr val="tx2"/>
                </a:solidFill>
              </a:rPr>
              <a:t>: C function that computes </a:t>
            </a:r>
            <a:r>
              <a:rPr lang="en-GB" sz="1700" dirty="0" err="1">
                <a:solidFill>
                  <a:schemeClr val="tx2"/>
                </a:solidFill>
              </a:rPr>
              <a:t>obj.c</a:t>
            </a:r>
            <a:r>
              <a:rPr lang="en-GB" sz="1700" dirty="0">
                <a:solidFill>
                  <a:schemeClr val="tx2"/>
                </a:solidFill>
              </a:rPr>
              <a:t> = </a:t>
            </a:r>
            <a:r>
              <a:rPr lang="en-GB" sz="1700" dirty="0" err="1">
                <a:solidFill>
                  <a:schemeClr val="tx2"/>
                </a:solidFill>
              </a:rPr>
              <a:t>obj.a</a:t>
            </a:r>
            <a:r>
              <a:rPr lang="en-GB" sz="1700" dirty="0">
                <a:solidFill>
                  <a:schemeClr val="tx2"/>
                </a:solidFill>
              </a:rPr>
              <a:t> * </a:t>
            </a:r>
            <a:r>
              <a:rPr lang="en-GB" sz="1700" dirty="0" err="1">
                <a:solidFill>
                  <a:schemeClr val="tx2"/>
                </a:solidFill>
              </a:rPr>
              <a:t>obj.b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593B96-594F-8940-9D6E-1F937E20BF6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Xobjects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– writing cross-platform C code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7CBFF50-933A-B44A-86B9-339E2B277C45}"/>
              </a:ext>
            </a:extLst>
          </p:cNvPr>
          <p:cNvSpPr/>
          <p:nvPr/>
        </p:nvSpPr>
        <p:spPr>
          <a:xfrm>
            <a:off x="5967664" y="608280"/>
            <a:ext cx="3051208" cy="2492990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From before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):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a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b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c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xo.ContextCpu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#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xo.ContextCupy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GPU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b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433456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51</a:t>
            </a:fld>
            <a:endParaRPr lang="en-CH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E1A41AD-B690-F846-8EC5-2ABB1ABCB342}"/>
              </a:ext>
            </a:extLst>
          </p:cNvPr>
          <p:cNvSpPr/>
          <p:nvPr/>
        </p:nvSpPr>
        <p:spPr>
          <a:xfrm>
            <a:off x="1066854" y="525175"/>
            <a:ext cx="470891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A </a:t>
            </a:r>
            <a:r>
              <a:rPr lang="en-GB" sz="1700" b="1" dirty="0">
                <a:solidFill>
                  <a:srgbClr val="2B62AC"/>
                </a:solidFill>
              </a:rPr>
              <a:t>C function that can be parallelized when running </a:t>
            </a:r>
            <a:r>
              <a:rPr lang="en-GB" sz="1700" dirty="0">
                <a:solidFill>
                  <a:schemeClr val="tx2"/>
                </a:solidFill>
              </a:rPr>
              <a:t>on GPU is called "Kernel".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A69838-DC31-1A42-B51F-773E2708A604}"/>
              </a:ext>
            </a:extLst>
          </p:cNvPr>
          <p:cNvSpPr/>
          <p:nvPr/>
        </p:nvSpPr>
        <p:spPr>
          <a:xfrm>
            <a:off x="348713" y="3925658"/>
            <a:ext cx="854731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dirty="0" err="1">
                <a:solidFill>
                  <a:schemeClr val="tx2"/>
                </a:solidFill>
              </a:rPr>
              <a:t>Xobjects</a:t>
            </a:r>
            <a:r>
              <a:rPr lang="en-GB" sz="1700" dirty="0">
                <a:solidFill>
                  <a:schemeClr val="tx2"/>
                </a:solidFill>
              </a:rPr>
              <a:t> context compiles the function</a:t>
            </a:r>
            <a:r>
              <a:rPr lang="en-US" sz="1700" dirty="0">
                <a:solidFill>
                  <a:schemeClr val="tx2"/>
                </a:solidFill>
              </a:rPr>
              <a:t> from python:</a:t>
            </a: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34C033F-1252-034C-818B-4308B1C265D6}"/>
              </a:ext>
            </a:extLst>
          </p:cNvPr>
          <p:cNvSpPr/>
          <p:nvPr/>
        </p:nvSpPr>
        <p:spPr>
          <a:xfrm>
            <a:off x="348712" y="4285456"/>
            <a:ext cx="5400000" cy="1384995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add_kernels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sources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kernels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Kernel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Arg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name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Arg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Int32, name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n_threads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} 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6810D4-F7F1-2242-BF46-123A659D00F1}"/>
              </a:ext>
            </a:extLst>
          </p:cNvPr>
          <p:cNvSpPr/>
          <p:nvPr/>
        </p:nvSpPr>
        <p:spPr>
          <a:xfrm>
            <a:off x="348712" y="1454719"/>
            <a:ext cx="5400000" cy="2123658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'''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</a:t>
            </a:r>
            <a:r>
              <a:rPr lang="en-GB" sz="12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gpukern</a:t>
            </a:r>
            <a:r>
              <a:rPr lang="en-GB" sz="12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*/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for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++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vectorize_over</a:t>
            </a:r>
            <a:r>
              <a:rPr lang="en-GB" sz="12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ii </a:t>
            </a:r>
            <a:r>
              <a:rPr lang="en-GB" sz="12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b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  <a:endParaRPr lang="en-GB" sz="1200" dirty="0">
              <a:solidFill>
                <a:srgbClr val="902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DataStructure_set_c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  <a:r>
              <a:rPr lang="en-GB" sz="12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end_vectorize</a:t>
            </a:r>
            <a:r>
              <a:rPr lang="en-GB" sz="12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'''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7793DC-A1B4-914F-9124-286740293B9F}"/>
              </a:ext>
            </a:extLst>
          </p:cNvPr>
          <p:cNvSpPr/>
          <p:nvPr/>
        </p:nvSpPr>
        <p:spPr>
          <a:xfrm>
            <a:off x="348713" y="1118386"/>
            <a:ext cx="5068239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b="1" dirty="0">
                <a:solidFill>
                  <a:srgbClr val="2B62AC"/>
                </a:solidFill>
              </a:rPr>
              <a:t>Example</a:t>
            </a:r>
            <a:r>
              <a:rPr lang="en-GB" sz="1700" dirty="0">
                <a:solidFill>
                  <a:schemeClr val="tx2"/>
                </a:solidFill>
              </a:rPr>
              <a:t>: C function that computes </a:t>
            </a:r>
            <a:r>
              <a:rPr lang="en-GB" sz="1700" dirty="0" err="1">
                <a:solidFill>
                  <a:schemeClr val="tx2"/>
                </a:solidFill>
              </a:rPr>
              <a:t>obj.c</a:t>
            </a:r>
            <a:r>
              <a:rPr lang="en-GB" sz="1700" dirty="0">
                <a:solidFill>
                  <a:schemeClr val="tx2"/>
                </a:solidFill>
              </a:rPr>
              <a:t> = </a:t>
            </a:r>
            <a:r>
              <a:rPr lang="en-GB" sz="1700" dirty="0" err="1">
                <a:solidFill>
                  <a:schemeClr val="tx2"/>
                </a:solidFill>
              </a:rPr>
              <a:t>obj.a</a:t>
            </a:r>
            <a:r>
              <a:rPr lang="en-GB" sz="1700" dirty="0">
                <a:solidFill>
                  <a:schemeClr val="tx2"/>
                </a:solidFill>
              </a:rPr>
              <a:t> * </a:t>
            </a:r>
            <a:r>
              <a:rPr lang="en-GB" sz="1700" dirty="0" err="1">
                <a:solidFill>
                  <a:schemeClr val="tx2"/>
                </a:solidFill>
              </a:rPr>
              <a:t>obj.b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593B96-594F-8940-9D6E-1F937E20BF6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Xobjects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– writing cross-platform C code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7CBFF50-933A-B44A-86B9-339E2B277C45}"/>
              </a:ext>
            </a:extLst>
          </p:cNvPr>
          <p:cNvSpPr/>
          <p:nvPr/>
        </p:nvSpPr>
        <p:spPr>
          <a:xfrm>
            <a:off x="5967664" y="608280"/>
            <a:ext cx="3051208" cy="2492990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From before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):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a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b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c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xo.ContextCpu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#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xo.ContextCupy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GPU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b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85ED3A0-E73F-7041-B1CC-BE8FDFB7B462}"/>
              </a:ext>
            </a:extLst>
          </p:cNvPr>
          <p:cNvSpPr/>
          <p:nvPr/>
        </p:nvSpPr>
        <p:spPr>
          <a:xfrm>
            <a:off x="327492" y="5710089"/>
            <a:ext cx="881650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US" sz="1700" dirty="0">
                <a:solidFill>
                  <a:schemeClr val="tx2"/>
                </a:solidFill>
              </a:rPr>
              <a:t>kernel can be easily called from Python and is executed on CPU or GPU based on the context: </a:t>
            </a: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7447282-D7A7-BD42-B208-9A03E458E8CD}"/>
              </a:ext>
            </a:extLst>
          </p:cNvPr>
          <p:cNvSpPr/>
          <p:nvPr/>
        </p:nvSpPr>
        <p:spPr>
          <a:xfrm>
            <a:off x="369396" y="6103774"/>
            <a:ext cx="5400000" cy="64633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obj.a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contains [3., 4., 5.]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obj.b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contains [4., 5., 6.]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kernels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obj.c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contains [12., 20., 30.]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B87CE03-8103-1140-92A6-12F7508B77EB}"/>
              </a:ext>
            </a:extLst>
          </p:cNvPr>
          <p:cNvSpPr/>
          <p:nvPr/>
        </p:nvSpPr>
        <p:spPr>
          <a:xfrm>
            <a:off x="348712" y="3551648"/>
            <a:ext cx="8168563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dirty="0">
                <a:solidFill>
                  <a:schemeClr val="tx2"/>
                </a:solidFill>
              </a:rPr>
              <a:t>(Comments in red are </a:t>
            </a:r>
            <a:r>
              <a:rPr lang="en-GB" sz="1700" dirty="0" err="1">
                <a:solidFill>
                  <a:schemeClr val="tx2"/>
                </a:solidFill>
              </a:rPr>
              <a:t>Xobjects</a:t>
            </a:r>
            <a:r>
              <a:rPr lang="en-GB" sz="1700" dirty="0">
                <a:solidFill>
                  <a:schemeClr val="tx2"/>
                </a:solidFill>
              </a:rPr>
              <a:t> annotation, defining how to parallelize the code on GPU)  </a:t>
            </a:r>
            <a:endParaRPr lang="en-US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55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8" grpId="0"/>
      <p:bldP spid="19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588A787-388D-7E46-B4FD-FED59D59FBF6}"/>
              </a:ext>
            </a:extLst>
          </p:cNvPr>
          <p:cNvSpPr/>
          <p:nvPr/>
        </p:nvSpPr>
        <p:spPr>
          <a:xfrm>
            <a:off x="1941323" y="1851912"/>
            <a:ext cx="5261354" cy="2123658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gpukern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*/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</a:p>
          <a:p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for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++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vectorize_over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ii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  <a:endParaRPr lang="en-GB" sz="1200" dirty="0">
              <a:solidFill>
                <a:srgbClr val="902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DataStructure_set_c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end_vectorize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BF28D7E-96B9-1E4F-89BB-DA431D4CA293}"/>
              </a:ext>
            </a:extLst>
          </p:cNvPr>
          <p:cNvSpPr/>
          <p:nvPr/>
        </p:nvSpPr>
        <p:spPr>
          <a:xfrm>
            <a:off x="119625" y="4387080"/>
            <a:ext cx="4428000" cy="2123658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</a:p>
          <a:p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for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++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  <a:endParaRPr lang="en-GB" sz="1200" dirty="0">
              <a:solidFill>
                <a:srgbClr val="902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DataStructure_set_c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//end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E250E12-C7AC-4942-8289-B9A45294C0B1}"/>
              </a:ext>
            </a:extLst>
          </p:cNvPr>
          <p:cNvSpPr/>
          <p:nvPr/>
        </p:nvSpPr>
        <p:spPr>
          <a:xfrm>
            <a:off x="4641320" y="4387080"/>
            <a:ext cx="4428000" cy="2308324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__kernel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get_global_id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  <a:endParaRPr lang="en-GB" sz="1200" dirty="0">
              <a:solidFill>
                <a:srgbClr val="902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DataStructure_set_c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//end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698D1C-A2FC-E74E-A383-4C1863A3A50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Xobjects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– code specialization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E90A8EE-7F00-AA4B-A32A-B8F6B550EC9C}"/>
              </a:ext>
            </a:extLst>
          </p:cNvPr>
          <p:cNvSpPr/>
          <p:nvPr/>
        </p:nvSpPr>
        <p:spPr>
          <a:xfrm>
            <a:off x="1132168" y="525175"/>
            <a:ext cx="765260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Before compiling, </a:t>
            </a:r>
            <a:r>
              <a:rPr lang="en-GB" sz="1700" dirty="0" err="1">
                <a:solidFill>
                  <a:schemeClr val="tx2"/>
                </a:solidFill>
              </a:rPr>
              <a:t>Xobjects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  <a:r>
              <a:rPr lang="en-GB" sz="1700" b="1" dirty="0">
                <a:solidFill>
                  <a:srgbClr val="2B62AC"/>
                </a:solidFill>
              </a:rPr>
              <a:t>specializes the code </a:t>
            </a:r>
            <a:r>
              <a:rPr lang="en-GB" sz="1700" dirty="0">
                <a:solidFill>
                  <a:schemeClr val="tx2"/>
                </a:solidFill>
              </a:rPr>
              <a:t>for the chosen computing platform.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Specialization and compilation of the C code are </a:t>
            </a:r>
            <a:r>
              <a:rPr lang="en-GB" sz="1700" b="1" dirty="0">
                <a:solidFill>
                  <a:srgbClr val="2B62AC"/>
                </a:solidFill>
              </a:rPr>
              <a:t>done at runtime </a:t>
            </a:r>
            <a:r>
              <a:rPr lang="en-GB" sz="1700" dirty="0">
                <a:solidFill>
                  <a:schemeClr val="tx2"/>
                </a:solidFill>
              </a:rPr>
              <a:t>through Python, right before starting the simulation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gives a lot of flexibility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DC195B-5AB5-CA4F-B586-DEF9E3C741DB}"/>
              </a:ext>
            </a:extLst>
          </p:cNvPr>
          <p:cNvSpPr txBox="1"/>
          <p:nvPr/>
        </p:nvSpPr>
        <p:spPr>
          <a:xfrm>
            <a:off x="1941323" y="1520941"/>
            <a:ext cx="241444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solidFill>
                  <a:srgbClr val="2B62AC"/>
                </a:solidFill>
              </a:rPr>
              <a:t>Code written by the user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687672-4ECE-FA46-A2C4-68E66459E27E}"/>
              </a:ext>
            </a:extLst>
          </p:cNvPr>
          <p:cNvSpPr txBox="1"/>
          <p:nvPr/>
        </p:nvSpPr>
        <p:spPr>
          <a:xfrm>
            <a:off x="119625" y="4049490"/>
            <a:ext cx="240392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solidFill>
                  <a:srgbClr val="2B62AC"/>
                </a:solidFill>
              </a:rPr>
              <a:t>Code specialized for CPU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37D1D1-AF5E-5D4F-8849-814D906A0713}"/>
              </a:ext>
            </a:extLst>
          </p:cNvPr>
          <p:cNvSpPr txBox="1"/>
          <p:nvPr/>
        </p:nvSpPr>
        <p:spPr>
          <a:xfrm>
            <a:off x="4641320" y="4060376"/>
            <a:ext cx="331122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solidFill>
                  <a:srgbClr val="2B62AC"/>
                </a:solidFill>
              </a:rPr>
              <a:t>Code specialized for GPU (OpenCL)</a:t>
            </a:r>
          </a:p>
        </p:txBody>
      </p:sp>
    </p:spTree>
    <p:extLst>
      <p:ext uri="{BB962C8B-B14F-4D97-AF65-F5344CB8AC3E}">
        <p14:creationId xmlns:p14="http://schemas.microsoft.com/office/powerpoint/2010/main" val="2313264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/>
      <p:bldP spid="2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588A787-388D-7E46-B4FD-FED59D59FBF6}"/>
              </a:ext>
            </a:extLst>
          </p:cNvPr>
          <p:cNvSpPr/>
          <p:nvPr/>
        </p:nvSpPr>
        <p:spPr>
          <a:xfrm>
            <a:off x="1941323" y="1851912"/>
            <a:ext cx="5261354" cy="2123658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gpukern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*/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</a:p>
          <a:p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for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++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vectorize_over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ii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  <a:endParaRPr lang="en-GB" sz="1200" dirty="0">
              <a:solidFill>
                <a:srgbClr val="902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DataStructure_set_c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end_vectorize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BF28D7E-96B9-1E4F-89BB-DA431D4CA293}"/>
              </a:ext>
            </a:extLst>
          </p:cNvPr>
          <p:cNvSpPr/>
          <p:nvPr/>
        </p:nvSpPr>
        <p:spPr>
          <a:xfrm>
            <a:off x="119625" y="4387080"/>
            <a:ext cx="4428000" cy="2123658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</a:p>
          <a:p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for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++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  <a:endParaRPr lang="en-GB" sz="1200" dirty="0">
              <a:solidFill>
                <a:srgbClr val="902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DataStructure_set_c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//end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E250E12-C7AC-4942-8289-B9A45294C0B1}"/>
              </a:ext>
            </a:extLst>
          </p:cNvPr>
          <p:cNvSpPr/>
          <p:nvPr/>
        </p:nvSpPr>
        <p:spPr>
          <a:xfrm>
            <a:off x="4584700" y="4387080"/>
            <a:ext cx="4559300" cy="2308324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__global__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ii;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ii=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blockDim.x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blockIdx.x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+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 //au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(ii&lt;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ii);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ii);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DataStructure_set_c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ii,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//end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698D1C-A2FC-E74E-A383-4C1863A3A50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Xobjects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– code specialization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E90A8EE-7F00-AA4B-A32A-B8F6B550EC9C}"/>
              </a:ext>
            </a:extLst>
          </p:cNvPr>
          <p:cNvSpPr/>
          <p:nvPr/>
        </p:nvSpPr>
        <p:spPr>
          <a:xfrm>
            <a:off x="1132168" y="525175"/>
            <a:ext cx="765260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Before compiling, </a:t>
            </a:r>
            <a:r>
              <a:rPr lang="en-GB" sz="1700" dirty="0" err="1">
                <a:solidFill>
                  <a:schemeClr val="tx2"/>
                </a:solidFill>
              </a:rPr>
              <a:t>Xobjects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  <a:r>
              <a:rPr lang="en-GB" sz="1700" b="1" dirty="0">
                <a:solidFill>
                  <a:srgbClr val="2B62AC"/>
                </a:solidFill>
              </a:rPr>
              <a:t>specializes the code </a:t>
            </a:r>
            <a:r>
              <a:rPr lang="en-GB" sz="1700" dirty="0">
                <a:solidFill>
                  <a:schemeClr val="tx2"/>
                </a:solidFill>
              </a:rPr>
              <a:t>for the chosen computing platform.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Specialization and compilation of the C code are </a:t>
            </a:r>
            <a:r>
              <a:rPr lang="en-GB" sz="1700" b="1" dirty="0">
                <a:solidFill>
                  <a:srgbClr val="2B62AC"/>
                </a:solidFill>
              </a:rPr>
              <a:t>done at runtime </a:t>
            </a:r>
            <a:r>
              <a:rPr lang="en-GB" sz="1700" dirty="0">
                <a:solidFill>
                  <a:schemeClr val="tx2"/>
                </a:solidFill>
              </a:rPr>
              <a:t>through Python, right before starting the simulation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gives a lot of flexibility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DC195B-5AB5-CA4F-B586-DEF9E3C741DB}"/>
              </a:ext>
            </a:extLst>
          </p:cNvPr>
          <p:cNvSpPr txBox="1"/>
          <p:nvPr/>
        </p:nvSpPr>
        <p:spPr>
          <a:xfrm>
            <a:off x="1941323" y="1520941"/>
            <a:ext cx="241444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solidFill>
                  <a:srgbClr val="2B62AC"/>
                </a:solidFill>
              </a:rPr>
              <a:t>Code written by the user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687672-4ECE-FA46-A2C4-68E66459E27E}"/>
              </a:ext>
            </a:extLst>
          </p:cNvPr>
          <p:cNvSpPr txBox="1"/>
          <p:nvPr/>
        </p:nvSpPr>
        <p:spPr>
          <a:xfrm>
            <a:off x="119625" y="4049490"/>
            <a:ext cx="240392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solidFill>
                  <a:srgbClr val="2B62AC"/>
                </a:solidFill>
              </a:rPr>
              <a:t>Code specialized for CPU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37D1D1-AF5E-5D4F-8849-814D906A0713}"/>
              </a:ext>
            </a:extLst>
          </p:cNvPr>
          <p:cNvSpPr txBox="1"/>
          <p:nvPr/>
        </p:nvSpPr>
        <p:spPr>
          <a:xfrm>
            <a:off x="4641320" y="4060376"/>
            <a:ext cx="306917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solidFill>
                  <a:srgbClr val="2B62AC"/>
                </a:solidFill>
              </a:rPr>
              <a:t>Code specialized for GPU (</a:t>
            </a:r>
            <a:r>
              <a:rPr lang="en-US" sz="1700" b="1" dirty="0" err="1">
                <a:solidFill>
                  <a:srgbClr val="2B62AC"/>
                </a:solidFill>
              </a:rPr>
              <a:t>Cuda</a:t>
            </a:r>
            <a:r>
              <a:rPr lang="en-US" sz="1700" b="1" dirty="0">
                <a:solidFill>
                  <a:srgbClr val="2B62AC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1992027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an existing lattice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PyHEADTAIL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interface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A look under the hood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(optional)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Multiplatform programming with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Xobjects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chemeClr val="tx2"/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389063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Xsuite: requirements</a:t>
            </a:r>
          </a:p>
        </p:txBody>
      </p:sp>
      <p:sp>
        <p:nvSpPr>
          <p:cNvPr id="19" name="Slide Number Placeholder 8">
            <a:extLst>
              <a:ext uri="{FF2B5EF4-FFF2-40B4-BE49-F238E27FC236}">
                <a16:creationId xmlns:a16="http://schemas.microsoft.com/office/drawing/2014/main" id="{C4DDB230-222C-FA40-8C12-F394122B89B1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6</a:t>
            </a:fld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78CCC0-6729-6043-AD7D-B21893D757FF}"/>
              </a:ext>
            </a:extLst>
          </p:cNvPr>
          <p:cNvSpPr txBox="1"/>
          <p:nvPr/>
        </p:nvSpPr>
        <p:spPr>
          <a:xfrm>
            <a:off x="332234" y="1132610"/>
            <a:ext cx="5566149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The following main </a:t>
            </a:r>
            <a:r>
              <a:rPr lang="en-US" sz="1700" b="1" dirty="0">
                <a:solidFill>
                  <a:srgbClr val="2962AE"/>
                </a:solidFill>
              </a:rPr>
              <a:t>requirements</a:t>
            </a:r>
            <a:r>
              <a:rPr lang="en-US" sz="1700" dirty="0">
                <a:solidFill>
                  <a:schemeClr val="tx2"/>
                </a:solidFill>
              </a:rPr>
              <a:t> were identified 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762AE"/>
                </a:solidFill>
              </a:rPr>
              <a:t>Sustainability</a:t>
            </a:r>
            <a:r>
              <a:rPr lang="en-US" sz="1700" dirty="0">
                <a:solidFill>
                  <a:schemeClr val="tx2"/>
                </a:solidFill>
              </a:rPr>
              <a:t>: development/</a:t>
            </a:r>
            <a:r>
              <a:rPr lang="en-US" sz="1700" dirty="0" err="1">
                <a:solidFill>
                  <a:schemeClr val="tx2"/>
                </a:solidFill>
              </a:rPr>
              <a:t>maintainance</a:t>
            </a:r>
            <a:r>
              <a:rPr lang="en-US" sz="1700" dirty="0">
                <a:solidFill>
                  <a:schemeClr val="tx2"/>
                </a:solidFill>
              </a:rPr>
              <a:t> compatible with ABP's available manpower and knowhow</a:t>
            </a:r>
          </a:p>
          <a:p>
            <a:pPr marL="661987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Favor </a:t>
            </a:r>
            <a:r>
              <a:rPr lang="en-US" sz="1700" b="1" dirty="0">
                <a:solidFill>
                  <a:srgbClr val="2762AE"/>
                </a:solidFill>
              </a:rPr>
              <a:t>mainstream technologies </a:t>
            </a:r>
            <a:r>
              <a:rPr lang="en-US" sz="1700" dirty="0">
                <a:solidFill>
                  <a:schemeClr val="tx2"/>
                </a:solidFill>
              </a:rPr>
              <a:t>(e.g. python) to:</a:t>
            </a:r>
          </a:p>
          <a:p>
            <a:pPr marL="1119187" lvl="2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profit from existing knowhow in ABP</a:t>
            </a:r>
          </a:p>
          <a:p>
            <a:pPr marL="1119187" lvl="2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have a short learning curve for newcomers</a:t>
            </a:r>
          </a:p>
          <a:p>
            <a:pPr marL="1119187" lvl="2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"guarantee" sufficient long life of the code</a:t>
            </a:r>
          </a:p>
          <a:p>
            <a:pPr marL="671513" lvl="1" indent="-287338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2762AE"/>
                </a:solidFill>
              </a:rPr>
              <a:t>Code</a:t>
            </a:r>
            <a:r>
              <a:rPr lang="en-US" sz="1700" dirty="0">
                <a:solidFill>
                  <a:schemeClr val="tx2"/>
                </a:solidFill>
              </a:rPr>
              <a:t> </a:t>
            </a:r>
            <a:r>
              <a:rPr lang="en-US" sz="1700" b="1" dirty="0">
                <a:solidFill>
                  <a:srgbClr val="2762AE"/>
                </a:solidFill>
              </a:rPr>
              <a:t>simple and slim: </a:t>
            </a:r>
            <a:r>
              <a:rPr lang="en-US" sz="1700" dirty="0">
                <a:solidFill>
                  <a:schemeClr val="tx2"/>
                </a:solidFill>
              </a:rPr>
              <a:t>introduction of new features should be “student friendly”</a:t>
            </a:r>
          </a:p>
          <a:p>
            <a:pPr marL="2952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Code should </a:t>
            </a:r>
            <a:r>
              <a:rPr lang="en-US" sz="1700" b="1" dirty="0">
                <a:solidFill>
                  <a:srgbClr val="2762AE"/>
                </a:solidFill>
              </a:rPr>
              <a:t>easy and flexible to use</a:t>
            </a:r>
            <a:r>
              <a:rPr lang="en-US" sz="1700" dirty="0">
                <a:solidFill>
                  <a:schemeClr val="tx2"/>
                </a:solidFill>
              </a:rPr>
              <a:t> (scriptable)</a:t>
            </a:r>
            <a:endParaRPr lang="en-US" sz="1700" b="1" dirty="0">
              <a:solidFill>
                <a:srgbClr val="2762AE"/>
              </a:solidFill>
            </a:endParaRPr>
          </a:p>
        </p:txBody>
      </p:sp>
      <p:pic>
        <p:nvPicPr>
          <p:cNvPr id="6150" name="Picture 6" descr="Requirements Gathering for Software Development Projects Blueberry Consultants">
            <a:extLst>
              <a:ext uri="{FF2B5EF4-FFF2-40B4-BE49-F238E27FC236}">
                <a16:creationId xmlns:a16="http://schemas.microsoft.com/office/drawing/2014/main" id="{B20445A3-DE81-5A4A-9E7A-D65F3F130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492" y="1255886"/>
            <a:ext cx="3222077" cy="283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27ED61-A82F-6841-8A7A-E1D3282806FE}"/>
              </a:ext>
            </a:extLst>
          </p:cNvPr>
          <p:cNvSpPr txBox="1"/>
          <p:nvPr/>
        </p:nvSpPr>
        <p:spPr>
          <a:xfrm>
            <a:off x="332234" y="4401695"/>
            <a:ext cx="837603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52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It should be </a:t>
            </a:r>
            <a:r>
              <a:rPr lang="en-US" sz="1700" b="1" dirty="0">
                <a:solidFill>
                  <a:srgbClr val="2762AE"/>
                </a:solidFill>
              </a:rPr>
              <a:t>easy to interface </a:t>
            </a:r>
            <a:r>
              <a:rPr lang="en-US" sz="1700" dirty="0">
                <a:solidFill>
                  <a:schemeClr val="tx2"/>
                </a:solidFill>
              </a:rPr>
              <a:t>with many existing physics tools:</a:t>
            </a:r>
          </a:p>
          <a:p>
            <a:pPr marL="752475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MAD-X via cpymad, </a:t>
            </a:r>
            <a:r>
              <a:rPr lang="en-US" sz="1700" dirty="0" err="1">
                <a:solidFill>
                  <a:schemeClr val="tx2"/>
                </a:solidFill>
              </a:rPr>
              <a:t>PyHEADTAIL</a:t>
            </a:r>
            <a:r>
              <a:rPr lang="en-US" sz="1700" dirty="0">
                <a:solidFill>
                  <a:schemeClr val="tx2"/>
                </a:solidFill>
              </a:rPr>
              <a:t>, pymask, COMBI/</a:t>
            </a:r>
            <a:r>
              <a:rPr lang="en-US" sz="1700" dirty="0" err="1">
                <a:solidFill>
                  <a:schemeClr val="tx2"/>
                </a:solidFill>
              </a:rPr>
              <a:t>PyPLINE</a:t>
            </a:r>
            <a:r>
              <a:rPr lang="en-US" sz="1700" dirty="0">
                <a:solidFill>
                  <a:schemeClr val="tx2"/>
                </a:solidFill>
              </a:rPr>
              <a:t>, FCC-EPFL framework</a:t>
            </a:r>
            <a:endParaRPr lang="en-US" sz="1700" b="1" dirty="0">
              <a:solidFill>
                <a:srgbClr val="2762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762AE"/>
                </a:solidFill>
              </a:rPr>
              <a:t>Speed </a:t>
            </a:r>
            <a:r>
              <a:rPr lang="en-US" sz="1700" dirty="0">
                <a:solidFill>
                  <a:schemeClr val="tx2"/>
                </a:solidFill>
              </a:rPr>
              <a:t>matters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Performance should stay in line with Sixtrack on CPU and with Sixtracklib on GPU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Need to </a:t>
            </a:r>
            <a:r>
              <a:rPr lang="en-US" sz="1700" b="1" dirty="0">
                <a:solidFill>
                  <a:srgbClr val="2962AE"/>
                </a:solidFill>
              </a:rPr>
              <a:t>run on CPUs and GPUs </a:t>
            </a:r>
            <a:r>
              <a:rPr lang="en-US" sz="1700" dirty="0">
                <a:solidFill>
                  <a:schemeClr val="tx2"/>
                </a:solidFill>
              </a:rPr>
              <a:t>from different vendors</a:t>
            </a:r>
          </a:p>
          <a:p>
            <a:pPr lvl="1"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72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83258" y="966621"/>
            <a:ext cx="5300422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Interface to other codes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158485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8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 – Python packages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6FD10B-5824-1549-A137-F7168A5A1A9A}"/>
              </a:ext>
            </a:extLst>
          </p:cNvPr>
          <p:cNvSpPr/>
          <p:nvPr/>
        </p:nvSpPr>
        <p:spPr>
          <a:xfrm>
            <a:off x="2387600" y="29681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 </a:t>
            </a: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362749-CAA6-854E-ADF3-059274B150FD}"/>
              </a:ext>
            </a:extLst>
          </p:cNvPr>
          <p:cNvSpPr/>
          <p:nvPr/>
        </p:nvSpPr>
        <p:spPr>
          <a:xfrm>
            <a:off x="212501" y="2846373"/>
            <a:ext cx="8519375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This has several </a:t>
            </a:r>
            <a:r>
              <a:rPr lang="en-US" sz="1700" b="1" dirty="0">
                <a:solidFill>
                  <a:srgbClr val="2B62AC"/>
                </a:solidFill>
              </a:rPr>
              <a:t>advantages</a:t>
            </a:r>
            <a:r>
              <a:rPr lang="en-US" sz="1700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2962AE"/>
                </a:solidFill>
              </a:rPr>
              <a:t>Profit of ABP know-how </a:t>
            </a:r>
            <a:r>
              <a:rPr lang="en-US" sz="1700" dirty="0">
                <a:solidFill>
                  <a:schemeClr val="tx2"/>
                </a:solidFill>
              </a:rPr>
              <a:t>and experience with python  (OMC tools, </a:t>
            </a:r>
            <a:r>
              <a:rPr lang="en-US" sz="1700" dirty="0" err="1">
                <a:solidFill>
                  <a:schemeClr val="tx2"/>
                </a:solidFill>
              </a:rPr>
              <a:t>pytimber</a:t>
            </a:r>
            <a:r>
              <a:rPr lang="en-US" sz="1700" dirty="0">
                <a:solidFill>
                  <a:schemeClr val="tx2"/>
                </a:solidFill>
              </a:rPr>
              <a:t>, </a:t>
            </a:r>
            <a:r>
              <a:rPr lang="en-US" sz="1700" dirty="0" err="1">
                <a:solidFill>
                  <a:schemeClr val="tx2"/>
                </a:solidFill>
              </a:rPr>
              <a:t>PyHEADTAIL</a:t>
            </a:r>
            <a:r>
              <a:rPr lang="en-US" sz="1700" dirty="0">
                <a:solidFill>
                  <a:schemeClr val="tx2"/>
                </a:solidFill>
              </a:rPr>
              <a:t>, PyECLOUD, harpy, lumi modeling and </a:t>
            </a:r>
            <a:r>
              <a:rPr lang="en-US" sz="1700" dirty="0" err="1">
                <a:solidFill>
                  <a:schemeClr val="tx2"/>
                </a:solidFill>
              </a:rPr>
              <a:t>followup</a:t>
            </a:r>
            <a:r>
              <a:rPr lang="en-US" sz="1700" dirty="0">
                <a:solidFill>
                  <a:schemeClr val="tx2"/>
                </a:solidFill>
              </a:rPr>
              <a:t> tools, …)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2962AE"/>
                </a:solidFill>
              </a:rPr>
              <a:t>Newcomers</a:t>
            </a:r>
            <a:r>
              <a:rPr lang="en-US" sz="1700" dirty="0">
                <a:solidFill>
                  <a:schemeClr val="tx2"/>
                </a:solidFill>
              </a:rPr>
              <a:t> typically have been already exposed to Python + </a:t>
            </a:r>
            <a:r>
              <a:rPr lang="en-US" sz="1700" b="1" dirty="0">
                <a:solidFill>
                  <a:srgbClr val="2962AE"/>
                </a:solidFill>
              </a:rPr>
              <a:t>learning-curve is common many tools</a:t>
            </a:r>
            <a:r>
              <a:rPr lang="en-US" sz="1700" dirty="0">
                <a:solidFill>
                  <a:schemeClr val="tx2"/>
                </a:solidFill>
              </a:rPr>
              <a:t> used in ABP and at CERN for simulation, data analysis, operation…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2962AE"/>
                </a:solidFill>
              </a:rPr>
              <a:t>Python can be used as glue </a:t>
            </a:r>
            <a:r>
              <a:rPr lang="en-US" sz="1700" dirty="0">
                <a:solidFill>
                  <a:schemeClr val="tx2"/>
                </a:solidFill>
              </a:rPr>
              <a:t>among Xsuite modules and with several CERN and general-purpose Python packages (plotting, </a:t>
            </a:r>
            <a:r>
              <a:rPr lang="en-US" sz="1700" dirty="0" err="1">
                <a:solidFill>
                  <a:schemeClr val="tx2"/>
                </a:solidFill>
              </a:rPr>
              <a:t>fft</a:t>
            </a:r>
            <a:r>
              <a:rPr lang="en-US" sz="1700" dirty="0">
                <a:solidFill>
                  <a:schemeClr val="tx2"/>
                </a:solidFill>
              </a:rPr>
              <a:t>, optimization, data storage, ML, …)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Python is </a:t>
            </a:r>
            <a:r>
              <a:rPr lang="en-US" sz="1700" b="1" dirty="0">
                <a:solidFill>
                  <a:srgbClr val="2962AE"/>
                </a:solidFill>
              </a:rPr>
              <a:t>easy to extend with C, C++ and FORTRAN </a:t>
            </a:r>
            <a:r>
              <a:rPr lang="en-US" sz="1700" dirty="0">
                <a:solidFill>
                  <a:schemeClr val="tx2"/>
                </a:solidFill>
              </a:rPr>
              <a:t>code for performance-critical parts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sz="1700" dirty="0">
              <a:solidFill>
                <a:schemeClr val="tx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688CE69-32A2-A146-A752-EEEA7FC73AD5}"/>
              </a:ext>
            </a:extLst>
          </p:cNvPr>
          <p:cNvGrpSpPr/>
          <p:nvPr/>
        </p:nvGrpSpPr>
        <p:grpSpPr>
          <a:xfrm>
            <a:off x="5741615" y="818052"/>
            <a:ext cx="2814473" cy="1977171"/>
            <a:chOff x="1970524" y="705455"/>
            <a:chExt cx="2814473" cy="1977171"/>
          </a:xfrm>
        </p:grpSpPr>
        <p:pic>
          <p:nvPicPr>
            <p:cNvPr id="1026" name="Picture 2" descr="python-logo-0">
              <a:extLst>
                <a:ext uri="{FF2B5EF4-FFF2-40B4-BE49-F238E27FC236}">
                  <a16:creationId xmlns:a16="http://schemas.microsoft.com/office/drawing/2014/main" id="{2FF21A23-7DF3-6241-A0D7-FEE83724DDA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017" b="34861"/>
            <a:stretch/>
          </p:blipFill>
          <p:spPr bwMode="auto">
            <a:xfrm>
              <a:off x="1970524" y="705455"/>
              <a:ext cx="2814473" cy="932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0C1B5CDA-F8E7-3242-BCB1-66FE7848A7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4760" y="1569108"/>
              <a:ext cx="2474485" cy="11135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1EBC116D-1700-E44B-B1D4-CE5F1BBA7299}"/>
              </a:ext>
            </a:extLst>
          </p:cNvPr>
          <p:cNvSpPr/>
          <p:nvPr/>
        </p:nvSpPr>
        <p:spPr>
          <a:xfrm>
            <a:off x="212502" y="1344762"/>
            <a:ext cx="4552681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u="sng" dirty="0">
                <a:solidFill>
                  <a:srgbClr val="2962AE"/>
                </a:solidFill>
                <a:sym typeface="Wingdings" pitchFamily="2" charset="2"/>
              </a:rPr>
              <a:t>Design choice #1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The code is provided in the form of a set of </a:t>
            </a:r>
            <a:r>
              <a:rPr lang="en-US" b="1" dirty="0">
                <a:solidFill>
                  <a:srgbClr val="2B62AC"/>
                </a:solidFill>
                <a:sym typeface="Wingdings" pitchFamily="2" charset="2"/>
              </a:rPr>
              <a:t>P</a:t>
            </a:r>
            <a:r>
              <a:rPr lang="en-US" b="1" dirty="0">
                <a:solidFill>
                  <a:srgbClr val="2B62AC"/>
                </a:solidFill>
              </a:rPr>
              <a:t>ython packages </a:t>
            </a:r>
            <a:r>
              <a:rPr lang="en-US" dirty="0">
                <a:solidFill>
                  <a:schemeClr val="tx2"/>
                </a:solidFill>
              </a:rPr>
              <a:t>(</a:t>
            </a:r>
            <a:r>
              <a:rPr lang="en-US" dirty="0" err="1">
                <a:solidFill>
                  <a:schemeClr val="tx2"/>
                </a:solidFill>
              </a:rPr>
              <a:t>Xline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Xtrack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Xpart</a:t>
            </a:r>
            <a:r>
              <a:rPr lang="en-US" dirty="0">
                <a:solidFill>
                  <a:schemeClr val="tx2"/>
                </a:solidFill>
              </a:rPr>
              <a:t>, …)</a:t>
            </a:r>
          </a:p>
        </p:txBody>
      </p:sp>
    </p:spTree>
    <p:extLst>
      <p:ext uri="{BB962C8B-B14F-4D97-AF65-F5344CB8AC3E}">
        <p14:creationId xmlns:p14="http://schemas.microsoft.com/office/powerpoint/2010/main" val="1814080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9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 – Support of GPUs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E4E125-496B-EE4B-8684-CE66A51B95BD}"/>
              </a:ext>
            </a:extLst>
          </p:cNvPr>
          <p:cNvSpPr txBox="1"/>
          <p:nvPr/>
        </p:nvSpPr>
        <p:spPr>
          <a:xfrm>
            <a:off x="1231899" y="529972"/>
            <a:ext cx="78090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Support of </a:t>
            </a:r>
            <a:r>
              <a:rPr lang="en-US" sz="1700" b="1" dirty="0">
                <a:solidFill>
                  <a:srgbClr val="2962AE"/>
                </a:solidFill>
              </a:rPr>
              <a:t>Graphics Processing Units (GPUs) </a:t>
            </a:r>
            <a:r>
              <a:rPr lang="en-US" sz="1700" dirty="0">
                <a:solidFill>
                  <a:schemeClr val="tx2"/>
                </a:solidFill>
              </a:rPr>
              <a:t>is a </a:t>
            </a:r>
            <a:r>
              <a:rPr lang="en-US" sz="1700" b="1" dirty="0">
                <a:solidFill>
                  <a:srgbClr val="2962AE"/>
                </a:solidFill>
              </a:rPr>
              <a:t>necessary</a:t>
            </a:r>
            <a:r>
              <a:rPr lang="en-US" sz="1700" dirty="0">
                <a:solidFill>
                  <a:schemeClr val="tx2"/>
                </a:solidFill>
              </a:rPr>
              <a:t> requirement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applications like incoherent effects studies of space-charge or e-cloud are feasible only with GPUs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C18D6-D38F-0D40-A931-F8D1FC210719}"/>
              </a:ext>
            </a:extLst>
          </p:cNvPr>
          <p:cNvSpPr txBox="1"/>
          <p:nvPr/>
        </p:nvSpPr>
        <p:spPr>
          <a:xfrm>
            <a:off x="297063" y="1587692"/>
            <a:ext cx="617736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2962AE"/>
                </a:solidFill>
              </a:rPr>
              <a:t>Market situation </a:t>
            </a:r>
            <a:r>
              <a:rPr lang="en-US" sz="1700" dirty="0">
                <a:solidFill>
                  <a:schemeClr val="tx2"/>
                </a:solidFill>
              </a:rPr>
              <a:t>is somewhat </a:t>
            </a:r>
            <a:r>
              <a:rPr lang="en-US" sz="1700" b="1" dirty="0">
                <a:solidFill>
                  <a:srgbClr val="2962AE"/>
                </a:solidFill>
              </a:rPr>
              <a:t>complicated</a:t>
            </a:r>
            <a:r>
              <a:rPr lang="en-US" sz="1700" dirty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there is no accepted standard for GPU programming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Different vendors have different languages, frameworks, etc.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Picture not expected to change on the short term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sz="1700" b="1" u="sng" dirty="0">
                <a:solidFill>
                  <a:srgbClr val="2962AE"/>
                </a:solidFill>
                <a:sym typeface="Wingdings" pitchFamily="2" charset="2"/>
              </a:rPr>
              <a:t>Design choice #2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: same code should work on </a:t>
            </a:r>
            <a:r>
              <a:rPr lang="en-US" sz="1700" b="1" dirty="0">
                <a:solidFill>
                  <a:srgbClr val="2962AE"/>
                </a:solidFill>
                <a:sym typeface="Wingdings" pitchFamily="2" charset="2"/>
              </a:rPr>
              <a:t>multiple platforms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Usable on conventional CPUs (including multithreading support) and on GPUs from major vendors (NVIDIA, AMD, Intel)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It is ready to be extended to new standards that are likely to come in the near future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Leveraged on available </a:t>
            </a:r>
            <a:r>
              <a:rPr lang="en-US" sz="1700" b="1" dirty="0">
                <a:solidFill>
                  <a:srgbClr val="2962AE"/>
                </a:solidFill>
                <a:sym typeface="Wingdings" pitchFamily="2" charset="2"/>
              </a:rPr>
              <a:t>open-source packages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for compiling/launching CPU and GPU code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through Python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73FDB89-DF23-3E4A-B55E-53B012899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401" y="2453938"/>
            <a:ext cx="2022933" cy="37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dvanced Micro Devices, Inc. logo.">
            <a:extLst>
              <a:ext uri="{FF2B5EF4-FFF2-40B4-BE49-F238E27FC236}">
                <a16:creationId xmlns:a16="http://schemas.microsoft.com/office/drawing/2014/main" id="{4739E7FB-F256-5443-9C50-199A9B3A8D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249" y="3339927"/>
            <a:ext cx="1485236" cy="35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486E29C3-BCDC-D445-9D9D-DA28FD110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518" y="1440542"/>
            <a:ext cx="1186699" cy="50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DD65155-7477-E74B-8ECE-6EC95301C8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3190" y="5585422"/>
            <a:ext cx="2059354" cy="431800"/>
          </a:xfrm>
          <a:prstGeom prst="rect">
            <a:avLst/>
          </a:prstGeom>
        </p:spPr>
      </p:pic>
      <p:pic>
        <p:nvPicPr>
          <p:cNvPr id="2056" name="Picture 8" descr="CuPy: NumPy &amp;amp; SciPy for GPU">
            <a:extLst>
              <a:ext uri="{FF2B5EF4-FFF2-40B4-BE49-F238E27FC236}">
                <a16:creationId xmlns:a16="http://schemas.microsoft.com/office/drawing/2014/main" id="{3820E3BE-6642-FD44-96B1-B697E4A3F3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736" y="4366968"/>
            <a:ext cx="2408263" cy="103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ACF0C5-B67E-FB4E-A691-5ECDCD423B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3300" y="6203802"/>
            <a:ext cx="1139135" cy="48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41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53080</TotalTime>
  <Words>8590</Words>
  <Application>Microsoft Macintosh PowerPoint</Application>
  <PresentationFormat>On-screen Show (4:3)</PresentationFormat>
  <Paragraphs>1124</Paragraphs>
  <Slides>54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4" baseType="lpstr">
      <vt:lpstr>Arial</vt:lpstr>
      <vt:lpstr>Calibri</vt:lpstr>
      <vt:lpstr>Calibri Light</vt:lpstr>
      <vt:lpstr>Comic Sans MS</vt:lpstr>
      <vt:lpstr>Consolas</vt:lpstr>
      <vt:lpstr>Courier New</vt:lpstr>
      <vt:lpstr>Symbol</vt:lpstr>
      <vt:lpstr>Tahoma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1176</cp:revision>
  <dcterms:created xsi:type="dcterms:W3CDTF">2020-09-04T13:28:31Z</dcterms:created>
  <dcterms:modified xsi:type="dcterms:W3CDTF">2021-10-19T08:06:38Z</dcterms:modified>
</cp:coreProperties>
</file>