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320" r:id="rId3"/>
    <p:sldId id="321" r:id="rId4"/>
    <p:sldId id="28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0000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4"/>
    <p:restoredTop sz="94686"/>
  </p:normalViewPr>
  <p:slideViewPr>
    <p:cSldViewPr snapToObjects="1">
      <p:cViewPr varScale="1">
        <p:scale>
          <a:sx n="121" d="100"/>
          <a:sy n="121" d="100"/>
        </p:scale>
        <p:origin x="126" y="3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East Area</a:t>
            </a:r>
            <a:br>
              <a:rPr lang="en-US" dirty="0" smtClean="0"/>
            </a:br>
            <a:r>
              <a:rPr lang="en-US" dirty="0" smtClean="0"/>
              <a:t>Start-up for Physics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57192"/>
            <a:ext cx="11376026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Dipanwita </a:t>
            </a:r>
            <a:r>
              <a:rPr lang="en-US" sz="1800" dirty="0" smtClean="0"/>
              <a:t>Banerjee, </a:t>
            </a:r>
            <a:r>
              <a:rPr lang="en-US" sz="1800" dirty="0" smtClean="0"/>
              <a:t>Johannes </a:t>
            </a:r>
            <a:r>
              <a:rPr lang="en-US" sz="1800" dirty="0"/>
              <a:t>Bernhard (</a:t>
            </a:r>
            <a:r>
              <a:rPr lang="en-US" sz="1800" dirty="0" smtClean="0"/>
              <a:t>BE-EA)</a:t>
            </a:r>
            <a:endParaRPr lang="en-US" sz="18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17</a:t>
            </a:r>
            <a:r>
              <a:rPr lang="en-US" sz="1800" dirty="0" smtClean="0"/>
              <a:t>.09.2021</a:t>
            </a:r>
            <a:endParaRPr lang="en-US" sz="1800" dirty="0"/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594928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5949280"/>
            <a:ext cx="752793" cy="7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East Area Start-up – Primary Beams</a:t>
            </a:r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9BF09D2-95C5-B044-9FF2-C59C6179C3DD}"/>
              </a:ext>
            </a:extLst>
          </p:cNvPr>
          <p:cNvSpPr txBox="1">
            <a:spLocks/>
          </p:cNvSpPr>
          <p:nvPr/>
        </p:nvSpPr>
        <p:spPr>
          <a:xfrm>
            <a:off x="407988" y="1124743"/>
            <a:ext cx="11520659" cy="49685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b="0" dirty="0" smtClean="0"/>
              <a:t>For the primary beam commissioning itself, please see report by Matt Fraser.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b="0" dirty="0" smtClean="0"/>
              <a:t>The setting up for IRRAD and CHARM runs OK with a few delays, mainly due to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O</a:t>
            </a:r>
            <a:r>
              <a:rPr lang="en-GB" sz="2000" dirty="0" smtClean="0"/>
              <a:t>peration of certain beam instrumentation</a:t>
            </a:r>
            <a:r>
              <a:rPr lang="en-GB" sz="2000" b="0" dirty="0" smtClean="0"/>
              <a:t> (mainly BCT with too low bandwidth for short PS bunch length </a:t>
            </a:r>
            <a:r>
              <a:rPr lang="en-GB" sz="2000" dirty="0" smtClean="0"/>
              <a:t>during fast extraction, gas availability for MWPC at CHARM).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de-DE" sz="2000" dirty="0" err="1" smtClean="0"/>
              <a:t>About</a:t>
            </a:r>
            <a:r>
              <a:rPr lang="de-DE" sz="2000" dirty="0" smtClean="0"/>
              <a:t> 15 mm </a:t>
            </a:r>
            <a:r>
              <a:rPr lang="de-DE" sz="2000" dirty="0" err="1" smtClean="0"/>
              <a:t>offset</a:t>
            </a:r>
            <a:r>
              <a:rPr lang="de-DE" sz="2000" dirty="0" smtClean="0"/>
              <a:t> </a:t>
            </a:r>
            <a:r>
              <a:rPr lang="de-DE" sz="2000" dirty="0" err="1" smtClean="0"/>
              <a:t>between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T08 </a:t>
            </a:r>
            <a:r>
              <a:rPr lang="de-DE" sz="2000" dirty="0" err="1" smtClean="0"/>
              <a:t>primary</a:t>
            </a:r>
            <a:r>
              <a:rPr lang="de-DE" sz="2000" dirty="0" smtClean="0"/>
              <a:t> beam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IRRAD </a:t>
            </a:r>
            <a:r>
              <a:rPr lang="de-DE" sz="2000" dirty="0" err="1" smtClean="0"/>
              <a:t>and</a:t>
            </a:r>
            <a:r>
              <a:rPr lang="de-DE" sz="2000" dirty="0" smtClean="0"/>
              <a:t> CHARM </a:t>
            </a:r>
            <a:r>
              <a:rPr lang="de-DE" sz="2000" dirty="0" err="1" smtClean="0"/>
              <a:t>installations</a:t>
            </a:r>
            <a:r>
              <a:rPr lang="de-DE" sz="2000" dirty="0" smtClean="0"/>
              <a:t>, </a:t>
            </a:r>
            <a:r>
              <a:rPr lang="de-DE" sz="2000" dirty="0" err="1" smtClean="0"/>
              <a:t>which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there</a:t>
            </a:r>
            <a:r>
              <a:rPr lang="de-DE" sz="2000" dirty="0" smtClean="0"/>
              <a:t> </a:t>
            </a:r>
            <a:r>
              <a:rPr lang="de-DE" sz="2000" dirty="0" err="1" smtClean="0"/>
              <a:t>since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splitter</a:t>
            </a:r>
            <a:r>
              <a:rPr lang="de-DE" sz="2000" dirty="0" smtClean="0"/>
              <a:t> </a:t>
            </a:r>
            <a:r>
              <a:rPr lang="de-DE" sz="2000" dirty="0" err="1" smtClean="0"/>
              <a:t>magnet</a:t>
            </a:r>
            <a:r>
              <a:rPr lang="de-DE" sz="2000" dirty="0" smtClean="0"/>
              <a:t> </a:t>
            </a:r>
            <a:r>
              <a:rPr lang="de-DE" sz="2000" dirty="0" err="1" smtClean="0"/>
              <a:t>has</a:t>
            </a:r>
            <a:r>
              <a:rPr lang="de-DE" sz="2000" dirty="0" smtClean="0"/>
              <a:t> </a:t>
            </a:r>
            <a:r>
              <a:rPr lang="de-DE" sz="2000" dirty="0" err="1" smtClean="0"/>
              <a:t>been</a:t>
            </a:r>
            <a:r>
              <a:rPr lang="de-DE" sz="2000" dirty="0" smtClean="0"/>
              <a:t> </a:t>
            </a:r>
            <a:r>
              <a:rPr lang="de-DE" sz="2000" dirty="0" err="1" smtClean="0"/>
              <a:t>surpressed</a:t>
            </a:r>
            <a:r>
              <a:rPr lang="de-DE" sz="2000" dirty="0" smtClean="0"/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 </a:t>
            </a:r>
            <a:r>
              <a:rPr lang="de-DE" sz="2000" dirty="0" err="1" smtClean="0">
                <a:sym typeface="Wingdings" panose="05000000000000000000" pitchFamily="2" charset="2"/>
              </a:rPr>
              <a:t>re-alignment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necessary</a:t>
            </a:r>
            <a:r>
              <a:rPr lang="de-DE" sz="2000" dirty="0" smtClean="0">
                <a:sym typeface="Wingdings" panose="05000000000000000000" pitchFamily="2" charset="2"/>
              </a:rPr>
              <a:t>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2000" b="0" dirty="0" smtClean="0">
                <a:sym typeface="Wingdings" panose="05000000000000000000" pitchFamily="2" charset="2"/>
              </a:rPr>
              <a:t>In </a:t>
            </a:r>
            <a:r>
              <a:rPr lang="de-DE" sz="2000" b="0" dirty="0" err="1" smtClean="0">
                <a:sym typeface="Wingdings" panose="05000000000000000000" pitchFamily="2" charset="2"/>
              </a:rPr>
              <a:t>principle</a:t>
            </a:r>
            <a:r>
              <a:rPr lang="de-DE" sz="2000" b="0" dirty="0" smtClean="0">
                <a:sym typeface="Wingdings" panose="05000000000000000000" pitchFamily="2" charset="2"/>
              </a:rPr>
              <a:t> </a:t>
            </a:r>
            <a:r>
              <a:rPr lang="de-DE" sz="2000" b="0" dirty="0" err="1" smtClean="0">
                <a:sym typeface="Wingdings" panose="05000000000000000000" pitchFamily="2" charset="2"/>
              </a:rPr>
              <a:t>the</a:t>
            </a:r>
            <a:r>
              <a:rPr lang="de-DE" sz="2000" b="0" dirty="0" smtClean="0">
                <a:sym typeface="Wingdings" panose="05000000000000000000" pitchFamily="2" charset="2"/>
              </a:rPr>
              <a:t> T08 beam </a:t>
            </a:r>
            <a:r>
              <a:rPr lang="de-DE" sz="2000" b="0" dirty="0" err="1" smtClean="0">
                <a:sym typeface="Wingdings" panose="05000000000000000000" pitchFamily="2" charset="2"/>
              </a:rPr>
              <a:t>can</a:t>
            </a:r>
            <a:r>
              <a:rPr lang="de-DE" sz="2000" b="0" dirty="0" smtClean="0">
                <a:sym typeface="Wingdings" panose="05000000000000000000" pitchFamily="2" charset="2"/>
              </a:rPr>
              <a:t> </a:t>
            </a:r>
            <a:r>
              <a:rPr lang="de-DE" sz="2000" b="0" dirty="0" err="1" smtClean="0">
                <a:sym typeface="Wingdings" panose="05000000000000000000" pitchFamily="2" charset="2"/>
              </a:rPr>
              <a:t>be</a:t>
            </a:r>
            <a:r>
              <a:rPr lang="de-DE" sz="2000" b="0" dirty="0" smtClean="0">
                <a:sym typeface="Wingdings" panose="05000000000000000000" pitchFamily="2" charset="2"/>
              </a:rPr>
              <a:t> </a:t>
            </a:r>
            <a:r>
              <a:rPr lang="de-DE" sz="2000" b="0" dirty="0" err="1" smtClean="0">
                <a:sym typeface="Wingdings" panose="05000000000000000000" pitchFamily="2" charset="2"/>
              </a:rPr>
              <a:t>used</a:t>
            </a:r>
            <a:r>
              <a:rPr lang="de-DE" sz="2000" b="0" dirty="0" smtClean="0">
                <a:sym typeface="Wingdings" panose="05000000000000000000" pitchFamily="2" charset="2"/>
              </a:rPr>
              <a:t> for </a:t>
            </a:r>
            <a:r>
              <a:rPr lang="de-DE" sz="2000" b="0" dirty="0" err="1" smtClean="0">
                <a:sym typeface="Wingdings" panose="05000000000000000000" pitchFamily="2" charset="2"/>
              </a:rPr>
              <a:t>physics</a:t>
            </a:r>
            <a:r>
              <a:rPr lang="de-DE" sz="2000" b="0" dirty="0" smtClean="0">
                <a:sym typeface="Wingdings" panose="05000000000000000000" pitchFamily="2" charset="2"/>
              </a:rPr>
              <a:t> </a:t>
            </a:r>
            <a:r>
              <a:rPr lang="de-DE" sz="2000" b="0" dirty="0" err="1" smtClean="0">
                <a:sym typeface="Wingdings" panose="05000000000000000000" pitchFamily="2" charset="2"/>
              </a:rPr>
              <a:t>since</a:t>
            </a:r>
            <a:r>
              <a:rPr lang="de-DE" sz="2000" b="0" dirty="0" smtClean="0">
                <a:sym typeface="Wingdings" panose="05000000000000000000" pitchFamily="2" charset="2"/>
              </a:rPr>
              <a:t> </a:t>
            </a:r>
            <a:r>
              <a:rPr lang="de-DE" sz="2000" b="0" dirty="0" err="1" smtClean="0">
                <a:sym typeface="Wingdings" panose="05000000000000000000" pitchFamily="2" charset="2"/>
              </a:rPr>
              <a:t>the</a:t>
            </a:r>
            <a:r>
              <a:rPr lang="de-DE" sz="2000" b="0" dirty="0" smtClean="0">
                <a:sym typeface="Wingdings" panose="05000000000000000000" pitchFamily="2" charset="2"/>
              </a:rPr>
              <a:t> </a:t>
            </a:r>
            <a:r>
              <a:rPr lang="de-DE" sz="2000" b="0" dirty="0" err="1" smtClean="0">
                <a:sym typeface="Wingdings" panose="05000000000000000000" pitchFamily="2" charset="2"/>
              </a:rPr>
              <a:t>commissioning</a:t>
            </a:r>
            <a:r>
              <a:rPr lang="de-DE" sz="2000" b="0" dirty="0" smtClean="0">
                <a:sym typeface="Wingdings" panose="05000000000000000000" pitchFamily="2" charset="2"/>
              </a:rPr>
              <a:t> </a:t>
            </a:r>
            <a:r>
              <a:rPr lang="de-DE" sz="2000" b="0" dirty="0" err="1" smtClean="0">
                <a:sym typeface="Wingdings" panose="05000000000000000000" pitchFamily="2" charset="2"/>
              </a:rPr>
              <a:t>has</a:t>
            </a:r>
            <a:r>
              <a:rPr lang="de-DE" sz="2000" b="0" dirty="0" smtClean="0">
                <a:sym typeface="Wingdings" panose="05000000000000000000" pitchFamily="2" charset="2"/>
              </a:rPr>
              <a:t> </a:t>
            </a:r>
            <a:r>
              <a:rPr lang="de-DE" sz="2000" b="0" dirty="0" err="1" smtClean="0">
                <a:sym typeface="Wingdings" panose="05000000000000000000" pitchFamily="2" charset="2"/>
              </a:rPr>
              <a:t>been</a:t>
            </a:r>
            <a:r>
              <a:rPr lang="de-DE" sz="2000" b="0" dirty="0" smtClean="0">
                <a:sym typeface="Wingdings" panose="05000000000000000000" pitchFamily="2" charset="2"/>
              </a:rPr>
              <a:t> </a:t>
            </a:r>
            <a:r>
              <a:rPr lang="de-DE" sz="2000" b="0" dirty="0" err="1" smtClean="0">
                <a:sym typeface="Wingdings" panose="05000000000000000000" pitchFamily="2" charset="2"/>
              </a:rPr>
              <a:t>comp</a:t>
            </a:r>
            <a:r>
              <a:rPr lang="de-DE" sz="2000" b="0" dirty="0" err="1" smtClean="0">
                <a:sym typeface="Wingdings" panose="05000000000000000000" pitchFamily="2" charset="2"/>
              </a:rPr>
              <a:t>leted</a:t>
            </a:r>
            <a:r>
              <a:rPr lang="de-DE" sz="2000" b="0" dirty="0" smtClean="0">
                <a:sym typeface="Wingdings" panose="05000000000000000000" pitchFamily="2" charset="2"/>
              </a:rPr>
              <a:t>.</a:t>
            </a:r>
            <a:endParaRPr lang="en-GB" sz="2000" b="0" dirty="0" smtClean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GB" sz="2000" b="0" dirty="0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CF7A8-49E9-5548-B4AD-D297B947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94E1E4-BBCF-E947-B8A0-68E5756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D. Banerjee | J. Bernhard </a:t>
            </a:r>
            <a:r>
              <a:rPr lang="en-US" dirty="0"/>
              <a:t>| </a:t>
            </a:r>
            <a:r>
              <a:rPr lang="en-US" dirty="0" smtClean="0"/>
              <a:t>EA</a:t>
            </a:r>
            <a:r>
              <a:rPr lang="en-US" dirty="0" smtClean="0"/>
              <a:t> Start-up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12DBA-44E8-E44C-A0D6-1C0C4696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83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East Area Start-up – Secondary Beams</a:t>
            </a:r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9BF09D2-95C5-B044-9FF2-C59C6179C3DD}"/>
              </a:ext>
            </a:extLst>
          </p:cNvPr>
          <p:cNvSpPr txBox="1">
            <a:spLocks/>
          </p:cNvSpPr>
          <p:nvPr/>
        </p:nvSpPr>
        <p:spPr>
          <a:xfrm>
            <a:off x="407988" y="1124743"/>
            <a:ext cx="11520659" cy="49685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2000" b="0" dirty="0" smtClean="0"/>
              <a:t>Today,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beam </a:t>
            </a:r>
            <a:r>
              <a:rPr lang="de-DE" sz="2000" b="0" dirty="0" err="1" smtClean="0"/>
              <a:t>permit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has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been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signed</a:t>
            </a:r>
            <a:r>
              <a:rPr lang="de-DE" sz="2000" b="0" dirty="0" smtClean="0"/>
              <a:t> for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T09 beam </a:t>
            </a:r>
            <a:r>
              <a:rPr lang="de-DE" sz="2000" b="0" dirty="0" err="1" smtClean="0"/>
              <a:t>and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we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expect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to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start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soon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with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commissioning</a:t>
            </a:r>
            <a:r>
              <a:rPr lang="de-DE" sz="2000" b="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2000" b="0" dirty="0" err="1" smtClean="0"/>
              <a:t>There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are</a:t>
            </a:r>
            <a:r>
              <a:rPr lang="de-DE" sz="2000" b="0" dirty="0" smtClean="0"/>
              <a:t> still </a:t>
            </a:r>
            <a:r>
              <a:rPr lang="de-DE" sz="2000" b="0" dirty="0" err="1" smtClean="0"/>
              <a:t>some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issues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with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FGC </a:t>
            </a:r>
            <a:r>
              <a:rPr lang="de-DE" sz="2000" b="0" dirty="0" err="1" smtClean="0"/>
              <a:t>timing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and</a:t>
            </a:r>
            <a:r>
              <a:rPr lang="de-DE" sz="2000" b="0" dirty="0" smtClean="0"/>
              <a:t> CESAR </a:t>
            </a:r>
            <a:r>
              <a:rPr lang="de-DE" sz="2000" b="0" dirty="0" err="1" smtClean="0"/>
              <a:t>controls</a:t>
            </a:r>
            <a:r>
              <a:rPr lang="de-DE" sz="2000" b="0" dirty="0"/>
              <a:t> </a:t>
            </a:r>
            <a:r>
              <a:rPr lang="de-DE" sz="2000" b="0" dirty="0" err="1" smtClean="0"/>
              <a:t>and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we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can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start</a:t>
            </a:r>
            <a:r>
              <a:rPr lang="de-DE" sz="2000" b="0" dirty="0" smtClean="0"/>
              <a:t> after </a:t>
            </a:r>
            <a:r>
              <a:rPr lang="de-DE" sz="2000" b="0" dirty="0" err="1" smtClean="0"/>
              <a:t>this</a:t>
            </a:r>
            <a:r>
              <a:rPr lang="de-DE" sz="2000" b="0" dirty="0" smtClean="0"/>
              <a:t> will </a:t>
            </a:r>
            <a:r>
              <a:rPr lang="de-DE" sz="2000" b="0" dirty="0" err="1" smtClean="0"/>
              <a:t>be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resolved</a:t>
            </a:r>
            <a:r>
              <a:rPr lang="de-DE" sz="2000" b="0" dirty="0" smtClean="0"/>
              <a:t>. The </a:t>
            </a:r>
            <a:r>
              <a:rPr lang="de-DE" sz="2000" b="0" dirty="0" err="1" smtClean="0"/>
              <a:t>calibration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of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collimators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has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been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done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yesterday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and</a:t>
            </a:r>
            <a:r>
              <a:rPr lang="de-DE" sz="2000" b="0" dirty="0" smtClean="0"/>
              <a:t> also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beam </a:t>
            </a:r>
            <a:r>
              <a:rPr lang="de-DE" sz="2000" b="0" dirty="0" err="1" smtClean="0"/>
              <a:t>instrumentation</a:t>
            </a:r>
            <a:r>
              <a:rPr lang="de-DE" sz="2000" b="0" dirty="0" smtClean="0"/>
              <a:t> in T9 </a:t>
            </a:r>
            <a:r>
              <a:rPr lang="de-DE" sz="2000" b="0" dirty="0" err="1" smtClean="0"/>
              <a:t>has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been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set-up</a:t>
            </a:r>
            <a:r>
              <a:rPr lang="de-DE" sz="2000" b="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2000" b="0" dirty="0"/>
              <a:t>A </a:t>
            </a:r>
            <a:r>
              <a:rPr lang="de-DE" sz="2000" b="0" dirty="0" err="1"/>
              <a:t>dedicated</a:t>
            </a:r>
            <a:r>
              <a:rPr lang="de-DE" sz="2000" b="0" dirty="0"/>
              <a:t> plan for </a:t>
            </a:r>
            <a:r>
              <a:rPr lang="de-DE" sz="2000" b="0" dirty="0" err="1"/>
              <a:t>ramping</a:t>
            </a:r>
            <a:r>
              <a:rPr lang="de-DE" sz="2000" b="0" dirty="0"/>
              <a:t> </a:t>
            </a:r>
            <a:r>
              <a:rPr lang="de-DE" sz="2000" b="0" dirty="0" err="1"/>
              <a:t>up</a:t>
            </a:r>
            <a:r>
              <a:rPr lang="de-DE" sz="2000" b="0" dirty="0"/>
              <a:t> </a:t>
            </a:r>
            <a:r>
              <a:rPr lang="de-DE" sz="2000" b="0" dirty="0" err="1"/>
              <a:t>the</a:t>
            </a:r>
            <a:r>
              <a:rPr lang="de-DE" sz="2000" b="0" dirty="0"/>
              <a:t> </a:t>
            </a:r>
            <a:r>
              <a:rPr lang="de-DE" sz="2000" b="0" dirty="0" err="1"/>
              <a:t>intensities</a:t>
            </a:r>
            <a:r>
              <a:rPr lang="de-DE" sz="2000" b="0" dirty="0"/>
              <a:t> </a:t>
            </a:r>
            <a:r>
              <a:rPr lang="de-DE" sz="2000" b="0" dirty="0" err="1"/>
              <a:t>and</a:t>
            </a:r>
            <a:r>
              <a:rPr lang="de-DE" sz="2000" b="0" dirty="0"/>
              <a:t> </a:t>
            </a:r>
            <a:r>
              <a:rPr lang="de-DE" sz="2000" b="0" dirty="0" err="1"/>
              <a:t>the</a:t>
            </a:r>
            <a:r>
              <a:rPr lang="de-DE" sz="2000" b="0" dirty="0"/>
              <a:t> </a:t>
            </a:r>
            <a:r>
              <a:rPr lang="de-DE" sz="2000" b="0" dirty="0" err="1"/>
              <a:t>number</a:t>
            </a:r>
            <a:r>
              <a:rPr lang="de-DE" sz="2000" b="0" dirty="0"/>
              <a:t> </a:t>
            </a:r>
            <a:r>
              <a:rPr lang="de-DE" sz="2000" b="0" dirty="0" err="1"/>
              <a:t>of</a:t>
            </a:r>
            <a:r>
              <a:rPr lang="de-DE" sz="2000" b="0" dirty="0"/>
              <a:t> </a:t>
            </a:r>
            <a:r>
              <a:rPr lang="de-DE" sz="2000" b="0" dirty="0" err="1"/>
              <a:t>cycles</a:t>
            </a:r>
            <a:r>
              <a:rPr lang="de-DE" sz="2000" b="0" dirty="0"/>
              <a:t> per </a:t>
            </a:r>
            <a:r>
              <a:rPr lang="de-DE" sz="2000" b="0" dirty="0" err="1"/>
              <a:t>supercycle</a:t>
            </a:r>
            <a:r>
              <a:rPr lang="de-DE" sz="2000" b="0" dirty="0"/>
              <a:t> </a:t>
            </a:r>
            <a:r>
              <a:rPr lang="de-DE" sz="2000" b="0" dirty="0" err="1"/>
              <a:t>has</a:t>
            </a:r>
            <a:r>
              <a:rPr lang="de-DE" sz="2000" b="0" dirty="0"/>
              <a:t> </a:t>
            </a:r>
            <a:r>
              <a:rPr lang="de-DE" sz="2000" b="0" dirty="0" err="1"/>
              <a:t>been</a:t>
            </a:r>
            <a:r>
              <a:rPr lang="de-DE" sz="2000" b="0" dirty="0"/>
              <a:t> </a:t>
            </a:r>
            <a:r>
              <a:rPr lang="de-DE" sz="2000" b="0" dirty="0" err="1"/>
              <a:t>proposed</a:t>
            </a:r>
            <a:r>
              <a:rPr lang="de-DE" sz="2000" b="0" dirty="0"/>
              <a:t> </a:t>
            </a:r>
            <a:r>
              <a:rPr lang="de-DE" sz="2000" b="0" dirty="0" err="1"/>
              <a:t>by</a:t>
            </a:r>
            <a:r>
              <a:rPr lang="de-DE" sz="2000" b="0" dirty="0"/>
              <a:t> Radiation </a:t>
            </a:r>
            <a:r>
              <a:rPr lang="de-DE" sz="2000" b="0" dirty="0" err="1"/>
              <a:t>Protection</a:t>
            </a:r>
            <a:r>
              <a:rPr lang="de-DE" sz="2000" b="0" dirty="0"/>
              <a:t> </a:t>
            </a:r>
            <a:r>
              <a:rPr lang="de-DE" sz="2000" b="0" dirty="0" err="1"/>
              <a:t>and</a:t>
            </a:r>
            <a:r>
              <a:rPr lang="de-DE" sz="2000" b="0" dirty="0"/>
              <a:t> will </a:t>
            </a:r>
            <a:r>
              <a:rPr lang="de-DE" sz="2000" b="0" dirty="0" err="1"/>
              <a:t>be</a:t>
            </a:r>
            <a:r>
              <a:rPr lang="de-DE" sz="2000" b="0" dirty="0"/>
              <a:t> </a:t>
            </a:r>
            <a:r>
              <a:rPr lang="de-DE" sz="2000" b="0" dirty="0" err="1"/>
              <a:t>followed</a:t>
            </a:r>
            <a:r>
              <a:rPr lang="de-DE" sz="2000" b="0" dirty="0" smtClean="0"/>
              <a:t>.</a:t>
            </a:r>
            <a:endParaRPr lang="de-DE" sz="2000" b="0" dirty="0" smtClean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2000" b="0" dirty="0" smtClean="0"/>
              <a:t>For T10, </a:t>
            </a:r>
            <a:r>
              <a:rPr lang="de-DE" sz="2000" b="0" dirty="0" err="1" smtClean="0"/>
              <a:t>some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cabling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works</a:t>
            </a:r>
            <a:r>
              <a:rPr lang="de-DE" sz="2000" b="0" dirty="0" smtClean="0"/>
              <a:t> for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patch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panel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should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be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completed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and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scaffolding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removed</a:t>
            </a:r>
            <a:r>
              <a:rPr lang="de-DE" sz="2000" b="0" dirty="0" smtClean="0"/>
              <a:t>, so </a:t>
            </a:r>
            <a:r>
              <a:rPr lang="de-DE" sz="2000" b="0" dirty="0" err="1" smtClean="0"/>
              <a:t>commissioning</a:t>
            </a:r>
            <a:r>
              <a:rPr lang="de-DE" sz="2000" b="0" dirty="0" smtClean="0"/>
              <a:t> will </a:t>
            </a:r>
            <a:r>
              <a:rPr lang="de-DE" sz="2000" b="0" dirty="0" err="1" smtClean="0"/>
              <a:t>start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next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week</a:t>
            </a:r>
            <a:r>
              <a:rPr lang="de-DE" sz="2000" b="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2000" b="0" dirty="0" err="1" smtClean="0"/>
              <a:t>Once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hadron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beams</a:t>
            </a:r>
            <a:r>
              <a:rPr lang="de-DE" sz="2000" b="0" dirty="0" smtClean="0"/>
              <a:t> at high </a:t>
            </a:r>
            <a:r>
              <a:rPr lang="de-DE" sz="2000" b="0" dirty="0" err="1" smtClean="0"/>
              <a:t>energies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are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established</a:t>
            </a:r>
            <a:r>
              <a:rPr lang="de-DE" sz="2000" b="0" dirty="0" smtClean="0"/>
              <a:t>, </a:t>
            </a:r>
            <a:r>
              <a:rPr lang="de-DE" sz="2000" b="0" dirty="0" err="1" smtClean="0"/>
              <a:t>we</a:t>
            </a:r>
            <a:r>
              <a:rPr lang="de-DE" sz="2000" b="0" dirty="0" smtClean="0"/>
              <a:t> will </a:t>
            </a:r>
            <a:r>
              <a:rPr lang="de-DE" sz="2000" b="0" dirty="0" err="1" smtClean="0"/>
              <a:t>work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our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way</a:t>
            </a:r>
            <a:r>
              <a:rPr lang="de-DE" sz="2000" b="0" dirty="0" smtClean="0"/>
              <a:t> down </a:t>
            </a:r>
            <a:r>
              <a:rPr lang="de-DE" sz="2000" b="0" dirty="0" err="1" smtClean="0"/>
              <a:t>to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lowest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possible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energies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and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switch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to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electrons</a:t>
            </a:r>
            <a:r>
              <a:rPr lang="de-DE" sz="2000" b="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2000" b="0" dirty="0" smtClean="0"/>
              <a:t>The </a:t>
            </a:r>
            <a:r>
              <a:rPr lang="de-DE" sz="2000" b="0" dirty="0" err="1" smtClean="0"/>
              <a:t>threshold</a:t>
            </a:r>
            <a:r>
              <a:rPr lang="de-DE" sz="2000" b="0" dirty="0" smtClean="0"/>
              <a:t> Cherenkov </a:t>
            </a:r>
            <a:r>
              <a:rPr lang="de-DE" sz="2000" b="0" dirty="0" err="1" smtClean="0"/>
              <a:t>detectors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are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missing</a:t>
            </a:r>
            <a:r>
              <a:rPr lang="de-DE" sz="2000" b="0" dirty="0" smtClean="0"/>
              <a:t> for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final </a:t>
            </a:r>
            <a:r>
              <a:rPr lang="de-DE" sz="2000" b="0" dirty="0" err="1" smtClean="0"/>
              <a:t>commissioning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of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electrons</a:t>
            </a:r>
            <a:r>
              <a:rPr lang="de-DE" sz="2000" b="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2000" b="0" dirty="0" err="1" smtClean="0"/>
              <a:t>Our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first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users</a:t>
            </a:r>
            <a:r>
              <a:rPr lang="de-DE" sz="2000" b="0" dirty="0" smtClean="0"/>
              <a:t> (LDMX) will </a:t>
            </a:r>
            <a:r>
              <a:rPr lang="de-DE" sz="2000" b="0" dirty="0" err="1" smtClean="0"/>
              <a:t>arrive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next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week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to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start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already</a:t>
            </a:r>
            <a:r>
              <a:rPr lang="de-DE" sz="2000" b="0" dirty="0" smtClean="0"/>
              <a:t> for </a:t>
            </a:r>
            <a:r>
              <a:rPr lang="de-DE" sz="2000" b="0" dirty="0" err="1" smtClean="0"/>
              <a:t>their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preparations</a:t>
            </a:r>
            <a:r>
              <a:rPr lang="de-DE" sz="2000" b="0" dirty="0" smtClean="0"/>
              <a:t>. </a:t>
            </a:r>
            <a:endParaRPr lang="en-GB" sz="2000" b="0" dirty="0" smtClean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GB" sz="2000" b="0" dirty="0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CF7A8-49E9-5548-B4AD-D297B947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94E1E4-BBCF-E947-B8A0-68E5756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D. Banerjee | J. Bernhard </a:t>
            </a:r>
            <a:r>
              <a:rPr lang="en-US" dirty="0"/>
              <a:t>| </a:t>
            </a:r>
            <a:r>
              <a:rPr lang="en-US" dirty="0" smtClean="0"/>
              <a:t>EA</a:t>
            </a:r>
            <a:r>
              <a:rPr lang="en-US" dirty="0" smtClean="0"/>
              <a:t> Start-up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12DBA-44E8-E44C-A0D6-1C0C4696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24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12646</TotalTime>
  <Words>328</Words>
  <Application>Microsoft Office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Theme</vt:lpstr>
      <vt:lpstr>East Area Start-up for Physics</vt:lpstr>
      <vt:lpstr>East Area Start-up – Primary Beams</vt:lpstr>
      <vt:lpstr>East Area Start-up – Secondary Beams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Johannes Bernhard</dc:creator>
  <cp:lastModifiedBy>Johannes Bernhard</cp:lastModifiedBy>
  <cp:revision>487</cp:revision>
  <cp:lastPrinted>2020-01-30T13:49:18Z</cp:lastPrinted>
  <dcterms:created xsi:type="dcterms:W3CDTF">2021-01-13T09:42:27Z</dcterms:created>
  <dcterms:modified xsi:type="dcterms:W3CDTF">2021-09-17T12:03:49Z</dcterms:modified>
</cp:coreProperties>
</file>