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60" r:id="rId2"/>
    <p:sldId id="261" r:id="rId3"/>
    <p:sldId id="414" r:id="rId4"/>
    <p:sldId id="408" r:id="rId5"/>
    <p:sldId id="410" r:id="rId6"/>
    <p:sldId id="413" r:id="rId7"/>
    <p:sldId id="262" r:id="rId8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oubakr Ebn Rahmou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124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C53D00E-82D6-4CDA-B084-BEB595A571E3}" type="datetimeFigureOut">
              <a:rPr lang="en-GB"/>
              <a:pPr>
                <a:defRPr/>
              </a:pPr>
              <a:t>17/09/2021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E93174-A7FB-4AC0-9DF6-F147F2444D8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725" tIns="45863" rIns="91725" bIns="45863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725" tIns="45863" rIns="91725" bIns="4586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C8BA7B-EFCF-490E-B32B-C6C385CF0343}" type="datetimeFigureOut">
              <a:rPr lang="en-US"/>
              <a:pPr>
                <a:defRPr/>
              </a:pPr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64050" cy="3348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5" tIns="45863" rIns="91725" bIns="4586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10013"/>
          </a:xfrm>
          <a:prstGeom prst="rect">
            <a:avLst/>
          </a:prstGeom>
        </p:spPr>
        <p:txBody>
          <a:bodyPr vert="horz" lIns="91725" tIns="45863" rIns="91725" bIns="45863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725" tIns="45863" rIns="91725" bIns="45863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31338"/>
            <a:ext cx="2946400" cy="496887"/>
          </a:xfrm>
          <a:prstGeom prst="rect">
            <a:avLst/>
          </a:prstGeom>
        </p:spPr>
        <p:txBody>
          <a:bodyPr vert="horz" wrap="square" lIns="91725" tIns="45863" rIns="91725" bIns="458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54106D1B-8C52-467B-87A0-BBA3EE90E379}" type="slidenum">
              <a:rPr lang="en-US" altLang="fr-FR"/>
              <a:pPr/>
              <a:t>‹#›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4163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7013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3375" indent="-227013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62163" indent="-227013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936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656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3376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90963" indent="-2270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fld id="{72FDEFFD-AB58-4E05-A482-3CBDAFF6C6BD}" type="slidenum">
              <a:rPr lang="en-US" altLang="en-US">
                <a:latin typeface="Calibri" panose="020F0502020204030204" pitchFamily="34" charset="0"/>
                <a:ea typeface="MS PGothic" panose="020B0600070205080204" pitchFamily="34" charset="-128"/>
              </a:rPr>
              <a:pPr/>
              <a:t>1</a:t>
            </a:fld>
            <a:endParaRPr lang="en-US" altLang="en-US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5264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L-F. ANDRE, 20-05-2021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HSE Technical Management Board – EDMS 2579986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7635B6ED-8CD6-456A-B75D-F452508E132E}" type="slidenum">
              <a:rPr lang="en-US" altLang="fr-FR"/>
              <a:pPr/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919150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L-F. ANDRE, 20-05-2021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HSE Technical Management Board – EDMS 2579986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D64A6C5-A0CB-48FC-8AB1-4645A90E9034}" type="slidenum">
              <a:rPr lang="en-US" altLang="fr-FR"/>
              <a:pPr/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34549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L-F. ANDRE, 20-05-2021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HSE Technical Management Board – EDMS 2579986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2E543BB-6469-4606-BFB7-781FD8814874}" type="slidenum">
              <a:rPr lang="en-US" altLang="fr-FR"/>
              <a:pPr/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544776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L-F. ANDRE, 20-05-2021</a:t>
            </a:r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HSE Technical Management Board – EDMS 2579986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BA470611-CF61-43FD-A296-318ECC7352BA}" type="slidenum">
              <a:rPr lang="en-US" altLang="fr-FR"/>
              <a:pPr/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933058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L-F. ANDRE, 20-05-2021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HSE Technical Management Board – EDMS 2579986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EC62D-78E3-405D-B72E-0D2252B18E87}" type="slidenum">
              <a:rPr lang="en-US" altLang="fr-FR"/>
              <a:pPr/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02603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3916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85084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662"/>
          <a:stretch/>
        </p:blipFill>
        <p:spPr bwMode="auto">
          <a:xfrm>
            <a:off x="395288" y="6335713"/>
            <a:ext cx="59168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fr-FR" dirty="0"/>
              <a:t>L-F. ANDRE, 20-05-2021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 dirty="0"/>
              <a:t>HSE Technical Management Board – EDMS 2579986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  <a:ea typeface="Ubuntu Light"/>
                <a:cs typeface="Ubuntu Light"/>
              </a:defRPr>
            </a:lvl1pPr>
          </a:lstStyle>
          <a:p>
            <a:fld id="{159530C3-A607-4FCF-A472-067368335A5A}" type="slidenum">
              <a:rPr lang="en-US" altLang="fr-FR"/>
              <a:pPr/>
              <a:t>‹#›</a:t>
            </a:fld>
            <a:endParaRPr lang="en-US" altLang="fr-FR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fr-FR"/>
              <a:t>Slide text first level</a:t>
            </a:r>
          </a:p>
          <a:p>
            <a:pPr lvl="1"/>
            <a:r>
              <a:rPr lang="fr-CH" altLang="fr-FR"/>
              <a:t>Slide text second level</a:t>
            </a:r>
          </a:p>
          <a:p>
            <a:pPr lvl="2"/>
            <a:r>
              <a:rPr lang="fr-CH" altLang="fr-FR"/>
              <a:t>Slide text third level</a:t>
            </a:r>
          </a:p>
          <a:p>
            <a:pPr lvl="3"/>
            <a:r>
              <a:rPr lang="fr-CH" altLang="fr-FR"/>
              <a:t>Slide text fourth level</a:t>
            </a:r>
          </a:p>
          <a:p>
            <a:pPr lvl="4"/>
            <a:r>
              <a:rPr lang="fr-CH" altLang="fr-FR"/>
              <a:t>Slide text fifth level</a:t>
            </a:r>
            <a:endParaRPr lang="en-US" altLang="fr-FR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66008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7" descr="Logo, icon&#10;&#10;Description automatically generated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610" y="6356349"/>
            <a:ext cx="3651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8"/>
          <p:cNvGrpSpPr>
            <a:grpSpLocks/>
          </p:cNvGrpSpPr>
          <p:nvPr userDrawn="1"/>
        </p:nvGrpSpPr>
        <p:grpSpPr bwMode="auto">
          <a:xfrm>
            <a:off x="7058025" y="233363"/>
            <a:ext cx="1625600" cy="808037"/>
            <a:chOff x="7518242" y="5452910"/>
            <a:chExt cx="1625758" cy="808499"/>
          </a:xfrm>
        </p:grpSpPr>
        <p:pic>
          <p:nvPicPr>
            <p:cNvPr id="11" name="Picture 9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2238" y="5452910"/>
              <a:ext cx="1187450" cy="631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7518242" y="6031090"/>
              <a:ext cx="1625758" cy="2303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8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opperplate Gothic Bold" panose="020E0705020206020404" pitchFamily="34" charset="0"/>
                </a:defRPr>
              </a:lvl1pPr>
            </a:lstStyle>
            <a:p>
              <a:pPr>
                <a:defRPr/>
              </a:pPr>
              <a:r>
                <a:rPr lang="en-US" sz="900" dirty="0">
                  <a:solidFill>
                    <a:srgbClr val="0C377B"/>
                  </a:solidFill>
                  <a:effectLst>
                    <a:outerShdw blurRad="38100" dist="19050" dir="2700000" algn="tl" rotWithShape="0">
                      <a:srgbClr val="0C377B">
                        <a:alpha val="40000"/>
                      </a:srgbClr>
                    </a:outerShdw>
                  </a:effectLst>
                  <a:ea typeface="MS PGothic" panose="020B0600070205080204" pitchFamily="34" charset="-128"/>
                </a:rPr>
                <a:t>East Area Renovation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82" r:id="rId1"/>
    <p:sldLayoutId id="2147485283" r:id="rId2"/>
    <p:sldLayoutId id="2147485284" r:id="rId3"/>
    <p:sldLayoutId id="2147485285" r:id="rId4"/>
    <p:sldLayoutId id="2147485286" r:id="rId5"/>
    <p:sldLayoutId id="2147485287" r:id="rId6"/>
    <p:sldLayoutId id="2147485288" r:id="rId7"/>
    <p:sldLayoutId id="2147485289" r:id="rId8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273738/LAST_RELEASED" TargetMode="External"/><Relationship Id="rId2" Type="http://schemas.openxmlformats.org/officeDocument/2006/relationships/hyperlink" Target="https://edms.cern.ch/document/1273737/LAST_RELEASED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dms.cern.ch/document/1273739/LAST_RELEASED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s://edms.cern.ch/document/1134049/2021.1" TargetMode="External"/><Relationship Id="rId7" Type="http://schemas.openxmlformats.org/officeDocument/2006/relationships/hyperlink" Target="https://edms.cern.ch/document/1701965/2021.1" TargetMode="External"/><Relationship Id="rId2" Type="http://schemas.openxmlformats.org/officeDocument/2006/relationships/hyperlink" Target="https://edms.cern.ch/document/2610351/LAST_RELEASED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dms.cern.ch/document/1701964/2021.1" TargetMode="External"/><Relationship Id="rId5" Type="http://schemas.openxmlformats.org/officeDocument/2006/relationships/hyperlink" Target="https://edms.cern.ch/document/1701960/2021.1" TargetMode="External"/><Relationship Id="rId4" Type="http://schemas.openxmlformats.org/officeDocument/2006/relationships/hyperlink" Target="https://edms.cern.ch/document/1609962/202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dms.cern.ch/document/2616861/LAST_RELEASED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088" y="5510213"/>
            <a:ext cx="18970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31800" y="3615517"/>
            <a:ext cx="8265984" cy="702233"/>
          </a:xfrm>
        </p:spPr>
        <p:txBody>
          <a:bodyPr>
            <a:normAutofit/>
          </a:bodyPr>
          <a:lstStyle/>
          <a:p>
            <a:r>
              <a:rPr lang="en-GB" dirty="0"/>
              <a:t>IST status and safety documentation approval</a:t>
            </a:r>
            <a:endParaRPr lang="en-GB" altLang="en-US" dirty="0"/>
          </a:p>
        </p:txBody>
      </p:sp>
      <p:sp>
        <p:nvSpPr>
          <p:cNvPr id="12292" name="Text Placeholder 2"/>
          <p:cNvSpPr>
            <a:spLocks noGrp="1"/>
          </p:cNvSpPr>
          <p:nvPr>
            <p:ph type="body" idx="1"/>
          </p:nvPr>
        </p:nvSpPr>
        <p:spPr>
          <a:xfrm>
            <a:off x="431800" y="4390775"/>
            <a:ext cx="8265984" cy="1604326"/>
          </a:xfrm>
        </p:spPr>
        <p:txBody>
          <a:bodyPr/>
          <a:lstStyle/>
          <a:p>
            <a:r>
              <a:rPr lang="en-US" altLang="en-US" dirty="0"/>
              <a:t>Filipa Carvalho (BE-EA)</a:t>
            </a:r>
          </a:p>
        </p:txBody>
      </p:sp>
      <p:pic>
        <p:nvPicPr>
          <p:cNvPr id="1229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5478463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5" b="-2"/>
          <a:stretch>
            <a:fillRect/>
          </a:stretch>
        </p:blipFill>
        <p:spPr bwMode="auto">
          <a:xfrm>
            <a:off x="65088" y="103188"/>
            <a:ext cx="3048000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Box 6"/>
          <p:cNvSpPr txBox="1">
            <a:spLocks noChangeArrowheads="1"/>
          </p:cNvSpPr>
          <p:nvPr/>
        </p:nvSpPr>
        <p:spPr bwMode="auto">
          <a:xfrm>
            <a:off x="65088" y="2757492"/>
            <a:ext cx="9009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 i="1" dirty="0"/>
              <a:t>East Hall under construction - 1962</a:t>
            </a:r>
          </a:p>
        </p:txBody>
      </p:sp>
      <p:pic>
        <p:nvPicPr>
          <p:cNvPr id="12296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738" y="74613"/>
            <a:ext cx="2665412" cy="268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90"/>
          <a:stretch>
            <a:fillRect/>
          </a:stretch>
        </p:blipFill>
        <p:spPr bwMode="auto">
          <a:xfrm>
            <a:off x="3162300" y="490538"/>
            <a:ext cx="3195638" cy="226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8" name="Group 8"/>
          <p:cNvGrpSpPr>
            <a:grpSpLocks/>
          </p:cNvGrpSpPr>
          <p:nvPr/>
        </p:nvGrpSpPr>
        <p:grpSpPr bwMode="auto">
          <a:xfrm>
            <a:off x="5770563" y="5510213"/>
            <a:ext cx="1625600" cy="808037"/>
            <a:chOff x="7518242" y="5452910"/>
            <a:chExt cx="1625758" cy="808499"/>
          </a:xfrm>
        </p:grpSpPr>
        <p:pic>
          <p:nvPicPr>
            <p:cNvPr id="12300" name="Picture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2238" y="5452910"/>
              <a:ext cx="1187450" cy="631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7518242" y="6031090"/>
              <a:ext cx="1625758" cy="2303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8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opperplate Gothic Bold" panose="020E0705020206020404" pitchFamily="34" charset="0"/>
                </a:defRPr>
              </a:lvl1pPr>
            </a:lstStyle>
            <a:p>
              <a:pPr>
                <a:defRPr/>
              </a:pPr>
              <a:r>
                <a:rPr lang="en-US" sz="900" dirty="0">
                  <a:solidFill>
                    <a:srgbClr val="0C377B"/>
                  </a:solidFill>
                  <a:effectLst>
                    <a:outerShdw blurRad="38100" dist="19050" dir="2700000" algn="tl" rotWithShape="0">
                      <a:srgbClr val="0C377B">
                        <a:alpha val="40000"/>
                      </a:srgbClr>
                    </a:outerShdw>
                  </a:effectLst>
                  <a:ea typeface="MS PGothic" panose="020B0600070205080204" pitchFamily="34" charset="-128"/>
                </a:rPr>
                <a:t>East Area Renovation</a:t>
              </a:r>
            </a:p>
          </p:txBody>
        </p:sp>
      </p:grpSp>
      <p:pic>
        <p:nvPicPr>
          <p:cNvPr id="12299" name="Picture 4" descr="Logo, icon&#10;&#10;Description automatically generated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5583238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99A5B-5198-4195-B2A1-E3DB77059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Commissioning Progress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276B9-5DBF-4987-8F81-0E8C24B018C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US" dirty="0"/>
              <a:t>Most of the equipment has been installed and commissioned</a:t>
            </a:r>
          </a:p>
          <a:p>
            <a:pPr lvl="1"/>
            <a:r>
              <a:rPr lang="en-US" dirty="0"/>
              <a:t>DSO test of the primary area completed</a:t>
            </a:r>
          </a:p>
          <a:p>
            <a:pPr lvl="1"/>
            <a:r>
              <a:rPr lang="en-US" dirty="0"/>
              <a:t>Beam/shielding commissioning started in August 23</a:t>
            </a:r>
            <a:r>
              <a:rPr lang="en-US" baseline="30000" dirty="0"/>
              <a:t>rd</a:t>
            </a:r>
            <a:r>
              <a:rPr lang="en-US" dirty="0"/>
              <a:t> </a:t>
            </a:r>
          </a:p>
          <a:p>
            <a:pPr lvl="2"/>
            <a:r>
              <a:rPr lang="en-GB" dirty="0"/>
              <a:t>Successfully finished the commissioning of the primary area shielding</a:t>
            </a:r>
            <a:endParaRPr lang="en-US" dirty="0"/>
          </a:p>
          <a:p>
            <a:pPr lvl="1"/>
            <a:r>
              <a:rPr lang="en-US" dirty="0"/>
              <a:t>DSO test of T09-10, T09 and T10 completed</a:t>
            </a:r>
          </a:p>
          <a:p>
            <a:pPr lvl="1"/>
            <a:r>
              <a:rPr lang="en-US" dirty="0"/>
              <a:t>Currently installing beam monitors in T09 and T10</a:t>
            </a:r>
          </a:p>
          <a:p>
            <a:pPr lvl="1"/>
            <a:r>
              <a:rPr lang="en-US" dirty="0"/>
              <a:t>Some delays with XCET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6715B-33E5-48C9-80AF-7B8CD88DEAC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ctr">
              <a:defRPr/>
            </a:pPr>
            <a:r>
              <a:rPr lang="fr-FR" dirty="0"/>
              <a:t>Filipa Carvalho BE-EA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8A158-5C09-4F01-A5A7-DA1C2D59CFE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Project Team Meeting #47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F5C9E-1B78-47BA-84F4-F947944E0D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635B6ED-8CD6-456A-B75D-F452508E132E}" type="slidenum">
              <a:rPr lang="en-US" altLang="fr-FR" smtClean="0"/>
              <a:pPr/>
              <a:t>2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405738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94CA4-C35E-42E4-A883-A38BC77CA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98125C-14FB-4964-ACDE-64810262093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US" dirty="0"/>
              <a:t>Some electrical inspections still to be done</a:t>
            </a:r>
          </a:p>
          <a:p>
            <a:pPr lvl="2"/>
            <a:r>
              <a:rPr lang="en-US" dirty="0"/>
              <a:t>In particular to the control rooms</a:t>
            </a:r>
          </a:p>
          <a:p>
            <a:pPr lvl="1"/>
            <a:r>
              <a:rPr lang="en-US" dirty="0"/>
              <a:t>Inspection of the Gas Barracks to be done</a:t>
            </a:r>
          </a:p>
          <a:p>
            <a:pPr lvl="1"/>
            <a:r>
              <a:rPr lang="en-US" dirty="0"/>
              <a:t>Finish the shielding commissioning</a:t>
            </a:r>
            <a:endParaRPr lang="en-GB" dirty="0"/>
          </a:p>
          <a:p>
            <a:pPr lvl="1"/>
            <a:r>
              <a:rPr lang="en-GB" dirty="0"/>
              <a:t>General inspection with HSE to have the final Safety Clearance for operation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9CB55-FD3A-4646-808D-2664EC87A7C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L-F. ANDRE, 20-05-2021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A107C-1F29-4FC2-ABDB-CCFC1021F77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HSE Technical Management Board – EDMS 2579986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AEE0C-DAEB-463B-9E2A-7A9C058640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635B6ED-8CD6-456A-B75D-F452508E132E}" type="slidenum">
              <a:rPr lang="en-US" altLang="fr-FR" smtClean="0"/>
              <a:pPr/>
              <a:t>3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342176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Safety</a:t>
            </a:r>
            <a:r>
              <a:rPr lang="fr-CH" dirty="0"/>
              <a:t>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121977"/>
            <a:ext cx="8226425" cy="5016068"/>
          </a:xfrm>
        </p:spPr>
        <p:txBody>
          <a:bodyPr/>
          <a:lstStyle/>
          <a:p>
            <a:r>
              <a:rPr lang="en-US" dirty="0"/>
              <a:t>The Safety File is ready for approval by ATS director (all documents went through Eng. Check and have been updated accordingly).</a:t>
            </a:r>
          </a:p>
          <a:p>
            <a:pPr lvl="1"/>
            <a:r>
              <a:rPr lang="fr-FR" dirty="0"/>
              <a:t>Next </a:t>
            </a:r>
            <a:r>
              <a:rPr lang="fr-FR" dirty="0" err="1"/>
              <a:t>step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to </a:t>
            </a:r>
            <a:r>
              <a:rPr lang="fr-FR" dirty="0" err="1"/>
              <a:t>upload</a:t>
            </a:r>
            <a:r>
              <a:rPr lang="fr-FR" dirty="0"/>
              <a:t> the </a:t>
            </a:r>
            <a:r>
              <a:rPr lang="fr-FR" dirty="0" err="1"/>
              <a:t>newest</a:t>
            </a:r>
            <a:r>
              <a:rPr lang="fr-FR" dirty="0"/>
              <a:t> versions of the </a:t>
            </a:r>
            <a:r>
              <a:rPr lang="fr-FR" dirty="0" err="1"/>
              <a:t>safety</a:t>
            </a:r>
            <a:r>
              <a:rPr lang="fr-FR" dirty="0"/>
              <a:t> files in EDMS and the PS-CSAP chairman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then</a:t>
            </a:r>
            <a:r>
              <a:rPr lang="fr-FR" dirty="0"/>
              <a:t> </a:t>
            </a:r>
            <a:r>
              <a:rPr lang="fr-FR" dirty="0" err="1"/>
              <a:t>recommend</a:t>
            </a:r>
            <a:r>
              <a:rPr lang="fr-FR" dirty="0"/>
              <a:t> the documents for </a:t>
            </a:r>
            <a:r>
              <a:rPr lang="fr-FR" dirty="0" err="1"/>
              <a:t>approval</a:t>
            </a:r>
            <a:r>
              <a:rPr lang="fr-FR" dirty="0"/>
              <a:t> to the ATS </a:t>
            </a:r>
            <a:r>
              <a:rPr lang="fr-FR" dirty="0" err="1"/>
              <a:t>director</a:t>
            </a:r>
            <a:r>
              <a:rPr lang="fr-FR" dirty="0"/>
              <a:t>.</a:t>
            </a:r>
          </a:p>
          <a:p>
            <a:r>
              <a:rPr lang="en-US" dirty="0"/>
              <a:t>Descriptive Part: </a:t>
            </a:r>
            <a:r>
              <a:rPr lang="en-US" dirty="0">
                <a:hlinkClick r:id="rId2"/>
              </a:rPr>
              <a:t>EDMS 1273737</a:t>
            </a:r>
            <a:endParaRPr lang="en-US" dirty="0"/>
          </a:p>
          <a:p>
            <a:r>
              <a:rPr lang="en-US" dirty="0"/>
              <a:t>Demonstrative Part: </a:t>
            </a:r>
            <a:r>
              <a:rPr lang="en-US" dirty="0">
                <a:hlinkClick r:id="rId3"/>
              </a:rPr>
              <a:t>EDMS 1273738</a:t>
            </a:r>
            <a:endParaRPr lang="en-US" dirty="0"/>
          </a:p>
          <a:p>
            <a:r>
              <a:rPr lang="en-US" dirty="0"/>
              <a:t>Operational Part: </a:t>
            </a:r>
            <a:r>
              <a:rPr lang="en-US" dirty="0">
                <a:hlinkClick r:id="rId4"/>
              </a:rPr>
              <a:t>EDMS 1273739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Carvalho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PS-CSAP 64th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64A6C5-A0CB-48FC-8AB1-4645A90E9034}" type="slidenum">
              <a:rPr lang="en-US" altLang="fr-FR" smtClean="0"/>
              <a:pPr/>
              <a:t>4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773474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CC81A-1E38-4E98-BACF-228DE23B9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</p:spPr>
        <p:txBody>
          <a:bodyPr wrap="square" anchor="ctr">
            <a:normAutofit/>
          </a:bodyPr>
          <a:lstStyle/>
          <a:p>
            <a:r>
              <a:rPr lang="en-GB" sz="3200" dirty="0"/>
              <a:t>Safety File Compliance Before 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B8CE8-9ADA-4531-849E-6273E5FBD95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01752" y="1260000"/>
            <a:ext cx="5016708" cy="5016068"/>
          </a:xfrm>
        </p:spPr>
        <p:txBody>
          <a:bodyPr wrap="square" anchor="t">
            <a:normAutofit fontScale="92500" lnSpcReduction="10000"/>
          </a:bodyPr>
          <a:lstStyle/>
          <a:p>
            <a:r>
              <a:rPr lang="en-US" dirty="0">
                <a:effectLst/>
                <a:hlinkClick r:id="rId2"/>
              </a:rPr>
              <a:t>EDMS 2610351</a:t>
            </a:r>
            <a:endParaRPr lang="en-US" dirty="0">
              <a:effectLst/>
            </a:endParaRPr>
          </a:p>
          <a:p>
            <a:r>
              <a:rPr lang="en-US" dirty="0">
                <a:effectLst/>
              </a:rPr>
              <a:t>This document allows to get a global view on all the tests and safety inspections already carried out in the facility</a:t>
            </a:r>
          </a:p>
          <a:p>
            <a:r>
              <a:rPr lang="en-US" dirty="0"/>
              <a:t>Being circulated in Engineering check in EDMS</a:t>
            </a:r>
          </a:p>
          <a:p>
            <a:r>
              <a:rPr lang="en-US" dirty="0">
                <a:solidFill>
                  <a:srgbClr val="990000"/>
                </a:solidFill>
              </a:rPr>
              <a:t>Signed Beam permits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CH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EA1 (Zone Primaire) :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       </a:t>
            </a:r>
            <a:r>
              <a:rPr lang="fr-CH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3"/>
              </a:rPr>
              <a:t>https://edms.cern.ch/document/1134049/2021.1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EA2 (IRRAD/CHARM) : </a:t>
            </a:r>
            <a:r>
              <a:rPr lang="en-GB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https://edms.cern.ch/document/1609962/2020</a:t>
            </a:r>
            <a:endParaRPr lang="en-GB" sz="1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CH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T9: </a:t>
            </a:r>
            <a:r>
              <a:rPr lang="fr-CH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5"/>
              </a:rPr>
              <a:t>https://edms.cern.ch/document/1701960/2021.1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CH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T10: </a:t>
            </a:r>
            <a:r>
              <a:rPr lang="fr-CH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6"/>
              </a:rPr>
              <a:t>https://edms.cern.ch/document/1701964/2021.1</a:t>
            </a:r>
            <a:endParaRPr lang="fr-CH" sz="1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100" dirty="0">
                <a:solidFill>
                  <a:srgbClr val="990000"/>
                </a:solidFill>
              </a:rPr>
              <a:t>Beam permit to be signed later on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CH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T11: </a:t>
            </a:r>
            <a:r>
              <a:rPr lang="fr-CH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7"/>
              </a:rPr>
              <a:t>https://edms.cern.ch/document/1701965/2021.1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Picture 7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B02DC207-01B1-4B32-B99C-6CA19DB961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18460" y="1260000"/>
            <a:ext cx="3523788" cy="5016068"/>
          </a:xfrm>
          <a:prstGeom prst="rect">
            <a:avLst/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54880-C991-40AB-8863-CEEC5F1DE2BD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295525" y="6356350"/>
            <a:ext cx="1371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F. Carvalho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044B10-6A3C-4BAE-93E9-EC507D12BBF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667125" y="6356350"/>
            <a:ext cx="428942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PS-CSAP 64th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81CD4-31D8-48C2-900E-C71617F62FC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7956550" y="6356350"/>
            <a:ext cx="73025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AD64A6C5-A0CB-48FC-8AB1-4645A90E9034}" type="slidenum">
              <a:rPr lang="en-US" altLang="fr-FR" smtClean="0"/>
              <a:pPr>
                <a:spcAft>
                  <a:spcPts val="600"/>
                </a:spcAft>
              </a:pPr>
              <a:t>5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044481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A5F797F-11CF-4E4F-A255-6336B2092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</p:spPr>
        <p:txBody>
          <a:bodyPr wrap="square" anchor="ctr">
            <a:normAutofit/>
          </a:bodyPr>
          <a:lstStyle/>
          <a:p>
            <a:r>
              <a:rPr lang="fr-CH" dirty="0"/>
              <a:t>HSE </a:t>
            </a:r>
            <a:r>
              <a:rPr lang="fr-CH" dirty="0" err="1"/>
              <a:t>Safety</a:t>
            </a:r>
            <a:r>
              <a:rPr lang="fr-CH" dirty="0"/>
              <a:t> Clearance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C224B0C-ACDE-4A2B-8B19-C81D224AA14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58674" y="1235665"/>
            <a:ext cx="4073702" cy="4599869"/>
          </a:xfrm>
        </p:spPr>
        <p:txBody>
          <a:bodyPr wrap="square" anchor="t">
            <a:normAutofit/>
          </a:bodyPr>
          <a:lstStyle/>
          <a:p>
            <a:r>
              <a:rPr lang="en-GB" dirty="0">
                <a:hlinkClick r:id="rId2"/>
              </a:rPr>
              <a:t>EDMS 2616861</a:t>
            </a:r>
            <a:endParaRPr lang="en-GB" dirty="0"/>
          </a:p>
          <a:p>
            <a:r>
              <a:rPr lang="en-GB" dirty="0"/>
              <a:t>Partial project acceptance report (concerning T08 beamline) resulting from a general HSE inspection that took place in August</a:t>
            </a:r>
          </a:p>
          <a:p>
            <a:r>
              <a:rPr lang="en-GB" dirty="0"/>
              <a:t>Full project clearance to come after the final inspection in early October</a:t>
            </a:r>
          </a:p>
        </p:txBody>
      </p:sp>
      <p:pic>
        <p:nvPicPr>
          <p:cNvPr id="9" name="Picture 8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4265E01A-D9DE-4FAF-B2F4-15FFF68C1E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0" t="11600" r="28099" b="7831"/>
          <a:stretch/>
        </p:blipFill>
        <p:spPr>
          <a:xfrm>
            <a:off x="4977853" y="1123691"/>
            <a:ext cx="3514314" cy="361145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8818F-3134-44D0-A2DA-3D8971D48128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295525" y="6356350"/>
            <a:ext cx="1371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F. Carvalho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7C96D4-5CD1-4885-B867-9C6BC09D589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667125" y="6356350"/>
            <a:ext cx="428942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PS-CSAP 64th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1833A-EE89-4636-BFEE-2C91A0BD3F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7956550" y="6356350"/>
            <a:ext cx="730250" cy="365125"/>
          </a:xfrm>
        </p:spPr>
        <p:txBody>
          <a:bodyPr wrap="square" anchor="ctr">
            <a:normAutofit/>
          </a:bodyPr>
          <a:lstStyle/>
          <a:p>
            <a:pPr>
              <a:spcAft>
                <a:spcPts val="600"/>
              </a:spcAft>
            </a:pPr>
            <a:fld id="{7635B6ED-8CD6-456A-B75D-F452508E132E}" type="slidenum">
              <a:rPr lang="en-US" altLang="fr-FR" smtClean="0"/>
              <a:pPr>
                <a:spcAft>
                  <a:spcPts val="600"/>
                </a:spcAft>
              </a:pPr>
              <a:t>6</a:t>
            </a:fld>
            <a:endParaRPr lang="en-US" alt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FDFF70-AD86-4D59-9FD2-F865D58582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2193" y="4828033"/>
            <a:ext cx="4576285" cy="142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500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22366-FB6F-4FBF-B012-1342732B544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-1" y="6356350"/>
            <a:ext cx="3305175" cy="365125"/>
          </a:xfrm>
        </p:spPr>
        <p:txBody>
          <a:bodyPr/>
          <a:lstStyle/>
          <a:p>
            <a:pPr algn="ctr">
              <a:defRPr/>
            </a:pPr>
            <a:r>
              <a:rPr lang="fr-FR" dirty="0"/>
              <a:t>Filipa Carvalho BE-EA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002B7-EDC0-4A44-A456-43D71BB2B1F9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85457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Project Team Meeting #45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AA4B0-FD69-43B4-B128-F0AAC709032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13750" y="6356350"/>
            <a:ext cx="730250" cy="365125"/>
          </a:xfrm>
        </p:spPr>
        <p:txBody>
          <a:bodyPr/>
          <a:lstStyle/>
          <a:p>
            <a:fld id="{7635B6ED-8CD6-456A-B75D-F452508E132E}" type="slidenum">
              <a:rPr lang="en-US" altLang="fr-FR" smtClean="0"/>
              <a:pPr/>
              <a:t>7</a:t>
            </a:fld>
            <a:endParaRPr lang="en-US" altLang="fr-FR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394579-1C13-48EE-98E3-455772C02102}"/>
              </a:ext>
            </a:extLst>
          </p:cNvPr>
          <p:cNvGrpSpPr/>
          <p:nvPr/>
        </p:nvGrpSpPr>
        <p:grpSpPr>
          <a:xfrm>
            <a:off x="2247900" y="2362200"/>
            <a:ext cx="4131237" cy="1403349"/>
            <a:chOff x="2247900" y="2362200"/>
            <a:chExt cx="4131237" cy="1403349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EAE1D1D0-FBE1-4FA7-8BDE-1981AF6430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0558" y="2362200"/>
              <a:ext cx="1328579" cy="1204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5D75000-E491-468E-9950-A31A9514F9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47900" y="2362200"/>
              <a:ext cx="2786063" cy="1403349"/>
              <a:chOff x="7518242" y="5452910"/>
              <a:chExt cx="1625758" cy="808499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8F660943-CE7E-4671-9C80-5E8BD08391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42238" y="5452910"/>
                <a:ext cx="1187450" cy="631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D3F9C9A-85F5-4DDE-BD7D-DC554DB9F809}"/>
                  </a:ext>
                </a:extLst>
              </p:cNvPr>
              <p:cNvSpPr txBox="1"/>
              <p:nvPr/>
            </p:nvSpPr>
            <p:spPr>
              <a:xfrm>
                <a:off x="7518242" y="6031090"/>
                <a:ext cx="1625758" cy="23031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>
                <a:defPPr>
                  <a:defRPr lang="en-US"/>
                </a:defPPr>
                <a:lvl1pPr>
                  <a:defRPr sz="280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opperplate Gothic Bold" panose="020E0705020206020404" pitchFamily="34" charset="0"/>
                  </a:defRPr>
                </a:lvl1pPr>
              </a:lstStyle>
              <a:p>
                <a:pPr>
                  <a:defRPr/>
                </a:pPr>
                <a:r>
                  <a:rPr lang="en-US" sz="900" dirty="0">
                    <a:solidFill>
                      <a:srgbClr val="0C377B"/>
                    </a:solidFill>
                    <a:effectLst>
                      <a:outerShdw blurRad="38100" dist="19050" dir="2700000" algn="tl" rotWithShape="0">
                        <a:srgbClr val="0C377B">
                          <a:alpha val="40000"/>
                        </a:srgbClr>
                      </a:outerShdw>
                    </a:effectLst>
                    <a:ea typeface="MS PGothic" panose="020B0600070205080204" pitchFamily="34" charset="-128"/>
                  </a:rPr>
                  <a:t>East Area Renovation</a:t>
                </a:r>
              </a:p>
            </p:txBody>
          </p: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C4F3D72-3DE2-40FB-8F13-123EC62E639F}"/>
              </a:ext>
            </a:extLst>
          </p:cNvPr>
          <p:cNvSpPr txBox="1"/>
          <p:nvPr/>
        </p:nvSpPr>
        <p:spPr>
          <a:xfrm>
            <a:off x="2507937" y="4229952"/>
            <a:ext cx="37473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Thank you!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3634908143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AST_AREA_RENOVATION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27984</TotalTime>
  <Words>402</Words>
  <Application>Microsoft Office PowerPoint</Application>
  <PresentationFormat>On-screen Show (4:3)</PresentationFormat>
  <Paragraphs>62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Copperplate Gothic Bold</vt:lpstr>
      <vt:lpstr>Corbel</vt:lpstr>
      <vt:lpstr>CERN_EAST_AREA_RENOVATION</vt:lpstr>
      <vt:lpstr>IST status and safety documentation approval</vt:lpstr>
      <vt:lpstr>Commissioning Progress</vt:lpstr>
      <vt:lpstr>Next Steps</vt:lpstr>
      <vt:lpstr>Safety File</vt:lpstr>
      <vt:lpstr>Safety File Compliance Before Operation</vt:lpstr>
      <vt:lpstr>HSE Safety Clearance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Filipa Carvalho</cp:lastModifiedBy>
  <cp:revision>1074</cp:revision>
  <cp:lastPrinted>2019-11-12T18:46:41Z</cp:lastPrinted>
  <dcterms:created xsi:type="dcterms:W3CDTF">2016-04-11T07:30:05Z</dcterms:created>
  <dcterms:modified xsi:type="dcterms:W3CDTF">2021-09-17T13:11:22Z</dcterms:modified>
</cp:coreProperties>
</file>