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726" r:id="rId2"/>
  </p:sldMasterIdLst>
  <p:notesMasterIdLst>
    <p:notesMasterId r:id="rId12"/>
  </p:notesMasterIdLst>
  <p:handoutMasterIdLst>
    <p:handoutMasterId r:id="rId13"/>
  </p:handoutMasterIdLst>
  <p:sldIdLst>
    <p:sldId id="257" r:id="rId3"/>
    <p:sldId id="1291" r:id="rId4"/>
    <p:sldId id="1286" r:id="rId5"/>
    <p:sldId id="1288" r:id="rId6"/>
    <p:sldId id="1282" r:id="rId7"/>
    <p:sldId id="1289" r:id="rId8"/>
    <p:sldId id="1290" r:id="rId9"/>
    <p:sldId id="1251" r:id="rId10"/>
    <p:sldId id="1280" r:id="rId11"/>
  </p:sldIdLst>
  <p:sldSz cx="12192000" cy="6858000"/>
  <p:notesSz cx="6797675" cy="987266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oberto Losito" initials="RL" lastIdx="1" clrIdx="0">
    <p:extLst>
      <p:ext uri="{19B8F6BF-5375-455C-9EA6-DF929625EA0E}">
        <p15:presenceInfo xmlns:p15="http://schemas.microsoft.com/office/powerpoint/2012/main" userId="S-1-5-21-1526224874-1540688658-1361462980-20718" providerId="AD"/>
      </p:ext>
    </p:extLst>
  </p:cmAuthor>
  <p:cmAuthor id="2" name="Sebastien Evrard" initials="SE" lastIdx="5" clrIdx="1">
    <p:extLst>
      <p:ext uri="{19B8F6BF-5375-455C-9EA6-DF929625EA0E}">
        <p15:presenceInfo xmlns:p15="http://schemas.microsoft.com/office/powerpoint/2012/main" userId="S::sebastien.evrard@cern.ch::86766dde-d4be-4634-b85d-1dce121554f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  <a:srgbClr val="00000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63" autoAdjust="0"/>
    <p:restoredTop sz="94660"/>
  </p:normalViewPr>
  <p:slideViewPr>
    <p:cSldViewPr snapToGrid="0" snapToObjects="1">
      <p:cViewPr varScale="1">
        <p:scale>
          <a:sx n="67" d="100"/>
          <a:sy n="67" d="100"/>
        </p:scale>
        <p:origin x="672" y="4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568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1"/>
            <a:ext cx="2946400" cy="49568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7F0814-C90E-466A-9599-35CAED424228}" type="datetimeFigureOut">
              <a:rPr lang="en-GB" smtClean="0"/>
              <a:t>16/09/2021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6978"/>
            <a:ext cx="2946400" cy="4956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6978"/>
            <a:ext cx="2946400" cy="4956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6126C7-BC28-4B38-9BD5-1CA3EFAE54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693596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4B0EC39-106C-4C59-8EC7-E1C2243195E0}" type="datetimeFigureOut">
              <a:rPr lang="en-US"/>
              <a:pPr>
                <a:defRPr/>
              </a:pPr>
              <a:t>9/16/2021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5075"/>
            <a:ext cx="592137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51389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4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4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F070B05-FE01-46DF-9BA6-B2DC2943ED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7989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55613" y="1228725"/>
            <a:ext cx="5886450" cy="33115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133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F4EF424-F1F4-4777-86A2-DA5989A8E720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1350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sv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5733" y="2121291"/>
            <a:ext cx="11021312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5733" y="4171952"/>
            <a:ext cx="11021312" cy="1066688"/>
          </a:xfrm>
        </p:spPr>
        <p:txBody>
          <a:bodyPr lIns="45720" tIns="0" rIns="45720" bIns="0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733" y="5355347"/>
            <a:ext cx="3704541" cy="1386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173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2DFCB-4522-45EA-9873-9CE089A16252}" type="datetime1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16/09/2021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t>Project Team #47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5CB72-8CCA-4385-99C9-63EFA5B1B5D6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47223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3207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4A1AA4F-A8F1-4864-A2F8-0FC0FE2A54C4}" type="datetime1">
              <a:rPr lang="fr-FR" smtClean="0"/>
              <a:t>16/09/2021</a:t>
            </a:fld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Project Team #47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4008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962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191344" y="214492"/>
            <a:ext cx="811380" cy="80322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529C194-B1B7-F24A-BFCF-B3FC6C12A1C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4099"/>
          <a:stretch/>
        </p:blipFill>
        <p:spPr>
          <a:xfrm>
            <a:off x="9840416" y="277745"/>
            <a:ext cx="1688400" cy="666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315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3996326-6128-4A93-BE34-A88EF0997875}" type="datetime1">
              <a:rPr lang="fr-FR" smtClean="0"/>
              <a:t>16/09/2021</a:t>
            </a:fld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Project Team #47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3081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rgbClr val="002060"/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1CC2974-F354-4246-87E5-B5D148B33FC4}" type="datetime1">
              <a:rPr lang="fr-FR" smtClean="0"/>
              <a:t>16/09/2021</a:t>
            </a:fld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Project Team #47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9288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836219-EDB4-46D2-B4E2-E123D26DF70D}" type="datetime1">
              <a:rPr lang="fr-FR" smtClean="0"/>
              <a:t>16/09/2021</a:t>
            </a:fld>
            <a:endParaRPr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Project Team #47</a:t>
            </a:r>
            <a:endParaRPr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7087996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righ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6182978-3BF0-420C-A0E3-8488DC92D1CE}" type="datetime1">
              <a:rPr lang="fr-FR" smtClean="0"/>
              <a:t>16/09/2021</a:t>
            </a:fld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Project Team #47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3117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le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0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F9681D1-1FD7-4B6A-80E6-02851E887F9A}" type="datetime1">
              <a:rPr lang="fr-FR" smtClean="0"/>
              <a:t>16/09/2021</a:t>
            </a:fld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Project Team #47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964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609600" y="1060450"/>
            <a:ext cx="109696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01" y="1245522"/>
            <a:ext cx="10968567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3D5D3A-1105-45AB-81D3-F11F9646D486}" type="datetime1">
              <a:rPr lang="fr-FR" smtClean="0"/>
              <a:t>16/09/2021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Project Team #47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5F79E-98A6-4D7D-B4EB-FFC7320FBE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2045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56A5B-DECC-4256-A363-7BCC41EC4549}" type="datetime1">
              <a:rPr lang="fr-FR" smtClean="0"/>
              <a:t>16/09/2021</a:t>
            </a:fld>
            <a:endParaRPr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Project Team #47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6403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759619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4891689-63F0-42D1-BBD5-C61FC53646C1}" type="datetime1">
              <a:rPr lang="fr-FR" smtClean="0"/>
              <a:t>16/09/2021</a:t>
            </a:fld>
            <a:endParaRPr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Project Team #47</a:t>
            </a:r>
            <a:endParaRPr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1185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noFill/>
          <a:ln w="0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82E795DA-6E42-4FE0-B9BB-BD32FD78D7BB}" type="datetime1">
              <a:rPr lang="fr-FR" smtClean="0"/>
              <a:t>16/09/2021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Project Team #47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549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6791BB6D-C50A-44F9-B053-B1D0111C962E}" type="datetime1">
              <a:rPr lang="fr-FR" smtClean="0"/>
              <a:t>16/09/2021</a:t>
            </a:fld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Project Team #47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6700632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2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74E6AC5-C1F6-496F-8F42-EDA4300FFD3D}" type="datetime1">
              <a:rPr lang="fr-FR" smtClean="0"/>
              <a:t>16/09/2021</a:t>
            </a:fld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Project Team #47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075613" y="396970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0410759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FDC4F73F-4A4C-4E75-B2D1-E59159C5878C}" type="datetime1">
              <a:rPr lang="fr-FR" smtClean="0"/>
              <a:t>16/09/2021</a:t>
            </a:fld>
            <a:endParaRPr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Project Team #47</a:t>
            </a: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7034757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080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D98915FF-2A58-4D39-9E2B-F38E309BCF4B}" type="datetime1">
              <a:rPr lang="fr-FR" smtClean="0"/>
              <a:t>16/09/2021</a:t>
            </a:fld>
            <a:endParaRPr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Project Team #47</a:t>
            </a:r>
            <a:endParaRPr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09757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5612" y="2732442"/>
            <a:ext cx="3960774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ABDB23A6-C70E-4E95-9570-4F7B984D7818}" type="datetime1">
              <a:rPr lang="fr-FR" smtClean="0"/>
              <a:t>16/09/2021</a:t>
            </a:fld>
            <a:endParaRPr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Project Team #47</a:t>
            </a:r>
            <a:endParaRPr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28722" y="5078524"/>
            <a:ext cx="3963665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9877284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F8EA2E6B-7E9D-4D49-9065-E8005FAE2229}" type="datetime1">
              <a:rPr lang="fr-FR" smtClean="0"/>
              <a:t>16/09/2021</a:t>
            </a:fld>
            <a:endParaRPr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Project Team #47</a:t>
            </a: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4796007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6AE1C669-AFA7-4676-BD2E-C2C4734B7C2B}" type="datetime1">
              <a:rPr lang="fr-FR" smtClean="0"/>
              <a:t>16/09/2021</a:t>
            </a:fld>
            <a:endParaRPr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Project Team #47</a:t>
            </a: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376541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609600" y="1060450"/>
            <a:ext cx="109696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4528"/>
            <a:ext cx="10969139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01" y="1260000"/>
            <a:ext cx="10968567" cy="5016068"/>
          </a:xfrm>
          <a:noFill/>
          <a:ln>
            <a:noFill/>
          </a:ln>
        </p:spPr>
        <p:txBody>
          <a:bodyPr/>
          <a:lstStyle>
            <a:lvl2pPr>
              <a:defRPr sz="2800" baseline="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46041-EC90-4889-8861-B2D17BD86A7A}" type="datetime1">
              <a:rPr lang="fr-FR" smtClean="0"/>
              <a:t>16/09/2021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Project Team #47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FB470-2343-4A55-B4E5-528817783C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35275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6600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A6FED59-A9FC-4972-86F1-B675520616DB}" type="datetime1">
              <a:rPr lang="fr-FR" smtClean="0"/>
              <a:t>16/09/2021</a:t>
            </a:fld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Project Team #47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08376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C742533-FD5E-4531-B006-D2137D704DCE}" type="datetime1">
              <a:rPr lang="fr-FR" smtClean="0"/>
              <a:t>16/09/2021</a:t>
            </a:fld>
            <a:endParaRPr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Project Team #47</a:t>
            </a:r>
            <a:endParaRPr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1550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694EAA8-4EC9-4B56-A01F-18A49AF951F8}" type="datetime1">
              <a:rPr lang="fr-FR" smtClean="0"/>
              <a:t>16/09/2021</a:t>
            </a:fld>
            <a:endParaRPr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Project Team #47</a:t>
            </a:r>
            <a:endParaRPr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62108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Whi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ABA9E84-8482-BC45-8A3B-A21DEF1E2B6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4750"/>
          <a:stretch/>
        </p:blipFill>
        <p:spPr>
          <a:xfrm>
            <a:off x="4336631" y="2742943"/>
            <a:ext cx="3518737" cy="1372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56577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53BC63E-E32E-9349-9435-EEC2B70C12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2650"/>
          <a:stretch/>
        </p:blipFill>
        <p:spPr>
          <a:xfrm>
            <a:off x="4296000" y="2727000"/>
            <a:ext cx="3600000" cy="14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435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609600" y="1060450"/>
            <a:ext cx="109696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4528"/>
            <a:ext cx="10969139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01" y="1260000"/>
            <a:ext cx="5431603" cy="5016068"/>
          </a:xfrm>
          <a:noFill/>
          <a:ln>
            <a:noFill/>
          </a:ln>
        </p:spPr>
        <p:txBody>
          <a:bodyPr/>
          <a:lstStyle>
            <a:lvl2pPr>
              <a:defRPr sz="2800" baseline="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6154221" y="1260000"/>
            <a:ext cx="5428180" cy="5016068"/>
          </a:xfrm>
          <a:noFill/>
          <a:ln>
            <a:noFill/>
          </a:ln>
        </p:spPr>
        <p:txBody>
          <a:bodyPr/>
          <a:lstStyle>
            <a:lvl2pPr>
              <a:defRPr sz="2800" baseline="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018624-4ACF-4F80-B9AC-8B887EBE4077}" type="datetime1">
              <a:rPr lang="fr-FR" smtClean="0"/>
              <a:t>16/09/2021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Project Team #47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17FBC-2B82-4C07-85BF-7D6800BF89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565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609600" y="1060450"/>
            <a:ext cx="109696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557213" y="1438275"/>
            <a:ext cx="5483225" cy="833438"/>
          </a:xfrm>
          <a:prstGeom prst="rect">
            <a:avLst/>
          </a:prstGeom>
          <a:ln>
            <a:noFill/>
          </a:ln>
        </p:spPr>
        <p:txBody>
          <a:bodyPr lIns="45720" rIns="4572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3600" dirty="0"/>
              <a:t>Slide Title</a:t>
            </a:r>
            <a:endParaRPr lang="en-US" sz="3600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6094413" y="1438275"/>
            <a:ext cx="5484812" cy="833438"/>
          </a:xfrm>
          <a:prstGeom prst="rect">
            <a:avLst/>
          </a:prstGeom>
          <a:ln>
            <a:noFill/>
          </a:ln>
        </p:spPr>
        <p:txBody>
          <a:bodyPr lIns="45720" rIns="4572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3600" dirty="0"/>
              <a:t>Slide Title</a:t>
            </a:r>
            <a:endParaRPr lang="en-US" sz="3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4528"/>
            <a:ext cx="10969139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01" y="2352782"/>
            <a:ext cx="5431603" cy="3923286"/>
          </a:xfrm>
          <a:noFill/>
          <a:ln>
            <a:noFill/>
          </a:ln>
        </p:spPr>
        <p:txBody>
          <a:bodyPr/>
          <a:lstStyle>
            <a:lvl2pPr>
              <a:defRPr sz="2800" baseline="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6154221" y="2352782"/>
            <a:ext cx="5428180" cy="3923286"/>
          </a:xfrm>
          <a:noFill/>
          <a:ln>
            <a:noFill/>
          </a:ln>
        </p:spPr>
        <p:txBody>
          <a:bodyPr/>
          <a:lstStyle>
            <a:lvl2pPr>
              <a:defRPr sz="2800" baseline="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C66CAA-8983-4E34-BFA3-7585DE985467}" type="datetime1">
              <a:rPr lang="fr-FR" smtClean="0"/>
              <a:t>16/09/2021</a:t>
            </a:fld>
            <a:endParaRPr lang="en-US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Project Team #47</a:t>
            </a: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1874F-FB48-431B-A447-9983810D39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920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609600" y="1060450"/>
            <a:ext cx="109696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9256EF-DB32-4961-9D28-4145CDDE948F}" type="datetime1">
              <a:rPr lang="fr-FR" smtClean="0"/>
              <a:t>16/09/2021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Project Team #47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05F63-A0E0-4CF5-B013-0465B2BFAB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657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EB94F-4608-47A5-81D2-79465098F8DF}" type="datetime1">
              <a:rPr lang="fr-FR" smtClean="0"/>
              <a:t>16/09/2021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Project Team #47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0DAA82-8CEA-4C55-8F8B-ED521A745C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613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9413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2015-01-13_CERN_ENdept 36% h32mm 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7468" y="2797175"/>
            <a:ext cx="4100513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752600" y="4214814"/>
            <a:ext cx="8714317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5" name="Picture 5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12051" y="2846375"/>
            <a:ext cx="1240063" cy="110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96380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18" Type="http://schemas.openxmlformats.org/officeDocument/2006/relationships/slideLayout" Target="../slideLayouts/slideLayout28.xml"/><Relationship Id="rId26" Type="http://schemas.openxmlformats.org/officeDocument/2006/relationships/image" Target="../media/image6.emf"/><Relationship Id="rId3" Type="http://schemas.openxmlformats.org/officeDocument/2006/relationships/slideLayout" Target="../slideLayouts/slideLayout13.xml"/><Relationship Id="rId21" Type="http://schemas.openxmlformats.org/officeDocument/2006/relationships/slideLayout" Target="../slideLayouts/slideLayout31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slideLayout" Target="../slideLayouts/slideLayout27.xml"/><Relationship Id="rId25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20" Type="http://schemas.openxmlformats.org/officeDocument/2006/relationships/slideLayout" Target="../slideLayouts/slideLayout30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34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23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20.xml"/><Relationship Id="rId19" Type="http://schemas.openxmlformats.org/officeDocument/2006/relationships/slideLayout" Target="../slideLayouts/slideLayout29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Relationship Id="rId22" Type="http://schemas.openxmlformats.org/officeDocument/2006/relationships/slideLayout" Target="../slideLayouts/slideLayout32.xml"/><Relationship Id="rId27" Type="http://schemas.openxmlformats.org/officeDocument/2006/relationships/image" Target="../media/image7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060700" y="6356350"/>
            <a:ext cx="18272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i="0" dirty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51389432-7C9F-4952-AB84-DBA2FB6B272D}" type="datetime1">
              <a:rPr lang="fr-FR" smtClean="0"/>
              <a:t>16/09/2021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887913" y="6356350"/>
            <a:ext cx="57213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0" i="0" dirty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US"/>
              <a:t>Project Team #47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609263" y="6356350"/>
            <a:ext cx="9731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i="0" smtClean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4564D37B-DB44-4494-A6D7-6F98CB105D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609600" y="1131888"/>
            <a:ext cx="10969625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/>
              <a:t>Slide text first level</a:t>
            </a:r>
          </a:p>
          <a:p>
            <a:pPr lvl="1"/>
            <a:r>
              <a:rPr lang="fr-CH" altLang="en-US"/>
              <a:t>Slide text second level</a:t>
            </a:r>
          </a:p>
          <a:p>
            <a:pPr lvl="2"/>
            <a:r>
              <a:rPr lang="fr-CH" altLang="en-US"/>
              <a:t>Slide text third level</a:t>
            </a:r>
          </a:p>
          <a:p>
            <a:pPr lvl="3"/>
            <a:r>
              <a:rPr lang="fr-CH" altLang="en-US"/>
              <a:t>Slide text fourth level</a:t>
            </a:r>
          </a:p>
          <a:p>
            <a:pPr lvl="4"/>
            <a:r>
              <a:rPr lang="fr-CH" altLang="en-US"/>
              <a:t>Slide text fifth level</a:t>
            </a:r>
            <a:endParaRPr lang="en-US" altLang="en-US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609600" y="233363"/>
            <a:ext cx="109696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Slide Title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609600" y="6286500"/>
            <a:ext cx="109696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9" descr="2015-01-13_CERN_ENdept 36% h32mm 300dpi.png"/>
          <p:cNvPicPr>
            <a:picLocks noChangeAspect="1"/>
          </p:cNvPicPr>
          <p:nvPr userDrawn="1"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7207" b="17070"/>
          <a:stretch/>
        </p:blipFill>
        <p:spPr bwMode="auto">
          <a:xfrm>
            <a:off x="609600" y="6373784"/>
            <a:ext cx="590550" cy="347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Content Placeholder 6"/>
          <p:cNvPicPr>
            <a:picLocks noChangeAspect="1"/>
          </p:cNvPicPr>
          <p:nvPr userDrawn="1"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4806" t="34207" r="7182" b="28710"/>
          <a:stretch/>
        </p:blipFill>
        <p:spPr>
          <a:xfrm>
            <a:off x="1014984" y="6373784"/>
            <a:ext cx="896112" cy="37071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696" r:id="rId7"/>
    <p:sldLayoutId id="2147483703" r:id="rId8"/>
    <p:sldLayoutId id="2147483704" r:id="rId9"/>
    <p:sldLayoutId id="2147483725" r:id="rId10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4800" b="1" kern="1200">
          <a:solidFill>
            <a:srgbClr val="0C377B"/>
          </a:solidFill>
          <a:latin typeface="+mj-lt"/>
          <a:ea typeface="Ubuntu Light"/>
          <a:cs typeface="Ubuntu Light"/>
        </a:defRPr>
      </a:lvl1pPr>
      <a:lvl2pPr algn="l" rtl="0" fontAlgn="base">
        <a:spcBef>
          <a:spcPct val="0"/>
        </a:spcBef>
        <a:spcAft>
          <a:spcPct val="0"/>
        </a:spcAft>
        <a:defRPr sz="48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2pPr>
      <a:lvl3pPr algn="l" rtl="0" fontAlgn="base">
        <a:spcBef>
          <a:spcPct val="0"/>
        </a:spcBef>
        <a:spcAft>
          <a:spcPct val="0"/>
        </a:spcAft>
        <a:defRPr sz="48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3pPr>
      <a:lvl4pPr algn="l" rtl="0" fontAlgn="base">
        <a:spcBef>
          <a:spcPct val="0"/>
        </a:spcBef>
        <a:spcAft>
          <a:spcPct val="0"/>
        </a:spcAft>
        <a:defRPr sz="48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4pPr>
      <a:lvl5pPr algn="l" rtl="0" fontAlgn="base">
        <a:spcBef>
          <a:spcPct val="0"/>
        </a:spcBef>
        <a:spcAft>
          <a:spcPct val="0"/>
        </a:spcAft>
        <a:defRPr sz="48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5pPr>
      <a:lvl6pPr marL="457200" algn="l" rtl="0" fontAlgn="base">
        <a:spcBef>
          <a:spcPct val="0"/>
        </a:spcBef>
        <a:spcAft>
          <a:spcPct val="0"/>
        </a:spcAft>
        <a:defRPr sz="48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6pPr>
      <a:lvl7pPr marL="914400" algn="l" rtl="0" fontAlgn="base">
        <a:spcBef>
          <a:spcPct val="0"/>
        </a:spcBef>
        <a:spcAft>
          <a:spcPct val="0"/>
        </a:spcAft>
        <a:defRPr sz="48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7pPr>
      <a:lvl8pPr marL="1371600" algn="l" rtl="0" fontAlgn="base">
        <a:spcBef>
          <a:spcPct val="0"/>
        </a:spcBef>
        <a:spcAft>
          <a:spcPct val="0"/>
        </a:spcAft>
        <a:defRPr sz="48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8pPr>
      <a:lvl9pPr marL="1828800" algn="l" rtl="0" fontAlgn="base">
        <a:spcBef>
          <a:spcPct val="0"/>
        </a:spcBef>
        <a:spcAft>
          <a:spcPct val="0"/>
        </a:spcAft>
        <a:defRPr sz="48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9pPr>
    </p:titleStyle>
    <p:bodyStyle>
      <a:lvl1pPr marL="225425" indent="-225425" algn="l" rtl="0" fontAlgn="base">
        <a:spcBef>
          <a:spcPts val="90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3000" kern="1200">
          <a:solidFill>
            <a:srgbClr val="0C377B"/>
          </a:solidFill>
          <a:latin typeface="+mn-lt"/>
          <a:ea typeface="Ubuntu Light"/>
          <a:cs typeface="Ubuntu Light"/>
        </a:defRPr>
      </a:lvl1pPr>
      <a:lvl2pPr marL="460375" indent="-228600" algn="l" rtl="0" fontAlgn="base">
        <a:spcBef>
          <a:spcPts val="900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800" kern="1200">
          <a:solidFill>
            <a:srgbClr val="0C377B"/>
          </a:solidFill>
          <a:latin typeface="+mn-lt"/>
          <a:ea typeface="Ubuntu Light"/>
          <a:cs typeface="Ubuntu Light"/>
        </a:defRPr>
      </a:lvl2pPr>
      <a:lvl3pPr marL="685800" indent="-225425" algn="l" rtl="0" fontAlgn="base">
        <a:spcBef>
          <a:spcPts val="900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sz="2400" kern="1200">
          <a:solidFill>
            <a:srgbClr val="0C377B"/>
          </a:solidFill>
          <a:latin typeface="+mn-lt"/>
          <a:ea typeface="Ubuntu Light"/>
          <a:cs typeface="Ubuntu Light"/>
        </a:defRPr>
      </a:lvl3pPr>
      <a:lvl4pPr marL="909638" indent="-223838" algn="l" rtl="0" fontAlgn="base">
        <a:spcBef>
          <a:spcPts val="900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sz="2400" kern="1200">
          <a:solidFill>
            <a:srgbClr val="0C377B"/>
          </a:solidFill>
          <a:latin typeface="+mn-lt"/>
          <a:ea typeface="Ubuntu Light"/>
          <a:cs typeface="Ubuntu Light"/>
        </a:defRPr>
      </a:lvl4pPr>
      <a:lvl5pPr marL="1146175" indent="-236538" algn="l" rtl="0" fontAlgn="base">
        <a:spcBef>
          <a:spcPts val="900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sz="2400" kern="1200">
          <a:solidFill>
            <a:srgbClr val="0C377B"/>
          </a:solidFill>
          <a:latin typeface="+mn-lt"/>
          <a:ea typeface="Ubuntu Light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/>
          <p:nvPr userDrawn="1"/>
        </p:nvSpPr>
        <p:spPr bwMode="auto">
          <a:xfrm>
            <a:off x="0" y="6237312"/>
            <a:ext cx="12193200" cy="620688"/>
          </a:xfrm>
          <a:prstGeom prst="rect">
            <a:avLst/>
          </a:prstGeom>
          <a:solidFill>
            <a:srgbClr val="0033A0"/>
          </a:solidFill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CH" dirty="0">
              <a:solidFill>
                <a:srgbClr val="0033A0"/>
              </a:solidFill>
            </a:endParaRPr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7511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fld id="{3A6B81D6-D708-49CD-BB32-2755D79B8A11}" type="datetime1">
              <a:rPr lang="fr-FR" smtClean="0"/>
              <a:t>16/09/2021</a:t>
            </a:fld>
            <a:endParaRPr lang="de-CH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Project Team #47</a:t>
            </a:r>
            <a:endParaRPr dirty="0"/>
          </a:p>
        </p:txBody>
      </p:sp>
      <p:pic>
        <p:nvPicPr>
          <p:cNvPr id="22" name="Image 2" descr="logooutline.eps"/>
          <p:cNvPicPr/>
          <p:nvPr userDrawn="1"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426313" y="6350851"/>
            <a:ext cx="399415" cy="39560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5412249-467A-DC4A-8F91-5FFDDE0864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9588"/>
          <a:stretch/>
        </p:blipFill>
        <p:spPr>
          <a:xfrm>
            <a:off x="10836932" y="6353623"/>
            <a:ext cx="928755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427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  <p:sldLayoutId id="2147483744" r:id="rId18"/>
    <p:sldLayoutId id="2147483745" r:id="rId19"/>
    <p:sldLayoutId id="2147483746" r:id="rId20"/>
    <p:sldLayoutId id="2147483747" r:id="rId21"/>
    <p:sldLayoutId id="2147483748" r:id="rId22"/>
    <p:sldLayoutId id="2147483749" r:id="rId23"/>
    <p:sldLayoutId id="2147483750" r:id="rId24"/>
  </p:sldLayoutIdLst>
  <p:hf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None/>
        <a:defRPr sz="2100" b="1">
          <a:solidFill>
            <a:srgbClr val="002060"/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800">
          <a:solidFill>
            <a:srgbClr val="002060"/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700">
          <a:solidFill>
            <a:srgbClr val="002060"/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6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075506/contributions/4522884/attachments/2310528/3931791/East_Area_Renovation_Safety_PS_CSAP64_16.09.21.pptx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title"/>
          </p:nvPr>
        </p:nvSpPr>
        <p:spPr>
          <a:xfrm>
            <a:off x="531008" y="4065386"/>
            <a:ext cx="10735990" cy="1413088"/>
          </a:xfrm>
        </p:spPr>
        <p:txBody>
          <a:bodyPr>
            <a:normAutofit fontScale="90000"/>
          </a:bodyPr>
          <a:lstStyle/>
          <a:p>
            <a:pPr eaLnBrk="1" hangingPunct="1">
              <a:spcBef>
                <a:spcPct val="0"/>
              </a:spcBef>
            </a:pPr>
            <a:br>
              <a:rPr lang="en-US" altLang="en-US" sz="4900" dirty="0">
                <a:ln>
                  <a:noFill/>
                </a:ln>
                <a:ea typeface="MS PGothic" panose="020B0600070205080204" pitchFamily="34" charset="-128"/>
              </a:rPr>
            </a:br>
            <a:r>
              <a:rPr lang="en-US" altLang="en-US" dirty="0">
                <a:ln>
                  <a:noFill/>
                </a:ln>
                <a:ea typeface="MS PGothic" panose="020B0600070205080204" pitchFamily="34" charset="-128"/>
              </a:rPr>
              <a:t>East Area Renovation - News</a:t>
            </a:r>
            <a:br>
              <a:rPr lang="en-US" altLang="en-US" dirty="0">
                <a:ln>
                  <a:noFill/>
                </a:ln>
                <a:ea typeface="MS PGothic" panose="020B0600070205080204" pitchFamily="34" charset="-128"/>
              </a:rPr>
            </a:br>
            <a:r>
              <a:rPr lang="en-US" altLang="en-US" dirty="0">
                <a:ln>
                  <a:noFill/>
                </a:ln>
                <a:ea typeface="MS PGothic" panose="020B0600070205080204" pitchFamily="34" charset="-128"/>
              </a:rPr>
              <a:t>Project Team #47 on 17.09.2021</a:t>
            </a:r>
            <a:br>
              <a:rPr lang="en-US" altLang="en-US" dirty="0">
                <a:ln>
                  <a:noFill/>
                </a:ln>
                <a:ea typeface="MS PGothic" panose="020B0600070205080204" pitchFamily="34" charset="-128"/>
              </a:rPr>
            </a:br>
            <a:br>
              <a:rPr lang="en-US" altLang="en-US" dirty="0">
                <a:ln>
                  <a:noFill/>
                </a:ln>
                <a:ea typeface="MS PGothic" panose="020B0600070205080204" pitchFamily="34" charset="-128"/>
              </a:rPr>
            </a:br>
            <a:endParaRPr lang="en-GB" altLang="en-US" dirty="0">
              <a:ln>
                <a:noFill/>
              </a:ln>
              <a:ea typeface="MS PGothic" panose="020B0600070205080204" pitchFamily="34" charset="-128"/>
            </a:endParaRPr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>
            <a:fillRect/>
          </a:stretch>
        </p:blipFill>
        <p:spPr bwMode="auto">
          <a:xfrm>
            <a:off x="1589088" y="103188"/>
            <a:ext cx="3048000" cy="265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6"/>
          <p:cNvSpPr txBox="1">
            <a:spLocks noChangeArrowheads="1"/>
          </p:cNvSpPr>
          <p:nvPr/>
        </p:nvSpPr>
        <p:spPr bwMode="auto">
          <a:xfrm>
            <a:off x="1589089" y="2757508"/>
            <a:ext cx="90090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>
              <a:defRPr/>
            </a:pPr>
            <a:r>
              <a:rPr lang="en-US" altLang="en-US" sz="1200" i="1" dirty="0">
                <a:solidFill>
                  <a:srgbClr val="0C377B"/>
                </a:solidFill>
                <a:ea typeface="MS PGothic" panose="020B0600070205080204" pitchFamily="34" charset="-128"/>
              </a:rPr>
              <a:t>East Hall under construction - 1962</a:t>
            </a:r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2739" y="74633"/>
            <a:ext cx="2665412" cy="2681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6301" y="490548"/>
            <a:ext cx="3195638" cy="226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Logo East Area Renovation.jpe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6956" y="5096683"/>
            <a:ext cx="2374036" cy="1513491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79617F-7CBA-4DFA-9A58-4FF4163F09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1008" y="4592998"/>
            <a:ext cx="11021312" cy="1066688"/>
          </a:xfrm>
        </p:spPr>
        <p:txBody>
          <a:bodyPr>
            <a:normAutofit/>
          </a:bodyPr>
          <a:lstStyle/>
          <a:p>
            <a:r>
              <a:rPr lang="en-US" sz="2000" dirty="0"/>
              <a:t>S. EVRARD (EN-CV), on behalf of the project team</a:t>
            </a:r>
          </a:p>
        </p:txBody>
      </p:sp>
      <p:pic>
        <p:nvPicPr>
          <p:cNvPr id="13" name="Content Placeholder 6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4806" t="34207" r="7182" b="28710"/>
          <a:stretch/>
        </p:blipFill>
        <p:spPr>
          <a:xfrm>
            <a:off x="2459736" y="5469330"/>
            <a:ext cx="2757724" cy="1140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365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790B0C-F199-4B70-84A7-2D9E6D9DF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Agenda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9CA624-B973-4D68-ADAA-665CFA30D432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Budget situation on September 1</a:t>
            </a:r>
            <a:r>
              <a:rPr lang="en-US" baseline="30000" dirty="0"/>
              <a:t>st</a:t>
            </a:r>
            <a:endParaRPr lang="en-US" dirty="0"/>
          </a:p>
          <a:p>
            <a:r>
              <a:rPr lang="en-US" dirty="0"/>
              <a:t>Main milestones</a:t>
            </a:r>
          </a:p>
          <a:p>
            <a:r>
              <a:rPr lang="en-GB" dirty="0"/>
              <a:t>TS activities feedbacks</a:t>
            </a:r>
          </a:p>
          <a:p>
            <a:r>
              <a:rPr lang="en-GB" dirty="0"/>
              <a:t>Project safety approval</a:t>
            </a:r>
          </a:p>
          <a:p>
            <a:r>
              <a:rPr lang="en-GB" dirty="0"/>
              <a:t>Miscellaneous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EF84DE-4051-4926-8D2E-F1DBC8F0188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3E024185-8E96-409E-8FEB-7194A672E209}" type="datetime1">
              <a:rPr lang="fr-FR" smtClean="0"/>
              <a:t>16/09/2021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226E12-61A5-476D-8F01-C8CB328C306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Project Team #47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CFBFD1-030C-4F80-9459-84C4C78FA33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48E5F79E-98A6-4D7D-B4EB-FFC7320FBEB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2810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5EC89-F948-4859-B5DB-D066670321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24528"/>
            <a:ext cx="10969139" cy="833710"/>
          </a:xfrm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US" b="1" kern="1200" dirty="0">
                <a:latin typeface="+mj-lt"/>
                <a:ea typeface="Ubuntu Light"/>
                <a:cs typeface="Ubuntu Light"/>
              </a:rPr>
              <a:t>Budget situation on September 1</a:t>
            </a:r>
            <a:r>
              <a:rPr lang="en-US" b="1" kern="1200" baseline="30000" dirty="0">
                <a:latin typeface="+mj-lt"/>
                <a:ea typeface="Ubuntu Light"/>
                <a:cs typeface="Ubuntu Light"/>
              </a:rPr>
              <a:t>st</a:t>
            </a:r>
            <a:endParaRPr lang="en-US" b="1" kern="1200" dirty="0">
              <a:latin typeface="+mj-lt"/>
              <a:ea typeface="Ubuntu Light"/>
              <a:cs typeface="Ubuntu Light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CC1EB82-2B28-4CC0-BCF4-1877A7866B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406" y="1138520"/>
            <a:ext cx="6755648" cy="501606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A5F0007-1AAF-4191-9FA8-065FE82E3EFF}"/>
              </a:ext>
            </a:extLst>
          </p:cNvPr>
          <p:cNvSpPr txBox="1">
            <a:spLocks/>
          </p:cNvSpPr>
          <p:nvPr/>
        </p:nvSpPr>
        <p:spPr bwMode="auto">
          <a:xfrm>
            <a:off x="7076661" y="1260000"/>
            <a:ext cx="4505740" cy="5016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>
            <a:lvl1pPr marL="225425" indent="-225425" algn="l" rtl="0" fontAlgn="base">
              <a:spcBef>
                <a:spcPts val="9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3000" kern="1200">
                <a:solidFill>
                  <a:srgbClr val="0C377B"/>
                </a:solidFill>
                <a:latin typeface="+mn-lt"/>
                <a:ea typeface="Ubuntu Light"/>
                <a:cs typeface="Ubuntu Light"/>
              </a:defRPr>
            </a:lvl1pPr>
            <a:lvl2pPr marL="460375" indent="-228600" algn="l" rtl="0" fontAlgn="base">
              <a:spcBef>
                <a:spcPts val="9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400" kern="1200" baseline="0">
                <a:solidFill>
                  <a:srgbClr val="0C377B"/>
                </a:solidFill>
                <a:latin typeface="+mn-lt"/>
                <a:ea typeface="Ubuntu Light"/>
                <a:cs typeface="Ubuntu Light"/>
              </a:defRPr>
            </a:lvl2pPr>
            <a:lvl3pPr marL="685800" indent="-225425" algn="l" rtl="0" fontAlgn="base">
              <a:spcBef>
                <a:spcPts val="90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sz="2400" kern="1200">
                <a:solidFill>
                  <a:srgbClr val="0C377B"/>
                </a:solidFill>
                <a:latin typeface="+mn-lt"/>
                <a:ea typeface="Ubuntu Light"/>
                <a:cs typeface="Ubuntu Light"/>
              </a:defRPr>
            </a:lvl3pPr>
            <a:lvl4pPr marL="909638" indent="-223838" algn="l" rtl="0" fontAlgn="base">
              <a:spcBef>
                <a:spcPts val="900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rgbClr val="0C377B"/>
                </a:solidFill>
                <a:latin typeface="+mn-lt"/>
                <a:ea typeface="Ubuntu Light"/>
                <a:cs typeface="Ubuntu Light"/>
              </a:defRPr>
            </a:lvl4pPr>
            <a:lvl5pPr marL="1146175" indent="-236538" algn="l" rtl="0" fontAlgn="base">
              <a:spcBef>
                <a:spcPts val="900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rgbClr val="0C377B"/>
                </a:solidFill>
                <a:latin typeface="+mn-lt"/>
                <a:ea typeface="Ubuntu Light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dirty="0"/>
              <a:t>Overall material budget: 27.1 MCHF</a:t>
            </a:r>
          </a:p>
          <a:p>
            <a:pPr eaLnBrk="1" hangingPunct="1"/>
            <a:r>
              <a:rPr lang="en-US" dirty="0"/>
              <a:t>On September 1</a:t>
            </a:r>
            <a:r>
              <a:rPr lang="en-US" baseline="30000" dirty="0"/>
              <a:t>st</a:t>
            </a:r>
            <a:r>
              <a:rPr lang="en-US" dirty="0"/>
              <a:t>: 98 % committed and 91 % charged</a:t>
            </a:r>
          </a:p>
          <a:p>
            <a:pPr eaLnBrk="1" hangingPunct="1"/>
            <a:r>
              <a:rPr lang="en-US" dirty="0"/>
              <a:t>Still 547 </a:t>
            </a:r>
            <a:r>
              <a:rPr lang="en-US" dirty="0" err="1"/>
              <a:t>kCHF</a:t>
            </a:r>
            <a:r>
              <a:rPr lang="en-US" dirty="0"/>
              <a:t> to commit in 2021</a:t>
            </a:r>
          </a:p>
          <a:p>
            <a:pPr eaLnBrk="1" hangingPunct="1"/>
            <a:r>
              <a:rPr lang="en-US" dirty="0"/>
              <a:t>Budget review with all WPs to get ready for Project bookkeeping closure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2C691B-D988-4183-86ED-398F122564EF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3060700" y="6356350"/>
            <a:ext cx="1827213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D2E98FA3-5A6A-4F1C-A8C9-FBE376FA4114}" type="datetime1">
              <a:rPr lang="fr-FR" smtClean="0"/>
              <a:t>16/09/2021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2A6270-4C63-4DBA-8AA3-53607455510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887913" y="6356350"/>
            <a:ext cx="572135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b="0" i="0" kern="1200">
                <a:latin typeface="+mn-lt"/>
                <a:ea typeface="+mn-ea"/>
                <a:cs typeface="Ubuntu Light"/>
              </a:rPr>
              <a:t>Project Team #47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9AC592-008D-4489-A1EC-6866A8B613D2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0609263" y="6356350"/>
            <a:ext cx="973137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48E5F79E-98A6-4D7D-B4EB-FFC7320FBEBC}" type="slidenum">
              <a:rPr lang="en-US" b="0" i="0" kern="1200">
                <a:latin typeface="+mn-lt"/>
                <a:ea typeface="+mn-ea"/>
                <a:cs typeface="Ubuntu Light"/>
              </a:rPr>
              <a:pPr>
                <a:spcAft>
                  <a:spcPts val="600"/>
                </a:spcAft>
                <a:defRPr/>
              </a:pPr>
              <a:t>3</a:t>
            </a:fld>
            <a:endParaRPr lang="en-US" b="0" i="0" kern="1200">
              <a:latin typeface="+mn-lt"/>
              <a:ea typeface="+mn-ea"/>
              <a:cs typeface="Ubuntu Light"/>
            </a:endParaRPr>
          </a:p>
        </p:txBody>
      </p:sp>
    </p:spTree>
    <p:extLst>
      <p:ext uri="{BB962C8B-B14F-4D97-AF65-F5344CB8AC3E}">
        <p14:creationId xmlns:p14="http://schemas.microsoft.com/office/powerpoint/2010/main" val="3148016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AD63EF-FCFE-4F80-90DA-02846EBB0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Main </a:t>
            </a:r>
            <a:r>
              <a:rPr lang="fr-CH" dirty="0" err="1"/>
              <a:t>milestones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F92562-B50A-447F-AC75-BAD8B5EAD85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fr-CH" dirty="0"/>
              <a:t>Start of the </a:t>
            </a:r>
            <a:r>
              <a:rPr lang="fr-CH" dirty="0" err="1"/>
              <a:t>Primary</a:t>
            </a:r>
            <a:r>
              <a:rPr lang="fr-CH" dirty="0"/>
              <a:t> Beam commissioning: August 23rd: </a:t>
            </a:r>
            <a:r>
              <a:rPr lang="fr-CH" dirty="0" err="1">
                <a:solidFill>
                  <a:srgbClr val="990000"/>
                </a:solidFill>
              </a:rPr>
              <a:t>done</a:t>
            </a:r>
            <a:r>
              <a:rPr lang="fr-CH" dirty="0">
                <a:solidFill>
                  <a:srgbClr val="990000"/>
                </a:solidFill>
              </a:rPr>
              <a:t> !</a:t>
            </a:r>
          </a:p>
          <a:p>
            <a:r>
              <a:rPr lang="fr-CH" dirty="0"/>
              <a:t>Start of the </a:t>
            </a:r>
            <a:r>
              <a:rPr lang="fr-CH" dirty="0" err="1"/>
              <a:t>Secondary</a:t>
            </a:r>
            <a:r>
              <a:rPr lang="fr-CH" dirty="0"/>
              <a:t> Beam commissioning: </a:t>
            </a:r>
            <a:r>
              <a:rPr lang="fr-CH" dirty="0" err="1">
                <a:solidFill>
                  <a:srgbClr val="990000"/>
                </a:solidFill>
              </a:rPr>
              <a:t>Today</a:t>
            </a:r>
            <a:endParaRPr lang="fr-CH" dirty="0">
              <a:solidFill>
                <a:srgbClr val="990000"/>
              </a:solidFill>
            </a:endParaRPr>
          </a:p>
          <a:p>
            <a:r>
              <a:rPr lang="fr-CH" dirty="0"/>
              <a:t>Start of IRRAD-CHARM </a:t>
            </a:r>
            <a:r>
              <a:rPr lang="fr-CH" dirty="0" err="1"/>
              <a:t>Physics</a:t>
            </a:r>
            <a:r>
              <a:rPr lang="fr-CH" dirty="0"/>
              <a:t>: </a:t>
            </a:r>
            <a:r>
              <a:rPr lang="fr-CH" dirty="0" err="1"/>
              <a:t>September</a:t>
            </a:r>
            <a:r>
              <a:rPr lang="fr-CH" dirty="0"/>
              <a:t> 20th : </a:t>
            </a:r>
            <a:r>
              <a:rPr lang="fr-CH" dirty="0">
                <a:solidFill>
                  <a:srgbClr val="990000"/>
                </a:solidFill>
              </a:rPr>
              <a:t>D – 2</a:t>
            </a:r>
          </a:p>
          <a:p>
            <a:r>
              <a:rPr lang="fr-CH" dirty="0"/>
              <a:t>Start of the </a:t>
            </a:r>
            <a:r>
              <a:rPr lang="fr-CH" dirty="0" err="1"/>
              <a:t>whole</a:t>
            </a:r>
            <a:r>
              <a:rPr lang="fr-CH" dirty="0"/>
              <a:t> </a:t>
            </a:r>
            <a:r>
              <a:rPr lang="fr-CH" dirty="0" err="1"/>
              <a:t>facility</a:t>
            </a:r>
            <a:r>
              <a:rPr lang="fr-CH" dirty="0"/>
              <a:t>: </a:t>
            </a:r>
            <a:r>
              <a:rPr lang="fr-CH" dirty="0" err="1"/>
              <a:t>October</a:t>
            </a:r>
            <a:r>
              <a:rPr lang="fr-CH" dirty="0"/>
              <a:t> 18th: </a:t>
            </a:r>
            <a:r>
              <a:rPr lang="fr-CH" dirty="0">
                <a:solidFill>
                  <a:srgbClr val="990000"/>
                </a:solidFill>
              </a:rPr>
              <a:t>D - 30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66D01B-E122-4F74-A4AF-6BCA861C0E4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B1EF13A5-7A45-470A-BFE4-D4238E6B65C5}" type="datetime1">
              <a:rPr lang="fr-FR" smtClean="0"/>
              <a:t>16/09/2021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819B0E-8738-4069-B3D1-B3364098E0E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Project Team #47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576A30-92AF-4673-B780-57294E9DB4F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48E5F79E-98A6-4D7D-B4EB-FFC7320FBEB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7772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53BAAC-EE0D-415F-86EE-9C4606A44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TS activities feedbacks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B2CEC6-4F19-43B9-94D7-175115BEE58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1" y="1245522"/>
            <a:ext cx="10968567" cy="3478877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day technical stop on Wednesday September 15</a:t>
            </a:r>
            <a:r>
              <a:rPr lang="en-US" sz="3200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 activities planned and fully completed:</a:t>
            </a:r>
            <a:endParaRPr lang="en-GB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9250" lvl="1" indent="-3429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GB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Laser scan of the primary and mixed areas (T08 A&amp;B + target area)</a:t>
            </a:r>
          </a:p>
          <a:p>
            <a:pPr marL="349250" lvl="1" indent="-3429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Measurement of </a:t>
            </a:r>
            <a:r>
              <a:rPr lang="en-GB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survey points in GT817 + B.157 surface</a:t>
            </a:r>
          </a:p>
          <a:p>
            <a:pPr marL="234950" lvl="1">
              <a:spcBef>
                <a:spcPts val="0"/>
              </a:spcBef>
              <a:spcAft>
                <a:spcPts val="0"/>
              </a:spcAft>
            </a:pPr>
            <a:endParaRPr lang="fr-CH" sz="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C1E986-A9E4-4B10-96C4-C291B7AEFBC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5072D5D5-B917-478C-8DE1-42C04B9FC981}" type="datetime1">
              <a:rPr lang="fr-FR" smtClean="0"/>
              <a:t>16/09/2021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D0671D-10DB-49B4-BFED-F71D9636B27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Project Team #47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A3B171-82CD-45BF-80B6-8442D1155DB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48E5F79E-98A6-4D7D-B4EB-FFC7320FBEB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0255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3871F-D384-4CD1-9F3B-7E0AD6B9FE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Project </a:t>
            </a:r>
            <a:r>
              <a:rPr lang="fr-CH" dirty="0" err="1"/>
              <a:t>safety</a:t>
            </a:r>
            <a:r>
              <a:rPr lang="fr-CH" dirty="0"/>
              <a:t> </a:t>
            </a:r>
            <a:r>
              <a:rPr lang="fr-CH" dirty="0" err="1"/>
              <a:t>approval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31C7A8-F183-4A6F-B5BC-9068EE62FD0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fr-CH" sz="2400" dirty="0" err="1"/>
              <a:t>Presentation</a:t>
            </a:r>
            <a:r>
              <a:rPr lang="fr-CH" sz="2400" dirty="0"/>
              <a:t> in PS CSAP </a:t>
            </a:r>
            <a:r>
              <a:rPr lang="fr-CH" sz="2400" dirty="0" err="1"/>
              <a:t>yesterday</a:t>
            </a:r>
            <a:r>
              <a:rPr lang="fr-CH" sz="2400" dirty="0"/>
              <a:t>: </a:t>
            </a:r>
            <a:r>
              <a:rPr lang="fr-CH" sz="2000" dirty="0">
                <a:hlinkClick r:id="rId2"/>
              </a:rPr>
              <a:t>https://indico.cern.ch/event/1075506/contributions/4522884/attachments/2310528/3931791/East_Area_Renovation_Safety_PS_CSAP64_16.09.21.pptx</a:t>
            </a:r>
            <a:endParaRPr lang="fr-CH" sz="2400" dirty="0"/>
          </a:p>
          <a:p>
            <a:r>
              <a:rPr lang="fr-CH" sz="2400" dirty="0" err="1"/>
              <a:t>Well</a:t>
            </a:r>
            <a:r>
              <a:rPr lang="fr-CH" sz="2400" dirty="0"/>
              <a:t> </a:t>
            </a:r>
            <a:r>
              <a:rPr lang="fr-CH" sz="2400" dirty="0" err="1"/>
              <a:t>received</a:t>
            </a:r>
            <a:r>
              <a:rPr lang="fr-CH" sz="2400" dirty="0"/>
              <a:t> and support </a:t>
            </a:r>
            <a:r>
              <a:rPr lang="fr-CH" sz="2400" dirty="0" err="1"/>
              <a:t>got</a:t>
            </a:r>
            <a:r>
              <a:rPr lang="fr-CH" sz="2400" dirty="0"/>
              <a:t> </a:t>
            </a:r>
            <a:r>
              <a:rPr lang="fr-CH" sz="2400" dirty="0" err="1"/>
              <a:t>from</a:t>
            </a:r>
            <a:r>
              <a:rPr lang="fr-CH" sz="2400" dirty="0"/>
              <a:t> PS-CSAP to </a:t>
            </a:r>
            <a:r>
              <a:rPr lang="fr-CH" sz="2400" dirty="0" err="1"/>
              <a:t>request</a:t>
            </a:r>
            <a:r>
              <a:rPr lang="fr-CH" sz="2400" dirty="0"/>
              <a:t> the </a:t>
            </a:r>
            <a:r>
              <a:rPr lang="fr-CH" sz="2400" dirty="0" err="1"/>
              <a:t>formal</a:t>
            </a:r>
            <a:r>
              <a:rPr lang="fr-CH" sz="2400" dirty="0"/>
              <a:t> </a:t>
            </a:r>
            <a:r>
              <a:rPr lang="fr-CH" sz="2400" dirty="0" err="1"/>
              <a:t>safety</a:t>
            </a:r>
            <a:r>
              <a:rPr lang="fr-CH" sz="2400" dirty="0"/>
              <a:t> </a:t>
            </a:r>
            <a:r>
              <a:rPr lang="fr-CH" sz="2400" dirty="0" err="1"/>
              <a:t>approval</a:t>
            </a:r>
            <a:r>
              <a:rPr lang="fr-CH" sz="2400" dirty="0"/>
              <a:t> </a:t>
            </a:r>
            <a:r>
              <a:rPr lang="fr-CH" sz="2400" dirty="0" err="1"/>
              <a:t>from</a:t>
            </a:r>
            <a:r>
              <a:rPr lang="fr-CH" sz="2400" dirty="0"/>
              <a:t> the </a:t>
            </a:r>
            <a:r>
              <a:rPr lang="fr-CH" sz="2400" dirty="0" err="1"/>
              <a:t>complex</a:t>
            </a:r>
            <a:r>
              <a:rPr lang="fr-CH" sz="2400" dirty="0"/>
              <a:t> manager and the </a:t>
            </a:r>
            <a:r>
              <a:rPr lang="fr-CH" sz="2400" dirty="0" err="1"/>
              <a:t>Safety</a:t>
            </a:r>
            <a:r>
              <a:rPr lang="fr-CH" sz="2400" dirty="0"/>
              <a:t> clearance </a:t>
            </a:r>
            <a:r>
              <a:rPr lang="fr-CH" sz="2400" dirty="0" err="1"/>
              <a:t>from</a:t>
            </a:r>
            <a:r>
              <a:rPr lang="fr-CH" sz="2400" dirty="0"/>
              <a:t> HSE.</a:t>
            </a:r>
          </a:p>
          <a:p>
            <a:r>
              <a:rPr lang="fr-CH" sz="2400" dirty="0"/>
              <a:t>PAR (Partial Project Acceptance Report)  </a:t>
            </a:r>
            <a:r>
              <a:rPr lang="fr-CH" sz="2400" dirty="0" err="1"/>
              <a:t>being</a:t>
            </a:r>
            <a:r>
              <a:rPr lang="fr-CH" sz="2400" dirty="0"/>
              <a:t> </a:t>
            </a:r>
            <a:r>
              <a:rPr lang="fr-CH" sz="2400" dirty="0" err="1"/>
              <a:t>approved</a:t>
            </a:r>
            <a:r>
              <a:rPr lang="fr-CH" sz="2400" dirty="0"/>
              <a:t> by HSE</a:t>
            </a:r>
          </a:p>
          <a:p>
            <a:r>
              <a:rPr lang="fr-CH" sz="2400" dirty="0">
                <a:sym typeface="Wingdings" panose="05000000000000000000" pitchFamily="2" charset="2"/>
              </a:rPr>
              <a:t>Next </a:t>
            </a:r>
            <a:r>
              <a:rPr lang="fr-CH" sz="2400" dirty="0" err="1">
                <a:sym typeface="Wingdings" panose="05000000000000000000" pitchFamily="2" charset="2"/>
              </a:rPr>
              <a:t>steps</a:t>
            </a:r>
            <a:r>
              <a:rPr lang="fr-CH" sz="2400" dirty="0">
                <a:sym typeface="Wingdings" panose="05000000000000000000" pitchFamily="2" charset="2"/>
              </a:rPr>
              <a:t>: </a:t>
            </a:r>
          </a:p>
          <a:p>
            <a:pPr lvl="1">
              <a:buFontTx/>
              <a:buChar char="-"/>
            </a:pPr>
            <a:r>
              <a:rPr lang="fr-CH" sz="2000" dirty="0">
                <a:sym typeface="Wingdings" panose="05000000000000000000" pitchFamily="2" charset="2"/>
              </a:rPr>
              <a:t>Final HSE inspection of </a:t>
            </a:r>
            <a:r>
              <a:rPr lang="fr-CH" sz="2000" dirty="0" err="1">
                <a:sym typeface="Wingdings" panose="05000000000000000000" pitchFamily="2" charset="2"/>
              </a:rPr>
              <a:t>experimental</a:t>
            </a:r>
            <a:r>
              <a:rPr lang="fr-CH" sz="2000" dirty="0">
                <a:sym typeface="Wingdings" panose="05000000000000000000" pitchFamily="2" charset="2"/>
              </a:rPr>
              <a:t> areas and </a:t>
            </a:r>
            <a:r>
              <a:rPr lang="fr-CH" sz="2000" dirty="0" err="1">
                <a:sym typeface="Wingdings" panose="05000000000000000000" pitchFamily="2" charset="2"/>
              </a:rPr>
              <a:t>counting</a:t>
            </a:r>
            <a:r>
              <a:rPr lang="fr-CH" sz="2000" dirty="0">
                <a:sym typeface="Wingdings" panose="05000000000000000000" pitchFamily="2" charset="2"/>
              </a:rPr>
              <a:t> </a:t>
            </a:r>
            <a:r>
              <a:rPr lang="fr-CH" sz="2000" dirty="0" err="1">
                <a:sym typeface="Wingdings" panose="05000000000000000000" pitchFamily="2" charset="2"/>
              </a:rPr>
              <a:t>rooms</a:t>
            </a:r>
            <a:r>
              <a:rPr lang="fr-CH" sz="2000" dirty="0">
                <a:sym typeface="Wingdings" panose="05000000000000000000" pitchFamily="2" charset="2"/>
              </a:rPr>
              <a:t> (General + </a:t>
            </a:r>
            <a:r>
              <a:rPr lang="fr-CH" sz="2000" dirty="0" err="1">
                <a:sym typeface="Wingdings" panose="05000000000000000000" pitchFamily="2" charset="2"/>
              </a:rPr>
              <a:t>electrical</a:t>
            </a:r>
            <a:r>
              <a:rPr lang="fr-CH" sz="2000" dirty="0">
                <a:sym typeface="Wingdings" panose="05000000000000000000" pitchFamily="2" charset="2"/>
              </a:rPr>
              <a:t>)</a:t>
            </a:r>
          </a:p>
          <a:p>
            <a:pPr lvl="1">
              <a:buFontTx/>
              <a:buChar char="-"/>
            </a:pPr>
            <a:r>
              <a:rPr lang="fr-CH" sz="2000" dirty="0" err="1">
                <a:sym typeface="Wingdings" panose="05000000000000000000" pitchFamily="2" charset="2"/>
              </a:rPr>
              <a:t>Complex</a:t>
            </a:r>
            <a:r>
              <a:rPr lang="fr-CH" sz="2000" dirty="0">
                <a:sym typeface="Wingdings" panose="05000000000000000000" pitchFamily="2" charset="2"/>
              </a:rPr>
              <a:t> manager </a:t>
            </a:r>
            <a:r>
              <a:rPr lang="fr-CH" sz="2000" dirty="0" err="1">
                <a:sym typeface="Wingdings" panose="05000000000000000000" pitchFamily="2" charset="2"/>
              </a:rPr>
              <a:t>approval</a:t>
            </a:r>
            <a:r>
              <a:rPr lang="fr-CH" sz="2000" dirty="0">
                <a:sym typeface="Wingdings" panose="05000000000000000000" pitchFamily="2" charset="2"/>
              </a:rPr>
              <a:t> </a:t>
            </a:r>
          </a:p>
          <a:p>
            <a:pPr lvl="1">
              <a:buFontTx/>
              <a:buChar char="-"/>
            </a:pPr>
            <a:r>
              <a:rPr lang="fr-CH" sz="2000" dirty="0" err="1">
                <a:sym typeface="Wingdings" panose="05000000000000000000" pitchFamily="2" charset="2"/>
              </a:rPr>
              <a:t>Safety</a:t>
            </a:r>
            <a:r>
              <a:rPr lang="fr-CH" sz="2000" dirty="0">
                <a:sym typeface="Wingdings" panose="05000000000000000000" pitchFamily="2" charset="2"/>
              </a:rPr>
              <a:t> clearance </a:t>
            </a:r>
            <a:r>
              <a:rPr lang="fr-CH" sz="2000" dirty="0" err="1">
                <a:sym typeface="Wingdings" panose="05000000000000000000" pitchFamily="2" charset="2"/>
              </a:rPr>
              <a:t>from</a:t>
            </a:r>
            <a:r>
              <a:rPr lang="fr-CH" sz="2000" dirty="0">
                <a:sym typeface="Wingdings" panose="05000000000000000000" pitchFamily="2" charset="2"/>
              </a:rPr>
              <a:t> HSE</a:t>
            </a:r>
          </a:p>
          <a:p>
            <a:pPr marL="0" indent="0">
              <a:buNone/>
            </a:pPr>
            <a:r>
              <a:rPr lang="fr-CH" sz="2800" dirty="0">
                <a:solidFill>
                  <a:srgbClr val="990000"/>
                </a:solidFill>
                <a:sym typeface="Wingdings" panose="05000000000000000000" pitchFamily="2" charset="2"/>
              </a:rPr>
              <a:t> </a:t>
            </a:r>
            <a:r>
              <a:rPr lang="fr-CH" sz="2800" dirty="0" err="1">
                <a:solidFill>
                  <a:srgbClr val="990000"/>
                </a:solidFill>
                <a:sym typeface="Wingdings" panose="05000000000000000000" pitchFamily="2" charset="2"/>
              </a:rPr>
              <a:t>see</a:t>
            </a:r>
            <a:r>
              <a:rPr lang="fr-CH" sz="2800" dirty="0">
                <a:solidFill>
                  <a:srgbClr val="990000"/>
                </a:solidFill>
                <a:sym typeface="Wingdings" panose="05000000000000000000" pitchFamily="2" charset="2"/>
              </a:rPr>
              <a:t> </a:t>
            </a:r>
            <a:r>
              <a:rPr lang="fr-CH" sz="2800" dirty="0" err="1">
                <a:solidFill>
                  <a:srgbClr val="990000"/>
                </a:solidFill>
                <a:sym typeface="Wingdings" panose="05000000000000000000" pitchFamily="2" charset="2"/>
              </a:rPr>
              <a:t>Filipa’s</a:t>
            </a:r>
            <a:r>
              <a:rPr lang="fr-CH" sz="2800" dirty="0">
                <a:solidFill>
                  <a:srgbClr val="990000"/>
                </a:solidFill>
                <a:sym typeface="Wingdings" panose="05000000000000000000" pitchFamily="2" charset="2"/>
              </a:rPr>
              <a:t> talk</a:t>
            </a:r>
            <a:endParaRPr lang="fr-CH" sz="2800" dirty="0">
              <a:solidFill>
                <a:srgbClr val="99000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9DA35B-7F23-4B3D-B1A6-FDBCAA9C98B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A56D7E89-04CC-4B79-8BD1-0FFA09BC627A}" type="datetime1">
              <a:rPr lang="fr-FR" smtClean="0"/>
              <a:t>16/09/2021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F7C787-59A7-470E-B24D-7E2B77C41C6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Project Team #47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31F372-6B7E-4897-A051-71CAA08F92D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48E5F79E-98A6-4D7D-B4EB-FFC7320FBEB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2657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22C9CF-331A-4D5F-BB87-76F7B0466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Miscellaneous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47D261-81E8-4ABB-BC36-327990D70BA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1" y="1180895"/>
            <a:ext cx="10968567" cy="5028279"/>
          </a:xfrm>
        </p:spPr>
        <p:txBody>
          <a:bodyPr/>
          <a:lstStyle/>
          <a:p>
            <a:r>
              <a:rPr lang="en-GB" dirty="0">
                <a:solidFill>
                  <a:srgbClr val="990000"/>
                </a:solidFill>
              </a:rPr>
              <a:t>CHARM BTV and target misalignment</a:t>
            </a:r>
          </a:p>
          <a:p>
            <a:pPr lvl="1"/>
            <a:r>
              <a:rPr lang="en-GB" dirty="0"/>
              <a:t>T8.BTV96 and all other elements downstream, including the target location are offset by 16.5 mm upward with respect to the upstream beam line</a:t>
            </a:r>
          </a:p>
          <a:p>
            <a:pPr lvl="1"/>
            <a:r>
              <a:rPr lang="en-GB" dirty="0"/>
              <a:t>Those devices have been aligned yesterday: big thank you to the survey team !</a:t>
            </a:r>
          </a:p>
          <a:p>
            <a:r>
              <a:rPr lang="en-GB" dirty="0">
                <a:solidFill>
                  <a:srgbClr val="990000"/>
                </a:solidFill>
              </a:rPr>
              <a:t>Unexpected opening of the </a:t>
            </a:r>
            <a:r>
              <a:rPr lang="en-GB" dirty="0" err="1">
                <a:solidFill>
                  <a:srgbClr val="990000"/>
                </a:solidFill>
              </a:rPr>
              <a:t>skydomes</a:t>
            </a:r>
            <a:r>
              <a:rPr lang="en-GB" dirty="0">
                <a:solidFill>
                  <a:srgbClr val="990000"/>
                </a:solidFill>
              </a:rPr>
              <a:t> in rainy weather</a:t>
            </a:r>
          </a:p>
          <a:p>
            <a:pPr lvl="1"/>
            <a:r>
              <a:rPr lang="en-GB" dirty="0"/>
              <a:t>Short ESD </a:t>
            </a:r>
            <a:r>
              <a:rPr lang="en-GB" dirty="0" err="1"/>
              <a:t>powercut</a:t>
            </a:r>
            <a:r>
              <a:rPr lang="en-GB" dirty="0"/>
              <a:t> on August 23</a:t>
            </a:r>
            <a:r>
              <a:rPr lang="en-GB" baseline="30000" dirty="0"/>
              <a:t>rd</a:t>
            </a:r>
            <a:r>
              <a:rPr lang="en-GB" dirty="0"/>
              <a:t> + check T9-T10 magnets </a:t>
            </a:r>
          </a:p>
          <a:p>
            <a:pPr lvl="1"/>
            <a:r>
              <a:rPr lang="en-GB"/>
              <a:t>Alarm </a:t>
            </a:r>
            <a:r>
              <a:rPr lang="en-GB" dirty="0"/>
              <a:t>level 3 to be installed asap</a:t>
            </a:r>
          </a:p>
          <a:p>
            <a:r>
              <a:rPr lang="en-GB" dirty="0">
                <a:solidFill>
                  <a:srgbClr val="990000"/>
                </a:solidFill>
              </a:rPr>
              <a:t>Counting room electrical non-conformities</a:t>
            </a:r>
          </a:p>
          <a:p>
            <a:pPr lvl="1"/>
            <a:r>
              <a:rPr lang="en-GB" dirty="0"/>
              <a:t>IPT and LS put the contractor on formal notice</a:t>
            </a:r>
          </a:p>
          <a:p>
            <a:pPr lvl="1"/>
            <a:r>
              <a:rPr lang="en-GB" dirty="0"/>
              <a:t>Repair to take place on early October and completed before October 18th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393FFF-B142-4A1F-9AEC-E02F57460BB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A196EA1E-A7E8-433C-A007-61C740EA7CBF}" type="datetime1">
              <a:rPr lang="fr-FR" smtClean="0"/>
              <a:t>16/09/2021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99DF3D-4ACE-4FD0-8BE8-04F28BF7071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Project Team #47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FDB1C3-08D5-4837-B1EF-ACDC43A3326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48E5F79E-98A6-4D7D-B4EB-FFC7320FBEB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2588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 East Area Renovation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4786" y="1901880"/>
            <a:ext cx="6151806" cy="3921888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C377B"/>
                </a:solidFill>
                <a:latin typeface="+mn-lt"/>
              </a:rPr>
              <a:t>Thanks for your attention !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208EBFA-1595-4619-9E3F-46812C683FCD}" type="datetime1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  <a:ea typeface="MS PGothic" panose="020B0600070205080204" pitchFamily="34" charset="-128"/>
                <a:cs typeface="+mn-cs"/>
              </a:rPr>
              <a:t>16/09/2021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>
                <a:solidFill>
                  <a:prstClr val="black">
                    <a:tint val="75000"/>
                  </a:prstClr>
                </a:solidFill>
                <a:latin typeface="Calibri"/>
                <a:ea typeface="MS PGothic" panose="020B0600070205080204" pitchFamily="34" charset="-128"/>
                <a:cs typeface="+mn-cs"/>
              </a:rPr>
              <a:t>Project Team #47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8605CB72-8CCA-4385-99C9-63EFA5B1B5D6}" type="slidenum">
              <a:rPr lang="fr-FR">
                <a:solidFill>
                  <a:prstClr val="black">
                    <a:tint val="75000"/>
                  </a:prstClr>
                </a:solidFill>
                <a:latin typeface="Calibri"/>
                <a:ea typeface="MS PGothic" panose="020B0600070205080204" pitchFamily="34" charset="-128"/>
                <a:cs typeface="+mn-cs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72678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9173699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Source Sans Pro"/>
        <a:ea typeface="Arial"/>
        <a:cs typeface="Arial"/>
      </a:majorFont>
      <a:minorFont>
        <a:latin typeface="Source Sans Pro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Template-EN-2021.potx" id="{91A14555-AF20-6343-8329-6DC3D7DA1D5C}" vid="{F909359F-EE90-374D-ACA9-3C97E495BAA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18093</TotalTime>
  <Words>431</Words>
  <Application>Microsoft Office PowerPoint</Application>
  <PresentationFormat>Widescreen</PresentationFormat>
  <Paragraphs>66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Corbel</vt:lpstr>
      <vt:lpstr>Source Sans Pro</vt:lpstr>
      <vt:lpstr>Wingdings</vt:lpstr>
      <vt:lpstr>CERN_ENdept_Presentation_ArialFont copy</vt:lpstr>
      <vt:lpstr>Office Theme</vt:lpstr>
      <vt:lpstr> East Area Renovation - News Project Team #47 on 17.09.2021  </vt:lpstr>
      <vt:lpstr>Agenda</vt:lpstr>
      <vt:lpstr>Budget situation on September 1st</vt:lpstr>
      <vt:lpstr>Main milestones</vt:lpstr>
      <vt:lpstr>TS activities feedbacks</vt:lpstr>
      <vt:lpstr>Project safety approval</vt:lpstr>
      <vt:lpstr>Miscellaneous</vt:lpstr>
      <vt:lpstr>Thanks for your attention !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East Area Renovation News Project team meeting #41,  11.12.2020</dc:title>
  <dc:creator>Sebastien Evrard</dc:creator>
  <cp:lastModifiedBy>Sebastien Evrard</cp:lastModifiedBy>
  <cp:revision>366</cp:revision>
  <cp:lastPrinted>2021-02-23T12:06:40Z</cp:lastPrinted>
  <dcterms:created xsi:type="dcterms:W3CDTF">2020-11-30T16:41:37Z</dcterms:created>
  <dcterms:modified xsi:type="dcterms:W3CDTF">2021-09-16T14:38:47Z</dcterms:modified>
</cp:coreProperties>
</file>