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6"/>
  </p:notesMasterIdLst>
  <p:sldIdLst>
    <p:sldId id="256" r:id="rId2"/>
    <p:sldId id="279" r:id="rId3"/>
    <p:sldId id="281" r:id="rId4"/>
    <p:sldId id="277" r:id="rId5"/>
    <p:sldId id="282" r:id="rId6"/>
    <p:sldId id="290" r:id="rId7"/>
    <p:sldId id="267" r:id="rId8"/>
    <p:sldId id="299" r:id="rId9"/>
    <p:sldId id="293" r:id="rId10"/>
    <p:sldId id="294" r:id="rId11"/>
    <p:sldId id="295" r:id="rId12"/>
    <p:sldId id="300" r:id="rId13"/>
    <p:sldId id="296" r:id="rId14"/>
    <p:sldId id="278" r:id="rId15"/>
  </p:sldIdLst>
  <p:sldSz cx="12192000" cy="6858000"/>
  <p:notesSz cx="6858000" cy="12192000"/>
  <p:defaultTextStyle>
    <a:defPPr>
      <a:defRPr lang="en-US"/>
    </a:defPPr>
    <a:lvl1pPr marL="0" algn="l" defTabSz="9144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44444"/>
    <a:srgbClr val="FB5151"/>
    <a:srgbClr val="0033A0"/>
    <a:srgbClr val="AAAFA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8D326A9-A81B-9881-C969-13F38E75D658}">
  <a:tblStyle styleId="{88D326A9-A81B-9881-C969-13F38E75D658}" styleName="Medium Style 3">
    <a:wholeTbl>
      <a:tcTxStyle>
        <a:fontRef idx="minor"/>
        <a:schemeClr val="dk1"/>
      </a:tcTxStyle>
      <a:tcStyle>
        <a:tcBdr>
          <a:left>
            <a:ln w="12700">
              <a:noFill/>
            </a:ln>
          </a:left>
          <a:right>
            <a:ln w="12700">
              <a:noFill/>
            </a:ln>
          </a:right>
          <a:top>
            <a:ln w="25400">
              <a:solidFill>
                <a:schemeClr val="dk1"/>
              </a:solidFill>
            </a:ln>
          </a:top>
          <a:bottom>
            <a:ln w="25400">
              <a:solidFill>
                <a:schemeClr val="dk1"/>
              </a:solidFill>
            </a:ln>
          </a:bottom>
          <a:insideH>
            <a:ln w="12700">
              <a:noFill/>
            </a:ln>
          </a:insideH>
          <a:insideV>
            <a:ln w="12700"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band2V>
      <a:tcStyle>
        <a:tcBdr/>
        <a:fill>
          <a:solidFill>
            <a:schemeClr val="dk1">
              <a:tint val="20000"/>
            </a:schemeClr>
          </a:solidFill>
        </a:fill>
      </a:tcStyle>
    </a:band2V>
    <a:lastCol>
      <a:tcTxStyle b="on">
        <a:fontRef idx="minor">
          <a:srgbClr val="00000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rgbClr val="00000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Style>
        <a:tcBdr>
          <a:top>
            <a:ln w="50800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rgbClr val="000000"/>
        </a:fontRef>
        <a:schemeClr val="dk1"/>
      </a:tcTxStyle>
      <a:tcStyle>
        <a:tcBdr/>
      </a:tcStyle>
    </a:seCell>
    <a:swCell>
      <a:tcTxStyle b="on">
        <a:fontRef idx="minor">
          <a:srgbClr val="000000"/>
        </a:fontRef>
        <a:schemeClr val="dk1"/>
      </a:tcTxStyle>
      <a:tcStyle>
        <a:tcBdr/>
      </a:tcStyle>
    </a:swCell>
    <a:firstRow>
      <a:tcTxStyle b="on">
        <a:fontRef idx="minor">
          <a:srgbClr val="000000"/>
        </a:fontRef>
        <a:schemeClr val="lt1"/>
      </a:tcTxStyle>
      <a:tcStyle>
        <a:tcBdr>
          <a:bottom>
            <a:ln w="25400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/>
      </a:tcStyle>
    </a:neCell>
    <a:nwCell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7505"/>
  </p:normalViewPr>
  <p:slideViewPr>
    <p:cSldViewPr>
      <p:cViewPr varScale="1">
        <p:scale>
          <a:sx n="86" d="100"/>
          <a:sy n="86" d="100"/>
        </p:scale>
        <p:origin x="514" y="58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6111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6111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623AC6-E0BD-BE48-A614-F0E7C08BAB76}" type="datetimeFigureOut">
              <a:rPr lang="en-US" smtClean="0"/>
              <a:t>10/22/2021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-228600" y="1524000"/>
            <a:ext cx="7315200" cy="41148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5867400"/>
            <a:ext cx="5486400" cy="48006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11580813"/>
            <a:ext cx="2971800" cy="6111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11580813"/>
            <a:ext cx="2971800" cy="6111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5F38DB-CAFA-D341-B4D5-64BB60628ED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47846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" preserve="1" userDrawn="1">
  <p:cSld name="Title Slide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 bwMode="auto"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 bwMode="auto"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D7091E57-63A1-3442-B86A-6695F2409FE9}" type="datetime1">
              <a:rPr lang="en-US" smtClean="0"/>
              <a:t>10/22/2021</a:t>
            </a:fld>
            <a:endParaRPr lang="en-US" dirty="0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 dirty="0"/>
              <a:t>Presenter | Presentation Title</a:t>
            </a:r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2 Pictures horizontal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56068B66-AC6D-6940-9367-EDC4B154B8F9}" type="datetime1">
              <a:rPr lang="en-US" smtClean="0"/>
              <a:t>10/22/2021</a:t>
            </a:fld>
            <a:endParaRPr lang="en-US" dirty="0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 dirty="0"/>
              <a:t>Presenter | Presentation Title</a:t>
            </a:r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 dirty="0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8" y="1592263"/>
            <a:ext cx="5616575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 dirty="0"/>
              <a:t>Drag and drop picture</a:t>
            </a:r>
            <a:endParaRPr dirty="0"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6167438" y="3969703"/>
            <a:ext cx="5616575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 dirty="0"/>
              <a:t>Drag and drop picture</a:t>
            </a:r>
            <a:endParaRPr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4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B05A767D-07B9-9144-8C31-3A39702D4D06}" type="datetime1">
              <a:rPr lang="en-US" smtClean="0"/>
              <a:t>10/22/2021</a:t>
            </a:fld>
            <a:endParaRPr lang="en-US" dirty="0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 dirty="0"/>
              <a:t>Presenter | Presentation Title</a:t>
            </a:r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 dirty="0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8075613" y="1592263"/>
            <a:ext cx="3708400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 dirty="0"/>
              <a:t>Drag and drop picture</a:t>
            </a:r>
            <a:endParaRPr dirty="0"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8124681" y="3969703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 dirty="0"/>
              <a:t>Drag and drop picture</a:t>
            </a:r>
            <a:endParaRPr dirty="0"/>
          </a:p>
        </p:txBody>
      </p:sp>
      <p:sp>
        <p:nvSpPr>
          <p:cNvPr id="11" name="Picture Placeholder 5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4259263" y="1592263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 dirty="0"/>
              <a:t>Drag and drop picture</a:t>
            </a:r>
            <a:endParaRPr dirty="0"/>
          </a:p>
        </p:txBody>
      </p:sp>
      <p:sp>
        <p:nvSpPr>
          <p:cNvPr id="12" name="Picture Placeholder 5"/>
          <p:cNvSpPr>
            <a:spLocks noGrp="1"/>
          </p:cNvSpPr>
          <p:nvPr>
            <p:ph type="pic" sz="quarter" idx="19" hasCustomPrompt="1"/>
          </p:nvPr>
        </p:nvSpPr>
        <p:spPr bwMode="auto">
          <a:xfrm>
            <a:off x="4259263" y="3978015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 dirty="0"/>
              <a:t>Drag and drop picture</a:t>
            </a:r>
            <a:endParaRPr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s and 2 Pictures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2420938"/>
            <a:ext cx="5616575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 dirty="0"/>
              <a:t>Drag and Drop picture</a:t>
            </a:r>
            <a:endParaRPr dirty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5"/>
          </p:nvPr>
        </p:nvSpPr>
        <p:spPr bwMode="auto"/>
        <p:txBody>
          <a:bodyPr/>
          <a:lstStyle/>
          <a:p>
            <a:pPr>
              <a:defRPr/>
            </a:pPr>
            <a:fld id="{2F9913ED-B1D4-5A4C-8CD8-2E74EB25BED8}" type="datetime1">
              <a:rPr lang="en-US" smtClean="0"/>
              <a:t>10/22/2021</a:t>
            </a:fld>
            <a:endParaRPr lang="en-US" dirty="0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6"/>
          </p:nvPr>
        </p:nvSpPr>
        <p:spPr bwMode="auto"/>
        <p:txBody>
          <a:bodyPr/>
          <a:lstStyle/>
          <a:p>
            <a:pPr>
              <a:defRPr/>
            </a:pPr>
            <a:r>
              <a:rPr lang="en-US" dirty="0"/>
              <a:t>Presenter | Presentation Title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7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 dirty="0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6172200" y="2420938"/>
            <a:ext cx="5616575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GB" dirty="0"/>
              <a:t>Drag and Drop picture</a:t>
            </a:r>
            <a:endParaRPr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 and 3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9" y="2420938"/>
            <a:ext cx="3708400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 dirty="0"/>
              <a:t>Drag and Drop picture</a:t>
            </a:r>
            <a:endParaRPr dirty="0"/>
          </a:p>
        </p:txBody>
      </p:sp>
      <p:sp>
        <p:nvSpPr>
          <p:cNvPr id="8" name="Picture Placeholder 12"/>
          <p:cNvSpPr>
            <a:spLocks noGrp="1"/>
          </p:cNvSpPr>
          <p:nvPr>
            <p:ph type="pic" sz="quarter" idx="14" hasCustomPrompt="1"/>
          </p:nvPr>
        </p:nvSpPr>
        <p:spPr bwMode="auto">
          <a:xfrm>
            <a:off x="8075613" y="2416175"/>
            <a:ext cx="3713187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defRPr b="1"/>
            </a:lvl1pPr>
          </a:lstStyle>
          <a:p>
            <a:pPr>
              <a:defRPr/>
            </a:pPr>
            <a:r>
              <a:rPr lang="en-US" dirty="0"/>
              <a:t>Drag and Drop picture</a:t>
            </a:r>
          </a:p>
        </p:txBody>
      </p:sp>
      <p:sp>
        <p:nvSpPr>
          <p:cNvPr id="9" name="Text Placeholder 2"/>
          <p:cNvSpPr>
            <a:spLocks noGrp="1"/>
          </p:cNvSpPr>
          <p:nvPr>
            <p:ph type="body" idx="15"/>
          </p:nvPr>
        </p:nvSpPr>
        <p:spPr bwMode="auto"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10" name="Picture Placeholder 10"/>
          <p:cNvSpPr>
            <a:spLocks noGrp="1"/>
          </p:cNvSpPr>
          <p:nvPr>
            <p:ph type="pic" sz="quarter" idx="16" hasCustomPrompt="1"/>
          </p:nvPr>
        </p:nvSpPr>
        <p:spPr bwMode="auto">
          <a:xfrm>
            <a:off x="4253848" y="2429902"/>
            <a:ext cx="3708400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 dirty="0"/>
              <a:t>Drag and Drop picture</a:t>
            </a:r>
            <a:endParaRPr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7"/>
          </p:nvPr>
        </p:nvSpPr>
        <p:spPr bwMode="auto"/>
        <p:txBody>
          <a:bodyPr/>
          <a:lstStyle/>
          <a:p>
            <a:pPr>
              <a:defRPr/>
            </a:pPr>
            <a:fld id="{CD972BCD-5811-B64E-BDB0-AE8779383E83}" type="datetime1">
              <a:rPr lang="en-US" smtClean="0"/>
              <a:t>10/22/2021</a:t>
            </a:fld>
            <a:endParaRPr lang="en-US" dirty="0"/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8"/>
          </p:nvPr>
        </p:nvSpPr>
        <p:spPr bwMode="auto"/>
        <p:txBody>
          <a:bodyPr/>
          <a:lstStyle/>
          <a:p>
            <a:pPr>
              <a:defRPr/>
            </a:pPr>
            <a:r>
              <a:rPr lang="en-US" dirty="0"/>
              <a:t>Presenter | Presentation Title</a:t>
            </a:r>
          </a:p>
        </p:txBody>
      </p:sp>
      <p:sp>
        <p:nvSpPr>
          <p:cNvPr id="13" name="Slide Number Placeholder 13"/>
          <p:cNvSpPr>
            <a:spLocks noGrp="1"/>
          </p:cNvSpPr>
          <p:nvPr>
            <p:ph type="sldNum" sz="quarter" idx="19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Picture Horizontal and tex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12776" y="1592263"/>
            <a:ext cx="11376024" cy="2563906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 dirty="0"/>
              <a:t>Drag and Drop picture</a:t>
            </a:r>
            <a:endParaRPr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 bwMode="auto">
          <a:xfrm>
            <a:off x="407989" y="4294188"/>
            <a:ext cx="3708400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5"/>
          </p:nvPr>
        </p:nvSpPr>
        <p:spPr bwMode="auto">
          <a:xfrm>
            <a:off x="4267201" y="4294188"/>
            <a:ext cx="3665537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6"/>
          </p:nvPr>
        </p:nvSpPr>
        <p:spPr bwMode="auto"/>
        <p:txBody>
          <a:bodyPr/>
          <a:lstStyle/>
          <a:p>
            <a:pPr>
              <a:defRPr/>
            </a:pPr>
            <a:fld id="{C50A8CA0-D217-2348-BC43-8F09744CBBC2}" type="datetime1">
              <a:rPr lang="en-US" smtClean="0"/>
              <a:t>10/22/2021</a:t>
            </a:fld>
            <a:endParaRPr lang="en-US" dirty="0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7"/>
          </p:nvPr>
        </p:nvSpPr>
        <p:spPr bwMode="auto"/>
        <p:txBody>
          <a:bodyPr/>
          <a:lstStyle/>
          <a:p>
            <a:pPr>
              <a:defRPr/>
            </a:pPr>
            <a:r>
              <a:rPr lang="en-US" dirty="0"/>
              <a:t>Presenter | Presentation Title</a:t>
            </a:r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8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 dirty="0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9"/>
          </p:nvPr>
        </p:nvSpPr>
        <p:spPr bwMode="auto">
          <a:xfrm>
            <a:off x="8085668" y="4294188"/>
            <a:ext cx="3703132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secHead" preserve="1" userDrawn="1">
  <p:cSld name="Chapter Header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F4998574-4EFE-F64F-9FFB-8AA532A9073D}" type="datetime1">
              <a:rPr lang="en-US" smtClean="0"/>
              <a:t>10/22/2021</a:t>
            </a:fld>
            <a:endParaRPr lang="en-US" dirty="0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 dirty="0"/>
              <a:t>Presenter | Presentation Title</a:t>
            </a:r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blank" preserve="1" userDrawn="1">
  <p:cSld name="1_Blank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Date Placeholder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0A53E94D-4168-8048-A22B-A04504165998}" type="datetime1">
              <a:rPr lang="en-US" smtClean="0"/>
              <a:t>10/22/2021</a:t>
            </a:fld>
            <a:endParaRPr lang="en-US" dirty="0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 dirty="0"/>
              <a:t>Presenter | Presentation Title</a:t>
            </a:r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blank" preserve="1" userDrawn="1">
  <p:cSld name="Last sli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>
            <a:spLocks noAdjustHandles="1"/>
          </p:cNvSpPr>
          <p:nvPr userDrawn="1"/>
        </p:nvSpPr>
        <p:spPr bwMode="auto"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fr-CH" dirty="0" err="1"/>
              <a:t>home.cern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5231904" y="2244864"/>
            <a:ext cx="1728192" cy="172819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Title Slide with logo"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45CD86C6-AB8C-8347-BFC2-915357F95F3A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" name="Image 2" descr="logooutline.eps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 bwMode="auto"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br>
              <a:rPr lang="en-US"/>
            </a:br>
            <a:endParaRPr lang="en-US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 bwMode="auto">
          <a:xfrm>
            <a:off x="407988" y="5700251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Content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 bwMode="auto"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/>
              <a:buChar char="•"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>
          <a:xfrm>
            <a:off x="3248526" y="6408000"/>
            <a:ext cx="867862" cy="365125"/>
          </a:xfrm>
        </p:spPr>
        <p:txBody>
          <a:bodyPr/>
          <a:lstStyle/>
          <a:p>
            <a:pPr>
              <a:defRPr/>
            </a:pPr>
            <a:fld id="{5A2D8E4C-A0BF-5444-9C74-A3C2242D2F23}" type="datetime1">
              <a:rPr lang="en-US" smtClean="0"/>
              <a:t>10/22/2021</a:t>
            </a:fld>
            <a:endParaRPr lang="en-US" dirty="0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>
          <a:xfrm>
            <a:off x="4259262" y="6408000"/>
            <a:ext cx="6572221" cy="365125"/>
          </a:xfrm>
        </p:spPr>
        <p:txBody>
          <a:bodyPr/>
          <a:lstStyle/>
          <a:p>
            <a:pPr>
              <a:defRPr/>
            </a:pPr>
            <a:r>
              <a:rPr lang="en-US" dirty="0"/>
              <a:t>Presenter | Presentation Title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>
          <a:xfrm>
            <a:off x="11064552" y="6408000"/>
            <a:ext cx="681254" cy="365125"/>
          </a:xfrm>
        </p:spPr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ulleted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 hasCustomPrompt="1"/>
          </p:nvPr>
        </p:nvSpPr>
        <p:spPr bwMode="auto"/>
        <p:txBody>
          <a:bodyPr/>
          <a:lstStyle>
            <a:lvl1pPr marL="342900" indent="-342900"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 dirty="0"/>
              <a:t>Click to edit Master text styles</a:t>
            </a:r>
            <a:endParaRPr dirty="0"/>
          </a:p>
          <a:p>
            <a:pPr lvl="1">
              <a:defRPr/>
            </a:pPr>
            <a:r>
              <a:rPr lang="en-US" dirty="0"/>
              <a:t>Second level</a:t>
            </a:r>
            <a:endParaRPr dirty="0"/>
          </a:p>
          <a:p>
            <a:pPr lvl="2">
              <a:defRPr/>
            </a:pPr>
            <a:r>
              <a:rPr lang="en-US" dirty="0"/>
              <a:t>Third level</a:t>
            </a:r>
            <a:endParaRPr dirty="0"/>
          </a:p>
          <a:p>
            <a:pPr lvl="3">
              <a:defRPr/>
            </a:pPr>
            <a:r>
              <a:rPr lang="en-US" dirty="0"/>
              <a:t>Fourth level</a:t>
            </a:r>
            <a:endParaRPr dirty="0"/>
          </a:p>
          <a:p>
            <a:pPr lvl="0">
              <a:defRPr/>
            </a:pPr>
            <a:endParaRPr lang="en-US" dirty="0"/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EA06EBC2-F68D-D648-AF1D-B832BA185A4D}" type="datetime1">
              <a:rPr lang="en-US" smtClean="0"/>
              <a:t>10/22/2021</a:t>
            </a:fld>
            <a:endParaRPr lang="en-US" dirty="0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 dirty="0"/>
              <a:t>Presenter | Presentation Title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ig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17505A68-9FCB-BC42-AC2B-E47DE4FC1101}" type="datetime1">
              <a:rPr lang="en-US" smtClean="0"/>
              <a:t>10/22/2021</a:t>
            </a:fld>
            <a:endParaRPr lang="en-US" dirty="0"/>
          </a:p>
        </p:txBody>
      </p:sp>
      <p:sp>
        <p:nvSpPr>
          <p:cNvPr id="6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 dirty="0"/>
              <a:t>Presenter | Presentation Title</a:t>
            </a:r>
          </a:p>
        </p:txBody>
      </p:sp>
      <p:sp>
        <p:nvSpPr>
          <p:cNvPr id="7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 dirty="0"/>
          </a:p>
        </p:txBody>
      </p:sp>
      <p:sp>
        <p:nvSpPr>
          <p:cNvPr id="8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1439863"/>
            <a:ext cx="11376025" cy="4760912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 dirty="0"/>
              <a:t>Drag and drop picture</a:t>
            </a:r>
            <a:endParaRPr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Full page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0" y="-29980"/>
            <a:ext cx="12192000" cy="6351588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US" dirty="0"/>
              <a:t>Drag and drop picture</a:t>
            </a:r>
            <a:endParaRPr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 bwMode="auto">
          <a:xfrm>
            <a:off x="8075612" y="-52466"/>
            <a:ext cx="4116387" cy="6370820"/>
          </a:xfrm>
          <a:prstGeom prst="rect">
            <a:avLst/>
          </a:prstGeo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/>
              <a:buChar char="•"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CF8663E3-BB79-624E-926B-8F195825897F}" type="datetime1">
              <a:rPr lang="en-US" smtClean="0"/>
              <a:t>10/22/2021</a:t>
            </a:fld>
            <a:endParaRPr lang="en-US" dirty="0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 dirty="0"/>
              <a:t>Presenter | Presentation Title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2 Conten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2264"/>
            <a:ext cx="5616575" cy="4608512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6172199" y="1592264"/>
            <a:ext cx="5611813" cy="4608511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7" name="Date Placeholder 7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1EA7BFB-1EE4-5945-B805-E0B5FC822139}" type="datetime1">
              <a:rPr lang="en-US" smtClean="0"/>
              <a:t>10/22/2021</a:t>
            </a:fld>
            <a:endParaRPr lang="en-US" dirty="0"/>
          </a:p>
        </p:txBody>
      </p:sp>
      <p:sp>
        <p:nvSpPr>
          <p:cNvPr id="8" name="Footer Placeholder 8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 dirty="0"/>
              <a:t>Presenter | Presentation Title</a:t>
            </a:r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 and Comparis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8" name="Content Placeholder 5"/>
          <p:cNvSpPr>
            <a:spLocks noGrp="1"/>
          </p:cNvSpPr>
          <p:nvPr>
            <p:ph sz="quarter" idx="4"/>
          </p:nvPr>
        </p:nvSpPr>
        <p:spPr bwMode="auto"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9" name="Date Placeholder 9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E6591609-E732-F641-A3F1-7047CC4ED180}" type="datetime1">
              <a:rPr lang="en-US" smtClean="0"/>
              <a:t>10/22/2021</a:t>
            </a:fld>
            <a:endParaRPr lang="en-US" dirty="0"/>
          </a:p>
        </p:txBody>
      </p:sp>
      <p:sp>
        <p:nvSpPr>
          <p:cNvPr id="10" name="Footer Placeholder 10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 dirty="0"/>
              <a:t>Presenter | Presentation Title</a:t>
            </a:r>
          </a:p>
        </p:txBody>
      </p:sp>
      <p:sp>
        <p:nvSpPr>
          <p:cNvPr id="11" name="Slide Number Placeholder 11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561657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Picture Placeholder 8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8" y="0"/>
            <a:ext cx="6024562" cy="6317986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 dirty="0"/>
              <a:t>Drag and Drop picture</a:t>
            </a:r>
            <a:endParaRPr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5DFCAA7F-8EAD-4141-9B8C-828B1EDAAAE8}" type="datetime1">
              <a:rPr lang="en-US" smtClean="0"/>
              <a:t>10/22/2021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 dirty="0"/>
              <a:t>Presenter | Presentation Title</a:t>
            </a:r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983AEFFD-199A-E44B-B48E-3B77BC7EFFB5}"/>
              </a:ext>
            </a:extLst>
          </p:cNvPr>
          <p:cNvPicPr>
            <a:picLocks noChangeAspect="1"/>
          </p:cNvPicPr>
          <p:nvPr userDrawn="1"/>
        </p:nvPicPr>
        <p:blipFill>
          <a:blip r:embed="rId19"/>
          <a:stretch>
            <a:fillRect/>
          </a:stretch>
        </p:blipFill>
        <p:spPr>
          <a:xfrm>
            <a:off x="0" y="6323862"/>
            <a:ext cx="12192000" cy="533400"/>
          </a:xfrm>
          <a:prstGeom prst="rect">
            <a:avLst/>
          </a:prstGeom>
        </p:spPr>
      </p:pic>
      <p:sp>
        <p:nvSpPr>
          <p:cNvPr id="4" name="Title Placeholder 1"/>
          <p:cNvSpPr>
            <a:spLocks noGrp="1"/>
          </p:cNvSpPr>
          <p:nvPr>
            <p:ph type="title"/>
          </p:nvPr>
        </p:nvSpPr>
        <p:spPr bwMode="auto"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6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>
              <a:defRPr/>
            </a:pPr>
            <a:r>
              <a:rPr lang="en-US" dirty="0"/>
              <a:t>Click to edit Master text styles</a:t>
            </a:r>
            <a:endParaRPr dirty="0"/>
          </a:p>
          <a:p>
            <a:pPr lvl="1">
              <a:defRPr/>
            </a:pPr>
            <a:r>
              <a:rPr lang="en-US" dirty="0"/>
              <a:t>Second level</a:t>
            </a:r>
            <a:endParaRPr dirty="0"/>
          </a:p>
          <a:p>
            <a:pPr lvl="2">
              <a:defRPr/>
            </a:pPr>
            <a:r>
              <a:rPr lang="en-US" dirty="0"/>
              <a:t>Third level</a:t>
            </a:r>
            <a:endParaRPr dirty="0"/>
          </a:p>
          <a:p>
            <a:pPr lvl="3">
              <a:defRPr/>
            </a:pPr>
            <a:r>
              <a:rPr lang="en-US" dirty="0"/>
              <a:t>Fourth level</a:t>
            </a:r>
            <a:endParaRPr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 bwMode="auto">
          <a:xfrm>
            <a:off x="3248526" y="6408000"/>
            <a:ext cx="867862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1DDD1933-E90B-7840-9B80-3952FF1C8C56}" type="datetime1">
              <a:rPr lang="en-US" smtClean="0"/>
              <a:t>10/22/2021</a:t>
            </a:fld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11064552" y="640800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 dirty="0"/>
          </a:p>
        </p:txBody>
      </p:sp>
      <p:sp>
        <p:nvSpPr>
          <p:cNvPr id="9" name="Footer Placeholder 6"/>
          <p:cNvSpPr>
            <a:spLocks noGrp="1"/>
          </p:cNvSpPr>
          <p:nvPr>
            <p:ph type="ftr" sz="quarter" idx="3"/>
          </p:nvPr>
        </p:nvSpPr>
        <p:spPr bwMode="auto">
          <a:xfrm>
            <a:off x="4259262" y="640800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 dirty="0"/>
              <a:t>Presenter | Presentation Title</a:t>
            </a:r>
            <a:endParaRPr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  <p:sldLayoutId id="2147483662" r:id="rId13"/>
    <p:sldLayoutId id="2147483664" r:id="rId14"/>
    <p:sldLayoutId id="2147483666" r:id="rId15"/>
    <p:sldLayoutId id="2147483668" r:id="rId16"/>
    <p:sldLayoutId id="2147483669" r:id="rId17"/>
  </p:sldLayoutIdLst>
  <p:hf hdr="0" ftr="0" dt="0"/>
  <p:txStyles>
    <p:titleStyle>
      <a:lvl1pPr algn="l" defTabSz="914400" eaLnBrk="1" hangingPunct="1">
        <a:lnSpc>
          <a:spcPct val="90000"/>
        </a:lnSpc>
        <a:spcBef>
          <a:spcPts val="0"/>
        </a:spcBef>
        <a:buNone/>
        <a:defRPr sz="3600" b="1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eaLnBrk="1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defRPr sz="2100" b="1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18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17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16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6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0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 bwMode="auto">
          <a:xfrm>
            <a:off x="407989" y="3068960"/>
            <a:ext cx="11376025" cy="2153265"/>
          </a:xfrm>
        </p:spPr>
        <p:txBody>
          <a:bodyPr/>
          <a:lstStyle/>
          <a:p>
            <a:pPr>
              <a:defRPr/>
            </a:pPr>
            <a:r>
              <a:rPr lang="en-US" dirty="0"/>
              <a:t>3</a:t>
            </a:r>
            <a:r>
              <a:rPr lang="en-US" baseline="30000" dirty="0"/>
              <a:t>rd</a:t>
            </a:r>
            <a:r>
              <a:rPr lang="en-US" dirty="0"/>
              <a:t> Forward Physics Facility (FPF) Meeting, 25-26 October 2021</a:t>
            </a:r>
            <a:br>
              <a:rPr lang="en-US" dirty="0"/>
            </a:br>
            <a:br>
              <a:rPr lang="en-US" sz="4400" dirty="0"/>
            </a:br>
            <a:r>
              <a:rPr lang="en-US" sz="4400" dirty="0"/>
              <a:t>Civil Engineering Study Update </a:t>
            </a:r>
            <a:endParaRPr dirty="0"/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 bwMode="auto"/>
        <p:txBody>
          <a:bodyPr/>
          <a:lstStyle/>
          <a:p>
            <a:pPr algn="l">
              <a:defRPr/>
            </a:pPr>
            <a:r>
              <a:rPr lang="hu-HU" sz="1800" u="sng" dirty="0"/>
              <a:t>Kincső Balázs</a:t>
            </a:r>
            <a:r>
              <a:rPr lang="hu-HU" sz="1800" dirty="0"/>
              <a:t>, John Osborne</a:t>
            </a:r>
            <a:r>
              <a:rPr lang="en-US" sz="1800" dirty="0"/>
              <a:t> </a:t>
            </a:r>
            <a:r>
              <a:rPr lang="hu-HU" sz="1800" dirty="0"/>
              <a:t> SCE-DOD-F</a:t>
            </a:r>
            <a:r>
              <a:rPr lang="en-US" sz="1800" dirty="0"/>
              <a:t>S</a:t>
            </a:r>
          </a:p>
          <a:p>
            <a:pPr algn="l">
              <a:defRPr/>
            </a:pPr>
            <a:r>
              <a:rPr lang="en-US" sz="1800" dirty="0"/>
              <a:t>Date: 25/10/2021</a:t>
            </a:r>
            <a:endParaRPr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 dirty="0"/>
              <a:t>Option 2 – Surface buildings</a:t>
            </a:r>
            <a:endParaRPr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10</a:t>
            </a:fld>
            <a:endParaRPr lang="en-US" dirty="0"/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E03CA9B0-0E07-43EE-8187-5773C8C3FC83}"/>
              </a:ext>
            </a:extLst>
          </p:cNvPr>
          <p:cNvGrpSpPr/>
          <p:nvPr/>
        </p:nvGrpSpPr>
        <p:grpSpPr>
          <a:xfrm>
            <a:off x="6409563" y="1772816"/>
            <a:ext cx="5616586" cy="3242616"/>
            <a:chOff x="5989041" y="1429978"/>
            <a:chExt cx="5605006" cy="3319979"/>
          </a:xfrm>
        </p:grpSpPr>
        <p:pic>
          <p:nvPicPr>
            <p:cNvPr id="15" name="Picture 14" descr="Diagram&#10;&#10;Description automatically generated">
              <a:extLst>
                <a:ext uri="{FF2B5EF4-FFF2-40B4-BE49-F238E27FC236}">
                  <a16:creationId xmlns:a16="http://schemas.microsoft.com/office/drawing/2014/main" id="{CB08D529-62CF-44B6-AB2A-3370D5B89E1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6085340" y="1429978"/>
              <a:ext cx="4853164" cy="3319979"/>
            </a:xfrm>
            <a:prstGeom prst="rect">
              <a:avLst/>
            </a:prstGeom>
          </p:spPr>
        </p:pic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32FFE18A-F662-42EE-930D-A2EFAEBC67C7}"/>
                </a:ext>
              </a:extLst>
            </p:cNvPr>
            <p:cNvSpPr txBox="1"/>
            <p:nvPr/>
          </p:nvSpPr>
          <p:spPr bwMode="auto">
            <a:xfrm>
              <a:off x="8610440" y="1724226"/>
              <a:ext cx="983264" cy="267852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33A0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GB" sz="1100" dirty="0">
                  <a:solidFill>
                    <a:srgbClr val="0033A0"/>
                  </a:solidFill>
                </a:rPr>
                <a:t>CV building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E2C90B5D-DF67-48D9-9F34-547C4ECF4180}"/>
                </a:ext>
              </a:extLst>
            </p:cNvPr>
            <p:cNvSpPr txBox="1"/>
            <p:nvPr/>
          </p:nvSpPr>
          <p:spPr bwMode="auto">
            <a:xfrm>
              <a:off x="9684759" y="2142316"/>
              <a:ext cx="1344800" cy="267852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33A0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GB" sz="1100" dirty="0">
                  <a:solidFill>
                    <a:srgbClr val="0033A0"/>
                  </a:solidFill>
                </a:rPr>
                <a:t>Electrical building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FF73C619-C869-4407-804C-3473CC2EB192}"/>
                </a:ext>
              </a:extLst>
            </p:cNvPr>
            <p:cNvSpPr txBox="1"/>
            <p:nvPr/>
          </p:nvSpPr>
          <p:spPr bwMode="auto">
            <a:xfrm>
              <a:off x="5989041" y="3097687"/>
              <a:ext cx="1006034" cy="441167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33A0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GB" sz="1100" dirty="0">
                  <a:solidFill>
                    <a:srgbClr val="0033A0"/>
                  </a:solidFill>
                </a:rPr>
                <a:t>25t overhead crane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5E507947-EA1B-4A8B-BF66-81210E6C4352}"/>
                </a:ext>
              </a:extLst>
            </p:cNvPr>
            <p:cNvSpPr txBox="1"/>
            <p:nvPr/>
          </p:nvSpPr>
          <p:spPr bwMode="auto">
            <a:xfrm>
              <a:off x="9274256" y="3910218"/>
              <a:ext cx="983264" cy="267852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33A0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GB" sz="1100" dirty="0">
                  <a:solidFill>
                    <a:srgbClr val="0033A0"/>
                  </a:solidFill>
                </a:rPr>
                <a:t> False floor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CA866E57-C15F-41D1-8670-3CF7CBA1BBE8}"/>
                </a:ext>
              </a:extLst>
            </p:cNvPr>
            <p:cNvSpPr txBox="1"/>
            <p:nvPr/>
          </p:nvSpPr>
          <p:spPr bwMode="auto">
            <a:xfrm>
              <a:off x="7694264" y="2690035"/>
              <a:ext cx="1215540" cy="267852"/>
            </a:xfrm>
            <a:prstGeom prst="rect">
              <a:avLst/>
            </a:prstGeom>
            <a:solidFill>
              <a:srgbClr val="FFC000"/>
            </a:solidFill>
            <a:ln>
              <a:solidFill>
                <a:srgbClr val="0033A0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GB" sz="1100" dirty="0">
                  <a:solidFill>
                    <a:srgbClr val="0033A0"/>
                  </a:solidFill>
                </a:rPr>
                <a:t>Access Building</a:t>
              </a: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99648BF9-8DE3-4095-A1AF-9D10D6441778}"/>
                </a:ext>
              </a:extLst>
            </p:cNvPr>
            <p:cNvSpPr txBox="1"/>
            <p:nvPr/>
          </p:nvSpPr>
          <p:spPr bwMode="auto">
            <a:xfrm>
              <a:off x="10282959" y="3446136"/>
              <a:ext cx="1311088" cy="267852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33A0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GB" sz="1100" dirty="0">
                  <a:solidFill>
                    <a:srgbClr val="0033A0"/>
                  </a:solidFill>
                </a:rPr>
                <a:t>Transformer base</a:t>
              </a:r>
            </a:p>
          </p:txBody>
        </p:sp>
      </p:grpSp>
      <p:sp>
        <p:nvSpPr>
          <p:cNvPr id="27" name="Content Placeholder 2">
            <a:extLst>
              <a:ext uri="{FF2B5EF4-FFF2-40B4-BE49-F238E27FC236}">
                <a16:creationId xmlns:a16="http://schemas.microsoft.com/office/drawing/2014/main" id="{881C2B07-610E-43A9-8170-B9937F0B57ED}"/>
              </a:ext>
            </a:extLst>
          </p:cNvPr>
          <p:cNvSpPr>
            <a:spLocks noGrp="1"/>
          </p:cNvSpPr>
          <p:nvPr>
            <p:ph sz="half" idx="1"/>
          </p:nvPr>
        </p:nvSpPr>
        <p:spPr bwMode="auto">
          <a:xfrm>
            <a:off x="407987" y="1598657"/>
            <a:ext cx="5790185" cy="4350623"/>
          </a:xfrm>
        </p:spPr>
        <p:txBody>
          <a:bodyPr/>
          <a:lstStyle/>
          <a:p>
            <a:pPr>
              <a:defRPr/>
            </a:pPr>
            <a:r>
              <a:rPr lang="en-US" u="sng" dirty="0"/>
              <a:t>Access building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kumimoji="0" lang="en-US" sz="2100" b="0" i="0" u="none" strike="noStrike" kern="0" cap="none" spc="0" normalizeH="0" baseline="0" noProof="0" dirty="0">
                <a:ln>
                  <a:noFill/>
                </a:ln>
                <a:solidFill>
                  <a:srgbClr val="2F2F2F">
                    <a:lumMod val="50000"/>
                  </a:srgbClr>
                </a:solidFill>
                <a:effectLst/>
                <a:uLnTx/>
                <a:uFillTx/>
                <a:latin typeface="Arial"/>
                <a:cs typeface="Arial"/>
              </a:rPr>
              <a:t>Similar in size to SD1 and SD17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100" b="0" dirty="0">
                <a:solidFill>
                  <a:schemeClr val="tx2">
                    <a:lumMod val="50000"/>
                  </a:schemeClr>
                </a:solidFill>
              </a:rPr>
              <a:t>Steel portal frame structure with concrete ground bearing floor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100" b="0" dirty="0">
                <a:solidFill>
                  <a:schemeClr val="tx2">
                    <a:lumMod val="50000"/>
                  </a:schemeClr>
                </a:solidFill>
              </a:rPr>
              <a:t>2.5 m deep false floor surrounding  the shaft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100" b="0" dirty="0">
                <a:solidFill>
                  <a:schemeClr val="tx2">
                    <a:lumMod val="50000"/>
                  </a:schemeClr>
                </a:solidFill>
              </a:rPr>
              <a:t>25t overhead crane to lower the experiments to the floor level of the cavern</a:t>
            </a:r>
            <a:endParaRPr lang="en-US" sz="2100" b="0" dirty="0">
              <a:solidFill>
                <a:schemeClr val="tx2">
                  <a:lumMod val="50000"/>
                </a:schemeClr>
              </a:solidFill>
            </a:endParaRPr>
          </a:p>
        </p:txBody>
      </p: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206DE70A-F975-40B6-B9A6-70EEC06C4B2C}"/>
              </a:ext>
            </a:extLst>
          </p:cNvPr>
          <p:cNvCxnSpPr/>
          <p:nvPr/>
        </p:nvCxnSpPr>
        <p:spPr>
          <a:xfrm flipV="1">
            <a:off x="6913619" y="3063646"/>
            <a:ext cx="504056" cy="330478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688A1411-F229-4D8B-B84D-E72BF9C88AC8}"/>
              </a:ext>
            </a:extLst>
          </p:cNvPr>
          <p:cNvCxnSpPr/>
          <p:nvPr/>
        </p:nvCxnSpPr>
        <p:spPr>
          <a:xfrm flipH="1" flipV="1">
            <a:off x="9480376" y="4077072"/>
            <a:ext cx="360040" cy="144016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0737626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 dirty="0"/>
              <a:t>Option 2 – Surface buildings</a:t>
            </a:r>
            <a:endParaRPr dirty="0"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6120061" cy="3918574"/>
          </a:xfrm>
        </p:spPr>
        <p:txBody>
          <a:bodyPr/>
          <a:lstStyle/>
          <a:p>
            <a:pPr marR="0" lvl="0" algn="l" defTabSz="914400" eaLnBrk="1" fontAlgn="auto" latinLnBrk="0" hangingPunct="1">
              <a:spcBef>
                <a:spcPts val="1800"/>
              </a:spcBef>
              <a:spcAft>
                <a:spcPts val="400"/>
              </a:spcAft>
              <a:buClrTx/>
              <a:buSzTx/>
              <a:tabLst/>
              <a:defRPr/>
            </a:pPr>
            <a:r>
              <a:rPr kumimoji="0" lang="en-US" sz="2100" b="1" i="0" u="sng" strike="noStrike" kern="0" cap="none" spc="0" normalizeH="0" baseline="0" noProof="0" dirty="0">
                <a:ln>
                  <a:noFill/>
                </a:ln>
                <a:solidFill>
                  <a:srgbClr val="2F2F2F">
                    <a:lumMod val="50000"/>
                  </a:srgbClr>
                </a:solidFill>
                <a:effectLst/>
                <a:uLnTx/>
                <a:uFillTx/>
                <a:latin typeface="Arial"/>
                <a:cs typeface="Arial"/>
              </a:rPr>
              <a:t>Service Buildings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b="0" dirty="0"/>
              <a:t>Electrical, cooling and ventilation building adjacent to the access building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b="0" dirty="0"/>
              <a:t>Electrical building designed as a steel frame structure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b="0" dirty="0"/>
              <a:t>Similar size to HL-LHC point 1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b="0" dirty="0"/>
              <a:t>1.2m deep false floor to allow the services to be distributed into the shaft with a concrete access platform for vehicles to enter the buildings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11</a:t>
            </a:fld>
            <a:endParaRPr lang="en-US" dirty="0"/>
          </a:p>
        </p:txBody>
      </p:sp>
      <p:pic>
        <p:nvPicPr>
          <p:cNvPr id="9" name="Picture 8" descr="Diagram, engineering drawing&#10;&#10;Description automatically generated">
            <a:extLst>
              <a:ext uri="{FF2B5EF4-FFF2-40B4-BE49-F238E27FC236}">
                <a16:creationId xmlns:a16="http://schemas.microsoft.com/office/drawing/2014/main" id="{10475F74-4E37-488A-A9E2-62A459E8734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6962" y="1439335"/>
            <a:ext cx="5635038" cy="4422136"/>
          </a:xfrm>
          <a:prstGeom prst="rect">
            <a:avLst/>
          </a:prstGeom>
          <a:ln>
            <a:solidFill>
              <a:schemeClr val="bg1"/>
            </a:solidFill>
          </a:ln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48CB3874-74DC-4B64-9885-C14FDFA03566}"/>
              </a:ext>
            </a:extLst>
          </p:cNvPr>
          <p:cNvSpPr txBox="1"/>
          <p:nvPr/>
        </p:nvSpPr>
        <p:spPr>
          <a:xfrm>
            <a:off x="9149894" y="2039993"/>
            <a:ext cx="1386154" cy="261610"/>
          </a:xfrm>
          <a:prstGeom prst="rect">
            <a:avLst/>
          </a:prstGeom>
          <a:solidFill>
            <a:schemeClr val="bg1"/>
          </a:solidFill>
          <a:ln>
            <a:solidFill>
              <a:srgbClr val="0033A0"/>
            </a:solidFill>
          </a:ln>
        </p:spPr>
        <p:txBody>
          <a:bodyPr wrap="square" rtlCol="0">
            <a:spAutoFit/>
          </a:bodyPr>
          <a:lstStyle/>
          <a:p>
            <a:r>
              <a:rPr lang="en-GB" sz="1100" dirty="0">
                <a:solidFill>
                  <a:srgbClr val="0033A0"/>
                </a:solidFill>
              </a:rPr>
              <a:t>Access building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E41C7DC-57AB-4320-B90C-916E05210408}"/>
              </a:ext>
            </a:extLst>
          </p:cNvPr>
          <p:cNvSpPr txBox="1"/>
          <p:nvPr/>
        </p:nvSpPr>
        <p:spPr>
          <a:xfrm>
            <a:off x="10404251" y="4884358"/>
            <a:ext cx="1058301" cy="261610"/>
          </a:xfrm>
          <a:prstGeom prst="rect">
            <a:avLst/>
          </a:prstGeom>
          <a:solidFill>
            <a:srgbClr val="FFC000"/>
          </a:solidFill>
          <a:ln>
            <a:solidFill>
              <a:srgbClr val="0033A0"/>
            </a:solidFill>
          </a:ln>
        </p:spPr>
        <p:txBody>
          <a:bodyPr wrap="square" rtlCol="0">
            <a:spAutoFit/>
          </a:bodyPr>
          <a:lstStyle/>
          <a:p>
            <a:r>
              <a:rPr lang="en-GB" sz="1100" dirty="0">
                <a:solidFill>
                  <a:srgbClr val="0033A0"/>
                </a:solidFill>
              </a:rPr>
              <a:t>Tank base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6EB84D4-4533-42B3-9744-87C1F564666D}"/>
              </a:ext>
            </a:extLst>
          </p:cNvPr>
          <p:cNvSpPr txBox="1"/>
          <p:nvPr/>
        </p:nvSpPr>
        <p:spPr>
          <a:xfrm>
            <a:off x="9320207" y="3476018"/>
            <a:ext cx="1058301" cy="261610"/>
          </a:xfrm>
          <a:prstGeom prst="rect">
            <a:avLst/>
          </a:prstGeom>
          <a:solidFill>
            <a:srgbClr val="FFC000"/>
          </a:solidFill>
          <a:ln>
            <a:solidFill>
              <a:srgbClr val="0033A0"/>
            </a:solidFill>
          </a:ln>
        </p:spPr>
        <p:txBody>
          <a:bodyPr wrap="square" rtlCol="0">
            <a:spAutoFit/>
          </a:bodyPr>
          <a:lstStyle/>
          <a:p>
            <a:r>
              <a:rPr lang="en-GB" sz="1100" dirty="0">
                <a:solidFill>
                  <a:srgbClr val="0033A0"/>
                </a:solidFill>
              </a:rPr>
              <a:t>CV building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4F1BBE3-37DF-430F-B338-4610D72054F2}"/>
              </a:ext>
            </a:extLst>
          </p:cNvPr>
          <p:cNvSpPr txBox="1"/>
          <p:nvPr/>
        </p:nvSpPr>
        <p:spPr>
          <a:xfrm>
            <a:off x="7963259" y="4797132"/>
            <a:ext cx="915297" cy="261610"/>
          </a:xfrm>
          <a:prstGeom prst="rect">
            <a:avLst/>
          </a:prstGeom>
          <a:solidFill>
            <a:schemeClr val="bg1"/>
          </a:solidFill>
          <a:ln>
            <a:solidFill>
              <a:srgbClr val="0033A0"/>
            </a:solidFill>
          </a:ln>
        </p:spPr>
        <p:txBody>
          <a:bodyPr wrap="square" rtlCol="0">
            <a:spAutoFit/>
          </a:bodyPr>
          <a:lstStyle/>
          <a:p>
            <a:r>
              <a:rPr lang="en-GB" sz="1100" dirty="0">
                <a:solidFill>
                  <a:srgbClr val="0033A0"/>
                </a:solidFill>
              </a:rPr>
              <a:t>False floor</a:t>
            </a: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0DA2AA4F-2744-4824-B81C-95D44A6C123C}"/>
              </a:ext>
            </a:extLst>
          </p:cNvPr>
          <p:cNvCxnSpPr>
            <a:cxnSpLocks/>
          </p:cNvCxnSpPr>
          <p:nvPr/>
        </p:nvCxnSpPr>
        <p:spPr>
          <a:xfrm flipH="1">
            <a:off x="8533341" y="4482561"/>
            <a:ext cx="339329" cy="302917"/>
          </a:xfrm>
          <a:prstGeom prst="line">
            <a:avLst/>
          </a:prstGeom>
          <a:ln/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1FB9002D-5769-442E-B47E-FFB05C1B8A36}"/>
              </a:ext>
            </a:extLst>
          </p:cNvPr>
          <p:cNvSpPr txBox="1"/>
          <p:nvPr/>
        </p:nvSpPr>
        <p:spPr>
          <a:xfrm>
            <a:off x="7906625" y="5356258"/>
            <a:ext cx="1710026" cy="261610"/>
          </a:xfrm>
          <a:prstGeom prst="rect">
            <a:avLst/>
          </a:prstGeom>
          <a:solidFill>
            <a:schemeClr val="bg1"/>
          </a:solidFill>
          <a:ln>
            <a:solidFill>
              <a:srgbClr val="0033A0"/>
            </a:solidFill>
          </a:ln>
        </p:spPr>
        <p:txBody>
          <a:bodyPr wrap="square" rtlCol="0">
            <a:spAutoFit/>
          </a:bodyPr>
          <a:lstStyle/>
          <a:p>
            <a:r>
              <a:rPr lang="en-GB" sz="1100" dirty="0">
                <a:solidFill>
                  <a:srgbClr val="0033A0"/>
                </a:solidFill>
              </a:rPr>
              <a:t>Vehicle access platform</a:t>
            </a: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458D4BB8-8F27-4B62-A967-BAB52EC9F4E5}"/>
              </a:ext>
            </a:extLst>
          </p:cNvPr>
          <p:cNvCxnSpPr>
            <a:cxnSpLocks/>
          </p:cNvCxnSpPr>
          <p:nvPr/>
        </p:nvCxnSpPr>
        <p:spPr>
          <a:xfrm flipH="1">
            <a:off x="9190026" y="4626577"/>
            <a:ext cx="175892" cy="723977"/>
          </a:xfrm>
          <a:prstGeom prst="line">
            <a:avLst/>
          </a:prstGeom>
          <a:ln/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9053CA92-99B7-48A2-B38A-F084BB4998E5}"/>
              </a:ext>
            </a:extLst>
          </p:cNvPr>
          <p:cNvCxnSpPr>
            <a:cxnSpLocks/>
          </p:cNvCxnSpPr>
          <p:nvPr/>
        </p:nvCxnSpPr>
        <p:spPr>
          <a:xfrm flipH="1">
            <a:off x="6870402" y="4077072"/>
            <a:ext cx="133940" cy="609242"/>
          </a:xfrm>
          <a:prstGeom prst="line">
            <a:avLst/>
          </a:prstGeom>
          <a:ln/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809FD068-3588-43D3-B2C2-54E4DAA1A315}"/>
              </a:ext>
            </a:extLst>
          </p:cNvPr>
          <p:cNvSpPr txBox="1"/>
          <p:nvPr/>
        </p:nvSpPr>
        <p:spPr>
          <a:xfrm>
            <a:off x="6575857" y="4694924"/>
            <a:ext cx="990524" cy="430887"/>
          </a:xfrm>
          <a:prstGeom prst="rect">
            <a:avLst/>
          </a:prstGeom>
          <a:solidFill>
            <a:schemeClr val="bg1"/>
          </a:solidFill>
          <a:ln>
            <a:solidFill>
              <a:srgbClr val="0033A0"/>
            </a:solidFill>
          </a:ln>
        </p:spPr>
        <p:txBody>
          <a:bodyPr wrap="square" rtlCol="0">
            <a:spAutoFit/>
          </a:bodyPr>
          <a:lstStyle/>
          <a:p>
            <a:r>
              <a:rPr lang="en-GB" sz="1100" dirty="0">
                <a:solidFill>
                  <a:srgbClr val="0033A0"/>
                </a:solidFill>
              </a:rPr>
              <a:t>Transformer base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0427A88B-3014-48F1-BB30-AD82FF3E211D}"/>
              </a:ext>
            </a:extLst>
          </p:cNvPr>
          <p:cNvSpPr txBox="1"/>
          <p:nvPr/>
        </p:nvSpPr>
        <p:spPr>
          <a:xfrm>
            <a:off x="7709734" y="3185730"/>
            <a:ext cx="1386153" cy="261610"/>
          </a:xfrm>
          <a:prstGeom prst="rect">
            <a:avLst/>
          </a:prstGeom>
          <a:solidFill>
            <a:srgbClr val="FFC000"/>
          </a:solidFill>
          <a:ln>
            <a:solidFill>
              <a:srgbClr val="0033A0"/>
            </a:solidFill>
          </a:ln>
        </p:spPr>
        <p:txBody>
          <a:bodyPr wrap="square" rtlCol="0">
            <a:spAutoFit/>
          </a:bodyPr>
          <a:lstStyle/>
          <a:p>
            <a:r>
              <a:rPr lang="en-GB" sz="1100" dirty="0">
                <a:solidFill>
                  <a:srgbClr val="0033A0"/>
                </a:solidFill>
              </a:rPr>
              <a:t>Electrical building</a:t>
            </a:r>
          </a:p>
        </p:txBody>
      </p:sp>
    </p:spTree>
    <p:extLst>
      <p:ext uri="{BB962C8B-B14F-4D97-AF65-F5344CB8AC3E}">
        <p14:creationId xmlns:p14="http://schemas.microsoft.com/office/powerpoint/2010/main" val="163855378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599BC48E-C77A-4D32-B7DB-05EBD24824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 anchor="t">
            <a:normAutofit/>
          </a:bodyPr>
          <a:lstStyle/>
          <a:p>
            <a:r>
              <a:rPr lang="en-US" dirty="0"/>
              <a:t>Preliminary Cost Estimate</a:t>
            </a:r>
            <a:endParaRPr lang="en-GB" dirty="0"/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03D7004-34AA-46B5-BE98-452197718A8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07988" y="1567337"/>
            <a:ext cx="5616575" cy="4608512"/>
          </a:xfrm>
        </p:spPr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Very preliminary cost estimate prepared for both options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Cost estimate Class 4 – total could be 50% higher and 30% lower than the given estimate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Conclusion: purpose-built facility including the needed services would cost about 40M CHF, whereas the UJ12 option would cost about 15MCHF</a:t>
            </a:r>
          </a:p>
        </p:txBody>
      </p:sp>
      <p:pic>
        <p:nvPicPr>
          <p:cNvPr id="6" name="Picture 5" descr="A person writing on a piece of paper&#10;&#10;Description automatically generated with medium confidence">
            <a:extLst>
              <a:ext uri="{FF2B5EF4-FFF2-40B4-BE49-F238E27FC236}">
                <a16:creationId xmlns:a16="http://schemas.microsoft.com/office/drawing/2014/main" id="{FF8A2E96-8317-451A-A102-7C6BBACD962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18716" b="-2"/>
          <a:stretch/>
        </p:blipFill>
        <p:spPr>
          <a:xfrm>
            <a:off x="6206668" y="1471250"/>
            <a:ext cx="5611813" cy="4608511"/>
          </a:xfrm>
          <a:prstGeom prst="rect">
            <a:avLst/>
          </a:prstGeom>
          <a:noFill/>
          <a:ln>
            <a:noFill/>
          </a:ln>
          <a:effectLst>
            <a:softEdge rad="112500"/>
          </a:effectLst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2E556A0-4268-44F5-94E2-9E0E7057DF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64552" y="6408000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  <a:defRPr/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  <a:defRPr/>
              </a:pPr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581585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BE7CCF5-E5C8-2748-8E26-16A25AC1A9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7" y="1439335"/>
            <a:ext cx="8280301" cy="4608512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Conclude the RP study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Further input from Integration, Transport, CV, Cryogenic, Radiation Protection and Heath and Safety teams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/>
              <a:t>Include updated requirements from experiments in a more refined design of the facility</a:t>
            </a:r>
            <a:endParaRPr lang="en-GB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Choose the preferred option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Progress with cost estimate and schedule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B992C19-CC60-3642-8F74-82DB233FBB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Next Steps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DC60AE-01D3-8B41-968E-73F7C7194E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922195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EF3A2E98-1BCD-4665-B2A5-A785750C17E8}"/>
              </a:ext>
            </a:extLst>
          </p:cNvPr>
          <p:cNvSpPr txBox="1"/>
          <p:nvPr/>
        </p:nvSpPr>
        <p:spPr bwMode="auto">
          <a:xfrm>
            <a:off x="4655840" y="4437112"/>
            <a:ext cx="3888432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000" dirty="0"/>
              <a:t>Thank you!</a:t>
            </a:r>
            <a:endParaRPr lang="en-GB" sz="50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BE7CCF5-E5C8-2748-8E26-16A25AC1A91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Experimental Requirements and CE considerations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Option 1: Alcoves in the UJ 12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Option 2: Purpose built facility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Next Steps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B992C19-CC60-3642-8F74-82DB233FBB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DC60AE-01D3-8B41-968E-73F7C7194E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43010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BE7CCF5-E5C8-2748-8E26-16A25AC1A9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715565"/>
            <a:ext cx="5543996" cy="4608512"/>
          </a:xfrm>
        </p:spPr>
        <p:txBody>
          <a:bodyPr/>
          <a:lstStyle/>
          <a:p>
            <a:r>
              <a:rPr lang="en-US" dirty="0"/>
              <a:t>Requirements: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/>
              <a:t>Experimental area approx. 500-600 m away from LHC P1 or P5 on the Line of sight (LoS)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/>
              <a:t>Space for experiments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/>
              <a:t>Access needed for construction, installation and maintenance</a:t>
            </a:r>
          </a:p>
          <a:p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B992C19-CC60-3642-8F74-82DB233FBB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1514" y="395607"/>
            <a:ext cx="11067094" cy="1065742"/>
          </a:xfrm>
        </p:spPr>
        <p:txBody>
          <a:bodyPr/>
          <a:lstStyle/>
          <a:p>
            <a:r>
              <a:rPr lang="en-US" dirty="0"/>
              <a:t>Experimental requirements and CE consideration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DC60AE-01D3-8B41-968E-73F7C7194E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3</a:t>
            </a:fld>
            <a:endParaRPr lang="en-US" dirty="0"/>
          </a:p>
        </p:txBody>
      </p:sp>
      <p:sp>
        <p:nvSpPr>
          <p:cNvPr id="5" name="Content Placeholder 1">
            <a:extLst>
              <a:ext uri="{FF2B5EF4-FFF2-40B4-BE49-F238E27FC236}">
                <a16:creationId xmlns:a16="http://schemas.microsoft.com/office/drawing/2014/main" id="{C3F0E370-B6D0-4324-A474-3FB4500BF3BB}"/>
              </a:ext>
            </a:extLst>
          </p:cNvPr>
          <p:cNvSpPr txBox="1">
            <a:spLocks/>
          </p:cNvSpPr>
          <p:nvPr/>
        </p:nvSpPr>
        <p:spPr bwMode="auto">
          <a:xfrm>
            <a:off x="6096000" y="1715565"/>
            <a:ext cx="5760640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1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7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6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CE considerations: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/>
              <a:t>Existing infrastructure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/>
              <a:t>Access for construction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/>
              <a:t>Disruption to LHC machine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/>
              <a:t>Geology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/>
              <a:t>Cost</a:t>
            </a:r>
          </a:p>
        </p:txBody>
      </p:sp>
      <p:pic>
        <p:nvPicPr>
          <p:cNvPr id="7" name="Picture 2" descr="Pini – CERN - High Luminosity Large Hadron Collider (LHC) project">
            <a:extLst>
              <a:ext uri="{FF2B5EF4-FFF2-40B4-BE49-F238E27FC236}">
                <a16:creationId xmlns:a16="http://schemas.microsoft.com/office/drawing/2014/main" id="{44F5EE9F-CC0E-43AA-BA21-3B44D84EB5E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58691" y="3789040"/>
            <a:ext cx="4092040" cy="2304256"/>
          </a:xfrm>
          <a:prstGeom prst="rect">
            <a:avLst/>
          </a:prstGeom>
          <a:ln>
            <a:noFill/>
          </a:ln>
          <a:effectLst>
            <a:softEdge rad="112500"/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</p:spTree>
    <p:extLst>
      <p:ext uri="{BB962C8B-B14F-4D97-AF65-F5344CB8AC3E}">
        <p14:creationId xmlns:p14="http://schemas.microsoft.com/office/powerpoint/2010/main" val="14588101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 dirty="0"/>
              <a:t> CE Study Update- Considered options</a:t>
            </a:r>
            <a:endParaRPr dirty="0"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52282" y="1422007"/>
            <a:ext cx="4563597" cy="765112"/>
          </a:xfrm>
        </p:spPr>
        <p:txBody>
          <a:bodyPr/>
          <a:lstStyle/>
          <a:p>
            <a:pPr marL="666750" lvl="1" indent="-342900">
              <a:buFont typeface="Arial" panose="020B0604020202020204" pitchFamily="34" charset="0"/>
              <a:buChar char="•"/>
              <a:defRPr/>
            </a:pPr>
            <a:r>
              <a:rPr lang="en-GB" sz="2400" b="1" dirty="0"/>
              <a:t>Option 1 – UJ12 Alcoves</a:t>
            </a:r>
          </a:p>
        </p:txBody>
      </p:sp>
      <p:sp>
        <p:nvSpPr>
          <p:cNvPr id="13" name="Slide Number Placeholder 4">
            <a:extLst>
              <a:ext uri="{FF2B5EF4-FFF2-40B4-BE49-F238E27FC236}">
                <a16:creationId xmlns:a16="http://schemas.microsoft.com/office/drawing/2014/main" id="{F1D36A31-BFD6-4FF1-96EE-F20B847DBC29}"/>
              </a:ext>
            </a:extLst>
          </p:cNvPr>
          <p:cNvSpPr txBox="1">
            <a:spLocks/>
          </p:cNvSpPr>
          <p:nvPr/>
        </p:nvSpPr>
        <p:spPr bwMode="auto">
          <a:xfrm>
            <a:off x="11261159" y="6356596"/>
            <a:ext cx="668565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914400">
              <a:defRPr sz="10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7918391-D411-FE40-AAD7-861AE5233E0E}" type="slidenum">
              <a:rPr lang="en-US" sz="1400" smtClean="0"/>
              <a:pPr/>
              <a:t>4</a:t>
            </a:fld>
            <a:endParaRPr lang="en-US" sz="1400" dirty="0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553D283A-FC25-4537-83E5-E9DFF9653A0A}"/>
              </a:ext>
            </a:extLst>
          </p:cNvPr>
          <p:cNvSpPr txBox="1"/>
          <p:nvPr/>
        </p:nvSpPr>
        <p:spPr bwMode="auto">
          <a:xfrm>
            <a:off x="6023643" y="1351561"/>
            <a:ext cx="7061415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666750" lvl="1" indent="-342900">
              <a:buFont typeface="Arial" panose="020B0604020202020204" pitchFamily="34" charset="0"/>
              <a:buChar char="•"/>
              <a:defRPr/>
            </a:pPr>
            <a:r>
              <a:rPr lang="en-GB" sz="2400" b="1" dirty="0">
                <a:solidFill>
                  <a:schemeClr val="bg2">
                    <a:lumMod val="10000"/>
                  </a:schemeClr>
                </a:solidFill>
              </a:rPr>
              <a:t>Option 2 – Purpose built facility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B933FEEE-E400-40CC-9AB9-15D15E7300F4}"/>
              </a:ext>
            </a:extLst>
          </p:cNvPr>
          <p:cNvGrpSpPr/>
          <p:nvPr/>
        </p:nvGrpSpPr>
        <p:grpSpPr>
          <a:xfrm>
            <a:off x="408523" y="2267048"/>
            <a:ext cx="5371093" cy="3168945"/>
            <a:chOff x="463505" y="2348880"/>
            <a:chExt cx="5371093" cy="3168945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31679D09-7B21-4C51-BD57-B5F0948F985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63505" y="2348880"/>
              <a:ext cx="5371093" cy="3168945"/>
            </a:xfrm>
            <a:prstGeom prst="rect">
              <a:avLst/>
            </a:prstGeom>
          </p:spPr>
        </p:pic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5391F067-6855-4564-A076-145A3838D285}"/>
                </a:ext>
              </a:extLst>
            </p:cNvPr>
            <p:cNvSpPr txBox="1"/>
            <p:nvPr/>
          </p:nvSpPr>
          <p:spPr bwMode="auto">
            <a:xfrm>
              <a:off x="1078785" y="4033545"/>
              <a:ext cx="586065" cy="407950"/>
            </a:xfrm>
            <a:prstGeom prst="rect">
              <a:avLst/>
            </a:prstGeom>
            <a:ln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lIns="36000" tIns="0" rIns="36000" bIns="0" rtlCol="0">
              <a:spAutoFit/>
            </a:bodyPr>
            <a:lstStyle/>
            <a:p>
              <a:pPr algn="ctr" defTabSz="4572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000" dirty="0">
                  <a:ea typeface="ＭＳ Ｐゴシック" charset="0"/>
                  <a:cs typeface="Arial" charset="0"/>
                </a:rPr>
                <a:t>IP1 ATLAS</a:t>
              </a:r>
              <a:endParaRPr lang="en-GB" sz="1000" dirty="0">
                <a:ea typeface="ＭＳ Ｐゴシック" charset="0"/>
                <a:cs typeface="Arial" charset="0"/>
              </a:endParaRPr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305368E2-6D19-47C0-9999-FD3CC44B9D4E}"/>
                </a:ext>
              </a:extLst>
            </p:cNvPr>
            <p:cNvSpPr txBox="1"/>
            <p:nvPr/>
          </p:nvSpPr>
          <p:spPr bwMode="auto">
            <a:xfrm rot="20208784">
              <a:off x="4427591" y="3169783"/>
              <a:ext cx="384839" cy="203974"/>
            </a:xfrm>
            <a:prstGeom prst="rect">
              <a:avLst/>
            </a:prstGeom>
            <a:ln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lIns="36000" tIns="0" rIns="36000" bIns="0" rtlCol="0">
              <a:spAutoFit/>
            </a:bodyPr>
            <a:lstStyle/>
            <a:p>
              <a:pPr algn="ctr" defTabSz="4572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000" dirty="0">
                  <a:ea typeface="ＭＳ Ｐゴシック" charset="0"/>
                  <a:cs typeface="Arial" charset="0"/>
                </a:rPr>
                <a:t>LHC</a:t>
              </a:r>
              <a:endParaRPr lang="en-GB" sz="1000" dirty="0">
                <a:ea typeface="ＭＳ Ｐゴシック" charset="0"/>
                <a:cs typeface="Arial" charset="0"/>
              </a:endParaRPr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CA398E01-3A35-41E2-9763-24CCD9CE7666}"/>
                </a:ext>
              </a:extLst>
            </p:cNvPr>
            <p:cNvSpPr txBox="1"/>
            <p:nvPr/>
          </p:nvSpPr>
          <p:spPr bwMode="auto">
            <a:xfrm rot="18915470">
              <a:off x="4122745" y="2869296"/>
              <a:ext cx="384838" cy="203974"/>
            </a:xfrm>
            <a:prstGeom prst="rect">
              <a:avLst/>
            </a:prstGeom>
            <a:ln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lIns="36000" tIns="0" rIns="36000" bIns="0" rtlCol="0">
              <a:spAutoFit/>
            </a:bodyPr>
            <a:lstStyle/>
            <a:p>
              <a:pPr algn="ctr" defTabSz="4572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000" dirty="0">
                  <a:ea typeface="ＭＳ Ｐゴシック" charset="0"/>
                  <a:cs typeface="Arial" charset="0"/>
                </a:rPr>
                <a:t>SPS</a:t>
              </a:r>
              <a:endParaRPr lang="en-GB" sz="1000" dirty="0">
                <a:ea typeface="ＭＳ Ｐゴシック" charset="0"/>
                <a:cs typeface="Arial" charset="0"/>
              </a:endParaRPr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ED9F4A73-6D4E-48F5-9F1D-2C642E5EA92F}"/>
                </a:ext>
              </a:extLst>
            </p:cNvPr>
            <p:cNvSpPr/>
            <p:nvPr/>
          </p:nvSpPr>
          <p:spPr>
            <a:xfrm flipH="1" flipV="1">
              <a:off x="1466608" y="5291977"/>
              <a:ext cx="160720" cy="144016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DE7BF206-1E94-4DD0-9027-B73CC9C697F7}"/>
                </a:ext>
              </a:extLst>
            </p:cNvPr>
            <p:cNvSpPr txBox="1"/>
            <p:nvPr/>
          </p:nvSpPr>
          <p:spPr bwMode="auto">
            <a:xfrm rot="19914406">
              <a:off x="5089088" y="2661408"/>
              <a:ext cx="489964" cy="203974"/>
            </a:xfrm>
            <a:prstGeom prst="rect">
              <a:avLst/>
            </a:prstGeom>
            <a:ln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lIns="36000" tIns="0" rIns="36000" bIns="0" rtlCol="0">
              <a:spAutoFit/>
            </a:bodyPr>
            <a:lstStyle/>
            <a:p>
              <a:pPr algn="ctr" defTabSz="4572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000" dirty="0">
                  <a:solidFill>
                    <a:srgbClr val="FF0000"/>
                  </a:solidFill>
                  <a:ea typeface="ＭＳ Ｐゴシック" charset="0"/>
                  <a:cs typeface="Arial" charset="0"/>
                </a:rPr>
                <a:t>UJ12</a:t>
              </a:r>
              <a:endParaRPr lang="en-GB" sz="1000" dirty="0">
                <a:solidFill>
                  <a:srgbClr val="FF0000"/>
                </a:solidFill>
                <a:ea typeface="ＭＳ Ｐゴシック" charset="0"/>
                <a:cs typeface="Arial" charset="0"/>
              </a:endParaRPr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C8E6C0D7-952A-44F9-AB5E-0380F64DF184}"/>
                </a:ext>
              </a:extLst>
            </p:cNvPr>
            <p:cNvSpPr txBox="1"/>
            <p:nvPr/>
          </p:nvSpPr>
          <p:spPr bwMode="auto">
            <a:xfrm rot="20112103">
              <a:off x="1676291" y="5194445"/>
              <a:ext cx="451832" cy="153888"/>
            </a:xfrm>
            <a:prstGeom prst="rect">
              <a:avLst/>
            </a:prstGeom>
            <a:ln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lIns="36000" tIns="0" rIns="36000" bIns="0" rtlCol="0">
              <a:spAutoFit/>
            </a:bodyPr>
            <a:lstStyle/>
            <a:p>
              <a:pPr algn="ctr" defTabSz="4572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000" dirty="0">
                  <a:ea typeface="ＭＳ Ｐゴシック" charset="0"/>
                  <a:cs typeface="Arial" charset="0"/>
                </a:rPr>
                <a:t>PGC3</a:t>
              </a:r>
              <a:endParaRPr lang="en-GB" sz="1000" dirty="0">
                <a:ea typeface="ＭＳ Ｐゴシック" charset="0"/>
                <a:cs typeface="Arial" charset="0"/>
              </a:endParaRPr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21CAC12D-AE77-4DB0-A437-CA380C0B853A}"/>
              </a:ext>
            </a:extLst>
          </p:cNvPr>
          <p:cNvGrpSpPr/>
          <p:nvPr/>
        </p:nvGrpSpPr>
        <p:grpSpPr>
          <a:xfrm>
            <a:off x="6023643" y="2267048"/>
            <a:ext cx="6036086" cy="3168945"/>
            <a:chOff x="6023643" y="2267048"/>
            <a:chExt cx="6036086" cy="3168945"/>
          </a:xfrm>
        </p:grpSpPr>
        <p:pic>
          <p:nvPicPr>
            <p:cNvPr id="21" name="Picture 20">
              <a:extLst>
                <a:ext uri="{FF2B5EF4-FFF2-40B4-BE49-F238E27FC236}">
                  <a16:creationId xmlns:a16="http://schemas.microsoft.com/office/drawing/2014/main" id="{B423B146-D125-4E77-82B9-D62252C3D9C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023643" y="2267048"/>
              <a:ext cx="6036086" cy="3168945"/>
            </a:xfrm>
            <a:prstGeom prst="rect">
              <a:avLst/>
            </a:prstGeom>
          </p:spPr>
        </p:pic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72EF56FE-9106-4AEA-8EAA-C8E831A9B460}"/>
                </a:ext>
              </a:extLst>
            </p:cNvPr>
            <p:cNvSpPr txBox="1"/>
            <p:nvPr/>
          </p:nvSpPr>
          <p:spPr bwMode="auto">
            <a:xfrm>
              <a:off x="10658785" y="2867887"/>
              <a:ext cx="586065" cy="407950"/>
            </a:xfrm>
            <a:prstGeom prst="rect">
              <a:avLst/>
            </a:prstGeom>
            <a:ln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lIns="36000" tIns="0" rIns="36000" bIns="0" rtlCol="0">
              <a:spAutoFit/>
            </a:bodyPr>
            <a:lstStyle/>
            <a:p>
              <a:pPr algn="ctr" defTabSz="4572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000" dirty="0">
                  <a:ea typeface="ＭＳ Ｐゴシック" charset="0"/>
                  <a:cs typeface="Arial" charset="0"/>
                </a:rPr>
                <a:t>IP1 ATLAS</a:t>
              </a:r>
              <a:endParaRPr lang="en-GB" sz="1000" dirty="0">
                <a:ea typeface="ＭＳ Ｐゴシック" charset="0"/>
                <a:cs typeface="Arial" charset="0"/>
              </a:endParaRPr>
            </a:p>
          </p:txBody>
        </p: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2AB53974-CFDA-4164-8970-85F152B35BBC}"/>
                </a:ext>
              </a:extLst>
            </p:cNvPr>
            <p:cNvSpPr txBox="1"/>
            <p:nvPr/>
          </p:nvSpPr>
          <p:spPr bwMode="auto">
            <a:xfrm rot="20208784">
              <a:off x="9066299" y="3849727"/>
              <a:ext cx="384839" cy="203974"/>
            </a:xfrm>
            <a:prstGeom prst="rect">
              <a:avLst/>
            </a:prstGeom>
            <a:ln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lIns="36000" tIns="0" rIns="36000" bIns="0" rtlCol="0">
              <a:spAutoFit/>
            </a:bodyPr>
            <a:lstStyle/>
            <a:p>
              <a:pPr algn="ctr" defTabSz="4572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000" dirty="0">
                  <a:ea typeface="ＭＳ Ｐゴシック" charset="0"/>
                  <a:cs typeface="Arial" charset="0"/>
                </a:rPr>
                <a:t>LHC</a:t>
              </a:r>
              <a:endParaRPr lang="en-GB" sz="1000" dirty="0">
                <a:ea typeface="ＭＳ Ｐゴシック" charset="0"/>
                <a:cs typeface="Arial" charset="0"/>
              </a:endParaRPr>
            </a:p>
          </p:txBody>
        </p: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9190F5BC-C9C5-4185-BDF9-C48FD0400885}"/>
                </a:ext>
              </a:extLst>
            </p:cNvPr>
            <p:cNvSpPr txBox="1"/>
            <p:nvPr/>
          </p:nvSpPr>
          <p:spPr bwMode="auto">
            <a:xfrm rot="20328438">
              <a:off x="6105690" y="4365865"/>
              <a:ext cx="1065673" cy="307777"/>
            </a:xfrm>
            <a:prstGeom prst="rect">
              <a:avLst/>
            </a:prstGeom>
            <a:ln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lIns="36000" tIns="0" rIns="36000" bIns="0" rtlCol="0">
              <a:spAutoFit/>
            </a:bodyPr>
            <a:lstStyle/>
            <a:p>
              <a:pPr algn="ctr" defTabSz="4572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000" dirty="0">
                  <a:solidFill>
                    <a:srgbClr val="FF0000"/>
                  </a:solidFill>
                  <a:ea typeface="ＭＳ Ｐゴシック" charset="0"/>
                  <a:cs typeface="Arial" charset="0"/>
                </a:rPr>
                <a:t>New proposed facility</a:t>
              </a:r>
              <a:endParaRPr lang="en-GB" sz="1000" dirty="0">
                <a:solidFill>
                  <a:srgbClr val="FF0000"/>
                </a:solidFill>
                <a:ea typeface="ＭＳ Ｐゴシック" charset="0"/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486021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05D38B4E-A06B-43FE-A662-A0340C5462D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57042" y="3845954"/>
            <a:ext cx="6045136" cy="213259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03FF7D39-A77A-4115-9C4E-7B0DF75FC46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20336" y="2354057"/>
            <a:ext cx="2042362" cy="1297751"/>
          </a:xfrm>
          <a:prstGeom prst="rect">
            <a:avLst/>
          </a:prstGeom>
        </p:spPr>
      </p:pic>
      <p:pic>
        <p:nvPicPr>
          <p:cNvPr id="3" name="Picture 2" descr="A picture containing indoor&#10;&#10;Description automatically generated">
            <a:extLst>
              <a:ext uri="{FF2B5EF4-FFF2-40B4-BE49-F238E27FC236}">
                <a16:creationId xmlns:a16="http://schemas.microsoft.com/office/drawing/2014/main" id="{59153CE1-734B-4E21-841F-8EC356948CB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15648" y="1439335"/>
            <a:ext cx="3478541" cy="1957903"/>
          </a:xfrm>
          <a:prstGeom prst="rect">
            <a:avLst/>
          </a:prstGeom>
        </p:spPr>
      </p:pic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 dirty="0"/>
              <a:t>Option 1 – Alcoves in UJ12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341038" y="1461449"/>
            <a:ext cx="5844638" cy="4560079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GB" dirty="0"/>
              <a:t>Advantages</a:t>
            </a:r>
          </a:p>
          <a:p>
            <a:pPr marL="666750" lvl="1" indent="-342900">
              <a:buFont typeface="Arial" panose="020B0604020202020204" pitchFamily="34" charset="0"/>
              <a:buChar char="•"/>
              <a:defRPr/>
            </a:pPr>
            <a:r>
              <a:rPr lang="en-GB" dirty="0"/>
              <a:t>Lowest cost and disruption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GB" dirty="0"/>
              <a:t>Disadvantages</a:t>
            </a:r>
          </a:p>
          <a:p>
            <a:pPr marL="666750" lvl="1" indent="-342900">
              <a:buFont typeface="Arial" panose="020B0604020202020204" pitchFamily="34" charset="0"/>
              <a:buChar char="•"/>
              <a:defRPr/>
            </a:pPr>
            <a:r>
              <a:rPr lang="en-GB" dirty="0"/>
              <a:t>Experiments need to be designed around what is possible</a:t>
            </a:r>
          </a:p>
          <a:p>
            <a:pPr marL="666750" lvl="1" indent="-342900">
              <a:buFont typeface="Arial" panose="020B0604020202020204" pitchFamily="34" charset="0"/>
              <a:buChar char="•"/>
              <a:defRPr/>
            </a:pPr>
            <a:r>
              <a:rPr lang="en-GB" dirty="0"/>
              <a:t>Likely only 2-3 alcoves possible around 3mØ</a:t>
            </a:r>
            <a:endParaRPr lang="hu-HU" dirty="0"/>
          </a:p>
          <a:p>
            <a:pPr marL="666750" lvl="1" indent="-342900">
              <a:buFont typeface="Arial" panose="020B0604020202020204" pitchFamily="34" charset="0"/>
              <a:buChar char="•"/>
              <a:defRPr/>
            </a:pPr>
            <a:r>
              <a:rPr lang="hu-HU" dirty="0"/>
              <a:t>Stability of existing cavern</a:t>
            </a:r>
            <a:endParaRPr lang="en-GB" dirty="0"/>
          </a:p>
          <a:p>
            <a:pPr marL="666750" lvl="1" indent="-342900">
              <a:buFont typeface="Arial" panose="020B0604020202020204" pitchFamily="34" charset="0"/>
              <a:buChar char="•"/>
              <a:defRPr/>
            </a:pPr>
            <a:r>
              <a:rPr lang="hu-HU" dirty="0"/>
              <a:t>All existing services in UJ12 need to b</a:t>
            </a:r>
            <a:r>
              <a:rPr lang="en-GB" dirty="0"/>
              <a:t>e</a:t>
            </a:r>
            <a:r>
              <a:rPr lang="hu-HU" dirty="0"/>
              <a:t> removed (</a:t>
            </a:r>
            <a:r>
              <a:rPr lang="en-GB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This would include 4 LHC dipole magnets + 1 quadrupole magnet and 40-60m of the QRL cry-line </a:t>
            </a:r>
            <a:r>
              <a:rPr lang="hu-HU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)</a:t>
            </a:r>
            <a:endParaRPr lang="en-GB" dirty="0"/>
          </a:p>
          <a:p>
            <a:pPr marL="666750" lvl="1" indent="-342900">
              <a:buFont typeface="Arial" panose="020B0604020202020204" pitchFamily="34" charset="0"/>
              <a:buChar char="•"/>
              <a:defRPr/>
            </a:pPr>
            <a:endParaRPr lang="en-US" dirty="0"/>
          </a:p>
        </p:txBody>
      </p:sp>
      <p:sp>
        <p:nvSpPr>
          <p:cNvPr id="13" name="Slide Number Placeholder 4">
            <a:extLst>
              <a:ext uri="{FF2B5EF4-FFF2-40B4-BE49-F238E27FC236}">
                <a16:creationId xmlns:a16="http://schemas.microsoft.com/office/drawing/2014/main" id="{F1D36A31-BFD6-4FF1-96EE-F20B847DBC29}"/>
              </a:ext>
            </a:extLst>
          </p:cNvPr>
          <p:cNvSpPr txBox="1">
            <a:spLocks/>
          </p:cNvSpPr>
          <p:nvPr/>
        </p:nvSpPr>
        <p:spPr bwMode="auto">
          <a:xfrm>
            <a:off x="11261159" y="6356596"/>
            <a:ext cx="668565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914400">
              <a:defRPr sz="10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7918391-D411-FE40-AAD7-861AE5233E0E}" type="slidenum">
              <a:rPr lang="en-US" sz="1400" smtClean="0"/>
              <a:pPr/>
              <a:t>5</a:t>
            </a:fld>
            <a:endParaRPr lang="en-US" sz="1400" dirty="0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41E106D6-0BA8-4D75-89A9-88CB16765622}"/>
              </a:ext>
            </a:extLst>
          </p:cNvPr>
          <p:cNvSpPr/>
          <p:nvPr/>
        </p:nvSpPr>
        <p:spPr bwMode="auto">
          <a:xfrm>
            <a:off x="6952702" y="6021528"/>
            <a:ext cx="4663468" cy="26253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chemeClr val="bg1"/>
                </a:solidFill>
              </a:rPr>
              <a:t>Plan view showing widening and alcoves</a:t>
            </a: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08526924-BDDD-430E-BE82-B0EA9AA7EBA8}"/>
              </a:ext>
            </a:extLst>
          </p:cNvPr>
          <p:cNvSpPr/>
          <p:nvPr/>
        </p:nvSpPr>
        <p:spPr bwMode="auto">
          <a:xfrm>
            <a:off x="8644805" y="3653769"/>
            <a:ext cx="3284919" cy="281423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chemeClr val="bg1"/>
                </a:solidFill>
              </a:rPr>
              <a:t>Typical Alcove Cross Section C-C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D95939A7-89D3-454C-A766-F3D7C821E3EB}"/>
              </a:ext>
            </a:extLst>
          </p:cNvPr>
          <p:cNvSpPr/>
          <p:nvPr/>
        </p:nvSpPr>
        <p:spPr bwMode="auto">
          <a:xfrm>
            <a:off x="6336745" y="3614909"/>
            <a:ext cx="1837206" cy="262535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chemeClr val="bg1"/>
                </a:solidFill>
              </a:rPr>
              <a:t>3D view</a:t>
            </a: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B8D7C17A-600D-4220-A463-BC9C0A7EF591}"/>
              </a:ext>
            </a:extLst>
          </p:cNvPr>
          <p:cNvSpPr/>
          <p:nvPr/>
        </p:nvSpPr>
        <p:spPr bwMode="auto">
          <a:xfrm>
            <a:off x="8546562" y="2095941"/>
            <a:ext cx="3383162" cy="307761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chemeClr val="bg1"/>
                </a:solidFill>
              </a:rPr>
              <a:t>Alcove Cross Section at B-B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EBF09B3-37BB-4E87-85E6-2BD11B48C36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768225" y="721096"/>
            <a:ext cx="2492934" cy="13064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45935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 dirty="0"/>
              <a:t>Option 2 – Purpose built facility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9" y="1556792"/>
            <a:ext cx="5616004" cy="3497663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GB" dirty="0"/>
              <a:t>Advantages</a:t>
            </a:r>
          </a:p>
          <a:p>
            <a:pPr marL="666750" lvl="1" indent="-342900">
              <a:buFont typeface="Arial" panose="020B0604020202020204" pitchFamily="34" charset="0"/>
              <a:buChar char="•"/>
              <a:defRPr/>
            </a:pPr>
            <a:r>
              <a:rPr lang="en-GB" dirty="0"/>
              <a:t>Designed around needs of experiments</a:t>
            </a:r>
          </a:p>
          <a:p>
            <a:pPr marL="666750" lvl="1" indent="-342900">
              <a:buFont typeface="Arial" panose="020B0604020202020204" pitchFamily="34" charset="0"/>
              <a:buChar char="•"/>
              <a:defRPr/>
            </a:pPr>
            <a:r>
              <a:rPr lang="en-GB" dirty="0"/>
              <a:t>Size/ length not constrained</a:t>
            </a:r>
          </a:p>
          <a:p>
            <a:pPr marL="666750" lvl="1" indent="-342900">
              <a:buFont typeface="Arial" panose="020B0604020202020204" pitchFamily="34" charset="0"/>
              <a:buChar char="•"/>
              <a:defRPr/>
            </a:pPr>
            <a:r>
              <a:rPr lang="en-GB" dirty="0"/>
              <a:t>Construction access far easier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GB" dirty="0"/>
              <a:t>Disadvantages</a:t>
            </a:r>
          </a:p>
          <a:p>
            <a:pPr marL="666750" lvl="1" indent="-342900">
              <a:buFont typeface="Arial" panose="020B0604020202020204" pitchFamily="34" charset="0"/>
              <a:buChar char="•"/>
              <a:defRPr/>
            </a:pPr>
            <a:r>
              <a:rPr lang="en-US" dirty="0"/>
              <a:t>More expensive</a:t>
            </a:r>
          </a:p>
          <a:p>
            <a:pPr marL="666750" lvl="1" indent="-342900">
              <a:buFont typeface="Arial" panose="020B0604020202020204" pitchFamily="34" charset="0"/>
              <a:buChar char="•"/>
              <a:defRPr/>
            </a:pPr>
            <a:r>
              <a:rPr lang="en-US" dirty="0"/>
              <a:t>Construction still need to be coordinated with LHC shutdowns</a:t>
            </a:r>
            <a:endParaRPr lang="en-GB" dirty="0"/>
          </a:p>
          <a:p>
            <a:pPr marL="666750" lvl="1" indent="-342900">
              <a:buFont typeface="Arial" panose="020B0604020202020204" pitchFamily="34" charset="0"/>
              <a:buChar char="•"/>
              <a:defRPr/>
            </a:pPr>
            <a:endParaRPr lang="en-US" dirty="0"/>
          </a:p>
        </p:txBody>
      </p:sp>
      <p:sp>
        <p:nvSpPr>
          <p:cNvPr id="13" name="Slide Number Placeholder 4">
            <a:extLst>
              <a:ext uri="{FF2B5EF4-FFF2-40B4-BE49-F238E27FC236}">
                <a16:creationId xmlns:a16="http://schemas.microsoft.com/office/drawing/2014/main" id="{F1D36A31-BFD6-4FF1-96EE-F20B847DBC29}"/>
              </a:ext>
            </a:extLst>
          </p:cNvPr>
          <p:cNvSpPr txBox="1">
            <a:spLocks/>
          </p:cNvSpPr>
          <p:nvPr/>
        </p:nvSpPr>
        <p:spPr bwMode="auto">
          <a:xfrm>
            <a:off x="11261159" y="6356596"/>
            <a:ext cx="668565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914400">
              <a:defRPr sz="10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7918391-D411-FE40-AAD7-861AE5233E0E}" type="slidenum">
              <a:rPr lang="en-US" sz="1400" smtClean="0"/>
              <a:pPr/>
              <a:t>6</a:t>
            </a:fld>
            <a:endParaRPr lang="en-US" sz="1400" dirty="0"/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9F0AD0B9-0CF9-4732-919B-01B94E69765D}"/>
              </a:ext>
            </a:extLst>
          </p:cNvPr>
          <p:cNvGrpSpPr/>
          <p:nvPr/>
        </p:nvGrpSpPr>
        <p:grpSpPr>
          <a:xfrm>
            <a:off x="5701084" y="1396814"/>
            <a:ext cx="5830389" cy="4062097"/>
            <a:chOff x="5701084" y="1396814"/>
            <a:chExt cx="5830389" cy="4062097"/>
          </a:xfrm>
        </p:grpSpPr>
        <p:pic>
          <p:nvPicPr>
            <p:cNvPr id="3" name="Picture 2" descr="A close-up of a bar&#10;&#10;Description automatically generated with low confidence">
              <a:extLst>
                <a:ext uri="{FF2B5EF4-FFF2-40B4-BE49-F238E27FC236}">
                  <a16:creationId xmlns:a16="http://schemas.microsoft.com/office/drawing/2014/main" id="{AD47B2FE-DE99-451E-A68D-3BD0D2C5265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27406"/>
            <a:stretch/>
          </p:blipFill>
          <p:spPr>
            <a:xfrm>
              <a:off x="5701084" y="1396814"/>
              <a:ext cx="5830389" cy="4062097"/>
            </a:xfrm>
            <a:prstGeom prst="rect">
              <a:avLst/>
            </a:prstGeom>
          </p:spPr>
        </p:pic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2B8431BB-A8CE-4B5C-955F-5E4AF0D0C75B}"/>
                </a:ext>
              </a:extLst>
            </p:cNvPr>
            <p:cNvSpPr txBox="1"/>
            <p:nvPr/>
          </p:nvSpPr>
          <p:spPr bwMode="auto">
            <a:xfrm>
              <a:off x="6960096" y="2473867"/>
              <a:ext cx="1296144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b="1" dirty="0">
                  <a:solidFill>
                    <a:srgbClr val="444444"/>
                  </a:solidFill>
                </a:rPr>
                <a:t>SHAFT</a:t>
              </a:r>
              <a:endParaRPr lang="en-GB" sz="1000" b="1" dirty="0">
                <a:solidFill>
                  <a:srgbClr val="444444"/>
                </a:solidFill>
              </a:endParaRP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3198C615-2F47-4774-B5AB-9E78679EDC6F}"/>
                </a:ext>
              </a:extLst>
            </p:cNvPr>
            <p:cNvSpPr txBox="1"/>
            <p:nvPr/>
          </p:nvSpPr>
          <p:spPr bwMode="auto">
            <a:xfrm>
              <a:off x="6816079" y="4294006"/>
              <a:ext cx="1296144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50" b="1" dirty="0">
                  <a:solidFill>
                    <a:srgbClr val="444444"/>
                  </a:solidFill>
                </a:rPr>
                <a:t>CAVERN</a:t>
              </a:r>
              <a:endParaRPr lang="en-GB" sz="1050" b="1" dirty="0">
                <a:solidFill>
                  <a:srgbClr val="444444"/>
                </a:solidFill>
              </a:endParaRP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ABEE613C-B954-4283-A451-1826D2AC52C8}"/>
                </a:ext>
              </a:extLst>
            </p:cNvPr>
            <p:cNvSpPr txBox="1"/>
            <p:nvPr/>
          </p:nvSpPr>
          <p:spPr bwMode="auto">
            <a:xfrm>
              <a:off x="7022586" y="3432206"/>
              <a:ext cx="93610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b="1" dirty="0">
                  <a:solidFill>
                    <a:srgbClr val="444444"/>
                  </a:solidFill>
                </a:rPr>
                <a:t>SAFETY GALLERY</a:t>
              </a:r>
              <a:endParaRPr lang="en-GB" sz="1000" b="1" dirty="0">
                <a:solidFill>
                  <a:srgbClr val="444444"/>
                </a:solidFill>
              </a:endParaRP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1C07B65E-67B6-4ADD-B9FE-1C4CE653B963}"/>
                </a:ext>
              </a:extLst>
            </p:cNvPr>
            <p:cNvSpPr txBox="1"/>
            <p:nvPr/>
          </p:nvSpPr>
          <p:spPr bwMode="auto">
            <a:xfrm>
              <a:off x="8544271" y="2497339"/>
              <a:ext cx="1296144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b="1" dirty="0">
                  <a:solidFill>
                    <a:srgbClr val="444444"/>
                  </a:solidFill>
                </a:rPr>
                <a:t>PM18</a:t>
              </a:r>
              <a:endParaRPr lang="en-GB" sz="1000" b="1" dirty="0">
                <a:solidFill>
                  <a:srgbClr val="444444"/>
                </a:solidFill>
              </a:endParaRP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BE3C1773-7312-4BA7-BB4D-D138FD37F64E}"/>
                </a:ext>
              </a:extLst>
            </p:cNvPr>
            <p:cNvSpPr txBox="1"/>
            <p:nvPr/>
          </p:nvSpPr>
          <p:spPr bwMode="auto">
            <a:xfrm>
              <a:off x="8448937" y="3837068"/>
              <a:ext cx="1296144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b="1" dirty="0">
                  <a:solidFill>
                    <a:srgbClr val="444444"/>
                  </a:solidFill>
                </a:rPr>
                <a:t>UJ18</a:t>
              </a:r>
              <a:endParaRPr lang="en-GB" sz="1000" b="1" dirty="0">
                <a:solidFill>
                  <a:srgbClr val="444444"/>
                </a:solidFill>
              </a:endParaRP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8FCF753D-7606-497F-A241-6DB33BA92C78}"/>
                </a:ext>
              </a:extLst>
            </p:cNvPr>
            <p:cNvSpPr txBox="1"/>
            <p:nvPr/>
          </p:nvSpPr>
          <p:spPr bwMode="auto">
            <a:xfrm>
              <a:off x="8976320" y="2956126"/>
              <a:ext cx="1296144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b="1" dirty="0">
                  <a:solidFill>
                    <a:srgbClr val="444444"/>
                  </a:solidFill>
                </a:rPr>
                <a:t>SPS</a:t>
              </a:r>
              <a:endParaRPr lang="en-GB" sz="1000" b="1" dirty="0">
                <a:solidFill>
                  <a:srgbClr val="444444"/>
                </a:solidFill>
              </a:endParaRP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2A97CF0F-54B1-4CDE-8BCF-BEFCC0B952B6}"/>
                </a:ext>
              </a:extLst>
            </p:cNvPr>
            <p:cNvSpPr txBox="1"/>
            <p:nvPr/>
          </p:nvSpPr>
          <p:spPr bwMode="auto">
            <a:xfrm>
              <a:off x="9850290" y="3586095"/>
              <a:ext cx="1296144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b="1" dirty="0">
                  <a:solidFill>
                    <a:srgbClr val="444444"/>
                  </a:solidFill>
                </a:rPr>
                <a:t>TI18</a:t>
              </a:r>
              <a:endParaRPr lang="en-GB" sz="1000" b="1" dirty="0">
                <a:solidFill>
                  <a:srgbClr val="444444"/>
                </a:solidFill>
              </a:endParaRPr>
            </a:p>
          </p:txBody>
        </p:sp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EAD3A16A-8425-42D1-9A66-80B73DF4DCAA}"/>
              </a:ext>
            </a:extLst>
          </p:cNvPr>
          <p:cNvGrpSpPr/>
          <p:nvPr/>
        </p:nvGrpSpPr>
        <p:grpSpPr>
          <a:xfrm>
            <a:off x="9587256" y="4256010"/>
            <a:ext cx="1944217" cy="599212"/>
            <a:chOff x="8112223" y="5328582"/>
            <a:chExt cx="1944217" cy="599212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4D0A69AA-5180-487C-82F0-A65E6DB9C26D}"/>
                </a:ext>
              </a:extLst>
            </p:cNvPr>
            <p:cNvSpPr/>
            <p:nvPr/>
          </p:nvSpPr>
          <p:spPr>
            <a:xfrm>
              <a:off x="8112223" y="5446491"/>
              <a:ext cx="504056" cy="102737"/>
            </a:xfrm>
            <a:prstGeom prst="rect">
              <a:avLst/>
            </a:prstGeom>
            <a:solidFill>
              <a:srgbClr val="444444"/>
            </a:solidFill>
            <a:ln>
              <a:solidFill>
                <a:srgbClr val="44444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231A452B-E4DA-4C5B-844E-4C223FD39097}"/>
                </a:ext>
              </a:extLst>
            </p:cNvPr>
            <p:cNvSpPr/>
            <p:nvPr/>
          </p:nvSpPr>
          <p:spPr bwMode="auto">
            <a:xfrm>
              <a:off x="8112223" y="5742526"/>
              <a:ext cx="504056" cy="102737"/>
            </a:xfrm>
            <a:prstGeom prst="rect">
              <a:avLst/>
            </a:prstGeom>
            <a:solidFill>
              <a:srgbClr val="FB5151"/>
            </a:solidFill>
            <a:ln>
              <a:solidFill>
                <a:srgbClr val="AAAFA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5D4E592A-932B-4418-9870-65EBB30A3BF0}"/>
                </a:ext>
              </a:extLst>
            </p:cNvPr>
            <p:cNvSpPr txBox="1"/>
            <p:nvPr/>
          </p:nvSpPr>
          <p:spPr bwMode="auto">
            <a:xfrm>
              <a:off x="8688288" y="5328582"/>
              <a:ext cx="136815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chemeClr val="tx2"/>
                  </a:solidFill>
                </a:rPr>
                <a:t>existing</a:t>
              </a:r>
              <a:endParaRPr lang="en-GB" sz="1600" dirty="0">
                <a:solidFill>
                  <a:schemeClr val="tx2"/>
                </a:solidFill>
              </a:endParaRP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BA9794B4-593B-4342-A3EC-9FC4F3B219A8}"/>
                </a:ext>
              </a:extLst>
            </p:cNvPr>
            <p:cNvSpPr txBox="1"/>
            <p:nvPr/>
          </p:nvSpPr>
          <p:spPr bwMode="auto">
            <a:xfrm>
              <a:off x="8688288" y="5589240"/>
              <a:ext cx="136815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chemeClr val="tx2"/>
                  </a:solidFill>
                </a:rPr>
                <a:t>proposed</a:t>
              </a:r>
              <a:endParaRPr lang="en-GB" sz="1600" dirty="0">
                <a:solidFill>
                  <a:schemeClr val="tx2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282889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1519045D-0C2A-4F9A-8CD6-36E369870D3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1384" y="3698873"/>
            <a:ext cx="10369152" cy="2505625"/>
          </a:xfrm>
          <a:prstGeom prst="rect">
            <a:avLst/>
          </a:prstGeom>
        </p:spPr>
      </p:pic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 dirty="0"/>
              <a:t>Option 2 – Purpose built facility</a:t>
            </a:r>
            <a:endParaRPr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7</a:t>
            </a:fld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D6562DB-E313-6348-8AB2-64FD7AFCA0A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07989" y="1268760"/>
            <a:ext cx="7056165" cy="5278587"/>
          </a:xfrm>
        </p:spPr>
        <p:txBody>
          <a:bodyPr/>
          <a:lstStyle/>
          <a:p>
            <a:r>
              <a:rPr lang="en-US" u="sng" dirty="0"/>
              <a:t>Proposed Layout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/>
              <a:t>65 m long Experimental Cavern located on the LoS, approx. 612 m from IP1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/>
              <a:t>9.1 m access shaft located on the top of the cavern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/>
              <a:t>Safety gallery connecting the cavern to the LHC to avoid dead-end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2A0BF68-2FBA-4D07-A974-0D16A6A1056C}"/>
              </a:ext>
            </a:extLst>
          </p:cNvPr>
          <p:cNvSpPr txBox="1"/>
          <p:nvPr/>
        </p:nvSpPr>
        <p:spPr bwMode="auto">
          <a:xfrm rot="314033">
            <a:off x="4668597" y="4351210"/>
            <a:ext cx="1148836" cy="307777"/>
          </a:xfrm>
          <a:prstGeom prst="rect">
            <a:avLst/>
          </a:prstGeom>
          <a:solidFill>
            <a:schemeClr val="accent3"/>
          </a:solidFill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LHC tunnel</a:t>
            </a:r>
            <a:endParaRPr lang="en-GB" sz="1400" dirty="0">
              <a:solidFill>
                <a:schemeClr val="bg1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1287A95-1D26-475C-8EBB-64D9226D5205}"/>
              </a:ext>
            </a:extLst>
          </p:cNvPr>
          <p:cNvSpPr txBox="1"/>
          <p:nvPr/>
        </p:nvSpPr>
        <p:spPr bwMode="auto">
          <a:xfrm rot="1316689">
            <a:off x="6183899" y="5712186"/>
            <a:ext cx="1148836" cy="307777"/>
          </a:xfrm>
          <a:prstGeom prst="rect">
            <a:avLst/>
          </a:prstGeom>
          <a:solidFill>
            <a:schemeClr val="accent3"/>
          </a:solidFill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SPS tunnel</a:t>
            </a:r>
            <a:endParaRPr lang="en-GB" sz="1400" dirty="0">
              <a:solidFill>
                <a:schemeClr val="bg1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484ADB8-BBF2-41B5-906D-A1D6E1E7A05B}"/>
              </a:ext>
            </a:extLst>
          </p:cNvPr>
          <p:cNvSpPr txBox="1"/>
          <p:nvPr/>
        </p:nvSpPr>
        <p:spPr bwMode="auto">
          <a:xfrm>
            <a:off x="6220954" y="4938102"/>
            <a:ext cx="1675245" cy="307777"/>
          </a:xfrm>
          <a:prstGeom prst="rect">
            <a:avLst/>
          </a:prstGeom>
          <a:solidFill>
            <a:schemeClr val="accent3"/>
          </a:solidFill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Line of sight (red)</a:t>
            </a:r>
            <a:endParaRPr lang="en-GB" sz="1400" dirty="0">
              <a:solidFill>
                <a:schemeClr val="bg1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1663A6E-4171-4FDE-BDB0-BE977D377443}"/>
              </a:ext>
            </a:extLst>
          </p:cNvPr>
          <p:cNvSpPr txBox="1"/>
          <p:nvPr/>
        </p:nvSpPr>
        <p:spPr bwMode="auto">
          <a:xfrm>
            <a:off x="1703512" y="5750988"/>
            <a:ext cx="704190" cy="307777"/>
          </a:xfrm>
          <a:prstGeom prst="rect">
            <a:avLst/>
          </a:prstGeom>
          <a:solidFill>
            <a:schemeClr val="accent3"/>
          </a:solidFill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FPF </a:t>
            </a:r>
            <a:endParaRPr lang="en-GB" sz="1400" dirty="0">
              <a:solidFill>
                <a:schemeClr val="bg1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BB753E4-5848-4F2F-A815-1039B652DABF}"/>
              </a:ext>
            </a:extLst>
          </p:cNvPr>
          <p:cNvSpPr txBox="1"/>
          <p:nvPr/>
        </p:nvSpPr>
        <p:spPr bwMode="auto">
          <a:xfrm>
            <a:off x="4151784" y="5997161"/>
            <a:ext cx="14670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tx2"/>
                </a:solidFill>
              </a:rPr>
              <a:t>Plan view </a:t>
            </a:r>
            <a:endParaRPr lang="en-GB" b="1" dirty="0">
              <a:solidFill>
                <a:schemeClr val="tx2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A402DFFA-7B70-4D59-8134-58D0EEC0B72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78842" y="1335103"/>
            <a:ext cx="7018512" cy="1728698"/>
          </a:xfrm>
          <a:prstGeom prst="rect">
            <a:avLst/>
          </a:prstGeom>
        </p:spPr>
      </p:pic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73593"/>
            <a:ext cx="11376025" cy="1065742"/>
          </a:xfrm>
        </p:spPr>
        <p:txBody>
          <a:bodyPr anchor="t">
            <a:normAutofit/>
          </a:bodyPr>
          <a:lstStyle/>
          <a:p>
            <a:pPr>
              <a:defRPr/>
            </a:pPr>
            <a:r>
              <a:rPr lang="en-US" dirty="0"/>
              <a:t>Option 2 – Underground structures</a:t>
            </a:r>
            <a:endParaRPr dirty="0"/>
          </a:p>
        </p:txBody>
      </p:sp>
      <p:sp>
        <p:nvSpPr>
          <p:cNvPr id="15" name="Content Placeholder 2">
            <a:extLst>
              <a:ext uri="{FF2B5EF4-FFF2-40B4-BE49-F238E27FC236}">
                <a16:creationId xmlns:a16="http://schemas.microsoft.com/office/drawing/2014/main" id="{6875D608-62BF-45E6-9B0D-457CDF2C066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4943919" cy="4608512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GB" b="0" dirty="0"/>
              <a:t>9.7 m wide cavern to allow access for transport and siting of some services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GB" b="0" dirty="0"/>
              <a:t>Experiments centralised on the line of sight, 1.5m above the floor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GB" b="0" dirty="0"/>
              <a:t>Floor parallel to the LoS, 1.25%fall  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GB" b="0" dirty="0"/>
              <a:t>Trench under the LAr detector to catch any escaped cold gas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GB" b="0" dirty="0"/>
              <a:t>Concept based on overhead crane serving experiments along cavern length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b="0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1064552" y="6408000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  <a:defRPr/>
            </a:pPr>
            <a:fld id="{36B5EA5A-BC32-A742-B11B-8E7414D5B535}" type="slidenum">
              <a:rPr lang="en-US"/>
              <a:pPr>
                <a:spcAft>
                  <a:spcPts val="600"/>
                </a:spcAft>
                <a:defRPr/>
              </a:pPr>
              <a:t>8</a:t>
            </a:fld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79CAA1C9-51C6-4DAD-BE3D-4B271C8815B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17406" y="4615657"/>
            <a:ext cx="4088829" cy="1714411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DE87D9E6-CA23-4BC2-A670-A464B031976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49635" y="3177382"/>
            <a:ext cx="5876925" cy="1438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868785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23" name="Picture 22">
            <a:extLst>
              <a:ext uri="{FF2B5EF4-FFF2-40B4-BE49-F238E27FC236}">
                <a16:creationId xmlns:a16="http://schemas.microsoft.com/office/drawing/2014/main" id="{E95B1AED-EBDA-4BFB-A4F4-F84EA994FFC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1397" b="18422"/>
          <a:stretch/>
        </p:blipFill>
        <p:spPr>
          <a:xfrm>
            <a:off x="4044177" y="4157972"/>
            <a:ext cx="4671898" cy="1872208"/>
          </a:xfrm>
          <a:prstGeom prst="rect">
            <a:avLst/>
          </a:prstGeom>
        </p:spPr>
      </p:pic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73593"/>
            <a:ext cx="11376025" cy="1065742"/>
          </a:xfrm>
        </p:spPr>
        <p:txBody>
          <a:bodyPr anchor="t">
            <a:normAutofit/>
          </a:bodyPr>
          <a:lstStyle/>
          <a:p>
            <a:pPr>
              <a:defRPr/>
            </a:pPr>
            <a:r>
              <a:rPr lang="en-US" dirty="0"/>
              <a:t>Option 2 – Underground structures</a:t>
            </a:r>
            <a:endParaRPr dirty="0"/>
          </a:p>
        </p:txBody>
      </p:sp>
      <p:sp>
        <p:nvSpPr>
          <p:cNvPr id="15" name="Content Placeholder 2">
            <a:extLst>
              <a:ext uri="{FF2B5EF4-FFF2-40B4-BE49-F238E27FC236}">
                <a16:creationId xmlns:a16="http://schemas.microsoft.com/office/drawing/2014/main" id="{6875D608-62BF-45E6-9B0D-457CDF2C066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13444" y="1323150"/>
            <a:ext cx="4248472" cy="4608512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GB" b="0" dirty="0"/>
              <a:t>88m deep shaft includes lift and stairs for access and space reserved for transport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GB" b="0" dirty="0"/>
              <a:t>Safety gallery connected to the LHC as per Safety requirements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/>
              <a:t>Ongoing RP study regarding the accessibility of the cavern during LHC operations and feasibility of the connecting gallery</a:t>
            </a:r>
            <a:r>
              <a:rPr lang="hu-HU" b="0" dirty="0"/>
              <a:t> (</a:t>
            </a:r>
            <a:r>
              <a:rPr lang="en-GB" b="0" dirty="0"/>
              <a:t>See next talk by A. Infantino)</a:t>
            </a:r>
            <a:endParaRPr lang="en-US" b="0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1064552" y="6408000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  <a:defRPr/>
            </a:pPr>
            <a:fld id="{36B5EA5A-BC32-A742-B11B-8E7414D5B535}" type="slidenum">
              <a:rPr lang="en-US"/>
              <a:pPr>
                <a:spcAft>
                  <a:spcPts val="600"/>
                </a:spcAft>
                <a:defRPr/>
              </a:pPr>
              <a:t>9</a:t>
            </a:fld>
            <a:endParaRPr lang="en-US" dirty="0"/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5D88EA47-74C9-4D98-9F5C-F00D4B985EF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66027" y="613115"/>
            <a:ext cx="1768034" cy="5147857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B821B7E7-E96E-4B51-95CB-F65A4D28DC0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96000" y="1255762"/>
            <a:ext cx="3409950" cy="2447925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5BC31774-6D34-444D-9681-49FA98939492}"/>
              </a:ext>
            </a:extLst>
          </p:cNvPr>
          <p:cNvSpPr txBox="1"/>
          <p:nvPr/>
        </p:nvSpPr>
        <p:spPr bwMode="auto">
          <a:xfrm>
            <a:off x="4081019" y="5695455"/>
            <a:ext cx="4317357" cy="584775"/>
          </a:xfrm>
          <a:prstGeom prst="rect">
            <a:avLst/>
          </a:prstGeom>
          <a:solidFill>
            <a:srgbClr val="0033A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chemeClr val="bg1"/>
                </a:solidFill>
              </a:rPr>
              <a:t>Section through the new cavern and the safety gallery</a:t>
            </a:r>
            <a:endParaRPr lang="en-GB" sz="1600" dirty="0">
              <a:solidFill>
                <a:schemeClr val="bg1"/>
              </a:solidFill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99F00B0B-C6A1-4CDD-A907-75DD05AED41F}"/>
              </a:ext>
            </a:extLst>
          </p:cNvPr>
          <p:cNvSpPr/>
          <p:nvPr/>
        </p:nvSpPr>
        <p:spPr bwMode="auto">
          <a:xfrm>
            <a:off x="9048328" y="5815476"/>
            <a:ext cx="2973074" cy="429409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chemeClr val="bg1"/>
                </a:solidFill>
              </a:rPr>
              <a:t>Cross section through the shaft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8C3F67C5-D9DE-49D9-9029-0E1808287C03}"/>
              </a:ext>
            </a:extLst>
          </p:cNvPr>
          <p:cNvSpPr/>
          <p:nvPr/>
        </p:nvSpPr>
        <p:spPr bwMode="auto">
          <a:xfrm>
            <a:off x="6296929" y="3371858"/>
            <a:ext cx="2525933" cy="28555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chemeClr val="bg1"/>
                </a:solidFill>
              </a:rPr>
              <a:t>Plan view shaft</a:t>
            </a:r>
          </a:p>
        </p:txBody>
      </p:sp>
    </p:spTree>
    <p:extLst>
      <p:ext uri="{BB962C8B-B14F-4D97-AF65-F5344CB8AC3E}">
        <p14:creationId xmlns:p14="http://schemas.microsoft.com/office/powerpoint/2010/main" val="145803881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 1">
      <a:dk1>
        <a:srgbClr val="0033A0"/>
      </a:dk1>
      <a:lt1>
        <a:srgbClr val="FFFFFF"/>
      </a:lt1>
      <a:dk2>
        <a:srgbClr val="2F2F2F"/>
      </a:dk2>
      <a:lt2>
        <a:srgbClr val="E7E6E6"/>
      </a:lt2>
      <a:accent1>
        <a:srgbClr val="0033A0"/>
      </a:accent1>
      <a:accent2>
        <a:srgbClr val="61C4D3"/>
      </a:accent2>
      <a:accent3>
        <a:srgbClr val="E15E32"/>
      </a:accent3>
      <a:accent4>
        <a:srgbClr val="BDBDCB"/>
      </a:accent4>
      <a:accent5>
        <a:srgbClr val="6E2466"/>
      </a:accent5>
      <a:accent6>
        <a:srgbClr val="1C4469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 bwMode="auto">
        <a:prstGeom prst="rect">
          <a:avLst/>
        </a:prstGeom>
        <a:noFill/>
      </a:spPr>
      <a:bodyPr/>
      <a:lstStyle/>
    </a:txDef>
  </a:objectDefaults>
  <a:extraClrSchemeLst/>
  <a:extLst>
    <a:ext uri="{05A4C25C-085E-4340-85A3-A5531E510DB2}">
      <thm15:themeFamily xmlns:thm15="http://schemas.microsoft.com/office/thememl/2012/main" name="Presentation5" id="{89A0F839-4CEA-9849-9520-54DF1AE8A422}" vid="{89DD7773-1F13-3B40-9461-8FDA22A5E9D9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 SCE_template PPT</Template>
  <TotalTime>1058</TotalTime>
  <Words>691</Words>
  <Application>Microsoft Office PowerPoint</Application>
  <DocSecurity>0</DocSecurity>
  <PresentationFormat>Widescreen</PresentationFormat>
  <Paragraphs>130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7" baseType="lpstr">
      <vt:lpstr>Arial</vt:lpstr>
      <vt:lpstr>Calibri</vt:lpstr>
      <vt:lpstr>Office Theme</vt:lpstr>
      <vt:lpstr>3rd Forward Physics Facility (FPF) Meeting, 25-26 October 2021  Civil Engineering Study Update </vt:lpstr>
      <vt:lpstr>Introduction</vt:lpstr>
      <vt:lpstr>Experimental requirements and CE consideration</vt:lpstr>
      <vt:lpstr> CE Study Update- Considered options</vt:lpstr>
      <vt:lpstr>Option 1 – Alcoves in UJ12</vt:lpstr>
      <vt:lpstr>Option 2 – Purpose built facility</vt:lpstr>
      <vt:lpstr>Option 2 – Purpose built facility</vt:lpstr>
      <vt:lpstr>Option 2 – Underground structures</vt:lpstr>
      <vt:lpstr>Option 2 – Underground structures</vt:lpstr>
      <vt:lpstr>Option 2 – Surface buildings</vt:lpstr>
      <vt:lpstr>Option 2 – Surface buildings</vt:lpstr>
      <vt:lpstr>Preliminary Cost Estimate</vt:lpstr>
      <vt:lpstr>Next Steps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is Arial Bold 50pt  up to three lines</dc:title>
  <dc:subject/>
  <dc:creator>Isabel Bejar Alonso</dc:creator>
  <cp:keywords/>
  <dc:description/>
  <cp:lastModifiedBy>Kincso Balazs</cp:lastModifiedBy>
  <cp:revision>216</cp:revision>
  <dcterms:created xsi:type="dcterms:W3CDTF">2020-12-02T13:10:03Z</dcterms:created>
  <dcterms:modified xsi:type="dcterms:W3CDTF">2021-10-22T12:54:31Z</dcterms:modified>
  <cp:category/>
  <dc:identifier/>
  <cp:contentStatus/>
  <dc:language/>
  <cp:version/>
</cp:coreProperties>
</file>