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683" r:id="rId2"/>
  </p:sldMasterIdLst>
  <p:notesMasterIdLst>
    <p:notesMasterId r:id="rId36"/>
  </p:notesMasterIdLst>
  <p:handoutMasterIdLst>
    <p:handoutMasterId r:id="rId37"/>
  </p:handoutMasterIdLst>
  <p:sldIdLst>
    <p:sldId id="351" r:id="rId3"/>
    <p:sldId id="376" r:id="rId4"/>
    <p:sldId id="352" r:id="rId5"/>
    <p:sldId id="363" r:id="rId6"/>
    <p:sldId id="339" r:id="rId7"/>
    <p:sldId id="354" r:id="rId8"/>
    <p:sldId id="371" r:id="rId9"/>
    <p:sldId id="350" r:id="rId10"/>
    <p:sldId id="322" r:id="rId11"/>
    <p:sldId id="353" r:id="rId12"/>
    <p:sldId id="369" r:id="rId13"/>
    <p:sldId id="319" r:id="rId14"/>
    <p:sldId id="259" r:id="rId15"/>
    <p:sldId id="320" r:id="rId16"/>
    <p:sldId id="361" r:id="rId17"/>
    <p:sldId id="355" r:id="rId18"/>
    <p:sldId id="346" r:id="rId19"/>
    <p:sldId id="364" r:id="rId20"/>
    <p:sldId id="347" r:id="rId21"/>
    <p:sldId id="357" r:id="rId22"/>
    <p:sldId id="341" r:id="rId23"/>
    <p:sldId id="372" r:id="rId24"/>
    <p:sldId id="366" r:id="rId25"/>
    <p:sldId id="368" r:id="rId26"/>
    <p:sldId id="356" r:id="rId27"/>
    <p:sldId id="365" r:id="rId28"/>
    <p:sldId id="349" r:id="rId29"/>
    <p:sldId id="373" r:id="rId30"/>
    <p:sldId id="359" r:id="rId31"/>
    <p:sldId id="342" r:id="rId32"/>
    <p:sldId id="374" r:id="rId33"/>
    <p:sldId id="375" r:id="rId34"/>
    <p:sldId id="362" r:id="rId3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unnel Inspections" id="{A9328134-2B1E-4461-87D3-BA9351AE1F7C}">
          <p14:sldIdLst>
            <p14:sldId id="351"/>
            <p14:sldId id="376"/>
            <p14:sldId id="352"/>
            <p14:sldId id="363"/>
            <p14:sldId id="339"/>
            <p14:sldId id="354"/>
            <p14:sldId id="371"/>
            <p14:sldId id="350"/>
            <p14:sldId id="322"/>
            <p14:sldId id="353"/>
            <p14:sldId id="369"/>
            <p14:sldId id="319"/>
            <p14:sldId id="259"/>
            <p14:sldId id="320"/>
            <p14:sldId id="361"/>
            <p14:sldId id="355"/>
            <p14:sldId id="346"/>
            <p14:sldId id="364"/>
            <p14:sldId id="347"/>
            <p14:sldId id="357"/>
            <p14:sldId id="341"/>
            <p14:sldId id="372"/>
            <p14:sldId id="366"/>
            <p14:sldId id="368"/>
            <p14:sldId id="356"/>
            <p14:sldId id="365"/>
            <p14:sldId id="349"/>
            <p14:sldId id="373"/>
            <p14:sldId id="359"/>
            <p14:sldId id="342"/>
            <p14:sldId id="374"/>
            <p14:sldId id="375"/>
            <p14:sldId id="362"/>
          </p14:sldIdLst>
        </p14:section>
        <p14:section name="Discussion" id="{9A39016E-A145-4B5E-84A3-4ACD50326A5F}">
          <p14:sldIdLst/>
        </p14:section>
      </p14:sectionLst>
    </p:ext>
    <p:ext uri="{EFAFB233-063F-42B5-8137-9DF3F51BA10A}">
      <p15:sldGuideLst xmlns:p15="http://schemas.microsoft.com/office/powerpoint/2012/main">
        <p15:guide id="1" orient="horz" pos="1620">
          <p15:clr>
            <a:srgbClr val="A4A3A4"/>
          </p15:clr>
        </p15:guide>
        <p15:guide id="2" pos="2884">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6697"/>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p:normalViewPr>
  <p:slideViewPr>
    <p:cSldViewPr snapToGrid="0">
      <p:cViewPr varScale="1">
        <p:scale>
          <a:sx n="157" d="100"/>
          <a:sy n="157" d="100"/>
        </p:scale>
        <p:origin x="156" y="384"/>
      </p:cViewPr>
      <p:guideLst>
        <p:guide orient="horz" pos="1620"/>
        <p:guide pos="2884"/>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https://d.docs.live.net/bf26cae3fb5b1b95/Documents/accuracy%20excels/accurays%20excel%20with%20new%20models%20_data.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oleObject" Target="https://d.docs.live.net/bf26cae3fb5b1b95/Documents/accuracy%20excels/f1%20test%20update%204%20transfer.xls"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https://d.docs.live.net/bf26cae3fb5b1b95/Documents/classification%20results%20with%20ipt.xlsx"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oleObject" Target="https://d.docs.live.net/bf26cae3fb5b1b95/Documents/classification%20results%20with%20ipt.xlsx" TargetMode="External"/><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oleObject" Target="file:///C:\Users\dobrien\OneDrive\Documents\%25%20of%20cracks.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file:///C:\Users\dobrien\OneDrive\Documents\%25%20of%20cracks.xlsx"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IE" dirty="0"/>
              <a:t>CNN</a:t>
            </a:r>
            <a:r>
              <a:rPr lang="en-IE" baseline="0" dirty="0"/>
              <a:t> training/ validation accuracy </a:t>
            </a:r>
          </a:p>
          <a:p>
            <a:pPr>
              <a:defRPr/>
            </a:pPr>
            <a:endParaRPr lang="en-IE"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5310782643099034E-2"/>
          <c:y val="0.14068816804253453"/>
          <c:w val="0.88916637840913504"/>
          <c:h val="0.63717405788325787"/>
        </c:manualLayout>
      </c:layout>
      <c:lineChart>
        <c:grouping val="standard"/>
        <c:varyColors val="0"/>
        <c:ser>
          <c:idx val="0"/>
          <c:order val="0"/>
          <c:tx>
            <c:strRef>
              <c:f>'updated modles and data 10400'!$Z$3</c:f>
              <c:strCache>
                <c:ptCount val="1"/>
                <c:pt idx="0">
                  <c:v>accuracy</c:v>
                </c:pt>
              </c:strCache>
            </c:strRef>
          </c:tx>
          <c:spPr>
            <a:ln w="28575" cap="rnd">
              <a:solidFill>
                <a:srgbClr val="FFC000"/>
              </a:solidFill>
              <a:round/>
            </a:ln>
            <a:effectLst/>
          </c:spPr>
          <c:marker>
            <c:symbol val="none"/>
          </c:marker>
          <c:val>
            <c:numRef>
              <c:f>'updated modles and data 10400'!$Z$4:$Z$58</c:f>
              <c:numCache>
                <c:formatCode>General</c:formatCode>
                <c:ptCount val="55"/>
                <c:pt idx="0">
                  <c:v>0.92326921220000002</c:v>
                </c:pt>
                <c:pt idx="1">
                  <c:v>0.95826923850000001</c:v>
                </c:pt>
                <c:pt idx="2">
                  <c:v>0.96759617330000003</c:v>
                </c:pt>
                <c:pt idx="3">
                  <c:v>0.97000002860000001</c:v>
                </c:pt>
                <c:pt idx="4">
                  <c:v>0.97288459540000005</c:v>
                </c:pt>
                <c:pt idx="5">
                  <c:v>0.96903848650000002</c:v>
                </c:pt>
                <c:pt idx="6">
                  <c:v>0.97288459540000005</c:v>
                </c:pt>
                <c:pt idx="7">
                  <c:v>0.97201925519999999</c:v>
                </c:pt>
                <c:pt idx="8">
                  <c:v>0.97480767970000004</c:v>
                </c:pt>
                <c:pt idx="9">
                  <c:v>0.97288459540000005</c:v>
                </c:pt>
                <c:pt idx="10">
                  <c:v>0.97557693720000005</c:v>
                </c:pt>
                <c:pt idx="11">
                  <c:v>0.9777884483</c:v>
                </c:pt>
                <c:pt idx="12">
                  <c:v>0.97634613510000001</c:v>
                </c:pt>
                <c:pt idx="13">
                  <c:v>0.97624999280000002</c:v>
                </c:pt>
                <c:pt idx="14">
                  <c:v>0.97711539270000003</c:v>
                </c:pt>
                <c:pt idx="15">
                  <c:v>0.97894233470000003</c:v>
                </c:pt>
                <c:pt idx="16">
                  <c:v>0.98221153019999996</c:v>
                </c:pt>
                <c:pt idx="17">
                  <c:v>0.98038458819999996</c:v>
                </c:pt>
                <c:pt idx="18">
                  <c:v>0.97855770590000002</c:v>
                </c:pt>
                <c:pt idx="19">
                  <c:v>0.97759616370000002</c:v>
                </c:pt>
                <c:pt idx="20">
                  <c:v>0.97990381719999997</c:v>
                </c:pt>
                <c:pt idx="21">
                  <c:v>0.98086535929999996</c:v>
                </c:pt>
                <c:pt idx="22">
                  <c:v>0.98105770349999999</c:v>
                </c:pt>
                <c:pt idx="23">
                  <c:v>0.97980767489999998</c:v>
                </c:pt>
                <c:pt idx="24">
                  <c:v>0.98105770349999999</c:v>
                </c:pt>
                <c:pt idx="25">
                  <c:v>0.98038458819999996</c:v>
                </c:pt>
                <c:pt idx="26">
                  <c:v>0.98201924559999998</c:v>
                </c:pt>
                <c:pt idx="27">
                  <c:v>0.97807693480000002</c:v>
                </c:pt>
                <c:pt idx="28">
                  <c:v>0.98365384339999995</c:v>
                </c:pt>
                <c:pt idx="29">
                  <c:v>0.98230767249999995</c:v>
                </c:pt>
                <c:pt idx="30">
                  <c:v>0.98490387199999996</c:v>
                </c:pt>
                <c:pt idx="31">
                  <c:v>0.98269230129999996</c:v>
                </c:pt>
                <c:pt idx="32">
                  <c:v>0.98384612800000004</c:v>
                </c:pt>
                <c:pt idx="33">
                  <c:v>0.98115384579999998</c:v>
                </c:pt>
                <c:pt idx="34">
                  <c:v>0.9814423323</c:v>
                </c:pt>
                <c:pt idx="35">
                  <c:v>0.98461538550000005</c:v>
                </c:pt>
                <c:pt idx="36">
                  <c:v>0.98278844359999995</c:v>
                </c:pt>
                <c:pt idx="37">
                  <c:v>0.98278844359999995</c:v>
                </c:pt>
                <c:pt idx="38">
                  <c:v>0.98346155879999997</c:v>
                </c:pt>
                <c:pt idx="39">
                  <c:v>0.98250001669999998</c:v>
                </c:pt>
                <c:pt idx="40">
                  <c:v>0.98557692770000005</c:v>
                </c:pt>
                <c:pt idx="41">
                  <c:v>0.98538464309999996</c:v>
                </c:pt>
                <c:pt idx="42">
                  <c:v>0.98538464309999996</c:v>
                </c:pt>
                <c:pt idx="43">
                  <c:v>0.98240387439999999</c:v>
                </c:pt>
                <c:pt idx="44">
                  <c:v>0.98480767010000003</c:v>
                </c:pt>
                <c:pt idx="45">
                  <c:v>0.98509615660000005</c:v>
                </c:pt>
                <c:pt idx="46">
                  <c:v>0.98403847219999996</c:v>
                </c:pt>
                <c:pt idx="47">
                  <c:v>0.98336535690000004</c:v>
                </c:pt>
                <c:pt idx="48">
                  <c:v>0.98192310329999999</c:v>
                </c:pt>
                <c:pt idx="49">
                  <c:v>0.98384612800000004</c:v>
                </c:pt>
                <c:pt idx="50">
                  <c:v>0.98451924319999995</c:v>
                </c:pt>
                <c:pt idx="51">
                  <c:v>0.98490387199999996</c:v>
                </c:pt>
                <c:pt idx="52">
                  <c:v>0.98490387199999996</c:v>
                </c:pt>
                <c:pt idx="53">
                  <c:v>0.98653846980000004</c:v>
                </c:pt>
                <c:pt idx="54">
                  <c:v>0.98605769870000004</c:v>
                </c:pt>
              </c:numCache>
            </c:numRef>
          </c:val>
          <c:smooth val="0"/>
          <c:extLst>
            <c:ext xmlns:c16="http://schemas.microsoft.com/office/drawing/2014/chart" uri="{C3380CC4-5D6E-409C-BE32-E72D297353CC}">
              <c16:uniqueId val="{00000000-29BF-4D27-B2A7-E21BA96654DD}"/>
            </c:ext>
          </c:extLst>
        </c:ser>
        <c:ser>
          <c:idx val="1"/>
          <c:order val="1"/>
          <c:tx>
            <c:strRef>
              <c:f>'updated modles and data 10400'!$AA$3</c:f>
              <c:strCache>
                <c:ptCount val="1"/>
                <c:pt idx="0">
                  <c:v>val_accuracy</c:v>
                </c:pt>
              </c:strCache>
            </c:strRef>
          </c:tx>
          <c:spPr>
            <a:ln w="28575" cap="rnd">
              <a:solidFill>
                <a:srgbClr val="FF0000"/>
              </a:solidFill>
              <a:round/>
            </a:ln>
            <a:effectLst/>
          </c:spPr>
          <c:marker>
            <c:symbol val="none"/>
          </c:marker>
          <c:val>
            <c:numRef>
              <c:f>'updated modles and data 10400'!$AA$4:$AA$58</c:f>
              <c:numCache>
                <c:formatCode>General</c:formatCode>
                <c:ptCount val="55"/>
                <c:pt idx="0">
                  <c:v>0.96538460250000002</c:v>
                </c:pt>
                <c:pt idx="1">
                  <c:v>0.97461539509999995</c:v>
                </c:pt>
                <c:pt idx="2">
                  <c:v>0.97192305329999995</c:v>
                </c:pt>
                <c:pt idx="3">
                  <c:v>0.97346150880000004</c:v>
                </c:pt>
                <c:pt idx="4">
                  <c:v>0.97846156360000003</c:v>
                </c:pt>
                <c:pt idx="5">
                  <c:v>0.97076922659999998</c:v>
                </c:pt>
                <c:pt idx="6">
                  <c:v>0.97461539509999995</c:v>
                </c:pt>
                <c:pt idx="7">
                  <c:v>0.97807693480000002</c:v>
                </c:pt>
                <c:pt idx="8">
                  <c:v>0.97192305329999995</c:v>
                </c:pt>
                <c:pt idx="9">
                  <c:v>0.98038458819999996</c:v>
                </c:pt>
                <c:pt idx="10">
                  <c:v>0.97923076149999999</c:v>
                </c:pt>
                <c:pt idx="11">
                  <c:v>0.98192310329999999</c:v>
                </c:pt>
                <c:pt idx="12">
                  <c:v>0.97653847930000004</c:v>
                </c:pt>
                <c:pt idx="13">
                  <c:v>0.98307692999999996</c:v>
                </c:pt>
                <c:pt idx="14">
                  <c:v>0.98307692999999996</c:v>
                </c:pt>
                <c:pt idx="15">
                  <c:v>0.98230767249999995</c:v>
                </c:pt>
                <c:pt idx="16">
                  <c:v>0.98384612800000004</c:v>
                </c:pt>
                <c:pt idx="17">
                  <c:v>0.98076921699999997</c:v>
                </c:pt>
                <c:pt idx="18">
                  <c:v>0.98192310329999999</c:v>
                </c:pt>
                <c:pt idx="19">
                  <c:v>0.98076921699999997</c:v>
                </c:pt>
                <c:pt idx="20">
                  <c:v>0.98230767249999995</c:v>
                </c:pt>
                <c:pt idx="21">
                  <c:v>0.98230767249999995</c:v>
                </c:pt>
                <c:pt idx="22">
                  <c:v>0.9796153903</c:v>
                </c:pt>
                <c:pt idx="23">
                  <c:v>0.97846156360000003</c:v>
                </c:pt>
                <c:pt idx="24">
                  <c:v>0.98076921699999997</c:v>
                </c:pt>
                <c:pt idx="25">
                  <c:v>0.98192310329999999</c:v>
                </c:pt>
                <c:pt idx="26">
                  <c:v>0.98076921699999997</c:v>
                </c:pt>
                <c:pt idx="27">
                  <c:v>0.98423075680000005</c:v>
                </c:pt>
                <c:pt idx="28">
                  <c:v>0.98269230129999996</c:v>
                </c:pt>
                <c:pt idx="29">
                  <c:v>0.98384612800000004</c:v>
                </c:pt>
                <c:pt idx="30">
                  <c:v>0.98230767249999995</c:v>
                </c:pt>
                <c:pt idx="31">
                  <c:v>0.98269230129999996</c:v>
                </c:pt>
                <c:pt idx="32">
                  <c:v>0.97500002379999995</c:v>
                </c:pt>
                <c:pt idx="33">
                  <c:v>0.98423075680000005</c:v>
                </c:pt>
                <c:pt idx="34">
                  <c:v>0.98538464309999996</c:v>
                </c:pt>
                <c:pt idx="35">
                  <c:v>0.98307692999999996</c:v>
                </c:pt>
                <c:pt idx="36">
                  <c:v>0.98230767249999995</c:v>
                </c:pt>
                <c:pt idx="37">
                  <c:v>0.98461538550000005</c:v>
                </c:pt>
                <c:pt idx="38">
                  <c:v>0.98115384579999998</c:v>
                </c:pt>
                <c:pt idx="39">
                  <c:v>0.98230767249999995</c:v>
                </c:pt>
                <c:pt idx="40">
                  <c:v>0.98384612800000004</c:v>
                </c:pt>
                <c:pt idx="41">
                  <c:v>0.97846156360000003</c:v>
                </c:pt>
                <c:pt idx="42">
                  <c:v>0.98269230129999996</c:v>
                </c:pt>
                <c:pt idx="43">
                  <c:v>0.98538464309999996</c:v>
                </c:pt>
                <c:pt idx="44">
                  <c:v>0.98653846980000004</c:v>
                </c:pt>
                <c:pt idx="45">
                  <c:v>0.98230767249999995</c:v>
                </c:pt>
                <c:pt idx="46">
                  <c:v>0.98307692999999996</c:v>
                </c:pt>
                <c:pt idx="47">
                  <c:v>0.98576921220000002</c:v>
                </c:pt>
                <c:pt idx="48">
                  <c:v>0.97884613279999999</c:v>
                </c:pt>
                <c:pt idx="49">
                  <c:v>0.98192310329999999</c:v>
                </c:pt>
                <c:pt idx="50">
                  <c:v>0.98269230129999996</c:v>
                </c:pt>
                <c:pt idx="51">
                  <c:v>0.98153847459999999</c:v>
                </c:pt>
                <c:pt idx="52">
                  <c:v>0.98384612800000004</c:v>
                </c:pt>
                <c:pt idx="53">
                  <c:v>0.98384612800000004</c:v>
                </c:pt>
                <c:pt idx="54">
                  <c:v>0.98153847459999999</c:v>
                </c:pt>
              </c:numCache>
            </c:numRef>
          </c:val>
          <c:smooth val="0"/>
          <c:extLst>
            <c:ext xmlns:c16="http://schemas.microsoft.com/office/drawing/2014/chart" uri="{C3380CC4-5D6E-409C-BE32-E72D297353CC}">
              <c16:uniqueId val="{00000001-29BF-4D27-B2A7-E21BA96654DD}"/>
            </c:ext>
          </c:extLst>
        </c:ser>
        <c:dLbls>
          <c:showLegendKey val="0"/>
          <c:showVal val="0"/>
          <c:showCatName val="0"/>
          <c:showSerName val="0"/>
          <c:showPercent val="0"/>
          <c:showBubbleSize val="0"/>
        </c:dLbls>
        <c:smooth val="0"/>
        <c:axId val="694678415"/>
        <c:axId val="694682159"/>
      </c:lineChart>
      <c:catAx>
        <c:axId val="694678415"/>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94682159"/>
        <c:crosses val="autoZero"/>
        <c:auto val="1"/>
        <c:lblAlgn val="ctr"/>
        <c:lblOffset val="100"/>
        <c:noMultiLvlLbl val="0"/>
      </c:catAx>
      <c:valAx>
        <c:axId val="694682159"/>
        <c:scaling>
          <c:orientation val="minMax"/>
          <c:min val="0.92"/>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94678415"/>
        <c:crossesAt val="1"/>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IE" dirty="0"/>
              <a:t>CNN</a:t>
            </a:r>
            <a:r>
              <a:rPr lang="en-IE" baseline="0" dirty="0"/>
              <a:t> Test Results </a:t>
            </a:r>
            <a:endParaRPr lang="en-IE" dirty="0"/>
          </a:p>
        </c:rich>
      </c:tx>
      <c:layout>
        <c:manualLayout>
          <c:xMode val="edge"/>
          <c:yMode val="edge"/>
          <c:x val="0.41041666666666665"/>
          <c:y val="2.7777777777777776E-2"/>
        </c:manualLayout>
      </c:layout>
      <c:overlay val="0"/>
      <c:spPr>
        <a:noFill/>
        <a:ln w="25400">
          <a:noFill/>
        </a:ln>
      </c:spPr>
    </c:title>
    <c:autoTitleDeleted val="0"/>
    <c:plotArea>
      <c:layout>
        <c:manualLayout>
          <c:layoutTarget val="inner"/>
          <c:xMode val="edge"/>
          <c:yMode val="edge"/>
          <c:x val="9.652477034120735E-2"/>
          <c:y val="0.15456702039319956"/>
          <c:w val="0.8833333333333333"/>
          <c:h val="0.71875"/>
        </c:manualLayout>
      </c:layout>
      <c:barChart>
        <c:barDir val="col"/>
        <c:grouping val="clustered"/>
        <c:varyColors val="0"/>
        <c:ser>
          <c:idx val="0"/>
          <c:order val="0"/>
          <c:spPr>
            <a:solidFill>
              <a:srgbClr val="33CCCC"/>
            </a:solidFill>
            <a:ln w="25400">
              <a:noFill/>
            </a:ln>
          </c:spPr>
          <c:invertIfNegative val="0"/>
          <c:dLbls>
            <c:spPr>
              <a:noFill/>
              <a:ln w="25400">
                <a:noFill/>
              </a:ln>
            </c:spPr>
            <c:txPr>
              <a:bodyPr wrap="square" lIns="38100" tIns="19050" rIns="38100" bIns="19050" anchor="ctr">
                <a:spAutoFit/>
              </a:bodyPr>
              <a:lstStyle/>
              <a:p>
                <a:pPr>
                  <a:defRPr sz="900" b="0" i="0" u="none" strike="noStrike" baseline="0">
                    <a:solidFill>
                      <a:srgbClr val="333333"/>
                    </a:solidFill>
                    <a:latin typeface="Calibri"/>
                    <a:ea typeface="Calibri"/>
                    <a:cs typeface="Calibri"/>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'[f1 test update 4 transfer.xls]graphing results'!$A$23:$D$23</c:f>
              <c:strCache>
                <c:ptCount val="4"/>
                <c:pt idx="0">
                  <c:v>Accuracy %</c:v>
                </c:pt>
                <c:pt idx="1">
                  <c:v>Precision %</c:v>
                </c:pt>
                <c:pt idx="2">
                  <c:v>Recall%</c:v>
                </c:pt>
                <c:pt idx="3">
                  <c:v>F1 score %</c:v>
                </c:pt>
              </c:strCache>
            </c:strRef>
          </c:cat>
          <c:val>
            <c:numRef>
              <c:f>'[f1 test update 4 transfer.xls]graphing results'!$A$24:$D$24</c:f>
              <c:numCache>
                <c:formatCode>General</c:formatCode>
                <c:ptCount val="4"/>
                <c:pt idx="0">
                  <c:v>0.98302398989898998</c:v>
                </c:pt>
                <c:pt idx="1">
                  <c:v>0.93877488324821079</c:v>
                </c:pt>
                <c:pt idx="2">
                  <c:v>0.95654232543894624</c:v>
                </c:pt>
                <c:pt idx="3">
                  <c:v>0.94581832210955974</c:v>
                </c:pt>
              </c:numCache>
            </c:numRef>
          </c:val>
          <c:extLst>
            <c:ext xmlns:c16="http://schemas.microsoft.com/office/drawing/2014/chart" uri="{C3380CC4-5D6E-409C-BE32-E72D297353CC}">
              <c16:uniqueId val="{00000000-A4EA-4C7C-877C-CED9694E37E4}"/>
            </c:ext>
          </c:extLst>
        </c:ser>
        <c:dLbls>
          <c:showLegendKey val="0"/>
          <c:showVal val="0"/>
          <c:showCatName val="0"/>
          <c:showSerName val="0"/>
          <c:showPercent val="0"/>
          <c:showBubbleSize val="0"/>
        </c:dLbls>
        <c:gapWidth val="219"/>
        <c:overlap val="-27"/>
        <c:axId val="379507536"/>
        <c:axId val="1"/>
      </c:barChart>
      <c:catAx>
        <c:axId val="379507536"/>
        <c:scaling>
          <c:orientation val="minMax"/>
        </c:scaling>
        <c:delete val="0"/>
        <c:axPos val="b"/>
        <c:numFmt formatCode="General" sourceLinked="1"/>
        <c:majorTickMark val="none"/>
        <c:minorTickMark val="none"/>
        <c:tickLblPos val="nextTo"/>
        <c:spPr>
          <a:ln w="3175">
            <a:solidFill>
              <a:srgbClr val="E3E3E3"/>
            </a:solidFill>
            <a:prstDash val="solid"/>
          </a:ln>
        </c:spPr>
        <c:txPr>
          <a:bodyPr rot="0" vert="horz"/>
          <a:lstStyle/>
          <a:p>
            <a:pPr>
              <a:defRPr sz="900" b="0" i="0" u="none" strike="noStrike" baseline="0">
                <a:solidFill>
                  <a:srgbClr val="333333"/>
                </a:solidFill>
                <a:latin typeface="Calibri"/>
                <a:ea typeface="Calibri"/>
                <a:cs typeface="Calibri"/>
              </a:defRPr>
            </a:pPr>
            <a:endParaRPr lang="en-US"/>
          </a:p>
        </c:txPr>
        <c:crossAx val="1"/>
        <c:crosses val="autoZero"/>
        <c:auto val="0"/>
        <c:lblAlgn val="ctr"/>
        <c:lblOffset val="100"/>
        <c:tickLblSkip val="1"/>
        <c:tickMarkSkip val="1"/>
        <c:noMultiLvlLbl val="0"/>
      </c:catAx>
      <c:valAx>
        <c:axId val="1"/>
        <c:scaling>
          <c:orientation val="minMax"/>
        </c:scaling>
        <c:delete val="0"/>
        <c:axPos val="l"/>
        <c:majorGridlines>
          <c:spPr>
            <a:ln w="3175">
              <a:solidFill>
                <a:srgbClr val="E3E3E3"/>
              </a:solidFill>
              <a:prstDash val="solid"/>
            </a:ln>
          </c:spPr>
        </c:majorGridlines>
        <c:numFmt formatCode="General" sourceLinked="1"/>
        <c:majorTickMark val="none"/>
        <c:minorTickMark val="none"/>
        <c:tickLblPos val="nextTo"/>
        <c:spPr>
          <a:ln w="6350">
            <a:noFill/>
          </a:ln>
        </c:spPr>
        <c:txPr>
          <a:bodyPr rot="0" vert="horz"/>
          <a:lstStyle/>
          <a:p>
            <a:pPr>
              <a:defRPr sz="900" b="0" i="0" u="none" strike="noStrike" baseline="0">
                <a:solidFill>
                  <a:srgbClr val="333333"/>
                </a:solidFill>
                <a:latin typeface="Calibri"/>
                <a:ea typeface="Calibri"/>
                <a:cs typeface="Calibri"/>
              </a:defRPr>
            </a:pPr>
            <a:endParaRPr lang="en-US"/>
          </a:p>
        </c:txPr>
        <c:crossAx val="379507536"/>
        <c:crosses val="autoZero"/>
        <c:crossBetween val="between"/>
      </c:valAx>
      <c:spPr>
        <a:noFill/>
        <a:ln w="25400">
          <a:noFill/>
        </a:ln>
      </c:spPr>
    </c:plotArea>
    <c:plotVisOnly val="1"/>
    <c:dispBlanksAs val="gap"/>
    <c:showDLblsOverMax val="0"/>
  </c:chart>
  <c:spPr>
    <a:solidFill>
      <a:srgbClr val="FFFFFF"/>
    </a:solidFill>
    <a:ln w="12700">
      <a:solidFill>
        <a:schemeClr val="bg1"/>
      </a:solidFill>
      <a:prstDash val="solid"/>
    </a:ln>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rgbClr val="0055A0">
                    <a:lumMod val="65000"/>
                    <a:lumOff val="35000"/>
                  </a:srgbClr>
                </a:solidFill>
                <a:latin typeface="+mn-lt"/>
                <a:ea typeface="+mn-ea"/>
                <a:cs typeface="+mn-cs"/>
              </a:defRPr>
            </a:pPr>
            <a:r>
              <a:rPr lang="en-US" sz="1800" dirty="0">
                <a:solidFill>
                  <a:sysClr val="windowText" lastClr="000000"/>
                </a:solidFill>
                <a:effectLst/>
              </a:rPr>
              <a:t>Crack Classification </a:t>
            </a:r>
            <a:endParaRPr lang="en-IE" dirty="0">
              <a:solidFill>
                <a:sysClr val="windowText" lastClr="000000"/>
              </a:solidFill>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rgbClr val="0055A0">
                  <a:lumMod val="65000"/>
                  <a:lumOff val="35000"/>
                </a:srgbClr>
              </a:solidFill>
              <a:latin typeface="+mn-lt"/>
              <a:ea typeface="+mn-ea"/>
              <a:cs typeface="+mn-cs"/>
            </a:defRPr>
          </a:pPr>
          <a:endParaRPr lang="en-US"/>
        </a:p>
      </c:txPr>
    </c:title>
    <c:autoTitleDeleted val="0"/>
    <c:plotArea>
      <c:layout/>
      <c:barChart>
        <c:barDir val="col"/>
        <c:grouping val="clustered"/>
        <c:varyColors val="0"/>
        <c:ser>
          <c:idx val="1"/>
          <c:order val="0"/>
          <c:tx>
            <c:strRef>
              <c:f>'[classification results with ipt.xlsx]joint model'!$N$9:$Q$9</c:f>
              <c:strCache>
                <c:ptCount val="4"/>
                <c:pt idx="0">
                  <c:v>Complex</c:v>
                </c:pt>
              </c:strCache>
            </c:strRef>
          </c:tx>
          <c:spPr>
            <a:solidFill>
              <a:schemeClr val="accent1">
                <a:lumMod val="10000"/>
              </a:schemeClr>
            </a:solidFill>
            <a:ln>
              <a:solidFill>
                <a:srgbClr val="000000"/>
              </a:solidFill>
            </a:ln>
            <a:effectLst/>
          </c:spPr>
          <c:invertIfNegative val="0"/>
          <c:cat>
            <c:strRef>
              <c:f>'[classification results with ipt.xlsx]joint model'!$N$15:$Q$15</c:f>
              <c:strCache>
                <c:ptCount val="4"/>
                <c:pt idx="0">
                  <c:v>Accuracy %</c:v>
                </c:pt>
                <c:pt idx="1">
                  <c:v>Precision %</c:v>
                </c:pt>
                <c:pt idx="2">
                  <c:v>Recall %</c:v>
                </c:pt>
                <c:pt idx="3">
                  <c:v>F1 score %</c:v>
                </c:pt>
              </c:strCache>
            </c:strRef>
          </c:cat>
          <c:val>
            <c:numRef>
              <c:f>'[classification results with ipt.xlsx]joint model'!$N$12:$Q$12</c:f>
              <c:numCache>
                <c:formatCode>General</c:formatCode>
                <c:ptCount val="4"/>
                <c:pt idx="0">
                  <c:v>0.97432555078276339</c:v>
                </c:pt>
                <c:pt idx="1">
                  <c:v>0.71875</c:v>
                </c:pt>
                <c:pt idx="2">
                  <c:v>0.63869047619047625</c:v>
                </c:pt>
                <c:pt idx="3">
                  <c:v>0.6633116883116883</c:v>
                </c:pt>
              </c:numCache>
            </c:numRef>
          </c:val>
          <c:extLst>
            <c:ext xmlns:c16="http://schemas.microsoft.com/office/drawing/2014/chart" uri="{C3380CC4-5D6E-409C-BE32-E72D297353CC}">
              <c16:uniqueId val="{00000000-6CBE-4638-969D-AFD6643E4231}"/>
            </c:ext>
          </c:extLst>
        </c:ser>
        <c:ser>
          <c:idx val="2"/>
          <c:order val="1"/>
          <c:tx>
            <c:strRef>
              <c:f>'[classification results with ipt.xlsx]joint model'!$N$14:$Q$14</c:f>
              <c:strCache>
                <c:ptCount val="4"/>
                <c:pt idx="0">
                  <c:v>Diagonal</c:v>
                </c:pt>
              </c:strCache>
            </c:strRef>
          </c:tx>
          <c:spPr>
            <a:solidFill>
              <a:srgbClr val="00B050"/>
            </a:solidFill>
            <a:ln>
              <a:solidFill>
                <a:schemeClr val="tx1"/>
              </a:solidFill>
            </a:ln>
            <a:effectLst/>
          </c:spPr>
          <c:invertIfNegative val="0"/>
          <c:cat>
            <c:strRef>
              <c:f>'[classification results with ipt.xlsx]joint model'!$N$15:$Q$15</c:f>
              <c:strCache>
                <c:ptCount val="4"/>
                <c:pt idx="0">
                  <c:v>Accuracy %</c:v>
                </c:pt>
                <c:pt idx="1">
                  <c:v>Precision %</c:v>
                </c:pt>
                <c:pt idx="2">
                  <c:v>Recall %</c:v>
                </c:pt>
                <c:pt idx="3">
                  <c:v>F1 score %</c:v>
                </c:pt>
              </c:strCache>
            </c:strRef>
          </c:cat>
          <c:val>
            <c:numRef>
              <c:f>'[classification results with ipt.xlsx]joint model'!$N$17:$Q$17</c:f>
              <c:numCache>
                <c:formatCode>General</c:formatCode>
                <c:ptCount val="4"/>
                <c:pt idx="0">
                  <c:v>0.90035555960687508</c:v>
                </c:pt>
                <c:pt idx="1">
                  <c:v>0.81488578616509699</c:v>
                </c:pt>
                <c:pt idx="2">
                  <c:v>0.95914352236283174</c:v>
                </c:pt>
                <c:pt idx="3">
                  <c:v>0.87077701793051809</c:v>
                </c:pt>
              </c:numCache>
            </c:numRef>
          </c:val>
          <c:extLst>
            <c:ext xmlns:c16="http://schemas.microsoft.com/office/drawing/2014/chart" uri="{C3380CC4-5D6E-409C-BE32-E72D297353CC}">
              <c16:uniqueId val="{00000001-6CBE-4638-969D-AFD6643E4231}"/>
            </c:ext>
          </c:extLst>
        </c:ser>
        <c:ser>
          <c:idx val="4"/>
          <c:order val="2"/>
          <c:tx>
            <c:strRef>
              <c:f>'[classification results with ipt.xlsx]joint model'!$N$19:$Q$19</c:f>
              <c:strCache>
                <c:ptCount val="4"/>
                <c:pt idx="0">
                  <c:v>horizontal</c:v>
                </c:pt>
              </c:strCache>
            </c:strRef>
          </c:tx>
          <c:spPr>
            <a:solidFill>
              <a:srgbClr val="FF0000"/>
            </a:solidFill>
            <a:ln>
              <a:solidFill>
                <a:srgbClr val="000000"/>
              </a:solidFill>
            </a:ln>
            <a:effectLst/>
          </c:spPr>
          <c:invertIfNegative val="0"/>
          <c:cat>
            <c:strRef>
              <c:f>'[classification results with ipt.xlsx]joint model'!$N$15:$Q$15</c:f>
              <c:strCache>
                <c:ptCount val="4"/>
                <c:pt idx="0">
                  <c:v>Accuracy %</c:v>
                </c:pt>
                <c:pt idx="1">
                  <c:v>Precision %</c:v>
                </c:pt>
                <c:pt idx="2">
                  <c:v>Recall %</c:v>
                </c:pt>
                <c:pt idx="3">
                  <c:v>F1 score %</c:v>
                </c:pt>
              </c:strCache>
            </c:strRef>
          </c:cat>
          <c:val>
            <c:numRef>
              <c:f>'[classification results with ipt.xlsx]joint model'!$N$22:$Q$22</c:f>
              <c:numCache>
                <c:formatCode>General</c:formatCode>
                <c:ptCount val="4"/>
                <c:pt idx="0">
                  <c:v>0.94596699382060068</c:v>
                </c:pt>
                <c:pt idx="1">
                  <c:v>0.95769919286366656</c:v>
                </c:pt>
                <c:pt idx="2">
                  <c:v>0.89515595515595514</c:v>
                </c:pt>
                <c:pt idx="3">
                  <c:v>0.9171483458084615</c:v>
                </c:pt>
              </c:numCache>
            </c:numRef>
          </c:val>
          <c:extLst>
            <c:ext xmlns:c16="http://schemas.microsoft.com/office/drawing/2014/chart" uri="{C3380CC4-5D6E-409C-BE32-E72D297353CC}">
              <c16:uniqueId val="{00000002-6CBE-4638-969D-AFD6643E4231}"/>
            </c:ext>
          </c:extLst>
        </c:ser>
        <c:ser>
          <c:idx val="3"/>
          <c:order val="3"/>
          <c:tx>
            <c:strRef>
              <c:f>'[classification results with ipt.xlsx]joint model'!$N$24:$Q$24</c:f>
              <c:strCache>
                <c:ptCount val="4"/>
                <c:pt idx="0">
                  <c:v>vertical</c:v>
                </c:pt>
              </c:strCache>
            </c:strRef>
          </c:tx>
          <c:spPr>
            <a:solidFill>
              <a:srgbClr val="0070C0"/>
            </a:solidFill>
            <a:ln>
              <a:solidFill>
                <a:srgbClr val="000000"/>
              </a:solidFill>
            </a:ln>
            <a:effectLst/>
          </c:spPr>
          <c:invertIfNegative val="0"/>
          <c:cat>
            <c:strRef>
              <c:f>'[classification results with ipt.xlsx]joint model'!$N$15:$Q$15</c:f>
              <c:strCache>
                <c:ptCount val="4"/>
                <c:pt idx="0">
                  <c:v>Accuracy %</c:v>
                </c:pt>
                <c:pt idx="1">
                  <c:v>Precision %</c:v>
                </c:pt>
                <c:pt idx="2">
                  <c:v>Recall %</c:v>
                </c:pt>
                <c:pt idx="3">
                  <c:v>F1 score %</c:v>
                </c:pt>
              </c:strCache>
            </c:strRef>
          </c:cat>
          <c:val>
            <c:numRef>
              <c:f>'[classification results with ipt.xlsx]joint model'!$N$27:$Q$27</c:f>
              <c:numCache>
                <c:formatCode>General</c:formatCode>
                <c:ptCount val="4"/>
                <c:pt idx="0">
                  <c:v>0.95117862748600635</c:v>
                </c:pt>
                <c:pt idx="1">
                  <c:v>0.86004629629629625</c:v>
                </c:pt>
                <c:pt idx="2">
                  <c:v>0.7979716117216118</c:v>
                </c:pt>
                <c:pt idx="3">
                  <c:v>0.806797699920765</c:v>
                </c:pt>
              </c:numCache>
            </c:numRef>
          </c:val>
          <c:extLst>
            <c:ext xmlns:c16="http://schemas.microsoft.com/office/drawing/2014/chart" uri="{C3380CC4-5D6E-409C-BE32-E72D297353CC}">
              <c16:uniqueId val="{00000003-6CBE-4638-969D-AFD6643E4231}"/>
            </c:ext>
          </c:extLst>
        </c:ser>
        <c:dLbls>
          <c:showLegendKey val="0"/>
          <c:showVal val="0"/>
          <c:showCatName val="0"/>
          <c:showSerName val="0"/>
          <c:showPercent val="0"/>
          <c:showBubbleSize val="0"/>
        </c:dLbls>
        <c:gapWidth val="219"/>
        <c:overlap val="-27"/>
        <c:axId val="749932432"/>
        <c:axId val="749925544"/>
      </c:barChart>
      <c:catAx>
        <c:axId val="7499324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49925544"/>
        <c:crosses val="autoZero"/>
        <c:auto val="1"/>
        <c:lblAlgn val="ctr"/>
        <c:lblOffset val="100"/>
        <c:noMultiLvlLbl val="0"/>
      </c:catAx>
      <c:valAx>
        <c:axId val="749925544"/>
        <c:scaling>
          <c:orientation val="minMax"/>
          <c:max val="1"/>
          <c:min val="0.60000000000000009"/>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499324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bg1"/>
      </a:solid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rgbClr val="0055A0">
                    <a:lumMod val="65000"/>
                    <a:lumOff val="35000"/>
                  </a:srgbClr>
                </a:solidFill>
                <a:latin typeface="+mn-lt"/>
                <a:ea typeface="+mn-ea"/>
                <a:cs typeface="+mn-cs"/>
              </a:defRPr>
            </a:pPr>
            <a:r>
              <a:rPr lang="en-US" sz="1800" dirty="0">
                <a:solidFill>
                  <a:sysClr val="windowText" lastClr="000000"/>
                </a:solidFill>
                <a:effectLst/>
              </a:rPr>
              <a:t>Crack Classification </a:t>
            </a:r>
            <a:endParaRPr lang="en-IE" dirty="0">
              <a:solidFill>
                <a:sysClr val="windowText" lastClr="000000"/>
              </a:solidFill>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rgbClr val="0055A0">
                  <a:lumMod val="65000"/>
                  <a:lumOff val="35000"/>
                </a:srgbClr>
              </a:solidFill>
              <a:latin typeface="+mn-lt"/>
              <a:ea typeface="+mn-ea"/>
              <a:cs typeface="+mn-cs"/>
            </a:defRPr>
          </a:pPr>
          <a:endParaRPr lang="en-US"/>
        </a:p>
      </c:txPr>
    </c:title>
    <c:autoTitleDeleted val="0"/>
    <c:plotArea>
      <c:layout/>
      <c:barChart>
        <c:barDir val="col"/>
        <c:grouping val="clustered"/>
        <c:varyColors val="0"/>
        <c:ser>
          <c:idx val="0"/>
          <c:order val="0"/>
          <c:tx>
            <c:strRef>
              <c:f>'[classification results with ipt.xlsx]joint model'!$N$4:$Q$4</c:f>
              <c:strCache>
                <c:ptCount val="4"/>
                <c:pt idx="0">
                  <c:v>Overall Model </c:v>
                </c:pt>
              </c:strCache>
            </c:strRef>
          </c:tx>
          <c:spPr>
            <a:solidFill>
              <a:srgbClr val="7030A0"/>
            </a:solidFill>
            <a:ln>
              <a:solidFill>
                <a:srgbClr val="000000"/>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'[classification results with ipt.xlsx]joint model'!$N$15:$Q$15</c:f>
              <c:strCache>
                <c:ptCount val="4"/>
                <c:pt idx="0">
                  <c:v>Accuracy %</c:v>
                </c:pt>
                <c:pt idx="1">
                  <c:v>Precision %</c:v>
                </c:pt>
                <c:pt idx="2">
                  <c:v>Recall %</c:v>
                </c:pt>
                <c:pt idx="3">
                  <c:v>F1 score %</c:v>
                </c:pt>
              </c:strCache>
            </c:strRef>
          </c:cat>
          <c:val>
            <c:numRef>
              <c:f>'[classification results with ipt.xlsx]joint model'!$N$7:$Q$7</c:f>
              <c:numCache>
                <c:formatCode>General</c:formatCode>
                <c:ptCount val="4"/>
                <c:pt idx="0">
                  <c:v>0.94295668292406143</c:v>
                </c:pt>
                <c:pt idx="1">
                  <c:v>0.8378453188312649</c:v>
                </c:pt>
                <c:pt idx="2">
                  <c:v>0.8227403913577187</c:v>
                </c:pt>
                <c:pt idx="3">
                  <c:v>0.81450868799285803</c:v>
                </c:pt>
              </c:numCache>
            </c:numRef>
          </c:val>
          <c:extLst>
            <c:ext xmlns:c16="http://schemas.microsoft.com/office/drawing/2014/chart" uri="{C3380CC4-5D6E-409C-BE32-E72D297353CC}">
              <c16:uniqueId val="{00000004-2B52-433C-A0F1-A6F045563D87}"/>
            </c:ext>
          </c:extLst>
        </c:ser>
        <c:dLbls>
          <c:showLegendKey val="0"/>
          <c:showVal val="0"/>
          <c:showCatName val="0"/>
          <c:showSerName val="0"/>
          <c:showPercent val="0"/>
          <c:showBubbleSize val="0"/>
        </c:dLbls>
        <c:gapWidth val="219"/>
        <c:overlap val="-27"/>
        <c:axId val="749932432"/>
        <c:axId val="749925544"/>
      </c:barChart>
      <c:catAx>
        <c:axId val="7499324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49925544"/>
        <c:crosses val="autoZero"/>
        <c:auto val="1"/>
        <c:lblAlgn val="ctr"/>
        <c:lblOffset val="100"/>
        <c:noMultiLvlLbl val="0"/>
      </c:catAx>
      <c:valAx>
        <c:axId val="749925544"/>
        <c:scaling>
          <c:orientation val="minMax"/>
          <c:max val="1"/>
          <c:min val="0.60000000000000009"/>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499324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bg1"/>
      </a:solidFill>
      <a:round/>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IE" dirty="0"/>
              <a:t>Crack</a:t>
            </a:r>
            <a:r>
              <a:rPr lang="en-IE" baseline="0" dirty="0"/>
              <a:t> % at 5m chainage</a:t>
            </a:r>
            <a:endParaRPr lang="en-IE"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7452437874644658"/>
          <c:y val="0.11489655748348415"/>
          <c:w val="0.79203022869753537"/>
          <c:h val="0.66425250306409922"/>
        </c:manualLayout>
      </c:layout>
      <c:lineChart>
        <c:grouping val="standard"/>
        <c:varyColors val="0"/>
        <c:ser>
          <c:idx val="0"/>
          <c:order val="0"/>
          <c:spPr>
            <a:ln w="28575" cap="rnd">
              <a:solidFill>
                <a:schemeClr val="tx2"/>
              </a:solidFill>
              <a:round/>
            </a:ln>
            <a:effectLst/>
          </c:spPr>
          <c:marker>
            <c:symbol val="none"/>
          </c:marker>
          <c:val>
            <c:numRef>
              <c:f>('tt1'!$O$24,'tt1'!$O$29,'tt1'!$O$34,'tt1'!$O$39,'tt1'!$O$44,'tt1'!$O$49,'tt1'!$O$54,'tt1'!$O$59,'tt1'!$O$64,'tt1'!$O$69)</c:f>
              <c:numCache>
                <c:formatCode>General</c:formatCode>
                <c:ptCount val="10"/>
                <c:pt idx="0">
                  <c:v>5.2015604681404426</c:v>
                </c:pt>
                <c:pt idx="1">
                  <c:v>7.1521456436931086</c:v>
                </c:pt>
                <c:pt idx="2">
                  <c:v>7.8023407022106621</c:v>
                </c:pt>
                <c:pt idx="3">
                  <c:v>11.053315994798441</c:v>
                </c:pt>
                <c:pt idx="4">
                  <c:v>7.1521456436931086</c:v>
                </c:pt>
                <c:pt idx="5">
                  <c:v>12.353706111833549</c:v>
                </c:pt>
                <c:pt idx="6">
                  <c:v>13.003901170351105</c:v>
                </c:pt>
                <c:pt idx="7">
                  <c:v>9.7529258777633299</c:v>
                </c:pt>
                <c:pt idx="8">
                  <c:v>4.5513654096228873</c:v>
                </c:pt>
                <c:pt idx="9">
                  <c:v>0.65019505851755532</c:v>
                </c:pt>
              </c:numCache>
            </c:numRef>
          </c:val>
          <c:smooth val="0"/>
          <c:extLst>
            <c:ext xmlns:c16="http://schemas.microsoft.com/office/drawing/2014/chart" uri="{C3380CC4-5D6E-409C-BE32-E72D297353CC}">
              <c16:uniqueId val="{00000000-8DF2-4970-BE3E-766DBFDE3EDA}"/>
            </c:ext>
          </c:extLst>
        </c:ser>
        <c:dLbls>
          <c:showLegendKey val="0"/>
          <c:showVal val="0"/>
          <c:showCatName val="0"/>
          <c:showSerName val="0"/>
          <c:showPercent val="0"/>
          <c:showBubbleSize val="0"/>
        </c:dLbls>
        <c:smooth val="0"/>
        <c:axId val="687583424"/>
        <c:axId val="687578176"/>
      </c:lineChart>
      <c:catAx>
        <c:axId val="687583424"/>
        <c:scaling>
          <c:orientation val="minMax"/>
        </c:scaling>
        <c:delete val="0"/>
        <c:axPos val="b"/>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srgbClr val="0055A0">
                        <a:lumMod val="65000"/>
                        <a:lumOff val="35000"/>
                      </a:srgbClr>
                    </a:solidFill>
                    <a:latin typeface="+mn-lt"/>
                    <a:ea typeface="+mn-ea"/>
                    <a:cs typeface="+mn-cs"/>
                  </a:defRPr>
                </a:pPr>
                <a:r>
                  <a:rPr lang="en-IE" sz="1000" b="0" i="0" baseline="0" dirty="0">
                    <a:effectLst/>
                  </a:rPr>
                  <a:t>Meter chainage</a:t>
                </a:r>
                <a:endParaRPr lang="en-IE" sz="1000" dirty="0">
                  <a:effectLst/>
                </a:endParaRPr>
              </a:p>
            </c:rich>
          </c:tx>
          <c:layout>
            <c:manualLayout>
              <c:xMode val="edge"/>
              <c:yMode val="edge"/>
              <c:x val="0.44638584371507972"/>
              <c:y val="0.88543408208944618"/>
            </c:manualLayout>
          </c:layout>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srgbClr val="0055A0">
                      <a:lumMod val="65000"/>
                      <a:lumOff val="35000"/>
                    </a:srgb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87578176"/>
        <c:crosses val="autoZero"/>
        <c:auto val="1"/>
        <c:lblAlgn val="ctr"/>
        <c:lblOffset val="100"/>
        <c:noMultiLvlLbl val="0"/>
      </c:catAx>
      <c:valAx>
        <c:axId val="6875781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050" b="0" i="0" u="none" strike="noStrike" kern="1200" baseline="0">
                    <a:solidFill>
                      <a:srgbClr val="0055A0">
                        <a:lumMod val="65000"/>
                        <a:lumOff val="35000"/>
                      </a:srgbClr>
                    </a:solidFill>
                    <a:latin typeface="+mn-lt"/>
                    <a:ea typeface="+mn-ea"/>
                    <a:cs typeface="+mn-cs"/>
                  </a:defRPr>
                </a:pPr>
                <a:r>
                  <a:rPr lang="en-IE" sz="1050" b="0" i="0" baseline="0" dirty="0">
                    <a:effectLst/>
                  </a:rPr>
                  <a:t>Crack %</a:t>
                </a:r>
                <a:endParaRPr lang="en-IE" sz="1050" dirty="0">
                  <a:effectLst/>
                </a:endParaRPr>
              </a:p>
              <a:p>
                <a:pPr marL="0" marR="0" lvl="0" indent="0" algn="ctr" defTabSz="914400" rtl="0" eaLnBrk="1" fontAlgn="auto" latinLnBrk="0" hangingPunct="1">
                  <a:lnSpc>
                    <a:spcPct val="100000"/>
                  </a:lnSpc>
                  <a:spcBef>
                    <a:spcPts val="0"/>
                  </a:spcBef>
                  <a:spcAft>
                    <a:spcPts val="0"/>
                  </a:spcAft>
                  <a:buClrTx/>
                  <a:buSzTx/>
                  <a:buFontTx/>
                  <a:buNone/>
                  <a:tabLst/>
                  <a:defRPr sz="1050">
                    <a:solidFill>
                      <a:srgbClr val="0055A0">
                        <a:lumMod val="65000"/>
                        <a:lumOff val="35000"/>
                      </a:srgbClr>
                    </a:solidFill>
                  </a:defRPr>
                </a:pPr>
                <a:endParaRPr lang="en-IE" sz="1050" dirty="0"/>
              </a:p>
            </c:rich>
          </c:tx>
          <c:layout>
            <c:manualLayout>
              <c:xMode val="edge"/>
              <c:yMode val="edge"/>
              <c:x val="3.297303584558442E-2"/>
              <c:y val="0.25065634161036326"/>
            </c:manualLayout>
          </c:layout>
          <c:overlay val="0"/>
          <c:spPr>
            <a:noFill/>
            <a:ln>
              <a:noFill/>
            </a:ln>
            <a:effectLst/>
          </c:spPr>
          <c:txPr>
            <a:bodyPr rot="-540000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050" b="0" i="0" u="none" strike="noStrike" kern="1200" baseline="0">
                  <a:solidFill>
                    <a:srgbClr val="0055A0">
                      <a:lumMod val="65000"/>
                      <a:lumOff val="35000"/>
                    </a:srgb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875834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IE" dirty="0"/>
              <a:t>crack %1m</a:t>
            </a:r>
            <a:r>
              <a:rPr lang="en-IE" baseline="0" dirty="0"/>
              <a:t> chainage </a:t>
            </a:r>
            <a:endParaRPr lang="en-IE" dirty="0"/>
          </a:p>
        </c:rich>
      </c:tx>
      <c:layout>
        <c:manualLayout>
          <c:xMode val="edge"/>
          <c:yMode val="edge"/>
          <c:x val="0.30352539661895866"/>
          <c:y val="0"/>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510028522237621"/>
          <c:y val="0.11152777777777778"/>
          <c:w val="0.83537607564780281"/>
          <c:h val="0.68157452335130397"/>
        </c:manualLayout>
      </c:layout>
      <c:lineChart>
        <c:grouping val="standard"/>
        <c:varyColors val="0"/>
        <c:ser>
          <c:idx val="0"/>
          <c:order val="0"/>
          <c:tx>
            <c:v>crack %</c:v>
          </c:tx>
          <c:spPr>
            <a:ln w="28575" cap="rnd">
              <a:solidFill>
                <a:schemeClr val="tx1"/>
              </a:solidFill>
              <a:round/>
            </a:ln>
            <a:effectLst/>
          </c:spPr>
          <c:marker>
            <c:symbol val="none"/>
          </c:marker>
          <c:cat>
            <c:numRef>
              <c:f>'tt1'!$B$20:$B$69</c:f>
              <c:numCache>
                <c:formatCode>General</c:formatCode>
                <c:ptCount val="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numCache>
            </c:numRef>
          </c:cat>
          <c:val>
            <c:numRef>
              <c:f>'tt1'!$E$20:$E$69</c:f>
              <c:numCache>
                <c:formatCode>General</c:formatCode>
                <c:ptCount val="50"/>
                <c:pt idx="0">
                  <c:v>16.254876462938881</c:v>
                </c:pt>
                <c:pt idx="1">
                  <c:v>9.7529258777633299</c:v>
                </c:pt>
                <c:pt idx="2">
                  <c:v>0</c:v>
                </c:pt>
                <c:pt idx="3">
                  <c:v>0</c:v>
                </c:pt>
                <c:pt idx="4">
                  <c:v>0</c:v>
                </c:pt>
                <c:pt idx="5">
                  <c:v>6.5019505851755532</c:v>
                </c:pt>
                <c:pt idx="6">
                  <c:v>0</c:v>
                </c:pt>
                <c:pt idx="7">
                  <c:v>3.2509752925877766</c:v>
                </c:pt>
                <c:pt idx="8">
                  <c:v>0</c:v>
                </c:pt>
                <c:pt idx="9">
                  <c:v>26.007802340702213</c:v>
                </c:pt>
                <c:pt idx="10">
                  <c:v>9.7529258777633299</c:v>
                </c:pt>
                <c:pt idx="11">
                  <c:v>6.5019505851755532</c:v>
                </c:pt>
                <c:pt idx="12">
                  <c:v>3.2509752925877766</c:v>
                </c:pt>
                <c:pt idx="13">
                  <c:v>6.5019505851755532</c:v>
                </c:pt>
                <c:pt idx="14">
                  <c:v>13.003901170351106</c:v>
                </c:pt>
                <c:pt idx="15">
                  <c:v>6.5019505851755532</c:v>
                </c:pt>
                <c:pt idx="16">
                  <c:v>13.003901170351106</c:v>
                </c:pt>
                <c:pt idx="17">
                  <c:v>9.7529258777633299</c:v>
                </c:pt>
                <c:pt idx="18">
                  <c:v>13.003901170351106</c:v>
                </c:pt>
                <c:pt idx="19">
                  <c:v>13.003901170351106</c:v>
                </c:pt>
                <c:pt idx="20">
                  <c:v>13.003901170351106</c:v>
                </c:pt>
                <c:pt idx="21">
                  <c:v>6.5019505851755532</c:v>
                </c:pt>
                <c:pt idx="22">
                  <c:v>6.5019505851755532</c:v>
                </c:pt>
                <c:pt idx="23">
                  <c:v>0</c:v>
                </c:pt>
                <c:pt idx="24">
                  <c:v>9.7529258777633299</c:v>
                </c:pt>
                <c:pt idx="25">
                  <c:v>9.7529258777633299</c:v>
                </c:pt>
                <c:pt idx="26">
                  <c:v>9.7529258777633299</c:v>
                </c:pt>
                <c:pt idx="27">
                  <c:v>13.003901170351106</c:v>
                </c:pt>
                <c:pt idx="28">
                  <c:v>13.003901170351106</c:v>
                </c:pt>
                <c:pt idx="29">
                  <c:v>16.254876462938881</c:v>
                </c:pt>
                <c:pt idx="30">
                  <c:v>3.2509752925877766</c:v>
                </c:pt>
                <c:pt idx="31">
                  <c:v>52.015604681404426</c:v>
                </c:pt>
                <c:pt idx="32">
                  <c:v>9.7529258777633299</c:v>
                </c:pt>
                <c:pt idx="33">
                  <c:v>0</c:v>
                </c:pt>
                <c:pt idx="34">
                  <c:v>0</c:v>
                </c:pt>
                <c:pt idx="35">
                  <c:v>9.7529258777633299</c:v>
                </c:pt>
                <c:pt idx="36">
                  <c:v>9.7529258777633299</c:v>
                </c:pt>
                <c:pt idx="37">
                  <c:v>6.5019505851755532</c:v>
                </c:pt>
                <c:pt idx="38">
                  <c:v>9.7529258777633299</c:v>
                </c:pt>
                <c:pt idx="39">
                  <c:v>13.003901170351106</c:v>
                </c:pt>
                <c:pt idx="40">
                  <c:v>9.7529258777633299</c:v>
                </c:pt>
                <c:pt idx="41">
                  <c:v>9.7529258777633299</c:v>
                </c:pt>
                <c:pt idx="42">
                  <c:v>3.2509752925877766</c:v>
                </c:pt>
                <c:pt idx="43">
                  <c:v>0</c:v>
                </c:pt>
                <c:pt idx="44">
                  <c:v>0</c:v>
                </c:pt>
                <c:pt idx="45">
                  <c:v>0</c:v>
                </c:pt>
                <c:pt idx="46">
                  <c:v>0</c:v>
                </c:pt>
                <c:pt idx="47">
                  <c:v>0</c:v>
                </c:pt>
                <c:pt idx="48">
                  <c:v>0</c:v>
                </c:pt>
                <c:pt idx="49">
                  <c:v>3.2509752925877766</c:v>
                </c:pt>
              </c:numCache>
            </c:numRef>
          </c:val>
          <c:smooth val="0"/>
          <c:extLst>
            <c:ext xmlns:c16="http://schemas.microsoft.com/office/drawing/2014/chart" uri="{C3380CC4-5D6E-409C-BE32-E72D297353CC}">
              <c16:uniqueId val="{00000000-0C8A-4AB5-B240-E9FF5EF83FA9}"/>
            </c:ext>
          </c:extLst>
        </c:ser>
        <c:dLbls>
          <c:showLegendKey val="0"/>
          <c:showVal val="0"/>
          <c:showCatName val="0"/>
          <c:showSerName val="0"/>
          <c:showPercent val="0"/>
          <c:showBubbleSize val="0"/>
        </c:dLbls>
        <c:smooth val="0"/>
        <c:axId val="502080312"/>
        <c:axId val="502077032"/>
      </c:lineChart>
      <c:catAx>
        <c:axId val="50208031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IE" dirty="0"/>
                  <a:t>Meter</a:t>
                </a:r>
                <a:r>
                  <a:rPr lang="en-IE" baseline="0" dirty="0"/>
                  <a:t> chainage</a:t>
                </a:r>
                <a:endParaRPr lang="en-IE" dirty="0"/>
              </a:p>
            </c:rich>
          </c:tx>
          <c:layout>
            <c:manualLayout>
              <c:xMode val="edge"/>
              <c:yMode val="edge"/>
              <c:x val="0.43288934864098366"/>
              <c:y val="0.90381962382604253"/>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2077032"/>
        <c:crosses val="autoZero"/>
        <c:auto val="1"/>
        <c:lblAlgn val="ctr"/>
        <c:lblOffset val="100"/>
        <c:noMultiLvlLbl val="0"/>
      </c:catAx>
      <c:valAx>
        <c:axId val="50207703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IE" dirty="0"/>
                  <a:t>Crack</a:t>
                </a:r>
                <a:r>
                  <a:rPr lang="en-IE" baseline="0" dirty="0"/>
                  <a:t> %</a:t>
                </a:r>
                <a:endParaRPr lang="en-IE"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2080312"/>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343A02E-4A02-4620-AF7C-349745F57C7A}" type="datetimeFigureOut">
              <a:rPr lang="en-GB" smtClean="0"/>
              <a:t>14/09/2021</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F62C863-781C-4953-8CD6-9DB4D5CD6981}" type="slidenum">
              <a:rPr lang="en-GB" smtClean="0"/>
              <a:t>‹#›</a:t>
            </a:fld>
            <a:endParaRPr lang="en-GB" dirty="0"/>
          </a:p>
        </p:txBody>
      </p:sp>
    </p:spTree>
    <p:extLst>
      <p:ext uri="{BB962C8B-B14F-4D97-AF65-F5344CB8AC3E}">
        <p14:creationId xmlns:p14="http://schemas.microsoft.com/office/powerpoint/2010/main" val="2857528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D2021D-E1B6-48B7-8E96-4908EA115056}" type="datetimeFigureOut">
              <a:rPr lang="en-GB" smtClean="0"/>
              <a:t>14/09/2021</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642933-932B-401E-BF04-201ADF6B67E6}" type="slidenum">
              <a:rPr lang="en-GB" smtClean="0"/>
              <a:t>‹#›</a:t>
            </a:fld>
            <a:endParaRPr lang="en-GB" dirty="0"/>
          </a:p>
        </p:txBody>
      </p:sp>
    </p:spTree>
    <p:extLst>
      <p:ext uri="{BB962C8B-B14F-4D97-AF65-F5344CB8AC3E}">
        <p14:creationId xmlns:p14="http://schemas.microsoft.com/office/powerpoint/2010/main" val="825480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4D448D0-E645-4A83-80A5-808A0D98DDD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53662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4B642933-932B-401E-BF04-201ADF6B67E6}" type="slidenum">
              <a:rPr lang="en-GB" smtClean="0"/>
              <a:t>9</a:t>
            </a:fld>
            <a:endParaRPr lang="en-GB" dirty="0"/>
          </a:p>
        </p:txBody>
      </p:sp>
    </p:spTree>
    <p:extLst>
      <p:ext uri="{BB962C8B-B14F-4D97-AF65-F5344CB8AC3E}">
        <p14:creationId xmlns:p14="http://schemas.microsoft.com/office/powerpoint/2010/main" val="949900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dirty="0"/>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a:t>home.cern</a:t>
            </a:r>
            <a:endParaRPr kumimoji="0" lang="en-US"/>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FC809-C9BD-45A2-B073-C2F36D204687}"/>
              </a:ext>
            </a:extLst>
          </p:cNvPr>
          <p:cNvSpPr>
            <a:spLocks noGrp="1"/>
          </p:cNvSpPr>
          <p:nvPr>
            <p:ph type="title"/>
          </p:nvPr>
        </p:nvSpPr>
        <p:spPr>
          <a:xfrm>
            <a:off x="629841" y="273844"/>
            <a:ext cx="7886700" cy="994172"/>
          </a:xfrm>
        </p:spPr>
        <p:txBody>
          <a:bodyPr/>
          <a:lstStyle/>
          <a:p>
            <a:r>
              <a:rPr lang="en-US"/>
              <a:t>Click to edit Master title style</a:t>
            </a:r>
            <a:endParaRPr lang="en-IE"/>
          </a:p>
        </p:txBody>
      </p:sp>
      <p:sp>
        <p:nvSpPr>
          <p:cNvPr id="3" name="Text Placeholder 2">
            <a:extLst>
              <a:ext uri="{FF2B5EF4-FFF2-40B4-BE49-F238E27FC236}">
                <a16:creationId xmlns:a16="http://schemas.microsoft.com/office/drawing/2014/main" id="{0E75F09E-529B-40A7-9807-17A1CF81E3DA}"/>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9981F190-88D1-4EFC-A244-9342455191AB}"/>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a:extLst>
              <a:ext uri="{FF2B5EF4-FFF2-40B4-BE49-F238E27FC236}">
                <a16:creationId xmlns:a16="http://schemas.microsoft.com/office/drawing/2014/main" id="{658E0226-01D7-4616-8AEA-C013572EF9DB}"/>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272F770B-3698-4022-AFC1-CBF6DEF3656E}"/>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a:extLst>
              <a:ext uri="{FF2B5EF4-FFF2-40B4-BE49-F238E27FC236}">
                <a16:creationId xmlns:a16="http://schemas.microsoft.com/office/drawing/2014/main" id="{B9E34571-D03D-442D-B3AE-9EC22554D628}"/>
              </a:ext>
            </a:extLst>
          </p:cNvPr>
          <p:cNvSpPr>
            <a:spLocks noGrp="1"/>
          </p:cNvSpPr>
          <p:nvPr>
            <p:ph type="dt" sz="half" idx="10"/>
          </p:nvPr>
        </p:nvSpPr>
        <p:spPr/>
        <p:txBody>
          <a:bodyPr/>
          <a:lstStyle/>
          <a:p>
            <a:fld id="{4A11E510-75E4-498B-BFAD-E166121C70C4}" type="datetimeFigureOut">
              <a:rPr lang="en-IE" smtClean="0"/>
              <a:t>14/09/2021</a:t>
            </a:fld>
            <a:endParaRPr lang="en-IE" dirty="0"/>
          </a:p>
        </p:txBody>
      </p:sp>
      <p:sp>
        <p:nvSpPr>
          <p:cNvPr id="8" name="Footer Placeholder 7">
            <a:extLst>
              <a:ext uri="{FF2B5EF4-FFF2-40B4-BE49-F238E27FC236}">
                <a16:creationId xmlns:a16="http://schemas.microsoft.com/office/drawing/2014/main" id="{A6F842F5-28CE-411E-8688-EB474166DF07}"/>
              </a:ext>
            </a:extLst>
          </p:cNvPr>
          <p:cNvSpPr>
            <a:spLocks noGrp="1"/>
          </p:cNvSpPr>
          <p:nvPr>
            <p:ph type="ftr" sz="quarter" idx="11"/>
          </p:nvPr>
        </p:nvSpPr>
        <p:spPr/>
        <p:txBody>
          <a:bodyPr/>
          <a:lstStyle/>
          <a:p>
            <a:endParaRPr lang="en-IE" dirty="0"/>
          </a:p>
        </p:txBody>
      </p:sp>
      <p:sp>
        <p:nvSpPr>
          <p:cNvPr id="9" name="Slide Number Placeholder 8">
            <a:extLst>
              <a:ext uri="{FF2B5EF4-FFF2-40B4-BE49-F238E27FC236}">
                <a16:creationId xmlns:a16="http://schemas.microsoft.com/office/drawing/2014/main" id="{E2D37C3C-0D78-4E54-A6CD-A94E4C9C5328}"/>
              </a:ext>
            </a:extLst>
          </p:cNvPr>
          <p:cNvSpPr>
            <a:spLocks noGrp="1"/>
          </p:cNvSpPr>
          <p:nvPr>
            <p:ph type="sldNum" sz="quarter" idx="12"/>
          </p:nvPr>
        </p:nvSpPr>
        <p:spPr/>
        <p:txBody>
          <a:bodyPr/>
          <a:lstStyle/>
          <a:p>
            <a:fld id="{FF2FA9BA-8B5E-4330-AB76-7B322E60771B}" type="slidenum">
              <a:rPr lang="en-IE" smtClean="0"/>
              <a:t>‹#›</a:t>
            </a:fld>
            <a:endParaRPr lang="en-IE" dirty="0"/>
          </a:p>
        </p:txBody>
      </p:sp>
    </p:spTree>
    <p:extLst>
      <p:ext uri="{BB962C8B-B14F-4D97-AF65-F5344CB8AC3E}">
        <p14:creationId xmlns:p14="http://schemas.microsoft.com/office/powerpoint/2010/main" val="18188331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309355" y="1327799"/>
            <a:ext cx="2520000" cy="2494674"/>
          </a:xfrm>
          <a:prstGeom prst="rect">
            <a:avLst/>
          </a:prstGeom>
        </p:spPr>
      </p:pic>
    </p:spTree>
    <p:extLst>
      <p:ext uri="{BB962C8B-B14F-4D97-AF65-F5344CB8AC3E}">
        <p14:creationId xmlns:p14="http://schemas.microsoft.com/office/powerpoint/2010/main" val="1772546520"/>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a:t>home.cern</a:t>
            </a:r>
            <a:endParaRPr kumimoji="0" lang="en-US"/>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109024861"/>
      </p:ext>
    </p:extLst>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817105796"/>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a:t>home.cern</a:t>
            </a:r>
            <a:endParaRPr kumimoji="0" lang="en-US"/>
          </a:p>
        </p:txBody>
      </p:sp>
    </p:spTree>
    <p:extLst>
      <p:ext uri="{BB962C8B-B14F-4D97-AF65-F5344CB8AC3E}">
        <p14:creationId xmlns:p14="http://schemas.microsoft.com/office/powerpoint/2010/main" val="1230263639"/>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301405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a:t>home.cern</a:t>
            </a:r>
            <a:endParaRPr kumimoji="0" lang="en-US"/>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1449620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normAutofit/>
          </a:bodyPr>
          <a:lstStyle>
            <a:lvl1pPr marL="266700" indent="-230188">
              <a:defRPr sz="2000"/>
            </a:lvl1pPr>
            <a:lvl2pPr marL="715963" indent="-268288">
              <a:defRPr sz="1800"/>
            </a:lvl2pPr>
            <a:lvl3pPr>
              <a:defRPr sz="1600"/>
            </a:lvl3pPr>
            <a:lvl4pPr>
              <a:defRPr sz="1400"/>
            </a:lvl4pPr>
            <a:lvl5pPr>
              <a:defRPr sz="1400"/>
            </a:lvl5pPr>
          </a:lstStyle>
          <a:p>
            <a:pPr lvl="0" eaLnBrk="1" latinLnBrk="0" hangingPunct="1"/>
            <a:r>
              <a:rPr lang="fr-CH"/>
              <a:t>Click to </a:t>
            </a:r>
            <a:r>
              <a:rPr lang="fr-CH" err="1"/>
              <a:t>edit</a:t>
            </a:r>
            <a:r>
              <a:rPr lang="fr-CH"/>
              <a:t> Master </a:t>
            </a:r>
            <a:r>
              <a:rPr lang="fr-CH" err="1"/>
              <a:t>text</a:t>
            </a:r>
            <a:r>
              <a:rPr lang="fr-CH"/>
              <a:t> styles</a:t>
            </a:r>
          </a:p>
          <a:p>
            <a:pPr lvl="1" eaLnBrk="1" latinLnBrk="0" hangingPunct="1"/>
            <a:r>
              <a:rPr lang="fr-CH"/>
              <a:t>Second </a:t>
            </a:r>
            <a:r>
              <a:rPr lang="fr-CH" err="1"/>
              <a:t>level</a:t>
            </a:r>
            <a:endParaRPr lang="fr-CH"/>
          </a:p>
          <a:p>
            <a:pPr lvl="2" eaLnBrk="1" latinLnBrk="0" hangingPunct="1"/>
            <a:r>
              <a:rPr lang="fr-CH" err="1"/>
              <a:t>Third</a:t>
            </a:r>
            <a:r>
              <a:rPr lang="fr-CH"/>
              <a:t> </a:t>
            </a:r>
            <a:r>
              <a:rPr lang="fr-CH" err="1"/>
              <a:t>level</a:t>
            </a:r>
            <a:endParaRPr lang="fr-CH"/>
          </a:p>
          <a:p>
            <a:pPr lvl="3" eaLnBrk="1" latinLnBrk="0" hangingPunct="1"/>
            <a:r>
              <a:rPr lang="fr-CH" err="1"/>
              <a:t>Fourth</a:t>
            </a:r>
            <a:r>
              <a:rPr lang="fr-CH"/>
              <a:t> </a:t>
            </a:r>
            <a:r>
              <a:rPr lang="fr-CH" err="1"/>
              <a:t>level</a:t>
            </a:r>
            <a:endParaRPr lang="fr-CH"/>
          </a:p>
          <a:p>
            <a:pPr lvl="4" eaLnBrk="1" latinLnBrk="0" hangingPunct="1"/>
            <a:r>
              <a:rPr lang="fr-CH" err="1"/>
              <a:t>Fifth</a:t>
            </a:r>
            <a:r>
              <a:rPr lang="fr-CH"/>
              <a:t> </a:t>
            </a:r>
            <a:r>
              <a:rPr lang="fr-CH" err="1"/>
              <a:t>level</a:t>
            </a:r>
            <a:endParaRPr kumimoji="0" lang="en-US"/>
          </a:p>
        </p:txBody>
      </p:sp>
    </p:spTree>
    <p:extLst>
      <p:ext uri="{BB962C8B-B14F-4D97-AF65-F5344CB8AC3E}">
        <p14:creationId xmlns:p14="http://schemas.microsoft.com/office/powerpoint/2010/main" val="42824191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Tree>
    <p:extLst>
      <p:ext uri="{BB962C8B-B14F-4D97-AF65-F5344CB8AC3E}">
        <p14:creationId xmlns:p14="http://schemas.microsoft.com/office/powerpoint/2010/main" val="27600100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Tree>
    <p:extLst>
      <p:ext uri="{BB962C8B-B14F-4D97-AF65-F5344CB8AC3E}">
        <p14:creationId xmlns:p14="http://schemas.microsoft.com/office/powerpoint/2010/main" val="6306385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0841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Tree>
    <p:extLst>
      <p:ext uri="{BB962C8B-B14F-4D97-AF65-F5344CB8AC3E}">
        <p14:creationId xmlns:p14="http://schemas.microsoft.com/office/powerpoint/2010/main" val="6957057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dirty="0"/>
              <a:t>Drag </a:t>
            </a:r>
            <a:r>
              <a:rPr kumimoji="0" lang="fr-CH" dirty="0" err="1"/>
              <a:t>picture</a:t>
            </a:r>
            <a:r>
              <a:rPr kumimoji="0" lang="fr-CH" dirty="0"/>
              <a:t> to </a:t>
            </a:r>
            <a:r>
              <a:rPr kumimoji="0" lang="fr-CH" dirty="0" err="1"/>
              <a:t>placeholder</a:t>
            </a:r>
            <a:r>
              <a:rPr kumimoji="0" lang="fr-CH" dirty="0"/>
              <a:t> or click </a:t>
            </a:r>
            <a:r>
              <a:rPr kumimoji="0" lang="fr-CH" dirty="0" err="1"/>
              <a:t>icon</a:t>
            </a:r>
            <a:r>
              <a:rPr kumimoji="0" lang="fr-CH" dirty="0"/>
              <a:t> to </a:t>
            </a:r>
            <a:r>
              <a:rPr kumimoji="0" lang="fr-CH" dirty="0" err="1"/>
              <a:t>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5651737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a:t>home.cern</a:t>
            </a:r>
            <a:endParaRPr kumimoji="0" lang="en-US"/>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810632644"/>
      </p:ext>
    </p:extLst>
  </p:cSld>
  <p:clrMapOvr>
    <a:overrideClrMapping bg1="dk1" tx1="lt1" bg2="dk2" tx2="lt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FC809-C9BD-45A2-B073-C2F36D204687}"/>
              </a:ext>
            </a:extLst>
          </p:cNvPr>
          <p:cNvSpPr>
            <a:spLocks noGrp="1"/>
          </p:cNvSpPr>
          <p:nvPr>
            <p:ph type="title"/>
          </p:nvPr>
        </p:nvSpPr>
        <p:spPr>
          <a:xfrm>
            <a:off x="629841" y="273844"/>
            <a:ext cx="7886700" cy="994172"/>
          </a:xfrm>
        </p:spPr>
        <p:txBody>
          <a:bodyPr/>
          <a:lstStyle/>
          <a:p>
            <a:r>
              <a:rPr lang="en-US"/>
              <a:t>Click to edit Master title style</a:t>
            </a:r>
            <a:endParaRPr lang="en-IE"/>
          </a:p>
        </p:txBody>
      </p:sp>
      <p:sp>
        <p:nvSpPr>
          <p:cNvPr id="3" name="Text Placeholder 2">
            <a:extLst>
              <a:ext uri="{FF2B5EF4-FFF2-40B4-BE49-F238E27FC236}">
                <a16:creationId xmlns:a16="http://schemas.microsoft.com/office/drawing/2014/main" id="{0E75F09E-529B-40A7-9807-17A1CF81E3DA}"/>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9981F190-88D1-4EFC-A244-9342455191AB}"/>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a:extLst>
              <a:ext uri="{FF2B5EF4-FFF2-40B4-BE49-F238E27FC236}">
                <a16:creationId xmlns:a16="http://schemas.microsoft.com/office/drawing/2014/main" id="{658E0226-01D7-4616-8AEA-C013572EF9DB}"/>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272F770B-3698-4022-AFC1-CBF6DEF3656E}"/>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a:extLst>
              <a:ext uri="{FF2B5EF4-FFF2-40B4-BE49-F238E27FC236}">
                <a16:creationId xmlns:a16="http://schemas.microsoft.com/office/drawing/2014/main" id="{B9E34571-D03D-442D-B3AE-9EC22554D628}"/>
              </a:ext>
            </a:extLst>
          </p:cNvPr>
          <p:cNvSpPr>
            <a:spLocks noGrp="1"/>
          </p:cNvSpPr>
          <p:nvPr>
            <p:ph type="dt" sz="half" idx="10"/>
          </p:nvPr>
        </p:nvSpPr>
        <p:spPr/>
        <p:txBody>
          <a:bodyPr/>
          <a:lstStyle/>
          <a:p>
            <a:fld id="{4A11E510-75E4-498B-BFAD-E166121C70C4}" type="datetimeFigureOut">
              <a:rPr lang="en-IE" smtClean="0"/>
              <a:t>14/09/2021</a:t>
            </a:fld>
            <a:endParaRPr lang="en-IE"/>
          </a:p>
        </p:txBody>
      </p:sp>
      <p:sp>
        <p:nvSpPr>
          <p:cNvPr id="8" name="Footer Placeholder 7">
            <a:extLst>
              <a:ext uri="{FF2B5EF4-FFF2-40B4-BE49-F238E27FC236}">
                <a16:creationId xmlns:a16="http://schemas.microsoft.com/office/drawing/2014/main" id="{A6F842F5-28CE-411E-8688-EB474166DF07}"/>
              </a:ext>
            </a:extLst>
          </p:cNvPr>
          <p:cNvSpPr>
            <a:spLocks noGrp="1"/>
          </p:cNvSpPr>
          <p:nvPr>
            <p:ph type="ftr" sz="quarter" idx="11"/>
          </p:nvPr>
        </p:nvSpPr>
        <p:spPr/>
        <p:txBody>
          <a:bodyPr/>
          <a:lstStyle/>
          <a:p>
            <a:endParaRPr lang="en-IE"/>
          </a:p>
        </p:txBody>
      </p:sp>
      <p:sp>
        <p:nvSpPr>
          <p:cNvPr id="9" name="Slide Number Placeholder 8">
            <a:extLst>
              <a:ext uri="{FF2B5EF4-FFF2-40B4-BE49-F238E27FC236}">
                <a16:creationId xmlns:a16="http://schemas.microsoft.com/office/drawing/2014/main" id="{E2D37C3C-0D78-4E54-A6CD-A94E4C9C5328}"/>
              </a:ext>
            </a:extLst>
          </p:cNvPr>
          <p:cNvSpPr>
            <a:spLocks noGrp="1"/>
          </p:cNvSpPr>
          <p:nvPr>
            <p:ph type="sldNum" sz="quarter" idx="12"/>
          </p:nvPr>
        </p:nvSpPr>
        <p:spPr/>
        <p:txBody>
          <a:bodyPr/>
          <a:lstStyle/>
          <a:p>
            <a:fld id="{FF2FA9BA-8B5E-4330-AB76-7B322E60771B}" type="slidenum">
              <a:rPr lang="en-IE" smtClean="0"/>
              <a:t>‹#›</a:t>
            </a:fld>
            <a:endParaRPr lang="en-IE"/>
          </a:p>
        </p:txBody>
      </p:sp>
    </p:spTree>
    <p:extLst>
      <p:ext uri="{BB962C8B-B14F-4D97-AF65-F5344CB8AC3E}">
        <p14:creationId xmlns:p14="http://schemas.microsoft.com/office/powerpoint/2010/main" val="108720935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8084" y="3310500"/>
            <a:ext cx="5646662" cy="889141"/>
          </a:xfrm>
        </p:spPr>
        <p:txBody>
          <a:bodyPr anchor="b">
            <a:normAutofit/>
          </a:bodyPr>
          <a:lstStyle>
            <a:lvl1pPr algn="l">
              <a:defRPr sz="2400">
                <a:latin typeface="Calibri" panose="020F0502020204030204" pitchFamily="34" charset="0"/>
              </a:defRPr>
            </a:lvl1pPr>
          </a:lstStyle>
          <a:p>
            <a:r>
              <a:rPr lang="en-US"/>
              <a:t>Click to edit Master title style</a:t>
            </a:r>
            <a:endParaRPr lang="en-GB"/>
          </a:p>
        </p:txBody>
      </p:sp>
      <p:sp>
        <p:nvSpPr>
          <p:cNvPr id="3" name="Subtitle 2"/>
          <p:cNvSpPr>
            <a:spLocks noGrp="1"/>
          </p:cNvSpPr>
          <p:nvPr>
            <p:ph type="subTitle" idx="1"/>
          </p:nvPr>
        </p:nvSpPr>
        <p:spPr>
          <a:xfrm>
            <a:off x="278084" y="4263273"/>
            <a:ext cx="5646662" cy="696578"/>
          </a:xfrm>
        </p:spPr>
        <p:txBody>
          <a:bodyPr>
            <a:normAutofit/>
          </a:bodyPr>
          <a:lstStyle>
            <a:lvl1pPr marL="0" indent="0" algn="l">
              <a:buNone/>
              <a:defRPr sz="1350">
                <a:latin typeface="Calibri" panose="020F0502020204030204" pitchFamily="34" charset="0"/>
              </a:defRPr>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a:t>Click to edit Master subtitle style</a:t>
            </a:r>
            <a:endParaRPr lang="en-GB"/>
          </a:p>
        </p:txBody>
      </p:sp>
      <p:pic>
        <p:nvPicPr>
          <p:cNvPr id="21" name="Picture 20"/>
          <p:cNvPicPr>
            <a:picLocks/>
          </p:cNvPicPr>
          <p:nvPr/>
        </p:nvPicPr>
        <p:blipFill rotWithShape="1">
          <a:blip r:embed="rId2" cstate="print">
            <a:extLst>
              <a:ext uri="{28A0092B-C50C-407E-A947-70E740481C1C}">
                <a14:useLocalDpi xmlns:a14="http://schemas.microsoft.com/office/drawing/2010/main" val="0"/>
              </a:ext>
            </a:extLst>
          </a:blip>
          <a:srcRect l="954" t="848" r="848" b="954"/>
          <a:stretch/>
        </p:blipFill>
        <p:spPr>
          <a:xfrm>
            <a:off x="6415830" y="2529851"/>
            <a:ext cx="2430000" cy="2430000"/>
          </a:xfrm>
          <a:prstGeom prst="rect">
            <a:avLst/>
          </a:prstGeom>
        </p:spPr>
      </p:pic>
      <p:pic>
        <p:nvPicPr>
          <p:cNvPr id="6" name="Picture 5"/>
          <p:cNvPicPr>
            <a:picLocks/>
          </p:cNvPicPr>
          <p:nvPr/>
        </p:nvPicPr>
        <p:blipFill rotWithShape="1">
          <a:blip r:embed="rId3" cstate="print">
            <a:extLst>
              <a:ext uri="{28A0092B-C50C-407E-A947-70E740481C1C}">
                <a14:useLocalDpi xmlns:a14="http://schemas.microsoft.com/office/drawing/2010/main" val="0"/>
              </a:ext>
            </a:extLst>
          </a:blip>
          <a:srcRect t="26051"/>
          <a:stretch/>
        </p:blipFill>
        <p:spPr>
          <a:xfrm>
            <a:off x="278084" y="393980"/>
            <a:ext cx="2700000" cy="2700000"/>
          </a:xfrm>
          <a:prstGeom prst="rect">
            <a:avLst/>
          </a:prstGeom>
        </p:spPr>
      </p:pic>
      <p:pic>
        <p:nvPicPr>
          <p:cNvPr id="7" name="Picture 6"/>
          <p:cNvPicPr>
            <a:picLocks/>
          </p:cNvPicPr>
          <p:nvPr/>
        </p:nvPicPr>
        <p:blipFill rotWithShape="1">
          <a:blip r:embed="rId4" cstate="print">
            <a:extLst>
              <a:ext uri="{28A0092B-C50C-407E-A947-70E740481C1C}">
                <a14:useLocalDpi xmlns:a14="http://schemas.microsoft.com/office/drawing/2010/main" val="0"/>
              </a:ext>
            </a:extLst>
          </a:blip>
          <a:srcRect t="10369" b="22058"/>
          <a:stretch/>
        </p:blipFill>
        <p:spPr>
          <a:xfrm>
            <a:off x="3223268" y="393980"/>
            <a:ext cx="2700000" cy="2700000"/>
          </a:xfrm>
          <a:prstGeom prst="rect">
            <a:avLst/>
          </a:prstGeom>
        </p:spPr>
      </p:pic>
      <p:sp>
        <p:nvSpPr>
          <p:cNvPr id="4" name="Rectangle 3"/>
          <p:cNvSpPr/>
          <p:nvPr userDrawn="1"/>
        </p:nvSpPr>
        <p:spPr>
          <a:xfrm>
            <a:off x="7158330" y="798980"/>
            <a:ext cx="540000" cy="540000"/>
          </a:xfrm>
          <a:prstGeom prst="rect">
            <a:avLst/>
          </a:prstGeom>
          <a:solidFill>
            <a:srgbClr val="003C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3" name="Picture 12"/>
          <p:cNvPicPr>
            <a:picLocks/>
          </p:cNvPicPr>
          <p:nvPr/>
        </p:nvPicPr>
        <p:blipFill>
          <a:blip r:embed="rId5" cstate="print">
            <a:extLst>
              <a:ext uri="{28A0092B-C50C-407E-A947-70E740481C1C}">
                <a14:useLocalDpi xmlns:a14="http://schemas.microsoft.com/office/drawing/2010/main" val="0"/>
              </a:ext>
            </a:extLst>
          </a:blip>
          <a:stretch>
            <a:fillRect/>
          </a:stretch>
        </p:blipFill>
        <p:spPr>
          <a:xfrm>
            <a:off x="7158330" y="1394126"/>
            <a:ext cx="945000" cy="945000"/>
          </a:xfrm>
          <a:prstGeom prst="rect">
            <a:avLst/>
          </a:prstGeom>
          <a:ln>
            <a:noFill/>
          </a:ln>
        </p:spPr>
      </p:pic>
      <p:pic>
        <p:nvPicPr>
          <p:cNvPr id="14" name="Picture 13"/>
          <p:cNvPicPr>
            <a:picLocks/>
          </p:cNvPicPr>
          <p:nvPr/>
        </p:nvPicPr>
        <p:blipFill rotWithShape="1">
          <a:blip r:embed="rId6" cstate="print">
            <a:extLst>
              <a:ext uri="{28A0092B-C50C-407E-A947-70E740481C1C}">
                <a14:useLocalDpi xmlns:a14="http://schemas.microsoft.com/office/drawing/2010/main" val="0"/>
              </a:ext>
            </a:extLst>
          </a:blip>
          <a:srcRect l="1474" t="972" r="972" b="1474"/>
          <a:stretch/>
        </p:blipFill>
        <p:spPr>
          <a:xfrm>
            <a:off x="7752330" y="393980"/>
            <a:ext cx="945000" cy="945000"/>
          </a:xfrm>
          <a:prstGeom prst="rect">
            <a:avLst/>
          </a:prstGeom>
          <a:ln>
            <a:noFill/>
          </a:ln>
        </p:spPr>
      </p:pic>
      <p:sp>
        <p:nvSpPr>
          <p:cNvPr id="15" name="Rectangle 14"/>
          <p:cNvSpPr/>
          <p:nvPr userDrawn="1"/>
        </p:nvSpPr>
        <p:spPr>
          <a:xfrm>
            <a:off x="8157330" y="1395313"/>
            <a:ext cx="540000" cy="540000"/>
          </a:xfrm>
          <a:prstGeom prst="rect">
            <a:avLst/>
          </a:prstGeom>
          <a:solidFill>
            <a:srgbClr val="FFCC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6" name="Rectangle 15"/>
          <p:cNvSpPr/>
          <p:nvPr userDrawn="1"/>
        </p:nvSpPr>
        <p:spPr>
          <a:xfrm>
            <a:off x="6564330" y="1799125"/>
            <a:ext cx="540000" cy="540000"/>
          </a:xfrm>
          <a:prstGeom prst="rect">
            <a:avLst/>
          </a:prstGeom>
          <a:solidFill>
            <a:srgbClr val="CE22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2631183516"/>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8651" y="354458"/>
            <a:ext cx="6094880" cy="2606390"/>
          </a:xfrm>
          <a:solidFill>
            <a:srgbClr val="FFB500"/>
          </a:solidFill>
        </p:spPr>
        <p:txBody>
          <a:bodyPr anchor="t"/>
          <a:lstStyle>
            <a:lvl1pPr>
              <a:defRPr sz="3375"/>
            </a:lvl1pPr>
          </a:lstStyle>
          <a:p>
            <a:r>
              <a:rPr lang="en-US"/>
              <a:t>Click to edit Master title style</a:t>
            </a:r>
            <a:endParaRPr lang="en-GB"/>
          </a:p>
        </p:txBody>
      </p:sp>
      <p:sp>
        <p:nvSpPr>
          <p:cNvPr id="3" name="Text Placeholder 2"/>
          <p:cNvSpPr>
            <a:spLocks noGrp="1"/>
          </p:cNvSpPr>
          <p:nvPr>
            <p:ph type="body" idx="1"/>
          </p:nvPr>
        </p:nvSpPr>
        <p:spPr>
          <a:xfrm>
            <a:off x="628651" y="1747490"/>
            <a:ext cx="6094880" cy="824261"/>
          </a:xfrm>
        </p:spPr>
        <p:txBody>
          <a:bodyPr/>
          <a:lstStyle>
            <a:lvl1pPr marL="0" indent="0">
              <a:buNone/>
              <a:defRPr sz="1350">
                <a:solidFill>
                  <a:schemeClr val="tx1"/>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449FF9A-192D-4920-9C24-49CD6799CC83}" type="datetimeFigureOut">
              <a:rPr lang="en-GB" smtClean="0"/>
              <a:t>14/09/2021</a:t>
            </a:fld>
            <a:endParaRPr lang="en-GB"/>
          </a:p>
        </p:txBody>
      </p:sp>
      <p:sp>
        <p:nvSpPr>
          <p:cNvPr id="5" name="Footer Placeholder 4"/>
          <p:cNvSpPr>
            <a:spLocks noGrp="1"/>
          </p:cNvSpPr>
          <p:nvPr>
            <p:ph type="ftr" sz="quarter" idx="11"/>
          </p:nvPr>
        </p:nvSpPr>
        <p:spPr/>
        <p:txBody>
          <a:bodyPr/>
          <a:lstStyle/>
          <a:p>
            <a:endParaRPr lang="en-GB"/>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24039" y="2960848"/>
            <a:ext cx="2071116" cy="2080260"/>
          </a:xfrm>
          <a:prstGeom prst="rect">
            <a:avLst/>
          </a:prstGeom>
        </p:spPr>
      </p:pic>
    </p:spTree>
    <p:extLst>
      <p:ext uri="{BB962C8B-B14F-4D97-AF65-F5344CB8AC3E}">
        <p14:creationId xmlns:p14="http://schemas.microsoft.com/office/powerpoint/2010/main" val="4108046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a:t>home.cern</a:t>
            </a:r>
            <a:endParaRPr kumimoji="0" lang="en-US"/>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normAutofit/>
          </a:bodyPr>
          <a:lstStyle>
            <a:lvl1pPr marL="266700" indent="-230188">
              <a:defRPr sz="2000"/>
            </a:lvl1pPr>
            <a:lvl2pPr marL="715963" indent="-268288">
              <a:defRPr sz="1800"/>
            </a:lvl2pPr>
            <a:lvl3pPr>
              <a:defRPr sz="1600"/>
            </a:lvl3pPr>
            <a:lvl4pPr>
              <a:defRPr sz="1400"/>
            </a:lvl4pPr>
            <a:lvl5pPr>
              <a:defRPr sz="1400"/>
            </a:lvl5pPr>
          </a:lstStyle>
          <a:p>
            <a:pPr lvl="0" eaLnBrk="1" latinLnBrk="0" hangingPunct="1"/>
            <a:r>
              <a:rPr lang="fr-CH"/>
              <a:t>Click to </a:t>
            </a:r>
            <a:r>
              <a:rPr lang="fr-CH" err="1"/>
              <a:t>edit</a:t>
            </a:r>
            <a:r>
              <a:rPr lang="fr-CH"/>
              <a:t> Master </a:t>
            </a:r>
            <a:r>
              <a:rPr lang="fr-CH" err="1"/>
              <a:t>text</a:t>
            </a:r>
            <a:r>
              <a:rPr lang="fr-CH"/>
              <a:t> styles</a:t>
            </a:r>
          </a:p>
          <a:p>
            <a:pPr lvl="1" eaLnBrk="1" latinLnBrk="0" hangingPunct="1"/>
            <a:r>
              <a:rPr lang="fr-CH"/>
              <a:t>Second </a:t>
            </a:r>
            <a:r>
              <a:rPr lang="fr-CH" err="1"/>
              <a:t>level</a:t>
            </a:r>
            <a:endParaRPr lang="fr-CH"/>
          </a:p>
          <a:p>
            <a:pPr lvl="2" eaLnBrk="1" latinLnBrk="0" hangingPunct="1"/>
            <a:r>
              <a:rPr lang="fr-CH" err="1"/>
              <a:t>Third</a:t>
            </a:r>
            <a:r>
              <a:rPr lang="fr-CH"/>
              <a:t> </a:t>
            </a:r>
            <a:r>
              <a:rPr lang="fr-CH" err="1"/>
              <a:t>level</a:t>
            </a:r>
            <a:endParaRPr lang="fr-CH"/>
          </a:p>
          <a:p>
            <a:pPr lvl="3" eaLnBrk="1" latinLnBrk="0" hangingPunct="1"/>
            <a:r>
              <a:rPr lang="fr-CH" err="1"/>
              <a:t>Fourth</a:t>
            </a:r>
            <a:r>
              <a:rPr lang="fr-CH"/>
              <a:t> </a:t>
            </a:r>
            <a:r>
              <a:rPr lang="fr-CH" err="1"/>
              <a:t>level</a:t>
            </a:r>
            <a:endParaRPr lang="fr-CH"/>
          </a:p>
          <a:p>
            <a:pPr lvl="4" eaLnBrk="1" latinLnBrk="0" hangingPunct="1"/>
            <a:r>
              <a:rPr lang="fr-CH" err="1"/>
              <a:t>Fifth</a:t>
            </a:r>
            <a:r>
              <a:rPr lang="fr-CH"/>
              <a:t> </a:t>
            </a:r>
            <a:r>
              <a:rPr lang="fr-CH" err="1"/>
              <a:t>level</a:t>
            </a:r>
            <a:endParaRPr kumimoji="0" lang="en-US"/>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1.emf"/><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theme" Target="../theme/theme2.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userDrawn="1"/>
        </p:nvPicPr>
        <p:blipFill>
          <a:blip r:embed="rId16" cstate="email">
            <a:extLst>
              <a:ext uri="{28A0092B-C50C-407E-A947-70E740481C1C}">
                <a14:useLocalDpi xmlns:a14="http://schemas.microsoft.com/office/drawing/2010/main"/>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a:t>Cliquez pour modifier les styles du texte du masque</a:t>
            </a:r>
          </a:p>
          <a:p>
            <a:pPr lvl="1" eaLnBrk="1" latinLnBrk="0" hangingPunct="1"/>
            <a:r>
              <a:rPr kumimoji="0" lang="fr-CH"/>
              <a:t>Deuxième niveau</a:t>
            </a:r>
          </a:p>
          <a:p>
            <a:pPr lvl="2" eaLnBrk="1" latinLnBrk="0" hangingPunct="1"/>
            <a:r>
              <a:rPr kumimoji="0" lang="fr-CH"/>
              <a:t>Troisième niveau</a:t>
            </a:r>
          </a:p>
          <a:p>
            <a:pPr lvl="3" eaLnBrk="1" latinLnBrk="0" hangingPunct="1"/>
            <a:r>
              <a:rPr kumimoji="0" lang="fr-CH"/>
              <a:t>Quatrième niveau</a:t>
            </a:r>
          </a:p>
          <a:p>
            <a:pPr lvl="4" eaLnBrk="1" latinLnBrk="0" hangingPunct="1"/>
            <a:r>
              <a:rPr kumimoji="0" lang="fr-CH"/>
              <a:t>Cinquième niveau</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Lst>
  <p:hf hdr="0"/>
  <p:txStyles>
    <p:titleStyle>
      <a:lvl1pPr algn="l" rtl="0" eaLnBrk="1" latinLnBrk="0" hangingPunct="1">
        <a:spcBef>
          <a:spcPct val="0"/>
        </a:spcBef>
        <a:buNone/>
        <a:defRPr kumimoji="0" sz="3200" kern="1200">
          <a:solidFill>
            <a:schemeClr val="tx1"/>
          </a:solidFill>
          <a:latin typeface="+mj-lt"/>
          <a:ea typeface="+mj-ea"/>
          <a:cs typeface="+mj-cs"/>
        </a:defRPr>
      </a:lvl1pPr>
    </p:titleStyle>
    <p:bodyStyle>
      <a:lvl1pPr marL="266700" indent="-230188" algn="l" rtl="0" eaLnBrk="1" latinLnBrk="0" hangingPunct="1">
        <a:spcBef>
          <a:spcPct val="20000"/>
        </a:spcBef>
        <a:buClr>
          <a:schemeClr val="tx1"/>
        </a:buClr>
        <a:buSzPct val="80000"/>
        <a:buFont typeface="Arial"/>
        <a:buChar char="•"/>
        <a:tabLst>
          <a:tab pos="266700" algn="l"/>
        </a:tabLst>
        <a:defRPr kumimoji="0" sz="1800" kern="1200">
          <a:solidFill>
            <a:schemeClr val="accent6"/>
          </a:solidFill>
          <a:latin typeface="+mn-lt"/>
          <a:ea typeface="+mn-ea"/>
          <a:cs typeface="+mn-cs"/>
        </a:defRPr>
      </a:lvl1pPr>
      <a:lvl2pPr marL="625475" indent="-177800" algn="l" rtl="0" eaLnBrk="1" latinLnBrk="0" hangingPunct="1">
        <a:spcBef>
          <a:spcPct val="20000"/>
        </a:spcBef>
        <a:buClr>
          <a:schemeClr val="tx1"/>
        </a:buClr>
        <a:buSzPct val="90000"/>
        <a:buFont typeface="Arial"/>
        <a:buChar char="•"/>
        <a:defRPr kumimoji="0" sz="1600" kern="1200">
          <a:solidFill>
            <a:schemeClr val="accent6"/>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400" kern="1200">
          <a:solidFill>
            <a:schemeClr val="accent6"/>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200" kern="1200">
          <a:solidFill>
            <a:schemeClr val="accent6"/>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200" kern="1200">
          <a:solidFill>
            <a:schemeClr val="accent6"/>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userDrawn="1"/>
        </p:nvPicPr>
        <p:blipFill>
          <a:blip r:embed="rId18" cstate="email">
            <a:extLst>
              <a:ext uri="{28A0092B-C50C-407E-A947-70E740481C1C}">
                <a14:useLocalDpi xmlns:a14="http://schemas.microsoft.com/office/drawing/2010/main"/>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a:t>Cliquez pour modifier les styles du texte du masque</a:t>
            </a:r>
          </a:p>
          <a:p>
            <a:pPr lvl="1" eaLnBrk="1" latinLnBrk="0" hangingPunct="1"/>
            <a:r>
              <a:rPr kumimoji="0" lang="fr-CH"/>
              <a:t>Deuxième niveau</a:t>
            </a:r>
          </a:p>
          <a:p>
            <a:pPr lvl="2" eaLnBrk="1" latinLnBrk="0" hangingPunct="1"/>
            <a:r>
              <a:rPr kumimoji="0" lang="fr-CH"/>
              <a:t>Troisième niveau</a:t>
            </a:r>
          </a:p>
          <a:p>
            <a:pPr lvl="3" eaLnBrk="1" latinLnBrk="0" hangingPunct="1"/>
            <a:r>
              <a:rPr kumimoji="0" lang="fr-CH"/>
              <a:t>Quatrième niveau</a:t>
            </a:r>
          </a:p>
          <a:p>
            <a:pPr lvl="4" eaLnBrk="1" latinLnBrk="0" hangingPunct="1"/>
            <a:r>
              <a:rPr kumimoji="0" lang="fr-CH"/>
              <a:t>Cinquième niveau</a:t>
            </a:r>
            <a:endParaRPr kumimoji="0" lang="en-US"/>
          </a:p>
        </p:txBody>
      </p:sp>
    </p:spTree>
    <p:extLst>
      <p:ext uri="{BB962C8B-B14F-4D97-AF65-F5344CB8AC3E}">
        <p14:creationId xmlns:p14="http://schemas.microsoft.com/office/powerpoint/2010/main" val="2820682669"/>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Lst>
  <p:hf hdr="0"/>
  <p:txStyles>
    <p:titleStyle>
      <a:lvl1pPr algn="l" rtl="0" eaLnBrk="1" latinLnBrk="0" hangingPunct="1">
        <a:spcBef>
          <a:spcPct val="0"/>
        </a:spcBef>
        <a:buNone/>
        <a:defRPr kumimoji="0" sz="3200" kern="1200">
          <a:solidFill>
            <a:schemeClr val="tx1"/>
          </a:solidFill>
          <a:latin typeface="+mj-lt"/>
          <a:ea typeface="+mj-ea"/>
          <a:cs typeface="+mj-cs"/>
        </a:defRPr>
      </a:lvl1pPr>
    </p:titleStyle>
    <p:bodyStyle>
      <a:lvl1pPr marL="266700" indent="-230188" algn="l" rtl="0" eaLnBrk="1" latinLnBrk="0" hangingPunct="1">
        <a:spcBef>
          <a:spcPct val="20000"/>
        </a:spcBef>
        <a:buClr>
          <a:schemeClr val="tx1"/>
        </a:buClr>
        <a:buSzPct val="80000"/>
        <a:buFont typeface="Arial"/>
        <a:buChar char="•"/>
        <a:tabLst>
          <a:tab pos="266700" algn="l"/>
        </a:tabLst>
        <a:defRPr kumimoji="0" sz="1800" kern="1200">
          <a:solidFill>
            <a:schemeClr val="accent6"/>
          </a:solidFill>
          <a:latin typeface="+mn-lt"/>
          <a:ea typeface="+mn-ea"/>
          <a:cs typeface="+mn-cs"/>
        </a:defRPr>
      </a:lvl1pPr>
      <a:lvl2pPr marL="625475" indent="-177800" algn="l" rtl="0" eaLnBrk="1" latinLnBrk="0" hangingPunct="1">
        <a:spcBef>
          <a:spcPct val="20000"/>
        </a:spcBef>
        <a:buClr>
          <a:schemeClr val="tx1"/>
        </a:buClr>
        <a:buSzPct val="90000"/>
        <a:buFont typeface="Arial"/>
        <a:buChar char="•"/>
        <a:defRPr kumimoji="0" sz="1600" kern="1200">
          <a:solidFill>
            <a:schemeClr val="accent6"/>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400" kern="1200">
          <a:solidFill>
            <a:schemeClr val="accent6"/>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200" kern="1200">
          <a:solidFill>
            <a:schemeClr val="accent6"/>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200" kern="1200">
          <a:solidFill>
            <a:schemeClr val="accent6"/>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g"/><Relationship Id="rId1" Type="http://schemas.openxmlformats.org/officeDocument/2006/relationships/slideLayout" Target="../slideLayouts/slideLayout14.xml"/><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4.xml"/><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7.jpe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8.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 Id="rId9"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http://test-tinspect.web.cern.ch/" TargetMode="External"/><Relationship Id="rId1" Type="http://schemas.openxmlformats.org/officeDocument/2006/relationships/slideLayout" Target="../slideLayouts/slideLayout7.xml"/><Relationship Id="rId5" Type="http://schemas.openxmlformats.org/officeDocument/2006/relationships/image" Target="../media/image43.PNG"/><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 Id="rId5" Type="http://schemas.openxmlformats.org/officeDocument/2006/relationships/image" Target="../media/image47.PNG"/><Relationship Id="rId4" Type="http://schemas.openxmlformats.org/officeDocument/2006/relationships/image" Target="../media/image46.PNG"/></Relationships>
</file>

<file path=ppt/slides/_rels/slide23.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49.jpg"/><Relationship Id="rId1" Type="http://schemas.openxmlformats.org/officeDocument/2006/relationships/slideLayout" Target="../slideLayouts/slideLayout7.xml"/><Relationship Id="rId4" Type="http://schemas.openxmlformats.org/officeDocument/2006/relationships/chart" Target="../charts/chart6.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image" Target="../media/image50.jp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52.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55.png"/><Relationship Id="rId5" Type="http://schemas.openxmlformats.org/officeDocument/2006/relationships/image" Target="../media/image54.JPG"/><Relationship Id="rId4" Type="http://schemas.openxmlformats.org/officeDocument/2006/relationships/image" Target="../media/image53.jpg"/></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image" Target="../media/image58.png"/><Relationship Id="rId1" Type="http://schemas.openxmlformats.org/officeDocument/2006/relationships/slideLayout" Target="../slideLayouts/slideLayout7.xml"/><Relationship Id="rId4" Type="http://schemas.openxmlformats.org/officeDocument/2006/relationships/image" Target="../media/image60.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20.emf"/><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2CA7428-1CE2-4CD5-892E-15FA738CC6B3}"/>
              </a:ext>
            </a:extLst>
          </p:cNvPr>
          <p:cNvSpPr>
            <a:spLocks noGrp="1"/>
          </p:cNvSpPr>
          <p:nvPr>
            <p:ph type="ctrTitle"/>
          </p:nvPr>
        </p:nvSpPr>
        <p:spPr>
          <a:xfrm>
            <a:off x="277432" y="3185684"/>
            <a:ext cx="4018007" cy="1242491"/>
          </a:xfrm>
        </p:spPr>
        <p:txBody>
          <a:bodyPr>
            <a:normAutofit fontScale="90000"/>
          </a:bodyPr>
          <a:lstStyle/>
          <a:p>
            <a:r>
              <a:rPr lang="en-US" dirty="0"/>
              <a:t>Automated Crack Detection for Large-scale Tunnel Structure </a:t>
            </a:r>
            <a:r>
              <a:rPr lang="en-IE" dirty="0"/>
              <a:t>Using </a:t>
            </a:r>
            <a:br>
              <a:rPr lang="en-IE" dirty="0"/>
            </a:br>
            <a:r>
              <a:rPr lang="en-IE" dirty="0"/>
              <a:t>Deep Learning</a:t>
            </a:r>
          </a:p>
        </p:txBody>
      </p:sp>
      <p:sp>
        <p:nvSpPr>
          <p:cNvPr id="7" name="Subtitle 6">
            <a:extLst>
              <a:ext uri="{FF2B5EF4-FFF2-40B4-BE49-F238E27FC236}">
                <a16:creationId xmlns:a16="http://schemas.microsoft.com/office/drawing/2014/main" id="{8BC93D35-747E-458F-AC28-4D55B57EF5E1}"/>
              </a:ext>
            </a:extLst>
          </p:cNvPr>
          <p:cNvSpPr>
            <a:spLocks noGrp="1"/>
          </p:cNvSpPr>
          <p:nvPr>
            <p:ph type="subTitle" idx="1"/>
          </p:nvPr>
        </p:nvSpPr>
        <p:spPr>
          <a:xfrm>
            <a:off x="766495" y="4624708"/>
            <a:ext cx="5646662" cy="250034"/>
          </a:xfrm>
        </p:spPr>
        <p:txBody>
          <a:bodyPr>
            <a:normAutofit fontScale="92500" lnSpcReduction="20000"/>
          </a:bodyPr>
          <a:lstStyle/>
          <a:p>
            <a:r>
              <a:rPr lang="en-IE" dirty="0">
                <a:solidFill>
                  <a:schemeClr val="bg1"/>
                </a:solidFill>
              </a:rPr>
              <a:t>Darragh O’ Brien </a:t>
            </a:r>
          </a:p>
        </p:txBody>
      </p:sp>
      <p:pic>
        <p:nvPicPr>
          <p:cNvPr id="1026" name="Picture 2" descr="Image result for icrag"/>
          <p:cNvPicPr>
            <a:picLocks noChangeAspect="1" noChangeArrowheads="1"/>
          </p:cNvPicPr>
          <p:nvPr/>
        </p:nvPicPr>
        <p:blipFill rotWithShape="1">
          <a:blip r:embed="rId3">
            <a:extLst>
              <a:ext uri="{28A0092B-C50C-407E-A947-70E740481C1C}">
                <a14:useLocalDpi xmlns:a14="http://schemas.microsoft.com/office/drawing/2010/main" val="0"/>
              </a:ext>
            </a:extLst>
          </a:blip>
          <a:srcRect t="27299" b="27437"/>
          <a:stretch/>
        </p:blipFill>
        <p:spPr bwMode="auto">
          <a:xfrm>
            <a:off x="4296090" y="3469914"/>
            <a:ext cx="2117067" cy="9582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19077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Outline </a:t>
            </a:r>
          </a:p>
        </p:txBody>
      </p:sp>
      <p:sp>
        <p:nvSpPr>
          <p:cNvPr id="3" name="Content Placeholder 2"/>
          <p:cNvSpPr>
            <a:spLocks noGrp="1"/>
          </p:cNvSpPr>
          <p:nvPr>
            <p:ph idx="1"/>
          </p:nvPr>
        </p:nvSpPr>
        <p:spPr/>
        <p:txBody>
          <a:bodyPr/>
          <a:lstStyle/>
          <a:p>
            <a:pPr>
              <a:buFont typeface="Wingdings" panose="05000000000000000000" pitchFamily="2" charset="2"/>
              <a:buChar char="Ø"/>
            </a:pPr>
            <a:r>
              <a:rPr lang="en-IE" dirty="0">
                <a:solidFill>
                  <a:schemeClr val="accent5">
                    <a:lumMod val="40000"/>
                    <a:lumOff val="60000"/>
                  </a:schemeClr>
                </a:solidFill>
              </a:rPr>
              <a:t>Motivation </a:t>
            </a:r>
          </a:p>
          <a:p>
            <a:pPr>
              <a:buFont typeface="Wingdings" panose="05000000000000000000" pitchFamily="2" charset="2"/>
              <a:buChar char="Ø"/>
            </a:pPr>
            <a:r>
              <a:rPr lang="en-IE" dirty="0">
                <a:solidFill>
                  <a:schemeClr val="accent5">
                    <a:lumMod val="40000"/>
                    <a:lumOff val="60000"/>
                  </a:schemeClr>
                </a:solidFill>
              </a:rPr>
              <a:t>Algorithm development </a:t>
            </a:r>
          </a:p>
          <a:p>
            <a:pPr>
              <a:buFont typeface="Wingdings" panose="05000000000000000000" pitchFamily="2" charset="2"/>
              <a:buChar char="Ø"/>
            </a:pPr>
            <a:r>
              <a:rPr lang="en-IE" b="1" dirty="0"/>
              <a:t>Algorithm testing </a:t>
            </a:r>
          </a:p>
          <a:p>
            <a:pPr>
              <a:buFont typeface="Wingdings" panose="05000000000000000000" pitchFamily="2" charset="2"/>
              <a:buChar char="Ø"/>
            </a:pPr>
            <a:r>
              <a:rPr lang="en-IE" dirty="0">
                <a:solidFill>
                  <a:schemeClr val="accent5">
                    <a:lumMod val="40000"/>
                    <a:lumOff val="60000"/>
                  </a:schemeClr>
                </a:solidFill>
              </a:rPr>
              <a:t>Crack Classification </a:t>
            </a:r>
          </a:p>
          <a:p>
            <a:pPr>
              <a:buFont typeface="Wingdings" panose="05000000000000000000" pitchFamily="2" charset="2"/>
              <a:buChar char="Ø"/>
            </a:pPr>
            <a:r>
              <a:rPr lang="en-IE" dirty="0">
                <a:solidFill>
                  <a:schemeClr val="accent5">
                    <a:lumMod val="40000"/>
                    <a:lumOff val="60000"/>
                  </a:schemeClr>
                </a:solidFill>
              </a:rPr>
              <a:t>Algorithm deployment </a:t>
            </a:r>
          </a:p>
          <a:p>
            <a:pPr>
              <a:buFont typeface="Wingdings" panose="05000000000000000000" pitchFamily="2" charset="2"/>
              <a:buChar char="Ø"/>
            </a:pPr>
            <a:r>
              <a:rPr lang="en-IE" dirty="0">
                <a:solidFill>
                  <a:schemeClr val="accent5">
                    <a:lumMod val="40000"/>
                    <a:lumOff val="60000"/>
                  </a:schemeClr>
                </a:solidFill>
              </a:rPr>
              <a:t>Drone inspection </a:t>
            </a:r>
          </a:p>
          <a:p>
            <a:pPr>
              <a:buFont typeface="Wingdings" panose="05000000000000000000" pitchFamily="2" charset="2"/>
              <a:buChar char="Ø"/>
            </a:pPr>
            <a:r>
              <a:rPr lang="en-IE" dirty="0">
                <a:solidFill>
                  <a:schemeClr val="accent5">
                    <a:lumMod val="40000"/>
                    <a:lumOff val="60000"/>
                  </a:schemeClr>
                </a:solidFill>
              </a:rPr>
              <a:t>Future R&amp;D</a:t>
            </a:r>
            <a:endParaRPr lang="en-IE" dirty="0"/>
          </a:p>
          <a:p>
            <a:endParaRPr lang="en-IE" dirty="0"/>
          </a:p>
        </p:txBody>
      </p:sp>
      <p:sp>
        <p:nvSpPr>
          <p:cNvPr id="4" name="TextBox 3">
            <a:extLst>
              <a:ext uri="{FF2B5EF4-FFF2-40B4-BE49-F238E27FC236}">
                <a16:creationId xmlns:a16="http://schemas.microsoft.com/office/drawing/2014/main" id="{91A62004-1087-4F54-86CE-5329979F7760}"/>
              </a:ext>
            </a:extLst>
          </p:cNvPr>
          <p:cNvSpPr txBox="1"/>
          <p:nvPr/>
        </p:nvSpPr>
        <p:spPr>
          <a:xfrm>
            <a:off x="2971800" y="4599048"/>
            <a:ext cx="5712255" cy="523220"/>
          </a:xfrm>
          <a:prstGeom prst="rect">
            <a:avLst/>
          </a:prstGeom>
          <a:noFill/>
        </p:spPr>
        <p:txBody>
          <a:bodyPr wrap="square" rtlCol="0">
            <a:spAutoFit/>
          </a:bodyPr>
          <a:lstStyle/>
          <a:p>
            <a:r>
              <a:rPr lang="en-US" sz="1400" dirty="0">
                <a:solidFill>
                  <a:schemeClr val="bg1"/>
                </a:solidFill>
              </a:rPr>
              <a:t>Automated Crack Detection for Large-scale Tunnel Structure </a:t>
            </a:r>
            <a:r>
              <a:rPr lang="en-IE" sz="1400" dirty="0">
                <a:solidFill>
                  <a:schemeClr val="bg1"/>
                </a:solidFill>
              </a:rPr>
              <a:t>Using </a:t>
            </a:r>
            <a:br>
              <a:rPr lang="en-IE" sz="1400" dirty="0">
                <a:solidFill>
                  <a:schemeClr val="bg1"/>
                </a:solidFill>
              </a:rPr>
            </a:br>
            <a:r>
              <a:rPr lang="en-IE" sz="1400" dirty="0">
                <a:solidFill>
                  <a:schemeClr val="bg1"/>
                </a:solidFill>
              </a:rPr>
              <a:t>Deep Learning</a:t>
            </a:r>
            <a:endParaRPr lang="en-GB" sz="1300" dirty="0">
              <a:solidFill>
                <a:schemeClr val="bg1"/>
              </a:solidFill>
            </a:endParaRPr>
          </a:p>
        </p:txBody>
      </p:sp>
      <p:pic>
        <p:nvPicPr>
          <p:cNvPr id="5" name="Picture 4"/>
          <p:cNvPicPr>
            <a:picLocks noChangeAspect="1"/>
          </p:cNvPicPr>
          <p:nvPr/>
        </p:nvPicPr>
        <p:blipFill>
          <a:blip r:embed="rId2"/>
          <a:stretch>
            <a:fillRect/>
          </a:stretch>
        </p:blipFill>
        <p:spPr>
          <a:xfrm>
            <a:off x="4722914" y="994205"/>
            <a:ext cx="3961140" cy="2800350"/>
          </a:xfrm>
          <a:prstGeom prst="rect">
            <a:avLst/>
          </a:prstGeom>
        </p:spPr>
      </p:pic>
    </p:spTree>
    <p:extLst>
      <p:ext uri="{BB962C8B-B14F-4D97-AF65-F5344CB8AC3E}">
        <p14:creationId xmlns:p14="http://schemas.microsoft.com/office/powerpoint/2010/main" val="695384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5120"/>
            <a:ext cx="8210550" cy="593230"/>
          </a:xfrm>
        </p:spPr>
        <p:txBody>
          <a:bodyPr/>
          <a:lstStyle/>
          <a:p>
            <a:r>
              <a:rPr lang="en-IE" dirty="0"/>
              <a:t>Algorithm testing </a:t>
            </a:r>
          </a:p>
        </p:txBody>
      </p:sp>
      <p:pic>
        <p:nvPicPr>
          <p:cNvPr id="4" name="Content Placeholder 3"/>
          <p:cNvPicPr>
            <a:picLocks noGrp="1" noChangeAspect="1"/>
          </p:cNvPicPr>
          <p:nvPr>
            <p:ph idx="1"/>
          </p:nvPr>
        </p:nvPicPr>
        <p:blipFill>
          <a:blip r:embed="rId2"/>
          <a:stretch>
            <a:fillRect/>
          </a:stretch>
        </p:blipFill>
        <p:spPr>
          <a:xfrm>
            <a:off x="5687179" y="880452"/>
            <a:ext cx="2670279" cy="1176630"/>
          </a:xfrm>
          <a:prstGeom prst="rect">
            <a:avLst/>
          </a:prstGeom>
        </p:spPr>
      </p:pic>
      <p:sp>
        <p:nvSpPr>
          <p:cNvPr id="5" name="Rectangle 4"/>
          <p:cNvSpPr/>
          <p:nvPr/>
        </p:nvSpPr>
        <p:spPr>
          <a:xfrm>
            <a:off x="331687" y="1386217"/>
            <a:ext cx="4622800" cy="2862322"/>
          </a:xfrm>
          <a:prstGeom prst="rect">
            <a:avLst/>
          </a:prstGeom>
        </p:spPr>
        <p:txBody>
          <a:bodyPr wrap="square">
            <a:spAutoFit/>
          </a:bodyPr>
          <a:lstStyle/>
          <a:p>
            <a:r>
              <a:rPr lang="en-GB" sz="1200" dirty="0">
                <a:solidFill>
                  <a:schemeClr val="bg2">
                    <a:lumMod val="10000"/>
                  </a:schemeClr>
                </a:solidFill>
                <a:ea typeface="Times New Roman" panose="02020603050405020304" pitchFamily="18" charset="0"/>
                <a:cs typeface="Times New Roman" panose="02020603050405020304" pitchFamily="18" charset="0"/>
              </a:rPr>
              <a:t>To test the CNN algorithm objectively the model is exposed to data that it previously has not seen.  The separation of this data from the training process allows for true testing as the model has not learned any information specific to these images.</a:t>
            </a:r>
          </a:p>
          <a:p>
            <a:endParaRPr lang="en-GB" sz="1200" dirty="0">
              <a:solidFill>
                <a:schemeClr val="bg2">
                  <a:lumMod val="10000"/>
                </a:schemeClr>
              </a:solidFill>
              <a:ea typeface="Times New Roman" panose="02020603050405020304" pitchFamily="18" charset="0"/>
              <a:cs typeface="Times New Roman" panose="02020603050405020304" pitchFamily="18" charset="0"/>
            </a:endParaRPr>
          </a:p>
          <a:p>
            <a:r>
              <a:rPr lang="en-GB" sz="1200" dirty="0">
                <a:solidFill>
                  <a:schemeClr val="bg2">
                    <a:lumMod val="10000"/>
                  </a:schemeClr>
                </a:solidFill>
                <a:ea typeface="Times New Roman" panose="02020603050405020304" pitchFamily="18" charset="0"/>
                <a:cs typeface="Times New Roman" panose="02020603050405020304" pitchFamily="18" charset="0"/>
              </a:rPr>
              <a:t>The testing used </a:t>
            </a:r>
            <a:r>
              <a:rPr lang="en-US" sz="1200" dirty="0">
                <a:solidFill>
                  <a:schemeClr val="bg2">
                    <a:lumMod val="10000"/>
                  </a:schemeClr>
                </a:solidFill>
                <a:ea typeface="Times New Roman" panose="02020603050405020304" pitchFamily="18" charset="0"/>
                <a:cs typeface="Times New Roman" panose="02020603050405020304" pitchFamily="18" charset="0"/>
              </a:rPr>
              <a:t>30 large images of  3072 x 4096-pixel resolution which when the two scan method is used ultimately tests the model on </a:t>
            </a:r>
            <a:r>
              <a:rPr lang="en-US" sz="1200" dirty="0">
                <a:solidFill>
                  <a:schemeClr val="bg2">
                    <a:lumMod val="10000"/>
                  </a:schemeClr>
                </a:solidFill>
                <a:cs typeface="Times New Roman" panose="02020603050405020304" pitchFamily="18" charset="0"/>
              </a:rPr>
              <a:t>10’710 256 x 256  </a:t>
            </a:r>
            <a:r>
              <a:rPr lang="en-US" sz="1200" dirty="0">
                <a:solidFill>
                  <a:schemeClr val="bg2">
                    <a:lumMod val="10000"/>
                  </a:schemeClr>
                </a:solidFill>
                <a:ea typeface="Times New Roman" panose="02020603050405020304" pitchFamily="18" charset="0"/>
                <a:cs typeface="Times New Roman" panose="02020603050405020304" pitchFamily="18" charset="0"/>
              </a:rPr>
              <a:t>pixel resolution images .</a:t>
            </a:r>
          </a:p>
          <a:p>
            <a:endParaRPr lang="en-US" sz="1200" dirty="0">
              <a:solidFill>
                <a:schemeClr val="bg2">
                  <a:lumMod val="10000"/>
                </a:schemeClr>
              </a:solidFill>
              <a:cs typeface="Times New Roman" panose="02020603050405020304" pitchFamily="18" charset="0"/>
            </a:endParaRPr>
          </a:p>
          <a:p>
            <a:r>
              <a:rPr lang="en-GB" sz="1200" dirty="0">
                <a:solidFill>
                  <a:schemeClr val="bg2">
                    <a:lumMod val="10000"/>
                  </a:schemeClr>
                </a:solidFill>
                <a:cs typeface="Times New Roman" panose="02020603050405020304" pitchFamily="18" charset="0"/>
              </a:rPr>
              <a:t>The images used were taken from different areas of the tunnel infrastructure at CERN displaying varying luminosity/obstructions. This diversity of image conditions enabled to extensively test the accuracy and potential for implementation.</a:t>
            </a:r>
            <a:endParaRPr lang="en-IE" sz="1200" dirty="0">
              <a:solidFill>
                <a:schemeClr val="bg2">
                  <a:lumMod val="10000"/>
                </a:schemeClr>
              </a:solidFill>
              <a:cs typeface="Times New Roman" panose="02020603050405020304" pitchFamily="18" charset="0"/>
            </a:endParaRPr>
          </a:p>
        </p:txBody>
      </p:sp>
      <p:grpSp>
        <p:nvGrpSpPr>
          <p:cNvPr id="6" name="Group 5"/>
          <p:cNvGrpSpPr/>
          <p:nvPr/>
        </p:nvGrpSpPr>
        <p:grpSpPr>
          <a:xfrm>
            <a:off x="5441950" y="2330449"/>
            <a:ext cx="3521202" cy="2054263"/>
            <a:chOff x="0" y="133513"/>
            <a:chExt cx="2833049" cy="1512700"/>
          </a:xfrm>
        </p:grpSpPr>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8109" r="945" b="21"/>
            <a:stretch/>
          </p:blipFill>
          <p:spPr>
            <a:xfrm>
              <a:off x="0" y="133513"/>
              <a:ext cx="2543032" cy="151270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00589" y="1130440"/>
              <a:ext cx="632460" cy="376555"/>
            </a:xfrm>
            <a:prstGeom prst="rect">
              <a:avLst/>
            </a:prstGeom>
          </p:spPr>
        </p:pic>
      </p:grpSp>
    </p:spTree>
    <p:extLst>
      <p:ext uri="{BB962C8B-B14F-4D97-AF65-F5344CB8AC3E}">
        <p14:creationId xmlns:p14="http://schemas.microsoft.com/office/powerpoint/2010/main" val="3448388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nodeType="clickEffect">
                                  <p:stCondLst>
                                    <p:cond delay="0"/>
                                  </p:stCondLst>
                                  <p:childTnLst>
                                    <p:animEffect transition="out" filter="barn(inVertical)">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A4275ED-1E8E-4F79-B667-9C2ACA0C58ED}"/>
              </a:ext>
            </a:extLst>
          </p:cNvPr>
          <p:cNvSpPr>
            <a:spLocks noGrp="1"/>
          </p:cNvSpPr>
          <p:nvPr>
            <p:ph type="body" idx="1"/>
          </p:nvPr>
        </p:nvSpPr>
        <p:spPr>
          <a:xfrm>
            <a:off x="253329" y="-164318"/>
            <a:ext cx="3739779" cy="617934"/>
          </a:xfrm>
        </p:spPr>
        <p:txBody>
          <a:bodyPr/>
          <a:lstStyle/>
          <a:p>
            <a:pPr algn="ctr"/>
            <a:r>
              <a:rPr lang="en-IE" dirty="0"/>
              <a:t>Original Image </a:t>
            </a:r>
          </a:p>
        </p:txBody>
      </p:sp>
      <p:sp>
        <p:nvSpPr>
          <p:cNvPr id="5" name="Text Placeholder 4">
            <a:extLst>
              <a:ext uri="{FF2B5EF4-FFF2-40B4-BE49-F238E27FC236}">
                <a16:creationId xmlns:a16="http://schemas.microsoft.com/office/drawing/2014/main" id="{A799CE09-FFB9-4D32-95F1-BD02E4419E08}"/>
              </a:ext>
            </a:extLst>
          </p:cNvPr>
          <p:cNvSpPr>
            <a:spLocks noGrp="1"/>
          </p:cNvSpPr>
          <p:nvPr>
            <p:ph type="body" sz="quarter" idx="3"/>
          </p:nvPr>
        </p:nvSpPr>
        <p:spPr>
          <a:xfrm>
            <a:off x="4792512" y="-109600"/>
            <a:ext cx="3887391" cy="617934"/>
          </a:xfrm>
        </p:spPr>
        <p:txBody>
          <a:bodyPr/>
          <a:lstStyle/>
          <a:p>
            <a:pPr algn="ctr"/>
            <a:r>
              <a:rPr lang="en-IE" dirty="0"/>
              <a:t>Sliding window Pass 1</a:t>
            </a:r>
          </a:p>
        </p:txBody>
      </p:sp>
      <p:pic>
        <p:nvPicPr>
          <p:cNvPr id="12" name="Content Placeholder 11" descr="A picture containing text&#10;&#10;Description automatically generated">
            <a:extLst>
              <a:ext uri="{FF2B5EF4-FFF2-40B4-BE49-F238E27FC236}">
                <a16:creationId xmlns:a16="http://schemas.microsoft.com/office/drawing/2014/main" id="{A6E42649-FB4F-417A-8D16-30BBF37738DE}"/>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18705" y="508331"/>
            <a:ext cx="3887392" cy="3887392"/>
          </a:xfrm>
          <a:ln>
            <a:solidFill>
              <a:schemeClr val="tx1"/>
            </a:solidFill>
          </a:ln>
        </p:spPr>
      </p:pic>
      <p:pic>
        <p:nvPicPr>
          <p:cNvPr id="20" name="Picture 19" descr="A picture containing outdoor&#10;&#10;Description automatically generated">
            <a:extLst>
              <a:ext uri="{FF2B5EF4-FFF2-40B4-BE49-F238E27FC236}">
                <a16:creationId xmlns:a16="http://schemas.microsoft.com/office/drawing/2014/main" id="{C8461834-8C0F-4A78-8C62-6FB1F69134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135" y="440642"/>
            <a:ext cx="3852100" cy="3947160"/>
          </a:xfrm>
          <a:prstGeom prst="rect">
            <a:avLst/>
          </a:prstGeom>
        </p:spPr>
      </p:pic>
      <p:graphicFrame>
        <p:nvGraphicFramePr>
          <p:cNvPr id="22" name="Table 22">
            <a:extLst>
              <a:ext uri="{FF2B5EF4-FFF2-40B4-BE49-F238E27FC236}">
                <a16:creationId xmlns:a16="http://schemas.microsoft.com/office/drawing/2014/main" id="{D10E2E3A-F442-4288-90AB-CF0BAB644C1D}"/>
              </a:ext>
            </a:extLst>
          </p:cNvPr>
          <p:cNvGraphicFramePr>
            <a:graphicFrameLocks noGrp="1"/>
          </p:cNvGraphicFramePr>
          <p:nvPr/>
        </p:nvGraphicFramePr>
        <p:xfrm>
          <a:off x="407134" y="453616"/>
          <a:ext cx="3852096" cy="3934188"/>
        </p:xfrm>
        <a:graphic>
          <a:graphicData uri="http://schemas.openxmlformats.org/drawingml/2006/table">
            <a:tbl>
              <a:tblPr firstRow="1" bandRow="1">
                <a:tableStyleId>{5940675A-B579-460E-94D1-54222C63F5DA}</a:tableStyleId>
              </a:tblPr>
              <a:tblGrid>
                <a:gridCol w="321008">
                  <a:extLst>
                    <a:ext uri="{9D8B030D-6E8A-4147-A177-3AD203B41FA5}">
                      <a16:colId xmlns:a16="http://schemas.microsoft.com/office/drawing/2014/main" val="3998544767"/>
                    </a:ext>
                  </a:extLst>
                </a:gridCol>
                <a:gridCol w="321008">
                  <a:extLst>
                    <a:ext uri="{9D8B030D-6E8A-4147-A177-3AD203B41FA5}">
                      <a16:colId xmlns:a16="http://schemas.microsoft.com/office/drawing/2014/main" val="749457600"/>
                    </a:ext>
                  </a:extLst>
                </a:gridCol>
                <a:gridCol w="321008">
                  <a:extLst>
                    <a:ext uri="{9D8B030D-6E8A-4147-A177-3AD203B41FA5}">
                      <a16:colId xmlns:a16="http://schemas.microsoft.com/office/drawing/2014/main" val="1987400024"/>
                    </a:ext>
                  </a:extLst>
                </a:gridCol>
                <a:gridCol w="321008">
                  <a:extLst>
                    <a:ext uri="{9D8B030D-6E8A-4147-A177-3AD203B41FA5}">
                      <a16:colId xmlns:a16="http://schemas.microsoft.com/office/drawing/2014/main" val="392531033"/>
                    </a:ext>
                  </a:extLst>
                </a:gridCol>
                <a:gridCol w="321008">
                  <a:extLst>
                    <a:ext uri="{9D8B030D-6E8A-4147-A177-3AD203B41FA5}">
                      <a16:colId xmlns:a16="http://schemas.microsoft.com/office/drawing/2014/main" val="3629493776"/>
                    </a:ext>
                  </a:extLst>
                </a:gridCol>
                <a:gridCol w="321008">
                  <a:extLst>
                    <a:ext uri="{9D8B030D-6E8A-4147-A177-3AD203B41FA5}">
                      <a16:colId xmlns:a16="http://schemas.microsoft.com/office/drawing/2014/main" val="1156631344"/>
                    </a:ext>
                  </a:extLst>
                </a:gridCol>
                <a:gridCol w="321008">
                  <a:extLst>
                    <a:ext uri="{9D8B030D-6E8A-4147-A177-3AD203B41FA5}">
                      <a16:colId xmlns:a16="http://schemas.microsoft.com/office/drawing/2014/main" val="3101198124"/>
                    </a:ext>
                  </a:extLst>
                </a:gridCol>
                <a:gridCol w="321008">
                  <a:extLst>
                    <a:ext uri="{9D8B030D-6E8A-4147-A177-3AD203B41FA5}">
                      <a16:colId xmlns:a16="http://schemas.microsoft.com/office/drawing/2014/main" val="340872751"/>
                    </a:ext>
                  </a:extLst>
                </a:gridCol>
                <a:gridCol w="321008">
                  <a:extLst>
                    <a:ext uri="{9D8B030D-6E8A-4147-A177-3AD203B41FA5}">
                      <a16:colId xmlns:a16="http://schemas.microsoft.com/office/drawing/2014/main" val="3081240261"/>
                    </a:ext>
                  </a:extLst>
                </a:gridCol>
                <a:gridCol w="321008">
                  <a:extLst>
                    <a:ext uri="{9D8B030D-6E8A-4147-A177-3AD203B41FA5}">
                      <a16:colId xmlns:a16="http://schemas.microsoft.com/office/drawing/2014/main" val="1258487164"/>
                    </a:ext>
                  </a:extLst>
                </a:gridCol>
                <a:gridCol w="321008">
                  <a:extLst>
                    <a:ext uri="{9D8B030D-6E8A-4147-A177-3AD203B41FA5}">
                      <a16:colId xmlns:a16="http://schemas.microsoft.com/office/drawing/2014/main" val="1704783411"/>
                    </a:ext>
                  </a:extLst>
                </a:gridCol>
                <a:gridCol w="321008">
                  <a:extLst>
                    <a:ext uri="{9D8B030D-6E8A-4147-A177-3AD203B41FA5}">
                      <a16:colId xmlns:a16="http://schemas.microsoft.com/office/drawing/2014/main" val="4116708419"/>
                    </a:ext>
                  </a:extLst>
                </a:gridCol>
              </a:tblGrid>
              <a:tr h="327849">
                <a:tc>
                  <a:txBody>
                    <a:bodyPr/>
                    <a:lstStyle/>
                    <a:p>
                      <a:r>
                        <a:rPr lang="en-IE" sz="1100" dirty="0"/>
                        <a:t>1</a:t>
                      </a:r>
                    </a:p>
                  </a:txBody>
                  <a:tcPr marL="68580" marR="68580" marT="34290" marB="34290"/>
                </a:tc>
                <a:tc>
                  <a:txBody>
                    <a:bodyPr/>
                    <a:lstStyle/>
                    <a:p>
                      <a:r>
                        <a:rPr lang="en-IE" sz="1200" dirty="0"/>
                        <a:t>2</a:t>
                      </a:r>
                    </a:p>
                  </a:txBody>
                  <a:tcPr marL="68580" marR="68580" marT="34290" marB="34290"/>
                </a:tc>
                <a:tc>
                  <a:txBody>
                    <a:bodyPr/>
                    <a:lstStyle/>
                    <a:p>
                      <a:r>
                        <a:rPr lang="en-IE" sz="1200" dirty="0"/>
                        <a:t>3</a:t>
                      </a:r>
                    </a:p>
                  </a:txBody>
                  <a:tcPr marL="68580" marR="68580" marT="34290" marB="34290"/>
                </a:tc>
                <a:tc>
                  <a:txBody>
                    <a:bodyPr/>
                    <a:lstStyle/>
                    <a:p>
                      <a:r>
                        <a:rPr lang="en-IE" sz="1200" dirty="0"/>
                        <a:t>4</a:t>
                      </a:r>
                    </a:p>
                  </a:txBody>
                  <a:tcPr marL="68580" marR="68580" marT="34290" marB="34290"/>
                </a:tc>
                <a:tc>
                  <a:txBody>
                    <a:bodyPr/>
                    <a:lstStyle/>
                    <a:p>
                      <a:r>
                        <a:rPr lang="en-IE" sz="1200" dirty="0"/>
                        <a:t>5</a:t>
                      </a:r>
                    </a:p>
                  </a:txBody>
                  <a:tcPr marL="68580" marR="68580" marT="34290" marB="34290"/>
                </a:tc>
                <a:tc>
                  <a:txBody>
                    <a:bodyPr/>
                    <a:lstStyle/>
                    <a:p>
                      <a:r>
                        <a:rPr lang="en-IE" sz="1200" dirty="0"/>
                        <a:t>6</a:t>
                      </a:r>
                    </a:p>
                  </a:txBody>
                  <a:tcPr marL="68580" marR="68580" marT="34290" marB="34290"/>
                </a:tc>
                <a:tc>
                  <a:txBody>
                    <a:bodyPr/>
                    <a:lstStyle/>
                    <a:p>
                      <a:r>
                        <a:rPr lang="en-IE" sz="1200" dirty="0"/>
                        <a:t>7</a:t>
                      </a:r>
                    </a:p>
                  </a:txBody>
                  <a:tcPr marL="68580" marR="68580" marT="34290" marB="34290"/>
                </a:tc>
                <a:tc>
                  <a:txBody>
                    <a:bodyPr/>
                    <a:lstStyle/>
                    <a:p>
                      <a:r>
                        <a:rPr lang="en-IE" sz="1200" dirty="0"/>
                        <a:t>8</a:t>
                      </a:r>
                    </a:p>
                  </a:txBody>
                  <a:tcPr marL="68580" marR="68580" marT="34290" marB="34290"/>
                </a:tc>
                <a:tc>
                  <a:txBody>
                    <a:bodyPr/>
                    <a:lstStyle/>
                    <a:p>
                      <a:r>
                        <a:rPr lang="en-IE" sz="1200" dirty="0"/>
                        <a:t>9</a:t>
                      </a:r>
                    </a:p>
                  </a:txBody>
                  <a:tcPr marL="68580" marR="68580" marT="34290" marB="34290"/>
                </a:tc>
                <a:tc>
                  <a:txBody>
                    <a:bodyPr/>
                    <a:lstStyle/>
                    <a:p>
                      <a:r>
                        <a:rPr lang="en-IE" sz="1200" dirty="0"/>
                        <a:t>10</a:t>
                      </a:r>
                    </a:p>
                  </a:txBody>
                  <a:tcPr marL="68580" marR="68580" marT="34290" marB="34290"/>
                </a:tc>
                <a:tc>
                  <a:txBody>
                    <a:bodyPr/>
                    <a:lstStyle/>
                    <a:p>
                      <a:r>
                        <a:rPr lang="en-IE" sz="1200" dirty="0"/>
                        <a:t>11</a:t>
                      </a:r>
                    </a:p>
                  </a:txBody>
                  <a:tcPr marL="68580" marR="68580" marT="34290" marB="34290"/>
                </a:tc>
                <a:tc>
                  <a:txBody>
                    <a:bodyPr/>
                    <a:lstStyle/>
                    <a:p>
                      <a:r>
                        <a:rPr lang="en-IE" sz="1200" dirty="0"/>
                        <a:t>12</a:t>
                      </a:r>
                    </a:p>
                  </a:txBody>
                  <a:tcPr marL="68580" marR="68580" marT="34290" marB="34290"/>
                </a:tc>
                <a:extLst>
                  <a:ext uri="{0D108BD9-81ED-4DB2-BD59-A6C34878D82A}">
                    <a16:rowId xmlns:a16="http://schemas.microsoft.com/office/drawing/2014/main" val="3418557747"/>
                  </a:ext>
                </a:extLst>
              </a:tr>
              <a:tr h="327849">
                <a:tc>
                  <a:txBody>
                    <a:bodyPr/>
                    <a:lstStyle/>
                    <a:p>
                      <a:r>
                        <a:rPr lang="en-IE" sz="1100" dirty="0"/>
                        <a:t>2</a:t>
                      </a:r>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extLst>
                  <a:ext uri="{0D108BD9-81ED-4DB2-BD59-A6C34878D82A}">
                    <a16:rowId xmlns:a16="http://schemas.microsoft.com/office/drawing/2014/main" val="3575528226"/>
                  </a:ext>
                </a:extLst>
              </a:tr>
              <a:tr h="327849">
                <a:tc>
                  <a:txBody>
                    <a:bodyPr/>
                    <a:lstStyle/>
                    <a:p>
                      <a:r>
                        <a:rPr lang="en-IE" sz="1100" dirty="0"/>
                        <a:t>3</a:t>
                      </a:r>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extLst>
                  <a:ext uri="{0D108BD9-81ED-4DB2-BD59-A6C34878D82A}">
                    <a16:rowId xmlns:a16="http://schemas.microsoft.com/office/drawing/2014/main" val="4017166142"/>
                  </a:ext>
                </a:extLst>
              </a:tr>
              <a:tr h="327849">
                <a:tc>
                  <a:txBody>
                    <a:bodyPr/>
                    <a:lstStyle/>
                    <a:p>
                      <a:r>
                        <a:rPr lang="en-IE" sz="1100" dirty="0"/>
                        <a:t>4</a:t>
                      </a:r>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extLst>
                  <a:ext uri="{0D108BD9-81ED-4DB2-BD59-A6C34878D82A}">
                    <a16:rowId xmlns:a16="http://schemas.microsoft.com/office/drawing/2014/main" val="4288781929"/>
                  </a:ext>
                </a:extLst>
              </a:tr>
              <a:tr h="327849">
                <a:tc>
                  <a:txBody>
                    <a:bodyPr/>
                    <a:lstStyle/>
                    <a:p>
                      <a:r>
                        <a:rPr lang="en-IE" sz="1100" dirty="0"/>
                        <a:t>5</a:t>
                      </a:r>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extLst>
                  <a:ext uri="{0D108BD9-81ED-4DB2-BD59-A6C34878D82A}">
                    <a16:rowId xmlns:a16="http://schemas.microsoft.com/office/drawing/2014/main" val="1673800161"/>
                  </a:ext>
                </a:extLst>
              </a:tr>
              <a:tr h="327849">
                <a:tc>
                  <a:txBody>
                    <a:bodyPr/>
                    <a:lstStyle/>
                    <a:p>
                      <a:r>
                        <a:rPr lang="en-IE" sz="1100" dirty="0"/>
                        <a:t>6</a:t>
                      </a:r>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extLst>
                  <a:ext uri="{0D108BD9-81ED-4DB2-BD59-A6C34878D82A}">
                    <a16:rowId xmlns:a16="http://schemas.microsoft.com/office/drawing/2014/main" val="3554878445"/>
                  </a:ext>
                </a:extLst>
              </a:tr>
              <a:tr h="327849">
                <a:tc>
                  <a:txBody>
                    <a:bodyPr/>
                    <a:lstStyle/>
                    <a:p>
                      <a:r>
                        <a:rPr lang="en-IE" sz="1100" dirty="0"/>
                        <a:t>7</a:t>
                      </a:r>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extLst>
                  <a:ext uri="{0D108BD9-81ED-4DB2-BD59-A6C34878D82A}">
                    <a16:rowId xmlns:a16="http://schemas.microsoft.com/office/drawing/2014/main" val="239440011"/>
                  </a:ext>
                </a:extLst>
              </a:tr>
              <a:tr h="327849">
                <a:tc>
                  <a:txBody>
                    <a:bodyPr/>
                    <a:lstStyle/>
                    <a:p>
                      <a:r>
                        <a:rPr lang="en-IE" sz="1100" dirty="0"/>
                        <a:t>8</a:t>
                      </a:r>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extLst>
                  <a:ext uri="{0D108BD9-81ED-4DB2-BD59-A6C34878D82A}">
                    <a16:rowId xmlns:a16="http://schemas.microsoft.com/office/drawing/2014/main" val="2519838761"/>
                  </a:ext>
                </a:extLst>
              </a:tr>
              <a:tr h="327849">
                <a:tc>
                  <a:txBody>
                    <a:bodyPr/>
                    <a:lstStyle/>
                    <a:p>
                      <a:r>
                        <a:rPr lang="en-IE" sz="1100" dirty="0"/>
                        <a:t>9</a:t>
                      </a:r>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extLst>
                  <a:ext uri="{0D108BD9-81ED-4DB2-BD59-A6C34878D82A}">
                    <a16:rowId xmlns:a16="http://schemas.microsoft.com/office/drawing/2014/main" val="950727258"/>
                  </a:ext>
                </a:extLst>
              </a:tr>
              <a:tr h="327849">
                <a:tc>
                  <a:txBody>
                    <a:bodyPr/>
                    <a:lstStyle/>
                    <a:p>
                      <a:r>
                        <a:rPr lang="en-IE" sz="1100" dirty="0"/>
                        <a:t>10</a:t>
                      </a:r>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extLst>
                  <a:ext uri="{0D108BD9-81ED-4DB2-BD59-A6C34878D82A}">
                    <a16:rowId xmlns:a16="http://schemas.microsoft.com/office/drawing/2014/main" val="1416894545"/>
                  </a:ext>
                </a:extLst>
              </a:tr>
              <a:tr h="327849">
                <a:tc>
                  <a:txBody>
                    <a:bodyPr/>
                    <a:lstStyle/>
                    <a:p>
                      <a:r>
                        <a:rPr lang="en-IE" sz="1100" dirty="0"/>
                        <a:t>11</a:t>
                      </a:r>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extLst>
                  <a:ext uri="{0D108BD9-81ED-4DB2-BD59-A6C34878D82A}">
                    <a16:rowId xmlns:a16="http://schemas.microsoft.com/office/drawing/2014/main" val="593591208"/>
                  </a:ext>
                </a:extLst>
              </a:tr>
              <a:tr h="327849">
                <a:tc>
                  <a:txBody>
                    <a:bodyPr/>
                    <a:lstStyle/>
                    <a:p>
                      <a:r>
                        <a:rPr lang="en-IE" sz="1200" dirty="0"/>
                        <a:t>12</a:t>
                      </a:r>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extLst>
                  <a:ext uri="{0D108BD9-81ED-4DB2-BD59-A6C34878D82A}">
                    <a16:rowId xmlns:a16="http://schemas.microsoft.com/office/drawing/2014/main" val="1900164637"/>
                  </a:ext>
                </a:extLst>
              </a:tr>
            </a:tbl>
          </a:graphicData>
        </a:graphic>
      </p:graphicFrame>
      <p:grpSp>
        <p:nvGrpSpPr>
          <p:cNvPr id="8" name="Group 7"/>
          <p:cNvGrpSpPr/>
          <p:nvPr/>
        </p:nvGrpSpPr>
        <p:grpSpPr>
          <a:xfrm>
            <a:off x="4585462" y="859193"/>
            <a:ext cx="4301490" cy="2655570"/>
            <a:chOff x="0" y="133513"/>
            <a:chExt cx="2833049" cy="1512700"/>
          </a:xfrm>
        </p:grpSpPr>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t="8109" r="945" b="21"/>
            <a:stretch/>
          </p:blipFill>
          <p:spPr>
            <a:xfrm>
              <a:off x="0" y="133513"/>
              <a:ext cx="2543032" cy="1512700"/>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00589" y="1130440"/>
              <a:ext cx="632460" cy="376555"/>
            </a:xfrm>
            <a:prstGeom prst="rect">
              <a:avLst/>
            </a:prstGeom>
          </p:spPr>
        </p:pic>
      </p:grpSp>
      <p:sp>
        <p:nvSpPr>
          <p:cNvPr id="11" name="TextBox 10">
            <a:extLst>
              <a:ext uri="{FF2B5EF4-FFF2-40B4-BE49-F238E27FC236}">
                <a16:creationId xmlns:a16="http://schemas.microsoft.com/office/drawing/2014/main" id="{91A62004-1087-4F54-86CE-5329979F7760}"/>
              </a:ext>
            </a:extLst>
          </p:cNvPr>
          <p:cNvSpPr txBox="1"/>
          <p:nvPr/>
        </p:nvSpPr>
        <p:spPr>
          <a:xfrm>
            <a:off x="2971800" y="4599048"/>
            <a:ext cx="5712255" cy="523220"/>
          </a:xfrm>
          <a:prstGeom prst="rect">
            <a:avLst/>
          </a:prstGeom>
          <a:noFill/>
        </p:spPr>
        <p:txBody>
          <a:bodyPr wrap="square" rtlCol="0">
            <a:spAutoFit/>
          </a:bodyPr>
          <a:lstStyle/>
          <a:p>
            <a:r>
              <a:rPr lang="en-US" sz="1400" dirty="0">
                <a:solidFill>
                  <a:schemeClr val="bg1"/>
                </a:solidFill>
              </a:rPr>
              <a:t>Automated Crack Detection for Large-scale Tunnel Structure </a:t>
            </a:r>
            <a:r>
              <a:rPr lang="en-IE" sz="1400" dirty="0">
                <a:solidFill>
                  <a:schemeClr val="bg1"/>
                </a:solidFill>
              </a:rPr>
              <a:t>Using </a:t>
            </a:r>
            <a:br>
              <a:rPr lang="en-IE" sz="1400" dirty="0">
                <a:solidFill>
                  <a:schemeClr val="bg1"/>
                </a:solidFill>
              </a:rPr>
            </a:br>
            <a:r>
              <a:rPr lang="en-IE" sz="1400" dirty="0">
                <a:solidFill>
                  <a:schemeClr val="bg1"/>
                </a:solidFill>
              </a:rPr>
              <a:t>Deep Learning</a:t>
            </a:r>
            <a:endParaRPr lang="en-GB" sz="1300" dirty="0">
              <a:solidFill>
                <a:schemeClr val="bg1"/>
              </a:solidFill>
            </a:endParaRPr>
          </a:p>
        </p:txBody>
      </p:sp>
    </p:spTree>
    <p:extLst>
      <p:ext uri="{BB962C8B-B14F-4D97-AF65-F5344CB8AC3E}">
        <p14:creationId xmlns:p14="http://schemas.microsoft.com/office/powerpoint/2010/main" val="3764730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nodeType="clickEffect">
                                  <p:stCondLst>
                                    <p:cond delay="0"/>
                                  </p:stCondLst>
                                  <p:childTnLst>
                                    <p:animEffect transition="out" filter="barn(inVertical)">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par>
                                <p:cTn id="8" presetID="42"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1000"/>
                                        <p:tgtEl>
                                          <p:spTgt spid="22"/>
                                        </p:tgtEl>
                                      </p:cBhvr>
                                    </p:animEffect>
                                    <p:anim calcmode="lin" valueType="num">
                                      <p:cBhvr>
                                        <p:cTn id="11" dur="1000" fill="hold"/>
                                        <p:tgtEl>
                                          <p:spTgt spid="22"/>
                                        </p:tgtEl>
                                        <p:attrNameLst>
                                          <p:attrName>ppt_x</p:attrName>
                                        </p:attrNameLst>
                                      </p:cBhvr>
                                      <p:tavLst>
                                        <p:tav tm="0">
                                          <p:val>
                                            <p:strVal val="#ppt_x"/>
                                          </p:val>
                                        </p:tav>
                                        <p:tav tm="100000">
                                          <p:val>
                                            <p:strVal val="#ppt_x"/>
                                          </p:val>
                                        </p:tav>
                                      </p:tavLst>
                                    </p:anim>
                                    <p:anim calcmode="lin" valueType="num">
                                      <p:cBhvr>
                                        <p:cTn id="12" dur="1000" fill="hold"/>
                                        <p:tgtEl>
                                          <p:spTgt spid="22"/>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1000"/>
                                        <p:tgtEl>
                                          <p:spTgt spid="5">
                                            <p:txEl>
                                              <p:pRg st="0" end="0"/>
                                            </p:txEl>
                                          </p:spTgt>
                                        </p:tgtEl>
                                      </p:cBhvr>
                                    </p:animEffect>
                                    <p:anim calcmode="lin" valueType="num">
                                      <p:cBhvr>
                                        <p:cTn id="21"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A picture containing outdoor&#10;&#10;Description automatically generated">
            <a:extLst>
              <a:ext uri="{FF2B5EF4-FFF2-40B4-BE49-F238E27FC236}">
                <a16:creationId xmlns:a16="http://schemas.microsoft.com/office/drawing/2014/main" id="{C8461834-8C0F-4A78-8C62-6FB1F69134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072" y="456877"/>
            <a:ext cx="3852108" cy="3840480"/>
          </a:xfrm>
          <a:prstGeom prst="rect">
            <a:avLst/>
          </a:prstGeom>
        </p:spPr>
      </p:pic>
      <p:sp>
        <p:nvSpPr>
          <p:cNvPr id="3" name="Text Placeholder 2">
            <a:extLst>
              <a:ext uri="{FF2B5EF4-FFF2-40B4-BE49-F238E27FC236}">
                <a16:creationId xmlns:a16="http://schemas.microsoft.com/office/drawing/2014/main" id="{EA4275ED-1E8E-4F79-B667-9C2ACA0C58ED}"/>
              </a:ext>
            </a:extLst>
          </p:cNvPr>
          <p:cNvSpPr>
            <a:spLocks noGrp="1"/>
          </p:cNvSpPr>
          <p:nvPr>
            <p:ph type="body" idx="1"/>
          </p:nvPr>
        </p:nvSpPr>
        <p:spPr>
          <a:xfrm>
            <a:off x="226097" y="-161057"/>
            <a:ext cx="3739779" cy="617934"/>
          </a:xfrm>
        </p:spPr>
        <p:txBody>
          <a:bodyPr/>
          <a:lstStyle/>
          <a:p>
            <a:pPr algn="ctr"/>
            <a:r>
              <a:rPr lang="en-IE" dirty="0"/>
              <a:t>Original Image </a:t>
            </a:r>
          </a:p>
        </p:txBody>
      </p:sp>
      <p:sp>
        <p:nvSpPr>
          <p:cNvPr id="5" name="Text Placeholder 4">
            <a:extLst>
              <a:ext uri="{FF2B5EF4-FFF2-40B4-BE49-F238E27FC236}">
                <a16:creationId xmlns:a16="http://schemas.microsoft.com/office/drawing/2014/main" id="{A799CE09-FFB9-4D32-95F1-BD02E4419E08}"/>
              </a:ext>
            </a:extLst>
          </p:cNvPr>
          <p:cNvSpPr>
            <a:spLocks noGrp="1"/>
          </p:cNvSpPr>
          <p:nvPr>
            <p:ph type="body" sz="quarter" idx="3"/>
          </p:nvPr>
        </p:nvSpPr>
        <p:spPr>
          <a:xfrm>
            <a:off x="4809412" y="-161057"/>
            <a:ext cx="3887391" cy="617934"/>
          </a:xfrm>
        </p:spPr>
        <p:txBody>
          <a:bodyPr/>
          <a:lstStyle/>
          <a:p>
            <a:pPr algn="ctr"/>
            <a:r>
              <a:rPr lang="en-IE" dirty="0"/>
              <a:t>Sliding window Pass 2</a:t>
            </a:r>
          </a:p>
        </p:txBody>
      </p:sp>
      <p:pic>
        <p:nvPicPr>
          <p:cNvPr id="8" name="Picture 7" descr="Logo&#10;&#10;Description automatically generated">
            <a:extLst>
              <a:ext uri="{FF2B5EF4-FFF2-40B4-BE49-F238E27FC236}">
                <a16:creationId xmlns:a16="http://schemas.microsoft.com/office/drawing/2014/main" id="{BF25EB9F-7613-4179-9C82-9B8B3DB913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0630" y="456877"/>
            <a:ext cx="3852108" cy="3843427"/>
          </a:xfrm>
          <a:prstGeom prst="rect">
            <a:avLst/>
          </a:prstGeom>
          <a:ln>
            <a:solidFill>
              <a:schemeClr val="tx1"/>
            </a:solidFill>
          </a:ln>
        </p:spPr>
      </p:pic>
      <p:graphicFrame>
        <p:nvGraphicFramePr>
          <p:cNvPr id="7" name="Table 22">
            <a:extLst>
              <a:ext uri="{FF2B5EF4-FFF2-40B4-BE49-F238E27FC236}">
                <a16:creationId xmlns:a16="http://schemas.microsoft.com/office/drawing/2014/main" id="{D10E2E3A-F442-4288-90AB-CF0BAB644C1D}"/>
              </a:ext>
            </a:extLst>
          </p:cNvPr>
          <p:cNvGraphicFramePr>
            <a:graphicFrameLocks noGrp="1"/>
          </p:cNvGraphicFramePr>
          <p:nvPr/>
        </p:nvGraphicFramePr>
        <p:xfrm>
          <a:off x="389837" y="616897"/>
          <a:ext cx="3536577" cy="3520440"/>
        </p:xfrm>
        <a:graphic>
          <a:graphicData uri="http://schemas.openxmlformats.org/drawingml/2006/table">
            <a:tbl>
              <a:tblPr firstRow="1" bandRow="1">
                <a:tableStyleId>{5940675A-B579-460E-94D1-54222C63F5DA}</a:tableStyleId>
              </a:tblPr>
              <a:tblGrid>
                <a:gridCol w="321507">
                  <a:extLst>
                    <a:ext uri="{9D8B030D-6E8A-4147-A177-3AD203B41FA5}">
                      <a16:colId xmlns:a16="http://schemas.microsoft.com/office/drawing/2014/main" val="3998544767"/>
                    </a:ext>
                  </a:extLst>
                </a:gridCol>
                <a:gridCol w="321507">
                  <a:extLst>
                    <a:ext uri="{9D8B030D-6E8A-4147-A177-3AD203B41FA5}">
                      <a16:colId xmlns:a16="http://schemas.microsoft.com/office/drawing/2014/main" val="749457600"/>
                    </a:ext>
                  </a:extLst>
                </a:gridCol>
                <a:gridCol w="321507">
                  <a:extLst>
                    <a:ext uri="{9D8B030D-6E8A-4147-A177-3AD203B41FA5}">
                      <a16:colId xmlns:a16="http://schemas.microsoft.com/office/drawing/2014/main" val="1987400024"/>
                    </a:ext>
                  </a:extLst>
                </a:gridCol>
                <a:gridCol w="321507">
                  <a:extLst>
                    <a:ext uri="{9D8B030D-6E8A-4147-A177-3AD203B41FA5}">
                      <a16:colId xmlns:a16="http://schemas.microsoft.com/office/drawing/2014/main" val="392531033"/>
                    </a:ext>
                  </a:extLst>
                </a:gridCol>
                <a:gridCol w="321507">
                  <a:extLst>
                    <a:ext uri="{9D8B030D-6E8A-4147-A177-3AD203B41FA5}">
                      <a16:colId xmlns:a16="http://schemas.microsoft.com/office/drawing/2014/main" val="3629493776"/>
                    </a:ext>
                  </a:extLst>
                </a:gridCol>
                <a:gridCol w="321507">
                  <a:extLst>
                    <a:ext uri="{9D8B030D-6E8A-4147-A177-3AD203B41FA5}">
                      <a16:colId xmlns:a16="http://schemas.microsoft.com/office/drawing/2014/main" val="1156631344"/>
                    </a:ext>
                  </a:extLst>
                </a:gridCol>
                <a:gridCol w="321507">
                  <a:extLst>
                    <a:ext uri="{9D8B030D-6E8A-4147-A177-3AD203B41FA5}">
                      <a16:colId xmlns:a16="http://schemas.microsoft.com/office/drawing/2014/main" val="3101198124"/>
                    </a:ext>
                  </a:extLst>
                </a:gridCol>
                <a:gridCol w="321507">
                  <a:extLst>
                    <a:ext uri="{9D8B030D-6E8A-4147-A177-3AD203B41FA5}">
                      <a16:colId xmlns:a16="http://schemas.microsoft.com/office/drawing/2014/main" val="340872751"/>
                    </a:ext>
                  </a:extLst>
                </a:gridCol>
                <a:gridCol w="321507">
                  <a:extLst>
                    <a:ext uri="{9D8B030D-6E8A-4147-A177-3AD203B41FA5}">
                      <a16:colId xmlns:a16="http://schemas.microsoft.com/office/drawing/2014/main" val="3081240261"/>
                    </a:ext>
                  </a:extLst>
                </a:gridCol>
                <a:gridCol w="321507">
                  <a:extLst>
                    <a:ext uri="{9D8B030D-6E8A-4147-A177-3AD203B41FA5}">
                      <a16:colId xmlns:a16="http://schemas.microsoft.com/office/drawing/2014/main" val="1258487164"/>
                    </a:ext>
                  </a:extLst>
                </a:gridCol>
                <a:gridCol w="321507">
                  <a:extLst>
                    <a:ext uri="{9D8B030D-6E8A-4147-A177-3AD203B41FA5}">
                      <a16:colId xmlns:a16="http://schemas.microsoft.com/office/drawing/2014/main" val="1704783411"/>
                    </a:ext>
                  </a:extLst>
                </a:gridCol>
              </a:tblGrid>
              <a:tr h="320040">
                <a:tc>
                  <a:txBody>
                    <a:bodyPr/>
                    <a:lstStyle/>
                    <a:p>
                      <a:r>
                        <a:rPr lang="en-IE" sz="1100" dirty="0"/>
                        <a:t>1</a:t>
                      </a:r>
                    </a:p>
                  </a:txBody>
                  <a:tcPr marL="68580" marR="68580" marT="34290" marB="34290"/>
                </a:tc>
                <a:tc>
                  <a:txBody>
                    <a:bodyPr/>
                    <a:lstStyle/>
                    <a:p>
                      <a:r>
                        <a:rPr lang="en-IE" sz="1200" dirty="0"/>
                        <a:t>2</a:t>
                      </a:r>
                    </a:p>
                  </a:txBody>
                  <a:tcPr marL="68580" marR="68580" marT="34290" marB="34290"/>
                </a:tc>
                <a:tc>
                  <a:txBody>
                    <a:bodyPr/>
                    <a:lstStyle/>
                    <a:p>
                      <a:r>
                        <a:rPr lang="en-IE" sz="1200" dirty="0"/>
                        <a:t>3</a:t>
                      </a:r>
                    </a:p>
                  </a:txBody>
                  <a:tcPr marL="68580" marR="68580" marT="34290" marB="34290"/>
                </a:tc>
                <a:tc>
                  <a:txBody>
                    <a:bodyPr/>
                    <a:lstStyle/>
                    <a:p>
                      <a:r>
                        <a:rPr lang="en-IE" sz="1200" dirty="0"/>
                        <a:t>4</a:t>
                      </a:r>
                    </a:p>
                  </a:txBody>
                  <a:tcPr marL="68580" marR="68580" marT="34290" marB="34290"/>
                </a:tc>
                <a:tc>
                  <a:txBody>
                    <a:bodyPr/>
                    <a:lstStyle/>
                    <a:p>
                      <a:r>
                        <a:rPr lang="en-IE" sz="1200" dirty="0"/>
                        <a:t>5</a:t>
                      </a:r>
                    </a:p>
                  </a:txBody>
                  <a:tcPr marL="68580" marR="68580" marT="34290" marB="34290"/>
                </a:tc>
                <a:tc>
                  <a:txBody>
                    <a:bodyPr/>
                    <a:lstStyle/>
                    <a:p>
                      <a:r>
                        <a:rPr lang="en-IE" sz="1200" dirty="0"/>
                        <a:t>6</a:t>
                      </a:r>
                    </a:p>
                  </a:txBody>
                  <a:tcPr marL="68580" marR="68580" marT="34290" marB="34290"/>
                </a:tc>
                <a:tc>
                  <a:txBody>
                    <a:bodyPr/>
                    <a:lstStyle/>
                    <a:p>
                      <a:r>
                        <a:rPr lang="en-IE" sz="1200" dirty="0"/>
                        <a:t>7</a:t>
                      </a:r>
                    </a:p>
                  </a:txBody>
                  <a:tcPr marL="68580" marR="68580" marT="34290" marB="34290"/>
                </a:tc>
                <a:tc>
                  <a:txBody>
                    <a:bodyPr/>
                    <a:lstStyle/>
                    <a:p>
                      <a:r>
                        <a:rPr lang="en-IE" sz="1200" dirty="0"/>
                        <a:t>8</a:t>
                      </a:r>
                    </a:p>
                  </a:txBody>
                  <a:tcPr marL="68580" marR="68580" marT="34290" marB="34290"/>
                </a:tc>
                <a:tc>
                  <a:txBody>
                    <a:bodyPr/>
                    <a:lstStyle/>
                    <a:p>
                      <a:r>
                        <a:rPr lang="en-IE" sz="1200" dirty="0"/>
                        <a:t>9</a:t>
                      </a:r>
                    </a:p>
                  </a:txBody>
                  <a:tcPr marL="68580" marR="68580" marT="34290" marB="34290"/>
                </a:tc>
                <a:tc>
                  <a:txBody>
                    <a:bodyPr/>
                    <a:lstStyle/>
                    <a:p>
                      <a:r>
                        <a:rPr lang="en-IE" sz="1200" dirty="0"/>
                        <a:t>10</a:t>
                      </a:r>
                    </a:p>
                  </a:txBody>
                  <a:tcPr marL="68580" marR="68580" marT="34290" marB="34290"/>
                </a:tc>
                <a:tc>
                  <a:txBody>
                    <a:bodyPr/>
                    <a:lstStyle/>
                    <a:p>
                      <a:r>
                        <a:rPr lang="en-IE" sz="1200" dirty="0"/>
                        <a:t>11</a:t>
                      </a:r>
                    </a:p>
                  </a:txBody>
                  <a:tcPr marL="68580" marR="68580" marT="34290" marB="34290"/>
                </a:tc>
                <a:extLst>
                  <a:ext uri="{0D108BD9-81ED-4DB2-BD59-A6C34878D82A}">
                    <a16:rowId xmlns:a16="http://schemas.microsoft.com/office/drawing/2014/main" val="3418557747"/>
                  </a:ext>
                </a:extLst>
              </a:tr>
              <a:tr h="320040">
                <a:tc>
                  <a:txBody>
                    <a:bodyPr/>
                    <a:lstStyle/>
                    <a:p>
                      <a:r>
                        <a:rPr lang="en-IE" sz="1100" dirty="0"/>
                        <a:t>2</a:t>
                      </a:r>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extLst>
                  <a:ext uri="{0D108BD9-81ED-4DB2-BD59-A6C34878D82A}">
                    <a16:rowId xmlns:a16="http://schemas.microsoft.com/office/drawing/2014/main" val="3575528226"/>
                  </a:ext>
                </a:extLst>
              </a:tr>
              <a:tr h="320040">
                <a:tc>
                  <a:txBody>
                    <a:bodyPr/>
                    <a:lstStyle/>
                    <a:p>
                      <a:r>
                        <a:rPr lang="en-IE" sz="1100" dirty="0"/>
                        <a:t>3</a:t>
                      </a:r>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extLst>
                  <a:ext uri="{0D108BD9-81ED-4DB2-BD59-A6C34878D82A}">
                    <a16:rowId xmlns:a16="http://schemas.microsoft.com/office/drawing/2014/main" val="4017166142"/>
                  </a:ext>
                </a:extLst>
              </a:tr>
              <a:tr h="320040">
                <a:tc>
                  <a:txBody>
                    <a:bodyPr/>
                    <a:lstStyle/>
                    <a:p>
                      <a:r>
                        <a:rPr lang="en-IE" sz="1100" dirty="0"/>
                        <a:t>4</a:t>
                      </a:r>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extLst>
                  <a:ext uri="{0D108BD9-81ED-4DB2-BD59-A6C34878D82A}">
                    <a16:rowId xmlns:a16="http://schemas.microsoft.com/office/drawing/2014/main" val="4288781929"/>
                  </a:ext>
                </a:extLst>
              </a:tr>
              <a:tr h="320040">
                <a:tc>
                  <a:txBody>
                    <a:bodyPr/>
                    <a:lstStyle/>
                    <a:p>
                      <a:r>
                        <a:rPr lang="en-IE" sz="1100" dirty="0"/>
                        <a:t>5</a:t>
                      </a:r>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extLst>
                  <a:ext uri="{0D108BD9-81ED-4DB2-BD59-A6C34878D82A}">
                    <a16:rowId xmlns:a16="http://schemas.microsoft.com/office/drawing/2014/main" val="1673800161"/>
                  </a:ext>
                </a:extLst>
              </a:tr>
              <a:tr h="320040">
                <a:tc>
                  <a:txBody>
                    <a:bodyPr/>
                    <a:lstStyle/>
                    <a:p>
                      <a:r>
                        <a:rPr lang="en-IE" sz="1100" dirty="0"/>
                        <a:t>6</a:t>
                      </a:r>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extLst>
                  <a:ext uri="{0D108BD9-81ED-4DB2-BD59-A6C34878D82A}">
                    <a16:rowId xmlns:a16="http://schemas.microsoft.com/office/drawing/2014/main" val="3554878445"/>
                  </a:ext>
                </a:extLst>
              </a:tr>
              <a:tr h="320040">
                <a:tc>
                  <a:txBody>
                    <a:bodyPr/>
                    <a:lstStyle/>
                    <a:p>
                      <a:r>
                        <a:rPr lang="en-IE" sz="1100" dirty="0"/>
                        <a:t>7</a:t>
                      </a:r>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extLst>
                  <a:ext uri="{0D108BD9-81ED-4DB2-BD59-A6C34878D82A}">
                    <a16:rowId xmlns:a16="http://schemas.microsoft.com/office/drawing/2014/main" val="239440011"/>
                  </a:ext>
                </a:extLst>
              </a:tr>
              <a:tr h="320040">
                <a:tc>
                  <a:txBody>
                    <a:bodyPr/>
                    <a:lstStyle/>
                    <a:p>
                      <a:r>
                        <a:rPr lang="en-IE" sz="1100" dirty="0"/>
                        <a:t>8</a:t>
                      </a:r>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extLst>
                  <a:ext uri="{0D108BD9-81ED-4DB2-BD59-A6C34878D82A}">
                    <a16:rowId xmlns:a16="http://schemas.microsoft.com/office/drawing/2014/main" val="2519838761"/>
                  </a:ext>
                </a:extLst>
              </a:tr>
              <a:tr h="320040">
                <a:tc>
                  <a:txBody>
                    <a:bodyPr/>
                    <a:lstStyle/>
                    <a:p>
                      <a:r>
                        <a:rPr lang="en-IE" sz="1100" dirty="0"/>
                        <a:t>9</a:t>
                      </a:r>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extLst>
                  <a:ext uri="{0D108BD9-81ED-4DB2-BD59-A6C34878D82A}">
                    <a16:rowId xmlns:a16="http://schemas.microsoft.com/office/drawing/2014/main" val="950727258"/>
                  </a:ext>
                </a:extLst>
              </a:tr>
              <a:tr h="320040">
                <a:tc>
                  <a:txBody>
                    <a:bodyPr/>
                    <a:lstStyle/>
                    <a:p>
                      <a:r>
                        <a:rPr lang="en-IE" sz="1100" dirty="0"/>
                        <a:t>10</a:t>
                      </a:r>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extLst>
                  <a:ext uri="{0D108BD9-81ED-4DB2-BD59-A6C34878D82A}">
                    <a16:rowId xmlns:a16="http://schemas.microsoft.com/office/drawing/2014/main" val="1416894545"/>
                  </a:ext>
                </a:extLst>
              </a:tr>
              <a:tr h="320040">
                <a:tc>
                  <a:txBody>
                    <a:bodyPr/>
                    <a:lstStyle/>
                    <a:p>
                      <a:r>
                        <a:rPr lang="en-IE" sz="1100" dirty="0"/>
                        <a:t>11</a:t>
                      </a:r>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tc>
                  <a:txBody>
                    <a:bodyPr/>
                    <a:lstStyle/>
                    <a:p>
                      <a:endParaRPr lang="en-IE" sz="1400" dirty="0"/>
                    </a:p>
                  </a:txBody>
                  <a:tcPr marL="68580" marR="68580" marT="34290" marB="34290"/>
                </a:tc>
                <a:extLst>
                  <a:ext uri="{0D108BD9-81ED-4DB2-BD59-A6C34878D82A}">
                    <a16:rowId xmlns:a16="http://schemas.microsoft.com/office/drawing/2014/main" val="593591208"/>
                  </a:ext>
                </a:extLst>
              </a:tr>
            </a:tbl>
          </a:graphicData>
        </a:graphic>
      </p:graphicFrame>
      <p:grpSp>
        <p:nvGrpSpPr>
          <p:cNvPr id="13" name="Group 12"/>
          <p:cNvGrpSpPr/>
          <p:nvPr/>
        </p:nvGrpSpPr>
        <p:grpSpPr>
          <a:xfrm>
            <a:off x="4382564" y="806805"/>
            <a:ext cx="4301490" cy="2655570"/>
            <a:chOff x="0" y="133513"/>
            <a:chExt cx="2833049" cy="1512700"/>
          </a:xfrm>
        </p:grpSpPr>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t="8109" r="945" b="21"/>
            <a:stretch/>
          </p:blipFill>
          <p:spPr>
            <a:xfrm>
              <a:off x="0" y="133513"/>
              <a:ext cx="2543032" cy="1512700"/>
            </a:xfrm>
            <a:prstGeom prst="rect">
              <a:avLst/>
            </a:prstGeom>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00589" y="1130440"/>
              <a:ext cx="632460" cy="376555"/>
            </a:xfrm>
            <a:prstGeom prst="rect">
              <a:avLst/>
            </a:prstGeom>
          </p:spPr>
        </p:pic>
      </p:grpSp>
      <p:sp>
        <p:nvSpPr>
          <p:cNvPr id="16" name="TextBox 15">
            <a:extLst>
              <a:ext uri="{FF2B5EF4-FFF2-40B4-BE49-F238E27FC236}">
                <a16:creationId xmlns:a16="http://schemas.microsoft.com/office/drawing/2014/main" id="{91A62004-1087-4F54-86CE-5329979F7760}"/>
              </a:ext>
            </a:extLst>
          </p:cNvPr>
          <p:cNvSpPr txBox="1"/>
          <p:nvPr/>
        </p:nvSpPr>
        <p:spPr>
          <a:xfrm>
            <a:off x="2971800" y="4599048"/>
            <a:ext cx="5712255" cy="523220"/>
          </a:xfrm>
          <a:prstGeom prst="rect">
            <a:avLst/>
          </a:prstGeom>
          <a:noFill/>
        </p:spPr>
        <p:txBody>
          <a:bodyPr wrap="square" rtlCol="0">
            <a:spAutoFit/>
          </a:bodyPr>
          <a:lstStyle/>
          <a:p>
            <a:r>
              <a:rPr lang="en-US" sz="1400" dirty="0">
                <a:solidFill>
                  <a:schemeClr val="bg1"/>
                </a:solidFill>
              </a:rPr>
              <a:t>Automated Crack Detection for Large-scale Tunnel Structure </a:t>
            </a:r>
            <a:r>
              <a:rPr lang="en-IE" sz="1400" dirty="0">
                <a:solidFill>
                  <a:schemeClr val="bg1"/>
                </a:solidFill>
              </a:rPr>
              <a:t>Using </a:t>
            </a:r>
            <a:br>
              <a:rPr lang="en-IE" sz="1400" dirty="0">
                <a:solidFill>
                  <a:schemeClr val="bg1"/>
                </a:solidFill>
              </a:rPr>
            </a:br>
            <a:r>
              <a:rPr lang="en-IE" sz="1400" dirty="0">
                <a:solidFill>
                  <a:schemeClr val="bg1"/>
                </a:solidFill>
              </a:rPr>
              <a:t>Deep Learning</a:t>
            </a:r>
            <a:endParaRPr lang="en-GB" sz="1300" dirty="0">
              <a:solidFill>
                <a:schemeClr val="bg1"/>
              </a:solidFill>
            </a:endParaRPr>
          </a:p>
        </p:txBody>
      </p:sp>
    </p:spTree>
    <p:extLst>
      <p:ext uri="{BB962C8B-B14F-4D97-AF65-F5344CB8AC3E}">
        <p14:creationId xmlns:p14="http://schemas.microsoft.com/office/powerpoint/2010/main" val="3928292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nodeType="clickEffect">
                                  <p:stCondLst>
                                    <p:cond delay="0"/>
                                  </p:stCondLst>
                                  <p:childTnLst>
                                    <p:animEffect transition="out" filter="barn(inVertical)">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A picture containing outdoor&#10;&#10;Description automatically generated">
            <a:extLst>
              <a:ext uri="{FF2B5EF4-FFF2-40B4-BE49-F238E27FC236}">
                <a16:creationId xmlns:a16="http://schemas.microsoft.com/office/drawing/2014/main" id="{C8461834-8C0F-4A78-8C62-6FB1F69134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072" y="456877"/>
            <a:ext cx="3852108" cy="3840480"/>
          </a:xfrm>
          <a:prstGeom prst="rect">
            <a:avLst/>
          </a:prstGeom>
        </p:spPr>
      </p:pic>
      <p:sp>
        <p:nvSpPr>
          <p:cNvPr id="3" name="Text Placeholder 2">
            <a:extLst>
              <a:ext uri="{FF2B5EF4-FFF2-40B4-BE49-F238E27FC236}">
                <a16:creationId xmlns:a16="http://schemas.microsoft.com/office/drawing/2014/main" id="{EA4275ED-1E8E-4F79-B667-9C2ACA0C58ED}"/>
              </a:ext>
            </a:extLst>
          </p:cNvPr>
          <p:cNvSpPr>
            <a:spLocks noGrp="1"/>
          </p:cNvSpPr>
          <p:nvPr>
            <p:ph type="body" idx="1"/>
          </p:nvPr>
        </p:nvSpPr>
        <p:spPr>
          <a:xfrm>
            <a:off x="226097" y="-161057"/>
            <a:ext cx="3739779" cy="617934"/>
          </a:xfrm>
        </p:spPr>
        <p:txBody>
          <a:bodyPr/>
          <a:lstStyle/>
          <a:p>
            <a:pPr algn="ctr"/>
            <a:r>
              <a:rPr lang="en-IE" dirty="0"/>
              <a:t>Original Image </a:t>
            </a:r>
          </a:p>
        </p:txBody>
      </p:sp>
      <p:sp>
        <p:nvSpPr>
          <p:cNvPr id="5" name="Text Placeholder 4">
            <a:extLst>
              <a:ext uri="{FF2B5EF4-FFF2-40B4-BE49-F238E27FC236}">
                <a16:creationId xmlns:a16="http://schemas.microsoft.com/office/drawing/2014/main" id="{A799CE09-FFB9-4D32-95F1-BD02E4419E08}"/>
              </a:ext>
            </a:extLst>
          </p:cNvPr>
          <p:cNvSpPr>
            <a:spLocks noGrp="1"/>
          </p:cNvSpPr>
          <p:nvPr>
            <p:ph type="body" sz="quarter" idx="3"/>
          </p:nvPr>
        </p:nvSpPr>
        <p:spPr>
          <a:xfrm>
            <a:off x="4809412" y="-161057"/>
            <a:ext cx="3887391" cy="617934"/>
          </a:xfrm>
        </p:spPr>
        <p:txBody>
          <a:bodyPr/>
          <a:lstStyle/>
          <a:p>
            <a:pPr algn="ctr"/>
            <a:r>
              <a:rPr lang="en-IE" dirty="0"/>
              <a:t>Prediction Made </a:t>
            </a:r>
          </a:p>
        </p:txBody>
      </p:sp>
      <p:pic>
        <p:nvPicPr>
          <p:cNvPr id="6" name="Picture 5" descr="A picture containing diagram&#10;&#10;Description automatically generated">
            <a:extLst>
              <a:ext uri="{FF2B5EF4-FFF2-40B4-BE49-F238E27FC236}">
                <a16:creationId xmlns:a16="http://schemas.microsoft.com/office/drawing/2014/main" id="{09243473-86B7-44C1-A1D6-3665C362D80F}"/>
              </a:ext>
            </a:extLst>
          </p:cNvPr>
          <p:cNvPicPr>
            <a:picLocks noChangeAspect="1"/>
          </p:cNvPicPr>
          <p:nvPr/>
        </p:nvPicPr>
        <p:blipFill rotWithShape="1">
          <a:blip r:embed="rId3"/>
          <a:srcRect l="370"/>
          <a:stretch/>
        </p:blipFill>
        <p:spPr>
          <a:xfrm>
            <a:off x="4852988" y="439274"/>
            <a:ext cx="3843815" cy="3858083"/>
          </a:xfrm>
          <a:prstGeom prst="rect">
            <a:avLst/>
          </a:prstGeom>
          <a:ln>
            <a:solidFill>
              <a:srgbClr val="104282"/>
            </a:solidFill>
          </a:ln>
        </p:spPr>
      </p:pic>
      <p:sp>
        <p:nvSpPr>
          <p:cNvPr id="11" name="TextBox 10">
            <a:extLst>
              <a:ext uri="{FF2B5EF4-FFF2-40B4-BE49-F238E27FC236}">
                <a16:creationId xmlns:a16="http://schemas.microsoft.com/office/drawing/2014/main" id="{91A62004-1087-4F54-86CE-5329979F7760}"/>
              </a:ext>
            </a:extLst>
          </p:cNvPr>
          <p:cNvSpPr txBox="1"/>
          <p:nvPr/>
        </p:nvSpPr>
        <p:spPr>
          <a:xfrm>
            <a:off x="2971800" y="4599048"/>
            <a:ext cx="5712255" cy="523220"/>
          </a:xfrm>
          <a:prstGeom prst="rect">
            <a:avLst/>
          </a:prstGeom>
          <a:noFill/>
        </p:spPr>
        <p:txBody>
          <a:bodyPr wrap="square" rtlCol="0">
            <a:spAutoFit/>
          </a:bodyPr>
          <a:lstStyle/>
          <a:p>
            <a:r>
              <a:rPr lang="en-US" sz="1400" dirty="0">
                <a:solidFill>
                  <a:schemeClr val="bg1"/>
                </a:solidFill>
              </a:rPr>
              <a:t>Automated Crack Detection for Large-scale Tunnel Structure </a:t>
            </a:r>
            <a:r>
              <a:rPr lang="en-IE" sz="1400" dirty="0">
                <a:solidFill>
                  <a:schemeClr val="bg1"/>
                </a:solidFill>
              </a:rPr>
              <a:t>Using </a:t>
            </a:r>
            <a:br>
              <a:rPr lang="en-IE" sz="1400" dirty="0">
                <a:solidFill>
                  <a:schemeClr val="bg1"/>
                </a:solidFill>
              </a:rPr>
            </a:br>
            <a:r>
              <a:rPr lang="en-IE" sz="1400" dirty="0">
                <a:solidFill>
                  <a:schemeClr val="bg1"/>
                </a:solidFill>
              </a:rPr>
              <a:t>Deep Learning</a:t>
            </a:r>
            <a:endParaRPr lang="en-GB" sz="1300" dirty="0">
              <a:solidFill>
                <a:schemeClr val="bg1"/>
              </a:solidFill>
            </a:endParaRPr>
          </a:p>
        </p:txBody>
      </p:sp>
    </p:spTree>
    <p:extLst>
      <p:ext uri="{BB962C8B-B14F-4D97-AF65-F5344CB8AC3E}">
        <p14:creationId xmlns:p14="http://schemas.microsoft.com/office/powerpoint/2010/main" val="12691599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a:t>Testing Results </a:t>
            </a:r>
          </a:p>
        </p:txBody>
      </p:sp>
      <p:graphicFrame>
        <p:nvGraphicFramePr>
          <p:cNvPr id="5" name="Content Placeholder 4"/>
          <p:cNvGraphicFramePr>
            <a:graphicFrameLocks/>
          </p:cNvGraphicFramePr>
          <p:nvPr>
            <p:extLst>
              <p:ext uri="{D42A27DB-BD31-4B8C-83A1-F6EECF244321}">
                <p14:modId xmlns:p14="http://schemas.microsoft.com/office/powerpoint/2010/main" val="3534177285"/>
              </p:ext>
            </p:extLst>
          </p:nvPr>
        </p:nvGraphicFramePr>
        <p:xfrm>
          <a:off x="4372275" y="1063229"/>
          <a:ext cx="4296937" cy="3262313"/>
        </p:xfrm>
        <a:graphic>
          <a:graphicData uri="http://schemas.openxmlformats.org/drawingml/2006/chart">
            <c:chart xmlns:c="http://schemas.openxmlformats.org/drawingml/2006/chart" xmlns:r="http://schemas.openxmlformats.org/officeDocument/2006/relationships" r:id="rId2"/>
          </a:graphicData>
        </a:graphic>
      </p:graphicFrame>
      <mc:AlternateContent xmlns:mc="http://schemas.openxmlformats.org/markup-compatibility/2006">
        <mc:Choice xmlns:a14="http://schemas.microsoft.com/office/drawing/2010/main" Requires="a14">
          <p:sp>
            <p:nvSpPr>
              <p:cNvPr id="6" name="Content Placeholder 2"/>
              <p:cNvSpPr>
                <a:spLocks noGrp="1"/>
              </p:cNvSpPr>
              <p:nvPr>
                <p:ph sz="half" idx="1"/>
              </p:nvPr>
            </p:nvSpPr>
            <p:spPr>
              <a:xfrm>
                <a:off x="457200" y="1200151"/>
                <a:ext cx="3668751" cy="3376309"/>
              </a:xfrm>
            </p:spPr>
            <p:txBody>
              <a:bodyPr>
                <a:normAutofit fontScale="55000" lnSpcReduction="20000"/>
              </a:bodyPr>
              <a:lstStyle/>
              <a:p>
                <a:pPr marL="36512" indent="0">
                  <a:buNone/>
                </a:pPr>
                <a14:m>
                  <m:oMath xmlns:m="http://schemas.openxmlformats.org/officeDocument/2006/math">
                    <m:r>
                      <a:rPr lang="en-US" sz="1900" b="1" i="1" smtClean="0">
                        <a:latin typeface="Cambria Math" panose="02040503050406030204" pitchFamily="18" charset="0"/>
                      </a:rPr>
                      <m:t>𝑨𝒄𝒄𝒖𝒓𝒂𝒄𝒚</m:t>
                    </m:r>
                    <m:r>
                      <a:rPr lang="en-IE" sz="1900" b="1" i="1" smtClean="0">
                        <a:latin typeface="Cambria Math" panose="02040503050406030204" pitchFamily="18" charset="0"/>
                      </a:rPr>
                      <m:t>=</m:t>
                    </m:r>
                    <m:r>
                      <a:rPr lang="en-US" sz="1900" b="1" i="1">
                        <a:latin typeface="Cambria Math" panose="02040503050406030204" pitchFamily="18" charset="0"/>
                      </a:rPr>
                      <m:t> </m:t>
                    </m:r>
                    <m:f>
                      <m:fPr>
                        <m:ctrlPr>
                          <a:rPr lang="en-IE" sz="1900" b="1" i="1">
                            <a:latin typeface="Cambria Math" panose="02040503050406030204" pitchFamily="18" charset="0"/>
                          </a:rPr>
                        </m:ctrlPr>
                      </m:fPr>
                      <m:num>
                        <m:r>
                          <a:rPr lang="en-US" sz="1900" b="1" i="1">
                            <a:latin typeface="Cambria Math" panose="02040503050406030204" pitchFamily="18" charset="0"/>
                          </a:rPr>
                          <m:t>𝑻𝑷</m:t>
                        </m:r>
                        <m:r>
                          <a:rPr lang="en-US" sz="1900" b="1" i="1">
                            <a:latin typeface="Cambria Math" panose="02040503050406030204" pitchFamily="18" charset="0"/>
                          </a:rPr>
                          <m:t>+</m:t>
                        </m:r>
                        <m:r>
                          <a:rPr lang="en-US" sz="1900" b="1" i="1">
                            <a:latin typeface="Cambria Math" panose="02040503050406030204" pitchFamily="18" charset="0"/>
                          </a:rPr>
                          <m:t>𝑻𝑵</m:t>
                        </m:r>
                      </m:num>
                      <m:den>
                        <m:r>
                          <a:rPr lang="en-US" sz="1900" b="1" i="1">
                            <a:latin typeface="Cambria Math" panose="02040503050406030204" pitchFamily="18" charset="0"/>
                          </a:rPr>
                          <m:t>𝑵𝒐</m:t>
                        </m:r>
                        <m:r>
                          <a:rPr lang="en-US" sz="1900" b="1" i="1">
                            <a:latin typeface="Cambria Math" panose="02040503050406030204" pitchFamily="18" charset="0"/>
                          </a:rPr>
                          <m:t>. </m:t>
                        </m:r>
                        <m:r>
                          <a:rPr lang="en-US" sz="1900" b="1" i="1">
                            <a:latin typeface="Cambria Math" panose="02040503050406030204" pitchFamily="18" charset="0"/>
                          </a:rPr>
                          <m:t>𝒐𝒇</m:t>
                        </m:r>
                        <m:r>
                          <a:rPr lang="en-US" sz="1900" b="1" i="1">
                            <a:latin typeface="Cambria Math" panose="02040503050406030204" pitchFamily="18" charset="0"/>
                          </a:rPr>
                          <m:t> </m:t>
                        </m:r>
                        <m:r>
                          <a:rPr lang="en-US" sz="1900" b="1" i="1">
                            <a:latin typeface="Cambria Math" panose="02040503050406030204" pitchFamily="18" charset="0"/>
                          </a:rPr>
                          <m:t>𝒄𝒓𝒂𝒄𝒌𝒔</m:t>
                        </m:r>
                        <m:r>
                          <a:rPr lang="en-US" sz="1900" b="1" i="1">
                            <a:latin typeface="Cambria Math" panose="02040503050406030204" pitchFamily="18" charset="0"/>
                          </a:rPr>
                          <m:t>+</m:t>
                        </m:r>
                        <m:r>
                          <a:rPr lang="en-US" sz="1900" b="1" i="1">
                            <a:latin typeface="Cambria Math" panose="02040503050406030204" pitchFamily="18" charset="0"/>
                          </a:rPr>
                          <m:t>𝑵𝒐</m:t>
                        </m:r>
                        <m:r>
                          <a:rPr lang="en-US" sz="1900" b="1" i="1">
                            <a:latin typeface="Cambria Math" panose="02040503050406030204" pitchFamily="18" charset="0"/>
                          </a:rPr>
                          <m:t>. </m:t>
                        </m:r>
                        <m:r>
                          <a:rPr lang="en-US" sz="1900" b="1" i="1">
                            <a:latin typeface="Cambria Math" panose="02040503050406030204" pitchFamily="18" charset="0"/>
                          </a:rPr>
                          <m:t>𝒐𝒇</m:t>
                        </m:r>
                        <m:r>
                          <a:rPr lang="en-US" sz="1900" b="1" i="1">
                            <a:latin typeface="Cambria Math" panose="02040503050406030204" pitchFamily="18" charset="0"/>
                          </a:rPr>
                          <m:t> </m:t>
                        </m:r>
                        <m:r>
                          <a:rPr lang="en-US" sz="1900" b="1" i="1">
                            <a:latin typeface="Cambria Math" panose="02040503050406030204" pitchFamily="18" charset="0"/>
                          </a:rPr>
                          <m:t>𝑵𝒐𝒏</m:t>
                        </m:r>
                        <m:r>
                          <a:rPr lang="en-US" sz="1900" b="1" i="1">
                            <a:latin typeface="Cambria Math" panose="02040503050406030204" pitchFamily="18" charset="0"/>
                          </a:rPr>
                          <m:t> </m:t>
                        </m:r>
                        <m:r>
                          <a:rPr lang="en-US" sz="1900" b="1" i="1">
                            <a:latin typeface="Cambria Math" panose="02040503050406030204" pitchFamily="18" charset="0"/>
                          </a:rPr>
                          <m:t>𝒄𝒓𝒂𝒄𝒌𝒔</m:t>
                        </m:r>
                      </m:den>
                    </m:f>
                  </m:oMath>
                </a14:m>
                <a:r>
                  <a:rPr lang="en-US" sz="1900" b="1" dirty="0">
                    <a:latin typeface="Times New Roman" panose="02020603050405020304" pitchFamily="18" charset="0"/>
                    <a:cs typeface="Times New Roman" panose="02020603050405020304" pitchFamily="18" charset="0"/>
                  </a:rPr>
                  <a:t> </a:t>
                </a:r>
              </a:p>
              <a:p>
                <a:pPr marL="36512" indent="0">
                  <a:buNone/>
                </a:pPr>
                <a:endParaRPr lang="en-US" sz="1400" b="1" dirty="0">
                  <a:latin typeface="Times New Roman" panose="02020603050405020304" pitchFamily="18" charset="0"/>
                  <a:cs typeface="Times New Roman" panose="02020603050405020304" pitchFamily="18" charset="0"/>
                </a:endParaRPr>
              </a:p>
              <a:p>
                <a:pPr marL="36512" indent="0">
                  <a:buNone/>
                </a:pPr>
                <a:r>
                  <a:rPr lang="en-US" sz="1400" dirty="0">
                    <a:cs typeface="Times New Roman" panose="02020603050405020304" pitchFamily="18" charset="0"/>
                  </a:rPr>
                  <a:t>-</a:t>
                </a:r>
                <a:r>
                  <a:rPr lang="en-GB" sz="1400" dirty="0">
                    <a:cs typeface="Times New Roman" panose="02020603050405020304" pitchFamily="18" charset="0"/>
                  </a:rPr>
                  <a:t>Accuracy gives an overall understanding of the model as it is the number of correctly classified image windows over the total number of windows. </a:t>
                </a:r>
              </a:p>
              <a:p>
                <a:pPr marL="36512" indent="0">
                  <a:buNone/>
                </a:pPr>
                <a:endParaRPr lang="en-IE" sz="1900" dirty="0">
                  <a:latin typeface="Times New Roman" panose="02020603050405020304" pitchFamily="18" charset="0"/>
                  <a:cs typeface="Times New Roman" panose="02020603050405020304" pitchFamily="18" charset="0"/>
                </a:endParaRPr>
              </a:p>
              <a:p>
                <a:pPr marL="36512" indent="0">
                  <a:buNone/>
                </a:pPr>
                <a14:m>
                  <m:oMathPara xmlns:m="http://schemas.openxmlformats.org/officeDocument/2006/math">
                    <m:oMathParaPr>
                      <m:jc m:val="left"/>
                    </m:oMathParaPr>
                    <m:oMath xmlns:m="http://schemas.openxmlformats.org/officeDocument/2006/math">
                      <m:r>
                        <a:rPr lang="en-US" sz="1900" b="1" i="1">
                          <a:latin typeface="Cambria Math" panose="02040503050406030204" pitchFamily="18" charset="0"/>
                        </a:rPr>
                        <m:t>𝑷𝒓𝒆𝒄𝒊𝒔𝒊𝒐𝒏</m:t>
                      </m:r>
                      <m:r>
                        <a:rPr lang="en-US" sz="1900" b="1" i="1">
                          <a:latin typeface="Cambria Math" panose="02040503050406030204" pitchFamily="18" charset="0"/>
                        </a:rPr>
                        <m:t>=</m:t>
                      </m:r>
                      <m:f>
                        <m:fPr>
                          <m:ctrlPr>
                            <a:rPr lang="en-IE" sz="1900" b="1" i="1">
                              <a:latin typeface="Cambria Math" panose="02040503050406030204" pitchFamily="18" charset="0"/>
                            </a:rPr>
                          </m:ctrlPr>
                        </m:fPr>
                        <m:num>
                          <m:r>
                            <a:rPr lang="en-US" sz="1900" b="1" i="1">
                              <a:latin typeface="Cambria Math" panose="02040503050406030204" pitchFamily="18" charset="0"/>
                            </a:rPr>
                            <m:t>𝑻𝑷</m:t>
                          </m:r>
                        </m:num>
                        <m:den>
                          <m:r>
                            <a:rPr lang="en-US" sz="1900" b="1" i="1">
                              <a:latin typeface="Cambria Math" panose="02040503050406030204" pitchFamily="18" charset="0"/>
                            </a:rPr>
                            <m:t>𝑻𝑷</m:t>
                          </m:r>
                          <m:r>
                            <a:rPr lang="en-US" sz="1900" b="1" i="1">
                              <a:latin typeface="Cambria Math" panose="02040503050406030204" pitchFamily="18" charset="0"/>
                            </a:rPr>
                            <m:t>+</m:t>
                          </m:r>
                          <m:r>
                            <a:rPr lang="en-US" sz="1900" b="1" i="1">
                              <a:latin typeface="Cambria Math" panose="02040503050406030204" pitchFamily="18" charset="0"/>
                            </a:rPr>
                            <m:t>𝑭𝑷</m:t>
                          </m:r>
                        </m:den>
                      </m:f>
                    </m:oMath>
                  </m:oMathPara>
                </a14:m>
                <a:endParaRPr lang="en-IE" sz="1900" b="1" dirty="0">
                  <a:latin typeface="Times New Roman" panose="02020603050405020304" pitchFamily="18" charset="0"/>
                  <a:cs typeface="Times New Roman" panose="02020603050405020304" pitchFamily="18" charset="0"/>
                </a:endParaRPr>
              </a:p>
              <a:p>
                <a:pPr marL="36512" indent="0">
                  <a:buNone/>
                </a:pPr>
                <a:endParaRPr lang="en-IE" sz="1400" b="1" dirty="0">
                  <a:latin typeface="Times New Roman" panose="02020603050405020304" pitchFamily="18" charset="0"/>
                  <a:cs typeface="Times New Roman" panose="02020603050405020304" pitchFamily="18" charset="0"/>
                </a:endParaRPr>
              </a:p>
              <a:p>
                <a:pPr marL="36512" indent="0">
                  <a:buNone/>
                </a:pPr>
                <a:r>
                  <a:rPr lang="en-IE" sz="1400" dirty="0">
                    <a:cs typeface="Times New Roman" panose="02020603050405020304" pitchFamily="18" charset="0"/>
                  </a:rPr>
                  <a:t>-</a:t>
                </a:r>
                <a:r>
                  <a:rPr lang="en-GB" sz="1400" dirty="0">
                    <a:cs typeface="Times New Roman" panose="02020603050405020304" pitchFamily="18" charset="0"/>
                  </a:rPr>
                  <a:t>Precision shows how much of the detected cracks were in reality cracks</a:t>
                </a:r>
                <a:r>
                  <a:rPr lang="en-GB" sz="1400" b="1" dirty="0">
                    <a:cs typeface="Times New Roman" panose="02020603050405020304" pitchFamily="18" charset="0"/>
                  </a:rPr>
                  <a:t>.</a:t>
                </a:r>
              </a:p>
              <a:p>
                <a:pPr marL="36512" indent="0">
                  <a:buNone/>
                </a:pPr>
                <a:r>
                  <a:rPr lang="en-GB" sz="1400" b="1" dirty="0">
                    <a:latin typeface="Times New Roman" panose="02020603050405020304" pitchFamily="18" charset="0"/>
                    <a:cs typeface="Times New Roman" panose="02020603050405020304" pitchFamily="18" charset="0"/>
                  </a:rPr>
                  <a:t> </a:t>
                </a:r>
                <a:endParaRPr lang="en-IE" sz="1400" b="1" dirty="0">
                  <a:latin typeface="Times New Roman" panose="02020603050405020304" pitchFamily="18" charset="0"/>
                  <a:cs typeface="Times New Roman" panose="02020603050405020304" pitchFamily="18" charset="0"/>
                </a:endParaRPr>
              </a:p>
              <a:p>
                <a:pPr marL="36512" indent="0">
                  <a:buNone/>
                </a:pPr>
                <a14:m>
                  <m:oMathPara xmlns:m="http://schemas.openxmlformats.org/officeDocument/2006/math">
                    <m:oMathParaPr>
                      <m:jc m:val="left"/>
                    </m:oMathParaPr>
                    <m:oMath xmlns:m="http://schemas.openxmlformats.org/officeDocument/2006/math">
                      <m:r>
                        <a:rPr lang="en-US" sz="1900" b="1" i="1">
                          <a:latin typeface="Cambria Math" panose="02040503050406030204" pitchFamily="18" charset="0"/>
                        </a:rPr>
                        <m:t>𝑹𝒆𝒄𝒂𝒍𝒍</m:t>
                      </m:r>
                      <m:r>
                        <a:rPr lang="en-US" sz="1900" b="1" i="1">
                          <a:latin typeface="Cambria Math" panose="02040503050406030204" pitchFamily="18" charset="0"/>
                        </a:rPr>
                        <m:t>= </m:t>
                      </m:r>
                      <m:f>
                        <m:fPr>
                          <m:ctrlPr>
                            <a:rPr lang="en-IE" sz="1900" b="1" i="1">
                              <a:latin typeface="Cambria Math" panose="02040503050406030204" pitchFamily="18" charset="0"/>
                            </a:rPr>
                          </m:ctrlPr>
                        </m:fPr>
                        <m:num>
                          <m:r>
                            <a:rPr lang="en-US" sz="1900" b="1" i="1">
                              <a:latin typeface="Cambria Math" panose="02040503050406030204" pitchFamily="18" charset="0"/>
                            </a:rPr>
                            <m:t>𝑻𝑷</m:t>
                          </m:r>
                        </m:num>
                        <m:den>
                          <m:r>
                            <a:rPr lang="en-US" sz="1900" b="1" i="1">
                              <a:latin typeface="Cambria Math" panose="02040503050406030204" pitchFamily="18" charset="0"/>
                            </a:rPr>
                            <m:t>𝑻𝑷</m:t>
                          </m:r>
                          <m:r>
                            <a:rPr lang="en-US" sz="1900" b="1" i="1">
                              <a:latin typeface="Cambria Math" panose="02040503050406030204" pitchFamily="18" charset="0"/>
                            </a:rPr>
                            <m:t>+</m:t>
                          </m:r>
                          <m:r>
                            <a:rPr lang="en-US" sz="1900" b="1" i="1">
                              <a:latin typeface="Cambria Math" panose="02040503050406030204" pitchFamily="18" charset="0"/>
                            </a:rPr>
                            <m:t>𝑭𝑵</m:t>
                          </m:r>
                        </m:den>
                      </m:f>
                    </m:oMath>
                  </m:oMathPara>
                </a14:m>
                <a:endParaRPr lang="en-IE" sz="1900" b="1" dirty="0">
                  <a:latin typeface="Times New Roman" panose="02020603050405020304" pitchFamily="18" charset="0"/>
                  <a:cs typeface="Times New Roman" panose="02020603050405020304" pitchFamily="18" charset="0"/>
                </a:endParaRPr>
              </a:p>
              <a:p>
                <a:pPr marL="36512" indent="0">
                  <a:buNone/>
                </a:pPr>
                <a:endParaRPr lang="en-IE" sz="1400" b="1" dirty="0">
                  <a:latin typeface="Times New Roman" panose="02020603050405020304" pitchFamily="18" charset="0"/>
                  <a:cs typeface="Times New Roman" panose="02020603050405020304" pitchFamily="18" charset="0"/>
                </a:endParaRPr>
              </a:p>
              <a:p>
                <a:pPr marL="36512" indent="0">
                  <a:buNone/>
                </a:pPr>
                <a:r>
                  <a:rPr lang="en-IE" sz="1400" b="1" dirty="0">
                    <a:cs typeface="Times New Roman" panose="02020603050405020304" pitchFamily="18" charset="0"/>
                  </a:rPr>
                  <a:t>-</a:t>
                </a:r>
                <a:r>
                  <a:rPr lang="en-GB" sz="1400" dirty="0">
                    <a:cs typeface="Times New Roman" panose="02020603050405020304" pitchFamily="18" charset="0"/>
                  </a:rPr>
                  <a:t>Recall is a measure of how much of the actual cracks were detected.</a:t>
                </a:r>
                <a:endParaRPr lang="en-IE" sz="1400" dirty="0">
                  <a:cs typeface="Times New Roman" panose="02020603050405020304" pitchFamily="18" charset="0"/>
                </a:endParaRPr>
              </a:p>
              <a:p>
                <a:pPr marL="36512" indent="0">
                  <a:buNone/>
                </a:pPr>
                <a:endParaRPr lang="en-IE" sz="1400" b="1" dirty="0">
                  <a:latin typeface="Times New Roman" panose="02020603050405020304" pitchFamily="18" charset="0"/>
                  <a:cs typeface="Times New Roman" panose="02020603050405020304" pitchFamily="18" charset="0"/>
                </a:endParaRPr>
              </a:p>
              <a:p>
                <a:pPr marL="36512" indent="0">
                  <a:buNone/>
                </a:pPr>
                <a14:m>
                  <m:oMathPara xmlns:m="http://schemas.openxmlformats.org/officeDocument/2006/math">
                    <m:oMathParaPr>
                      <m:jc m:val="left"/>
                    </m:oMathParaPr>
                    <m:oMath xmlns:m="http://schemas.openxmlformats.org/officeDocument/2006/math">
                      <m:r>
                        <a:rPr lang="en-US" sz="1900" b="1" i="1">
                          <a:latin typeface="Cambria Math" panose="02040503050406030204" pitchFamily="18" charset="0"/>
                        </a:rPr>
                        <m:t>𝑭</m:t>
                      </m:r>
                      <m:r>
                        <a:rPr lang="en-US" sz="1900" b="1" i="1">
                          <a:latin typeface="Cambria Math" panose="02040503050406030204" pitchFamily="18" charset="0"/>
                        </a:rPr>
                        <m:t>𝟏</m:t>
                      </m:r>
                      <m:r>
                        <a:rPr lang="en-US" sz="1900" b="1" i="1">
                          <a:latin typeface="Cambria Math" panose="02040503050406030204" pitchFamily="18" charset="0"/>
                        </a:rPr>
                        <m:t> </m:t>
                      </m:r>
                      <m:r>
                        <a:rPr lang="en-US" sz="1900" b="1" i="1">
                          <a:latin typeface="Cambria Math" panose="02040503050406030204" pitchFamily="18" charset="0"/>
                        </a:rPr>
                        <m:t>𝑺𝒄𝒐𝒓𝒆</m:t>
                      </m:r>
                      <m:r>
                        <a:rPr lang="en-US" sz="1900" b="1" i="1">
                          <a:latin typeface="Cambria Math" panose="02040503050406030204" pitchFamily="18" charset="0"/>
                        </a:rPr>
                        <m:t> = </m:t>
                      </m:r>
                      <m:f>
                        <m:fPr>
                          <m:ctrlPr>
                            <a:rPr lang="en-IE" sz="1900" b="1" i="1">
                              <a:latin typeface="Cambria Math" panose="02040503050406030204" pitchFamily="18" charset="0"/>
                            </a:rPr>
                          </m:ctrlPr>
                        </m:fPr>
                        <m:num>
                          <m:r>
                            <a:rPr lang="en-US" sz="1900" b="1" i="1">
                              <a:latin typeface="Cambria Math" panose="02040503050406030204" pitchFamily="18" charset="0"/>
                            </a:rPr>
                            <m:t>𝟐</m:t>
                          </m:r>
                          <m:r>
                            <a:rPr lang="en-US" sz="1900" b="1" i="1">
                              <a:latin typeface="Cambria Math" panose="02040503050406030204" pitchFamily="18" charset="0"/>
                            </a:rPr>
                            <m:t> (</m:t>
                          </m:r>
                          <m:r>
                            <a:rPr lang="en-US" sz="1900" b="1" i="1">
                              <a:latin typeface="Cambria Math" panose="02040503050406030204" pitchFamily="18" charset="0"/>
                            </a:rPr>
                            <m:t>𝑹𝒆𝒄𝒂𝒍𝒍</m:t>
                          </m:r>
                          <m:r>
                            <a:rPr lang="en-US" sz="1900" b="1" i="1">
                              <a:latin typeface="Cambria Math" panose="02040503050406030204" pitchFamily="18" charset="0"/>
                            </a:rPr>
                            <m:t> </m:t>
                          </m:r>
                          <m:r>
                            <a:rPr lang="en-US" sz="1900" b="1" i="1">
                              <a:latin typeface="Cambria Math" panose="02040503050406030204" pitchFamily="18" charset="0"/>
                            </a:rPr>
                            <m:t>𝒙</m:t>
                          </m:r>
                          <m:r>
                            <a:rPr lang="en-US" sz="1900" b="1" i="1">
                              <a:latin typeface="Cambria Math" panose="02040503050406030204" pitchFamily="18" charset="0"/>
                            </a:rPr>
                            <m:t> </m:t>
                          </m:r>
                          <m:r>
                            <a:rPr lang="en-US" sz="1900" b="1" i="1">
                              <a:latin typeface="Cambria Math" panose="02040503050406030204" pitchFamily="18" charset="0"/>
                            </a:rPr>
                            <m:t>𝑷𝒓𝒆𝒄𝒊𝒔𝒊𝒐𝒏</m:t>
                          </m:r>
                          <m:r>
                            <a:rPr lang="en-US" sz="1900" b="1" i="1">
                              <a:latin typeface="Cambria Math" panose="02040503050406030204" pitchFamily="18" charset="0"/>
                            </a:rPr>
                            <m:t>)</m:t>
                          </m:r>
                        </m:num>
                        <m:den>
                          <m:d>
                            <m:dPr>
                              <m:ctrlPr>
                                <a:rPr lang="en-IE" sz="1900" b="1" i="1">
                                  <a:latin typeface="Cambria Math" panose="02040503050406030204" pitchFamily="18" charset="0"/>
                                </a:rPr>
                              </m:ctrlPr>
                            </m:dPr>
                            <m:e>
                              <m:r>
                                <a:rPr lang="en-US" sz="1900" b="1" i="1">
                                  <a:latin typeface="Cambria Math" panose="02040503050406030204" pitchFamily="18" charset="0"/>
                                </a:rPr>
                                <m:t> </m:t>
                              </m:r>
                              <m:r>
                                <a:rPr lang="en-US" sz="1900" b="1" i="1">
                                  <a:latin typeface="Cambria Math" panose="02040503050406030204" pitchFamily="18" charset="0"/>
                                </a:rPr>
                                <m:t>𝑹𝒆𝒄𝒂𝒍𝒍</m:t>
                              </m:r>
                              <m:r>
                                <a:rPr lang="en-US" sz="1900" b="1" i="1">
                                  <a:latin typeface="Cambria Math" panose="02040503050406030204" pitchFamily="18" charset="0"/>
                                </a:rPr>
                                <m:t>+ </m:t>
                              </m:r>
                              <m:r>
                                <a:rPr lang="en-US" sz="1900" b="1" i="1">
                                  <a:latin typeface="Cambria Math" panose="02040503050406030204" pitchFamily="18" charset="0"/>
                                </a:rPr>
                                <m:t>𝑷𝒓𝒆𝒄𝒊𝒔𝒊𝒐𝒏</m:t>
                              </m:r>
                              <m:r>
                                <a:rPr lang="en-US" sz="1900" b="1" i="1">
                                  <a:latin typeface="Cambria Math" panose="02040503050406030204" pitchFamily="18" charset="0"/>
                                </a:rPr>
                                <m:t> </m:t>
                              </m:r>
                            </m:e>
                          </m:d>
                        </m:den>
                      </m:f>
                    </m:oMath>
                  </m:oMathPara>
                </a14:m>
                <a:endParaRPr lang="en-IE" sz="1900" b="1" dirty="0">
                  <a:latin typeface="Times New Roman" panose="02020603050405020304" pitchFamily="18" charset="0"/>
                  <a:cs typeface="Times New Roman" panose="02020603050405020304" pitchFamily="18" charset="0"/>
                </a:endParaRPr>
              </a:p>
              <a:p>
                <a:pPr marL="36512" indent="0">
                  <a:buNone/>
                </a:pPr>
                <a:endParaRPr lang="en-IE" sz="1400" b="1" dirty="0">
                  <a:latin typeface="Times New Roman" panose="02020603050405020304" pitchFamily="18" charset="0"/>
                  <a:cs typeface="Times New Roman" panose="02020603050405020304" pitchFamily="18" charset="0"/>
                </a:endParaRPr>
              </a:p>
              <a:p>
                <a:pPr marL="36512" indent="0">
                  <a:buNone/>
                </a:pPr>
                <a:r>
                  <a:rPr lang="en-IE" sz="1400" dirty="0">
                    <a:cs typeface="Times New Roman" panose="02020603050405020304" pitchFamily="18" charset="0"/>
                  </a:rPr>
                  <a:t>-</a:t>
                </a:r>
                <a:r>
                  <a:rPr lang="en-GB" sz="1400" dirty="0">
                    <a:cs typeface="Times New Roman" panose="02020603050405020304" pitchFamily="18" charset="0"/>
                  </a:rPr>
                  <a:t>The last metric F1 score is the weighted average of precision and recall this is the metric that is most useful in the appraisal of the overall model's performance. </a:t>
                </a:r>
                <a:endParaRPr lang="en-IE" dirty="0"/>
              </a:p>
            </p:txBody>
          </p:sp>
        </mc:Choice>
        <mc:Fallback>
          <p:sp>
            <p:nvSpPr>
              <p:cNvPr id="6" name="Content Placeholder 2"/>
              <p:cNvSpPr>
                <a:spLocks noGrp="1" noRot="1" noChangeAspect="1" noMove="1" noResize="1" noEditPoints="1" noAdjustHandles="1" noChangeArrowheads="1" noChangeShapeType="1" noTextEdit="1"/>
              </p:cNvSpPr>
              <p:nvPr>
                <p:ph sz="half" idx="1"/>
              </p:nvPr>
            </p:nvSpPr>
            <p:spPr>
              <a:xfrm>
                <a:off x="457200" y="1200151"/>
                <a:ext cx="3668751" cy="3376309"/>
              </a:xfrm>
              <a:blipFill>
                <a:blip r:embed="rId3"/>
                <a:stretch>
                  <a:fillRect/>
                </a:stretch>
              </a:blipFill>
            </p:spPr>
            <p:txBody>
              <a:bodyPr/>
              <a:lstStyle/>
              <a:p>
                <a:r>
                  <a:rPr lang="en-GB">
                    <a:noFill/>
                  </a:rPr>
                  <a:t> </a:t>
                </a:r>
              </a:p>
            </p:txBody>
          </p:sp>
        </mc:Fallback>
      </mc:AlternateContent>
      <p:sp>
        <p:nvSpPr>
          <p:cNvPr id="7" name="TextBox 6">
            <a:extLst>
              <a:ext uri="{FF2B5EF4-FFF2-40B4-BE49-F238E27FC236}">
                <a16:creationId xmlns:a16="http://schemas.microsoft.com/office/drawing/2014/main" id="{91A62004-1087-4F54-86CE-5329979F7760}"/>
              </a:ext>
            </a:extLst>
          </p:cNvPr>
          <p:cNvSpPr txBox="1"/>
          <p:nvPr/>
        </p:nvSpPr>
        <p:spPr>
          <a:xfrm>
            <a:off x="2971800" y="4599048"/>
            <a:ext cx="5712255" cy="523220"/>
          </a:xfrm>
          <a:prstGeom prst="rect">
            <a:avLst/>
          </a:prstGeom>
          <a:noFill/>
        </p:spPr>
        <p:txBody>
          <a:bodyPr wrap="square" rtlCol="0">
            <a:spAutoFit/>
          </a:bodyPr>
          <a:lstStyle/>
          <a:p>
            <a:r>
              <a:rPr lang="en-US" sz="1400" dirty="0">
                <a:solidFill>
                  <a:schemeClr val="bg1"/>
                </a:solidFill>
              </a:rPr>
              <a:t>Automated Crack Detection for Large-scale Tunnel Structure </a:t>
            </a:r>
            <a:r>
              <a:rPr lang="en-IE" sz="1400" dirty="0">
                <a:solidFill>
                  <a:schemeClr val="bg1"/>
                </a:solidFill>
              </a:rPr>
              <a:t>Using </a:t>
            </a:r>
            <a:br>
              <a:rPr lang="en-IE" sz="1400" dirty="0">
                <a:solidFill>
                  <a:schemeClr val="bg1"/>
                </a:solidFill>
              </a:rPr>
            </a:br>
            <a:r>
              <a:rPr lang="en-IE" sz="1400" dirty="0">
                <a:solidFill>
                  <a:schemeClr val="bg1"/>
                </a:solidFill>
              </a:rPr>
              <a:t>Deep Learning</a:t>
            </a:r>
            <a:endParaRPr lang="en-GB" sz="1300" dirty="0">
              <a:solidFill>
                <a:schemeClr val="bg1"/>
              </a:solidFill>
            </a:endParaRPr>
          </a:p>
        </p:txBody>
      </p:sp>
    </p:spTree>
    <p:extLst>
      <p:ext uri="{BB962C8B-B14F-4D97-AF65-F5344CB8AC3E}">
        <p14:creationId xmlns:p14="http://schemas.microsoft.com/office/powerpoint/2010/main" val="29911473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Outline </a:t>
            </a:r>
          </a:p>
        </p:txBody>
      </p:sp>
      <p:sp>
        <p:nvSpPr>
          <p:cNvPr id="3" name="Content Placeholder 2"/>
          <p:cNvSpPr>
            <a:spLocks noGrp="1"/>
          </p:cNvSpPr>
          <p:nvPr>
            <p:ph idx="1"/>
          </p:nvPr>
        </p:nvSpPr>
        <p:spPr/>
        <p:txBody>
          <a:bodyPr/>
          <a:lstStyle/>
          <a:p>
            <a:pPr>
              <a:buFont typeface="Wingdings" panose="05000000000000000000" pitchFamily="2" charset="2"/>
              <a:buChar char="Ø"/>
            </a:pPr>
            <a:r>
              <a:rPr lang="en-IE" dirty="0">
                <a:solidFill>
                  <a:schemeClr val="accent5">
                    <a:lumMod val="40000"/>
                    <a:lumOff val="60000"/>
                  </a:schemeClr>
                </a:solidFill>
              </a:rPr>
              <a:t>Motivation </a:t>
            </a:r>
          </a:p>
          <a:p>
            <a:pPr>
              <a:buFont typeface="Wingdings" panose="05000000000000000000" pitchFamily="2" charset="2"/>
              <a:buChar char="Ø"/>
            </a:pPr>
            <a:r>
              <a:rPr lang="en-IE" dirty="0">
                <a:solidFill>
                  <a:schemeClr val="accent5">
                    <a:lumMod val="40000"/>
                    <a:lumOff val="60000"/>
                  </a:schemeClr>
                </a:solidFill>
              </a:rPr>
              <a:t>Algorithm development </a:t>
            </a:r>
          </a:p>
          <a:p>
            <a:pPr>
              <a:buFont typeface="Wingdings" panose="05000000000000000000" pitchFamily="2" charset="2"/>
              <a:buChar char="Ø"/>
            </a:pPr>
            <a:r>
              <a:rPr lang="en-IE" dirty="0">
                <a:solidFill>
                  <a:schemeClr val="accent5">
                    <a:lumMod val="40000"/>
                    <a:lumOff val="60000"/>
                  </a:schemeClr>
                </a:solidFill>
              </a:rPr>
              <a:t>Algorithm testing </a:t>
            </a:r>
          </a:p>
          <a:p>
            <a:pPr>
              <a:buFont typeface="Wingdings" panose="05000000000000000000" pitchFamily="2" charset="2"/>
              <a:buChar char="Ø"/>
            </a:pPr>
            <a:r>
              <a:rPr lang="en-IE" dirty="0"/>
              <a:t>Crack Classification </a:t>
            </a:r>
          </a:p>
          <a:p>
            <a:pPr>
              <a:buFont typeface="Wingdings" panose="05000000000000000000" pitchFamily="2" charset="2"/>
              <a:buChar char="Ø"/>
            </a:pPr>
            <a:r>
              <a:rPr lang="en-IE" dirty="0">
                <a:solidFill>
                  <a:schemeClr val="accent5">
                    <a:lumMod val="40000"/>
                    <a:lumOff val="60000"/>
                  </a:schemeClr>
                </a:solidFill>
              </a:rPr>
              <a:t>Algorithm deployment </a:t>
            </a:r>
          </a:p>
          <a:p>
            <a:pPr>
              <a:buFont typeface="Wingdings" panose="05000000000000000000" pitchFamily="2" charset="2"/>
              <a:buChar char="Ø"/>
            </a:pPr>
            <a:r>
              <a:rPr lang="en-IE" dirty="0">
                <a:solidFill>
                  <a:schemeClr val="accent5">
                    <a:lumMod val="40000"/>
                    <a:lumOff val="60000"/>
                  </a:schemeClr>
                </a:solidFill>
              </a:rPr>
              <a:t>Drone inspection </a:t>
            </a:r>
          </a:p>
          <a:p>
            <a:pPr>
              <a:buFont typeface="Wingdings" panose="05000000000000000000" pitchFamily="2" charset="2"/>
              <a:buChar char="Ø"/>
            </a:pPr>
            <a:r>
              <a:rPr lang="en-IE" dirty="0">
                <a:solidFill>
                  <a:schemeClr val="accent5">
                    <a:lumMod val="40000"/>
                    <a:lumOff val="60000"/>
                  </a:schemeClr>
                </a:solidFill>
              </a:rPr>
              <a:t>Future R&amp;D</a:t>
            </a:r>
          </a:p>
          <a:p>
            <a:endParaRPr lang="en-IE" dirty="0"/>
          </a:p>
          <a:p>
            <a:endParaRPr lang="en-IE" dirty="0"/>
          </a:p>
        </p:txBody>
      </p:sp>
      <p:sp>
        <p:nvSpPr>
          <p:cNvPr id="4" name="TextBox 3">
            <a:extLst>
              <a:ext uri="{FF2B5EF4-FFF2-40B4-BE49-F238E27FC236}">
                <a16:creationId xmlns:a16="http://schemas.microsoft.com/office/drawing/2014/main" id="{91A62004-1087-4F54-86CE-5329979F7760}"/>
              </a:ext>
            </a:extLst>
          </p:cNvPr>
          <p:cNvSpPr txBox="1"/>
          <p:nvPr/>
        </p:nvSpPr>
        <p:spPr>
          <a:xfrm>
            <a:off x="2971800" y="4599048"/>
            <a:ext cx="5712255" cy="523220"/>
          </a:xfrm>
          <a:prstGeom prst="rect">
            <a:avLst/>
          </a:prstGeom>
          <a:noFill/>
        </p:spPr>
        <p:txBody>
          <a:bodyPr wrap="square" rtlCol="0">
            <a:spAutoFit/>
          </a:bodyPr>
          <a:lstStyle/>
          <a:p>
            <a:r>
              <a:rPr lang="en-US" sz="1400" dirty="0">
                <a:solidFill>
                  <a:schemeClr val="bg1"/>
                </a:solidFill>
              </a:rPr>
              <a:t>Automated Crack Detection for Large-scale Tunnel Structure </a:t>
            </a:r>
            <a:r>
              <a:rPr lang="en-IE" sz="1400" dirty="0">
                <a:solidFill>
                  <a:schemeClr val="bg1"/>
                </a:solidFill>
              </a:rPr>
              <a:t>Using </a:t>
            </a:r>
            <a:br>
              <a:rPr lang="en-IE" sz="1400" dirty="0">
                <a:solidFill>
                  <a:schemeClr val="bg1"/>
                </a:solidFill>
              </a:rPr>
            </a:br>
            <a:r>
              <a:rPr lang="en-IE" sz="1400" dirty="0">
                <a:solidFill>
                  <a:schemeClr val="bg1"/>
                </a:solidFill>
              </a:rPr>
              <a:t>Deep Learning</a:t>
            </a:r>
            <a:endParaRPr lang="en-GB" sz="1300" dirty="0">
              <a:solidFill>
                <a:schemeClr val="bg1"/>
              </a:solidFill>
            </a:endParaRPr>
          </a:p>
        </p:txBody>
      </p:sp>
      <p:pic>
        <p:nvPicPr>
          <p:cNvPr id="5" name="Picture 4"/>
          <p:cNvPicPr>
            <a:picLocks noChangeAspect="1"/>
          </p:cNvPicPr>
          <p:nvPr/>
        </p:nvPicPr>
        <p:blipFill>
          <a:blip r:embed="rId2"/>
          <a:stretch>
            <a:fillRect/>
          </a:stretch>
        </p:blipFill>
        <p:spPr>
          <a:xfrm>
            <a:off x="4722914" y="994205"/>
            <a:ext cx="3961140" cy="2800350"/>
          </a:xfrm>
          <a:prstGeom prst="rect">
            <a:avLst/>
          </a:prstGeom>
        </p:spPr>
      </p:pic>
    </p:spTree>
    <p:extLst>
      <p:ext uri="{BB962C8B-B14F-4D97-AF65-F5344CB8AC3E}">
        <p14:creationId xmlns:p14="http://schemas.microsoft.com/office/powerpoint/2010/main" val="16007396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Crack Classification </a:t>
            </a:r>
          </a:p>
        </p:txBody>
      </p:sp>
      <p:grpSp>
        <p:nvGrpSpPr>
          <p:cNvPr id="8" name="Group 7"/>
          <p:cNvGrpSpPr/>
          <p:nvPr/>
        </p:nvGrpSpPr>
        <p:grpSpPr>
          <a:xfrm>
            <a:off x="4880855" y="205979"/>
            <a:ext cx="3636011" cy="2050414"/>
            <a:chOff x="0" y="0"/>
            <a:chExt cx="4116873" cy="2223189"/>
          </a:xfrm>
        </p:grpSpPr>
        <p:grpSp>
          <p:nvGrpSpPr>
            <p:cNvPr id="9" name="Group 8"/>
            <p:cNvGrpSpPr/>
            <p:nvPr/>
          </p:nvGrpSpPr>
          <p:grpSpPr>
            <a:xfrm>
              <a:off x="1458812" y="0"/>
              <a:ext cx="2658061" cy="863798"/>
              <a:chOff x="0" y="0"/>
              <a:chExt cx="2658061" cy="863798"/>
            </a:xfrm>
          </p:grpSpPr>
          <p:sp>
            <p:nvSpPr>
              <p:cNvPr id="23" name="Rectangle: Rounded Corners 118"/>
              <p:cNvSpPr/>
              <p:nvPr/>
            </p:nvSpPr>
            <p:spPr>
              <a:xfrm>
                <a:off x="471830" y="0"/>
                <a:ext cx="1730468" cy="267227"/>
              </a:xfrm>
              <a:prstGeom prst="roundRect">
                <a:avLst/>
              </a:prstGeom>
              <a:solidFill>
                <a:srgbClr val="FFFF0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800" kern="1200" dirty="0">
                    <a:solidFill>
                      <a:srgbClr val="000000"/>
                    </a:solidFill>
                    <a:effectLst/>
                    <a:latin typeface="Times New Roman" panose="02020603050405020304" pitchFamily="18" charset="0"/>
                    <a:ea typeface="Calibri" panose="020F0502020204030204" pitchFamily="34" charset="0"/>
                  </a:rPr>
                  <a:t>Crack detection CNN</a:t>
                </a:r>
                <a:endParaRPr lang="en-IE" sz="1000" dirty="0">
                  <a:effectLst/>
                  <a:latin typeface="Times New Roman" panose="02020603050405020304" pitchFamily="18" charset="0"/>
                  <a:ea typeface="Times New Roman" panose="02020603050405020304" pitchFamily="18" charset="0"/>
                </a:endParaRPr>
              </a:p>
            </p:txBody>
          </p:sp>
          <p:sp>
            <p:nvSpPr>
              <p:cNvPr id="24" name="Rectangle: Rounded Corners 119"/>
              <p:cNvSpPr/>
              <p:nvPr/>
            </p:nvSpPr>
            <p:spPr>
              <a:xfrm>
                <a:off x="0" y="577901"/>
                <a:ext cx="725091" cy="285897"/>
              </a:xfrm>
              <a:prstGeom prst="roundRect">
                <a:avLst/>
              </a:prstGeom>
              <a:solidFill>
                <a:schemeClr val="bg1">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US" sz="800" kern="1200" dirty="0">
                    <a:solidFill>
                      <a:srgbClr val="000000"/>
                    </a:solidFill>
                    <a:effectLst/>
                    <a:latin typeface="Times New Roman" panose="02020603050405020304" pitchFamily="18" charset="0"/>
                    <a:ea typeface="Calibri" panose="020F0502020204030204" pitchFamily="34" charset="0"/>
                  </a:rPr>
                  <a:t>Crack</a:t>
                </a:r>
                <a:endParaRPr lang="en-IE" sz="1000" dirty="0">
                  <a:effectLst/>
                  <a:latin typeface="Times New Roman" panose="02020603050405020304" pitchFamily="18" charset="0"/>
                  <a:ea typeface="Times New Roman" panose="02020603050405020304" pitchFamily="18" charset="0"/>
                </a:endParaRPr>
              </a:p>
            </p:txBody>
          </p:sp>
          <p:sp>
            <p:nvSpPr>
              <p:cNvPr id="25" name="Rectangle: Rounded Corners 120"/>
              <p:cNvSpPr/>
              <p:nvPr/>
            </p:nvSpPr>
            <p:spPr>
              <a:xfrm>
                <a:off x="1986077" y="559613"/>
                <a:ext cx="671984" cy="286401"/>
              </a:xfrm>
              <a:prstGeom prst="roundRect">
                <a:avLst/>
              </a:prstGeom>
              <a:solidFill>
                <a:schemeClr val="bg1">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800" kern="1200" dirty="0">
                    <a:solidFill>
                      <a:srgbClr val="000000"/>
                    </a:solidFill>
                    <a:effectLst/>
                    <a:latin typeface="Times New Roman" panose="02020603050405020304" pitchFamily="18" charset="0"/>
                    <a:ea typeface="Calibri" panose="020F0502020204030204" pitchFamily="34" charset="0"/>
                  </a:rPr>
                  <a:t>No crack</a:t>
                </a:r>
                <a:endParaRPr lang="en-IE" sz="1000" dirty="0">
                  <a:effectLst/>
                  <a:latin typeface="Times New Roman" panose="02020603050405020304" pitchFamily="18" charset="0"/>
                  <a:ea typeface="Times New Roman" panose="02020603050405020304" pitchFamily="18" charset="0"/>
                </a:endParaRPr>
              </a:p>
            </p:txBody>
          </p:sp>
          <p:cxnSp>
            <p:nvCxnSpPr>
              <p:cNvPr id="26" name="Straight Connector 25"/>
              <p:cNvCxnSpPr/>
              <p:nvPr/>
            </p:nvCxnSpPr>
            <p:spPr>
              <a:xfrm>
                <a:off x="1356969" y="267005"/>
                <a:ext cx="0" cy="808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Connector: Elbow 122"/>
              <p:cNvCxnSpPr>
                <a:cxnSpLocks/>
              </p:cNvCxnSpPr>
              <p:nvPr/>
            </p:nvCxnSpPr>
            <p:spPr>
              <a:xfrm rot="10800000" flipV="1">
                <a:off x="362102" y="351130"/>
                <a:ext cx="989465" cy="225145"/>
              </a:xfrm>
              <a:prstGeom prst="bentConnector2">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28" name="Connector: Elbow 123"/>
              <p:cNvCxnSpPr>
                <a:cxnSpLocks/>
              </p:cNvCxnSpPr>
              <p:nvPr/>
            </p:nvCxnSpPr>
            <p:spPr>
              <a:xfrm>
                <a:off x="1356969" y="351130"/>
                <a:ext cx="965265" cy="207071"/>
              </a:xfrm>
              <a:prstGeom prst="bentConnector2">
                <a:avLst/>
              </a:prstGeom>
              <a:ln>
                <a:tailEnd type="triangle"/>
              </a:ln>
            </p:spPr>
            <p:style>
              <a:lnRef idx="1">
                <a:schemeClr val="accent6"/>
              </a:lnRef>
              <a:fillRef idx="0">
                <a:schemeClr val="accent6"/>
              </a:fillRef>
              <a:effectRef idx="0">
                <a:schemeClr val="accent6"/>
              </a:effectRef>
              <a:fontRef idx="minor">
                <a:schemeClr val="tx1"/>
              </a:fontRef>
            </p:style>
          </p:cxnSp>
        </p:grpSp>
        <p:cxnSp>
          <p:nvCxnSpPr>
            <p:cNvPr id="10" name="Straight Connector 9"/>
            <p:cNvCxnSpPr/>
            <p:nvPr/>
          </p:nvCxnSpPr>
          <p:spPr>
            <a:xfrm flipH="1" flipV="1">
              <a:off x="1818229" y="866830"/>
              <a:ext cx="1833" cy="226060"/>
            </a:xfrm>
            <a:prstGeom prst="line">
              <a:avLst/>
            </a:prstGeom>
          </p:spPr>
          <p:style>
            <a:lnRef idx="1">
              <a:schemeClr val="accent6"/>
            </a:lnRef>
            <a:fillRef idx="0">
              <a:schemeClr val="accent6"/>
            </a:fillRef>
            <a:effectRef idx="0">
              <a:schemeClr val="accent6"/>
            </a:effectRef>
            <a:fontRef idx="minor">
              <a:schemeClr val="tx1"/>
            </a:fontRef>
          </p:style>
        </p:cxnSp>
        <p:grpSp>
          <p:nvGrpSpPr>
            <p:cNvPr id="11" name="Group 10"/>
            <p:cNvGrpSpPr/>
            <p:nvPr/>
          </p:nvGrpSpPr>
          <p:grpSpPr>
            <a:xfrm>
              <a:off x="0" y="1088823"/>
              <a:ext cx="3660658" cy="1134366"/>
              <a:chOff x="0" y="0"/>
              <a:chExt cx="3660658" cy="1134366"/>
            </a:xfrm>
          </p:grpSpPr>
          <p:sp>
            <p:nvSpPr>
              <p:cNvPr id="12" name="Rectangle: Rounded Corners 126"/>
              <p:cNvSpPr/>
              <p:nvPr/>
            </p:nvSpPr>
            <p:spPr>
              <a:xfrm>
                <a:off x="0" y="848616"/>
                <a:ext cx="724535" cy="285750"/>
              </a:xfrm>
              <a:prstGeom prst="roundRect">
                <a:avLst/>
              </a:prstGeom>
              <a:noFill/>
              <a:ln>
                <a:solidFill>
                  <a:schemeClr val="accent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US" sz="800" kern="1200" dirty="0">
                    <a:solidFill>
                      <a:srgbClr val="000000"/>
                    </a:solidFill>
                    <a:effectLst/>
                    <a:latin typeface="Times New Roman" panose="02020603050405020304" pitchFamily="18" charset="0"/>
                    <a:ea typeface="Calibri" panose="020F0502020204030204" pitchFamily="34" charset="0"/>
                  </a:rPr>
                  <a:t>Complex</a:t>
                </a:r>
                <a:endParaRPr lang="en-IE" sz="1000" dirty="0">
                  <a:effectLst/>
                  <a:latin typeface="Times New Roman" panose="02020603050405020304" pitchFamily="18" charset="0"/>
                  <a:ea typeface="Times New Roman" panose="02020603050405020304" pitchFamily="18" charset="0"/>
                </a:endParaRPr>
              </a:p>
            </p:txBody>
          </p:sp>
          <p:sp>
            <p:nvSpPr>
              <p:cNvPr id="13" name="Rectangle: Rounded Corners 127"/>
              <p:cNvSpPr/>
              <p:nvPr/>
            </p:nvSpPr>
            <p:spPr>
              <a:xfrm>
                <a:off x="1009787" y="832170"/>
                <a:ext cx="671830" cy="286385"/>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800" kern="1200" dirty="0">
                    <a:solidFill>
                      <a:srgbClr val="000000"/>
                    </a:solidFill>
                    <a:effectLst/>
                    <a:latin typeface="Times New Roman" panose="02020603050405020304" pitchFamily="18" charset="0"/>
                    <a:ea typeface="Calibri" panose="020F0502020204030204" pitchFamily="34" charset="0"/>
                  </a:rPr>
                  <a:t>Vertical</a:t>
                </a:r>
                <a:endParaRPr lang="en-IE" sz="1000" dirty="0">
                  <a:effectLst/>
                  <a:latin typeface="Times New Roman" panose="02020603050405020304" pitchFamily="18" charset="0"/>
                  <a:ea typeface="Times New Roman" panose="02020603050405020304" pitchFamily="18" charset="0"/>
                </a:endParaRPr>
              </a:p>
            </p:txBody>
          </p:sp>
          <p:cxnSp>
            <p:nvCxnSpPr>
              <p:cNvPr id="14" name="Connector: Elbow 128"/>
              <p:cNvCxnSpPr>
                <a:cxnSpLocks/>
              </p:cNvCxnSpPr>
              <p:nvPr/>
            </p:nvCxnSpPr>
            <p:spPr>
              <a:xfrm rot="10800000" flipV="1">
                <a:off x="355235" y="624950"/>
                <a:ext cx="989330" cy="224790"/>
              </a:xfrm>
              <a:prstGeom prst="bentConnector2">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5" name="Connector: Elbow 129"/>
              <p:cNvCxnSpPr>
                <a:cxnSpLocks/>
              </p:cNvCxnSpPr>
              <p:nvPr/>
            </p:nvCxnSpPr>
            <p:spPr>
              <a:xfrm>
                <a:off x="378259" y="624950"/>
                <a:ext cx="965200" cy="207010"/>
              </a:xfrm>
              <a:prstGeom prst="bentConnector2">
                <a:avLst/>
              </a:prstGeom>
              <a:ln>
                <a:tailEnd type="triangle"/>
              </a:ln>
            </p:spPr>
            <p:style>
              <a:lnRef idx="1">
                <a:schemeClr val="accent6"/>
              </a:lnRef>
              <a:fillRef idx="0">
                <a:schemeClr val="accent6"/>
              </a:fillRef>
              <a:effectRef idx="0">
                <a:schemeClr val="accent6"/>
              </a:effectRef>
              <a:fontRef idx="minor">
                <a:schemeClr val="tx1"/>
              </a:fontRef>
            </p:style>
          </p:cxnSp>
          <p:sp>
            <p:nvSpPr>
              <p:cNvPr id="16" name="Rectangle: Rounded Corners 130"/>
              <p:cNvSpPr/>
              <p:nvPr/>
            </p:nvSpPr>
            <p:spPr>
              <a:xfrm>
                <a:off x="1923951" y="848259"/>
                <a:ext cx="759676" cy="28589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US" sz="800" kern="1200" dirty="0">
                    <a:solidFill>
                      <a:srgbClr val="000000"/>
                    </a:solidFill>
                    <a:effectLst/>
                    <a:latin typeface="Times New Roman" panose="02020603050405020304" pitchFamily="18" charset="0"/>
                    <a:ea typeface="Calibri" panose="020F0502020204030204" pitchFamily="34" charset="0"/>
                  </a:rPr>
                  <a:t>Horizontal</a:t>
                </a:r>
                <a:endParaRPr lang="en-IE" sz="1000" dirty="0">
                  <a:effectLst/>
                  <a:latin typeface="Times New Roman" panose="02020603050405020304" pitchFamily="18" charset="0"/>
                  <a:ea typeface="Times New Roman" panose="02020603050405020304" pitchFamily="18" charset="0"/>
                </a:endParaRPr>
              </a:p>
            </p:txBody>
          </p:sp>
          <p:sp>
            <p:nvSpPr>
              <p:cNvPr id="17" name="Rectangle: Rounded Corners 131"/>
              <p:cNvSpPr/>
              <p:nvPr/>
            </p:nvSpPr>
            <p:spPr>
              <a:xfrm>
                <a:off x="2923746" y="828654"/>
                <a:ext cx="736912" cy="28638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800" kern="1200" dirty="0">
                    <a:solidFill>
                      <a:srgbClr val="000000"/>
                    </a:solidFill>
                    <a:effectLst/>
                    <a:latin typeface="Times New Roman" panose="02020603050405020304" pitchFamily="18" charset="0"/>
                    <a:ea typeface="Calibri" panose="020F0502020204030204" pitchFamily="34" charset="0"/>
                  </a:rPr>
                  <a:t>Diagonal</a:t>
                </a:r>
                <a:endParaRPr lang="en-IE" sz="1000" dirty="0">
                  <a:effectLst/>
                  <a:latin typeface="Times New Roman" panose="02020603050405020304" pitchFamily="18" charset="0"/>
                  <a:ea typeface="Times New Roman" panose="02020603050405020304" pitchFamily="18" charset="0"/>
                </a:endParaRPr>
              </a:p>
            </p:txBody>
          </p:sp>
          <p:cxnSp>
            <p:nvCxnSpPr>
              <p:cNvPr id="18" name="Connector: Elbow 132"/>
              <p:cNvCxnSpPr>
                <a:cxnSpLocks/>
              </p:cNvCxnSpPr>
              <p:nvPr/>
            </p:nvCxnSpPr>
            <p:spPr>
              <a:xfrm rot="10800000" flipV="1">
                <a:off x="2286000" y="621660"/>
                <a:ext cx="989330" cy="224790"/>
              </a:xfrm>
              <a:prstGeom prst="bentConnector2">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9" name="Connector: Elbow 133"/>
              <p:cNvCxnSpPr>
                <a:cxnSpLocks/>
              </p:cNvCxnSpPr>
              <p:nvPr/>
            </p:nvCxnSpPr>
            <p:spPr>
              <a:xfrm>
                <a:off x="2315603" y="620505"/>
                <a:ext cx="965200" cy="207010"/>
              </a:xfrm>
              <a:prstGeom prst="bentConnector2">
                <a:avLst/>
              </a:prstGeom>
              <a:ln>
                <a:tailEnd type="triangle"/>
              </a:ln>
            </p:spPr>
            <p:style>
              <a:lnRef idx="1">
                <a:schemeClr val="accent6"/>
              </a:lnRef>
              <a:fillRef idx="0">
                <a:schemeClr val="accent6"/>
              </a:fillRef>
              <a:effectRef idx="0">
                <a:schemeClr val="accent6"/>
              </a:effectRef>
              <a:fontRef idx="minor">
                <a:schemeClr val="tx1"/>
              </a:fontRef>
            </p:style>
          </p:cxnSp>
          <p:sp>
            <p:nvSpPr>
              <p:cNvPr id="20" name="Rectangle: Rounded Corners 134"/>
              <p:cNvSpPr/>
              <p:nvPr/>
            </p:nvSpPr>
            <p:spPr>
              <a:xfrm>
                <a:off x="953871" y="0"/>
                <a:ext cx="1730086" cy="267166"/>
              </a:xfrm>
              <a:prstGeom prst="roundRect">
                <a:avLst/>
              </a:prstGeom>
              <a:solidFill>
                <a:srgbClr val="FFC00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800" kern="1200" dirty="0">
                    <a:solidFill>
                      <a:srgbClr val="000000"/>
                    </a:solidFill>
                    <a:effectLst/>
                    <a:latin typeface="Times New Roman" panose="02020603050405020304" pitchFamily="18" charset="0"/>
                    <a:ea typeface="Calibri" panose="020F0502020204030204" pitchFamily="34" charset="0"/>
                  </a:rPr>
                  <a:t>Crack Classification CNN</a:t>
                </a:r>
                <a:endParaRPr lang="en-IE" sz="1000" dirty="0">
                  <a:effectLst/>
                  <a:latin typeface="Times New Roman" panose="02020603050405020304" pitchFamily="18" charset="0"/>
                  <a:ea typeface="Times New Roman" panose="02020603050405020304" pitchFamily="18" charset="0"/>
                </a:endParaRPr>
              </a:p>
            </p:txBody>
          </p:sp>
          <p:cxnSp>
            <p:nvCxnSpPr>
              <p:cNvPr id="21" name="Straight Connector 20"/>
              <p:cNvCxnSpPr/>
              <p:nvPr/>
            </p:nvCxnSpPr>
            <p:spPr>
              <a:xfrm flipV="1">
                <a:off x="1818932" y="269715"/>
                <a:ext cx="3810" cy="354329"/>
              </a:xfrm>
              <a:prstGeom prst="line">
                <a:avLst/>
              </a:prstGeom>
            </p:spPr>
            <p:style>
              <a:lnRef idx="1">
                <a:schemeClr val="accent6"/>
              </a:lnRef>
              <a:fillRef idx="0">
                <a:schemeClr val="accent6"/>
              </a:fillRef>
              <a:effectRef idx="0">
                <a:schemeClr val="accent6"/>
              </a:effectRef>
              <a:fontRef idx="minor">
                <a:schemeClr val="tx1"/>
              </a:fontRef>
            </p:style>
          </p:cxnSp>
          <p:cxnSp>
            <p:nvCxnSpPr>
              <p:cNvPr id="22" name="Straight Connector 21"/>
              <p:cNvCxnSpPr/>
              <p:nvPr/>
            </p:nvCxnSpPr>
            <p:spPr>
              <a:xfrm flipV="1">
                <a:off x="1344566" y="624044"/>
                <a:ext cx="948893" cy="0"/>
              </a:xfrm>
              <a:prstGeom prst="line">
                <a:avLst/>
              </a:prstGeom>
            </p:spPr>
            <p:style>
              <a:lnRef idx="1">
                <a:schemeClr val="accent6"/>
              </a:lnRef>
              <a:fillRef idx="0">
                <a:schemeClr val="accent6"/>
              </a:fillRef>
              <a:effectRef idx="0">
                <a:schemeClr val="accent6"/>
              </a:effectRef>
              <a:fontRef idx="minor">
                <a:schemeClr val="tx1"/>
              </a:fontRef>
            </p:style>
          </p:cxnSp>
        </p:grpSp>
      </p:grpSp>
      <p:sp>
        <p:nvSpPr>
          <p:cNvPr id="29" name="TextBox 28">
            <a:extLst>
              <a:ext uri="{FF2B5EF4-FFF2-40B4-BE49-F238E27FC236}">
                <a16:creationId xmlns:a16="http://schemas.microsoft.com/office/drawing/2014/main" id="{91A62004-1087-4F54-86CE-5329979F7760}"/>
              </a:ext>
            </a:extLst>
          </p:cNvPr>
          <p:cNvSpPr txBox="1"/>
          <p:nvPr/>
        </p:nvSpPr>
        <p:spPr>
          <a:xfrm>
            <a:off x="2971800" y="4599048"/>
            <a:ext cx="5712255" cy="523220"/>
          </a:xfrm>
          <a:prstGeom prst="rect">
            <a:avLst/>
          </a:prstGeom>
          <a:noFill/>
        </p:spPr>
        <p:txBody>
          <a:bodyPr wrap="square" rtlCol="0">
            <a:spAutoFit/>
          </a:bodyPr>
          <a:lstStyle/>
          <a:p>
            <a:r>
              <a:rPr lang="en-US" sz="1400" dirty="0">
                <a:solidFill>
                  <a:schemeClr val="bg1"/>
                </a:solidFill>
              </a:rPr>
              <a:t>Automated Crack Detection for Large-scale Tunnel Structure </a:t>
            </a:r>
            <a:r>
              <a:rPr lang="en-IE" sz="1400" dirty="0">
                <a:solidFill>
                  <a:schemeClr val="bg1"/>
                </a:solidFill>
              </a:rPr>
              <a:t>Using </a:t>
            </a:r>
            <a:br>
              <a:rPr lang="en-IE" sz="1400" dirty="0">
                <a:solidFill>
                  <a:schemeClr val="bg1"/>
                </a:solidFill>
              </a:rPr>
            </a:br>
            <a:r>
              <a:rPr lang="en-IE" sz="1400" dirty="0">
                <a:solidFill>
                  <a:schemeClr val="bg1"/>
                </a:solidFill>
              </a:rPr>
              <a:t>Deep Learning</a:t>
            </a:r>
            <a:endParaRPr lang="en-GB" sz="1300" dirty="0">
              <a:solidFill>
                <a:schemeClr val="bg1"/>
              </a:solidFill>
            </a:endParaRPr>
          </a:p>
        </p:txBody>
      </p:sp>
      <p:sp>
        <p:nvSpPr>
          <p:cNvPr id="3" name="Content Placeholder 2"/>
          <p:cNvSpPr>
            <a:spLocks noGrp="1"/>
          </p:cNvSpPr>
          <p:nvPr>
            <p:ph sz="half" idx="1"/>
          </p:nvPr>
        </p:nvSpPr>
        <p:spPr>
          <a:xfrm>
            <a:off x="142875" y="1200151"/>
            <a:ext cx="4400549" cy="3262788"/>
          </a:xfrm>
        </p:spPr>
        <p:txBody>
          <a:bodyPr>
            <a:normAutofit fontScale="47500" lnSpcReduction="20000"/>
          </a:bodyPr>
          <a:lstStyle/>
          <a:p>
            <a:r>
              <a:rPr lang="en-US" sz="2800" dirty="0">
                <a:ea typeface="Times New Roman" panose="02020603050405020304" pitchFamily="18" charset="0"/>
              </a:rPr>
              <a:t>When approaching the dilemma of objective crack clarification, the two prominent crack attributes that can be considered are </a:t>
            </a:r>
            <a:r>
              <a:rPr lang="en-US" sz="2800" b="1" dirty="0">
                <a:ea typeface="Times New Roman" panose="02020603050405020304" pitchFamily="18" charset="0"/>
              </a:rPr>
              <a:t>Dimension</a:t>
            </a:r>
            <a:r>
              <a:rPr lang="en-US" sz="2800" dirty="0">
                <a:ea typeface="Times New Roman" panose="02020603050405020304" pitchFamily="18" charset="0"/>
              </a:rPr>
              <a:t> and </a:t>
            </a:r>
            <a:r>
              <a:rPr lang="en-US" sz="2800" b="1" dirty="0">
                <a:ea typeface="Times New Roman" panose="02020603050405020304" pitchFamily="18" charset="0"/>
              </a:rPr>
              <a:t>Direction</a:t>
            </a:r>
            <a:r>
              <a:rPr lang="en-US" sz="2800" dirty="0">
                <a:ea typeface="Times New Roman" panose="02020603050405020304" pitchFamily="18" charset="0"/>
              </a:rPr>
              <a:t>. </a:t>
            </a:r>
          </a:p>
          <a:p>
            <a:pPr marL="36512" indent="0">
              <a:buNone/>
            </a:pPr>
            <a:endParaRPr lang="en-US" sz="2800" dirty="0">
              <a:ea typeface="Times New Roman" panose="02020603050405020304" pitchFamily="18" charset="0"/>
            </a:endParaRPr>
          </a:p>
          <a:p>
            <a:r>
              <a:rPr lang="en-US" sz="2800" dirty="0">
                <a:ea typeface="Times New Roman" panose="02020603050405020304" pitchFamily="18" charset="0"/>
              </a:rPr>
              <a:t>Dimensional analysis - all the cracks are classified concerning their size. This approach allows a threshold to be set up to elevate all the cracks under a given size in essence only keeping cracks of significance </a:t>
            </a:r>
          </a:p>
          <a:p>
            <a:pPr marL="36512" indent="0">
              <a:buNone/>
            </a:pPr>
            <a:endParaRPr lang="en-US" sz="2800" dirty="0">
              <a:ea typeface="Times New Roman" panose="02020603050405020304" pitchFamily="18" charset="0"/>
            </a:endParaRPr>
          </a:p>
          <a:p>
            <a:r>
              <a:rPr lang="en-US" sz="2800" dirty="0">
                <a:ea typeface="Times New Roman" panose="02020603050405020304" pitchFamily="18" charset="0"/>
              </a:rPr>
              <a:t>Directional analysis – classifies evaluates detected cracks concerning set directional boundary's this is not as accurate as the dimensional approach but still provides a useful insight as a crack orientation indicates behaviors in the tunnel. </a:t>
            </a:r>
            <a:endParaRPr lang="en-IE" dirty="0"/>
          </a:p>
        </p:txBody>
      </p:sp>
      <p:grpSp>
        <p:nvGrpSpPr>
          <p:cNvPr id="30" name="Group 29"/>
          <p:cNvGrpSpPr/>
          <p:nvPr/>
        </p:nvGrpSpPr>
        <p:grpSpPr>
          <a:xfrm>
            <a:off x="5631485" y="2462989"/>
            <a:ext cx="3006734" cy="1970951"/>
            <a:chOff x="-115190" y="0"/>
            <a:chExt cx="5832522" cy="3564072"/>
          </a:xfrm>
        </p:grpSpPr>
        <p:pic>
          <p:nvPicPr>
            <p:cNvPr id="31" name="Picture 3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4642" y="0"/>
              <a:ext cx="1299210" cy="1338580"/>
            </a:xfrm>
            <a:prstGeom prst="rect">
              <a:avLst/>
            </a:prstGeom>
          </p:spPr>
        </p:pic>
        <p:pic>
          <p:nvPicPr>
            <p:cNvPr id="32" name="Picture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2202" y="0"/>
              <a:ext cx="1299210" cy="1338580"/>
            </a:xfrm>
            <a:prstGeom prst="rect">
              <a:avLst/>
            </a:prstGeom>
          </p:spPr>
        </p:pic>
        <p:grpSp>
          <p:nvGrpSpPr>
            <p:cNvPr id="33" name="Group 32"/>
            <p:cNvGrpSpPr/>
            <p:nvPr/>
          </p:nvGrpSpPr>
          <p:grpSpPr>
            <a:xfrm>
              <a:off x="56508" y="25685"/>
              <a:ext cx="2680971" cy="1338580"/>
              <a:chOff x="0" y="0"/>
              <a:chExt cx="2029044" cy="986155"/>
            </a:xfrm>
          </p:grpSpPr>
          <p:pic>
            <p:nvPicPr>
              <p:cNvPr id="44" name="Picture 4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7969" y="0"/>
                <a:ext cx="981075" cy="981075"/>
              </a:xfrm>
              <a:prstGeom prst="rect">
                <a:avLst/>
              </a:prstGeom>
            </p:spPr>
          </p:pic>
          <p:pic>
            <p:nvPicPr>
              <p:cNvPr id="45" name="Picture 4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986155" cy="986155"/>
              </a:xfrm>
              <a:prstGeom prst="rect">
                <a:avLst/>
              </a:prstGeom>
            </p:spPr>
          </p:pic>
        </p:grpSp>
        <p:grpSp>
          <p:nvGrpSpPr>
            <p:cNvPr id="34" name="Group 33"/>
            <p:cNvGrpSpPr/>
            <p:nvPr/>
          </p:nvGrpSpPr>
          <p:grpSpPr>
            <a:xfrm>
              <a:off x="0" y="1731195"/>
              <a:ext cx="2707005" cy="1338580"/>
              <a:chOff x="0" y="0"/>
              <a:chExt cx="1573827" cy="768350"/>
            </a:xfrm>
          </p:grpSpPr>
          <p:pic>
            <p:nvPicPr>
              <p:cNvPr id="42" name="Picture 4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0" y="0"/>
                <a:ext cx="768350" cy="768350"/>
              </a:xfrm>
              <a:prstGeom prst="rect">
                <a:avLst/>
              </a:prstGeom>
            </p:spPr>
          </p:pic>
          <p:pic>
            <p:nvPicPr>
              <p:cNvPr id="43" name="Picture 4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5477" y="0"/>
                <a:ext cx="768350" cy="768350"/>
              </a:xfrm>
              <a:prstGeom prst="rect">
                <a:avLst/>
              </a:prstGeom>
            </p:spPr>
          </p:pic>
        </p:grpSp>
        <p:grpSp>
          <p:nvGrpSpPr>
            <p:cNvPr id="35" name="Group 34"/>
            <p:cNvGrpSpPr/>
            <p:nvPr/>
          </p:nvGrpSpPr>
          <p:grpSpPr>
            <a:xfrm>
              <a:off x="3010328" y="1731195"/>
              <a:ext cx="2707004" cy="1338580"/>
              <a:chOff x="0" y="0"/>
              <a:chExt cx="5078859" cy="2438400"/>
            </a:xfrm>
          </p:grpSpPr>
          <p:pic>
            <p:nvPicPr>
              <p:cNvPr id="40" name="Picture 3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2438400" cy="2438400"/>
              </a:xfrm>
              <a:prstGeom prst="rect">
                <a:avLst/>
              </a:prstGeom>
            </p:spPr>
          </p:pic>
          <p:pic>
            <p:nvPicPr>
              <p:cNvPr id="41" name="Picture 4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640459" y="0"/>
                <a:ext cx="2438400" cy="2438400"/>
              </a:xfrm>
              <a:prstGeom prst="rect">
                <a:avLst/>
              </a:prstGeom>
            </p:spPr>
          </p:pic>
        </p:grpSp>
        <p:sp>
          <p:nvSpPr>
            <p:cNvPr id="36" name="Text Box 116"/>
            <p:cNvSpPr txBox="1"/>
            <p:nvPr/>
          </p:nvSpPr>
          <p:spPr>
            <a:xfrm>
              <a:off x="-115190" y="1376739"/>
              <a:ext cx="2646857" cy="147604"/>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US" sz="1000" dirty="0">
                  <a:latin typeface="Times New Roman" panose="02020603050405020304" pitchFamily="18" charset="0"/>
                  <a:ea typeface="Times New Roman" panose="02020603050405020304" pitchFamily="18" charset="0"/>
                </a:rPr>
                <a:t>Complex</a:t>
              </a:r>
              <a:endParaRPr lang="en-IE" sz="1000" dirty="0">
                <a:effectLst/>
                <a:latin typeface="Times New Roman" panose="02020603050405020304" pitchFamily="18" charset="0"/>
                <a:ea typeface="Times New Roman" panose="02020603050405020304" pitchFamily="18" charset="0"/>
              </a:endParaRPr>
            </a:p>
          </p:txBody>
        </p:sp>
        <p:sp>
          <p:nvSpPr>
            <p:cNvPr id="37" name="Text Box 118"/>
            <p:cNvSpPr txBox="1"/>
            <p:nvPr/>
          </p:nvSpPr>
          <p:spPr>
            <a:xfrm>
              <a:off x="3010329" y="1345913"/>
              <a:ext cx="2681083" cy="276609"/>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IE" sz="1000" dirty="0">
                  <a:effectLst/>
                  <a:latin typeface="Times New Roman" panose="02020603050405020304" pitchFamily="18" charset="0"/>
                  <a:ea typeface="Times New Roman" panose="02020603050405020304" pitchFamily="18" charset="0"/>
                </a:rPr>
                <a:t>Vertical</a:t>
              </a:r>
            </a:p>
          </p:txBody>
        </p:sp>
        <p:sp>
          <p:nvSpPr>
            <p:cNvPr id="38" name="Text Box 119"/>
            <p:cNvSpPr txBox="1"/>
            <p:nvPr/>
          </p:nvSpPr>
          <p:spPr>
            <a:xfrm>
              <a:off x="0" y="3087384"/>
              <a:ext cx="2707005" cy="189244"/>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US" sz="1000" dirty="0">
                  <a:latin typeface="Times New Roman" panose="02020603050405020304" pitchFamily="18" charset="0"/>
                  <a:ea typeface="Times New Roman" panose="02020603050405020304" pitchFamily="18" charset="0"/>
                </a:rPr>
                <a:t>Diagonal </a:t>
              </a:r>
              <a:endParaRPr lang="en-IE" sz="1000" dirty="0">
                <a:effectLst/>
                <a:latin typeface="Times New Roman" panose="02020603050405020304" pitchFamily="18" charset="0"/>
                <a:ea typeface="Times New Roman" panose="02020603050405020304" pitchFamily="18" charset="0"/>
              </a:endParaRPr>
            </a:p>
          </p:txBody>
        </p:sp>
        <p:sp>
          <p:nvSpPr>
            <p:cNvPr id="39" name="Text Box 120"/>
            <p:cNvSpPr txBox="1"/>
            <p:nvPr/>
          </p:nvSpPr>
          <p:spPr>
            <a:xfrm>
              <a:off x="2929501" y="3133420"/>
              <a:ext cx="2681085" cy="430652"/>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US" sz="1000" dirty="0">
                  <a:latin typeface="Times New Roman" panose="02020603050405020304" pitchFamily="18" charset="0"/>
                  <a:ea typeface="Times New Roman" panose="02020603050405020304" pitchFamily="18" charset="0"/>
                </a:rPr>
                <a:t>Horizontal</a:t>
              </a:r>
              <a:endParaRPr lang="en-IE" sz="1000" dirty="0">
                <a:effectLst/>
                <a:latin typeface="Times New Roman" panose="02020603050405020304" pitchFamily="18" charset="0"/>
                <a:ea typeface="Times New Roman" panose="02020603050405020304" pitchFamily="18" charset="0"/>
              </a:endParaRPr>
            </a:p>
          </p:txBody>
        </p:sp>
      </p:grpSp>
    </p:spTree>
    <p:extLst>
      <p:ext uri="{BB962C8B-B14F-4D97-AF65-F5344CB8AC3E}">
        <p14:creationId xmlns:p14="http://schemas.microsoft.com/office/powerpoint/2010/main" val="10969261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a:t>Crack Classification </a:t>
            </a: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1200150"/>
            <a:ext cx="3657600" cy="2743200"/>
          </a:xfrm>
        </p:spPr>
      </p:pic>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920079" y="1200150"/>
            <a:ext cx="3603869" cy="2743200"/>
          </a:xfrm>
          <a:prstGeom prst="rect">
            <a:avLst/>
          </a:prstGeom>
          <a:ln>
            <a:solidFill>
              <a:schemeClr val="tx1"/>
            </a:solidFill>
          </a:ln>
        </p:spPr>
      </p:pic>
      <p:grpSp>
        <p:nvGrpSpPr>
          <p:cNvPr id="8" name="Group 7"/>
          <p:cNvGrpSpPr/>
          <p:nvPr/>
        </p:nvGrpSpPr>
        <p:grpSpPr>
          <a:xfrm>
            <a:off x="4709405" y="1200150"/>
            <a:ext cx="3636011" cy="2050414"/>
            <a:chOff x="0" y="0"/>
            <a:chExt cx="4116873" cy="2223189"/>
          </a:xfrm>
        </p:grpSpPr>
        <p:grpSp>
          <p:nvGrpSpPr>
            <p:cNvPr id="9" name="Group 8"/>
            <p:cNvGrpSpPr/>
            <p:nvPr/>
          </p:nvGrpSpPr>
          <p:grpSpPr>
            <a:xfrm>
              <a:off x="1458812" y="0"/>
              <a:ext cx="2658061" cy="863798"/>
              <a:chOff x="0" y="0"/>
              <a:chExt cx="2658061" cy="863798"/>
            </a:xfrm>
          </p:grpSpPr>
          <p:sp>
            <p:nvSpPr>
              <p:cNvPr id="23" name="Rectangle: Rounded Corners 118"/>
              <p:cNvSpPr/>
              <p:nvPr/>
            </p:nvSpPr>
            <p:spPr>
              <a:xfrm>
                <a:off x="471830" y="0"/>
                <a:ext cx="1730468" cy="267227"/>
              </a:xfrm>
              <a:prstGeom prst="roundRect">
                <a:avLst/>
              </a:prstGeom>
              <a:solidFill>
                <a:srgbClr val="FFFF0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800" kern="1200" dirty="0">
                    <a:solidFill>
                      <a:srgbClr val="000000"/>
                    </a:solidFill>
                    <a:effectLst/>
                    <a:latin typeface="Times New Roman" panose="02020603050405020304" pitchFamily="18" charset="0"/>
                    <a:ea typeface="Calibri" panose="020F0502020204030204" pitchFamily="34" charset="0"/>
                  </a:rPr>
                  <a:t>Crack detection CNN</a:t>
                </a:r>
                <a:endParaRPr lang="en-IE" sz="1000" dirty="0">
                  <a:effectLst/>
                  <a:latin typeface="Times New Roman" panose="02020603050405020304" pitchFamily="18" charset="0"/>
                  <a:ea typeface="Times New Roman" panose="02020603050405020304" pitchFamily="18" charset="0"/>
                </a:endParaRPr>
              </a:p>
            </p:txBody>
          </p:sp>
          <p:sp>
            <p:nvSpPr>
              <p:cNvPr id="24" name="Rectangle: Rounded Corners 119"/>
              <p:cNvSpPr/>
              <p:nvPr/>
            </p:nvSpPr>
            <p:spPr>
              <a:xfrm>
                <a:off x="0" y="577901"/>
                <a:ext cx="725091" cy="285897"/>
              </a:xfrm>
              <a:prstGeom prst="roundRect">
                <a:avLst/>
              </a:prstGeom>
              <a:solidFill>
                <a:schemeClr val="bg1">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US" sz="800" kern="1200" dirty="0">
                    <a:solidFill>
                      <a:srgbClr val="000000"/>
                    </a:solidFill>
                    <a:effectLst/>
                    <a:latin typeface="Times New Roman" panose="02020603050405020304" pitchFamily="18" charset="0"/>
                    <a:ea typeface="Calibri" panose="020F0502020204030204" pitchFamily="34" charset="0"/>
                  </a:rPr>
                  <a:t>Crack</a:t>
                </a:r>
                <a:endParaRPr lang="en-IE" sz="1000" dirty="0">
                  <a:effectLst/>
                  <a:latin typeface="Times New Roman" panose="02020603050405020304" pitchFamily="18" charset="0"/>
                  <a:ea typeface="Times New Roman" panose="02020603050405020304" pitchFamily="18" charset="0"/>
                </a:endParaRPr>
              </a:p>
            </p:txBody>
          </p:sp>
          <p:sp>
            <p:nvSpPr>
              <p:cNvPr id="25" name="Rectangle: Rounded Corners 120"/>
              <p:cNvSpPr/>
              <p:nvPr/>
            </p:nvSpPr>
            <p:spPr>
              <a:xfrm>
                <a:off x="1986077" y="559613"/>
                <a:ext cx="671984" cy="286401"/>
              </a:xfrm>
              <a:prstGeom prst="roundRect">
                <a:avLst/>
              </a:prstGeom>
              <a:solidFill>
                <a:schemeClr val="bg1">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800" kern="1200" dirty="0">
                    <a:solidFill>
                      <a:srgbClr val="000000"/>
                    </a:solidFill>
                    <a:effectLst/>
                    <a:latin typeface="Times New Roman" panose="02020603050405020304" pitchFamily="18" charset="0"/>
                    <a:ea typeface="Calibri" panose="020F0502020204030204" pitchFamily="34" charset="0"/>
                  </a:rPr>
                  <a:t>No crack</a:t>
                </a:r>
                <a:endParaRPr lang="en-IE" sz="1000" dirty="0">
                  <a:effectLst/>
                  <a:latin typeface="Times New Roman" panose="02020603050405020304" pitchFamily="18" charset="0"/>
                  <a:ea typeface="Times New Roman" panose="02020603050405020304" pitchFamily="18" charset="0"/>
                </a:endParaRPr>
              </a:p>
            </p:txBody>
          </p:sp>
          <p:cxnSp>
            <p:nvCxnSpPr>
              <p:cNvPr id="26" name="Straight Connector 25"/>
              <p:cNvCxnSpPr/>
              <p:nvPr/>
            </p:nvCxnSpPr>
            <p:spPr>
              <a:xfrm>
                <a:off x="1356969" y="267005"/>
                <a:ext cx="0" cy="808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Connector: Elbow 122"/>
              <p:cNvCxnSpPr>
                <a:cxnSpLocks/>
              </p:cNvCxnSpPr>
              <p:nvPr/>
            </p:nvCxnSpPr>
            <p:spPr>
              <a:xfrm rot="10800000" flipV="1">
                <a:off x="362102" y="351130"/>
                <a:ext cx="989465" cy="225145"/>
              </a:xfrm>
              <a:prstGeom prst="bentConnector2">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28" name="Connector: Elbow 123"/>
              <p:cNvCxnSpPr>
                <a:cxnSpLocks/>
              </p:cNvCxnSpPr>
              <p:nvPr/>
            </p:nvCxnSpPr>
            <p:spPr>
              <a:xfrm>
                <a:off x="1356969" y="351130"/>
                <a:ext cx="965265" cy="207071"/>
              </a:xfrm>
              <a:prstGeom prst="bentConnector2">
                <a:avLst/>
              </a:prstGeom>
              <a:ln>
                <a:tailEnd type="triangle"/>
              </a:ln>
            </p:spPr>
            <p:style>
              <a:lnRef idx="1">
                <a:schemeClr val="accent6"/>
              </a:lnRef>
              <a:fillRef idx="0">
                <a:schemeClr val="accent6"/>
              </a:fillRef>
              <a:effectRef idx="0">
                <a:schemeClr val="accent6"/>
              </a:effectRef>
              <a:fontRef idx="minor">
                <a:schemeClr val="tx1"/>
              </a:fontRef>
            </p:style>
          </p:cxnSp>
        </p:grpSp>
        <p:cxnSp>
          <p:nvCxnSpPr>
            <p:cNvPr id="10" name="Straight Connector 9"/>
            <p:cNvCxnSpPr/>
            <p:nvPr/>
          </p:nvCxnSpPr>
          <p:spPr>
            <a:xfrm flipH="1" flipV="1">
              <a:off x="1818229" y="866830"/>
              <a:ext cx="1833" cy="226060"/>
            </a:xfrm>
            <a:prstGeom prst="line">
              <a:avLst/>
            </a:prstGeom>
          </p:spPr>
          <p:style>
            <a:lnRef idx="1">
              <a:schemeClr val="accent6"/>
            </a:lnRef>
            <a:fillRef idx="0">
              <a:schemeClr val="accent6"/>
            </a:fillRef>
            <a:effectRef idx="0">
              <a:schemeClr val="accent6"/>
            </a:effectRef>
            <a:fontRef idx="minor">
              <a:schemeClr val="tx1"/>
            </a:fontRef>
          </p:style>
        </p:cxnSp>
        <p:grpSp>
          <p:nvGrpSpPr>
            <p:cNvPr id="11" name="Group 10"/>
            <p:cNvGrpSpPr/>
            <p:nvPr/>
          </p:nvGrpSpPr>
          <p:grpSpPr>
            <a:xfrm>
              <a:off x="0" y="1088823"/>
              <a:ext cx="3660658" cy="1134366"/>
              <a:chOff x="0" y="0"/>
              <a:chExt cx="3660658" cy="1134366"/>
            </a:xfrm>
          </p:grpSpPr>
          <p:sp>
            <p:nvSpPr>
              <p:cNvPr id="12" name="Rectangle: Rounded Corners 126"/>
              <p:cNvSpPr/>
              <p:nvPr/>
            </p:nvSpPr>
            <p:spPr>
              <a:xfrm>
                <a:off x="0" y="848616"/>
                <a:ext cx="724535" cy="285750"/>
              </a:xfrm>
              <a:prstGeom prst="roundRect">
                <a:avLst/>
              </a:prstGeom>
              <a:noFill/>
              <a:ln>
                <a:solidFill>
                  <a:schemeClr val="accent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US" sz="800" kern="1200" dirty="0">
                    <a:solidFill>
                      <a:srgbClr val="000000"/>
                    </a:solidFill>
                    <a:effectLst/>
                    <a:latin typeface="Times New Roman" panose="02020603050405020304" pitchFamily="18" charset="0"/>
                    <a:ea typeface="Calibri" panose="020F0502020204030204" pitchFamily="34" charset="0"/>
                  </a:rPr>
                  <a:t>Complex</a:t>
                </a:r>
                <a:endParaRPr lang="en-IE" sz="1000" dirty="0">
                  <a:effectLst/>
                  <a:latin typeface="Times New Roman" panose="02020603050405020304" pitchFamily="18" charset="0"/>
                  <a:ea typeface="Times New Roman" panose="02020603050405020304" pitchFamily="18" charset="0"/>
                </a:endParaRPr>
              </a:p>
            </p:txBody>
          </p:sp>
          <p:sp>
            <p:nvSpPr>
              <p:cNvPr id="13" name="Rectangle: Rounded Corners 127"/>
              <p:cNvSpPr/>
              <p:nvPr/>
            </p:nvSpPr>
            <p:spPr>
              <a:xfrm>
                <a:off x="1009787" y="832170"/>
                <a:ext cx="671830" cy="286385"/>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800" kern="1200" dirty="0">
                    <a:solidFill>
                      <a:srgbClr val="000000"/>
                    </a:solidFill>
                    <a:effectLst/>
                    <a:latin typeface="Times New Roman" panose="02020603050405020304" pitchFamily="18" charset="0"/>
                    <a:ea typeface="Calibri" panose="020F0502020204030204" pitchFamily="34" charset="0"/>
                  </a:rPr>
                  <a:t>Vertical</a:t>
                </a:r>
                <a:endParaRPr lang="en-IE" sz="1000" dirty="0">
                  <a:effectLst/>
                  <a:latin typeface="Times New Roman" panose="02020603050405020304" pitchFamily="18" charset="0"/>
                  <a:ea typeface="Times New Roman" panose="02020603050405020304" pitchFamily="18" charset="0"/>
                </a:endParaRPr>
              </a:p>
            </p:txBody>
          </p:sp>
          <p:cxnSp>
            <p:nvCxnSpPr>
              <p:cNvPr id="14" name="Connector: Elbow 128"/>
              <p:cNvCxnSpPr>
                <a:cxnSpLocks/>
              </p:cNvCxnSpPr>
              <p:nvPr/>
            </p:nvCxnSpPr>
            <p:spPr>
              <a:xfrm rot="10800000" flipV="1">
                <a:off x="355235" y="624950"/>
                <a:ext cx="989330" cy="224790"/>
              </a:xfrm>
              <a:prstGeom prst="bentConnector2">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5" name="Connector: Elbow 129"/>
              <p:cNvCxnSpPr>
                <a:cxnSpLocks/>
              </p:cNvCxnSpPr>
              <p:nvPr/>
            </p:nvCxnSpPr>
            <p:spPr>
              <a:xfrm>
                <a:off x="378259" y="624950"/>
                <a:ext cx="965200" cy="207010"/>
              </a:xfrm>
              <a:prstGeom prst="bentConnector2">
                <a:avLst/>
              </a:prstGeom>
              <a:ln>
                <a:tailEnd type="triangle"/>
              </a:ln>
            </p:spPr>
            <p:style>
              <a:lnRef idx="1">
                <a:schemeClr val="accent6"/>
              </a:lnRef>
              <a:fillRef idx="0">
                <a:schemeClr val="accent6"/>
              </a:fillRef>
              <a:effectRef idx="0">
                <a:schemeClr val="accent6"/>
              </a:effectRef>
              <a:fontRef idx="minor">
                <a:schemeClr val="tx1"/>
              </a:fontRef>
            </p:style>
          </p:cxnSp>
          <p:sp>
            <p:nvSpPr>
              <p:cNvPr id="16" name="Rectangle: Rounded Corners 130"/>
              <p:cNvSpPr/>
              <p:nvPr/>
            </p:nvSpPr>
            <p:spPr>
              <a:xfrm>
                <a:off x="1923951" y="848259"/>
                <a:ext cx="759676" cy="28589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US" sz="800" kern="1200" dirty="0">
                    <a:solidFill>
                      <a:srgbClr val="000000"/>
                    </a:solidFill>
                    <a:effectLst/>
                    <a:latin typeface="Times New Roman" panose="02020603050405020304" pitchFamily="18" charset="0"/>
                    <a:ea typeface="Calibri" panose="020F0502020204030204" pitchFamily="34" charset="0"/>
                  </a:rPr>
                  <a:t>Horizontal</a:t>
                </a:r>
                <a:endParaRPr lang="en-IE" sz="1000" dirty="0">
                  <a:effectLst/>
                  <a:latin typeface="Times New Roman" panose="02020603050405020304" pitchFamily="18" charset="0"/>
                  <a:ea typeface="Times New Roman" panose="02020603050405020304" pitchFamily="18" charset="0"/>
                </a:endParaRPr>
              </a:p>
            </p:txBody>
          </p:sp>
          <p:sp>
            <p:nvSpPr>
              <p:cNvPr id="17" name="Rectangle: Rounded Corners 131"/>
              <p:cNvSpPr/>
              <p:nvPr/>
            </p:nvSpPr>
            <p:spPr>
              <a:xfrm>
                <a:off x="2923746" y="828654"/>
                <a:ext cx="736912" cy="28638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800" kern="1200" dirty="0">
                    <a:solidFill>
                      <a:srgbClr val="000000"/>
                    </a:solidFill>
                    <a:effectLst/>
                    <a:latin typeface="Times New Roman" panose="02020603050405020304" pitchFamily="18" charset="0"/>
                    <a:ea typeface="Calibri" panose="020F0502020204030204" pitchFamily="34" charset="0"/>
                  </a:rPr>
                  <a:t>Diagonal</a:t>
                </a:r>
                <a:endParaRPr lang="en-IE" sz="1000" dirty="0">
                  <a:effectLst/>
                  <a:latin typeface="Times New Roman" panose="02020603050405020304" pitchFamily="18" charset="0"/>
                  <a:ea typeface="Times New Roman" panose="02020603050405020304" pitchFamily="18" charset="0"/>
                </a:endParaRPr>
              </a:p>
            </p:txBody>
          </p:sp>
          <p:cxnSp>
            <p:nvCxnSpPr>
              <p:cNvPr id="18" name="Connector: Elbow 132"/>
              <p:cNvCxnSpPr>
                <a:cxnSpLocks/>
              </p:cNvCxnSpPr>
              <p:nvPr/>
            </p:nvCxnSpPr>
            <p:spPr>
              <a:xfrm rot="10800000" flipV="1">
                <a:off x="2286000" y="621660"/>
                <a:ext cx="989330" cy="224790"/>
              </a:xfrm>
              <a:prstGeom prst="bentConnector2">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9" name="Connector: Elbow 133"/>
              <p:cNvCxnSpPr>
                <a:cxnSpLocks/>
              </p:cNvCxnSpPr>
              <p:nvPr/>
            </p:nvCxnSpPr>
            <p:spPr>
              <a:xfrm>
                <a:off x="2315603" y="620505"/>
                <a:ext cx="965200" cy="207010"/>
              </a:xfrm>
              <a:prstGeom prst="bentConnector2">
                <a:avLst/>
              </a:prstGeom>
              <a:ln>
                <a:tailEnd type="triangle"/>
              </a:ln>
            </p:spPr>
            <p:style>
              <a:lnRef idx="1">
                <a:schemeClr val="accent6"/>
              </a:lnRef>
              <a:fillRef idx="0">
                <a:schemeClr val="accent6"/>
              </a:fillRef>
              <a:effectRef idx="0">
                <a:schemeClr val="accent6"/>
              </a:effectRef>
              <a:fontRef idx="minor">
                <a:schemeClr val="tx1"/>
              </a:fontRef>
            </p:style>
          </p:cxnSp>
          <p:sp>
            <p:nvSpPr>
              <p:cNvPr id="20" name="Rectangle: Rounded Corners 134"/>
              <p:cNvSpPr/>
              <p:nvPr/>
            </p:nvSpPr>
            <p:spPr>
              <a:xfrm>
                <a:off x="953871" y="0"/>
                <a:ext cx="1730086" cy="267166"/>
              </a:xfrm>
              <a:prstGeom prst="roundRect">
                <a:avLst/>
              </a:prstGeom>
              <a:solidFill>
                <a:srgbClr val="FFC00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800" kern="1200" dirty="0">
                    <a:solidFill>
                      <a:srgbClr val="000000"/>
                    </a:solidFill>
                    <a:effectLst/>
                    <a:latin typeface="Times New Roman" panose="02020603050405020304" pitchFamily="18" charset="0"/>
                    <a:ea typeface="Calibri" panose="020F0502020204030204" pitchFamily="34" charset="0"/>
                  </a:rPr>
                  <a:t>Crack Classification CNN</a:t>
                </a:r>
                <a:endParaRPr lang="en-IE" sz="1000" dirty="0">
                  <a:effectLst/>
                  <a:latin typeface="Times New Roman" panose="02020603050405020304" pitchFamily="18" charset="0"/>
                  <a:ea typeface="Times New Roman" panose="02020603050405020304" pitchFamily="18" charset="0"/>
                </a:endParaRPr>
              </a:p>
            </p:txBody>
          </p:sp>
          <p:cxnSp>
            <p:nvCxnSpPr>
              <p:cNvPr id="21" name="Straight Connector 20"/>
              <p:cNvCxnSpPr/>
              <p:nvPr/>
            </p:nvCxnSpPr>
            <p:spPr>
              <a:xfrm flipV="1">
                <a:off x="1818932" y="269715"/>
                <a:ext cx="3810" cy="354329"/>
              </a:xfrm>
              <a:prstGeom prst="line">
                <a:avLst/>
              </a:prstGeom>
            </p:spPr>
            <p:style>
              <a:lnRef idx="1">
                <a:schemeClr val="accent6"/>
              </a:lnRef>
              <a:fillRef idx="0">
                <a:schemeClr val="accent6"/>
              </a:fillRef>
              <a:effectRef idx="0">
                <a:schemeClr val="accent6"/>
              </a:effectRef>
              <a:fontRef idx="minor">
                <a:schemeClr val="tx1"/>
              </a:fontRef>
            </p:style>
          </p:cxnSp>
          <p:cxnSp>
            <p:nvCxnSpPr>
              <p:cNvPr id="22" name="Straight Connector 21"/>
              <p:cNvCxnSpPr/>
              <p:nvPr/>
            </p:nvCxnSpPr>
            <p:spPr>
              <a:xfrm flipV="1">
                <a:off x="1344566" y="624044"/>
                <a:ext cx="948893" cy="0"/>
              </a:xfrm>
              <a:prstGeom prst="line">
                <a:avLst/>
              </a:prstGeom>
            </p:spPr>
            <p:style>
              <a:lnRef idx="1">
                <a:schemeClr val="accent6"/>
              </a:lnRef>
              <a:fillRef idx="0">
                <a:schemeClr val="accent6"/>
              </a:fillRef>
              <a:effectRef idx="0">
                <a:schemeClr val="accent6"/>
              </a:effectRef>
              <a:fontRef idx="minor">
                <a:schemeClr val="tx1"/>
              </a:fontRef>
            </p:style>
          </p:cxnSp>
        </p:grpSp>
      </p:grpSp>
      <p:sp>
        <p:nvSpPr>
          <p:cNvPr id="29" name="TextBox 28">
            <a:extLst>
              <a:ext uri="{FF2B5EF4-FFF2-40B4-BE49-F238E27FC236}">
                <a16:creationId xmlns:a16="http://schemas.microsoft.com/office/drawing/2014/main" id="{91A62004-1087-4F54-86CE-5329979F7760}"/>
              </a:ext>
            </a:extLst>
          </p:cNvPr>
          <p:cNvSpPr txBox="1"/>
          <p:nvPr/>
        </p:nvSpPr>
        <p:spPr>
          <a:xfrm>
            <a:off x="2971800" y="4599048"/>
            <a:ext cx="5712255" cy="523220"/>
          </a:xfrm>
          <a:prstGeom prst="rect">
            <a:avLst/>
          </a:prstGeom>
          <a:noFill/>
        </p:spPr>
        <p:txBody>
          <a:bodyPr wrap="square" rtlCol="0">
            <a:spAutoFit/>
          </a:bodyPr>
          <a:lstStyle/>
          <a:p>
            <a:r>
              <a:rPr lang="en-US" sz="1400" dirty="0">
                <a:solidFill>
                  <a:schemeClr val="bg1"/>
                </a:solidFill>
              </a:rPr>
              <a:t>Automated Crack Detection for Large-scale Tunnel Structure </a:t>
            </a:r>
            <a:r>
              <a:rPr lang="en-IE" sz="1400" dirty="0">
                <a:solidFill>
                  <a:schemeClr val="bg1"/>
                </a:solidFill>
              </a:rPr>
              <a:t>Using </a:t>
            </a:r>
            <a:br>
              <a:rPr lang="en-IE" sz="1400" dirty="0">
                <a:solidFill>
                  <a:schemeClr val="bg1"/>
                </a:solidFill>
              </a:rPr>
            </a:br>
            <a:r>
              <a:rPr lang="en-IE" sz="1400" dirty="0">
                <a:solidFill>
                  <a:schemeClr val="bg1"/>
                </a:solidFill>
              </a:rPr>
              <a:t>Deep Learning</a:t>
            </a:r>
            <a:endParaRPr lang="en-GB" sz="1300" dirty="0">
              <a:solidFill>
                <a:schemeClr val="bg1"/>
              </a:solidFill>
            </a:endParaRPr>
          </a:p>
        </p:txBody>
      </p:sp>
    </p:spTree>
    <p:extLst>
      <p:ext uri="{BB962C8B-B14F-4D97-AF65-F5344CB8AC3E}">
        <p14:creationId xmlns:p14="http://schemas.microsoft.com/office/powerpoint/2010/main" val="2721667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a:t>Crack Classification Test results </a:t>
            </a:r>
          </a:p>
        </p:txBody>
      </p:sp>
      <p:graphicFrame>
        <p:nvGraphicFramePr>
          <p:cNvPr id="7" name="Content Placeholder 6"/>
          <p:cNvGraphicFramePr>
            <a:graphicFrameLocks noGrp="1"/>
          </p:cNvGraphicFramePr>
          <p:nvPr>
            <p:ph sz="half" idx="1"/>
            <p:extLst>
              <p:ext uri="{D42A27DB-BD31-4B8C-83A1-F6EECF244321}">
                <p14:modId xmlns:p14="http://schemas.microsoft.com/office/powerpoint/2010/main" val="355155316"/>
              </p:ext>
            </p:extLst>
          </p:nvPr>
        </p:nvGraphicFramePr>
        <p:xfrm>
          <a:off x="248920" y="1176972"/>
          <a:ext cx="3769360" cy="326231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ontent Placeholder 7"/>
          <p:cNvGraphicFramePr>
            <a:graphicFrameLocks noGrp="1"/>
          </p:cNvGraphicFramePr>
          <p:nvPr>
            <p:ph sz="half" idx="2"/>
            <p:extLst>
              <p:ext uri="{D42A27DB-BD31-4B8C-83A1-F6EECF244321}">
                <p14:modId xmlns:p14="http://schemas.microsoft.com/office/powerpoint/2010/main" val="3457804426"/>
              </p:ext>
            </p:extLst>
          </p:nvPr>
        </p:nvGraphicFramePr>
        <p:xfrm>
          <a:off x="4257040" y="1176973"/>
          <a:ext cx="4093698" cy="3262313"/>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91A62004-1087-4F54-86CE-5329979F7760}"/>
              </a:ext>
            </a:extLst>
          </p:cNvPr>
          <p:cNvSpPr txBox="1"/>
          <p:nvPr/>
        </p:nvSpPr>
        <p:spPr>
          <a:xfrm>
            <a:off x="2971800" y="4599048"/>
            <a:ext cx="5712255" cy="523220"/>
          </a:xfrm>
          <a:prstGeom prst="rect">
            <a:avLst/>
          </a:prstGeom>
          <a:noFill/>
        </p:spPr>
        <p:txBody>
          <a:bodyPr wrap="square" rtlCol="0">
            <a:spAutoFit/>
          </a:bodyPr>
          <a:lstStyle/>
          <a:p>
            <a:r>
              <a:rPr lang="en-US" sz="1400" dirty="0">
                <a:solidFill>
                  <a:schemeClr val="bg1"/>
                </a:solidFill>
              </a:rPr>
              <a:t>Automated Crack Detection for Large-scale Tunnel Structure </a:t>
            </a:r>
            <a:r>
              <a:rPr lang="en-IE" sz="1400" dirty="0">
                <a:solidFill>
                  <a:schemeClr val="bg1"/>
                </a:solidFill>
              </a:rPr>
              <a:t>Using </a:t>
            </a:r>
            <a:br>
              <a:rPr lang="en-IE" sz="1400" dirty="0">
                <a:solidFill>
                  <a:schemeClr val="bg1"/>
                </a:solidFill>
              </a:rPr>
            </a:br>
            <a:r>
              <a:rPr lang="en-IE" sz="1400" dirty="0">
                <a:solidFill>
                  <a:schemeClr val="bg1"/>
                </a:solidFill>
              </a:rPr>
              <a:t>Deep Learning</a:t>
            </a:r>
            <a:endParaRPr lang="en-GB" sz="1300" dirty="0">
              <a:solidFill>
                <a:schemeClr val="bg1"/>
              </a:solidFill>
            </a:endParaRPr>
          </a:p>
        </p:txBody>
      </p:sp>
    </p:spTree>
    <p:extLst>
      <p:ext uri="{BB962C8B-B14F-4D97-AF65-F5344CB8AC3E}">
        <p14:creationId xmlns:p14="http://schemas.microsoft.com/office/powerpoint/2010/main" val="42568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Why Are We Here?</a:t>
            </a:r>
          </a:p>
        </p:txBody>
      </p:sp>
      <p:sp>
        <p:nvSpPr>
          <p:cNvPr id="3" name="Content Placeholder 2"/>
          <p:cNvSpPr>
            <a:spLocks noGrp="1"/>
          </p:cNvSpPr>
          <p:nvPr>
            <p:ph idx="1"/>
          </p:nvPr>
        </p:nvSpPr>
        <p:spPr>
          <a:xfrm>
            <a:off x="457199" y="994205"/>
            <a:ext cx="4937051" cy="3203145"/>
          </a:xfrm>
        </p:spPr>
        <p:txBody>
          <a:bodyPr vert="horz" lIns="91440" tIns="45720" rIns="91440" bIns="45720" anchor="t">
            <a:normAutofit lnSpcReduction="10000"/>
          </a:bodyPr>
          <a:lstStyle/>
          <a:p>
            <a:pPr marL="321945" indent="-285750"/>
            <a:r>
              <a:rPr lang="en-GB" sz="1400" dirty="0"/>
              <a:t>Automate underground inspections as much as possible</a:t>
            </a:r>
            <a:endParaRPr lang="en-US" dirty="0"/>
          </a:p>
          <a:p>
            <a:pPr marL="321945" indent="-285750"/>
            <a:r>
              <a:rPr lang="en-GB" sz="1400" dirty="0"/>
              <a:t>Reduce overall inspection time</a:t>
            </a:r>
          </a:p>
          <a:p>
            <a:pPr marL="321945" indent="-285750"/>
            <a:r>
              <a:rPr lang="en-GB" sz="1400" dirty="0"/>
              <a:t>Objective inspection, to reduce report subjectivity</a:t>
            </a:r>
          </a:p>
          <a:p>
            <a:pPr marL="321945" indent="-285750"/>
            <a:r>
              <a:rPr lang="en-GB" sz="1400" dirty="0"/>
              <a:t>Collaboration with University College Cork for R&amp;D tunnel monitoring- how can we (SCE &amp; BE) work better together?</a:t>
            </a:r>
          </a:p>
          <a:p>
            <a:pPr marL="321945" indent="-285750"/>
            <a:r>
              <a:rPr lang="en-GB" sz="1400" dirty="0"/>
              <a:t>Implement R&amp;D into future projects such as FCC</a:t>
            </a:r>
          </a:p>
          <a:p>
            <a:pPr marL="321945" indent="-285750"/>
            <a:endParaRPr lang="en-GB" sz="1400" dirty="0"/>
          </a:p>
          <a:p>
            <a:pPr marL="36195" indent="0">
              <a:buNone/>
            </a:pPr>
            <a:r>
              <a:rPr lang="en-GB" sz="2200" b="1" dirty="0"/>
              <a:t>Agenda</a:t>
            </a:r>
          </a:p>
          <a:p>
            <a:pPr marL="321945" indent="-285750"/>
            <a:r>
              <a:rPr lang="en-GB" sz="1400" dirty="0">
                <a:solidFill>
                  <a:schemeClr val="tx1"/>
                </a:solidFill>
              </a:rPr>
              <a:t>Darragh O’Brien (UCC Student) to present summary of research and future of the studies</a:t>
            </a:r>
          </a:p>
          <a:p>
            <a:pPr marL="321945" indent="-285750"/>
            <a:r>
              <a:rPr lang="en-GB" sz="1400" dirty="0">
                <a:solidFill>
                  <a:schemeClr val="tx1"/>
                </a:solidFill>
              </a:rPr>
              <a:t>General discussion</a:t>
            </a:r>
            <a:endParaRPr lang="en-GB" sz="1400" dirty="0"/>
          </a:p>
          <a:p>
            <a:pPr marL="321945" indent="-285750"/>
            <a:endParaRPr lang="en-GB" sz="1400" dirty="0"/>
          </a:p>
        </p:txBody>
      </p:sp>
      <p:pic>
        <p:nvPicPr>
          <p:cNvPr id="9" name="Picture 8">
            <a:extLst>
              <a:ext uri="{FF2B5EF4-FFF2-40B4-BE49-F238E27FC236}">
                <a16:creationId xmlns:a16="http://schemas.microsoft.com/office/drawing/2014/main" id="{00B758D1-F983-41F1-85CD-3EA56083B583}"/>
              </a:ext>
            </a:extLst>
          </p:cNvPr>
          <p:cNvPicPr>
            <a:picLocks noChangeAspect="1"/>
          </p:cNvPicPr>
          <p:nvPr/>
        </p:nvPicPr>
        <p:blipFill>
          <a:blip r:embed="rId2"/>
          <a:stretch>
            <a:fillRect/>
          </a:stretch>
        </p:blipFill>
        <p:spPr>
          <a:xfrm>
            <a:off x="5864656" y="527786"/>
            <a:ext cx="2314158" cy="1641292"/>
          </a:xfrm>
          <a:prstGeom prst="rect">
            <a:avLst/>
          </a:prstGeom>
        </p:spPr>
      </p:pic>
      <p:sp>
        <p:nvSpPr>
          <p:cNvPr id="14" name="TextBox 13">
            <a:extLst>
              <a:ext uri="{FF2B5EF4-FFF2-40B4-BE49-F238E27FC236}">
                <a16:creationId xmlns:a16="http://schemas.microsoft.com/office/drawing/2014/main" id="{536D4A50-F9F0-43F8-82AD-3DE707BC4A22}"/>
              </a:ext>
            </a:extLst>
          </p:cNvPr>
          <p:cNvSpPr txBox="1"/>
          <p:nvPr/>
        </p:nvSpPr>
        <p:spPr>
          <a:xfrm>
            <a:off x="5786438" y="1972863"/>
            <a:ext cx="1843088" cy="246221"/>
          </a:xfrm>
          <a:prstGeom prst="rect">
            <a:avLst/>
          </a:prstGeom>
          <a:noFill/>
        </p:spPr>
        <p:txBody>
          <a:bodyPr wrap="square" rtlCol="0">
            <a:spAutoFit/>
          </a:bodyPr>
          <a:lstStyle/>
          <a:p>
            <a:r>
              <a:rPr lang="en-GB" sz="1000" dirty="0">
                <a:solidFill>
                  <a:schemeClr val="bg1"/>
                </a:solidFill>
              </a:rPr>
              <a:t>EDMS Nr: 970183</a:t>
            </a:r>
          </a:p>
        </p:txBody>
      </p:sp>
      <p:pic>
        <p:nvPicPr>
          <p:cNvPr id="16" name="Picture 15">
            <a:extLst>
              <a:ext uri="{FF2B5EF4-FFF2-40B4-BE49-F238E27FC236}">
                <a16:creationId xmlns:a16="http://schemas.microsoft.com/office/drawing/2014/main" id="{DE295716-0FF5-402D-9945-9329AA3CECD1}"/>
              </a:ext>
            </a:extLst>
          </p:cNvPr>
          <p:cNvPicPr>
            <a:picLocks noChangeAspect="1"/>
          </p:cNvPicPr>
          <p:nvPr/>
        </p:nvPicPr>
        <p:blipFill>
          <a:blip r:embed="rId3"/>
          <a:stretch>
            <a:fillRect/>
          </a:stretch>
        </p:blipFill>
        <p:spPr>
          <a:xfrm>
            <a:off x="6093617" y="2176827"/>
            <a:ext cx="1810553" cy="2167178"/>
          </a:xfrm>
          <a:prstGeom prst="rect">
            <a:avLst/>
          </a:prstGeom>
        </p:spPr>
      </p:pic>
    </p:spTree>
    <p:extLst>
      <p:ext uri="{BB962C8B-B14F-4D97-AF65-F5344CB8AC3E}">
        <p14:creationId xmlns:p14="http://schemas.microsoft.com/office/powerpoint/2010/main" val="31198314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Outline </a:t>
            </a:r>
          </a:p>
        </p:txBody>
      </p:sp>
      <p:sp>
        <p:nvSpPr>
          <p:cNvPr id="3" name="Content Placeholder 2"/>
          <p:cNvSpPr>
            <a:spLocks noGrp="1"/>
          </p:cNvSpPr>
          <p:nvPr>
            <p:ph idx="1"/>
          </p:nvPr>
        </p:nvSpPr>
        <p:spPr/>
        <p:txBody>
          <a:bodyPr/>
          <a:lstStyle/>
          <a:p>
            <a:pPr>
              <a:buFont typeface="Wingdings" panose="05000000000000000000" pitchFamily="2" charset="2"/>
              <a:buChar char="Ø"/>
            </a:pPr>
            <a:r>
              <a:rPr lang="en-IE" dirty="0">
                <a:solidFill>
                  <a:schemeClr val="accent5">
                    <a:lumMod val="40000"/>
                    <a:lumOff val="60000"/>
                  </a:schemeClr>
                </a:solidFill>
              </a:rPr>
              <a:t>Motivation </a:t>
            </a:r>
          </a:p>
          <a:p>
            <a:pPr>
              <a:buFont typeface="Wingdings" panose="05000000000000000000" pitchFamily="2" charset="2"/>
              <a:buChar char="Ø"/>
            </a:pPr>
            <a:r>
              <a:rPr lang="en-IE" dirty="0">
                <a:solidFill>
                  <a:schemeClr val="accent5">
                    <a:lumMod val="40000"/>
                    <a:lumOff val="60000"/>
                  </a:schemeClr>
                </a:solidFill>
              </a:rPr>
              <a:t>Algorithm development </a:t>
            </a:r>
          </a:p>
          <a:p>
            <a:pPr>
              <a:buFont typeface="Wingdings" panose="05000000000000000000" pitchFamily="2" charset="2"/>
              <a:buChar char="Ø"/>
            </a:pPr>
            <a:r>
              <a:rPr lang="en-IE" dirty="0">
                <a:solidFill>
                  <a:schemeClr val="accent5">
                    <a:lumMod val="40000"/>
                    <a:lumOff val="60000"/>
                  </a:schemeClr>
                </a:solidFill>
              </a:rPr>
              <a:t>Algorithm testing </a:t>
            </a:r>
          </a:p>
          <a:p>
            <a:pPr>
              <a:buFont typeface="Wingdings" panose="05000000000000000000" pitchFamily="2" charset="2"/>
              <a:buChar char="Ø"/>
            </a:pPr>
            <a:r>
              <a:rPr lang="en-IE" dirty="0">
                <a:solidFill>
                  <a:schemeClr val="accent5">
                    <a:lumMod val="40000"/>
                    <a:lumOff val="60000"/>
                  </a:schemeClr>
                </a:solidFill>
              </a:rPr>
              <a:t>Crack Classification </a:t>
            </a:r>
          </a:p>
          <a:p>
            <a:pPr>
              <a:buFont typeface="Wingdings" panose="05000000000000000000" pitchFamily="2" charset="2"/>
              <a:buChar char="Ø"/>
            </a:pPr>
            <a:r>
              <a:rPr lang="en-IE" dirty="0"/>
              <a:t>Algorithm deployment </a:t>
            </a:r>
            <a:endParaRPr lang="en-IE" dirty="0">
              <a:solidFill>
                <a:schemeClr val="accent5">
                  <a:lumMod val="40000"/>
                  <a:lumOff val="60000"/>
                </a:schemeClr>
              </a:solidFill>
            </a:endParaRPr>
          </a:p>
          <a:p>
            <a:pPr>
              <a:buFont typeface="Wingdings" panose="05000000000000000000" pitchFamily="2" charset="2"/>
              <a:buChar char="Ø"/>
            </a:pPr>
            <a:r>
              <a:rPr lang="en-IE" dirty="0">
                <a:solidFill>
                  <a:schemeClr val="accent5">
                    <a:lumMod val="40000"/>
                    <a:lumOff val="60000"/>
                  </a:schemeClr>
                </a:solidFill>
              </a:rPr>
              <a:t>Drone inspection </a:t>
            </a:r>
          </a:p>
          <a:p>
            <a:pPr>
              <a:buFont typeface="Wingdings" panose="05000000000000000000" pitchFamily="2" charset="2"/>
              <a:buChar char="Ø"/>
            </a:pPr>
            <a:r>
              <a:rPr lang="en-IE" dirty="0">
                <a:solidFill>
                  <a:schemeClr val="accent5">
                    <a:lumMod val="40000"/>
                    <a:lumOff val="60000"/>
                  </a:schemeClr>
                </a:solidFill>
              </a:rPr>
              <a:t>Future R&amp;D</a:t>
            </a:r>
          </a:p>
          <a:p>
            <a:endParaRPr lang="en-IE" dirty="0"/>
          </a:p>
          <a:p>
            <a:endParaRPr lang="en-IE" dirty="0"/>
          </a:p>
        </p:txBody>
      </p:sp>
      <p:sp>
        <p:nvSpPr>
          <p:cNvPr id="4" name="TextBox 3">
            <a:extLst>
              <a:ext uri="{FF2B5EF4-FFF2-40B4-BE49-F238E27FC236}">
                <a16:creationId xmlns:a16="http://schemas.microsoft.com/office/drawing/2014/main" id="{91A62004-1087-4F54-86CE-5329979F7760}"/>
              </a:ext>
            </a:extLst>
          </p:cNvPr>
          <p:cNvSpPr txBox="1"/>
          <p:nvPr/>
        </p:nvSpPr>
        <p:spPr>
          <a:xfrm>
            <a:off x="2971800" y="4599048"/>
            <a:ext cx="5712255" cy="523220"/>
          </a:xfrm>
          <a:prstGeom prst="rect">
            <a:avLst/>
          </a:prstGeom>
          <a:noFill/>
        </p:spPr>
        <p:txBody>
          <a:bodyPr wrap="square" rtlCol="0">
            <a:spAutoFit/>
          </a:bodyPr>
          <a:lstStyle/>
          <a:p>
            <a:r>
              <a:rPr lang="en-US" sz="1400" dirty="0">
                <a:solidFill>
                  <a:schemeClr val="bg1"/>
                </a:solidFill>
              </a:rPr>
              <a:t>Automated Crack Detection for Large-scale Tunnel Structure </a:t>
            </a:r>
            <a:r>
              <a:rPr lang="en-IE" sz="1400" dirty="0">
                <a:solidFill>
                  <a:schemeClr val="bg1"/>
                </a:solidFill>
              </a:rPr>
              <a:t>Using </a:t>
            </a:r>
            <a:br>
              <a:rPr lang="en-IE" sz="1400" dirty="0">
                <a:solidFill>
                  <a:schemeClr val="bg1"/>
                </a:solidFill>
              </a:rPr>
            </a:br>
            <a:r>
              <a:rPr lang="en-IE" sz="1400" dirty="0">
                <a:solidFill>
                  <a:schemeClr val="bg1"/>
                </a:solidFill>
              </a:rPr>
              <a:t>Deep Learning</a:t>
            </a:r>
            <a:endParaRPr lang="en-GB" sz="1300" dirty="0">
              <a:solidFill>
                <a:schemeClr val="bg1"/>
              </a:solidFill>
            </a:endParaRPr>
          </a:p>
        </p:txBody>
      </p:sp>
      <p:pic>
        <p:nvPicPr>
          <p:cNvPr id="5" name="Picture 4"/>
          <p:cNvPicPr>
            <a:picLocks noChangeAspect="1"/>
          </p:cNvPicPr>
          <p:nvPr/>
        </p:nvPicPr>
        <p:blipFill>
          <a:blip r:embed="rId2"/>
          <a:stretch>
            <a:fillRect/>
          </a:stretch>
        </p:blipFill>
        <p:spPr>
          <a:xfrm>
            <a:off x="4722914" y="994205"/>
            <a:ext cx="3961140" cy="2800350"/>
          </a:xfrm>
          <a:prstGeom prst="rect">
            <a:avLst/>
          </a:prstGeom>
        </p:spPr>
      </p:pic>
    </p:spTree>
    <p:extLst>
      <p:ext uri="{BB962C8B-B14F-4D97-AF65-F5344CB8AC3E}">
        <p14:creationId xmlns:p14="http://schemas.microsoft.com/office/powerpoint/2010/main" val="24228148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06CA0-7D42-422D-8EE0-71FC5D1A6E60}"/>
              </a:ext>
            </a:extLst>
          </p:cNvPr>
          <p:cNvSpPr>
            <a:spLocks noGrp="1"/>
          </p:cNvSpPr>
          <p:nvPr>
            <p:ph type="title"/>
          </p:nvPr>
        </p:nvSpPr>
        <p:spPr>
          <a:xfrm>
            <a:off x="285750" y="92112"/>
            <a:ext cx="8399677" cy="705332"/>
          </a:xfrm>
        </p:spPr>
        <p:txBody>
          <a:bodyPr/>
          <a:lstStyle/>
          <a:p>
            <a:r>
              <a:rPr lang="en-IE" dirty="0"/>
              <a:t>Algorithm deployment </a:t>
            </a:r>
          </a:p>
        </p:txBody>
      </p:sp>
      <p:sp>
        <p:nvSpPr>
          <p:cNvPr id="3" name="Content Placeholder 2">
            <a:extLst>
              <a:ext uri="{FF2B5EF4-FFF2-40B4-BE49-F238E27FC236}">
                <a16:creationId xmlns:a16="http://schemas.microsoft.com/office/drawing/2014/main" id="{B20030BC-2C7F-44BC-9254-7B3FBE7D7DB6}"/>
              </a:ext>
            </a:extLst>
          </p:cNvPr>
          <p:cNvSpPr>
            <a:spLocks noGrp="1"/>
          </p:cNvSpPr>
          <p:nvPr>
            <p:ph idx="1"/>
          </p:nvPr>
        </p:nvSpPr>
        <p:spPr>
          <a:xfrm>
            <a:off x="458573" y="809943"/>
            <a:ext cx="6314010" cy="2557145"/>
          </a:xfrm>
        </p:spPr>
        <p:txBody>
          <a:bodyPr>
            <a:normAutofit fontScale="92500" lnSpcReduction="20000"/>
          </a:bodyPr>
          <a:lstStyle/>
          <a:p>
            <a:r>
              <a:rPr lang="en-IE" sz="1200" dirty="0"/>
              <a:t>As a proof of concept test regarding the </a:t>
            </a:r>
            <a:r>
              <a:rPr lang="en-US" sz="1200" dirty="0"/>
              <a:t>feasibility of future implementation as a inspection methodology</a:t>
            </a:r>
            <a:r>
              <a:rPr lang="en-IE" sz="1200" dirty="0"/>
              <a:t> the algorithm was deployed to examine 3 separate sections of tunnels. </a:t>
            </a:r>
          </a:p>
          <a:p>
            <a:pPr marL="36512" indent="0">
              <a:buNone/>
            </a:pPr>
            <a:endParaRPr lang="en-IE" sz="1200" dirty="0"/>
          </a:p>
          <a:p>
            <a:r>
              <a:rPr lang="en-IE" sz="1200" dirty="0"/>
              <a:t>The 3 separate sections of varying lengths 80, 50 and 20 meters of tunnels linings to be examined were created using data collected and provided by BE/CEM </a:t>
            </a:r>
            <a:r>
              <a:rPr lang="en-US" sz="1200" dirty="0"/>
              <a:t>department . This data consisted of </a:t>
            </a:r>
            <a:r>
              <a:rPr lang="en-GB" sz="1200" dirty="0"/>
              <a:t>high-definition pictures in LHC point 5, TT1 and was collected </a:t>
            </a:r>
            <a:r>
              <a:rPr lang="en-US" sz="1200" dirty="0"/>
              <a:t>in 2018/2019 using </a:t>
            </a:r>
            <a:r>
              <a:rPr lang="en-GB" sz="1200" dirty="0"/>
              <a:t>multiple cameras on an adjustable vertical metal structure fixed referred to as the CERNbot</a:t>
            </a:r>
          </a:p>
          <a:p>
            <a:r>
              <a:rPr lang="en-IE" sz="1200" dirty="0"/>
              <a:t> Data webpage : </a:t>
            </a:r>
            <a:r>
              <a:rPr lang="en-US" sz="1200" dirty="0">
                <a:hlinkClick r:id="rId2"/>
              </a:rPr>
              <a:t>http://test-tinspect.web.cern.ch/</a:t>
            </a:r>
            <a:endParaRPr lang="en-US" sz="1200" dirty="0"/>
          </a:p>
          <a:p>
            <a:endParaRPr lang="en-US" sz="1200" dirty="0"/>
          </a:p>
          <a:p>
            <a:endParaRPr lang="en-US" sz="1200" i="1" u="sng" dirty="0"/>
          </a:p>
          <a:p>
            <a:pPr marL="36512" indent="0">
              <a:buNone/>
            </a:pPr>
            <a:r>
              <a:rPr lang="en-GB" sz="1200" i="1" u="sng" dirty="0"/>
              <a:t>Results produced </a:t>
            </a:r>
          </a:p>
          <a:p>
            <a:r>
              <a:rPr lang="en-GB" sz="1200" dirty="0"/>
              <a:t>Overall crack % and corresponding crack type %.</a:t>
            </a:r>
          </a:p>
          <a:p>
            <a:pPr>
              <a:buFont typeface="Arial" panose="020B0604020202020204" pitchFamily="34" charset="0"/>
              <a:buChar char="•"/>
            </a:pPr>
            <a:r>
              <a:rPr lang="en-GB" sz="1200" dirty="0"/>
              <a:t>A numerical breakdown of the results into the chainage</a:t>
            </a:r>
            <a:endParaRPr lang="en-US" sz="1200" dirty="0"/>
          </a:p>
        </p:txBody>
      </p:sp>
      <p:pic>
        <p:nvPicPr>
          <p:cNvPr id="4" name="Picture 3"/>
          <p:cNvPicPr>
            <a:picLocks noChangeAspect="1"/>
          </p:cNvPicPr>
          <p:nvPr/>
        </p:nvPicPr>
        <p:blipFill>
          <a:blip r:embed="rId3"/>
          <a:stretch>
            <a:fillRect/>
          </a:stretch>
        </p:blipFill>
        <p:spPr>
          <a:xfrm>
            <a:off x="7415189" y="92112"/>
            <a:ext cx="1637551" cy="2450202"/>
          </a:xfrm>
          <a:prstGeom prst="rect">
            <a:avLst/>
          </a:prstGeom>
        </p:spPr>
      </p:pic>
      <p:pic>
        <p:nvPicPr>
          <p:cNvPr id="5" name="Picture 4"/>
          <p:cNvPicPr>
            <a:picLocks noChangeAspect="1"/>
          </p:cNvPicPr>
          <p:nvPr/>
        </p:nvPicPr>
        <p:blipFill>
          <a:blip r:embed="rId4"/>
          <a:stretch>
            <a:fillRect/>
          </a:stretch>
        </p:blipFill>
        <p:spPr>
          <a:xfrm>
            <a:off x="7761545" y="2913376"/>
            <a:ext cx="1177029" cy="1440392"/>
          </a:xfrm>
          <a:prstGeom prst="rect">
            <a:avLst/>
          </a:prstGeom>
        </p:spPr>
      </p:pic>
      <p:sp>
        <p:nvSpPr>
          <p:cNvPr id="7" name="TextBox 6"/>
          <p:cNvSpPr txBox="1"/>
          <p:nvPr/>
        </p:nvSpPr>
        <p:spPr>
          <a:xfrm>
            <a:off x="7761545" y="2542314"/>
            <a:ext cx="1774732" cy="369332"/>
          </a:xfrm>
          <a:prstGeom prst="rect">
            <a:avLst/>
          </a:prstGeom>
          <a:noFill/>
        </p:spPr>
        <p:txBody>
          <a:bodyPr wrap="square" rtlCol="0">
            <a:spAutoFit/>
          </a:bodyPr>
          <a:lstStyle/>
          <a:p>
            <a:r>
              <a:rPr lang="en-IE" dirty="0"/>
              <a:t>CERNbot </a:t>
            </a:r>
          </a:p>
        </p:txBody>
      </p:sp>
      <p:sp>
        <p:nvSpPr>
          <p:cNvPr id="13" name="TextBox 12">
            <a:extLst>
              <a:ext uri="{FF2B5EF4-FFF2-40B4-BE49-F238E27FC236}">
                <a16:creationId xmlns:a16="http://schemas.microsoft.com/office/drawing/2014/main" id="{91A62004-1087-4F54-86CE-5329979F7760}"/>
              </a:ext>
            </a:extLst>
          </p:cNvPr>
          <p:cNvSpPr txBox="1"/>
          <p:nvPr/>
        </p:nvSpPr>
        <p:spPr>
          <a:xfrm>
            <a:off x="2971800" y="4599048"/>
            <a:ext cx="5712255" cy="523220"/>
          </a:xfrm>
          <a:prstGeom prst="rect">
            <a:avLst/>
          </a:prstGeom>
          <a:noFill/>
        </p:spPr>
        <p:txBody>
          <a:bodyPr wrap="square" rtlCol="0">
            <a:spAutoFit/>
          </a:bodyPr>
          <a:lstStyle/>
          <a:p>
            <a:r>
              <a:rPr lang="en-US" sz="1400" dirty="0">
                <a:solidFill>
                  <a:schemeClr val="bg1"/>
                </a:solidFill>
              </a:rPr>
              <a:t>Automated Crack Detection for Large-scale Tunnel Structure </a:t>
            </a:r>
            <a:r>
              <a:rPr lang="en-IE" sz="1400" dirty="0">
                <a:solidFill>
                  <a:schemeClr val="bg1"/>
                </a:solidFill>
              </a:rPr>
              <a:t>Using </a:t>
            </a:r>
            <a:br>
              <a:rPr lang="en-IE" sz="1400" dirty="0">
                <a:solidFill>
                  <a:schemeClr val="bg1"/>
                </a:solidFill>
              </a:rPr>
            </a:br>
            <a:r>
              <a:rPr lang="en-IE" sz="1400" dirty="0">
                <a:solidFill>
                  <a:schemeClr val="bg1"/>
                </a:solidFill>
              </a:rPr>
              <a:t>Deep Learning</a:t>
            </a:r>
            <a:endParaRPr lang="en-GB" sz="1300" dirty="0">
              <a:solidFill>
                <a:schemeClr val="bg1"/>
              </a:solidFill>
            </a:endParaRPr>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85588" y="2599763"/>
            <a:ext cx="3153564" cy="1754005"/>
          </a:xfrm>
          <a:prstGeom prst="rect">
            <a:avLst/>
          </a:prstGeom>
        </p:spPr>
      </p:pic>
      <p:cxnSp>
        <p:nvCxnSpPr>
          <p:cNvPr id="9" name="Straight Arrow Connector 8"/>
          <p:cNvCxnSpPr/>
          <p:nvPr/>
        </p:nvCxnSpPr>
        <p:spPr>
          <a:xfrm>
            <a:off x="3769659" y="2292109"/>
            <a:ext cx="773685" cy="504879"/>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5329230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LHC point 5</a:t>
            </a:r>
            <a:endParaRPr lang="en-IE" dirty="0"/>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11994"/>
          <a:stretch/>
        </p:blipFill>
        <p:spPr>
          <a:xfrm>
            <a:off x="457200" y="2630537"/>
            <a:ext cx="7854442" cy="1405015"/>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074494"/>
            <a:ext cx="8494128" cy="13620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2697234"/>
            <a:ext cx="8494128" cy="1271619"/>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 y="1199292"/>
            <a:ext cx="7854442" cy="1112403"/>
          </a:xfrm>
          <a:prstGeom prst="rect">
            <a:avLst/>
          </a:prstGeom>
        </p:spPr>
      </p:pic>
    </p:spTree>
    <p:extLst>
      <p:ext uri="{BB962C8B-B14F-4D97-AF65-F5344CB8AC3E}">
        <p14:creationId xmlns:p14="http://schemas.microsoft.com/office/powerpoint/2010/main" val="3814476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nodeType="clickEffect">
                                  <p:stCondLst>
                                    <p:cond delay="0"/>
                                  </p:stCondLst>
                                  <p:childTnLst>
                                    <p:anim calcmode="lin" valueType="num">
                                      <p:cBhvr additive="base">
                                        <p:cTn id="11" dur="500"/>
                                        <p:tgtEl>
                                          <p:spTgt spid="6"/>
                                        </p:tgtEl>
                                        <p:attrNameLst>
                                          <p:attrName>ppt_x</p:attrName>
                                        </p:attrNameLst>
                                      </p:cBhvr>
                                      <p:tavLst>
                                        <p:tav tm="0">
                                          <p:val>
                                            <p:strVal val="ppt_x"/>
                                          </p:val>
                                        </p:tav>
                                        <p:tav tm="100000">
                                          <p:val>
                                            <p:strVal val="ppt_x"/>
                                          </p:val>
                                        </p:tav>
                                      </p:tavLst>
                                    </p:anim>
                                    <p:anim calcmode="lin" valueType="num">
                                      <p:cBhvr additive="base">
                                        <p:cTn id="12" dur="500"/>
                                        <p:tgtEl>
                                          <p:spTgt spid="6"/>
                                        </p:tgtEl>
                                        <p:attrNameLst>
                                          <p:attrName>ppt_y</p:attrName>
                                        </p:attrNameLst>
                                      </p:cBhvr>
                                      <p:tavLst>
                                        <p:tav tm="0">
                                          <p:val>
                                            <p:strVal val="ppt_y"/>
                                          </p:val>
                                        </p:tav>
                                        <p:tav tm="100000">
                                          <p:val>
                                            <p:strVal val="1+ppt_h/2"/>
                                          </p:val>
                                        </p:tav>
                                      </p:tavLst>
                                    </p:anim>
                                    <p:set>
                                      <p:cBhvr>
                                        <p:cTn id="13" dur="1" fill="hold">
                                          <p:stCondLst>
                                            <p:cond delay="499"/>
                                          </p:stCondLst>
                                        </p:cTn>
                                        <p:tgtEl>
                                          <p:spTgt spid="6"/>
                                        </p:tgtEl>
                                        <p:attrNameLst>
                                          <p:attrName>style.visibility</p:attrName>
                                        </p:attrNameLst>
                                      </p:cBhvr>
                                      <p:to>
                                        <p:strVal val="hidden"/>
                                      </p:to>
                                    </p:set>
                                  </p:childTnLst>
                                </p:cTn>
                              </p:par>
                              <p:par>
                                <p:cTn id="14" presetID="2" presetClass="exit" presetSubtype="4" fill="hold" nodeType="withEffect">
                                  <p:stCondLst>
                                    <p:cond delay="0"/>
                                  </p:stCondLst>
                                  <p:childTnLst>
                                    <p:anim calcmode="lin" valueType="num">
                                      <p:cBhvr additive="base">
                                        <p:cTn id="15" dur="500"/>
                                        <p:tgtEl>
                                          <p:spTgt spid="5"/>
                                        </p:tgtEl>
                                        <p:attrNameLst>
                                          <p:attrName>ppt_x</p:attrName>
                                        </p:attrNameLst>
                                      </p:cBhvr>
                                      <p:tavLst>
                                        <p:tav tm="0">
                                          <p:val>
                                            <p:strVal val="ppt_x"/>
                                          </p:val>
                                        </p:tav>
                                        <p:tav tm="100000">
                                          <p:val>
                                            <p:strVal val="ppt_x"/>
                                          </p:val>
                                        </p:tav>
                                      </p:tavLst>
                                    </p:anim>
                                    <p:anim calcmode="lin" valueType="num">
                                      <p:cBhvr additive="base">
                                        <p:cTn id="16" dur="500"/>
                                        <p:tgtEl>
                                          <p:spTgt spid="5"/>
                                        </p:tgtEl>
                                        <p:attrNameLst>
                                          <p:attrName>ppt_y</p:attrName>
                                        </p:attrNameLst>
                                      </p:cBhvr>
                                      <p:tavLst>
                                        <p:tav tm="0">
                                          <p:val>
                                            <p:strVal val="ppt_y"/>
                                          </p:val>
                                        </p:tav>
                                        <p:tav tm="100000">
                                          <p:val>
                                            <p:strVal val="1+ppt_h/2"/>
                                          </p:val>
                                        </p:tav>
                                      </p:tavLst>
                                    </p:anim>
                                    <p:set>
                                      <p:cBhvr>
                                        <p:cTn id="17" dur="1" fill="hold">
                                          <p:stCondLst>
                                            <p:cond delay="499"/>
                                          </p:stCondLst>
                                        </p:cTn>
                                        <p:tgtEl>
                                          <p:spTgt spid="5"/>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Results TT1  </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798" y="725617"/>
            <a:ext cx="8919737" cy="694348"/>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98" y="1678556"/>
            <a:ext cx="8855363" cy="687796"/>
          </a:xfrm>
          <a:prstGeom prst="rect">
            <a:avLst/>
          </a:prstGeom>
          <a:ln>
            <a:solidFill>
              <a:schemeClr val="accent6">
                <a:lumMod val="50000"/>
              </a:schemeClr>
            </a:solidFill>
          </a:ln>
        </p:spPr>
      </p:pic>
      <p:graphicFrame>
        <p:nvGraphicFramePr>
          <p:cNvPr id="10" name="Table 9"/>
          <p:cNvGraphicFramePr>
            <a:graphicFrameLocks noGrp="1"/>
          </p:cNvGraphicFramePr>
          <p:nvPr>
            <p:extLst>
              <p:ext uri="{D42A27DB-BD31-4B8C-83A1-F6EECF244321}">
                <p14:modId xmlns:p14="http://schemas.microsoft.com/office/powerpoint/2010/main" val="494144345"/>
              </p:ext>
            </p:extLst>
          </p:nvPr>
        </p:nvGraphicFramePr>
        <p:xfrm>
          <a:off x="266700" y="3060700"/>
          <a:ext cx="3606800" cy="1152525"/>
        </p:xfrm>
        <a:graphic>
          <a:graphicData uri="http://schemas.openxmlformats.org/drawingml/2006/table">
            <a:tbl>
              <a:tblPr>
                <a:tableStyleId>{616DA210-FB5B-4158-B5E0-FEB733F419BA}</a:tableStyleId>
              </a:tblPr>
              <a:tblGrid>
                <a:gridCol w="1419900">
                  <a:extLst>
                    <a:ext uri="{9D8B030D-6E8A-4147-A177-3AD203B41FA5}">
                      <a16:colId xmlns:a16="http://schemas.microsoft.com/office/drawing/2014/main" val="735792200"/>
                    </a:ext>
                  </a:extLst>
                </a:gridCol>
                <a:gridCol w="1093450">
                  <a:extLst>
                    <a:ext uri="{9D8B030D-6E8A-4147-A177-3AD203B41FA5}">
                      <a16:colId xmlns:a16="http://schemas.microsoft.com/office/drawing/2014/main" val="2613907368"/>
                    </a:ext>
                  </a:extLst>
                </a:gridCol>
                <a:gridCol w="1093450">
                  <a:extLst>
                    <a:ext uri="{9D8B030D-6E8A-4147-A177-3AD203B41FA5}">
                      <a16:colId xmlns:a16="http://schemas.microsoft.com/office/drawing/2014/main" val="3928399448"/>
                    </a:ext>
                  </a:extLst>
                </a:gridCol>
              </a:tblGrid>
              <a:tr h="190500">
                <a:tc>
                  <a:txBody>
                    <a:bodyPr/>
                    <a:lstStyle/>
                    <a:p>
                      <a:pPr algn="ctr" fontAlgn="b"/>
                      <a:r>
                        <a:rPr lang="en-IE" sz="1100" u="none" strike="noStrike" dirty="0">
                          <a:effectLst/>
                        </a:rPr>
                        <a:t> </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first pass </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second pass</a:t>
                      </a:r>
                      <a:endParaRPr lang="en-IE"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89990492"/>
                  </a:ext>
                </a:extLst>
              </a:tr>
              <a:tr h="190500">
                <a:tc>
                  <a:txBody>
                    <a:bodyPr/>
                    <a:lstStyle/>
                    <a:p>
                      <a:pPr algn="ctr" fontAlgn="b"/>
                      <a:r>
                        <a:rPr lang="en-IE" sz="1100" u="none" strike="noStrike" dirty="0">
                          <a:effectLst/>
                        </a:rPr>
                        <a:t>complex </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0</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0</a:t>
                      </a:r>
                      <a:endParaRPr lang="en-IE"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8947946"/>
                  </a:ext>
                </a:extLst>
              </a:tr>
              <a:tr h="190500">
                <a:tc>
                  <a:txBody>
                    <a:bodyPr/>
                    <a:lstStyle/>
                    <a:p>
                      <a:pPr algn="ctr" fontAlgn="b"/>
                      <a:r>
                        <a:rPr lang="en-IE" sz="1100" u="none" strike="noStrike" dirty="0">
                          <a:effectLst/>
                        </a:rPr>
                        <a:t>diagonal</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39</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45</a:t>
                      </a:r>
                      <a:endParaRPr lang="en-IE"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62396496"/>
                  </a:ext>
                </a:extLst>
              </a:tr>
              <a:tr h="190500">
                <a:tc>
                  <a:txBody>
                    <a:bodyPr/>
                    <a:lstStyle/>
                    <a:p>
                      <a:pPr algn="ctr" fontAlgn="b"/>
                      <a:r>
                        <a:rPr lang="en-IE" sz="1100" u="none" strike="noStrike" dirty="0">
                          <a:effectLst/>
                        </a:rPr>
                        <a:t>horizontal</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2</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4</a:t>
                      </a:r>
                      <a:endParaRPr lang="en-IE"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77760032"/>
                  </a:ext>
                </a:extLst>
              </a:tr>
              <a:tr h="190500">
                <a:tc>
                  <a:txBody>
                    <a:bodyPr/>
                    <a:lstStyle/>
                    <a:p>
                      <a:pPr algn="ctr" fontAlgn="b"/>
                      <a:r>
                        <a:rPr lang="en-IE" sz="1100" u="none" strike="noStrike" dirty="0">
                          <a:effectLst/>
                        </a:rPr>
                        <a:t>vertical</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0</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0</a:t>
                      </a:r>
                      <a:endParaRPr lang="en-IE"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41986547"/>
                  </a:ext>
                </a:extLst>
              </a:tr>
              <a:tr h="200025">
                <a:tc>
                  <a:txBody>
                    <a:bodyPr/>
                    <a:lstStyle/>
                    <a:p>
                      <a:pPr algn="ctr" fontAlgn="b"/>
                      <a:r>
                        <a:rPr lang="en-IE" sz="1100" u="none" strike="noStrike" dirty="0">
                          <a:effectLst/>
                        </a:rPr>
                        <a:t>non crack</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1459</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1357</a:t>
                      </a:r>
                      <a:endParaRPr lang="en-IE"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75988888"/>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693891955"/>
              </p:ext>
            </p:extLst>
          </p:nvPr>
        </p:nvGraphicFramePr>
        <p:xfrm>
          <a:off x="4570627" y="2766248"/>
          <a:ext cx="3968750" cy="1651635"/>
        </p:xfrm>
        <a:graphic>
          <a:graphicData uri="http://schemas.openxmlformats.org/drawingml/2006/table">
            <a:tbl>
              <a:tblPr>
                <a:tableStyleId>{616DA210-FB5B-4158-B5E0-FEB733F419BA}</a:tableStyleId>
              </a:tblPr>
              <a:tblGrid>
                <a:gridCol w="1562390">
                  <a:extLst>
                    <a:ext uri="{9D8B030D-6E8A-4147-A177-3AD203B41FA5}">
                      <a16:colId xmlns:a16="http://schemas.microsoft.com/office/drawing/2014/main" val="760880647"/>
                    </a:ext>
                  </a:extLst>
                </a:gridCol>
                <a:gridCol w="1203180">
                  <a:extLst>
                    <a:ext uri="{9D8B030D-6E8A-4147-A177-3AD203B41FA5}">
                      <a16:colId xmlns:a16="http://schemas.microsoft.com/office/drawing/2014/main" val="3768556520"/>
                    </a:ext>
                  </a:extLst>
                </a:gridCol>
                <a:gridCol w="1203180">
                  <a:extLst>
                    <a:ext uri="{9D8B030D-6E8A-4147-A177-3AD203B41FA5}">
                      <a16:colId xmlns:a16="http://schemas.microsoft.com/office/drawing/2014/main" val="721080365"/>
                    </a:ext>
                  </a:extLst>
                </a:gridCol>
              </a:tblGrid>
              <a:tr h="190500">
                <a:tc>
                  <a:txBody>
                    <a:bodyPr/>
                    <a:lstStyle/>
                    <a:p>
                      <a:pPr algn="ctr" fontAlgn="b"/>
                      <a:r>
                        <a:rPr lang="en-IE" sz="1100" u="none" strike="noStrike" dirty="0">
                          <a:effectLst/>
                        </a:rPr>
                        <a:t>% of complex </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0</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0</a:t>
                      </a:r>
                      <a:endParaRPr lang="en-IE"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46337667"/>
                  </a:ext>
                </a:extLst>
              </a:tr>
              <a:tr h="190500">
                <a:tc>
                  <a:txBody>
                    <a:bodyPr/>
                    <a:lstStyle/>
                    <a:p>
                      <a:pPr algn="ctr" fontAlgn="b"/>
                      <a:r>
                        <a:rPr lang="en-IE" sz="1100" u="none" strike="noStrike" dirty="0">
                          <a:effectLst/>
                        </a:rPr>
                        <a:t>% of diagonal</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2.6</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3.20056899</a:t>
                      </a:r>
                      <a:endParaRPr lang="en-IE"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20658356"/>
                  </a:ext>
                </a:extLst>
              </a:tr>
              <a:tr h="190500">
                <a:tc>
                  <a:txBody>
                    <a:bodyPr/>
                    <a:lstStyle/>
                    <a:p>
                      <a:pPr algn="ctr" fontAlgn="b"/>
                      <a:r>
                        <a:rPr lang="en-IE" sz="1100" u="none" strike="noStrike" dirty="0">
                          <a:effectLst/>
                        </a:rPr>
                        <a:t>% of horizontal</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0</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0</a:t>
                      </a:r>
                      <a:endParaRPr lang="en-IE"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70217593"/>
                  </a:ext>
                </a:extLst>
              </a:tr>
              <a:tr h="190500">
                <a:tc>
                  <a:txBody>
                    <a:bodyPr/>
                    <a:lstStyle/>
                    <a:p>
                      <a:pPr algn="ctr" fontAlgn="b"/>
                      <a:r>
                        <a:rPr lang="en-IE" sz="1100" u="none" strike="noStrike" dirty="0">
                          <a:effectLst/>
                        </a:rPr>
                        <a:t>% of vertical</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0</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0</a:t>
                      </a:r>
                      <a:endParaRPr lang="en-IE"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80937644"/>
                  </a:ext>
                </a:extLst>
              </a:tr>
              <a:tr h="200025">
                <a:tc>
                  <a:txBody>
                    <a:bodyPr/>
                    <a:lstStyle/>
                    <a:p>
                      <a:pPr algn="ctr" fontAlgn="b"/>
                      <a:r>
                        <a:rPr lang="en-IE" sz="1100" u="none" strike="noStrike" dirty="0">
                          <a:effectLst/>
                        </a:rPr>
                        <a:t>% of non crack</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97.26666667</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96.51493599</a:t>
                      </a:r>
                      <a:endParaRPr lang="en-IE"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21771999"/>
                  </a:ext>
                </a:extLst>
              </a:tr>
              <a:tr h="200025">
                <a:tc>
                  <a:txBody>
                    <a:bodyPr/>
                    <a:lstStyle/>
                    <a:p>
                      <a:pPr algn="ctr" fontAlgn="b"/>
                      <a:r>
                        <a:rPr lang="en-GB" sz="1100" u="none" strike="noStrike" dirty="0">
                          <a:effectLst/>
                        </a:rPr>
                        <a:t>total% of crack per pass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2.733333333</a:t>
                      </a:r>
                      <a:endParaRPr lang="en-I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E" sz="1100" u="none" strike="noStrike" dirty="0">
                          <a:effectLst/>
                        </a:rPr>
                        <a:t>3.485064011</a:t>
                      </a:r>
                      <a:endParaRPr lang="en-IE"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51876427"/>
                  </a:ext>
                </a:extLst>
              </a:tr>
              <a:tr h="189866">
                <a:tc>
                  <a:txBody>
                    <a:bodyPr/>
                    <a:lstStyle/>
                    <a:p>
                      <a:pPr algn="ctr" fontAlgn="b"/>
                      <a:r>
                        <a:rPr lang="en-IE" sz="1100" u="none" strike="noStrike" dirty="0">
                          <a:effectLst/>
                        </a:rPr>
                        <a:t>total % windows with cracks </a:t>
                      </a:r>
                      <a:endParaRPr lang="en-IE"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algn="ctr" fontAlgn="b"/>
                      <a:r>
                        <a:rPr lang="en-IE" sz="1100" u="none" strike="noStrike" dirty="0">
                          <a:effectLst/>
                        </a:rPr>
                        <a:t>3.109198672</a:t>
                      </a:r>
                      <a:endParaRPr lang="en-IE" sz="1100" b="0" i="0" u="none" strike="noStrike" dirty="0">
                        <a:solidFill>
                          <a:srgbClr val="000000"/>
                        </a:solidFill>
                        <a:effectLst/>
                        <a:latin typeface="Calibri" panose="020F0502020204030204" pitchFamily="34" charset="0"/>
                      </a:endParaRPr>
                    </a:p>
                  </a:txBody>
                  <a:tcPr marL="9525" marR="9525" marT="9525" marB="0" anchor="b">
                    <a:solidFill>
                      <a:srgbClr val="FFFF00"/>
                    </a:solidFill>
                  </a:tcPr>
                </a:tc>
                <a:tc hMerge="1">
                  <a:txBody>
                    <a:bodyPr/>
                    <a:lstStyle/>
                    <a:p>
                      <a:endParaRPr lang="en-IE"/>
                    </a:p>
                  </a:txBody>
                  <a:tcPr/>
                </a:tc>
                <a:extLst>
                  <a:ext uri="{0D108BD9-81ED-4DB2-BD59-A6C34878D82A}">
                    <a16:rowId xmlns:a16="http://schemas.microsoft.com/office/drawing/2014/main" val="1236417904"/>
                  </a:ext>
                </a:extLst>
              </a:tr>
            </a:tbl>
          </a:graphicData>
        </a:graphic>
      </p:graphicFrame>
    </p:spTree>
    <p:extLst>
      <p:ext uri="{BB962C8B-B14F-4D97-AF65-F5344CB8AC3E}">
        <p14:creationId xmlns:p14="http://schemas.microsoft.com/office/powerpoint/2010/main" val="32173109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152" y="753003"/>
            <a:ext cx="8547096" cy="663853"/>
          </a:xfrm>
          <a:prstGeom prst="rect">
            <a:avLst/>
          </a:prstGeom>
          <a:ln>
            <a:solidFill>
              <a:schemeClr val="accent6">
                <a:lumMod val="50000"/>
              </a:schemeClr>
            </a:solidFill>
          </a:ln>
        </p:spPr>
      </p:pic>
      <p:sp>
        <p:nvSpPr>
          <p:cNvPr id="22" name="Title 1"/>
          <p:cNvSpPr>
            <a:spLocks noGrp="1"/>
          </p:cNvSpPr>
          <p:nvPr>
            <p:ph type="title"/>
          </p:nvPr>
        </p:nvSpPr>
        <p:spPr>
          <a:xfrm>
            <a:off x="469900" y="72331"/>
            <a:ext cx="8226854" cy="705332"/>
          </a:xfrm>
        </p:spPr>
        <p:txBody>
          <a:bodyPr/>
          <a:lstStyle/>
          <a:p>
            <a:r>
              <a:rPr lang="en-IE" dirty="0"/>
              <a:t>Sectional Breakdown </a:t>
            </a:r>
          </a:p>
        </p:txBody>
      </p:sp>
      <p:graphicFrame>
        <p:nvGraphicFramePr>
          <p:cNvPr id="6" name="Chart 5"/>
          <p:cNvGraphicFramePr>
            <a:graphicFrameLocks/>
          </p:cNvGraphicFramePr>
          <p:nvPr>
            <p:extLst>
              <p:ext uri="{D42A27DB-BD31-4B8C-83A1-F6EECF244321}">
                <p14:modId xmlns:p14="http://schemas.microsoft.com/office/powerpoint/2010/main" val="1578572859"/>
              </p:ext>
            </p:extLst>
          </p:nvPr>
        </p:nvGraphicFramePr>
        <p:xfrm>
          <a:off x="4681290" y="1819879"/>
          <a:ext cx="4176958" cy="260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a:graphicFrameLocks/>
          </p:cNvGraphicFramePr>
          <p:nvPr>
            <p:extLst>
              <p:ext uri="{D42A27DB-BD31-4B8C-83A1-F6EECF244321}">
                <p14:modId xmlns:p14="http://schemas.microsoft.com/office/powerpoint/2010/main" val="1317491758"/>
              </p:ext>
            </p:extLst>
          </p:nvPr>
        </p:nvGraphicFramePr>
        <p:xfrm>
          <a:off x="128272" y="1819878"/>
          <a:ext cx="4328903" cy="2604801"/>
        </p:xfrm>
        <a:graphic>
          <a:graphicData uri="http://schemas.openxmlformats.org/drawingml/2006/chart">
            <c:chart xmlns:c="http://schemas.openxmlformats.org/drawingml/2006/chart" xmlns:r="http://schemas.openxmlformats.org/officeDocument/2006/relationships" r:id="rId4"/>
          </a:graphicData>
        </a:graphic>
      </p:graphicFrame>
      <p:cxnSp>
        <p:nvCxnSpPr>
          <p:cNvPr id="3" name="Straight Connector 2"/>
          <p:cNvCxnSpPr/>
          <p:nvPr/>
        </p:nvCxnSpPr>
        <p:spPr>
          <a:xfrm>
            <a:off x="4583327" y="1513840"/>
            <a:ext cx="0" cy="291084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712658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Outline </a:t>
            </a:r>
          </a:p>
        </p:txBody>
      </p:sp>
      <p:sp>
        <p:nvSpPr>
          <p:cNvPr id="3" name="Content Placeholder 2"/>
          <p:cNvSpPr>
            <a:spLocks noGrp="1"/>
          </p:cNvSpPr>
          <p:nvPr>
            <p:ph idx="1"/>
          </p:nvPr>
        </p:nvSpPr>
        <p:spPr/>
        <p:txBody>
          <a:bodyPr/>
          <a:lstStyle/>
          <a:p>
            <a:pPr>
              <a:buFont typeface="Wingdings" panose="05000000000000000000" pitchFamily="2" charset="2"/>
              <a:buChar char="Ø"/>
            </a:pPr>
            <a:r>
              <a:rPr lang="en-IE" dirty="0">
                <a:solidFill>
                  <a:schemeClr val="accent5">
                    <a:lumMod val="40000"/>
                    <a:lumOff val="60000"/>
                  </a:schemeClr>
                </a:solidFill>
              </a:rPr>
              <a:t>Motivation </a:t>
            </a:r>
          </a:p>
          <a:p>
            <a:pPr>
              <a:buFont typeface="Wingdings" panose="05000000000000000000" pitchFamily="2" charset="2"/>
              <a:buChar char="Ø"/>
            </a:pPr>
            <a:r>
              <a:rPr lang="en-IE" dirty="0">
                <a:solidFill>
                  <a:schemeClr val="accent5">
                    <a:lumMod val="40000"/>
                    <a:lumOff val="60000"/>
                  </a:schemeClr>
                </a:solidFill>
              </a:rPr>
              <a:t>Algorithm development </a:t>
            </a:r>
          </a:p>
          <a:p>
            <a:pPr>
              <a:buFont typeface="Wingdings" panose="05000000000000000000" pitchFamily="2" charset="2"/>
              <a:buChar char="Ø"/>
            </a:pPr>
            <a:r>
              <a:rPr lang="en-IE" dirty="0">
                <a:solidFill>
                  <a:schemeClr val="accent5">
                    <a:lumMod val="40000"/>
                    <a:lumOff val="60000"/>
                  </a:schemeClr>
                </a:solidFill>
              </a:rPr>
              <a:t>Algorithm testing </a:t>
            </a:r>
          </a:p>
          <a:p>
            <a:pPr>
              <a:buFont typeface="Wingdings" panose="05000000000000000000" pitchFamily="2" charset="2"/>
              <a:buChar char="Ø"/>
            </a:pPr>
            <a:r>
              <a:rPr lang="en-IE" dirty="0">
                <a:solidFill>
                  <a:schemeClr val="accent5">
                    <a:lumMod val="40000"/>
                    <a:lumOff val="60000"/>
                  </a:schemeClr>
                </a:solidFill>
              </a:rPr>
              <a:t>Crack Classification </a:t>
            </a:r>
          </a:p>
          <a:p>
            <a:pPr>
              <a:buFont typeface="Wingdings" panose="05000000000000000000" pitchFamily="2" charset="2"/>
              <a:buChar char="Ø"/>
            </a:pPr>
            <a:r>
              <a:rPr lang="en-IE" dirty="0">
                <a:solidFill>
                  <a:schemeClr val="accent5">
                    <a:lumMod val="40000"/>
                    <a:lumOff val="60000"/>
                  </a:schemeClr>
                </a:solidFill>
              </a:rPr>
              <a:t>Algorithm deployment </a:t>
            </a:r>
          </a:p>
          <a:p>
            <a:pPr>
              <a:buFont typeface="Wingdings" panose="05000000000000000000" pitchFamily="2" charset="2"/>
              <a:buChar char="Ø"/>
            </a:pPr>
            <a:r>
              <a:rPr lang="en-IE" dirty="0"/>
              <a:t>Drone inspection </a:t>
            </a:r>
          </a:p>
          <a:p>
            <a:pPr>
              <a:buFont typeface="Wingdings" panose="05000000000000000000" pitchFamily="2" charset="2"/>
              <a:buChar char="Ø"/>
            </a:pPr>
            <a:r>
              <a:rPr lang="en-IE" dirty="0">
                <a:solidFill>
                  <a:schemeClr val="accent5">
                    <a:lumMod val="40000"/>
                    <a:lumOff val="60000"/>
                  </a:schemeClr>
                </a:solidFill>
              </a:rPr>
              <a:t>Future R&amp;D</a:t>
            </a:r>
            <a:endParaRPr lang="en-IE" dirty="0"/>
          </a:p>
          <a:p>
            <a:endParaRPr lang="en-IE" dirty="0"/>
          </a:p>
        </p:txBody>
      </p:sp>
      <p:sp>
        <p:nvSpPr>
          <p:cNvPr id="4" name="TextBox 3">
            <a:extLst>
              <a:ext uri="{FF2B5EF4-FFF2-40B4-BE49-F238E27FC236}">
                <a16:creationId xmlns:a16="http://schemas.microsoft.com/office/drawing/2014/main" id="{91A62004-1087-4F54-86CE-5329979F7760}"/>
              </a:ext>
            </a:extLst>
          </p:cNvPr>
          <p:cNvSpPr txBox="1"/>
          <p:nvPr/>
        </p:nvSpPr>
        <p:spPr>
          <a:xfrm>
            <a:off x="2971800" y="4599048"/>
            <a:ext cx="5712255" cy="523220"/>
          </a:xfrm>
          <a:prstGeom prst="rect">
            <a:avLst/>
          </a:prstGeom>
          <a:noFill/>
        </p:spPr>
        <p:txBody>
          <a:bodyPr wrap="square" rtlCol="0">
            <a:spAutoFit/>
          </a:bodyPr>
          <a:lstStyle/>
          <a:p>
            <a:r>
              <a:rPr lang="en-US" sz="1400" dirty="0">
                <a:solidFill>
                  <a:schemeClr val="bg1"/>
                </a:solidFill>
              </a:rPr>
              <a:t>Automated Crack Detection for Large-scale Tunnel Structure </a:t>
            </a:r>
            <a:r>
              <a:rPr lang="en-IE" sz="1400" dirty="0">
                <a:solidFill>
                  <a:schemeClr val="bg1"/>
                </a:solidFill>
              </a:rPr>
              <a:t>Using </a:t>
            </a:r>
            <a:br>
              <a:rPr lang="en-IE" sz="1400" dirty="0">
                <a:solidFill>
                  <a:schemeClr val="bg1"/>
                </a:solidFill>
              </a:rPr>
            </a:br>
            <a:r>
              <a:rPr lang="en-IE" sz="1400" dirty="0">
                <a:solidFill>
                  <a:schemeClr val="bg1"/>
                </a:solidFill>
              </a:rPr>
              <a:t>Deep Learning</a:t>
            </a:r>
            <a:endParaRPr lang="en-GB" sz="1300" dirty="0">
              <a:solidFill>
                <a:schemeClr val="bg1"/>
              </a:solidFill>
            </a:endParaRPr>
          </a:p>
        </p:txBody>
      </p:sp>
      <p:pic>
        <p:nvPicPr>
          <p:cNvPr id="5" name="Picture 4"/>
          <p:cNvPicPr>
            <a:picLocks noChangeAspect="1"/>
          </p:cNvPicPr>
          <p:nvPr/>
        </p:nvPicPr>
        <p:blipFill>
          <a:blip r:embed="rId2"/>
          <a:stretch>
            <a:fillRect/>
          </a:stretch>
        </p:blipFill>
        <p:spPr>
          <a:xfrm>
            <a:off x="4722914" y="994205"/>
            <a:ext cx="3961140" cy="2800350"/>
          </a:xfrm>
          <a:prstGeom prst="rect">
            <a:avLst/>
          </a:prstGeom>
        </p:spPr>
      </p:pic>
    </p:spTree>
    <p:extLst>
      <p:ext uri="{BB962C8B-B14F-4D97-AF65-F5344CB8AC3E}">
        <p14:creationId xmlns:p14="http://schemas.microsoft.com/office/powerpoint/2010/main" val="32319860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Shaft inspections </a:t>
            </a: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697266" y="1104899"/>
            <a:ext cx="2446734" cy="3262313"/>
          </a:xfrm>
        </p:spPr>
      </p:pic>
      <p:sp>
        <p:nvSpPr>
          <p:cNvPr id="10" name="TextBox 9"/>
          <p:cNvSpPr txBox="1"/>
          <p:nvPr/>
        </p:nvSpPr>
        <p:spPr>
          <a:xfrm>
            <a:off x="355688" y="1063229"/>
            <a:ext cx="3651956" cy="3046988"/>
          </a:xfrm>
          <a:prstGeom prst="rect">
            <a:avLst/>
          </a:prstGeom>
          <a:noFill/>
        </p:spPr>
        <p:txBody>
          <a:bodyPr wrap="square" rtlCol="0">
            <a:spAutoFit/>
          </a:bodyPr>
          <a:lstStyle/>
          <a:p>
            <a:r>
              <a:rPr lang="en-IE" sz="1200" dirty="0">
                <a:solidFill>
                  <a:schemeClr val="bg2">
                    <a:lumMod val="10000"/>
                  </a:schemeClr>
                </a:solidFill>
              </a:rPr>
              <a:t>The inspection of tunnel infrastructure is a very time consuming and slow process. The shaft elements of the tunnel infrastructure cause particular problem for inspection. As shown in the images not all shafts @ CERN are constructed in a manner to permit for full detailed inspection causing a estimation of structural health to be created .</a:t>
            </a:r>
          </a:p>
          <a:p>
            <a:r>
              <a:rPr lang="en-IE" sz="1200" dirty="0">
                <a:solidFill>
                  <a:schemeClr val="bg2">
                    <a:lumMod val="10000"/>
                  </a:schemeClr>
                </a:solidFill>
              </a:rPr>
              <a:t> </a:t>
            </a:r>
          </a:p>
          <a:p>
            <a:r>
              <a:rPr lang="en-IE" sz="1200" dirty="0">
                <a:solidFill>
                  <a:schemeClr val="bg2">
                    <a:lumMod val="10000"/>
                  </a:schemeClr>
                </a:solidFill>
              </a:rPr>
              <a:t>As a means to counter the inaccessible zones  a drone </a:t>
            </a:r>
            <a:r>
              <a:rPr lang="en-GB" sz="1200" dirty="0">
                <a:solidFill>
                  <a:schemeClr val="bg2">
                    <a:lumMod val="10000"/>
                  </a:schemeClr>
                </a:solidFill>
              </a:rPr>
              <a:t>in combination with the Crack detection/ classification algorithm was experimented as a alternative inspection method.</a:t>
            </a:r>
          </a:p>
          <a:p>
            <a:endParaRPr lang="en-GB" sz="1200" dirty="0">
              <a:solidFill>
                <a:schemeClr val="bg2">
                  <a:lumMod val="10000"/>
                </a:schemeClr>
              </a:solidFill>
            </a:endParaRPr>
          </a:p>
          <a:p>
            <a:r>
              <a:rPr lang="en-GB" sz="1200" dirty="0">
                <a:solidFill>
                  <a:schemeClr val="bg2">
                    <a:lumMod val="10000"/>
                  </a:schemeClr>
                </a:solidFill>
              </a:rPr>
              <a:t>This means of inspection was also </a:t>
            </a:r>
            <a:r>
              <a:rPr lang="en-GB" sz="1200" dirty="0" err="1">
                <a:solidFill>
                  <a:schemeClr val="bg2">
                    <a:lumMod val="10000"/>
                  </a:schemeClr>
                </a:solidFill>
              </a:rPr>
              <a:t>trialed</a:t>
            </a:r>
            <a:r>
              <a:rPr lang="en-GB" sz="1200" dirty="0">
                <a:solidFill>
                  <a:schemeClr val="bg2">
                    <a:lumMod val="10000"/>
                  </a:schemeClr>
                </a:solidFill>
              </a:rPr>
              <a:t> in the Dublin port tunnel by a fellow UCC student  </a:t>
            </a:r>
            <a:endParaRPr lang="en-IE" sz="1200" dirty="0">
              <a:solidFill>
                <a:schemeClr val="bg2">
                  <a:lumMod val="10000"/>
                </a:schemeClr>
              </a:solidFill>
            </a:endParaRPr>
          </a:p>
        </p:txBody>
      </p:sp>
      <p:pic>
        <p:nvPicPr>
          <p:cNvPr id="4" name="Content Placeholder 3"/>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4007644" y="1743970"/>
            <a:ext cx="2647300" cy="1984169"/>
          </a:xfrm>
        </p:spPr>
      </p:pic>
    </p:spTree>
    <p:extLst>
      <p:ext uri="{BB962C8B-B14F-4D97-AF65-F5344CB8AC3E}">
        <p14:creationId xmlns:p14="http://schemas.microsoft.com/office/powerpoint/2010/main" val="41430722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675"/>
            <a:ext cx="7467600" cy="857250"/>
          </a:xfrm>
        </p:spPr>
        <p:txBody>
          <a:bodyPr/>
          <a:lstStyle/>
          <a:p>
            <a:r>
              <a:rPr lang="en-IE" dirty="0"/>
              <a:t>Drone experimentation (PX84) </a:t>
            </a:r>
          </a:p>
        </p:txBody>
      </p:sp>
      <p:pic>
        <p:nvPicPr>
          <p:cNvPr id="5" name="IMG_3914_Trim">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896112" y="756190"/>
            <a:ext cx="6589776" cy="3706749"/>
          </a:xfrm>
          <a:prstGeom prst="rect">
            <a:avLst/>
          </a:prstGeom>
        </p:spPr>
      </p:pic>
    </p:spTree>
    <p:extLst>
      <p:ext uri="{BB962C8B-B14F-4D97-AF65-F5344CB8AC3E}">
        <p14:creationId xmlns:p14="http://schemas.microsoft.com/office/powerpoint/2010/main" val="329338615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4082"/>
            <a:ext cx="7467600" cy="857250"/>
          </a:xfrm>
        </p:spPr>
        <p:txBody>
          <a:bodyPr/>
          <a:lstStyle/>
          <a:p>
            <a:r>
              <a:rPr lang="en-IE" dirty="0"/>
              <a:t>Drone experimentation (PX84) </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5986688" y="2134859"/>
            <a:ext cx="4885236" cy="1009012"/>
          </a:xfrm>
          <a:prstGeom prst="rect">
            <a:avLst/>
          </a:prstGeom>
        </p:spPr>
      </p:pic>
      <p:pic>
        <p:nvPicPr>
          <p:cNvPr id="15" name="Content Placeholder 14"/>
          <p:cNvPicPr>
            <a:picLocks noGrp="1" noChangeAspect="1"/>
          </p:cNvPicPr>
          <p:nvPr>
            <p:ph sz="half" idx="1"/>
          </p:nvPr>
        </p:nvPicPr>
        <p:blipFill>
          <a:blip r:embed="rId5">
            <a:extLst>
              <a:ext uri="{28A0092B-C50C-407E-A947-70E740481C1C}">
                <a14:useLocalDpi xmlns:a14="http://schemas.microsoft.com/office/drawing/2010/main" val="0"/>
              </a:ext>
            </a:extLst>
          </a:blip>
          <a:stretch>
            <a:fillRect/>
          </a:stretch>
        </p:blipFill>
        <p:spPr>
          <a:xfrm>
            <a:off x="180649" y="852108"/>
            <a:ext cx="4377519" cy="3280980"/>
          </a:xfrm>
        </p:spPr>
      </p:pic>
      <p:pic>
        <p:nvPicPr>
          <p:cNvPr id="4" name="IMG_3917_Trim">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5368346" y="961332"/>
            <a:ext cx="1946853" cy="3438455"/>
          </a:xfrm>
          <a:prstGeom prst="rect">
            <a:avLst/>
          </a:prstGeom>
        </p:spPr>
      </p:pic>
    </p:spTree>
    <p:extLst>
      <p:ext uri="{BB962C8B-B14F-4D97-AF65-F5344CB8AC3E}">
        <p14:creationId xmlns:p14="http://schemas.microsoft.com/office/powerpoint/2010/main" val="246013942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Outline </a:t>
            </a:r>
          </a:p>
        </p:txBody>
      </p:sp>
      <p:sp>
        <p:nvSpPr>
          <p:cNvPr id="3" name="Content Placeholder 2"/>
          <p:cNvSpPr>
            <a:spLocks noGrp="1"/>
          </p:cNvSpPr>
          <p:nvPr>
            <p:ph idx="1"/>
          </p:nvPr>
        </p:nvSpPr>
        <p:spPr/>
        <p:txBody>
          <a:bodyPr/>
          <a:lstStyle/>
          <a:p>
            <a:pPr>
              <a:buFont typeface="Wingdings" panose="05000000000000000000" pitchFamily="2" charset="2"/>
              <a:buChar char="Ø"/>
            </a:pPr>
            <a:r>
              <a:rPr lang="en-IE" dirty="0">
                <a:solidFill>
                  <a:schemeClr val="accent5">
                    <a:lumMod val="40000"/>
                    <a:lumOff val="60000"/>
                  </a:schemeClr>
                </a:solidFill>
              </a:rPr>
              <a:t>Motivation </a:t>
            </a:r>
          </a:p>
          <a:p>
            <a:pPr>
              <a:buFont typeface="Wingdings" panose="05000000000000000000" pitchFamily="2" charset="2"/>
              <a:buChar char="Ø"/>
            </a:pPr>
            <a:r>
              <a:rPr lang="en-IE" dirty="0">
                <a:solidFill>
                  <a:schemeClr val="accent5">
                    <a:lumMod val="40000"/>
                    <a:lumOff val="60000"/>
                  </a:schemeClr>
                </a:solidFill>
              </a:rPr>
              <a:t>Algorithm development </a:t>
            </a:r>
          </a:p>
          <a:p>
            <a:pPr>
              <a:buFont typeface="Wingdings" panose="05000000000000000000" pitchFamily="2" charset="2"/>
              <a:buChar char="Ø"/>
            </a:pPr>
            <a:r>
              <a:rPr lang="en-IE" dirty="0">
                <a:solidFill>
                  <a:schemeClr val="accent5">
                    <a:lumMod val="40000"/>
                    <a:lumOff val="60000"/>
                  </a:schemeClr>
                </a:solidFill>
              </a:rPr>
              <a:t>Algorithm testing </a:t>
            </a:r>
          </a:p>
          <a:p>
            <a:pPr>
              <a:buFont typeface="Wingdings" panose="05000000000000000000" pitchFamily="2" charset="2"/>
              <a:buChar char="Ø"/>
            </a:pPr>
            <a:r>
              <a:rPr lang="en-IE" dirty="0">
                <a:solidFill>
                  <a:schemeClr val="accent5">
                    <a:lumMod val="40000"/>
                    <a:lumOff val="60000"/>
                  </a:schemeClr>
                </a:solidFill>
              </a:rPr>
              <a:t>Crack Classification </a:t>
            </a:r>
          </a:p>
          <a:p>
            <a:pPr>
              <a:buFont typeface="Wingdings" panose="05000000000000000000" pitchFamily="2" charset="2"/>
              <a:buChar char="Ø"/>
            </a:pPr>
            <a:r>
              <a:rPr lang="en-IE" dirty="0">
                <a:solidFill>
                  <a:schemeClr val="accent5">
                    <a:lumMod val="40000"/>
                    <a:lumOff val="60000"/>
                  </a:schemeClr>
                </a:solidFill>
              </a:rPr>
              <a:t>Algorithm deployment </a:t>
            </a:r>
          </a:p>
          <a:p>
            <a:pPr>
              <a:buFont typeface="Wingdings" panose="05000000000000000000" pitchFamily="2" charset="2"/>
              <a:buChar char="Ø"/>
            </a:pPr>
            <a:r>
              <a:rPr lang="en-IE" dirty="0">
                <a:solidFill>
                  <a:schemeClr val="accent5">
                    <a:lumMod val="40000"/>
                    <a:lumOff val="60000"/>
                  </a:schemeClr>
                </a:solidFill>
              </a:rPr>
              <a:t>Drone inspection </a:t>
            </a:r>
          </a:p>
          <a:p>
            <a:pPr>
              <a:buFont typeface="Wingdings" panose="05000000000000000000" pitchFamily="2" charset="2"/>
              <a:buChar char="Ø"/>
            </a:pPr>
            <a:r>
              <a:rPr lang="en-IE" dirty="0"/>
              <a:t>Future R&amp;D</a:t>
            </a:r>
          </a:p>
          <a:p>
            <a:endParaRPr lang="en-IE" dirty="0"/>
          </a:p>
          <a:p>
            <a:endParaRPr lang="en-IE" dirty="0"/>
          </a:p>
        </p:txBody>
      </p:sp>
      <p:sp>
        <p:nvSpPr>
          <p:cNvPr id="4" name="TextBox 3">
            <a:extLst>
              <a:ext uri="{FF2B5EF4-FFF2-40B4-BE49-F238E27FC236}">
                <a16:creationId xmlns:a16="http://schemas.microsoft.com/office/drawing/2014/main" id="{91A62004-1087-4F54-86CE-5329979F7760}"/>
              </a:ext>
            </a:extLst>
          </p:cNvPr>
          <p:cNvSpPr txBox="1"/>
          <p:nvPr/>
        </p:nvSpPr>
        <p:spPr>
          <a:xfrm>
            <a:off x="2971800" y="4599048"/>
            <a:ext cx="5712255" cy="523220"/>
          </a:xfrm>
          <a:prstGeom prst="rect">
            <a:avLst/>
          </a:prstGeom>
          <a:noFill/>
        </p:spPr>
        <p:txBody>
          <a:bodyPr wrap="square" rtlCol="0">
            <a:spAutoFit/>
          </a:bodyPr>
          <a:lstStyle/>
          <a:p>
            <a:r>
              <a:rPr lang="en-US" sz="1400" dirty="0">
                <a:solidFill>
                  <a:schemeClr val="bg1"/>
                </a:solidFill>
              </a:rPr>
              <a:t>Automated Crack Detection for Large-scale Tunnel Structure </a:t>
            </a:r>
            <a:r>
              <a:rPr lang="en-IE" sz="1400" dirty="0">
                <a:solidFill>
                  <a:schemeClr val="bg1"/>
                </a:solidFill>
              </a:rPr>
              <a:t>Using </a:t>
            </a:r>
            <a:br>
              <a:rPr lang="en-IE" sz="1400" dirty="0">
                <a:solidFill>
                  <a:schemeClr val="bg1"/>
                </a:solidFill>
              </a:rPr>
            </a:br>
            <a:r>
              <a:rPr lang="en-IE" sz="1400" dirty="0">
                <a:solidFill>
                  <a:schemeClr val="bg1"/>
                </a:solidFill>
              </a:rPr>
              <a:t>Deep Learning</a:t>
            </a:r>
            <a:endParaRPr lang="en-GB" sz="1300" dirty="0">
              <a:solidFill>
                <a:schemeClr val="bg1"/>
              </a:solidFill>
            </a:endParaRPr>
          </a:p>
        </p:txBody>
      </p:sp>
      <p:pic>
        <p:nvPicPr>
          <p:cNvPr id="5" name="Picture 4"/>
          <p:cNvPicPr>
            <a:picLocks noChangeAspect="1"/>
          </p:cNvPicPr>
          <p:nvPr/>
        </p:nvPicPr>
        <p:blipFill>
          <a:blip r:embed="rId2"/>
          <a:stretch>
            <a:fillRect/>
          </a:stretch>
        </p:blipFill>
        <p:spPr>
          <a:xfrm>
            <a:off x="4722914" y="994205"/>
            <a:ext cx="3961140" cy="2800350"/>
          </a:xfrm>
          <a:prstGeom prst="rect">
            <a:avLst/>
          </a:prstGeom>
        </p:spPr>
      </p:pic>
    </p:spTree>
    <p:extLst>
      <p:ext uri="{BB962C8B-B14F-4D97-AF65-F5344CB8AC3E}">
        <p14:creationId xmlns:p14="http://schemas.microsoft.com/office/powerpoint/2010/main" val="19876726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Outline </a:t>
            </a:r>
          </a:p>
        </p:txBody>
      </p:sp>
      <p:sp>
        <p:nvSpPr>
          <p:cNvPr id="3" name="Content Placeholder 2"/>
          <p:cNvSpPr>
            <a:spLocks noGrp="1"/>
          </p:cNvSpPr>
          <p:nvPr>
            <p:ph idx="1"/>
          </p:nvPr>
        </p:nvSpPr>
        <p:spPr/>
        <p:txBody>
          <a:bodyPr/>
          <a:lstStyle/>
          <a:p>
            <a:pPr>
              <a:buFont typeface="Wingdings" panose="05000000000000000000" pitchFamily="2" charset="2"/>
              <a:buChar char="Ø"/>
            </a:pPr>
            <a:r>
              <a:rPr lang="en-IE" dirty="0"/>
              <a:t>Motivation </a:t>
            </a:r>
          </a:p>
          <a:p>
            <a:pPr>
              <a:buFont typeface="Wingdings" panose="05000000000000000000" pitchFamily="2" charset="2"/>
              <a:buChar char="Ø"/>
            </a:pPr>
            <a:r>
              <a:rPr lang="en-IE" dirty="0"/>
              <a:t>Algorithm development </a:t>
            </a:r>
          </a:p>
          <a:p>
            <a:pPr>
              <a:buFont typeface="Wingdings" panose="05000000000000000000" pitchFamily="2" charset="2"/>
              <a:buChar char="Ø"/>
            </a:pPr>
            <a:r>
              <a:rPr lang="en-IE" dirty="0"/>
              <a:t>Algorithm testing </a:t>
            </a:r>
          </a:p>
          <a:p>
            <a:pPr>
              <a:buFont typeface="Wingdings" panose="05000000000000000000" pitchFamily="2" charset="2"/>
              <a:buChar char="Ø"/>
            </a:pPr>
            <a:r>
              <a:rPr lang="en-IE" dirty="0"/>
              <a:t>Crack Classification </a:t>
            </a:r>
          </a:p>
          <a:p>
            <a:pPr>
              <a:buFont typeface="Wingdings" panose="05000000000000000000" pitchFamily="2" charset="2"/>
              <a:buChar char="Ø"/>
            </a:pPr>
            <a:r>
              <a:rPr lang="en-IE" dirty="0"/>
              <a:t>Algorithm deployment </a:t>
            </a:r>
          </a:p>
          <a:p>
            <a:pPr>
              <a:buFont typeface="Wingdings" panose="05000000000000000000" pitchFamily="2" charset="2"/>
              <a:buChar char="Ø"/>
            </a:pPr>
            <a:r>
              <a:rPr lang="en-IE" dirty="0"/>
              <a:t>Drone inspection </a:t>
            </a:r>
          </a:p>
          <a:p>
            <a:pPr>
              <a:buFont typeface="Wingdings" panose="05000000000000000000" pitchFamily="2" charset="2"/>
              <a:buChar char="Ø"/>
            </a:pPr>
            <a:r>
              <a:rPr lang="en-IE"/>
              <a:t>Future R&amp;D</a:t>
            </a:r>
            <a:endParaRPr lang="en-IE" dirty="0"/>
          </a:p>
          <a:p>
            <a:endParaRPr lang="en-IE" dirty="0"/>
          </a:p>
          <a:p>
            <a:endParaRPr lang="en-IE" dirty="0"/>
          </a:p>
        </p:txBody>
      </p:sp>
      <p:pic>
        <p:nvPicPr>
          <p:cNvPr id="4" name="Picture 3"/>
          <p:cNvPicPr>
            <a:picLocks noChangeAspect="1"/>
          </p:cNvPicPr>
          <p:nvPr/>
        </p:nvPicPr>
        <p:blipFill>
          <a:blip r:embed="rId2"/>
          <a:stretch>
            <a:fillRect/>
          </a:stretch>
        </p:blipFill>
        <p:spPr>
          <a:xfrm>
            <a:off x="4722914" y="994205"/>
            <a:ext cx="3961140" cy="2800350"/>
          </a:xfrm>
          <a:prstGeom prst="rect">
            <a:avLst/>
          </a:prstGeom>
        </p:spPr>
      </p:pic>
    </p:spTree>
    <p:extLst>
      <p:ext uri="{BB962C8B-B14F-4D97-AF65-F5344CB8AC3E}">
        <p14:creationId xmlns:p14="http://schemas.microsoft.com/office/powerpoint/2010/main" val="25799960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055A7-15F3-44BD-8AB8-3C473002257F}"/>
              </a:ext>
            </a:extLst>
          </p:cNvPr>
          <p:cNvSpPr>
            <a:spLocks noGrp="1"/>
          </p:cNvSpPr>
          <p:nvPr>
            <p:ph type="title"/>
          </p:nvPr>
        </p:nvSpPr>
        <p:spPr>
          <a:xfrm>
            <a:off x="232072" y="175120"/>
            <a:ext cx="8451982" cy="705332"/>
          </a:xfrm>
        </p:spPr>
        <p:txBody>
          <a:bodyPr/>
          <a:lstStyle/>
          <a:p>
            <a:r>
              <a:rPr lang="en-IE" dirty="0"/>
              <a:t>Future R&amp;D</a:t>
            </a:r>
          </a:p>
        </p:txBody>
      </p:sp>
      <p:sp>
        <p:nvSpPr>
          <p:cNvPr id="3" name="Content Placeholder 2">
            <a:extLst>
              <a:ext uri="{FF2B5EF4-FFF2-40B4-BE49-F238E27FC236}">
                <a16:creationId xmlns:a16="http://schemas.microsoft.com/office/drawing/2014/main" id="{383274B7-75C8-42E1-A2E3-C2063E631F67}"/>
              </a:ext>
            </a:extLst>
          </p:cNvPr>
          <p:cNvSpPr>
            <a:spLocks noGrp="1"/>
          </p:cNvSpPr>
          <p:nvPr>
            <p:ph idx="1"/>
          </p:nvPr>
        </p:nvSpPr>
        <p:spPr>
          <a:xfrm>
            <a:off x="3880884" y="793968"/>
            <a:ext cx="5031044" cy="3742348"/>
          </a:xfrm>
        </p:spPr>
        <p:txBody>
          <a:bodyPr>
            <a:normAutofit fontScale="62500" lnSpcReduction="20000"/>
          </a:bodyPr>
          <a:lstStyle/>
          <a:p>
            <a:pPr marL="36512" indent="0" fontAlgn="base">
              <a:buNone/>
            </a:pPr>
            <a:r>
              <a:rPr lang="en-US" sz="1400" b="1" u="sng" dirty="0">
                <a:solidFill>
                  <a:srgbClr val="4D4D4D"/>
                </a:solidFill>
              </a:rPr>
              <a:t>Who will continue to develop the research?</a:t>
            </a:r>
          </a:p>
          <a:p>
            <a:pPr fontAlgn="base">
              <a:buFont typeface="Arial" panose="020B0604020202020204" pitchFamily="34" charset="0"/>
              <a:buChar char="•"/>
            </a:pPr>
            <a:r>
              <a:rPr lang="en-US" sz="1400" dirty="0">
                <a:solidFill>
                  <a:srgbClr val="4D4D4D"/>
                </a:solidFill>
              </a:rPr>
              <a:t>Under the supervision of </a:t>
            </a:r>
            <a:r>
              <a:rPr lang="en-US" sz="1400" dirty="0" err="1">
                <a:solidFill>
                  <a:srgbClr val="4D4D4D"/>
                </a:solidFill>
              </a:rPr>
              <a:t>Dr</a:t>
            </a:r>
            <a:r>
              <a:rPr lang="en-US" sz="1400" dirty="0">
                <a:solidFill>
                  <a:srgbClr val="4D4D4D"/>
                </a:solidFill>
              </a:rPr>
              <a:t> Zili Li in University of Cork PhD a student (PJAS) has started this September </a:t>
            </a:r>
            <a:r>
              <a:rPr lang="en-US" sz="1400" dirty="0"/>
              <a:t>(</a:t>
            </a:r>
            <a:r>
              <a:rPr lang="en-US" sz="1400" dirty="0" err="1"/>
              <a:t>Aohui</a:t>
            </a:r>
            <a:r>
              <a:rPr lang="en-US" sz="1400" dirty="0"/>
              <a:t> Ouyang) </a:t>
            </a:r>
            <a:endParaRPr lang="en-US" sz="1400" dirty="0">
              <a:latin typeface="Arial" panose="020B0604020202020204" pitchFamily="34" charset="0"/>
            </a:endParaRPr>
          </a:p>
          <a:p>
            <a:pPr fontAlgn="base">
              <a:buFont typeface="Arial" panose="020B0604020202020204" pitchFamily="34" charset="0"/>
              <a:buChar char="•"/>
            </a:pPr>
            <a:r>
              <a:rPr lang="en-US" sz="1400" dirty="0">
                <a:solidFill>
                  <a:srgbClr val="4D4D4D"/>
                </a:solidFill>
              </a:rPr>
              <a:t>Academic years 1 &amp; 4 in Cork and years 2 &amp; 3 at CERN</a:t>
            </a:r>
          </a:p>
          <a:p>
            <a:pPr fontAlgn="base">
              <a:buFont typeface="Arial" panose="020B0604020202020204" pitchFamily="34" charset="0"/>
              <a:buChar char="•"/>
            </a:pPr>
            <a:r>
              <a:rPr lang="en-GB" sz="1400" dirty="0">
                <a:solidFill>
                  <a:srgbClr val="4D4D4D"/>
                </a:solidFill>
              </a:rPr>
              <a:t>Areas of study to be shared between photogrammetry and distributed fibre optic sensing</a:t>
            </a:r>
          </a:p>
          <a:p>
            <a:pPr fontAlgn="base">
              <a:buFont typeface="Arial" panose="020B0604020202020204" pitchFamily="34" charset="0"/>
              <a:buChar char="•"/>
            </a:pPr>
            <a:endParaRPr lang="en-US" sz="1600" dirty="0">
              <a:solidFill>
                <a:srgbClr val="0055A0"/>
              </a:solidFill>
              <a:latin typeface="Arial" panose="020B0604020202020204" pitchFamily="34" charset="0"/>
            </a:endParaRPr>
          </a:p>
          <a:p>
            <a:pPr marL="36512" indent="0" fontAlgn="base">
              <a:buNone/>
            </a:pPr>
            <a:r>
              <a:rPr lang="en-US" sz="1600" b="1" u="sng" dirty="0">
                <a:solidFill>
                  <a:srgbClr val="4D4D4D"/>
                </a:solidFill>
              </a:rPr>
              <a:t>Future research goals </a:t>
            </a:r>
          </a:p>
          <a:p>
            <a:pPr algn="just"/>
            <a:r>
              <a:rPr lang="en-IE" sz="1400" dirty="0"/>
              <a:t>Crack classification can be further developed by adding a dimensional aspect. This is currently not possible due to an absence of a dimensional aspect within images to reference. The addition of a frame within the collection of future data of would allow crack dimensions to be determined automatically.</a:t>
            </a:r>
          </a:p>
          <a:p>
            <a:pPr algn="just"/>
            <a:endParaRPr lang="en-IE" sz="1400" dirty="0"/>
          </a:p>
          <a:p>
            <a:pPr algn="just"/>
            <a:r>
              <a:rPr lang="en-GB" sz="1400" dirty="0"/>
              <a:t>Further contextualise the results output from the algorithm to create thresholds of crack % to correspond with the 5 class  severity section used at CERN.  </a:t>
            </a:r>
          </a:p>
          <a:p>
            <a:pPr marL="36512" indent="0" algn="just">
              <a:buNone/>
            </a:pPr>
            <a:endParaRPr lang="en-GB" sz="1400" dirty="0"/>
          </a:p>
          <a:p>
            <a:pPr algn="just"/>
            <a:r>
              <a:rPr lang="en-US" sz="1400" dirty="0"/>
              <a:t>Relating observed tunnel defects to in-situ geotechnical conditions and tunnel structural features (e.g. tunnel junction). Which will enable lessons to be learn for future infrastructure. </a:t>
            </a:r>
          </a:p>
          <a:p>
            <a:pPr algn="just"/>
            <a:endParaRPr lang="en-IE" sz="1400" dirty="0"/>
          </a:p>
          <a:p>
            <a:pPr algn="just"/>
            <a:r>
              <a:rPr lang="en-IE" sz="1400" dirty="0"/>
              <a:t>Expand the classification to include more defects of significance (spalling and water ingress)</a:t>
            </a:r>
          </a:p>
          <a:p>
            <a:pPr algn="just"/>
            <a:endParaRPr lang="en-IE" sz="1400" dirty="0"/>
          </a:p>
          <a:p>
            <a:pPr algn="just"/>
            <a:r>
              <a:rPr lang="en-IE" sz="1400" dirty="0"/>
              <a:t>Development of drone inspection procedure to counter the shortcomings found during initial testing.</a:t>
            </a:r>
          </a:p>
          <a:p>
            <a:pPr algn="just"/>
            <a:endParaRPr lang="en-IE" sz="1400" dirty="0"/>
          </a:p>
          <a:p>
            <a:pPr algn="just"/>
            <a:r>
              <a:rPr lang="en-IE" sz="1400" dirty="0"/>
              <a:t>The ultimate goal is to develop the technology for future inspection and early </a:t>
            </a:r>
            <a:r>
              <a:rPr lang="en-GB" sz="1400" dirty="0"/>
              <a:t>implementation into new infrastructure like FCC.</a:t>
            </a:r>
            <a:endParaRPr lang="en-IE" sz="1400" dirty="0"/>
          </a:p>
        </p:txBody>
      </p:sp>
      <p:sp>
        <p:nvSpPr>
          <p:cNvPr id="12" name="TextBox 11">
            <a:extLst>
              <a:ext uri="{FF2B5EF4-FFF2-40B4-BE49-F238E27FC236}">
                <a16:creationId xmlns:a16="http://schemas.microsoft.com/office/drawing/2014/main" id="{91A62004-1087-4F54-86CE-5329979F7760}"/>
              </a:ext>
            </a:extLst>
          </p:cNvPr>
          <p:cNvSpPr txBox="1"/>
          <p:nvPr/>
        </p:nvSpPr>
        <p:spPr>
          <a:xfrm>
            <a:off x="2971800" y="4599048"/>
            <a:ext cx="5712255" cy="523220"/>
          </a:xfrm>
          <a:prstGeom prst="rect">
            <a:avLst/>
          </a:prstGeom>
          <a:noFill/>
        </p:spPr>
        <p:txBody>
          <a:bodyPr wrap="square" rtlCol="0">
            <a:spAutoFit/>
          </a:bodyPr>
          <a:lstStyle/>
          <a:p>
            <a:r>
              <a:rPr lang="en-US" sz="1400" dirty="0">
                <a:solidFill>
                  <a:schemeClr val="bg1"/>
                </a:solidFill>
              </a:rPr>
              <a:t>Automated Crack Detection for Large-scale Tunnel Structure </a:t>
            </a:r>
            <a:r>
              <a:rPr lang="en-IE" sz="1400" dirty="0">
                <a:solidFill>
                  <a:schemeClr val="bg1"/>
                </a:solidFill>
              </a:rPr>
              <a:t>Using </a:t>
            </a:r>
            <a:br>
              <a:rPr lang="en-IE" sz="1400" dirty="0">
                <a:solidFill>
                  <a:schemeClr val="bg1"/>
                </a:solidFill>
              </a:rPr>
            </a:br>
            <a:r>
              <a:rPr lang="en-IE" sz="1400" dirty="0">
                <a:solidFill>
                  <a:schemeClr val="bg1"/>
                </a:solidFill>
              </a:rPr>
              <a:t>Deep Learning</a:t>
            </a:r>
            <a:endParaRPr lang="en-GB" sz="1300" dirty="0">
              <a:solidFill>
                <a:schemeClr val="bg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072" y="1169745"/>
            <a:ext cx="3577516" cy="2683137"/>
          </a:xfrm>
          <a:prstGeom prst="rect">
            <a:avLst/>
          </a:prstGeom>
          <a:ln>
            <a:solidFill>
              <a:schemeClr val="accent6"/>
            </a:solidFill>
          </a:ln>
        </p:spPr>
      </p:pic>
      <p:pic>
        <p:nvPicPr>
          <p:cNvPr id="8" name="Picture 2" descr="Scholarships For Future Postgrads 2019 at University College Cork, Ireland  - ARMACAD">
            <a:extLst>
              <a:ext uri="{FF2B5EF4-FFF2-40B4-BE49-F238E27FC236}">
                <a16:creationId xmlns:a16="http://schemas.microsoft.com/office/drawing/2014/main" id="{8E75DEF1-DD72-48DC-8B4F-57E3814286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61848" y="0"/>
            <a:ext cx="1873104" cy="98338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4447607" y="2387084"/>
            <a:ext cx="248786" cy="369332"/>
          </a:xfrm>
          <a:prstGeom prst="rect">
            <a:avLst/>
          </a:prstGeom>
        </p:spPr>
        <p:txBody>
          <a:bodyPr wrap="none">
            <a:spAutoFit/>
          </a:bodyPr>
          <a:lstStyle/>
          <a:p>
            <a:r>
              <a:rPr lang="en-IE" dirty="0"/>
              <a:t> </a:t>
            </a:r>
          </a:p>
        </p:txBody>
      </p:sp>
    </p:spTree>
    <p:extLst>
      <p:ext uri="{BB962C8B-B14F-4D97-AF65-F5344CB8AC3E}">
        <p14:creationId xmlns:p14="http://schemas.microsoft.com/office/powerpoint/2010/main" val="12455098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Publications </a:t>
            </a:r>
          </a:p>
        </p:txBody>
      </p:sp>
      <p:sp>
        <p:nvSpPr>
          <p:cNvPr id="3" name="Content Placeholder 2"/>
          <p:cNvSpPr>
            <a:spLocks noGrp="1"/>
          </p:cNvSpPr>
          <p:nvPr>
            <p:ph idx="1"/>
          </p:nvPr>
        </p:nvSpPr>
        <p:spPr/>
        <p:txBody>
          <a:bodyPr>
            <a:normAutofit fontScale="85000" lnSpcReduction="20000"/>
          </a:bodyPr>
          <a:lstStyle/>
          <a:p>
            <a:pPr marL="36512" indent="0">
              <a:buNone/>
            </a:pPr>
            <a:r>
              <a:rPr lang="en-IE" dirty="0"/>
              <a:t>{Published}</a:t>
            </a:r>
          </a:p>
          <a:p>
            <a:pPr marL="36512" indent="0">
              <a:buNone/>
            </a:pPr>
            <a:r>
              <a:rPr lang="en-IE" dirty="0"/>
              <a:t>-</a:t>
            </a:r>
            <a:r>
              <a:rPr lang="en-GB" dirty="0"/>
              <a:t>Automated Crack detection for Underground Tunnel Infrastructure Using Deep , 2020 conference for Civil Engineering Research Association of Ireland</a:t>
            </a:r>
          </a:p>
          <a:p>
            <a:pPr marL="36512" indent="0">
              <a:buNone/>
            </a:pPr>
            <a:endParaRPr lang="en-GB" dirty="0"/>
          </a:p>
          <a:p>
            <a:pPr marL="36512" indent="0">
              <a:buNone/>
            </a:pPr>
            <a:r>
              <a:rPr lang="en-IE" dirty="0"/>
              <a:t>{Under review}</a:t>
            </a:r>
          </a:p>
          <a:p>
            <a:pPr marL="36512" indent="0">
              <a:buNone/>
            </a:pPr>
            <a:r>
              <a:rPr lang="en-GB" dirty="0"/>
              <a:t>-Automated Crack Classification for Underground Tunnel Infrastructure Using Deep , Tunnelling and Underground Space Technology journal </a:t>
            </a:r>
            <a:endParaRPr lang="en-IE" dirty="0"/>
          </a:p>
          <a:p>
            <a:pPr marL="36512" indent="0">
              <a:buNone/>
            </a:pPr>
            <a:r>
              <a:rPr lang="en-GB" dirty="0"/>
              <a:t>-The 13th International Conference on Structural Safety and Reliability (ICOSSAR2021-2022)</a:t>
            </a:r>
          </a:p>
          <a:p>
            <a:pPr marL="36512" indent="0">
              <a:buNone/>
            </a:pPr>
            <a:endParaRPr lang="en-GB" dirty="0"/>
          </a:p>
          <a:p>
            <a:pPr marL="36512" indent="0">
              <a:buNone/>
            </a:pPr>
            <a:r>
              <a:rPr lang="en-GB" dirty="0"/>
              <a:t>{future papers}</a:t>
            </a:r>
          </a:p>
          <a:p>
            <a:pPr marL="36512" indent="0">
              <a:buNone/>
            </a:pPr>
            <a:r>
              <a:rPr lang="en-GB" dirty="0"/>
              <a:t>-International Scientific Committee of the 10th European Workshop on Structural Health Monitoring (EWSHM2022)</a:t>
            </a:r>
          </a:p>
          <a:p>
            <a:pPr marL="36512" indent="0">
              <a:buNone/>
            </a:pPr>
            <a:endParaRPr lang="en-IE" dirty="0"/>
          </a:p>
        </p:txBody>
      </p:sp>
      <p:sp>
        <p:nvSpPr>
          <p:cNvPr id="4" name="TextBox 3">
            <a:extLst>
              <a:ext uri="{FF2B5EF4-FFF2-40B4-BE49-F238E27FC236}">
                <a16:creationId xmlns:a16="http://schemas.microsoft.com/office/drawing/2014/main" id="{91A62004-1087-4F54-86CE-5329979F7760}"/>
              </a:ext>
            </a:extLst>
          </p:cNvPr>
          <p:cNvSpPr txBox="1"/>
          <p:nvPr/>
        </p:nvSpPr>
        <p:spPr>
          <a:xfrm>
            <a:off x="2971800" y="4599048"/>
            <a:ext cx="5712255" cy="523220"/>
          </a:xfrm>
          <a:prstGeom prst="rect">
            <a:avLst/>
          </a:prstGeom>
          <a:noFill/>
        </p:spPr>
        <p:txBody>
          <a:bodyPr wrap="square" rtlCol="0">
            <a:spAutoFit/>
          </a:bodyPr>
          <a:lstStyle/>
          <a:p>
            <a:r>
              <a:rPr lang="en-US" sz="1400" dirty="0">
                <a:solidFill>
                  <a:schemeClr val="bg1"/>
                </a:solidFill>
              </a:rPr>
              <a:t>Automated Crack Detection for Large-scale Tunnel Structure </a:t>
            </a:r>
            <a:r>
              <a:rPr lang="en-IE" sz="1400" dirty="0">
                <a:solidFill>
                  <a:schemeClr val="bg1"/>
                </a:solidFill>
              </a:rPr>
              <a:t>Using </a:t>
            </a:r>
            <a:br>
              <a:rPr lang="en-IE" sz="1400" dirty="0">
                <a:solidFill>
                  <a:schemeClr val="bg1"/>
                </a:solidFill>
              </a:rPr>
            </a:br>
            <a:r>
              <a:rPr lang="en-IE" sz="1400" dirty="0">
                <a:solidFill>
                  <a:schemeClr val="bg1"/>
                </a:solidFill>
              </a:rPr>
              <a:t>Deep Learning</a:t>
            </a:r>
            <a:endParaRPr lang="en-GB" sz="1300" dirty="0">
              <a:solidFill>
                <a:schemeClr val="bg1"/>
              </a:solidFill>
            </a:endParaRPr>
          </a:p>
        </p:txBody>
      </p:sp>
    </p:spTree>
    <p:extLst>
      <p:ext uri="{BB962C8B-B14F-4D97-AF65-F5344CB8AC3E}">
        <p14:creationId xmlns:p14="http://schemas.microsoft.com/office/powerpoint/2010/main" val="19628568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055A7-15F3-44BD-8AB8-3C473002257F}"/>
              </a:ext>
            </a:extLst>
          </p:cNvPr>
          <p:cNvSpPr>
            <a:spLocks noGrp="1"/>
          </p:cNvSpPr>
          <p:nvPr>
            <p:ph type="title"/>
          </p:nvPr>
        </p:nvSpPr>
        <p:spPr>
          <a:xfrm>
            <a:off x="232072" y="175120"/>
            <a:ext cx="8451982" cy="705332"/>
          </a:xfrm>
        </p:spPr>
        <p:txBody>
          <a:bodyPr/>
          <a:lstStyle/>
          <a:p>
            <a:r>
              <a:rPr lang="en-IE" dirty="0"/>
              <a:t>Future BE-CEM collaboration  </a:t>
            </a:r>
          </a:p>
        </p:txBody>
      </p:sp>
      <p:sp>
        <p:nvSpPr>
          <p:cNvPr id="3" name="Content Placeholder 2">
            <a:extLst>
              <a:ext uri="{FF2B5EF4-FFF2-40B4-BE49-F238E27FC236}">
                <a16:creationId xmlns:a16="http://schemas.microsoft.com/office/drawing/2014/main" id="{383274B7-75C8-42E1-A2E3-C2063E631F67}"/>
              </a:ext>
            </a:extLst>
          </p:cNvPr>
          <p:cNvSpPr>
            <a:spLocks noGrp="1"/>
          </p:cNvSpPr>
          <p:nvPr>
            <p:ph idx="1"/>
          </p:nvPr>
        </p:nvSpPr>
        <p:spPr>
          <a:xfrm>
            <a:off x="232071" y="880452"/>
            <a:ext cx="4339929" cy="3224379"/>
          </a:xfrm>
        </p:spPr>
        <p:txBody>
          <a:bodyPr>
            <a:normAutofit/>
          </a:bodyPr>
          <a:lstStyle/>
          <a:p>
            <a:r>
              <a:rPr lang="en-IE" sz="1300" dirty="0"/>
              <a:t>Use of robotics to remotely inspect monitoring equipment when access is prohibited </a:t>
            </a:r>
          </a:p>
          <a:p>
            <a:pPr lvl="1"/>
            <a:r>
              <a:rPr lang="en-IE" sz="1100" dirty="0"/>
              <a:t>RB26 test week 39/40 2021</a:t>
            </a:r>
          </a:p>
          <a:p>
            <a:r>
              <a:rPr lang="en-IE" sz="1300" dirty="0"/>
              <a:t>Assembly and programming of hardware required for inspections</a:t>
            </a:r>
          </a:p>
          <a:p>
            <a:pPr lvl="1"/>
            <a:r>
              <a:rPr lang="en-IE" sz="1100" dirty="0"/>
              <a:t>Hi-res camera</a:t>
            </a:r>
          </a:p>
          <a:p>
            <a:pPr lvl="1"/>
            <a:r>
              <a:rPr lang="en-IE" sz="1100" dirty="0"/>
              <a:t>TIM</a:t>
            </a:r>
          </a:p>
          <a:p>
            <a:pPr lvl="1"/>
            <a:r>
              <a:rPr lang="en-IE" sz="1100" dirty="0" err="1"/>
              <a:t>CERNbot</a:t>
            </a:r>
            <a:endParaRPr lang="en-IE" sz="1100" dirty="0"/>
          </a:p>
          <a:p>
            <a:r>
              <a:rPr lang="en-IE" sz="1300" dirty="0"/>
              <a:t>Addition of dimensional acquisitioning to algorithm and camera</a:t>
            </a:r>
          </a:p>
          <a:p>
            <a:r>
              <a:rPr lang="en-IE" sz="1300" dirty="0"/>
              <a:t>Further development of change detection work</a:t>
            </a:r>
          </a:p>
          <a:p>
            <a:r>
              <a:rPr lang="en-IE" sz="1300" dirty="0"/>
              <a:t>Proof of concept during upcoming technical stops</a:t>
            </a:r>
          </a:p>
        </p:txBody>
      </p:sp>
      <p:sp>
        <p:nvSpPr>
          <p:cNvPr id="5" name="TextBox 4">
            <a:extLst>
              <a:ext uri="{FF2B5EF4-FFF2-40B4-BE49-F238E27FC236}">
                <a16:creationId xmlns:a16="http://schemas.microsoft.com/office/drawing/2014/main" id="{91A62004-1087-4F54-86CE-5329979F7760}"/>
              </a:ext>
            </a:extLst>
          </p:cNvPr>
          <p:cNvSpPr txBox="1"/>
          <p:nvPr/>
        </p:nvSpPr>
        <p:spPr>
          <a:xfrm>
            <a:off x="2971800" y="4599048"/>
            <a:ext cx="5712255" cy="523220"/>
          </a:xfrm>
          <a:prstGeom prst="rect">
            <a:avLst/>
          </a:prstGeom>
          <a:noFill/>
        </p:spPr>
        <p:txBody>
          <a:bodyPr wrap="square" rtlCol="0">
            <a:spAutoFit/>
          </a:bodyPr>
          <a:lstStyle/>
          <a:p>
            <a:r>
              <a:rPr lang="en-US" sz="1400" dirty="0">
                <a:solidFill>
                  <a:schemeClr val="bg1"/>
                </a:solidFill>
              </a:rPr>
              <a:t>Automated Crack Detection for Large-scale Tunnel Structure </a:t>
            </a:r>
            <a:r>
              <a:rPr lang="en-IE" sz="1400" dirty="0">
                <a:solidFill>
                  <a:schemeClr val="bg1"/>
                </a:solidFill>
              </a:rPr>
              <a:t>Using </a:t>
            </a:r>
            <a:br>
              <a:rPr lang="en-IE" sz="1400" dirty="0">
                <a:solidFill>
                  <a:schemeClr val="bg1"/>
                </a:solidFill>
              </a:rPr>
            </a:br>
            <a:r>
              <a:rPr lang="en-IE" sz="1400" dirty="0">
                <a:solidFill>
                  <a:schemeClr val="bg1"/>
                </a:solidFill>
              </a:rPr>
              <a:t>Deep Learning</a:t>
            </a:r>
            <a:endParaRPr lang="en-GB" sz="1300" dirty="0">
              <a:solidFill>
                <a:schemeClr val="bg1"/>
              </a:solidFill>
            </a:endParaRPr>
          </a:p>
        </p:txBody>
      </p:sp>
      <p:pic>
        <p:nvPicPr>
          <p:cNvPr id="6" name="Picture 2">
            <a:extLst>
              <a:ext uri="{FF2B5EF4-FFF2-40B4-BE49-F238E27FC236}">
                <a16:creationId xmlns:a16="http://schemas.microsoft.com/office/drawing/2014/main" id="{80C29494-5BD9-4D41-AAEF-3E277B079C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2693" y="868220"/>
            <a:ext cx="2145333" cy="1576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A picture containing diagram&#10;&#10;Description automatically generated">
            <a:extLst>
              <a:ext uri="{FF2B5EF4-FFF2-40B4-BE49-F238E27FC236}">
                <a16:creationId xmlns:a16="http://schemas.microsoft.com/office/drawing/2014/main" id="{3588B9A2-B3ED-460A-A420-2A10EB0A66C8}"/>
              </a:ext>
            </a:extLst>
          </p:cNvPr>
          <p:cNvPicPr>
            <a:picLocks noChangeAspect="1"/>
          </p:cNvPicPr>
          <p:nvPr/>
        </p:nvPicPr>
        <p:blipFill rotWithShape="1">
          <a:blip r:embed="rId3"/>
          <a:srcRect l="365" t="14085" b="20615"/>
          <a:stretch/>
        </p:blipFill>
        <p:spPr>
          <a:xfrm>
            <a:off x="6712370" y="1084344"/>
            <a:ext cx="1801995" cy="2856436"/>
          </a:xfrm>
          <a:prstGeom prst="rect">
            <a:avLst/>
          </a:prstGeom>
        </p:spPr>
      </p:pic>
      <p:pic>
        <p:nvPicPr>
          <p:cNvPr id="8" name="Picture 7" descr="A piece of paper with writing on it&#10;&#10;Description automatically generated with low confidence">
            <a:extLst>
              <a:ext uri="{FF2B5EF4-FFF2-40B4-BE49-F238E27FC236}">
                <a16:creationId xmlns:a16="http://schemas.microsoft.com/office/drawing/2014/main" id="{B69CC80D-AE25-4842-BBD9-7C3F4C47EB61}"/>
              </a:ext>
            </a:extLst>
          </p:cNvPr>
          <p:cNvPicPr>
            <a:picLocks noChangeAspect="1"/>
          </p:cNvPicPr>
          <p:nvPr/>
        </p:nvPicPr>
        <p:blipFill>
          <a:blip r:embed="rId4"/>
          <a:stretch>
            <a:fillRect/>
          </a:stretch>
        </p:blipFill>
        <p:spPr>
          <a:xfrm>
            <a:off x="4482693" y="2512562"/>
            <a:ext cx="2139335" cy="1604501"/>
          </a:xfrm>
          <a:prstGeom prst="rect">
            <a:avLst/>
          </a:prstGeom>
        </p:spPr>
      </p:pic>
    </p:spTree>
    <p:extLst>
      <p:ext uri="{BB962C8B-B14F-4D97-AF65-F5344CB8AC3E}">
        <p14:creationId xmlns:p14="http://schemas.microsoft.com/office/powerpoint/2010/main" val="30379825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1A62004-1087-4F54-86CE-5329979F7760}"/>
              </a:ext>
            </a:extLst>
          </p:cNvPr>
          <p:cNvSpPr txBox="1"/>
          <p:nvPr/>
        </p:nvSpPr>
        <p:spPr>
          <a:xfrm>
            <a:off x="2971800" y="4599048"/>
            <a:ext cx="5712255" cy="523220"/>
          </a:xfrm>
          <a:prstGeom prst="rect">
            <a:avLst/>
          </a:prstGeom>
          <a:noFill/>
        </p:spPr>
        <p:txBody>
          <a:bodyPr wrap="square" rtlCol="0">
            <a:spAutoFit/>
          </a:bodyPr>
          <a:lstStyle/>
          <a:p>
            <a:r>
              <a:rPr lang="en-US" sz="1400" dirty="0"/>
              <a:t>Automated Crack Detection for Large-scale Tunnel Structure </a:t>
            </a:r>
            <a:r>
              <a:rPr lang="en-IE" sz="1400" dirty="0"/>
              <a:t>Using </a:t>
            </a:r>
            <a:br>
              <a:rPr lang="en-IE" sz="1400" dirty="0"/>
            </a:br>
            <a:r>
              <a:rPr lang="en-IE" sz="1400" dirty="0"/>
              <a:t>Deep Learning</a:t>
            </a:r>
            <a:endParaRPr lang="en-GB" sz="1300" dirty="0"/>
          </a:p>
        </p:txBody>
      </p:sp>
    </p:spTree>
    <p:extLst>
      <p:ext uri="{BB962C8B-B14F-4D97-AF65-F5344CB8AC3E}">
        <p14:creationId xmlns:p14="http://schemas.microsoft.com/office/powerpoint/2010/main" val="3697470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Outline </a:t>
            </a:r>
          </a:p>
        </p:txBody>
      </p:sp>
      <p:sp>
        <p:nvSpPr>
          <p:cNvPr id="3" name="Content Placeholder 2"/>
          <p:cNvSpPr>
            <a:spLocks noGrp="1"/>
          </p:cNvSpPr>
          <p:nvPr>
            <p:ph idx="1"/>
          </p:nvPr>
        </p:nvSpPr>
        <p:spPr/>
        <p:txBody>
          <a:bodyPr/>
          <a:lstStyle/>
          <a:p>
            <a:pPr>
              <a:buFont typeface="Wingdings" panose="05000000000000000000" pitchFamily="2" charset="2"/>
              <a:buChar char="Ø"/>
            </a:pPr>
            <a:r>
              <a:rPr lang="en-IE" dirty="0"/>
              <a:t>Motivation </a:t>
            </a:r>
          </a:p>
          <a:p>
            <a:pPr>
              <a:buFont typeface="Wingdings" panose="05000000000000000000" pitchFamily="2" charset="2"/>
              <a:buChar char="Ø"/>
            </a:pPr>
            <a:r>
              <a:rPr lang="en-IE" dirty="0">
                <a:solidFill>
                  <a:schemeClr val="accent5">
                    <a:lumMod val="20000"/>
                    <a:lumOff val="80000"/>
                  </a:schemeClr>
                </a:solidFill>
              </a:rPr>
              <a:t>Algorithm development </a:t>
            </a:r>
          </a:p>
          <a:p>
            <a:pPr>
              <a:buFont typeface="Wingdings" panose="05000000000000000000" pitchFamily="2" charset="2"/>
              <a:buChar char="Ø"/>
            </a:pPr>
            <a:r>
              <a:rPr lang="en-IE" dirty="0">
                <a:solidFill>
                  <a:schemeClr val="accent5">
                    <a:lumMod val="20000"/>
                    <a:lumOff val="80000"/>
                  </a:schemeClr>
                </a:solidFill>
              </a:rPr>
              <a:t>Algorithm testing </a:t>
            </a:r>
          </a:p>
          <a:p>
            <a:pPr>
              <a:buFont typeface="Wingdings" panose="05000000000000000000" pitchFamily="2" charset="2"/>
              <a:buChar char="Ø"/>
            </a:pPr>
            <a:r>
              <a:rPr lang="en-IE" dirty="0">
                <a:solidFill>
                  <a:schemeClr val="accent5">
                    <a:lumMod val="20000"/>
                    <a:lumOff val="80000"/>
                  </a:schemeClr>
                </a:solidFill>
              </a:rPr>
              <a:t>Crack Classification </a:t>
            </a:r>
          </a:p>
          <a:p>
            <a:pPr>
              <a:buFont typeface="Wingdings" panose="05000000000000000000" pitchFamily="2" charset="2"/>
              <a:buChar char="Ø"/>
            </a:pPr>
            <a:r>
              <a:rPr lang="en-IE" dirty="0">
                <a:solidFill>
                  <a:schemeClr val="accent5">
                    <a:lumMod val="20000"/>
                    <a:lumOff val="80000"/>
                  </a:schemeClr>
                </a:solidFill>
              </a:rPr>
              <a:t>Algorithm deployment </a:t>
            </a:r>
          </a:p>
          <a:p>
            <a:pPr>
              <a:buFont typeface="Wingdings" panose="05000000000000000000" pitchFamily="2" charset="2"/>
              <a:buChar char="Ø"/>
            </a:pPr>
            <a:r>
              <a:rPr lang="en-IE" dirty="0">
                <a:solidFill>
                  <a:schemeClr val="accent5">
                    <a:lumMod val="20000"/>
                    <a:lumOff val="80000"/>
                  </a:schemeClr>
                </a:solidFill>
              </a:rPr>
              <a:t>Drone inspection </a:t>
            </a:r>
          </a:p>
          <a:p>
            <a:pPr>
              <a:buFont typeface="Wingdings" panose="05000000000000000000" pitchFamily="2" charset="2"/>
              <a:buChar char="Ø"/>
            </a:pPr>
            <a:r>
              <a:rPr lang="en-IE" dirty="0">
                <a:solidFill>
                  <a:schemeClr val="accent5">
                    <a:lumMod val="20000"/>
                    <a:lumOff val="80000"/>
                  </a:schemeClr>
                </a:solidFill>
              </a:rPr>
              <a:t>Future R&amp;D</a:t>
            </a:r>
            <a:endParaRPr lang="en-IE" dirty="0"/>
          </a:p>
          <a:p>
            <a:endParaRPr lang="en-IE" dirty="0"/>
          </a:p>
        </p:txBody>
      </p:sp>
      <p:pic>
        <p:nvPicPr>
          <p:cNvPr id="4" name="Picture 3"/>
          <p:cNvPicPr>
            <a:picLocks noChangeAspect="1"/>
          </p:cNvPicPr>
          <p:nvPr/>
        </p:nvPicPr>
        <p:blipFill>
          <a:blip r:embed="rId2"/>
          <a:stretch>
            <a:fillRect/>
          </a:stretch>
        </p:blipFill>
        <p:spPr>
          <a:xfrm>
            <a:off x="4722914" y="994205"/>
            <a:ext cx="3961140" cy="2800350"/>
          </a:xfrm>
          <a:prstGeom prst="rect">
            <a:avLst/>
          </a:prstGeom>
        </p:spPr>
      </p:pic>
    </p:spTree>
    <p:extLst>
      <p:ext uri="{BB962C8B-B14F-4D97-AF65-F5344CB8AC3E}">
        <p14:creationId xmlns:p14="http://schemas.microsoft.com/office/powerpoint/2010/main" val="3542396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06CA0-7D42-422D-8EE0-71FC5D1A6E60}"/>
              </a:ext>
            </a:extLst>
          </p:cNvPr>
          <p:cNvSpPr>
            <a:spLocks noGrp="1"/>
          </p:cNvSpPr>
          <p:nvPr>
            <p:ph type="title"/>
          </p:nvPr>
        </p:nvSpPr>
        <p:spPr>
          <a:xfrm>
            <a:off x="458573" y="92112"/>
            <a:ext cx="8226854" cy="705332"/>
          </a:xfrm>
        </p:spPr>
        <p:txBody>
          <a:bodyPr/>
          <a:lstStyle/>
          <a:p>
            <a:r>
              <a:rPr lang="en-IE" dirty="0"/>
              <a:t>Motivation</a:t>
            </a:r>
            <a:endParaRPr lang="en-IE" sz="1800" dirty="0"/>
          </a:p>
        </p:txBody>
      </p:sp>
      <p:sp>
        <p:nvSpPr>
          <p:cNvPr id="4" name="Content Placeholder 2">
            <a:extLst>
              <a:ext uri="{FF2B5EF4-FFF2-40B4-BE49-F238E27FC236}">
                <a16:creationId xmlns:a16="http://schemas.microsoft.com/office/drawing/2014/main" id="{A2361A9A-948F-427A-BC01-ED4B36EE79DF}"/>
              </a:ext>
            </a:extLst>
          </p:cNvPr>
          <p:cNvSpPr txBox="1">
            <a:spLocks/>
          </p:cNvSpPr>
          <p:nvPr/>
        </p:nvSpPr>
        <p:spPr>
          <a:xfrm>
            <a:off x="372140" y="797443"/>
            <a:ext cx="4823043" cy="3631681"/>
          </a:xfrm>
          <a:prstGeom prst="rect">
            <a:avLst/>
          </a:prstGeom>
        </p:spPr>
        <p:txBody>
          <a:bodyPr vert="horz">
            <a:normAutofit/>
          </a:bodyPr>
          <a:lstStyle>
            <a:lvl1pPr marL="266700" indent="-230188" algn="l" rtl="0" eaLnBrk="1" latinLnBrk="0" hangingPunct="1">
              <a:spcBef>
                <a:spcPct val="20000"/>
              </a:spcBef>
              <a:buClr>
                <a:schemeClr val="tx1"/>
              </a:buClr>
              <a:buSzPct val="80000"/>
              <a:buFont typeface="Arial"/>
              <a:buChar char="•"/>
              <a:tabLst>
                <a:tab pos="266700" algn="l"/>
              </a:tabLst>
              <a:defRPr kumimoji="0" sz="2000" kern="1200">
                <a:solidFill>
                  <a:schemeClr val="accent6"/>
                </a:solidFill>
                <a:latin typeface="+mn-lt"/>
                <a:ea typeface="+mn-ea"/>
                <a:cs typeface="+mn-cs"/>
              </a:defRPr>
            </a:lvl1pPr>
            <a:lvl2pPr marL="715963" indent="-268288" algn="l" rtl="0" eaLnBrk="1" latinLnBrk="0" hangingPunct="1">
              <a:spcBef>
                <a:spcPct val="20000"/>
              </a:spcBef>
              <a:buClr>
                <a:schemeClr val="tx1"/>
              </a:buClr>
              <a:buSzPct val="90000"/>
              <a:buFont typeface="Arial"/>
              <a:buChar char="•"/>
              <a:defRPr kumimoji="0" sz="1800" kern="1200">
                <a:solidFill>
                  <a:schemeClr val="accent6"/>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600" kern="1200">
                <a:solidFill>
                  <a:schemeClr val="accent6"/>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400" kern="1200">
                <a:solidFill>
                  <a:schemeClr val="accent6"/>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400" kern="1200">
                <a:solidFill>
                  <a:schemeClr val="accent6"/>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12" indent="0">
              <a:spcBef>
                <a:spcPts val="0"/>
              </a:spcBef>
              <a:spcAft>
                <a:spcPts val="0"/>
              </a:spcAft>
              <a:buNone/>
            </a:pPr>
            <a:r>
              <a:rPr lang="en-GB" sz="1400" dirty="0">
                <a:solidFill>
                  <a:srgbClr val="0E101A"/>
                </a:solidFill>
                <a:cs typeface="Times New Roman" panose="02020603050405020304" pitchFamily="18" charset="0"/>
              </a:rPr>
              <a:t>At CERN there is over 50km of tunnel infrastructure that must be examined by the SCE department during a Shutdown. The main objective of this photogrammetry research is to automatically detect and subsequently classify cracks in tunnel lining images using a </a:t>
            </a:r>
            <a:r>
              <a:rPr lang="en-GB" sz="1400" b="1" dirty="0">
                <a:solidFill>
                  <a:srgbClr val="0E101A"/>
                </a:solidFill>
                <a:cs typeface="Times New Roman" panose="02020603050405020304" pitchFamily="18" charset="0"/>
              </a:rPr>
              <a:t>Convolution Neural Network (CNN</a:t>
            </a:r>
            <a:r>
              <a:rPr lang="en-GB" sz="1400" dirty="0">
                <a:solidFill>
                  <a:srgbClr val="0E101A"/>
                </a:solidFill>
                <a:cs typeface="Times New Roman" panose="02020603050405020304" pitchFamily="18" charset="0"/>
              </a:rPr>
              <a:t>).</a:t>
            </a:r>
          </a:p>
          <a:p>
            <a:pPr marL="36512" indent="0">
              <a:buNone/>
            </a:pPr>
            <a:endParaRPr lang="en-IE" sz="1400" b="1" dirty="0">
              <a:cs typeface="Times New Roman" panose="02020603050405020304" pitchFamily="18" charset="0"/>
            </a:endParaRPr>
          </a:p>
          <a:p>
            <a:pPr marL="36512" indent="0">
              <a:buNone/>
            </a:pPr>
            <a:r>
              <a:rPr lang="en-IE" sz="1400" b="1" dirty="0">
                <a:cs typeface="Times New Roman" panose="02020603050405020304" pitchFamily="18" charset="0"/>
              </a:rPr>
              <a:t>Potential Benefits of this research </a:t>
            </a:r>
          </a:p>
          <a:p>
            <a:pPr>
              <a:buFont typeface="Courier New" panose="02070309020205020404" pitchFamily="49" charset="0"/>
              <a:buChar char="o"/>
            </a:pPr>
            <a:r>
              <a:rPr lang="en-GB" sz="1400" dirty="0">
                <a:cs typeface="Times New Roman" panose="02020603050405020304" pitchFamily="18" charset="0"/>
              </a:rPr>
              <a:t>Reduce inspection time</a:t>
            </a:r>
          </a:p>
          <a:p>
            <a:pPr>
              <a:buFont typeface="Courier New" panose="02070309020205020404" pitchFamily="49" charset="0"/>
              <a:buChar char="o"/>
            </a:pPr>
            <a:r>
              <a:rPr lang="en-GB" sz="1400" dirty="0">
                <a:cs typeface="Times New Roman" panose="02020603050405020304" pitchFamily="18" charset="0"/>
              </a:rPr>
              <a:t>Increase objectivity of inspection</a:t>
            </a:r>
          </a:p>
          <a:p>
            <a:pPr>
              <a:buFont typeface="Courier New" panose="02070309020205020404" pitchFamily="49" charset="0"/>
              <a:buChar char="o"/>
            </a:pPr>
            <a:r>
              <a:rPr lang="en-GB" sz="1400" dirty="0">
                <a:cs typeface="Times New Roman" panose="02020603050405020304" pitchFamily="18" charset="0"/>
              </a:rPr>
              <a:t>Reduce personnel presence in tunnels by permitting focused area inspections in future shutdowns.</a:t>
            </a:r>
          </a:p>
        </p:txBody>
      </p:sp>
      <p:sp>
        <p:nvSpPr>
          <p:cNvPr id="5" name="TextBox 4">
            <a:extLst>
              <a:ext uri="{FF2B5EF4-FFF2-40B4-BE49-F238E27FC236}">
                <a16:creationId xmlns:a16="http://schemas.microsoft.com/office/drawing/2014/main" id="{91A62004-1087-4F54-86CE-5329979F7760}"/>
              </a:ext>
            </a:extLst>
          </p:cNvPr>
          <p:cNvSpPr txBox="1"/>
          <p:nvPr/>
        </p:nvSpPr>
        <p:spPr>
          <a:xfrm>
            <a:off x="2971800" y="4599048"/>
            <a:ext cx="5712255" cy="523220"/>
          </a:xfrm>
          <a:prstGeom prst="rect">
            <a:avLst/>
          </a:prstGeom>
          <a:noFill/>
        </p:spPr>
        <p:txBody>
          <a:bodyPr wrap="square" rtlCol="0">
            <a:spAutoFit/>
          </a:bodyPr>
          <a:lstStyle/>
          <a:p>
            <a:r>
              <a:rPr lang="en-US" sz="1400" dirty="0">
                <a:solidFill>
                  <a:schemeClr val="bg1"/>
                </a:solidFill>
              </a:rPr>
              <a:t>Automated Crack Detection for Large-scale Tunnel Structure </a:t>
            </a:r>
            <a:r>
              <a:rPr lang="en-IE" sz="1400" dirty="0">
                <a:solidFill>
                  <a:schemeClr val="bg1"/>
                </a:solidFill>
              </a:rPr>
              <a:t>Using </a:t>
            </a:r>
            <a:br>
              <a:rPr lang="en-IE" sz="1400" dirty="0">
                <a:solidFill>
                  <a:schemeClr val="bg1"/>
                </a:solidFill>
              </a:rPr>
            </a:br>
            <a:r>
              <a:rPr lang="en-IE" sz="1400" dirty="0">
                <a:solidFill>
                  <a:schemeClr val="bg1"/>
                </a:solidFill>
              </a:rPr>
              <a:t>Deep Learning</a:t>
            </a:r>
            <a:endParaRPr lang="en-GB" sz="1300" dirty="0">
              <a:solidFill>
                <a:schemeClr val="bg1"/>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4005" y="1345550"/>
            <a:ext cx="1796870" cy="2395827"/>
          </a:xfrm>
          <a:prstGeom prst="rect">
            <a:avLst/>
          </a:prstGeom>
        </p:spPr>
      </p:pic>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b="9825"/>
          <a:stretch/>
        </p:blipFill>
        <p:spPr>
          <a:xfrm>
            <a:off x="5195183" y="1345549"/>
            <a:ext cx="1992652" cy="2395827"/>
          </a:xfrm>
          <a:prstGeom prst="rect">
            <a:avLst/>
          </a:prstGeom>
        </p:spPr>
      </p:pic>
    </p:spTree>
    <p:extLst>
      <p:ext uri="{BB962C8B-B14F-4D97-AF65-F5344CB8AC3E}">
        <p14:creationId xmlns:p14="http://schemas.microsoft.com/office/powerpoint/2010/main" val="6565614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Outline </a:t>
            </a:r>
          </a:p>
        </p:txBody>
      </p:sp>
      <p:sp>
        <p:nvSpPr>
          <p:cNvPr id="3" name="Content Placeholder 2"/>
          <p:cNvSpPr>
            <a:spLocks noGrp="1"/>
          </p:cNvSpPr>
          <p:nvPr>
            <p:ph idx="1"/>
          </p:nvPr>
        </p:nvSpPr>
        <p:spPr/>
        <p:txBody>
          <a:bodyPr/>
          <a:lstStyle/>
          <a:p>
            <a:pPr>
              <a:buFont typeface="Wingdings" panose="05000000000000000000" pitchFamily="2" charset="2"/>
              <a:buChar char="Ø"/>
            </a:pPr>
            <a:r>
              <a:rPr lang="en-IE" dirty="0">
                <a:solidFill>
                  <a:schemeClr val="accent5">
                    <a:lumMod val="40000"/>
                    <a:lumOff val="60000"/>
                  </a:schemeClr>
                </a:solidFill>
              </a:rPr>
              <a:t>Motivation </a:t>
            </a:r>
          </a:p>
          <a:p>
            <a:pPr>
              <a:buFont typeface="Wingdings" panose="05000000000000000000" pitchFamily="2" charset="2"/>
              <a:buChar char="Ø"/>
            </a:pPr>
            <a:r>
              <a:rPr lang="en-IE" dirty="0"/>
              <a:t>Algorithm development </a:t>
            </a:r>
          </a:p>
          <a:p>
            <a:pPr>
              <a:buFont typeface="Wingdings" panose="05000000000000000000" pitchFamily="2" charset="2"/>
              <a:buChar char="Ø"/>
            </a:pPr>
            <a:r>
              <a:rPr lang="en-IE" dirty="0">
                <a:solidFill>
                  <a:schemeClr val="accent5">
                    <a:lumMod val="40000"/>
                    <a:lumOff val="60000"/>
                  </a:schemeClr>
                </a:solidFill>
              </a:rPr>
              <a:t>Algorithm testing </a:t>
            </a:r>
          </a:p>
          <a:p>
            <a:pPr>
              <a:buFont typeface="Wingdings" panose="05000000000000000000" pitchFamily="2" charset="2"/>
              <a:buChar char="Ø"/>
            </a:pPr>
            <a:r>
              <a:rPr lang="en-IE" dirty="0">
                <a:solidFill>
                  <a:schemeClr val="accent5">
                    <a:lumMod val="40000"/>
                    <a:lumOff val="60000"/>
                  </a:schemeClr>
                </a:solidFill>
              </a:rPr>
              <a:t>Crack Classification </a:t>
            </a:r>
          </a:p>
          <a:p>
            <a:pPr>
              <a:buFont typeface="Wingdings" panose="05000000000000000000" pitchFamily="2" charset="2"/>
              <a:buChar char="Ø"/>
            </a:pPr>
            <a:r>
              <a:rPr lang="en-IE" dirty="0">
                <a:solidFill>
                  <a:schemeClr val="accent5">
                    <a:lumMod val="40000"/>
                    <a:lumOff val="60000"/>
                  </a:schemeClr>
                </a:solidFill>
              </a:rPr>
              <a:t>Algorithm deployment </a:t>
            </a:r>
          </a:p>
          <a:p>
            <a:pPr>
              <a:buFont typeface="Wingdings" panose="05000000000000000000" pitchFamily="2" charset="2"/>
              <a:buChar char="Ø"/>
            </a:pPr>
            <a:r>
              <a:rPr lang="en-IE" dirty="0">
                <a:solidFill>
                  <a:schemeClr val="accent5">
                    <a:lumMod val="40000"/>
                    <a:lumOff val="60000"/>
                  </a:schemeClr>
                </a:solidFill>
              </a:rPr>
              <a:t>Drone inspection </a:t>
            </a:r>
          </a:p>
          <a:p>
            <a:pPr>
              <a:buFont typeface="Wingdings" panose="05000000000000000000" pitchFamily="2" charset="2"/>
              <a:buChar char="Ø"/>
            </a:pPr>
            <a:r>
              <a:rPr lang="en-IE" dirty="0">
                <a:solidFill>
                  <a:schemeClr val="accent5">
                    <a:lumMod val="40000"/>
                    <a:lumOff val="60000"/>
                  </a:schemeClr>
                </a:solidFill>
              </a:rPr>
              <a:t>Future R&amp;D</a:t>
            </a:r>
          </a:p>
          <a:p>
            <a:endParaRPr lang="en-IE" dirty="0"/>
          </a:p>
          <a:p>
            <a:endParaRPr lang="en-IE" dirty="0"/>
          </a:p>
        </p:txBody>
      </p:sp>
      <p:sp>
        <p:nvSpPr>
          <p:cNvPr id="4" name="TextBox 3">
            <a:extLst>
              <a:ext uri="{FF2B5EF4-FFF2-40B4-BE49-F238E27FC236}">
                <a16:creationId xmlns:a16="http://schemas.microsoft.com/office/drawing/2014/main" id="{91A62004-1087-4F54-86CE-5329979F7760}"/>
              </a:ext>
            </a:extLst>
          </p:cNvPr>
          <p:cNvSpPr txBox="1"/>
          <p:nvPr/>
        </p:nvSpPr>
        <p:spPr>
          <a:xfrm>
            <a:off x="2971800" y="4599048"/>
            <a:ext cx="5712255" cy="523220"/>
          </a:xfrm>
          <a:prstGeom prst="rect">
            <a:avLst/>
          </a:prstGeom>
          <a:noFill/>
        </p:spPr>
        <p:txBody>
          <a:bodyPr wrap="square" rtlCol="0">
            <a:spAutoFit/>
          </a:bodyPr>
          <a:lstStyle/>
          <a:p>
            <a:r>
              <a:rPr lang="en-US" sz="1400" dirty="0">
                <a:solidFill>
                  <a:schemeClr val="bg1"/>
                </a:solidFill>
              </a:rPr>
              <a:t>Automated Crack Detection for Large-scale Tunnel Structure </a:t>
            </a:r>
            <a:r>
              <a:rPr lang="en-IE" sz="1400" dirty="0">
                <a:solidFill>
                  <a:schemeClr val="bg1"/>
                </a:solidFill>
              </a:rPr>
              <a:t>Using </a:t>
            </a:r>
            <a:br>
              <a:rPr lang="en-IE" sz="1400" dirty="0">
                <a:solidFill>
                  <a:schemeClr val="bg1"/>
                </a:solidFill>
              </a:rPr>
            </a:br>
            <a:r>
              <a:rPr lang="en-IE" sz="1400" dirty="0">
                <a:solidFill>
                  <a:schemeClr val="bg1"/>
                </a:solidFill>
              </a:rPr>
              <a:t>Deep Learning</a:t>
            </a:r>
            <a:endParaRPr lang="en-GB" sz="1300" dirty="0">
              <a:solidFill>
                <a:schemeClr val="bg1"/>
              </a:solidFill>
            </a:endParaRPr>
          </a:p>
        </p:txBody>
      </p:sp>
      <p:pic>
        <p:nvPicPr>
          <p:cNvPr id="5" name="Picture 4"/>
          <p:cNvPicPr>
            <a:picLocks noChangeAspect="1"/>
          </p:cNvPicPr>
          <p:nvPr/>
        </p:nvPicPr>
        <p:blipFill>
          <a:blip r:embed="rId2"/>
          <a:stretch>
            <a:fillRect/>
          </a:stretch>
        </p:blipFill>
        <p:spPr>
          <a:xfrm>
            <a:off x="4722914" y="994205"/>
            <a:ext cx="3961140" cy="2800350"/>
          </a:xfrm>
          <a:prstGeom prst="rect">
            <a:avLst/>
          </a:prstGeom>
        </p:spPr>
      </p:pic>
    </p:spTree>
    <p:extLst>
      <p:ext uri="{BB962C8B-B14F-4D97-AF65-F5344CB8AC3E}">
        <p14:creationId xmlns:p14="http://schemas.microsoft.com/office/powerpoint/2010/main" val="930646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Convolution Neural Network (CNN)</a:t>
            </a:r>
          </a:p>
        </p:txBody>
      </p:sp>
      <p:sp>
        <p:nvSpPr>
          <p:cNvPr id="3" name="Content Placeholder 2"/>
          <p:cNvSpPr>
            <a:spLocks noGrp="1"/>
          </p:cNvSpPr>
          <p:nvPr>
            <p:ph idx="1"/>
          </p:nvPr>
        </p:nvSpPr>
        <p:spPr>
          <a:xfrm>
            <a:off x="457200" y="1116463"/>
            <a:ext cx="4971214" cy="1940969"/>
          </a:xfrm>
        </p:spPr>
        <p:txBody>
          <a:bodyPr>
            <a:normAutofit/>
          </a:bodyPr>
          <a:lstStyle/>
          <a:p>
            <a:pPr marL="36512" indent="0" algn="just">
              <a:buNone/>
            </a:pPr>
            <a:r>
              <a:rPr lang="en-IE" sz="1500" b="1" dirty="0"/>
              <a:t>What is a CNN? </a:t>
            </a:r>
          </a:p>
          <a:p>
            <a:pPr marL="36512" indent="0" algn="just">
              <a:buNone/>
            </a:pPr>
            <a:r>
              <a:rPr lang="en-IE" sz="1500" dirty="0"/>
              <a:t>A CNN is a stack of layers performing operations to extract information from an image to make a classification prediction </a:t>
            </a:r>
          </a:p>
          <a:p>
            <a:pPr marL="36512" indent="0" algn="just">
              <a:buNone/>
            </a:pPr>
            <a:endParaRPr lang="en-IE" sz="1500" dirty="0"/>
          </a:p>
          <a:p>
            <a:pPr marL="36512" indent="0" algn="just">
              <a:buNone/>
            </a:pPr>
            <a:r>
              <a:rPr lang="en-IE" sz="1500" dirty="0"/>
              <a:t>CNN’s and be equated to a computational equivalent of the visual cortex area of the brain.</a:t>
            </a:r>
          </a:p>
        </p:txBody>
      </p:sp>
      <p:grpSp>
        <p:nvGrpSpPr>
          <p:cNvPr id="16" name="Group 15"/>
          <p:cNvGrpSpPr/>
          <p:nvPr/>
        </p:nvGrpSpPr>
        <p:grpSpPr>
          <a:xfrm>
            <a:off x="437400" y="3134209"/>
            <a:ext cx="7714998" cy="1270634"/>
            <a:chOff x="-3367982" y="3198049"/>
            <a:chExt cx="7714998" cy="1270634"/>
          </a:xfrm>
        </p:grpSpPr>
        <p:pic>
          <p:nvPicPr>
            <p:cNvPr id="5" name="Picture 4"/>
            <p:cNvPicPr>
              <a:picLocks noChangeAspect="1"/>
            </p:cNvPicPr>
            <p:nvPr/>
          </p:nvPicPr>
          <p:blipFill rotWithShape="1">
            <a:blip r:embed="rId2"/>
            <a:srcRect b="61414"/>
            <a:stretch/>
          </p:blipFill>
          <p:spPr>
            <a:xfrm>
              <a:off x="-3367982" y="3357283"/>
              <a:ext cx="3290207" cy="952166"/>
            </a:xfrm>
            <a:prstGeom prst="rect">
              <a:avLst/>
            </a:prstGeom>
          </p:spPr>
        </p:pic>
        <p:grpSp>
          <p:nvGrpSpPr>
            <p:cNvPr id="12" name="Group 11"/>
            <p:cNvGrpSpPr/>
            <p:nvPr/>
          </p:nvGrpSpPr>
          <p:grpSpPr>
            <a:xfrm>
              <a:off x="687911" y="3198049"/>
              <a:ext cx="3659105" cy="1270634"/>
              <a:chOff x="4712678" y="2917625"/>
              <a:chExt cx="4431321" cy="1453048"/>
            </a:xfrm>
          </p:grpSpPr>
          <p:grpSp>
            <p:nvGrpSpPr>
              <p:cNvPr id="11" name="Group 10"/>
              <p:cNvGrpSpPr/>
              <p:nvPr/>
            </p:nvGrpSpPr>
            <p:grpSpPr>
              <a:xfrm>
                <a:off x="4712678" y="2917625"/>
                <a:ext cx="4431321" cy="1453048"/>
                <a:chOff x="4712678" y="2917625"/>
                <a:chExt cx="4431321" cy="1453048"/>
              </a:xfrm>
            </p:grpSpPr>
            <p:grpSp>
              <p:nvGrpSpPr>
                <p:cNvPr id="8" name="Group 7"/>
                <p:cNvGrpSpPr/>
                <p:nvPr/>
              </p:nvGrpSpPr>
              <p:grpSpPr>
                <a:xfrm>
                  <a:off x="4712678" y="2917625"/>
                  <a:ext cx="4431321" cy="1453048"/>
                  <a:chOff x="4533520" y="2825572"/>
                  <a:chExt cx="4431321" cy="1453048"/>
                </a:xfrm>
              </p:grpSpPr>
              <p:pic>
                <p:nvPicPr>
                  <p:cNvPr id="7" name="Picture 6" descr="Image result for cnn machine learning tutorial">
                    <a:extLst>
                      <a:ext uri="{FF2B5EF4-FFF2-40B4-BE49-F238E27FC236}">
                        <a16:creationId xmlns:a16="http://schemas.microsoft.com/office/drawing/2014/main" id="{D8BCE745-9C71-41FB-99D9-8CD1D422C99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 r="-116" b="25061"/>
                  <a:stretch/>
                </p:blipFill>
                <p:spPr bwMode="auto">
                  <a:xfrm>
                    <a:off x="4533520" y="2825572"/>
                    <a:ext cx="3905723" cy="145304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rotWithShape="1">
                  <a:blip r:embed="rId4"/>
                  <a:srcRect l="78755"/>
                  <a:stretch/>
                </p:blipFill>
                <p:spPr>
                  <a:xfrm>
                    <a:off x="8439243" y="3064501"/>
                    <a:ext cx="525598" cy="1214119"/>
                  </a:xfrm>
                  <a:prstGeom prst="rect">
                    <a:avLst/>
                  </a:prstGeom>
                </p:spPr>
              </p:pic>
            </p:grpSp>
            <p:sp>
              <p:nvSpPr>
                <p:cNvPr id="10" name="TextBox 9"/>
                <p:cNvSpPr txBox="1"/>
                <p:nvPr/>
              </p:nvSpPr>
              <p:spPr>
                <a:xfrm>
                  <a:off x="4712679" y="3261818"/>
                  <a:ext cx="738950" cy="797012"/>
                </a:xfrm>
                <a:prstGeom prst="rect">
                  <a:avLst/>
                </a:prstGeom>
                <a:solidFill>
                  <a:schemeClr val="bg1"/>
                </a:solidFill>
                <a:ln>
                  <a:solidFill>
                    <a:schemeClr val="bg1"/>
                  </a:solidFill>
                </a:ln>
              </p:spPr>
              <p:txBody>
                <a:bodyPr wrap="square" rtlCol="0">
                  <a:spAutoFit/>
                </a:bodyPr>
                <a:lstStyle/>
                <a:p>
                  <a:endParaRPr lang="en-IE" dirty="0"/>
                </a:p>
              </p:txBody>
            </p:sp>
          </p:grpSp>
          <p:pic>
            <p:nvPicPr>
              <p:cNvPr id="9" name="Picture 8"/>
              <p:cNvPicPr>
                <a:picLocks noChangeAspect="1"/>
              </p:cNvPicPr>
              <p:nvPr/>
            </p:nvPicPr>
            <p:blipFill rotWithShape="1">
              <a:blip r:embed="rId2"/>
              <a:srcRect t="14135" r="90789" b="66343"/>
              <a:stretch/>
            </p:blipFill>
            <p:spPr>
              <a:xfrm>
                <a:off x="4897435" y="3435289"/>
                <a:ext cx="392262" cy="623540"/>
              </a:xfrm>
              <a:prstGeom prst="rect">
                <a:avLst/>
              </a:prstGeom>
            </p:spPr>
          </p:pic>
        </p:grpSp>
      </p:grpSp>
      <p:pic>
        <p:nvPicPr>
          <p:cNvPr id="15" name="Picture 14"/>
          <p:cNvPicPr>
            <a:picLocks noChangeAspect="1"/>
          </p:cNvPicPr>
          <p:nvPr/>
        </p:nvPicPr>
        <p:blipFill>
          <a:blip r:embed="rId5"/>
          <a:stretch>
            <a:fillRect/>
          </a:stretch>
        </p:blipFill>
        <p:spPr>
          <a:xfrm>
            <a:off x="5531005" y="1100035"/>
            <a:ext cx="3532706" cy="2081942"/>
          </a:xfrm>
          <a:prstGeom prst="rect">
            <a:avLst/>
          </a:prstGeom>
        </p:spPr>
      </p:pic>
    </p:spTree>
    <p:extLst>
      <p:ext uri="{BB962C8B-B14F-4D97-AF65-F5344CB8AC3E}">
        <p14:creationId xmlns:p14="http://schemas.microsoft.com/office/powerpoint/2010/main" val="39023959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Algorithm development </a:t>
            </a:r>
          </a:p>
        </p:txBody>
      </p:sp>
      <p:grpSp>
        <p:nvGrpSpPr>
          <p:cNvPr id="7" name="Group 6"/>
          <p:cNvGrpSpPr/>
          <p:nvPr/>
        </p:nvGrpSpPr>
        <p:grpSpPr>
          <a:xfrm>
            <a:off x="457200" y="974309"/>
            <a:ext cx="8262449" cy="2059782"/>
            <a:chOff x="-1" y="0"/>
            <a:chExt cx="13354975" cy="3639504"/>
          </a:xfrm>
        </p:grpSpPr>
        <p:grpSp>
          <p:nvGrpSpPr>
            <p:cNvPr id="8" name="Group 7"/>
            <p:cNvGrpSpPr/>
            <p:nvPr/>
          </p:nvGrpSpPr>
          <p:grpSpPr>
            <a:xfrm>
              <a:off x="-1" y="0"/>
              <a:ext cx="13354975" cy="3639504"/>
              <a:chOff x="-1" y="0"/>
              <a:chExt cx="13354975" cy="3639504"/>
            </a:xfrm>
          </p:grpSpPr>
          <p:grpSp>
            <p:nvGrpSpPr>
              <p:cNvPr id="10" name="Group 9"/>
              <p:cNvGrpSpPr/>
              <p:nvPr/>
            </p:nvGrpSpPr>
            <p:grpSpPr>
              <a:xfrm>
                <a:off x="-1" y="0"/>
                <a:ext cx="13354975" cy="3639504"/>
                <a:chOff x="-1" y="0"/>
                <a:chExt cx="13354975" cy="3639504"/>
              </a:xfrm>
            </p:grpSpPr>
            <p:grpSp>
              <p:nvGrpSpPr>
                <p:cNvPr id="12" name="Group 11"/>
                <p:cNvGrpSpPr/>
                <p:nvPr/>
              </p:nvGrpSpPr>
              <p:grpSpPr>
                <a:xfrm>
                  <a:off x="-1" y="0"/>
                  <a:ext cx="13354975" cy="3639504"/>
                  <a:chOff x="-1" y="0"/>
                  <a:chExt cx="13354975" cy="3639504"/>
                </a:xfrm>
              </p:grpSpPr>
              <p:grpSp>
                <p:nvGrpSpPr>
                  <p:cNvPr id="16" name="Group 15"/>
                  <p:cNvGrpSpPr/>
                  <p:nvPr/>
                </p:nvGrpSpPr>
                <p:grpSpPr>
                  <a:xfrm>
                    <a:off x="-1" y="0"/>
                    <a:ext cx="13354975" cy="3639504"/>
                    <a:chOff x="-1" y="0"/>
                    <a:chExt cx="13231166" cy="3639504"/>
                  </a:xfrm>
                </p:grpSpPr>
                <p:grpSp>
                  <p:nvGrpSpPr>
                    <p:cNvPr id="18" name="Group 17"/>
                    <p:cNvGrpSpPr/>
                    <p:nvPr/>
                  </p:nvGrpSpPr>
                  <p:grpSpPr>
                    <a:xfrm>
                      <a:off x="6263714" y="440125"/>
                      <a:ext cx="4528680" cy="2144485"/>
                      <a:chOff x="6263713" y="440125"/>
                      <a:chExt cx="4549972" cy="2144485"/>
                    </a:xfrm>
                  </p:grpSpPr>
                  <p:sp>
                    <p:nvSpPr>
                      <p:cNvPr id="44" name="TextBox 22">
                        <a:extLst>
                          <a:ext uri="{FF2B5EF4-FFF2-40B4-BE49-F238E27FC236}">
                            <a16:creationId xmlns:a16="http://schemas.microsoft.com/office/drawing/2014/main" id="{00000000-0008-0000-0100-00001F000000}"/>
                          </a:ext>
                        </a:extLst>
                      </p:cNvPr>
                      <p:cNvSpPr txBox="1"/>
                      <p:nvPr/>
                    </p:nvSpPr>
                    <p:spPr>
                      <a:xfrm>
                        <a:off x="6263713" y="1939372"/>
                        <a:ext cx="1247574" cy="645238"/>
                      </a:xfrm>
                      <a:prstGeom prst="rect">
                        <a:avLst/>
                      </a:prstGeom>
                      <a:solidFill>
                        <a:sysClr val="window" lastClr="FFFFFF"/>
                      </a:solidFill>
                      <a:ln w="9525" cmpd="sng">
                        <a:noFill/>
                      </a:ln>
                      <a:effectLst/>
                    </p:spPr>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E" sz="600" b="0" i="0" u="none" strike="noStrike" kern="0" cap="none" spc="0" normalizeH="0" baseline="0" noProof="0" dirty="0">
                            <a:ln>
                              <a:noFill/>
                            </a:ln>
                            <a:solidFill>
                              <a:sysClr val="windowText" lastClr="000000"/>
                            </a:solidFill>
                            <a:effectLst/>
                            <a:uLnTx/>
                            <a:uFillTx/>
                            <a:latin typeface="Calibri" panose="020F0502020204030204"/>
                            <a:ea typeface="+mn-ea"/>
                            <a:cs typeface="+mn-cs"/>
                          </a:rPr>
                          <a:t>Data input into model for Hyper parameter training </a:t>
                        </a:r>
                      </a:p>
                    </p:txBody>
                  </p:sp>
                  <p:sp>
                    <p:nvSpPr>
                      <p:cNvPr id="45" name="TextBox 117">
                        <a:extLst>
                          <a:ext uri="{FF2B5EF4-FFF2-40B4-BE49-F238E27FC236}">
                            <a16:creationId xmlns:a16="http://schemas.microsoft.com/office/drawing/2014/main" id="{00000000-0008-0000-0100-00001F000000}"/>
                          </a:ext>
                        </a:extLst>
                      </p:cNvPr>
                      <p:cNvSpPr txBox="1"/>
                      <p:nvPr/>
                    </p:nvSpPr>
                    <p:spPr>
                      <a:xfrm>
                        <a:off x="8753664" y="440125"/>
                        <a:ext cx="2060021" cy="280361"/>
                      </a:xfrm>
                      <a:prstGeom prst="rect">
                        <a:avLst/>
                      </a:prstGeom>
                      <a:solidFill>
                        <a:sysClr val="window" lastClr="FFFFFF"/>
                      </a:solidFill>
                      <a:ln w="9525" cmpd="sng">
                        <a:noFill/>
                      </a:ln>
                      <a:effectLst/>
                    </p:spPr>
                    <p:txBody>
                      <a:bodyPr wrap="square" rtlCol="0" anchor="b"/>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E" sz="500" b="0" i="0" u="none" strike="noStrike" kern="0" cap="none" spc="0" normalizeH="0" baseline="0" noProof="0" dirty="0">
                            <a:ln>
                              <a:noFill/>
                            </a:ln>
                            <a:solidFill>
                              <a:sysClr val="windowText" lastClr="000000"/>
                            </a:solidFill>
                            <a:effectLst/>
                            <a:uLnTx/>
                            <a:uFillTx/>
                            <a:latin typeface="Calibri" panose="020F0502020204030204"/>
                            <a:ea typeface="+mn-ea"/>
                            <a:cs typeface="+mn-cs"/>
                          </a:rPr>
                          <a:t> Perform another epoch.</a:t>
                        </a:r>
                      </a:p>
                    </p:txBody>
                  </p:sp>
                </p:grpSp>
                <p:grpSp>
                  <p:nvGrpSpPr>
                    <p:cNvPr id="19" name="Group 18"/>
                    <p:cNvGrpSpPr/>
                    <p:nvPr/>
                  </p:nvGrpSpPr>
                  <p:grpSpPr>
                    <a:xfrm>
                      <a:off x="-1" y="0"/>
                      <a:ext cx="13231166" cy="3639504"/>
                      <a:chOff x="0" y="0"/>
                      <a:chExt cx="13345168" cy="3639504"/>
                    </a:xfrm>
                  </p:grpSpPr>
                  <p:grpSp>
                    <p:nvGrpSpPr>
                      <p:cNvPr id="20" name="Group 19"/>
                      <p:cNvGrpSpPr/>
                      <p:nvPr/>
                    </p:nvGrpSpPr>
                    <p:grpSpPr>
                      <a:xfrm>
                        <a:off x="0" y="0"/>
                        <a:ext cx="13345168" cy="3639504"/>
                        <a:chOff x="0" y="0"/>
                        <a:chExt cx="13315687" cy="3639504"/>
                      </a:xfrm>
                    </p:grpSpPr>
                    <p:sp>
                      <p:nvSpPr>
                        <p:cNvPr id="22" name="TextBox 2">
                          <a:extLst>
                            <a:ext uri="{FF2B5EF4-FFF2-40B4-BE49-F238E27FC236}">
                              <a16:creationId xmlns:a16="http://schemas.microsoft.com/office/drawing/2014/main" id="{00000000-0008-0000-0100-00001B000000}"/>
                            </a:ext>
                          </a:extLst>
                        </p:cNvPr>
                        <p:cNvSpPr txBox="1"/>
                        <p:nvPr/>
                      </p:nvSpPr>
                      <p:spPr>
                        <a:xfrm>
                          <a:off x="6064333" y="0"/>
                          <a:ext cx="5674290" cy="3639504"/>
                        </a:xfrm>
                        <a:prstGeom prst="rect">
                          <a:avLst/>
                        </a:prstGeom>
                        <a:noFill/>
                        <a:ln w="19050" cmpd="sng">
                          <a:solidFill>
                            <a:sysClr val="windowText" lastClr="000000"/>
                          </a:solidFill>
                          <a:prstDash val="lgDash"/>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IE" sz="1050" b="0" i="0" u="none" strike="noStrike" kern="0" cap="none" spc="0" normalizeH="0" baseline="0" noProof="0" dirty="0">
                              <a:ln>
                                <a:noFill/>
                              </a:ln>
                              <a:solidFill>
                                <a:sysClr val="windowText" lastClr="000000"/>
                              </a:solidFill>
                              <a:effectLst/>
                              <a:uLnTx/>
                              <a:uFillTx/>
                              <a:latin typeface="Calibri" panose="020F0502020204030204"/>
                              <a:ea typeface="+mn-ea"/>
                              <a:cs typeface="+mn-cs"/>
                            </a:rPr>
                            <a:t>3&amp;4.Define the Model structure and Commence</a:t>
                          </a:r>
                          <a:r>
                            <a:rPr kumimoji="0" lang="en-US" sz="1050" b="0" i="0" u="none" strike="noStrike" kern="0" cap="none" spc="0" normalizeH="0" baseline="0" noProof="0" dirty="0">
                              <a:ln>
                                <a:noFill/>
                              </a:ln>
                              <a:solidFill>
                                <a:sysClr val="windowText" lastClr="000000"/>
                              </a:solidFill>
                              <a:effectLst/>
                              <a:uLnTx/>
                              <a:uFillTx/>
                              <a:latin typeface="Calibri" panose="020F0502020204030204"/>
                              <a:ea typeface="+mn-ea"/>
                              <a:cs typeface="+mn-cs"/>
                            </a:rPr>
                            <a:t> training</a:t>
                          </a:r>
                          <a:endParaRPr kumimoji="0" lang="en-IE" sz="1050"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en-IE" sz="1000" b="1" i="0" u="none" strike="noStrike" kern="0" cap="none" spc="0" normalizeH="0" baseline="0" noProof="0" dirty="0">
                              <a:ln>
                                <a:noFill/>
                              </a:ln>
                              <a:solidFill>
                                <a:sysClr val="windowText" lastClr="000000"/>
                              </a:solidFill>
                              <a:effectLst/>
                              <a:uLnTx/>
                              <a:uFillTx/>
                              <a:latin typeface="Calibri" panose="020F0502020204030204"/>
                              <a:ea typeface="+mn-ea"/>
                              <a:cs typeface="+mn-cs"/>
                            </a:rPr>
                            <a:t>  </a:t>
                          </a:r>
                        </a:p>
                      </p:txBody>
                    </p:sp>
                    <p:sp>
                      <p:nvSpPr>
                        <p:cNvPr id="23" name="TextBox 3">
                          <a:extLst>
                            <a:ext uri="{FF2B5EF4-FFF2-40B4-BE49-F238E27FC236}">
                              <a16:creationId xmlns:a16="http://schemas.microsoft.com/office/drawing/2014/main" id="{00000000-0008-0000-0100-00001A000000}"/>
                            </a:ext>
                          </a:extLst>
                        </p:cNvPr>
                        <p:cNvSpPr txBox="1"/>
                        <p:nvPr/>
                      </p:nvSpPr>
                      <p:spPr>
                        <a:xfrm>
                          <a:off x="3510643" y="4880"/>
                          <a:ext cx="2303168" cy="3624146"/>
                        </a:xfrm>
                        <a:prstGeom prst="rect">
                          <a:avLst/>
                        </a:prstGeom>
                        <a:noFill/>
                        <a:ln w="19050" cmpd="sng">
                          <a:solidFill>
                            <a:sysClr val="windowText" lastClr="000000"/>
                          </a:solidFill>
                          <a:prstDash val="lgDash"/>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IE" sz="1050" b="0" i="0" u="none" strike="noStrike" kern="0" cap="none" spc="0" normalizeH="0" baseline="0" noProof="0" dirty="0">
                              <a:ln>
                                <a:noFill/>
                              </a:ln>
                              <a:solidFill>
                                <a:sysClr val="windowText" lastClr="000000"/>
                              </a:solidFill>
                              <a:effectLst/>
                              <a:uLnTx/>
                              <a:uFillTx/>
                              <a:latin typeface="Calibri" panose="020F0502020204030204"/>
                              <a:ea typeface="+mn-ea"/>
                              <a:cs typeface="+mn-cs"/>
                            </a:rPr>
                            <a:t>2. Image processing </a:t>
                          </a:r>
                        </a:p>
                      </p:txBody>
                    </p:sp>
                    <p:sp>
                      <p:nvSpPr>
                        <p:cNvPr id="24" name="TextBox 123">
                          <a:extLst>
                            <a:ext uri="{FF2B5EF4-FFF2-40B4-BE49-F238E27FC236}">
                              <a16:creationId xmlns:a16="http://schemas.microsoft.com/office/drawing/2014/main" id="{00000000-0008-0000-0100-00001A000000}"/>
                            </a:ext>
                          </a:extLst>
                        </p:cNvPr>
                        <p:cNvSpPr txBox="1"/>
                        <p:nvPr/>
                      </p:nvSpPr>
                      <p:spPr>
                        <a:xfrm>
                          <a:off x="0" y="0"/>
                          <a:ext cx="3367768" cy="3612460"/>
                        </a:xfrm>
                        <a:prstGeom prst="rect">
                          <a:avLst/>
                        </a:prstGeom>
                        <a:noFill/>
                        <a:ln w="19050" cmpd="sng">
                          <a:solidFill>
                            <a:sysClr val="windowText" lastClr="000000"/>
                          </a:solidFill>
                          <a:prstDash val="lgDash"/>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IE" sz="1050" b="0" i="0" u="none" strike="noStrike" kern="0" cap="none" spc="0" normalizeH="0" baseline="0" noProof="0" dirty="0">
                              <a:ln>
                                <a:noFill/>
                              </a:ln>
                              <a:solidFill>
                                <a:sysClr val="windowText" lastClr="000000"/>
                              </a:solidFill>
                              <a:effectLst/>
                              <a:uLnTx/>
                              <a:uFillTx/>
                              <a:latin typeface="Calibri" panose="020F0502020204030204"/>
                              <a:ea typeface="+mn-ea"/>
                              <a:cs typeface="+mn-cs"/>
                            </a:rPr>
                            <a:t>1. Data Preparation </a:t>
                          </a:r>
                        </a:p>
                        <a:p>
                          <a:pPr marL="0" marR="0" lvl="0" indent="0" algn="r" defTabSz="914400" eaLnBrk="1" fontAlgn="auto" latinLnBrk="0" hangingPunct="1">
                            <a:lnSpc>
                              <a:spcPct val="100000"/>
                            </a:lnSpc>
                            <a:spcBef>
                              <a:spcPts val="0"/>
                            </a:spcBef>
                            <a:spcAft>
                              <a:spcPts val="0"/>
                            </a:spcAft>
                            <a:buClrTx/>
                            <a:buSzTx/>
                            <a:buFontTx/>
                            <a:buNone/>
                            <a:tabLst/>
                            <a:defRPr/>
                          </a:pPr>
                          <a:endParaRPr kumimoji="0" lang="en-IE" sz="1050"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25" name="Rounded Rectangle 24">
                          <a:extLst>
                            <a:ext uri="{FF2B5EF4-FFF2-40B4-BE49-F238E27FC236}">
                              <a16:creationId xmlns:a16="http://schemas.microsoft.com/office/drawing/2014/main" id="{00000000-0008-0000-0100-000002000000}"/>
                            </a:ext>
                          </a:extLst>
                        </p:cNvPr>
                        <p:cNvSpPr/>
                        <p:nvPr/>
                      </p:nvSpPr>
                      <p:spPr>
                        <a:xfrm>
                          <a:off x="107026" y="933053"/>
                          <a:ext cx="1217839" cy="562208"/>
                        </a:xfrm>
                        <a:prstGeom prst="roundRect">
                          <a:avLst/>
                        </a:prstGeom>
                        <a:solidFill>
                          <a:sysClr val="window" lastClr="FFFFFF">
                            <a:lumMod val="85000"/>
                          </a:sysClr>
                        </a:solidFill>
                        <a:ln w="12700" cap="flat" cmpd="sng" algn="ctr">
                          <a:solidFill>
                            <a:sysClr val="windowText" lastClr="000000"/>
                          </a:solidFill>
                          <a:prstDash val="solid"/>
                          <a:miter lim="800000"/>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E" sz="800" b="0" i="0" u="none" strike="noStrike" kern="0" cap="none" spc="0" normalizeH="0" baseline="0" noProof="0" dirty="0">
                              <a:ln>
                                <a:noFill/>
                              </a:ln>
                              <a:solidFill>
                                <a:sysClr val="windowText" lastClr="000000"/>
                              </a:solidFill>
                              <a:effectLst/>
                              <a:uLnTx/>
                              <a:uFillTx/>
                              <a:latin typeface="Calibri" panose="020F0502020204030204"/>
                              <a:ea typeface="+mn-ea"/>
                              <a:cs typeface="+mn-cs"/>
                            </a:rPr>
                            <a:t>Start</a:t>
                          </a:r>
                          <a:r>
                            <a:rPr kumimoji="0" lang="en-IE" sz="800" b="0" i="0" u="none" strike="noStrike" kern="0" cap="none" spc="0" normalizeH="0" baseline="0" noProof="0" dirty="0">
                              <a:ln>
                                <a:noFill/>
                              </a:ln>
                              <a:solidFill>
                                <a:sysClr val="window" lastClr="FFFFFF"/>
                              </a:solidFill>
                              <a:effectLst/>
                              <a:uLnTx/>
                              <a:uFillTx/>
                              <a:latin typeface="Calibri" panose="020F0502020204030204"/>
                              <a:ea typeface="+mn-ea"/>
                              <a:cs typeface="+mn-cs"/>
                            </a:rPr>
                            <a:t> </a:t>
                          </a:r>
                        </a:p>
                      </p:txBody>
                    </p:sp>
                    <p:cxnSp>
                      <p:nvCxnSpPr>
                        <p:cNvPr id="26" name="Straight Arrow Connector 25">
                          <a:extLst>
                            <a:ext uri="{FF2B5EF4-FFF2-40B4-BE49-F238E27FC236}">
                              <a16:creationId xmlns:a16="http://schemas.microsoft.com/office/drawing/2014/main" id="{00000000-0008-0000-0100-000003000000}"/>
                            </a:ext>
                          </a:extLst>
                        </p:cNvPr>
                        <p:cNvCxnSpPr>
                          <a:stCxn id="25" idx="3"/>
                          <a:endCxn id="30" idx="1"/>
                        </p:cNvCxnSpPr>
                        <p:nvPr/>
                      </p:nvCxnSpPr>
                      <p:spPr>
                        <a:xfrm>
                          <a:off x="1324865" y="1214157"/>
                          <a:ext cx="585422" cy="2556"/>
                        </a:xfrm>
                        <a:prstGeom prst="straightConnector1">
                          <a:avLst/>
                        </a:prstGeom>
                        <a:noFill/>
                        <a:ln w="6350" cap="flat" cmpd="sng" algn="ctr">
                          <a:solidFill>
                            <a:sysClr val="windowText" lastClr="000000"/>
                          </a:solidFill>
                          <a:prstDash val="solid"/>
                          <a:miter lim="800000"/>
                          <a:tailEnd type="triangle"/>
                        </a:ln>
                        <a:effectLst/>
                      </p:spPr>
                    </p:cxnSp>
                    <p:cxnSp>
                      <p:nvCxnSpPr>
                        <p:cNvPr id="27" name="Straight Arrow Connector 26">
                          <a:extLst>
                            <a:ext uri="{FF2B5EF4-FFF2-40B4-BE49-F238E27FC236}">
                              <a16:creationId xmlns:a16="http://schemas.microsoft.com/office/drawing/2014/main" id="{00000000-0008-0000-0100-000004000000}"/>
                            </a:ext>
                          </a:extLst>
                        </p:cNvPr>
                        <p:cNvCxnSpPr>
                          <a:stCxn id="30" idx="2"/>
                          <a:endCxn id="28" idx="0"/>
                        </p:cNvCxnSpPr>
                        <p:nvPr/>
                      </p:nvCxnSpPr>
                      <p:spPr>
                        <a:xfrm>
                          <a:off x="2529464" y="1500139"/>
                          <a:ext cx="1000" cy="572134"/>
                        </a:xfrm>
                        <a:prstGeom prst="straightConnector1">
                          <a:avLst/>
                        </a:prstGeom>
                        <a:noFill/>
                        <a:ln w="6350" cap="flat" cmpd="sng" algn="ctr">
                          <a:solidFill>
                            <a:sysClr val="windowText" lastClr="000000"/>
                          </a:solidFill>
                          <a:prstDash val="solid"/>
                          <a:miter lim="800000"/>
                          <a:tailEnd type="triangle"/>
                        </a:ln>
                        <a:effectLst/>
                      </p:spPr>
                    </p:cxnSp>
                    <p:sp>
                      <p:nvSpPr>
                        <p:cNvPr id="28" name="Rounded Rectangle 27">
                          <a:extLst>
                            <a:ext uri="{FF2B5EF4-FFF2-40B4-BE49-F238E27FC236}">
                              <a16:creationId xmlns:a16="http://schemas.microsoft.com/office/drawing/2014/main" id="{00000000-0008-0000-0100-000005000000}"/>
                            </a:ext>
                          </a:extLst>
                        </p:cNvPr>
                        <p:cNvSpPr/>
                        <p:nvPr/>
                      </p:nvSpPr>
                      <p:spPr>
                        <a:xfrm>
                          <a:off x="1921544" y="2072273"/>
                          <a:ext cx="1217838" cy="556463"/>
                        </a:xfrm>
                        <a:prstGeom prst="roundRect">
                          <a:avLst/>
                        </a:prstGeom>
                        <a:solidFill>
                          <a:srgbClr val="5B9BD5">
                            <a:lumMod val="40000"/>
                            <a:lumOff val="60000"/>
                          </a:srgbClr>
                        </a:solidFill>
                        <a:ln w="6350" cap="flat" cmpd="sng" algn="ctr">
                          <a:solidFill>
                            <a:sysClr val="windowText" lastClr="000000"/>
                          </a:solidFill>
                          <a:prstDash val="solid"/>
                          <a:miter lim="800000"/>
                        </a:ln>
                        <a:effectLst/>
                      </p:spPr>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E" sz="800" b="0" i="0" u="none" strike="noStrike" kern="0" cap="none" spc="0" normalizeH="0" baseline="0" noProof="0" dirty="0">
                              <a:ln>
                                <a:noFill/>
                              </a:ln>
                              <a:solidFill>
                                <a:sysClr val="windowText" lastClr="000000"/>
                              </a:solidFill>
                              <a:effectLst/>
                              <a:uLnTx/>
                              <a:uFillTx/>
                              <a:latin typeface="Calibri" panose="020F0502020204030204"/>
                              <a:ea typeface="+mn-ea"/>
                              <a:cs typeface="+mn-cs"/>
                            </a:rPr>
                            <a:t>Split Data </a:t>
                          </a:r>
                        </a:p>
                      </p:txBody>
                    </p:sp>
                    <p:cxnSp>
                      <p:nvCxnSpPr>
                        <p:cNvPr id="29" name="Elbow Connector 28">
                          <a:extLst>
                            <a:ext uri="{FF2B5EF4-FFF2-40B4-BE49-F238E27FC236}">
                              <a16:creationId xmlns:a16="http://schemas.microsoft.com/office/drawing/2014/main" id="{00000000-0008-0000-0100-000006000000}"/>
                            </a:ext>
                          </a:extLst>
                        </p:cNvPr>
                        <p:cNvCxnSpPr>
                          <a:stCxn id="28" idx="2"/>
                          <a:endCxn id="33" idx="1"/>
                        </p:cNvCxnSpPr>
                        <p:nvPr/>
                      </p:nvCxnSpPr>
                      <p:spPr>
                        <a:xfrm rot="16200000" flipH="1">
                          <a:off x="4972618" y="186580"/>
                          <a:ext cx="460476" cy="5344786"/>
                        </a:xfrm>
                        <a:prstGeom prst="bentConnector2">
                          <a:avLst/>
                        </a:prstGeom>
                        <a:noFill/>
                        <a:ln w="6350" cap="flat" cmpd="sng" algn="ctr">
                          <a:solidFill>
                            <a:sysClr val="windowText" lastClr="000000"/>
                          </a:solidFill>
                          <a:prstDash val="solid"/>
                          <a:miter lim="800000"/>
                          <a:tailEnd type="triangle"/>
                        </a:ln>
                        <a:effectLst/>
                      </p:spPr>
                    </p:cxnSp>
                    <p:sp>
                      <p:nvSpPr>
                        <p:cNvPr id="30" name="Rounded Rectangle 29">
                          <a:extLst>
                            <a:ext uri="{FF2B5EF4-FFF2-40B4-BE49-F238E27FC236}">
                              <a16:creationId xmlns:a16="http://schemas.microsoft.com/office/drawing/2014/main" id="{00000000-0008-0000-0100-000012000000}"/>
                            </a:ext>
                          </a:extLst>
                        </p:cNvPr>
                        <p:cNvSpPr/>
                        <p:nvPr/>
                      </p:nvSpPr>
                      <p:spPr>
                        <a:xfrm>
                          <a:off x="1910287" y="933286"/>
                          <a:ext cx="1238353" cy="566853"/>
                        </a:xfrm>
                        <a:prstGeom prst="roundRect">
                          <a:avLst/>
                        </a:prstGeom>
                        <a:solidFill>
                          <a:srgbClr val="5B9BD5">
                            <a:lumMod val="40000"/>
                            <a:lumOff val="60000"/>
                          </a:srgbClr>
                        </a:solidFill>
                        <a:ln w="6350" cap="flat" cmpd="sng" algn="ctr">
                          <a:solidFill>
                            <a:sysClr val="windowText" lastClr="000000"/>
                          </a:solidFill>
                          <a:prstDash val="solid"/>
                          <a:miter lim="800000"/>
                        </a:ln>
                        <a:effectLst/>
                      </p:spPr>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E" sz="700" b="0" i="0" u="none" strike="noStrike" kern="0" cap="none" spc="0" normalizeH="0" baseline="0" noProof="0" dirty="0">
                              <a:ln>
                                <a:noFill/>
                              </a:ln>
                              <a:solidFill>
                                <a:sysClr val="windowText" lastClr="000000"/>
                              </a:solidFill>
                              <a:effectLst/>
                              <a:uLnTx/>
                              <a:uFillTx/>
                              <a:latin typeface="Calibri" panose="020F0502020204030204"/>
                              <a:ea typeface="+mn-ea"/>
                              <a:cs typeface="+mn-cs"/>
                            </a:rPr>
                            <a:t>Create Database</a:t>
                          </a:r>
                        </a:p>
                      </p:txBody>
                    </p:sp>
                    <p:cxnSp>
                      <p:nvCxnSpPr>
                        <p:cNvPr id="31" name="Straight Arrow Connector 30">
                          <a:extLst>
                            <a:ext uri="{FF2B5EF4-FFF2-40B4-BE49-F238E27FC236}">
                              <a16:creationId xmlns:a16="http://schemas.microsoft.com/office/drawing/2014/main" id="{00000000-0008-0000-0100-000019000000}"/>
                            </a:ext>
                          </a:extLst>
                        </p:cNvPr>
                        <p:cNvCxnSpPr>
                          <a:stCxn id="39" idx="3"/>
                          <a:endCxn id="34" idx="2"/>
                        </p:cNvCxnSpPr>
                        <p:nvPr/>
                      </p:nvCxnSpPr>
                      <p:spPr>
                        <a:xfrm flipV="1">
                          <a:off x="11521338" y="1724036"/>
                          <a:ext cx="603620" cy="3140"/>
                        </a:xfrm>
                        <a:prstGeom prst="straightConnector1">
                          <a:avLst/>
                        </a:prstGeom>
                        <a:noFill/>
                        <a:ln w="6350" cap="flat" cmpd="sng" algn="ctr">
                          <a:solidFill>
                            <a:sysClr val="windowText" lastClr="000000"/>
                          </a:solidFill>
                          <a:prstDash val="solid"/>
                          <a:miter lim="800000"/>
                          <a:tailEnd type="triangle"/>
                        </a:ln>
                        <a:effectLst/>
                      </p:spPr>
                    </p:cxnSp>
                    <p:sp>
                      <p:nvSpPr>
                        <p:cNvPr id="32" name="Flowchart: Multidocument 31">
                          <a:extLst>
                            <a:ext uri="{FF2B5EF4-FFF2-40B4-BE49-F238E27FC236}">
                              <a16:creationId xmlns:a16="http://schemas.microsoft.com/office/drawing/2014/main" id="{00000000-0008-0000-0100-000021000000}"/>
                            </a:ext>
                          </a:extLst>
                        </p:cNvPr>
                        <p:cNvSpPr/>
                        <p:nvPr/>
                      </p:nvSpPr>
                      <p:spPr>
                        <a:xfrm>
                          <a:off x="4197555" y="764412"/>
                          <a:ext cx="1255939" cy="876300"/>
                        </a:xfrm>
                        <a:prstGeom prst="flowChartMultidocument">
                          <a:avLst/>
                        </a:prstGeom>
                        <a:solidFill>
                          <a:srgbClr val="ED7D31">
                            <a:lumMod val="60000"/>
                            <a:lumOff val="40000"/>
                          </a:srgbClr>
                        </a:solidFill>
                        <a:ln w="6350" cap="flat" cmpd="sng" algn="ctr">
                          <a:solidFill>
                            <a:sysClr val="windowText" lastClr="000000"/>
                          </a:solidFill>
                          <a:prstDash val="solid"/>
                          <a:miter lim="800000"/>
                        </a:ln>
                        <a:effectLst/>
                      </p:spPr>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E" sz="800" b="0" i="0" u="none" strike="noStrike" kern="0" cap="none" spc="0" normalizeH="0" baseline="0" noProof="0" dirty="0">
                              <a:ln>
                                <a:noFill/>
                              </a:ln>
                              <a:solidFill>
                                <a:sysClr val="windowText" lastClr="000000"/>
                              </a:solidFill>
                              <a:effectLst/>
                              <a:uLnTx/>
                              <a:uFillTx/>
                              <a:latin typeface="Calibri" panose="020F0502020204030204"/>
                              <a:ea typeface="+mn-ea"/>
                              <a:cs typeface="+mn-cs"/>
                            </a:rPr>
                            <a:t>Training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IE" sz="800" b="0" i="0" u="none" strike="noStrike" kern="0" cap="none" spc="0" normalizeH="0" baseline="0" noProof="0" dirty="0">
                              <a:ln>
                                <a:noFill/>
                              </a:ln>
                              <a:solidFill>
                                <a:sysClr val="windowText" lastClr="000000"/>
                              </a:solidFill>
                              <a:effectLst/>
                              <a:uLnTx/>
                              <a:uFillTx/>
                              <a:latin typeface="Calibri" panose="020F0502020204030204"/>
                              <a:ea typeface="+mn-ea"/>
                              <a:cs typeface="+mn-cs"/>
                            </a:rPr>
                            <a:t>Data </a:t>
                          </a:r>
                        </a:p>
                        <a:p>
                          <a:pPr marL="0" marR="0" lvl="0" indent="0" algn="l" defTabSz="914400" eaLnBrk="1" fontAlgn="auto" latinLnBrk="0" hangingPunct="1">
                            <a:lnSpc>
                              <a:spcPct val="100000"/>
                            </a:lnSpc>
                            <a:spcBef>
                              <a:spcPts val="0"/>
                            </a:spcBef>
                            <a:spcAft>
                              <a:spcPts val="0"/>
                            </a:spcAft>
                            <a:buClrTx/>
                            <a:buSzTx/>
                            <a:buFontTx/>
                            <a:buNone/>
                            <a:tabLst/>
                            <a:defRPr/>
                          </a:pPr>
                          <a:endParaRPr kumimoji="0" lang="en-IE" sz="800"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33" name="Flowchart: Multidocument 32">
                          <a:extLst>
                            <a:ext uri="{FF2B5EF4-FFF2-40B4-BE49-F238E27FC236}">
                              <a16:creationId xmlns:a16="http://schemas.microsoft.com/office/drawing/2014/main" id="{00000000-0008-0000-0100-000023000000}"/>
                            </a:ext>
                          </a:extLst>
                        </p:cNvPr>
                        <p:cNvSpPr/>
                        <p:nvPr/>
                      </p:nvSpPr>
                      <p:spPr>
                        <a:xfrm>
                          <a:off x="7875250" y="2651062"/>
                          <a:ext cx="1255939" cy="876300"/>
                        </a:xfrm>
                        <a:prstGeom prst="flowChartMultidocument">
                          <a:avLst/>
                        </a:prstGeom>
                        <a:solidFill>
                          <a:srgbClr val="ED7D31">
                            <a:lumMod val="60000"/>
                            <a:lumOff val="40000"/>
                          </a:srgbClr>
                        </a:solidFill>
                        <a:ln w="6350" cap="flat" cmpd="sng" algn="ctr">
                          <a:solidFill>
                            <a:sysClr val="windowText" lastClr="000000"/>
                          </a:solidFill>
                          <a:prstDash val="solid"/>
                          <a:miter lim="800000"/>
                        </a:ln>
                        <a:effectLst/>
                      </p:spPr>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E" sz="800" b="0" i="0" u="none" strike="noStrike" kern="0" cap="none" spc="0" normalizeH="0" baseline="0" noProof="0" dirty="0">
                              <a:ln>
                                <a:noFill/>
                              </a:ln>
                              <a:solidFill>
                                <a:sysClr val="windowText" lastClr="000000"/>
                              </a:solidFill>
                              <a:effectLst/>
                              <a:uLnTx/>
                              <a:uFillTx/>
                              <a:latin typeface="Calibri" panose="020F0502020204030204"/>
                              <a:ea typeface="+mn-ea"/>
                              <a:cs typeface="+mn-cs"/>
                            </a:rPr>
                            <a:t>Validation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IE" sz="800" b="0" i="0" u="none" strike="noStrike" kern="0" cap="none" spc="0" normalizeH="0" baseline="0" noProof="0" dirty="0">
                              <a:ln>
                                <a:noFill/>
                              </a:ln>
                              <a:solidFill>
                                <a:sysClr val="windowText" lastClr="000000"/>
                              </a:solidFill>
                              <a:effectLst/>
                              <a:uLnTx/>
                              <a:uFillTx/>
                              <a:latin typeface="Calibri" panose="020F0502020204030204"/>
                              <a:ea typeface="+mn-ea"/>
                              <a:cs typeface="+mn-cs"/>
                            </a:rPr>
                            <a:t>Data </a:t>
                          </a:r>
                        </a:p>
                        <a:p>
                          <a:pPr marL="0" marR="0" lvl="0" indent="0" algn="l" defTabSz="914400" eaLnBrk="1" fontAlgn="auto" latinLnBrk="0" hangingPunct="1">
                            <a:lnSpc>
                              <a:spcPct val="100000"/>
                            </a:lnSpc>
                            <a:spcBef>
                              <a:spcPts val="0"/>
                            </a:spcBef>
                            <a:spcAft>
                              <a:spcPts val="0"/>
                            </a:spcAft>
                            <a:buClrTx/>
                            <a:buSzTx/>
                            <a:buFontTx/>
                            <a:buNone/>
                            <a:tabLst/>
                            <a:defRPr/>
                          </a:pPr>
                          <a:endParaRPr kumimoji="0" lang="en-IE" sz="800"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34" name="Flowchart: Magnetic Disk 33">
                          <a:extLst>
                            <a:ext uri="{FF2B5EF4-FFF2-40B4-BE49-F238E27FC236}">
                              <a16:creationId xmlns:a16="http://schemas.microsoft.com/office/drawing/2014/main" id="{00000000-0008-0000-0100-000027000000}"/>
                            </a:ext>
                          </a:extLst>
                        </p:cNvPr>
                        <p:cNvSpPr/>
                        <p:nvPr/>
                      </p:nvSpPr>
                      <p:spPr>
                        <a:xfrm>
                          <a:off x="12124958" y="1259118"/>
                          <a:ext cx="1190729" cy="929836"/>
                        </a:xfrm>
                        <a:prstGeom prst="flowChartMagneticDisk">
                          <a:avLst/>
                        </a:prstGeom>
                        <a:solidFill>
                          <a:srgbClr val="70AD47">
                            <a:lumMod val="40000"/>
                            <a:lumOff val="60000"/>
                          </a:srgbClr>
                        </a:solidFill>
                        <a:ln w="12700" cap="flat" cmpd="sng" algn="ctr">
                          <a:solidFill>
                            <a:sysClr val="windowText" lastClr="000000"/>
                          </a:solidFill>
                          <a:prstDash val="solid"/>
                          <a:miter lim="800000"/>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E" sz="800" b="0" i="0" u="none" strike="noStrike" kern="0" cap="none" spc="0" normalizeH="0" baseline="0" noProof="0" dirty="0">
                              <a:ln>
                                <a:noFill/>
                              </a:ln>
                              <a:solidFill>
                                <a:sysClr val="windowText" lastClr="000000"/>
                              </a:solidFill>
                              <a:effectLst/>
                              <a:uLnTx/>
                              <a:uFillTx/>
                              <a:latin typeface="Calibri" panose="020F0502020204030204"/>
                              <a:ea typeface="+mn-ea"/>
                              <a:cs typeface="+mn-cs"/>
                            </a:rPr>
                            <a:t>Fully Training Model</a:t>
                          </a:r>
                        </a:p>
                      </p:txBody>
                    </p:sp>
                    <p:sp>
                      <p:nvSpPr>
                        <p:cNvPr id="35" name="Flowchart: Card 34">
                          <a:extLst>
                            <a:ext uri="{FF2B5EF4-FFF2-40B4-BE49-F238E27FC236}">
                              <a16:creationId xmlns:a16="http://schemas.microsoft.com/office/drawing/2014/main" id="{00000000-0008-0000-0100-000039000000}"/>
                            </a:ext>
                          </a:extLst>
                        </p:cNvPr>
                        <p:cNvSpPr/>
                        <p:nvPr/>
                      </p:nvSpPr>
                      <p:spPr>
                        <a:xfrm>
                          <a:off x="7029621" y="1124290"/>
                          <a:ext cx="1217839" cy="571500"/>
                        </a:xfrm>
                        <a:prstGeom prst="flowChartPunchedCard">
                          <a:avLst/>
                        </a:prstGeom>
                        <a:solidFill>
                          <a:srgbClr val="FFC000">
                            <a:lumMod val="60000"/>
                            <a:lumOff val="40000"/>
                          </a:srgbClr>
                        </a:solidFill>
                        <a:ln w="12700" cap="flat" cmpd="sng" algn="ctr">
                          <a:solidFill>
                            <a:sysClr val="windowText" lastClr="000000"/>
                          </a:solidFill>
                          <a:prstDash val="solid"/>
                          <a:miter lim="800000"/>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E" sz="800" b="0" i="0" u="none" strike="noStrike" kern="0" cap="none" spc="0" normalizeH="0" baseline="0" noProof="0" dirty="0">
                              <a:ln>
                                <a:noFill/>
                              </a:ln>
                              <a:solidFill>
                                <a:sysClr val="windowText" lastClr="000000"/>
                              </a:solidFill>
                              <a:effectLst/>
                              <a:uLnTx/>
                              <a:uFillTx/>
                              <a:latin typeface="Calibri" panose="020F0502020204030204"/>
                              <a:ea typeface="+mn-ea"/>
                              <a:cs typeface="+mn-cs"/>
                            </a:rPr>
                            <a:t>Model Training </a:t>
                          </a:r>
                        </a:p>
                      </p:txBody>
                    </p:sp>
                    <p:cxnSp>
                      <p:nvCxnSpPr>
                        <p:cNvPr id="36" name="Elbow Connector 35">
                          <a:extLst>
                            <a:ext uri="{FF2B5EF4-FFF2-40B4-BE49-F238E27FC236}">
                              <a16:creationId xmlns:a16="http://schemas.microsoft.com/office/drawing/2014/main" id="{00000000-0008-0000-0100-000015000000}"/>
                            </a:ext>
                          </a:extLst>
                        </p:cNvPr>
                        <p:cNvCxnSpPr>
                          <a:stCxn id="15" idx="3"/>
                          <a:endCxn id="37" idx="1"/>
                        </p:cNvCxnSpPr>
                        <p:nvPr/>
                      </p:nvCxnSpPr>
                      <p:spPr>
                        <a:xfrm flipV="1">
                          <a:off x="10258413" y="1160534"/>
                          <a:ext cx="646848" cy="256716"/>
                        </a:xfrm>
                        <a:prstGeom prst="bentConnector3">
                          <a:avLst>
                            <a:gd name="adj1" fmla="val 50000"/>
                          </a:avLst>
                        </a:prstGeom>
                        <a:noFill/>
                        <a:ln w="6350" cap="flat" cmpd="sng" algn="ctr">
                          <a:solidFill>
                            <a:sysClr val="windowText" lastClr="000000"/>
                          </a:solidFill>
                          <a:prstDash val="solid"/>
                          <a:miter lim="800000"/>
                          <a:tailEnd type="triangle"/>
                        </a:ln>
                        <a:effectLst/>
                      </p:spPr>
                    </p:cxnSp>
                    <p:sp>
                      <p:nvSpPr>
                        <p:cNvPr id="37" name="Rounded Rectangle 36">
                          <a:extLst>
                            <a:ext uri="{FF2B5EF4-FFF2-40B4-BE49-F238E27FC236}">
                              <a16:creationId xmlns:a16="http://schemas.microsoft.com/office/drawing/2014/main" id="{00000000-0008-0000-0100-000016000000}"/>
                            </a:ext>
                          </a:extLst>
                        </p:cNvPr>
                        <p:cNvSpPr/>
                        <p:nvPr/>
                      </p:nvSpPr>
                      <p:spPr>
                        <a:xfrm>
                          <a:off x="10905261" y="977340"/>
                          <a:ext cx="613406" cy="366388"/>
                        </a:xfrm>
                        <a:prstGeom prst="roundRect">
                          <a:avLst/>
                        </a:prstGeom>
                        <a:solidFill>
                          <a:srgbClr val="FF0000"/>
                        </a:solidFill>
                        <a:ln w="12700" cap="flat" cmpd="sng" algn="ctr">
                          <a:solidFill>
                            <a:sysClr val="windowText" lastClr="000000"/>
                          </a:solidFill>
                          <a:prstDash val="solid"/>
                          <a:miter lim="800000"/>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E" sz="800" b="0" i="0" u="none" strike="noStrike" kern="0" cap="none" spc="0" normalizeH="0" baseline="0" noProof="0" dirty="0">
                              <a:ln>
                                <a:noFill/>
                              </a:ln>
                              <a:solidFill>
                                <a:sysClr val="windowText" lastClr="000000"/>
                              </a:solidFill>
                              <a:effectLst/>
                              <a:uLnTx/>
                              <a:uFillTx/>
                              <a:latin typeface="Calibri" panose="020F0502020204030204"/>
                              <a:ea typeface="+mn-ea"/>
                              <a:cs typeface="+mn-cs"/>
                            </a:rPr>
                            <a:t>No</a:t>
                          </a:r>
                        </a:p>
                      </p:txBody>
                    </p:sp>
                    <p:cxnSp>
                      <p:nvCxnSpPr>
                        <p:cNvPr id="38" name="Elbow Connector 37">
                          <a:extLst>
                            <a:ext uri="{FF2B5EF4-FFF2-40B4-BE49-F238E27FC236}">
                              <a16:creationId xmlns:a16="http://schemas.microsoft.com/office/drawing/2014/main" id="{00000000-0008-0000-0100-000017000000}"/>
                            </a:ext>
                          </a:extLst>
                        </p:cNvPr>
                        <p:cNvCxnSpPr>
                          <a:stCxn id="15" idx="3"/>
                          <a:endCxn id="39" idx="1"/>
                        </p:cNvCxnSpPr>
                        <p:nvPr/>
                      </p:nvCxnSpPr>
                      <p:spPr>
                        <a:xfrm>
                          <a:off x="10258413" y="1417250"/>
                          <a:ext cx="649519" cy="309926"/>
                        </a:xfrm>
                        <a:prstGeom prst="bentConnector3">
                          <a:avLst>
                            <a:gd name="adj1" fmla="val 50000"/>
                          </a:avLst>
                        </a:prstGeom>
                        <a:noFill/>
                        <a:ln w="6350" cap="flat" cmpd="sng" algn="ctr">
                          <a:solidFill>
                            <a:sysClr val="windowText" lastClr="000000"/>
                          </a:solidFill>
                          <a:prstDash val="solid"/>
                          <a:miter lim="800000"/>
                          <a:tailEnd type="triangle"/>
                        </a:ln>
                        <a:effectLst/>
                      </p:spPr>
                    </p:cxnSp>
                    <p:sp>
                      <p:nvSpPr>
                        <p:cNvPr id="39" name="Rounded Rectangle 38">
                          <a:extLst>
                            <a:ext uri="{FF2B5EF4-FFF2-40B4-BE49-F238E27FC236}">
                              <a16:creationId xmlns:a16="http://schemas.microsoft.com/office/drawing/2014/main" id="{00000000-0008-0000-0100-000018000000}"/>
                            </a:ext>
                          </a:extLst>
                        </p:cNvPr>
                        <p:cNvSpPr/>
                        <p:nvPr/>
                      </p:nvSpPr>
                      <p:spPr>
                        <a:xfrm>
                          <a:off x="10907932" y="1543982"/>
                          <a:ext cx="613406" cy="366388"/>
                        </a:xfrm>
                        <a:prstGeom prst="roundRect">
                          <a:avLst/>
                        </a:prstGeom>
                        <a:solidFill>
                          <a:srgbClr val="92D050"/>
                        </a:solidFill>
                        <a:ln w="12700" cap="flat" cmpd="sng" algn="ctr">
                          <a:solidFill>
                            <a:sysClr val="windowText" lastClr="000000"/>
                          </a:solidFill>
                          <a:prstDash val="solid"/>
                          <a:miter lim="800000"/>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E" sz="800" b="0" i="0" u="none" strike="noStrike" kern="0" cap="none" spc="0" normalizeH="0" baseline="0" noProof="0" dirty="0">
                              <a:ln>
                                <a:noFill/>
                              </a:ln>
                              <a:solidFill>
                                <a:sysClr val="windowText" lastClr="000000"/>
                              </a:solidFill>
                              <a:effectLst/>
                              <a:uLnTx/>
                              <a:uFillTx/>
                              <a:latin typeface="Calibri" panose="020F0502020204030204"/>
                              <a:ea typeface="+mn-ea"/>
                              <a:cs typeface="+mn-cs"/>
                            </a:rPr>
                            <a:t>Yes</a:t>
                          </a:r>
                        </a:p>
                      </p:txBody>
                    </p:sp>
                    <p:cxnSp>
                      <p:nvCxnSpPr>
                        <p:cNvPr id="40" name="Elbow Connector 39">
                          <a:extLst>
                            <a:ext uri="{FF2B5EF4-FFF2-40B4-BE49-F238E27FC236}">
                              <a16:creationId xmlns:a16="http://schemas.microsoft.com/office/drawing/2014/main" id="{00000000-0008-0000-0100-000020000000}"/>
                            </a:ext>
                          </a:extLst>
                        </p:cNvPr>
                        <p:cNvCxnSpPr>
                          <a:stCxn id="37" idx="0"/>
                          <a:endCxn id="35" idx="0"/>
                        </p:cNvCxnSpPr>
                        <p:nvPr/>
                      </p:nvCxnSpPr>
                      <p:spPr>
                        <a:xfrm rot="16200000" flipH="1" flipV="1">
                          <a:off x="9351777" y="-735897"/>
                          <a:ext cx="146950" cy="3573424"/>
                        </a:xfrm>
                        <a:prstGeom prst="bentConnector3">
                          <a:avLst>
                            <a:gd name="adj1" fmla="val -155563"/>
                          </a:avLst>
                        </a:prstGeom>
                        <a:noFill/>
                        <a:ln w="6350" cap="flat" cmpd="sng" algn="ctr">
                          <a:solidFill>
                            <a:sysClr val="windowText" lastClr="000000"/>
                          </a:solidFill>
                          <a:prstDash val="solid"/>
                          <a:miter lim="800000"/>
                          <a:tailEnd type="triangle"/>
                        </a:ln>
                        <a:effectLst/>
                      </p:spPr>
                    </p:cxnSp>
                    <p:cxnSp>
                      <p:nvCxnSpPr>
                        <p:cNvPr id="41" name="Elbow Connector 40">
                          <a:extLst>
                            <a:ext uri="{FF2B5EF4-FFF2-40B4-BE49-F238E27FC236}">
                              <a16:creationId xmlns:a16="http://schemas.microsoft.com/office/drawing/2014/main" id="{00000000-0008-0000-0100-000006000000}"/>
                            </a:ext>
                          </a:extLst>
                        </p:cNvPr>
                        <p:cNvCxnSpPr>
                          <a:stCxn id="28" idx="3"/>
                          <a:endCxn id="32" idx="1"/>
                        </p:cNvCxnSpPr>
                        <p:nvPr/>
                      </p:nvCxnSpPr>
                      <p:spPr>
                        <a:xfrm flipV="1">
                          <a:off x="3139383" y="1202562"/>
                          <a:ext cx="1058173" cy="1147943"/>
                        </a:xfrm>
                        <a:prstGeom prst="bentConnector3">
                          <a:avLst>
                            <a:gd name="adj1" fmla="val 50000"/>
                          </a:avLst>
                        </a:prstGeom>
                        <a:noFill/>
                        <a:ln w="6350" cap="flat" cmpd="sng" algn="ctr">
                          <a:solidFill>
                            <a:sysClr val="windowText" lastClr="000000"/>
                          </a:solidFill>
                          <a:prstDash val="solid"/>
                          <a:miter lim="800000"/>
                          <a:tailEnd type="triangle"/>
                        </a:ln>
                        <a:effectLst/>
                      </p:spPr>
                    </p:cxnSp>
                    <p:sp>
                      <p:nvSpPr>
                        <p:cNvPr id="42" name="Flowchart: Multidocument 41">
                          <a:extLst>
                            <a:ext uri="{FF2B5EF4-FFF2-40B4-BE49-F238E27FC236}">
                              <a16:creationId xmlns:a16="http://schemas.microsoft.com/office/drawing/2014/main" id="{00000000-0008-0000-0100-000021000000}"/>
                            </a:ext>
                          </a:extLst>
                        </p:cNvPr>
                        <p:cNvSpPr/>
                        <p:nvPr/>
                      </p:nvSpPr>
                      <p:spPr>
                        <a:xfrm>
                          <a:off x="4204293" y="2159775"/>
                          <a:ext cx="1255939" cy="876300"/>
                        </a:xfrm>
                        <a:prstGeom prst="flowChartMultidocument">
                          <a:avLst/>
                        </a:prstGeom>
                        <a:solidFill>
                          <a:srgbClr val="E7E6E6">
                            <a:lumMod val="90000"/>
                          </a:srgbClr>
                        </a:solidFill>
                        <a:ln w="6350" cap="flat" cmpd="sng" algn="ctr">
                          <a:solidFill>
                            <a:sysClr val="windowText" lastClr="000000"/>
                          </a:solidFill>
                          <a:prstDash val="solid"/>
                          <a:miter lim="800000"/>
                        </a:ln>
                        <a:effectLst/>
                      </p:spPr>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E" sz="600" b="0" i="0" u="none" strike="noStrike" kern="0" cap="none" spc="0" normalizeH="0" baseline="0" noProof="0" dirty="0">
                              <a:ln>
                                <a:noFill/>
                              </a:ln>
                              <a:solidFill>
                                <a:sysClr val="windowText" lastClr="000000"/>
                              </a:solidFill>
                              <a:effectLst/>
                              <a:uLnTx/>
                              <a:uFillTx/>
                              <a:latin typeface="Calibri" panose="020F0502020204030204"/>
                              <a:ea typeface="+mn-ea"/>
                              <a:cs typeface="+mn-cs"/>
                            </a:rPr>
                            <a:t>Training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IE" sz="600" b="0" i="0" u="none" strike="noStrike" kern="0" cap="none" spc="0" normalizeH="0" baseline="0" noProof="0" dirty="0">
                              <a:ln>
                                <a:noFill/>
                              </a:ln>
                              <a:solidFill>
                                <a:sysClr val="windowText" lastClr="000000"/>
                              </a:solidFill>
                              <a:effectLst/>
                              <a:uLnTx/>
                              <a:uFillTx/>
                              <a:latin typeface="Calibri" panose="020F0502020204030204"/>
                              <a:ea typeface="+mn-ea"/>
                              <a:cs typeface="+mn-cs"/>
                            </a:rPr>
                            <a:t>Data increased  </a:t>
                          </a:r>
                        </a:p>
                        <a:p>
                          <a:pPr marL="0" marR="0" lvl="0" indent="0" algn="l" defTabSz="914400" eaLnBrk="1" fontAlgn="auto" latinLnBrk="0" hangingPunct="1">
                            <a:lnSpc>
                              <a:spcPct val="100000"/>
                            </a:lnSpc>
                            <a:spcBef>
                              <a:spcPts val="0"/>
                            </a:spcBef>
                            <a:spcAft>
                              <a:spcPts val="0"/>
                            </a:spcAft>
                            <a:buClrTx/>
                            <a:buSzTx/>
                            <a:buFontTx/>
                            <a:buNone/>
                            <a:tabLst/>
                            <a:defRPr/>
                          </a:pPr>
                          <a:endParaRPr kumimoji="0" lang="en-IE" sz="800"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43" name="TextBox 138">
                          <a:extLst>
                            <a:ext uri="{FF2B5EF4-FFF2-40B4-BE49-F238E27FC236}">
                              <a16:creationId xmlns:a16="http://schemas.microsoft.com/office/drawing/2014/main" id="{00000000-0008-0000-0100-00001F000000}"/>
                            </a:ext>
                          </a:extLst>
                        </p:cNvPr>
                        <p:cNvSpPr txBox="1"/>
                        <p:nvPr/>
                      </p:nvSpPr>
                      <p:spPr>
                        <a:xfrm>
                          <a:off x="4795156" y="1584530"/>
                          <a:ext cx="967888" cy="447676"/>
                        </a:xfrm>
                        <a:prstGeom prst="rect">
                          <a:avLst/>
                        </a:prstGeom>
                        <a:solidFill>
                          <a:sysClr val="window" lastClr="FFFFFF"/>
                        </a:solidFill>
                        <a:ln w="9525" cmpd="sng">
                          <a:noFill/>
                        </a:ln>
                        <a:effectLst/>
                      </p:spPr>
                      <p:txBody>
                        <a:bodyPr wrap="square" rtlCol="0" anchor="b"/>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IE" sz="500" b="0" i="0" u="none" strike="noStrike" kern="0" cap="none" spc="0" normalizeH="0" baseline="0" noProof="0" dirty="0">
                              <a:ln>
                                <a:noFill/>
                              </a:ln>
                              <a:solidFill>
                                <a:sysClr val="windowText" lastClr="000000"/>
                              </a:solidFill>
                              <a:effectLst/>
                              <a:uLnTx/>
                              <a:uFillTx/>
                              <a:latin typeface="Calibri" panose="020F0502020204030204"/>
                              <a:ea typeface="+mn-ea"/>
                              <a:cs typeface="+mn-cs"/>
                            </a:rPr>
                            <a:t>Image augmentation</a:t>
                          </a:r>
                        </a:p>
                      </p:txBody>
                    </p:sp>
                  </p:grpSp>
                  <p:cxnSp>
                    <p:nvCxnSpPr>
                      <p:cNvPr id="21" name="Straight Arrow Connector 20">
                        <a:extLst>
                          <a:ext uri="{FF2B5EF4-FFF2-40B4-BE49-F238E27FC236}">
                            <a16:creationId xmlns:a16="http://schemas.microsoft.com/office/drawing/2014/main" id="{00000000-0008-0000-0100-000003000000}"/>
                          </a:ext>
                        </a:extLst>
                      </p:cNvPr>
                      <p:cNvCxnSpPr/>
                      <p:nvPr/>
                    </p:nvCxnSpPr>
                    <p:spPr>
                      <a:xfrm>
                        <a:off x="4823307" y="1568594"/>
                        <a:ext cx="0" cy="583660"/>
                      </a:xfrm>
                      <a:prstGeom prst="straightConnector1">
                        <a:avLst/>
                      </a:prstGeom>
                      <a:noFill/>
                      <a:ln w="6350" cap="flat" cmpd="sng" algn="ctr">
                        <a:solidFill>
                          <a:sysClr val="windowText" lastClr="000000"/>
                        </a:solidFill>
                        <a:prstDash val="solid"/>
                        <a:miter lim="800000"/>
                        <a:tailEnd type="triangle"/>
                      </a:ln>
                      <a:effectLst/>
                    </p:spPr>
                  </p:cxnSp>
                </p:grpSp>
              </p:grpSp>
              <p:cxnSp>
                <p:nvCxnSpPr>
                  <p:cNvPr id="17" name="Elbow Connector 16">
                    <a:extLst>
                      <a:ext uri="{FF2B5EF4-FFF2-40B4-BE49-F238E27FC236}">
                        <a16:creationId xmlns:a16="http://schemas.microsoft.com/office/drawing/2014/main" id="{00000000-0008-0000-0100-000020000000}"/>
                      </a:ext>
                    </a:extLst>
                  </p:cNvPr>
                  <p:cNvCxnSpPr>
                    <a:endCxn id="35" idx="2"/>
                  </p:cNvCxnSpPr>
                  <p:nvPr/>
                </p:nvCxnSpPr>
                <p:spPr>
                  <a:xfrm flipV="1">
                    <a:off x="5476209" y="1695790"/>
                    <a:ext cx="2185862" cy="869005"/>
                  </a:xfrm>
                  <a:prstGeom prst="bentConnector2">
                    <a:avLst/>
                  </a:prstGeom>
                  <a:noFill/>
                  <a:ln w="6350" cap="flat" cmpd="sng" algn="ctr">
                    <a:solidFill>
                      <a:sysClr val="windowText" lastClr="000000"/>
                    </a:solidFill>
                    <a:prstDash val="solid"/>
                    <a:miter lim="800000"/>
                    <a:tailEnd type="triangle"/>
                  </a:ln>
                  <a:effectLst/>
                </p:spPr>
              </p:cxnSp>
            </p:grpSp>
            <p:grpSp>
              <p:nvGrpSpPr>
                <p:cNvPr id="13" name="Group 12"/>
                <p:cNvGrpSpPr/>
                <p:nvPr/>
              </p:nvGrpSpPr>
              <p:grpSpPr>
                <a:xfrm>
                  <a:off x="8612950" y="1130544"/>
                  <a:ext cx="1675732" cy="1520518"/>
                  <a:chOff x="8612950" y="1130544"/>
                  <a:chExt cx="1675732" cy="1520518"/>
                </a:xfrm>
              </p:grpSpPr>
              <p:cxnSp>
                <p:nvCxnSpPr>
                  <p:cNvPr id="14" name="Straight Arrow Connector 13"/>
                  <p:cNvCxnSpPr>
                    <a:stCxn id="33" idx="0"/>
                  </p:cNvCxnSpPr>
                  <p:nvPr/>
                </p:nvCxnSpPr>
                <p:spPr>
                  <a:xfrm flipH="1" flipV="1">
                    <a:off x="8612950" y="1426659"/>
                    <a:ext cx="2899" cy="1224403"/>
                  </a:xfrm>
                  <a:prstGeom prst="straightConnector1">
                    <a:avLst/>
                  </a:prstGeom>
                  <a:noFill/>
                  <a:ln w="6350" cap="flat" cmpd="sng" algn="ctr">
                    <a:solidFill>
                      <a:sysClr val="windowText" lastClr="000000"/>
                    </a:solidFill>
                    <a:prstDash val="solid"/>
                    <a:miter lim="800000"/>
                    <a:tailEnd type="triangle"/>
                  </a:ln>
                  <a:effectLst/>
                </p:spPr>
              </p:cxnSp>
              <p:sp>
                <p:nvSpPr>
                  <p:cNvPr id="15" name="Rounded Rectangle 14"/>
                  <p:cNvSpPr/>
                  <p:nvPr/>
                </p:nvSpPr>
                <p:spPr>
                  <a:xfrm>
                    <a:off x="9092568" y="1130544"/>
                    <a:ext cx="1196114" cy="573411"/>
                  </a:xfrm>
                  <a:prstGeom prst="roundRect">
                    <a:avLst/>
                  </a:prstGeom>
                  <a:solidFill>
                    <a:srgbClr val="44546A">
                      <a:lumMod val="40000"/>
                      <a:lumOff val="60000"/>
                    </a:srgbClr>
                  </a:solidFill>
                  <a:ln w="12700" cap="flat" cmpd="sng" algn="ctr">
                    <a:solidFill>
                      <a:sysClr val="windowText" lastClr="000000"/>
                    </a:solidFill>
                    <a:prstDash val="solid"/>
                    <a:miter lim="800000"/>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E" sz="600" b="0" i="0" u="none" strike="noStrike" kern="0" cap="none" spc="0" normalizeH="0" baseline="0" noProof="0" dirty="0">
                        <a:ln>
                          <a:noFill/>
                        </a:ln>
                        <a:solidFill>
                          <a:sysClr val="windowText" lastClr="000000"/>
                        </a:solidFill>
                        <a:effectLst/>
                        <a:uLnTx/>
                        <a:uFillTx/>
                        <a:latin typeface="Calibri" panose="020F0502020204030204"/>
                        <a:ea typeface="+mn-ea"/>
                        <a:cs typeface="+mn-cs"/>
                      </a:rPr>
                      <a:t>Is the model optimally trained? </a:t>
                    </a:r>
                  </a:p>
                </p:txBody>
              </p:sp>
            </p:grpSp>
          </p:grpSp>
          <p:cxnSp>
            <p:nvCxnSpPr>
              <p:cNvPr id="11" name="Straight Arrow Connector 10"/>
              <p:cNvCxnSpPr>
                <a:stCxn id="35" idx="3"/>
                <a:endCxn id="15" idx="1"/>
              </p:cNvCxnSpPr>
              <p:nvPr/>
            </p:nvCxnSpPr>
            <p:spPr>
              <a:xfrm>
                <a:off x="8271795" y="1410040"/>
                <a:ext cx="820773" cy="7210"/>
              </a:xfrm>
              <a:prstGeom prst="straightConnector1">
                <a:avLst/>
              </a:prstGeom>
              <a:noFill/>
              <a:ln w="6350" cap="flat" cmpd="sng" algn="ctr">
                <a:solidFill>
                  <a:sysClr val="windowText" lastClr="000000"/>
                </a:solidFill>
                <a:prstDash val="solid"/>
                <a:miter lim="800000"/>
                <a:tailEnd type="triangle"/>
              </a:ln>
              <a:effectLst/>
            </p:spPr>
          </p:cxnSp>
        </p:grpSp>
        <p:sp>
          <p:nvSpPr>
            <p:cNvPr id="9" name="TextBox 219">
              <a:extLst>
                <a:ext uri="{FF2B5EF4-FFF2-40B4-BE49-F238E27FC236}">
                  <a16:creationId xmlns:a16="http://schemas.microsoft.com/office/drawing/2014/main" id="{00000000-0008-0000-0100-00001F000000}"/>
                </a:ext>
              </a:extLst>
            </p:cNvPr>
            <p:cNvSpPr txBox="1"/>
            <p:nvPr/>
          </p:nvSpPr>
          <p:spPr>
            <a:xfrm>
              <a:off x="8656197" y="1910371"/>
              <a:ext cx="1243749" cy="672991"/>
            </a:xfrm>
            <a:prstGeom prst="rect">
              <a:avLst/>
            </a:prstGeom>
            <a:solidFill>
              <a:sysClr val="window" lastClr="FFFFFF"/>
            </a:solidFill>
            <a:ln w="9525" cmpd="sng">
              <a:noFill/>
            </a:ln>
            <a:effectLst/>
          </p:spPr>
          <p:txBody>
            <a:bodyPr wrap="square" rtlCol="0" anchor="b"/>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IE" sz="500" b="0" i="0" u="none" strike="noStrike" kern="0" cap="none" spc="0" normalizeH="0" baseline="0" noProof="0" dirty="0">
                  <a:ln>
                    <a:noFill/>
                  </a:ln>
                  <a:solidFill>
                    <a:sysClr val="windowText" lastClr="000000"/>
                  </a:solidFill>
                  <a:effectLst/>
                  <a:uLnTx/>
                  <a:uFillTx/>
                  <a:latin typeface="Calibri" panose="020F0502020204030204"/>
                  <a:ea typeface="+mn-ea"/>
                  <a:cs typeface="+mn-cs"/>
                </a:rPr>
                <a:t>Validation Data input to calculate Validation loss and accuracy values </a:t>
              </a:r>
            </a:p>
          </p:txBody>
        </p:sp>
      </p:grpSp>
      <p:grpSp>
        <p:nvGrpSpPr>
          <p:cNvPr id="46" name="Group 45"/>
          <p:cNvGrpSpPr/>
          <p:nvPr/>
        </p:nvGrpSpPr>
        <p:grpSpPr>
          <a:xfrm>
            <a:off x="1851306" y="3192540"/>
            <a:ext cx="3668581" cy="1204106"/>
            <a:chOff x="0" y="0"/>
            <a:chExt cx="3857832" cy="1268744"/>
          </a:xfrm>
        </p:grpSpPr>
        <p:grpSp>
          <p:nvGrpSpPr>
            <p:cNvPr id="47" name="Group 46"/>
            <p:cNvGrpSpPr/>
            <p:nvPr/>
          </p:nvGrpSpPr>
          <p:grpSpPr>
            <a:xfrm>
              <a:off x="0" y="339047"/>
              <a:ext cx="3857832" cy="929697"/>
              <a:chOff x="0" y="0"/>
              <a:chExt cx="3857832" cy="929697"/>
            </a:xfrm>
          </p:grpSpPr>
          <p:pic>
            <p:nvPicPr>
              <p:cNvPr id="52" name="Picture 5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24560" cy="924560"/>
              </a:xfrm>
              <a:prstGeom prst="rect">
                <a:avLst/>
              </a:prstGeom>
            </p:spPr>
          </p:pic>
          <p:pic>
            <p:nvPicPr>
              <p:cNvPr id="53" name="Picture 5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976045" y="0"/>
                <a:ext cx="924560" cy="924560"/>
              </a:xfrm>
              <a:prstGeom prst="rect">
                <a:avLst/>
              </a:prstGeom>
            </p:spPr>
          </p:pic>
          <p:pic>
            <p:nvPicPr>
              <p:cNvPr id="54" name="Picture 5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946953" y="5137"/>
                <a:ext cx="924560" cy="919480"/>
              </a:xfrm>
              <a:prstGeom prst="rect">
                <a:avLst/>
              </a:prstGeom>
            </p:spPr>
          </p:pic>
          <p:pic>
            <p:nvPicPr>
              <p:cNvPr id="55" name="Picture 5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933272" y="5137"/>
                <a:ext cx="924560" cy="924560"/>
              </a:xfrm>
              <a:prstGeom prst="rect">
                <a:avLst/>
              </a:prstGeom>
            </p:spPr>
          </p:pic>
        </p:grpSp>
        <p:sp>
          <p:nvSpPr>
            <p:cNvPr id="48" name="Text Box 82"/>
            <p:cNvSpPr txBox="1"/>
            <p:nvPr/>
          </p:nvSpPr>
          <p:spPr>
            <a:xfrm>
              <a:off x="0" y="5137"/>
              <a:ext cx="924510" cy="334671"/>
            </a:xfrm>
            <a:prstGeom prst="rect">
              <a:avLst/>
            </a:prstGeom>
            <a:solidFill>
              <a:schemeClr val="bg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US" sz="800" dirty="0">
                  <a:effectLst/>
                  <a:latin typeface="Times New Roman" panose="02020603050405020304" pitchFamily="18" charset="0"/>
                  <a:ea typeface="Times New Roman" panose="02020603050405020304" pitchFamily="18" charset="0"/>
                </a:rPr>
                <a:t>Original Image</a:t>
              </a:r>
              <a:endParaRPr lang="en-IE" sz="800" dirty="0">
                <a:effectLst/>
                <a:latin typeface="Times New Roman" panose="02020603050405020304" pitchFamily="18" charset="0"/>
                <a:ea typeface="Times New Roman" panose="02020603050405020304" pitchFamily="18" charset="0"/>
              </a:endParaRPr>
            </a:p>
          </p:txBody>
        </p:sp>
        <p:sp>
          <p:nvSpPr>
            <p:cNvPr id="49" name="Text Box 83"/>
            <p:cNvSpPr txBox="1"/>
            <p:nvPr/>
          </p:nvSpPr>
          <p:spPr>
            <a:xfrm>
              <a:off x="976045" y="0"/>
              <a:ext cx="924510" cy="334671"/>
            </a:xfrm>
            <a:prstGeom prst="rect">
              <a:avLst/>
            </a:prstGeom>
            <a:solidFill>
              <a:schemeClr val="bg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US" sz="800" dirty="0">
                  <a:effectLst/>
                  <a:latin typeface="Times New Roman" panose="02020603050405020304" pitchFamily="18" charset="0"/>
                  <a:ea typeface="Times New Roman" panose="02020603050405020304" pitchFamily="18" charset="0"/>
                </a:rPr>
                <a:t>Horizontal Flip</a:t>
              </a:r>
              <a:endParaRPr lang="en-IE" sz="800" dirty="0">
                <a:effectLst/>
                <a:latin typeface="Times New Roman" panose="02020603050405020304" pitchFamily="18" charset="0"/>
                <a:ea typeface="Times New Roman" panose="02020603050405020304" pitchFamily="18" charset="0"/>
              </a:endParaRPr>
            </a:p>
          </p:txBody>
        </p:sp>
        <p:sp>
          <p:nvSpPr>
            <p:cNvPr id="50" name="Text Box 85"/>
            <p:cNvSpPr txBox="1"/>
            <p:nvPr/>
          </p:nvSpPr>
          <p:spPr>
            <a:xfrm>
              <a:off x="1946953" y="0"/>
              <a:ext cx="924510" cy="334671"/>
            </a:xfrm>
            <a:prstGeom prst="rect">
              <a:avLst/>
            </a:prstGeom>
            <a:solidFill>
              <a:schemeClr val="bg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US" sz="800" dirty="0">
                  <a:effectLst/>
                  <a:latin typeface="Times New Roman" panose="02020603050405020304" pitchFamily="18" charset="0"/>
                  <a:ea typeface="Times New Roman" panose="02020603050405020304" pitchFamily="18" charset="0"/>
                </a:rPr>
                <a:t>Vertical Flip</a:t>
              </a:r>
              <a:endParaRPr lang="en-IE" sz="800" dirty="0">
                <a:effectLst/>
                <a:latin typeface="Times New Roman" panose="02020603050405020304" pitchFamily="18" charset="0"/>
                <a:ea typeface="Times New Roman" panose="02020603050405020304" pitchFamily="18" charset="0"/>
              </a:endParaRPr>
            </a:p>
          </p:txBody>
        </p:sp>
        <p:sp>
          <p:nvSpPr>
            <p:cNvPr id="51" name="Text Box 102"/>
            <p:cNvSpPr txBox="1"/>
            <p:nvPr/>
          </p:nvSpPr>
          <p:spPr>
            <a:xfrm>
              <a:off x="2933272" y="5137"/>
              <a:ext cx="924510" cy="334671"/>
            </a:xfrm>
            <a:prstGeom prst="rect">
              <a:avLst/>
            </a:prstGeom>
            <a:solidFill>
              <a:schemeClr val="bg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US" sz="800" dirty="0">
                  <a:effectLst/>
                  <a:latin typeface="Times New Roman" panose="02020603050405020304" pitchFamily="18" charset="0"/>
                  <a:ea typeface="Times New Roman" panose="02020603050405020304" pitchFamily="18" charset="0"/>
                </a:rPr>
                <a:t>Rotated 90⁰</a:t>
              </a:r>
              <a:endParaRPr lang="en-IE" sz="800" dirty="0">
                <a:effectLst/>
                <a:latin typeface="Times New Roman" panose="02020603050405020304" pitchFamily="18" charset="0"/>
                <a:ea typeface="Times New Roman" panose="02020603050405020304" pitchFamily="18" charset="0"/>
              </a:endParaRPr>
            </a:p>
          </p:txBody>
        </p:sp>
      </p:grpSp>
      <p:sp>
        <p:nvSpPr>
          <p:cNvPr id="56" name="TextBox 55">
            <a:extLst>
              <a:ext uri="{FF2B5EF4-FFF2-40B4-BE49-F238E27FC236}">
                <a16:creationId xmlns:a16="http://schemas.microsoft.com/office/drawing/2014/main" id="{91A62004-1087-4F54-86CE-5329979F7760}"/>
              </a:ext>
            </a:extLst>
          </p:cNvPr>
          <p:cNvSpPr txBox="1"/>
          <p:nvPr/>
        </p:nvSpPr>
        <p:spPr>
          <a:xfrm>
            <a:off x="2971800" y="4599048"/>
            <a:ext cx="5712255" cy="523220"/>
          </a:xfrm>
          <a:prstGeom prst="rect">
            <a:avLst/>
          </a:prstGeom>
          <a:noFill/>
        </p:spPr>
        <p:txBody>
          <a:bodyPr wrap="square" rtlCol="0">
            <a:spAutoFit/>
          </a:bodyPr>
          <a:lstStyle/>
          <a:p>
            <a:r>
              <a:rPr lang="en-US" sz="1400" dirty="0">
                <a:solidFill>
                  <a:schemeClr val="bg1"/>
                </a:solidFill>
              </a:rPr>
              <a:t>Automated Crack Detection for Large-scale Tunnel Structure </a:t>
            </a:r>
            <a:r>
              <a:rPr lang="en-IE" sz="1400" dirty="0">
                <a:solidFill>
                  <a:schemeClr val="bg1"/>
                </a:solidFill>
              </a:rPr>
              <a:t>Using </a:t>
            </a:r>
            <a:br>
              <a:rPr lang="en-IE" sz="1400" dirty="0">
                <a:solidFill>
                  <a:schemeClr val="bg1"/>
                </a:solidFill>
              </a:rPr>
            </a:br>
            <a:r>
              <a:rPr lang="en-IE" sz="1400" dirty="0">
                <a:solidFill>
                  <a:schemeClr val="bg1"/>
                </a:solidFill>
              </a:rPr>
              <a:t>Deep Learning</a:t>
            </a:r>
            <a:endParaRPr lang="en-GB" sz="1300" dirty="0">
              <a:solidFill>
                <a:schemeClr val="bg1"/>
              </a:solidFill>
            </a:endParaRPr>
          </a:p>
        </p:txBody>
      </p:sp>
    </p:spTree>
    <p:extLst>
      <p:ext uri="{BB962C8B-B14F-4D97-AF65-F5344CB8AC3E}">
        <p14:creationId xmlns:p14="http://schemas.microsoft.com/office/powerpoint/2010/main" val="24739182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Image result for cnn machine learning tutorial">
            <a:extLst>
              <a:ext uri="{FF2B5EF4-FFF2-40B4-BE49-F238E27FC236}">
                <a16:creationId xmlns:a16="http://schemas.microsoft.com/office/drawing/2014/main" id="{D8BCE745-9C71-41FB-99D9-8CD1D422C99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 r="-116" b="25061"/>
          <a:stretch/>
        </p:blipFill>
        <p:spPr bwMode="auto">
          <a:xfrm>
            <a:off x="5079355" y="2968564"/>
            <a:ext cx="3905723" cy="1453048"/>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3433050B-6301-4169-B48E-A6F5747F8BA1}"/>
              </a:ext>
            </a:extLst>
          </p:cNvPr>
          <p:cNvSpPr txBox="1"/>
          <p:nvPr/>
        </p:nvSpPr>
        <p:spPr>
          <a:xfrm>
            <a:off x="177179" y="184633"/>
            <a:ext cx="8630558" cy="584775"/>
          </a:xfrm>
          <a:prstGeom prst="rect">
            <a:avLst/>
          </a:prstGeom>
          <a:noFill/>
        </p:spPr>
        <p:txBody>
          <a:bodyPr wrap="square" rtlCol="0">
            <a:spAutoFit/>
          </a:bodyPr>
          <a:lstStyle/>
          <a:p>
            <a:r>
              <a:rPr lang="en-IE" sz="3200" dirty="0"/>
              <a:t>Crack Detection Algorithm Development  </a:t>
            </a:r>
          </a:p>
        </p:txBody>
      </p:sp>
      <p:sp>
        <p:nvSpPr>
          <p:cNvPr id="18" name="TextBox 17">
            <a:extLst>
              <a:ext uri="{FF2B5EF4-FFF2-40B4-BE49-F238E27FC236}">
                <a16:creationId xmlns:a16="http://schemas.microsoft.com/office/drawing/2014/main" id="{9687C982-918C-49C9-B978-4E6B0CA110D1}"/>
              </a:ext>
            </a:extLst>
          </p:cNvPr>
          <p:cNvSpPr txBox="1"/>
          <p:nvPr/>
        </p:nvSpPr>
        <p:spPr>
          <a:xfrm>
            <a:off x="177179" y="947526"/>
            <a:ext cx="4678326" cy="2893100"/>
          </a:xfrm>
          <a:prstGeom prst="rect">
            <a:avLst/>
          </a:prstGeom>
          <a:noFill/>
        </p:spPr>
        <p:txBody>
          <a:bodyPr wrap="square" rtlCol="0">
            <a:spAutoFit/>
          </a:bodyPr>
          <a:lstStyle/>
          <a:p>
            <a:r>
              <a:rPr lang="en-GB" sz="1400" dirty="0">
                <a:solidFill>
                  <a:schemeClr val="bg2">
                    <a:lumMod val="10000"/>
                  </a:schemeClr>
                </a:solidFill>
              </a:rPr>
              <a:t>To create this CNN 330 images of cracks from tunnels in LHC , SPS and ATLAS were segmented and classified to contain a crack or not. This left a database of 6’600 smaller images of crack with the equivalent number of non cracks chosen to create a even database .</a:t>
            </a:r>
          </a:p>
          <a:p>
            <a:endParaRPr lang="en-GB" sz="1400" dirty="0">
              <a:solidFill>
                <a:schemeClr val="bg2">
                  <a:lumMod val="10000"/>
                </a:schemeClr>
              </a:solidFill>
            </a:endParaRPr>
          </a:p>
          <a:p>
            <a:r>
              <a:rPr lang="en-GB" sz="1400" dirty="0">
                <a:solidFill>
                  <a:schemeClr val="bg2">
                    <a:lumMod val="10000"/>
                  </a:schemeClr>
                </a:solidFill>
              </a:rPr>
              <a:t>To aid in increase the model accuracy the technology of transfer learning was use developed to detect cracks in input images.</a:t>
            </a:r>
          </a:p>
          <a:p>
            <a:r>
              <a:rPr lang="en-GB" sz="1400" dirty="0">
                <a:solidFill>
                  <a:schemeClr val="bg2">
                    <a:lumMod val="10000"/>
                  </a:schemeClr>
                </a:solidFill>
              </a:rPr>
              <a:t> </a:t>
            </a:r>
          </a:p>
          <a:p>
            <a:r>
              <a:rPr lang="en-GB" sz="1400" dirty="0">
                <a:solidFill>
                  <a:schemeClr val="bg2">
                    <a:lumMod val="10000"/>
                  </a:schemeClr>
                </a:solidFill>
              </a:rPr>
              <a:t>The CNN achieved accuracy in the training of 98.6 % concerning training and validation and out of sample test accuracy of 98.1%. </a:t>
            </a:r>
            <a:endParaRPr lang="en-IE" sz="1400" dirty="0">
              <a:solidFill>
                <a:schemeClr val="bg2">
                  <a:lumMod val="10000"/>
                </a:schemeClr>
              </a:solidFill>
            </a:endParaRPr>
          </a:p>
        </p:txBody>
      </p:sp>
      <p:graphicFrame>
        <p:nvGraphicFramePr>
          <p:cNvPr id="9" name="Chart 8">
            <a:extLst>
              <a:ext uri="{FF2B5EF4-FFF2-40B4-BE49-F238E27FC236}">
                <a16:creationId xmlns:a16="http://schemas.microsoft.com/office/drawing/2014/main" id="{E33FF5B0-67B0-4DE9-901B-6C341FF0F4A8}"/>
              </a:ext>
            </a:extLst>
          </p:cNvPr>
          <p:cNvGraphicFramePr>
            <a:graphicFrameLocks/>
          </p:cNvGraphicFramePr>
          <p:nvPr>
            <p:extLst>
              <p:ext uri="{D42A27DB-BD31-4B8C-83A1-F6EECF244321}">
                <p14:modId xmlns:p14="http://schemas.microsoft.com/office/powerpoint/2010/main" val="108715037"/>
              </p:ext>
            </p:extLst>
          </p:nvPr>
        </p:nvGraphicFramePr>
        <p:xfrm>
          <a:off x="4998720" y="621469"/>
          <a:ext cx="4096999" cy="2495035"/>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a:extLst>
              <a:ext uri="{FF2B5EF4-FFF2-40B4-BE49-F238E27FC236}">
                <a16:creationId xmlns:a16="http://schemas.microsoft.com/office/drawing/2014/main" id="{91A62004-1087-4F54-86CE-5329979F7760}"/>
              </a:ext>
            </a:extLst>
          </p:cNvPr>
          <p:cNvSpPr txBox="1"/>
          <p:nvPr/>
        </p:nvSpPr>
        <p:spPr>
          <a:xfrm>
            <a:off x="2971800" y="4599048"/>
            <a:ext cx="5712255" cy="523220"/>
          </a:xfrm>
          <a:prstGeom prst="rect">
            <a:avLst/>
          </a:prstGeom>
          <a:noFill/>
        </p:spPr>
        <p:txBody>
          <a:bodyPr wrap="square" rtlCol="0">
            <a:spAutoFit/>
          </a:bodyPr>
          <a:lstStyle/>
          <a:p>
            <a:r>
              <a:rPr lang="en-US" sz="1400" dirty="0">
                <a:solidFill>
                  <a:schemeClr val="bg1"/>
                </a:solidFill>
              </a:rPr>
              <a:t>Automated Crack Detection for Large-scale Tunnel Structure </a:t>
            </a:r>
            <a:r>
              <a:rPr lang="en-IE" sz="1400" dirty="0">
                <a:solidFill>
                  <a:schemeClr val="bg1"/>
                </a:solidFill>
              </a:rPr>
              <a:t>Using </a:t>
            </a:r>
            <a:br>
              <a:rPr lang="en-IE" sz="1400" dirty="0">
                <a:solidFill>
                  <a:schemeClr val="bg1"/>
                </a:solidFill>
              </a:rPr>
            </a:br>
            <a:r>
              <a:rPr lang="en-IE" sz="1400" dirty="0">
                <a:solidFill>
                  <a:schemeClr val="bg1"/>
                </a:solidFill>
              </a:rPr>
              <a:t>Deep Learning</a:t>
            </a:r>
            <a:endParaRPr lang="en-GB" sz="1300" dirty="0">
              <a:solidFill>
                <a:schemeClr val="bg1"/>
              </a:solidFill>
            </a:endParaRPr>
          </a:p>
        </p:txBody>
      </p:sp>
    </p:spTree>
    <p:extLst>
      <p:ext uri="{BB962C8B-B14F-4D97-AF65-F5344CB8AC3E}">
        <p14:creationId xmlns:p14="http://schemas.microsoft.com/office/powerpoint/2010/main" val="2538814168"/>
      </p:ext>
    </p:extLst>
  </p:cSld>
  <p:clrMapOvr>
    <a:masterClrMapping/>
  </p:clrMapOvr>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Custom 1">
      <a:majorFont>
        <a:latin typeface="Open sans"/>
        <a:ea typeface=""/>
        <a:cs typeface=""/>
      </a:majorFont>
      <a:minorFont>
        <a:latin typeface="Open sans"/>
        <a:ea typeface=""/>
        <a:cs typeface=""/>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Custom 1">
      <a:majorFont>
        <a:latin typeface="Open sans"/>
        <a:ea typeface=""/>
        <a:cs typeface=""/>
      </a:majorFont>
      <a:minorFont>
        <a:latin typeface="Open sans"/>
        <a:ea typeface=""/>
        <a:cs typeface=""/>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CERNCorporate16-9.potx</Template>
  <TotalTime>9701</TotalTime>
  <Words>1865</Words>
  <Application>Microsoft Office PowerPoint</Application>
  <PresentationFormat>On-screen Show (16:9)</PresentationFormat>
  <Paragraphs>354</Paragraphs>
  <Slides>33</Slides>
  <Notes>2</Notes>
  <HiddenSlides>0</HiddenSlides>
  <MMClips>2</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33</vt:i4>
      </vt:variant>
    </vt:vector>
  </HeadingPairs>
  <TitlesOfParts>
    <vt:vector size="43" baseType="lpstr">
      <vt:lpstr>Arial</vt:lpstr>
      <vt:lpstr>Calibri</vt:lpstr>
      <vt:lpstr>Cambria Math</vt:lpstr>
      <vt:lpstr>Courier New</vt:lpstr>
      <vt:lpstr>Open sans</vt:lpstr>
      <vt:lpstr>Optima</vt:lpstr>
      <vt:lpstr>Times New Roman</vt:lpstr>
      <vt:lpstr>Wingdings</vt:lpstr>
      <vt:lpstr>CERNCorporate16-9</vt:lpstr>
      <vt:lpstr>1_CERNCorporate16-9</vt:lpstr>
      <vt:lpstr>Automated Crack Detection for Large-scale Tunnel Structure Using  Deep Learning</vt:lpstr>
      <vt:lpstr>Why Are We Here?</vt:lpstr>
      <vt:lpstr>Outline </vt:lpstr>
      <vt:lpstr>Outline </vt:lpstr>
      <vt:lpstr>Motivation</vt:lpstr>
      <vt:lpstr>Outline </vt:lpstr>
      <vt:lpstr>Convolution Neural Network (CNN)</vt:lpstr>
      <vt:lpstr>Algorithm development </vt:lpstr>
      <vt:lpstr>PowerPoint Presentation</vt:lpstr>
      <vt:lpstr>Outline </vt:lpstr>
      <vt:lpstr>Algorithm testing </vt:lpstr>
      <vt:lpstr>PowerPoint Presentation</vt:lpstr>
      <vt:lpstr>PowerPoint Presentation</vt:lpstr>
      <vt:lpstr>PowerPoint Presentation</vt:lpstr>
      <vt:lpstr>Testing Results </vt:lpstr>
      <vt:lpstr>Outline </vt:lpstr>
      <vt:lpstr>Crack Classification </vt:lpstr>
      <vt:lpstr>Crack Classification </vt:lpstr>
      <vt:lpstr>Crack Classification Test results </vt:lpstr>
      <vt:lpstr>Outline </vt:lpstr>
      <vt:lpstr>Algorithm deployment </vt:lpstr>
      <vt:lpstr>LHC point 5</vt:lpstr>
      <vt:lpstr>Results TT1  </vt:lpstr>
      <vt:lpstr>Sectional Breakdown </vt:lpstr>
      <vt:lpstr>Outline </vt:lpstr>
      <vt:lpstr>Shaft inspections </vt:lpstr>
      <vt:lpstr>Drone experimentation (PX84) </vt:lpstr>
      <vt:lpstr>Drone experimentation (PX84) </vt:lpstr>
      <vt:lpstr>Outline </vt:lpstr>
      <vt:lpstr>Future R&amp;D</vt:lpstr>
      <vt:lpstr>Publications </vt:lpstr>
      <vt:lpstr>Future BE-CEM collaboration  </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Roddy Cunningham</cp:lastModifiedBy>
  <cp:revision>375</cp:revision>
  <dcterms:created xsi:type="dcterms:W3CDTF">2012-11-30T11:04:26Z</dcterms:created>
  <dcterms:modified xsi:type="dcterms:W3CDTF">2021-09-14T15:15:16Z</dcterms:modified>
</cp:coreProperties>
</file>