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76" r:id="rId5"/>
    <p:sldId id="277" r:id="rId6"/>
    <p:sldId id="279" r:id="rId7"/>
    <p:sldId id="288" r:id="rId8"/>
    <p:sldId id="278" r:id="rId9"/>
    <p:sldId id="280" r:id="rId10"/>
    <p:sldId id="281" r:id="rId11"/>
    <p:sldId id="291" r:id="rId12"/>
    <p:sldId id="289" r:id="rId13"/>
    <p:sldId id="282" r:id="rId14"/>
    <p:sldId id="283" r:id="rId15"/>
    <p:sldId id="284" r:id="rId16"/>
    <p:sldId id="285" r:id="rId17"/>
    <p:sldId id="292" r:id="rId18"/>
    <p:sldId id="294" r:id="rId19"/>
    <p:sldId id="295" r:id="rId20"/>
    <p:sldId id="296" r:id="rId21"/>
    <p:sldId id="293" r:id="rId22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Objects="1" showGuides="1">
      <p:cViewPr varScale="1">
        <p:scale>
          <a:sx n="166" d="100"/>
          <a:sy n="166" d="100"/>
        </p:scale>
        <p:origin x="204" y="5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B5154-DEFD-4AA3-B232-7B4E2F81DD7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0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H. Mainaud Durand, M. Sosin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hyperlink" Target="https://indico.cern.ch/event/1015011/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edms.cern.ch/file/2617042/1/2021-09-29_WGA_VR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886573/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Technical </a:t>
            </a:r>
            <a:r>
              <a:rPr lang="en-US" dirty="0"/>
              <a:t>update on the UAP design and ongoing technical developments on the FRAS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Mateusz </a:t>
            </a:r>
            <a:r>
              <a:rPr lang="pl-PL" dirty="0" smtClean="0"/>
              <a:t>Sosin on behalf of WP15.4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WP5.2 Technical Meeting 2021-10-18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9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63" y="-72476"/>
            <a:ext cx="8321110" cy="994172"/>
          </a:xfrm>
        </p:spPr>
        <p:txBody>
          <a:bodyPr>
            <a:normAutofit/>
          </a:bodyPr>
          <a:lstStyle/>
          <a:p>
            <a:r>
              <a:rPr lang="pl-PL" sz="2100" dirty="0" smtClean="0"/>
              <a:t>Collimator, TCLM case – </a:t>
            </a:r>
            <a:r>
              <a:rPr lang="pl-PL" sz="2100" dirty="0"/>
              <a:t>parallel installation – current </a:t>
            </a:r>
            <a:r>
              <a:rPr lang="pl-PL" sz="2100" dirty="0" smtClean="0"/>
              <a:t/>
            </a:r>
            <a:br>
              <a:rPr lang="pl-PL" sz="2100" dirty="0" smtClean="0"/>
            </a:br>
            <a:r>
              <a:rPr lang="pl-PL" sz="2100" dirty="0" smtClean="0"/>
              <a:t>integration </a:t>
            </a:r>
            <a:r>
              <a:rPr lang="pl-PL" sz="2100" dirty="0"/>
              <a:t>for </a:t>
            </a:r>
            <a:r>
              <a:rPr lang="pl-PL" sz="2100" dirty="0" smtClean="0"/>
              <a:t>HL-LHC (and LHC collimators case)</a:t>
            </a:r>
            <a:endParaRPr lang="en-GB" sz="2100" dirty="0"/>
          </a:p>
        </p:txBody>
      </p:sp>
      <p:grpSp>
        <p:nvGrpSpPr>
          <p:cNvPr id="24" name="Group 23"/>
          <p:cNvGrpSpPr/>
          <p:nvPr/>
        </p:nvGrpSpPr>
        <p:grpSpPr>
          <a:xfrm rot="21377402">
            <a:off x="692742" y="1733765"/>
            <a:ext cx="5101119" cy="2146236"/>
            <a:chOff x="750013" y="2414427"/>
            <a:chExt cx="6801492" cy="2861648"/>
          </a:xfrm>
        </p:grpSpPr>
        <p:sp>
          <p:nvSpPr>
            <p:cNvPr id="4" name="Rectangle 3"/>
            <p:cNvSpPr/>
            <p:nvPr/>
          </p:nvSpPr>
          <p:spPr>
            <a:xfrm>
              <a:off x="2452643" y="4221622"/>
              <a:ext cx="3418318" cy="10255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627304" y="4324172"/>
              <a:ext cx="752894" cy="82470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875632" y="4324172"/>
              <a:ext cx="752894" cy="82470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452643" y="5148874"/>
              <a:ext cx="3418318" cy="10255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52643" y="3655446"/>
              <a:ext cx="3418318" cy="10255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452643" y="4116535"/>
              <a:ext cx="3418318" cy="10255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740145" y="3731090"/>
              <a:ext cx="3055" cy="38690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158747" y="3717599"/>
              <a:ext cx="3055" cy="38690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5637088" y="3728359"/>
              <a:ext cx="3055" cy="38690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280863" y="2414427"/>
              <a:ext cx="3739793" cy="1241019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750013" y="3078996"/>
              <a:ext cx="6801492" cy="20548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50013" y="5255527"/>
              <a:ext cx="6801492" cy="2054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222598" flipH="1" flipV="1">
              <a:off x="964002" y="3120403"/>
              <a:ext cx="145615" cy="215494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973860" y="4019030"/>
              <a:ext cx="70147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350" dirty="0"/>
                <a:t>~1m</a:t>
              </a:r>
              <a:endParaRPr lang="en-GB" sz="1350" dirty="0"/>
            </a:p>
          </p:txBody>
        </p:sp>
      </p:grpSp>
      <p:cxnSp>
        <p:nvCxnSpPr>
          <p:cNvPr id="26" name="Straight Connector 25"/>
          <p:cNvCxnSpPr/>
          <p:nvPr/>
        </p:nvCxnSpPr>
        <p:spPr>
          <a:xfrm flipH="1">
            <a:off x="1782680" y="2331891"/>
            <a:ext cx="3475" cy="160982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766526" y="4057561"/>
            <a:ext cx="5091428" cy="3439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132363" y="3826584"/>
            <a:ext cx="20874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50" dirty="0"/>
              <a:t>α</a:t>
            </a:r>
            <a:r>
              <a:rPr lang="pl-PL" sz="1350" dirty="0"/>
              <a:t>=~0.71deg = 12.3 mrad</a:t>
            </a:r>
            <a:endParaRPr lang="en-GB" sz="135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785319" y="2317119"/>
            <a:ext cx="163238" cy="162459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794454" y="3926341"/>
            <a:ext cx="154991" cy="6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219125" y="4254654"/>
            <a:ext cx="10262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50" dirty="0">
                <a:solidFill>
                  <a:srgbClr val="0070C0"/>
                </a:solidFill>
              </a:rPr>
              <a:t>Δ</a:t>
            </a:r>
            <a:r>
              <a:rPr lang="pl-PL" sz="1350" dirty="0">
                <a:solidFill>
                  <a:srgbClr val="0070C0"/>
                </a:solidFill>
              </a:rPr>
              <a:t>~12.3mm</a:t>
            </a:r>
            <a:endParaRPr lang="en-GB" sz="1350" dirty="0">
              <a:solidFill>
                <a:srgbClr val="0070C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1619672" y="3926342"/>
            <a:ext cx="247266" cy="373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77890" y="921696"/>
            <a:ext cx="31199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Alignment issues – </a:t>
            </a:r>
            <a:b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straight design of all support</a:t>
            </a:r>
            <a:r>
              <a:rPr lang="pl-PL" sz="1200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endParaRPr lang="pl-PL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Slope ~1.25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%</a:t>
            </a: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Needed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longitudinal/lateral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shift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offsets 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when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installing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supporting tables (error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prone during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installation)</a:t>
            </a: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Kinematics introduces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additional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complexity –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difficult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for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manual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adjustment (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need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on-site translation/rotation corrections by SU contractor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teams)</a:t>
            </a:r>
            <a:endParaRPr lang="pl-PL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Adjustable (levelling) FRAS inclinometer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support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required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pl-PL" sz="1200" dirty="0">
                <a:solidFill>
                  <a:schemeClr val="accent5">
                    <a:lumMod val="75000"/>
                  </a:schemeClr>
                </a:solidFill>
              </a:rPr>
            </a:b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Pros: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No UAP stroke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lost</a:t>
            </a: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Simplest design</a:t>
            </a: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261730" y="3836483"/>
            <a:ext cx="94137" cy="1567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99113" y="3929662"/>
            <a:ext cx="685566" cy="4338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3261" y="4329205"/>
            <a:ext cx="8338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50" dirty="0">
                <a:solidFill>
                  <a:srgbClr val="FF0000"/>
                </a:solidFill>
              </a:rPr>
              <a:t>Δ</a:t>
            </a:r>
            <a:r>
              <a:rPr lang="pl-PL" sz="1350" dirty="0">
                <a:solidFill>
                  <a:srgbClr val="FF0000"/>
                </a:solidFill>
              </a:rPr>
              <a:t>~4 mm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17601169">
            <a:off x="865919" y="3218154"/>
            <a:ext cx="12923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/>
              <a:t>β</a:t>
            </a:r>
            <a:r>
              <a:rPr lang="pl-PL" sz="900" dirty="0"/>
              <a:t>=~0.45deg = 8 mrad</a:t>
            </a:r>
            <a:endParaRPr lang="en-GB" sz="900" dirty="0"/>
          </a:p>
        </p:txBody>
      </p:sp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41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945" y="-94876"/>
            <a:ext cx="8488289" cy="994172"/>
          </a:xfrm>
        </p:spPr>
        <p:txBody>
          <a:bodyPr>
            <a:normAutofit/>
          </a:bodyPr>
          <a:lstStyle/>
          <a:p>
            <a:r>
              <a:rPr lang="pl-PL" sz="2000" dirty="0"/>
              <a:t>Single shimming – only supporting table </a:t>
            </a:r>
            <a:r>
              <a:rPr lang="pl-PL" sz="2000" dirty="0" smtClean="0"/>
              <a:t>verticalized</a:t>
            </a:r>
            <a:br>
              <a:rPr lang="pl-PL" sz="2000" dirty="0" smtClean="0"/>
            </a:br>
            <a:r>
              <a:rPr lang="pl-PL" sz="2000" dirty="0" smtClean="0"/>
              <a:t>(example of adjustment platforms stroke lost)</a:t>
            </a: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1839482" y="3166216"/>
            <a:ext cx="2563739" cy="769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Rectangle 4"/>
          <p:cNvSpPr/>
          <p:nvPr/>
        </p:nvSpPr>
        <p:spPr>
          <a:xfrm>
            <a:off x="1970478" y="3243129"/>
            <a:ext cx="564671" cy="61852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/>
          <p:cNvSpPr/>
          <p:nvPr/>
        </p:nvSpPr>
        <p:spPr>
          <a:xfrm>
            <a:off x="3656724" y="3243129"/>
            <a:ext cx="564671" cy="61852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/>
        </p:nvSpPr>
        <p:spPr>
          <a:xfrm>
            <a:off x="1839482" y="3861655"/>
            <a:ext cx="2563739" cy="769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Rectangle 7"/>
          <p:cNvSpPr/>
          <p:nvPr/>
        </p:nvSpPr>
        <p:spPr>
          <a:xfrm rot="21415123">
            <a:off x="1839482" y="2741584"/>
            <a:ext cx="2563739" cy="7691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Rectangle 8"/>
          <p:cNvSpPr/>
          <p:nvPr/>
        </p:nvSpPr>
        <p:spPr>
          <a:xfrm>
            <a:off x="1839482" y="3087401"/>
            <a:ext cx="2563739" cy="7691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055109" y="2863190"/>
            <a:ext cx="9435" cy="2253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" idx="2"/>
          </p:cNvCxnSpPr>
          <p:nvPr/>
        </p:nvCxnSpPr>
        <p:spPr>
          <a:xfrm flipV="1">
            <a:off x="3119061" y="2818442"/>
            <a:ext cx="4358" cy="2599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227816" y="2899651"/>
            <a:ext cx="3014" cy="186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21409726">
            <a:off x="1710647" y="1795114"/>
            <a:ext cx="2804845" cy="9307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628650" y="2090046"/>
            <a:ext cx="5091428" cy="31915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28650" y="3868181"/>
            <a:ext cx="5034979" cy="2945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858450" y="2479432"/>
            <a:ext cx="92263" cy="15918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28650" y="4170580"/>
            <a:ext cx="5091428" cy="3439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94487" y="3939603"/>
            <a:ext cx="20874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50" dirty="0"/>
              <a:t>α</a:t>
            </a:r>
            <a:r>
              <a:rPr lang="pl-PL" sz="1350" dirty="0"/>
              <a:t>=~0.71deg = 12.3 mrad</a:t>
            </a:r>
            <a:endParaRPr lang="en-GB" sz="1350" dirty="0"/>
          </a:p>
        </p:txBody>
      </p:sp>
      <p:sp>
        <p:nvSpPr>
          <p:cNvPr id="10" name="Rectangle 9"/>
          <p:cNvSpPr/>
          <p:nvPr/>
        </p:nvSpPr>
        <p:spPr>
          <a:xfrm>
            <a:off x="1839483" y="3938568"/>
            <a:ext cx="275068" cy="11908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4" name="Straight Connector 23"/>
          <p:cNvCxnSpPr/>
          <p:nvPr/>
        </p:nvCxnSpPr>
        <p:spPr>
          <a:xfrm flipH="1" flipV="1">
            <a:off x="2064544" y="2891247"/>
            <a:ext cx="2156851" cy="1680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227816" y="2736463"/>
            <a:ext cx="3014" cy="1868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21386250">
            <a:off x="912925" y="3482188"/>
            <a:ext cx="5261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/>
              <a:t>~1m</a:t>
            </a:r>
            <a:endParaRPr lang="en-GB" sz="1350" dirty="0"/>
          </a:p>
        </p:txBody>
      </p:sp>
      <p:sp>
        <p:nvSpPr>
          <p:cNvPr id="29" name="TextBox 28"/>
          <p:cNvSpPr txBox="1"/>
          <p:nvPr/>
        </p:nvSpPr>
        <p:spPr>
          <a:xfrm>
            <a:off x="4476611" y="2675914"/>
            <a:ext cx="8996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00" dirty="0"/>
              <a:t>Longit:</a:t>
            </a:r>
          </a:p>
          <a:p>
            <a:r>
              <a:rPr lang="pl-PL" sz="900" dirty="0"/>
              <a:t>Stroke lost -&gt; </a:t>
            </a:r>
            <a:br>
              <a:rPr lang="pl-PL" sz="900" dirty="0"/>
            </a:br>
            <a:r>
              <a:rPr lang="pl-PL" sz="900" dirty="0"/>
              <a:t>~8.1mm </a:t>
            </a:r>
            <a:endParaRPr lang="en-GB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3180758" y="2798776"/>
            <a:ext cx="9492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/>
              <a:t>x=660mm</a:t>
            </a:r>
            <a:endParaRPr lang="en-GB" sz="135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28112" y="2362253"/>
            <a:ext cx="97731" cy="45618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36398" y="4276095"/>
            <a:ext cx="9781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50" dirty="0">
                <a:solidFill>
                  <a:srgbClr val="0070C0"/>
                </a:solidFill>
              </a:rPr>
              <a:t>Δ</a:t>
            </a:r>
            <a:r>
              <a:rPr lang="pl-PL" sz="1350" dirty="0">
                <a:solidFill>
                  <a:srgbClr val="0070C0"/>
                </a:solidFill>
              </a:rPr>
              <a:t>~4.9 mm</a:t>
            </a:r>
            <a:endParaRPr lang="en-GB" sz="1350" dirty="0">
              <a:solidFill>
                <a:srgbClr val="0070C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575527" y="2861417"/>
            <a:ext cx="10159" cy="1438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514449" y="2340814"/>
            <a:ext cx="8715" cy="4890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514443" y="2812329"/>
            <a:ext cx="154991" cy="6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16200000">
            <a:off x="881458" y="2676851"/>
            <a:ext cx="9589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/>
              <a:t>h=400mm</a:t>
            </a:r>
            <a:endParaRPr lang="en-GB" sz="1350" dirty="0"/>
          </a:p>
        </p:txBody>
      </p:sp>
      <p:sp>
        <p:nvSpPr>
          <p:cNvPr id="44" name="TextBox 43"/>
          <p:cNvSpPr txBox="1"/>
          <p:nvPr/>
        </p:nvSpPr>
        <p:spPr>
          <a:xfrm>
            <a:off x="5812022" y="1049050"/>
            <a:ext cx="3359061" cy="3485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Alignment issues – </a:t>
            </a:r>
            <a:b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straight design of all support: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pl-PL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Slope </a:t>
            </a: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~ 1.25%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~</a:t>
            </a: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4.9 mm longitudinal shift caused by UAP </a:t>
            </a:r>
            <a:br>
              <a:rPr lang="en-GB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vs. beam height distance tilted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Kinematics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introduces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additional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complexity</a:t>
            </a:r>
            <a:endParaRPr lang="pl-PL" sz="135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Adjustable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(levelling) FRAS inclinometer </a:t>
            </a:r>
            <a:br>
              <a:rPr lang="pl-PL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support required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pl-PL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pl-PL" sz="1200" b="1" dirty="0" smtClean="0">
                <a:solidFill>
                  <a:schemeClr val="accent5">
                    <a:lumMod val="75000"/>
                  </a:schemeClr>
                </a:solidFill>
              </a:rPr>
              <a:t>Pros</a:t>
            </a:r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Supporting table easy to level, </a:t>
            </a:r>
            <a:b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using shims and standard level</a:t>
            </a:r>
            <a:b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tools</a:t>
            </a: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l-PL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pl-PL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</p:txBody>
      </p:sp>
      <p:sp>
        <p:nvSpPr>
          <p:cNvPr id="34" name="TextBox 33"/>
          <p:cNvSpPr txBox="1"/>
          <p:nvPr/>
        </p:nvSpPr>
        <p:spPr>
          <a:xfrm>
            <a:off x="3317457" y="1121677"/>
            <a:ext cx="1999265" cy="5078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900" dirty="0"/>
              <a:t>Radial:</a:t>
            </a:r>
          </a:p>
          <a:p>
            <a:r>
              <a:rPr lang="el-GR" sz="900" dirty="0"/>
              <a:t>β</a:t>
            </a:r>
            <a:r>
              <a:rPr lang="pl-PL" sz="900" dirty="0"/>
              <a:t>=~0.45deg = 8 mrad</a:t>
            </a:r>
          </a:p>
          <a:p>
            <a:r>
              <a:rPr lang="pl-PL" sz="900" dirty="0"/>
              <a:t>y=385 mm -&gt; Stroke lost -&gt; ~3mm  </a:t>
            </a:r>
            <a:endParaRPr lang="en-GB" sz="9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709870" y="838784"/>
            <a:ext cx="624439" cy="420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072287" y="2999422"/>
            <a:ext cx="2149108" cy="10793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70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32" y="-115725"/>
            <a:ext cx="7886700" cy="994172"/>
          </a:xfrm>
        </p:spPr>
        <p:txBody>
          <a:bodyPr/>
          <a:lstStyle/>
          <a:p>
            <a:r>
              <a:rPr lang="pl-PL" sz="2400" dirty="0" smtClean="0"/>
              <a:t>Supporting table and adj. </a:t>
            </a:r>
            <a:r>
              <a:rPr lang="pl-PL" sz="2400" dirty="0"/>
              <a:t>p</a:t>
            </a:r>
            <a:r>
              <a:rPr lang="pl-PL" sz="2400" dirty="0" smtClean="0"/>
              <a:t>latform levelled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1839482" y="3166216"/>
            <a:ext cx="2563739" cy="769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Rectangle 4"/>
          <p:cNvSpPr/>
          <p:nvPr/>
        </p:nvSpPr>
        <p:spPr>
          <a:xfrm>
            <a:off x="1970478" y="3243129"/>
            <a:ext cx="564671" cy="61852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/>
          <p:cNvSpPr/>
          <p:nvPr/>
        </p:nvSpPr>
        <p:spPr>
          <a:xfrm>
            <a:off x="3656724" y="3243129"/>
            <a:ext cx="564671" cy="61852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/>
        </p:nvSpPr>
        <p:spPr>
          <a:xfrm>
            <a:off x="1839482" y="3861655"/>
            <a:ext cx="2563739" cy="769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Rectangle 7"/>
          <p:cNvSpPr/>
          <p:nvPr/>
        </p:nvSpPr>
        <p:spPr>
          <a:xfrm>
            <a:off x="1839482" y="2741584"/>
            <a:ext cx="2563739" cy="7691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Rectangle 8"/>
          <p:cNvSpPr/>
          <p:nvPr/>
        </p:nvSpPr>
        <p:spPr>
          <a:xfrm>
            <a:off x="1839482" y="3087401"/>
            <a:ext cx="2563739" cy="7691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055109" y="2807507"/>
            <a:ext cx="4415" cy="2809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" idx="2"/>
          </p:cNvCxnSpPr>
          <p:nvPr/>
        </p:nvCxnSpPr>
        <p:spPr>
          <a:xfrm flipV="1">
            <a:off x="3119061" y="2818442"/>
            <a:ext cx="4358" cy="2599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221394" y="2837203"/>
            <a:ext cx="6422" cy="2492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21409726">
            <a:off x="1680250" y="1623567"/>
            <a:ext cx="2804845" cy="9307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628650" y="1939175"/>
            <a:ext cx="5091428" cy="31915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28650" y="3868181"/>
            <a:ext cx="5034979" cy="2945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950711" y="2449693"/>
            <a:ext cx="1" cy="162161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28650" y="4170580"/>
            <a:ext cx="5091428" cy="3439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94487" y="3939603"/>
            <a:ext cx="20874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50" dirty="0"/>
              <a:t>α</a:t>
            </a:r>
            <a:r>
              <a:rPr lang="pl-PL" sz="1350" dirty="0"/>
              <a:t>=~0.71deg = 12.3 mrad</a:t>
            </a:r>
            <a:endParaRPr lang="en-GB" sz="1350" dirty="0"/>
          </a:p>
        </p:txBody>
      </p:sp>
      <p:sp>
        <p:nvSpPr>
          <p:cNvPr id="10" name="Rectangle 9"/>
          <p:cNvSpPr/>
          <p:nvPr/>
        </p:nvSpPr>
        <p:spPr>
          <a:xfrm>
            <a:off x="1839483" y="3938568"/>
            <a:ext cx="275068" cy="11908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TextBox 27"/>
          <p:cNvSpPr txBox="1"/>
          <p:nvPr/>
        </p:nvSpPr>
        <p:spPr>
          <a:xfrm rot="21386250">
            <a:off x="883211" y="3073782"/>
            <a:ext cx="5261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/>
              <a:t>~1m</a:t>
            </a:r>
            <a:endParaRPr lang="en-GB" sz="1350" dirty="0"/>
          </a:p>
        </p:txBody>
      </p:sp>
      <p:sp>
        <p:nvSpPr>
          <p:cNvPr id="26" name="Rectangle 25"/>
          <p:cNvSpPr/>
          <p:nvPr/>
        </p:nvSpPr>
        <p:spPr>
          <a:xfrm>
            <a:off x="1977016" y="2624279"/>
            <a:ext cx="275068" cy="11908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1" name="Rectangle 30"/>
          <p:cNvSpPr/>
          <p:nvPr/>
        </p:nvSpPr>
        <p:spPr>
          <a:xfrm>
            <a:off x="3952749" y="2504997"/>
            <a:ext cx="275068" cy="23830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/>
          <p:cNvSpPr txBox="1"/>
          <p:nvPr/>
        </p:nvSpPr>
        <p:spPr>
          <a:xfrm>
            <a:off x="5987413" y="915566"/>
            <a:ext cx="28840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Alignment issues – </a:t>
            </a:r>
            <a:b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straight design of all support</a:t>
            </a:r>
            <a:r>
              <a:rPr lang="pl-PL" sz="1200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endParaRPr lang="pl-PL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Slope ~1.25%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Smallest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longitudinal shift caused by UAP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vs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. beam height distance tilted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Additional shims required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pl-PL" sz="1200" b="1" dirty="0">
                <a:solidFill>
                  <a:schemeClr val="accent5">
                    <a:lumMod val="75000"/>
                  </a:schemeClr>
                </a:solidFill>
              </a:rPr>
              <a:t>Pros: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No UAP stroke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lost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No need for inclinometers angled supports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Minimized risk of assembly offset</a:t>
            </a:r>
            <a:b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errors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Intuitive kinematics for SU teams during manual alignment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l-PL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pl-PL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cxnSp>
        <p:nvCxnSpPr>
          <p:cNvPr id="12" name="Straight Arrow Connector 11"/>
          <p:cNvCxnSpPr>
            <a:stCxn id="16" idx="1"/>
          </p:cNvCxnSpPr>
          <p:nvPr/>
        </p:nvCxnSpPr>
        <p:spPr>
          <a:xfrm flipH="1">
            <a:off x="1656652" y="2166532"/>
            <a:ext cx="25745" cy="1904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479133" y="2023201"/>
            <a:ext cx="25745" cy="1904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09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064" y="871649"/>
            <a:ext cx="3135086" cy="41507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"/>
            <a:ext cx="7886700" cy="994172"/>
          </a:xfrm>
        </p:spPr>
        <p:txBody>
          <a:bodyPr/>
          <a:lstStyle/>
          <a:p>
            <a:r>
              <a:rPr lang="pl-PL" sz="2400" dirty="0" smtClean="0"/>
              <a:t>Solution option - shims integration?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" y="1115298"/>
            <a:ext cx="4008664" cy="4028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74710" y="3093293"/>
            <a:ext cx="1465466" cy="5773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88" dirty="0"/>
              <a:t>Pin-mounted </a:t>
            </a:r>
            <a:br>
              <a:rPr lang="pl-PL" sz="788" dirty="0"/>
            </a:br>
            <a:r>
              <a:rPr lang="pl-PL" sz="788" dirty="0"/>
              <a:t>– issue with pins fitting</a:t>
            </a:r>
          </a:p>
          <a:p>
            <a:r>
              <a:rPr lang="pl-PL" sz="788" dirty="0"/>
              <a:t>+ screws + concave convex </a:t>
            </a:r>
            <a:br>
              <a:rPr lang="pl-PL" sz="788" dirty="0"/>
            </a:br>
            <a:r>
              <a:rPr lang="pl-PL" sz="788" dirty="0"/>
              <a:t>washer </a:t>
            </a:r>
            <a:endParaRPr lang="en-GB" sz="788" dirty="0"/>
          </a:p>
        </p:txBody>
      </p:sp>
      <p:sp>
        <p:nvSpPr>
          <p:cNvPr id="6" name="TextBox 5"/>
          <p:cNvSpPr txBox="1"/>
          <p:nvPr/>
        </p:nvSpPr>
        <p:spPr>
          <a:xfrm>
            <a:off x="3583066" y="3586462"/>
            <a:ext cx="1749197" cy="33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88" dirty="0"/>
              <a:t>Screws + concave convex washer </a:t>
            </a:r>
            <a:br>
              <a:rPr lang="pl-PL" sz="788" dirty="0"/>
            </a:br>
            <a:r>
              <a:rPr lang="pl-PL" sz="788" dirty="0"/>
              <a:t>mounted</a:t>
            </a:r>
            <a:endParaRPr lang="en-GB" sz="788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742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F9FF-D8CD-4499-B8D3-B7305FFADDB4}" type="slidenum">
              <a:rPr lang="en-GB" smtClean="0"/>
              <a:t>14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436" y="1101631"/>
            <a:ext cx="3344929" cy="25086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8470" y="1448237"/>
            <a:ext cx="4140625" cy="27604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672" y="3723878"/>
            <a:ext cx="121379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/>
              <a:t>Jack levelling</a:t>
            </a:r>
            <a:endParaRPr lang="en-GB" sz="1350" dirty="0"/>
          </a:p>
        </p:txBody>
      </p:sp>
      <p:sp>
        <p:nvSpPr>
          <p:cNvPr id="10" name="Oval 9"/>
          <p:cNvSpPr/>
          <p:nvPr/>
        </p:nvSpPr>
        <p:spPr>
          <a:xfrm>
            <a:off x="1827780" y="1788329"/>
            <a:ext cx="335902" cy="27058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Oval 10"/>
          <p:cNvSpPr/>
          <p:nvPr/>
        </p:nvSpPr>
        <p:spPr>
          <a:xfrm>
            <a:off x="1305053" y="2229967"/>
            <a:ext cx="335902" cy="27058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55576" y="-168056"/>
            <a:ext cx="8263830" cy="994172"/>
          </a:xfrm>
        </p:spPr>
        <p:txBody>
          <a:bodyPr>
            <a:normAutofit/>
          </a:bodyPr>
          <a:lstStyle/>
          <a:p>
            <a:r>
              <a:rPr lang="pl-PL" sz="2100" dirty="0" smtClean="0"/>
              <a:t>Other alternatives – grouting?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8036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139702"/>
            <a:ext cx="7920000" cy="433213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Spare slides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6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"/>
            <a:ext cx="7886700" cy="994172"/>
          </a:xfrm>
        </p:spPr>
        <p:txBody>
          <a:bodyPr/>
          <a:lstStyle/>
          <a:p>
            <a:r>
              <a:rPr lang="pl-PL" dirty="0" smtClean="0"/>
              <a:t>Collimator shims – example of integration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487" y="1524000"/>
            <a:ext cx="7301027" cy="3539728"/>
          </a:xfrm>
          <a:prstGeom prst="rect">
            <a:avLst/>
          </a:prstGeom>
        </p:spPr>
      </p:pic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054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"/>
            <a:ext cx="7886700" cy="994172"/>
          </a:xfrm>
        </p:spPr>
        <p:txBody>
          <a:bodyPr/>
          <a:lstStyle/>
          <a:p>
            <a:r>
              <a:rPr lang="pl-PL" dirty="0" smtClean="0"/>
              <a:t>TCLMB shims – example of integration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06" y="1491344"/>
            <a:ext cx="8747609" cy="34492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490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2917698"/>
            <a:ext cx="4680080" cy="214548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Universal Alignment Platform integration</a:t>
            </a:r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653" y="727386"/>
            <a:ext cx="3267963" cy="30106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778063"/>
            <a:ext cx="2035023" cy="2380844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 rot="16200000">
            <a:off x="4147651" y="1513527"/>
            <a:ext cx="235694" cy="8757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070934" y="4803339"/>
            <a:ext cx="1976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IP5 </a:t>
            </a:r>
            <a:r>
              <a:rPr lang="en-GB" sz="1400" i="1" dirty="0" smtClean="0"/>
              <a:t>C</a:t>
            </a:r>
            <a:r>
              <a:rPr lang="pl-PL" sz="1400" i="1" dirty="0" smtClean="0"/>
              <a:t>ollimators layout </a:t>
            </a:r>
            <a:endParaRPr lang="en-GB" sz="1400" i="1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6307611" y="2517925"/>
            <a:ext cx="931944" cy="1614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228187" y="1923755"/>
            <a:ext cx="1011368" cy="1956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579643" y="1222577"/>
            <a:ext cx="659912" cy="1152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05713" y="1631334"/>
            <a:ext cx="1358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 smtClean="0"/>
              <a:t>Collimator 3-ball interface plate</a:t>
            </a:r>
            <a:endParaRPr lang="en-GB" sz="12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7230747" y="994843"/>
            <a:ext cx="1246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i="1" dirty="0" smtClean="0"/>
              <a:t>Collimator</a:t>
            </a:r>
            <a:br>
              <a:rPr lang="pl-PL" sz="1200" i="1" dirty="0" smtClean="0"/>
            </a:br>
            <a:r>
              <a:rPr lang="pl-PL" sz="1200" i="1" dirty="0" smtClean="0"/>
              <a:t>equipped</a:t>
            </a:r>
            <a:endParaRPr lang="en-GB" sz="12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7256275" y="2232717"/>
            <a:ext cx="1739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 smtClean="0"/>
              <a:t>Universal Alignment Platform (UAP)</a:t>
            </a:r>
            <a:endParaRPr lang="en-GB" sz="1200" i="1" dirty="0"/>
          </a:p>
        </p:txBody>
      </p:sp>
      <p:sp>
        <p:nvSpPr>
          <p:cNvPr id="36" name="Rectangle 35"/>
          <p:cNvSpPr/>
          <p:nvPr/>
        </p:nvSpPr>
        <p:spPr>
          <a:xfrm>
            <a:off x="217086" y="3790434"/>
            <a:ext cx="328436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i="1" dirty="0" smtClean="0"/>
              <a:t>Collimator installed on the Universal</a:t>
            </a:r>
          </a:p>
          <a:p>
            <a:r>
              <a:rPr lang="pl-PL" sz="1400" i="1" dirty="0" smtClean="0"/>
              <a:t>Alignment Platform (UAP)</a:t>
            </a:r>
            <a:br>
              <a:rPr lang="pl-PL" sz="1400" i="1" dirty="0" smtClean="0"/>
            </a:br>
            <a:r>
              <a:rPr lang="en-GB" sz="1400" i="1" dirty="0" smtClean="0"/>
              <a:t>ST1164052_01</a:t>
            </a:r>
            <a:r>
              <a:rPr lang="pl-PL" sz="1400" i="1" dirty="0" smtClean="0"/>
              <a:t> (L. </a:t>
            </a:r>
            <a:r>
              <a:rPr lang="pl-PL" sz="1400" i="1" dirty="0"/>
              <a:t>Gentini, E. </a:t>
            </a:r>
            <a:r>
              <a:rPr lang="pl-PL" sz="1400" i="1" dirty="0" smtClean="0"/>
              <a:t>Urrutia)</a:t>
            </a:r>
          </a:p>
          <a:p>
            <a:endParaRPr lang="en-GB" sz="1400" i="1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80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87041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1800" dirty="0"/>
              <a:t>Update on the switches integration (possible solutions being </a:t>
            </a:r>
            <a:r>
              <a:rPr lang="en-US" sz="1800" dirty="0" smtClean="0"/>
              <a:t>investigated</a:t>
            </a:r>
            <a:r>
              <a:rPr lang="pl-PL" sz="1800" dirty="0" smtClean="0"/>
              <a:t>)</a:t>
            </a:r>
            <a:r>
              <a:rPr lang="en-US" sz="1800" dirty="0" smtClean="0"/>
              <a:t> </a:t>
            </a:r>
            <a:endParaRPr lang="pl-PL" sz="1800" dirty="0" smtClean="0"/>
          </a:p>
          <a:p>
            <a:pPr algn="l"/>
            <a:r>
              <a:rPr lang="en-US" sz="1800" dirty="0" smtClean="0"/>
              <a:t>Update </a:t>
            </a:r>
            <a:r>
              <a:rPr lang="en-US" sz="1800" dirty="0"/>
              <a:t>on </a:t>
            </a:r>
            <a:r>
              <a:rPr lang="en-US" sz="1800" dirty="0" smtClean="0"/>
              <a:t>sensors </a:t>
            </a:r>
            <a:r>
              <a:rPr lang="en-US" sz="1800" dirty="0"/>
              <a:t>quantities to be </a:t>
            </a:r>
            <a:r>
              <a:rPr lang="en-US" sz="1800" dirty="0" smtClean="0"/>
              <a:t>implement</a:t>
            </a:r>
            <a:r>
              <a:rPr lang="pl-PL" sz="1800" dirty="0" smtClean="0"/>
              <a:t>ed</a:t>
            </a:r>
            <a:endParaRPr lang="en-GB" sz="1800" dirty="0"/>
          </a:p>
          <a:p>
            <a:pPr algn="l"/>
            <a:r>
              <a:rPr lang="en-US" sz="1800" dirty="0" smtClean="0"/>
              <a:t>Update </a:t>
            </a:r>
            <a:r>
              <a:rPr lang="en-US" sz="1800" dirty="0"/>
              <a:t>on the arguments for the UAP levelling and discussions on what to do for the </a:t>
            </a:r>
            <a:r>
              <a:rPr lang="en-US" sz="1800" dirty="0" smtClean="0"/>
              <a:t>two</a:t>
            </a:r>
            <a:r>
              <a:rPr lang="pl-PL" sz="1800" dirty="0" smtClean="0"/>
              <a:t> prototyes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23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511" y="1150215"/>
            <a:ext cx="1558929" cy="129797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63297" y="826291"/>
            <a:ext cx="1620180" cy="1143587"/>
            <a:chOff x="0" y="0"/>
            <a:chExt cx="3557269" cy="2482850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3557269" cy="2482850"/>
              <a:chOff x="0" y="0"/>
              <a:chExt cx="3557520" cy="248285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2695" y="0"/>
                <a:ext cx="1774825" cy="2482850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30736"/>
                <a:ext cx="2132330" cy="1759585"/>
              </a:xfrm>
              <a:prstGeom prst="rect">
                <a:avLst/>
              </a:prstGeom>
            </p:spPr>
          </p:pic>
        </p:grpSp>
        <p:cxnSp>
          <p:nvCxnSpPr>
            <p:cNvPr id="15" name="Straight Connector 14"/>
            <p:cNvCxnSpPr/>
            <p:nvPr/>
          </p:nvCxnSpPr>
          <p:spPr>
            <a:xfrm>
              <a:off x="1052712" y="1759644"/>
              <a:ext cx="7684" cy="6454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84309" y="1506070"/>
              <a:ext cx="7684" cy="6454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859536" y="975872"/>
              <a:ext cx="7684" cy="6454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068080" y="1629015"/>
              <a:ext cx="799140" cy="7527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284309" y="2182265"/>
              <a:ext cx="776151" cy="2077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2043953" y="699247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1897956" y="1137237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1605963" y="1360074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375442" y="1629015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1252497" y="1698171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611560" y="2048269"/>
            <a:ext cx="1836685" cy="380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Bef>
                <a:spcPts val="750"/>
              </a:spcBef>
              <a:spcAft>
                <a:spcPts val="750"/>
              </a:spcAft>
            </a:pPr>
            <a:r>
              <a:rPr lang="en-GB" sz="7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Universal adjustment platform – manual operation concept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656437" y="1065965"/>
            <a:ext cx="2254560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Universal adjustment solution - permanent motors version concept. Platform equipped with WPS sensors</a:t>
            </a:r>
          </a:p>
        </p:txBody>
      </p:sp>
      <p:cxnSp>
        <p:nvCxnSpPr>
          <p:cNvPr id="92" name="Straight Connector 91"/>
          <p:cNvCxnSpPr/>
          <p:nvPr/>
        </p:nvCxnSpPr>
        <p:spPr>
          <a:xfrm flipV="1">
            <a:off x="178662" y="3407472"/>
            <a:ext cx="684161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323528" y="2507533"/>
            <a:ext cx="8424936" cy="847535"/>
          </a:xfrm>
        </p:spPr>
        <p:txBody>
          <a:bodyPr>
            <a:noAutofit/>
          </a:bodyPr>
          <a:lstStyle/>
          <a:p>
            <a:pPr algn="l"/>
            <a:r>
              <a:rPr lang="pl-PL" sz="1200" dirty="0" smtClean="0"/>
              <a:t>For now manual UAP configuratuion tested</a:t>
            </a:r>
          </a:p>
          <a:p>
            <a:pPr lvl="1" algn="l"/>
            <a:r>
              <a:rPr lang="pl-PL" sz="1000" dirty="0" smtClean="0"/>
              <a:t>Internal </a:t>
            </a:r>
            <a:r>
              <a:rPr lang="pl-PL" sz="1000" dirty="0"/>
              <a:t>review on UAP </a:t>
            </a:r>
            <a:r>
              <a:rPr lang="pl-PL" sz="1000" dirty="0" smtClean="0"/>
              <a:t>for </a:t>
            </a:r>
            <a:r>
              <a:rPr lang="pl-PL" sz="1000" dirty="0"/>
              <a:t>Collimators and </a:t>
            </a:r>
            <a:r>
              <a:rPr lang="pl-PL" sz="1000" dirty="0" smtClean="0"/>
              <a:t>Masks </a:t>
            </a:r>
            <a:br>
              <a:rPr lang="pl-PL" sz="1000" dirty="0" smtClean="0"/>
            </a:br>
            <a:r>
              <a:rPr lang="pl-PL" sz="1000" dirty="0" smtClean="0"/>
              <a:t>(</a:t>
            </a:r>
            <a:r>
              <a:rPr lang="pl-PL" sz="1000" dirty="0">
                <a:hlinkClick r:id="rId5"/>
              </a:rPr>
              <a:t>https://indico.cern.ch/event/1015011</a:t>
            </a:r>
            <a:r>
              <a:rPr lang="pl-PL" sz="1000" dirty="0" smtClean="0">
                <a:hlinkClick r:id="rId5"/>
              </a:rPr>
              <a:t>/</a:t>
            </a:r>
            <a:r>
              <a:rPr lang="pl-PL" sz="1000" dirty="0" smtClean="0"/>
              <a:t>) 2021-03-11</a:t>
            </a:r>
          </a:p>
          <a:p>
            <a:pPr algn="l"/>
            <a:r>
              <a:rPr lang="pl-PL" sz="1200" dirty="0" smtClean="0">
                <a:solidFill>
                  <a:schemeClr val="accent6">
                    <a:lumMod val="50000"/>
                  </a:schemeClr>
                </a:solidFill>
              </a:rPr>
              <a:t>Design of motorized UAP version (including imit switches integration) – starting Nov 21’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1648731" y="76514"/>
            <a:ext cx="5940000" cy="540000"/>
          </a:xfrm>
        </p:spPr>
        <p:txBody>
          <a:bodyPr/>
          <a:lstStyle/>
          <a:p>
            <a:r>
              <a:rPr lang="pl-PL" sz="2400" dirty="0" smtClean="0"/>
              <a:t>UAP - Limit switches integration</a:t>
            </a:r>
            <a:endParaRPr lang="en-GB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5292080" y="987574"/>
            <a:ext cx="3168352" cy="1872208"/>
          </a:xfrm>
          <a:prstGeom prst="roundRect">
            <a:avLst/>
          </a:prstGeom>
          <a:noFill/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Rectangle 2"/>
          <p:cNvSpPr/>
          <p:nvPr/>
        </p:nvSpPr>
        <p:spPr>
          <a:xfrm>
            <a:off x="5753753" y="2312099"/>
            <a:ext cx="205537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TCLPX, TCTPXH, </a:t>
            </a:r>
          </a:p>
          <a:p>
            <a:r>
              <a:rPr lang="en-GB" sz="1050" dirty="0">
                <a:solidFill>
                  <a:srgbClr val="FF0000"/>
                </a:solidFill>
              </a:rPr>
              <a:t>TCTPXV</a:t>
            </a:r>
            <a:r>
              <a:rPr lang="pl-PL" sz="1050" dirty="0">
                <a:solidFill>
                  <a:srgbClr val="FF0000"/>
                </a:solidFill>
              </a:rPr>
              <a:t>, TCLMB</a:t>
            </a:r>
            <a:r>
              <a:rPr lang="en-GB" sz="1050" dirty="0">
                <a:solidFill>
                  <a:srgbClr val="FF0000"/>
                </a:solidFill>
              </a:rPr>
              <a:t> support case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0" r="22700"/>
          <a:stretch/>
        </p:blipFill>
        <p:spPr>
          <a:xfrm rot="5400000">
            <a:off x="2807093" y="665859"/>
            <a:ext cx="1602851" cy="1908183"/>
          </a:xfrm>
          <a:prstGeom prst="rect">
            <a:avLst/>
          </a:prstGeom>
          <a:ln w="22225">
            <a:solidFill>
              <a:srgbClr val="0070C0"/>
            </a:solidFill>
          </a:ln>
        </p:spPr>
      </p:pic>
      <p:sp>
        <p:nvSpPr>
          <p:cNvPr id="33" name="Content Placeholder 2"/>
          <p:cNvSpPr txBox="1">
            <a:spLocks/>
          </p:cNvSpPr>
          <p:nvPr/>
        </p:nvSpPr>
        <p:spPr>
          <a:xfrm>
            <a:off x="2267744" y="3623705"/>
            <a:ext cx="6264696" cy="13773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pl-PL" sz="1200" b="1" dirty="0" smtClean="0"/>
              <a:t>FRAS control system – limit switches required on each motorized axis</a:t>
            </a:r>
          </a:p>
          <a:p>
            <a:pPr algn="l"/>
            <a:r>
              <a:rPr lang="pl-PL" sz="1200" dirty="0" smtClean="0"/>
              <a:t>U</a:t>
            </a:r>
            <a:r>
              <a:rPr lang="en-GB" sz="1200" dirty="0" err="1" smtClean="0"/>
              <a:t>sed</a:t>
            </a:r>
            <a:r>
              <a:rPr lang="en-GB" sz="1200" dirty="0" smtClean="0"/>
              <a:t> </a:t>
            </a:r>
            <a:r>
              <a:rPr lang="en-GB" sz="1200" dirty="0"/>
              <a:t>to detect the presence of </a:t>
            </a:r>
            <a:r>
              <a:rPr lang="pl-PL" sz="1200" dirty="0" smtClean="0"/>
              <a:t>actuator </a:t>
            </a:r>
            <a:r>
              <a:rPr lang="en-GB" sz="1200" dirty="0" smtClean="0"/>
              <a:t>reach</a:t>
            </a:r>
            <a:r>
              <a:rPr lang="pl-PL" sz="1200" dirty="0" smtClean="0"/>
              <a:t>ing</a:t>
            </a:r>
            <a:r>
              <a:rPr lang="en-GB" sz="1200" dirty="0" smtClean="0"/>
              <a:t> </a:t>
            </a:r>
            <a:r>
              <a:rPr lang="en-GB" sz="1200" dirty="0"/>
              <a:t>its </a:t>
            </a:r>
            <a:r>
              <a:rPr lang="pl-PL" sz="1200" dirty="0" smtClean="0"/>
              <a:t>limit position</a:t>
            </a:r>
          </a:p>
          <a:p>
            <a:pPr lvl="1" algn="l"/>
            <a:r>
              <a:rPr lang="en-GB" sz="1050" dirty="0"/>
              <a:t>Full Remote Alignment System software - Functional Specification</a:t>
            </a:r>
            <a:r>
              <a:rPr lang="pl-PL" sz="1050" dirty="0"/>
              <a:t> LHC-_-ES-0047 </a:t>
            </a:r>
            <a:r>
              <a:rPr lang="pl-PL" sz="1050" dirty="0" smtClean="0"/>
              <a:t/>
            </a:r>
            <a:br>
              <a:rPr lang="pl-PL" sz="1050" dirty="0" smtClean="0"/>
            </a:br>
            <a:r>
              <a:rPr lang="pl-PL" sz="1050" dirty="0" smtClean="0"/>
              <a:t>(</a:t>
            </a:r>
            <a:r>
              <a:rPr lang="pl-PL" sz="1050" dirty="0"/>
              <a:t>EDMS 2589302</a:t>
            </a:r>
            <a:r>
              <a:rPr lang="pl-PL" sz="1050" dirty="0" smtClean="0"/>
              <a:t>)</a:t>
            </a:r>
          </a:p>
          <a:p>
            <a:pPr lvl="1" algn="l"/>
            <a:r>
              <a:rPr lang="pl-PL" sz="1050" dirty="0"/>
              <a:t>Final limit switches configuration under discussion in frames of </a:t>
            </a:r>
            <a:r>
              <a:rPr lang="pl-PL" sz="1050" dirty="0" smtClean="0"/>
              <a:t>FRAS risk </a:t>
            </a:r>
            <a:r>
              <a:rPr lang="pl-PL" sz="1050" dirty="0"/>
              <a:t>assesment </a:t>
            </a:r>
            <a:r>
              <a:rPr lang="pl-PL" sz="1050" dirty="0" smtClean="0"/>
              <a:t/>
            </a:r>
            <a:br>
              <a:rPr lang="pl-PL" sz="1050" dirty="0" smtClean="0"/>
            </a:br>
            <a:r>
              <a:rPr lang="pl-PL" sz="1050" dirty="0" smtClean="0"/>
              <a:t>(</a:t>
            </a:r>
            <a:r>
              <a:rPr lang="pl-PL" sz="1050" dirty="0"/>
              <a:t>EDMS </a:t>
            </a:r>
            <a:r>
              <a:rPr lang="pl-PL" sz="1050" dirty="0" smtClean="0"/>
              <a:t>2592013)</a:t>
            </a:r>
            <a:endParaRPr lang="pl-PL" sz="1050" dirty="0"/>
          </a:p>
          <a:p>
            <a:pPr algn="l"/>
            <a:r>
              <a:rPr lang="pl-PL" sz="1200" dirty="0" smtClean="0"/>
              <a:t>One of main feature, to provide safety of operators and machinery</a:t>
            </a: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95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 smtClean="0"/>
              <a:t>UAP - Limit </a:t>
            </a:r>
            <a:r>
              <a:rPr lang="pl-PL" sz="2400" dirty="0"/>
              <a:t>switches integration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1"/>
          <a:stretch/>
        </p:blipFill>
        <p:spPr>
          <a:xfrm>
            <a:off x="4932040" y="2934116"/>
            <a:ext cx="3685779" cy="19606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" r="5362" b="16427"/>
          <a:stretch/>
        </p:blipFill>
        <p:spPr>
          <a:xfrm>
            <a:off x="251520" y="2392446"/>
            <a:ext cx="2880320" cy="14401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r="29525"/>
          <a:stretch/>
        </p:blipFill>
        <p:spPr>
          <a:xfrm>
            <a:off x="2555776" y="3487844"/>
            <a:ext cx="1440160" cy="1622998"/>
          </a:xfrm>
          <a:prstGeom prst="rect">
            <a:avLst/>
          </a:prstGeom>
          <a:ln w="15875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1" y="4083918"/>
            <a:ext cx="1142115" cy="974399"/>
          </a:xfrm>
          <a:prstGeom prst="rect">
            <a:avLst/>
          </a:prstGeom>
          <a:ln w="15875">
            <a:solidFill>
              <a:srgbClr val="FF0000"/>
            </a:solidFill>
          </a:ln>
        </p:spPr>
      </p:pic>
      <p:sp>
        <p:nvSpPr>
          <p:cNvPr id="7" name="Oval 6"/>
          <p:cNvSpPr/>
          <p:nvPr/>
        </p:nvSpPr>
        <p:spPr>
          <a:xfrm>
            <a:off x="936468" y="3468264"/>
            <a:ext cx="576064" cy="360040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7" idx="5"/>
          </p:cNvCxnSpPr>
          <p:nvPr/>
        </p:nvCxnSpPr>
        <p:spPr>
          <a:xfrm>
            <a:off x="1428169" y="3775577"/>
            <a:ext cx="119495" cy="23633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710118" y="3363838"/>
            <a:ext cx="576064" cy="48404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20257" y="3765561"/>
            <a:ext cx="263511" cy="125487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652120" y="3939902"/>
            <a:ext cx="504056" cy="86409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35546"/>
            <a:ext cx="8280480" cy="1656900"/>
          </a:xfrm>
        </p:spPr>
        <p:txBody>
          <a:bodyPr>
            <a:noAutofit/>
          </a:bodyPr>
          <a:lstStyle/>
          <a:p>
            <a:pPr marL="257175" lvl="1" indent="-257175" algn="just">
              <a:lnSpc>
                <a:spcPct val="120000"/>
              </a:lnSpc>
            </a:pPr>
            <a:r>
              <a:rPr lang="pl-PL" sz="1350" dirty="0" smtClean="0"/>
              <a:t>Limit switches are funtional part of FRAS systems </a:t>
            </a:r>
            <a:r>
              <a:rPr lang="pl-PL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→  design </a:t>
            </a:r>
            <a:r>
              <a:rPr lang="pl-PL" sz="1350" dirty="0" smtClean="0"/>
              <a:t>under responsibility of WP15.2 </a:t>
            </a:r>
          </a:p>
          <a:p>
            <a:pPr marL="257175" lvl="1" indent="-257175" algn="just">
              <a:lnSpc>
                <a:spcPct val="120000"/>
              </a:lnSpc>
            </a:pPr>
            <a:r>
              <a:rPr lang="pl-PL" sz="1350" dirty="0" smtClean="0"/>
              <a:t>Two options considerd for limit switches integration </a:t>
            </a:r>
          </a:p>
          <a:p>
            <a:pPr marL="657225" lvl="2" indent="-257175" algn="just">
              <a:lnSpc>
                <a:spcPct val="120000"/>
              </a:lnSpc>
            </a:pPr>
            <a:r>
              <a:rPr lang="pl-PL" sz="1050" dirty="0" smtClean="0"/>
              <a:t>UAP Bottom plate, jigs (preliminarily studied) – this option </a:t>
            </a:r>
            <a:r>
              <a:rPr lang="pl-PL" sz="1050" u="sng" dirty="0" smtClean="0"/>
              <a:t>will require help of WP5.2 to integrate required limit switches interfaces on the platform Bottom Plate (as equipment owner)</a:t>
            </a:r>
          </a:p>
          <a:p>
            <a:pPr marL="657225" lvl="2" indent="-257175" algn="just">
              <a:lnSpc>
                <a:spcPct val="120000"/>
              </a:lnSpc>
            </a:pPr>
            <a:r>
              <a:rPr lang="pl-PL" sz="1050" dirty="0" smtClean="0"/>
              <a:t>Limit switches integrated within motorized adapters (design and integration by WP15.4)</a:t>
            </a:r>
          </a:p>
          <a:p>
            <a:pPr marL="257175" lvl="1" indent="-257175" algn="just">
              <a:lnSpc>
                <a:spcPct val="120000"/>
              </a:lnSpc>
            </a:pPr>
            <a:r>
              <a:rPr lang="pl-PL" sz="1350" dirty="0" smtClean="0"/>
              <a:t>Final decision depends on FRAS limit switches configuration, under discussion by CEM-GEM-ICS. Main issue is integration volume vs. </a:t>
            </a:r>
            <a:r>
              <a:rPr lang="pl-PL" sz="1350" dirty="0"/>
              <a:t>a</a:t>
            </a:r>
            <a:r>
              <a:rPr lang="pl-PL" sz="1350" dirty="0" smtClean="0"/>
              <a:t>vailable space</a:t>
            </a:r>
            <a:endParaRPr lang="pl-PL" sz="1350" dirty="0"/>
          </a:p>
        </p:txBody>
      </p:sp>
    </p:spTree>
    <p:extLst>
      <p:ext uri="{BB962C8B-B14F-4D97-AF65-F5344CB8AC3E}">
        <p14:creationId xmlns:p14="http://schemas.microsoft.com/office/powerpoint/2010/main" val="395660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dirty="0" smtClean="0"/>
              <a:t>Update on sendor quantities to be implemented on collimators TCLM masks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56" y="924050"/>
            <a:ext cx="7920000" cy="937269"/>
          </a:xfrm>
        </p:spPr>
        <p:txBody>
          <a:bodyPr>
            <a:normAutofit/>
          </a:bodyPr>
          <a:lstStyle/>
          <a:p>
            <a:pPr algn="l"/>
            <a:r>
              <a:rPr lang="en-GB" sz="1200" i="1" dirty="0"/>
              <a:t>Reliability improvement in the position determination of HL-LHC </a:t>
            </a:r>
            <a:r>
              <a:rPr lang="en-GB" sz="1200" i="1" dirty="0" smtClean="0"/>
              <a:t>components</a:t>
            </a:r>
            <a:r>
              <a:rPr lang="pl-PL" sz="1200" i="1" dirty="0" smtClean="0"/>
              <a:t>, V. Rude, A. Herty</a:t>
            </a:r>
            <a:r>
              <a:rPr lang="pl-PL" sz="1200" dirty="0" smtClean="0"/>
              <a:t>, Working Group on Alignment</a:t>
            </a:r>
            <a:r>
              <a:rPr lang="pl-PL" sz="1200" dirty="0"/>
              <a:t>, 2021-09-29 (</a:t>
            </a:r>
            <a:r>
              <a:rPr lang="pl-PL" sz="1200" dirty="0">
                <a:hlinkClick r:id="rId2"/>
              </a:rPr>
              <a:t>https://</a:t>
            </a:r>
            <a:r>
              <a:rPr lang="pl-PL" sz="1200" dirty="0" smtClean="0">
                <a:hlinkClick r:id="rId2"/>
              </a:rPr>
              <a:t>edms.cern.ch/file/2617042/1/2021-09-29_WGA_VR.pptx</a:t>
            </a:r>
            <a:r>
              <a:rPr lang="pl-PL" sz="1200" dirty="0" smtClean="0"/>
              <a:t>)</a:t>
            </a:r>
          </a:p>
          <a:p>
            <a:pPr lvl="1" algn="l"/>
            <a:r>
              <a:rPr lang="pl-PL" sz="800" dirty="0" smtClean="0"/>
              <a:t>Summary of the studies, undertaken to identify the means to improve alignment accuracy and redundancy of the FRAS</a:t>
            </a:r>
          </a:p>
          <a:p>
            <a:pPr algn="l"/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M. Sosin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2000" y="1659751"/>
            <a:ext cx="7848872" cy="7920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</a:rPr>
              <a:t>Recommendations of the reviewers </a:t>
            </a:r>
            <a:r>
              <a:rPr lang="pl-PL" sz="1100" b="1" dirty="0" smtClean="0">
                <a:solidFill>
                  <a:schemeClr val="accent5">
                    <a:lumMod val="75000"/>
                  </a:schemeClr>
                </a:solidFill>
              </a:rPr>
              <a:t>– Review </a:t>
            </a:r>
            <a:r>
              <a:rPr lang="fr-CH" sz="1100" b="1" dirty="0" smtClean="0">
                <a:solidFill>
                  <a:schemeClr val="accent5">
                    <a:lumMod val="75000"/>
                  </a:schemeClr>
                </a:solidFill>
              </a:rPr>
              <a:t>HL-LHC </a:t>
            </a:r>
            <a:r>
              <a:rPr lang="fr-CH" sz="1100" b="1" dirty="0">
                <a:solidFill>
                  <a:schemeClr val="accent5">
                    <a:lumMod val="75000"/>
                  </a:schemeClr>
                </a:solidFill>
              </a:rPr>
              <a:t>Alignment </a:t>
            </a:r>
            <a:r>
              <a:rPr lang="fr-FR" sz="1100" b="1" dirty="0">
                <a:solidFill>
                  <a:schemeClr val="accent5">
                    <a:lumMod val="75000"/>
                  </a:schemeClr>
                </a:solidFill>
              </a:rPr>
              <a:t>and </a:t>
            </a:r>
            <a:r>
              <a:rPr lang="fr-FR" sz="1100" b="1" dirty="0" err="1">
                <a:solidFill>
                  <a:schemeClr val="accent5">
                    <a:lumMod val="75000"/>
                  </a:schemeClr>
                </a:solidFill>
              </a:rPr>
              <a:t>Internal</a:t>
            </a:r>
            <a:r>
              <a:rPr lang="fr-FR" sz="1100" b="1" dirty="0">
                <a:solidFill>
                  <a:schemeClr val="accent5">
                    <a:lumMod val="75000"/>
                  </a:schemeClr>
                </a:solidFill>
              </a:rPr>
              <a:t> Metrology (WP15.4)</a:t>
            </a:r>
            <a:r>
              <a:rPr lang="fr-CH" sz="11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l-PL" sz="11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pl-PL" sz="11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1100" b="1" dirty="0" smtClean="0">
                <a:solidFill>
                  <a:schemeClr val="accent5">
                    <a:lumMod val="75000"/>
                  </a:schemeClr>
                </a:solidFill>
              </a:rPr>
              <a:t>26-28 </a:t>
            </a:r>
            <a:r>
              <a:rPr lang="pl-PL" sz="1100" b="1" dirty="0">
                <a:solidFill>
                  <a:schemeClr val="accent5">
                    <a:lumMod val="75000"/>
                  </a:schemeClr>
                </a:solidFill>
              </a:rPr>
              <a:t>August 2019</a:t>
            </a:r>
            <a:endParaRPr lang="fr-CH" sz="11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Recommendation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n°6 : “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Extra care should be taken to validate the systems before, during and even after installation, built in as many tests and </a:t>
            </a:r>
            <a:r>
              <a:rPr lang="en-GB" sz="1000" i="1" u="sng" dirty="0">
                <a:latin typeface="Arial" panose="020B0604020202020204" pitchFamily="34" charset="0"/>
                <a:cs typeface="Arial" panose="020B0604020202020204" pitchFamily="34" charset="0"/>
              </a:rPr>
              <a:t>redundancies as reasonable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endParaRPr lang="pl-PL" sz="1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CH" sz="11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9005" y="2881765"/>
            <a:ext cx="4755577" cy="15884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From Baseline (2019</a:t>
            </a:r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pl-PL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pl-PL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WPS </a:t>
            </a:r>
            <a:r>
              <a:rPr lang="pl-PL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fr-FR" sz="12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inclinometer</a:t>
            </a:r>
            <a:endParaRPr lang="pl-PL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12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4</a:t>
            </a:r>
            <a:r>
              <a:rPr lang="pl-PL" sz="12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– redundancy upgrade (WGA 29-Sep 21’)</a:t>
            </a:r>
            <a:endParaRPr lang="en-US" sz="12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WPS 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pl-PL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WPS</a:t>
            </a:r>
            <a:endParaRPr 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1 </a:t>
            </a:r>
            <a:r>
              <a:rPr lang="fr-FR" sz="1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inclinometer</a:t>
            </a:r>
            <a:r>
              <a:rPr lang="pl-PL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pl-PL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Inclinometers</a:t>
            </a:r>
            <a:endParaRPr 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81756"/>
            <a:ext cx="2448272" cy="225550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6590031" y="4158886"/>
            <a:ext cx="659912" cy="1152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46419" y="3723878"/>
            <a:ext cx="1522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i="1" dirty="0" smtClean="0"/>
              <a:t>Inclinometer reservetion space (booked already on 2 sides of UAP)</a:t>
            </a:r>
            <a:endParaRPr lang="en-GB" sz="1200" i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436772" y="2871365"/>
            <a:ext cx="943540" cy="1152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98471" y="2743266"/>
            <a:ext cx="1176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i="1" dirty="0" smtClean="0"/>
              <a:t>WPS sensors</a:t>
            </a:r>
            <a:endParaRPr lang="en-GB" sz="1200" i="1" dirty="0"/>
          </a:p>
        </p:txBody>
      </p:sp>
      <p:sp>
        <p:nvSpPr>
          <p:cNvPr id="14" name="Rounded Rectangle 13"/>
          <p:cNvSpPr/>
          <p:nvPr/>
        </p:nvSpPr>
        <p:spPr>
          <a:xfrm rot="312973">
            <a:off x="5353692" y="2832280"/>
            <a:ext cx="360040" cy="150034"/>
          </a:xfrm>
          <a:prstGeom prst="round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427984" y="3045281"/>
            <a:ext cx="1037013" cy="142216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33533" y="4440598"/>
            <a:ext cx="1614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i="1" dirty="0" smtClean="0">
                <a:solidFill>
                  <a:schemeClr val="accent6">
                    <a:lumMod val="75000"/>
                  </a:schemeClr>
                </a:solidFill>
              </a:rPr>
              <a:t>Centre WPS sensor – to be added</a:t>
            </a:r>
            <a:endParaRPr lang="en-GB" sz="1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312973">
            <a:off x="6058555" y="2945036"/>
            <a:ext cx="360040" cy="15003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 rot="312973">
            <a:off x="4495447" y="2779182"/>
            <a:ext cx="360040" cy="15003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6183864" y="4158886"/>
            <a:ext cx="360040" cy="39079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5094290" y="4051316"/>
            <a:ext cx="360040" cy="390791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42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160" y="1745523"/>
            <a:ext cx="2028428" cy="5429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0"/>
          <a:stretch/>
        </p:blipFill>
        <p:spPr>
          <a:xfrm rot="21241678">
            <a:off x="3942815" y="901649"/>
            <a:ext cx="4109806" cy="25693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347614"/>
            <a:ext cx="2064544" cy="5429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48280" y="3800119"/>
            <a:ext cx="26293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>
                <a:solidFill>
                  <a:srgbClr val="FF0000"/>
                </a:solidFill>
              </a:rPr>
              <a:t>Tan</a:t>
            </a:r>
            <a:r>
              <a:rPr lang="el-GR" sz="1350" dirty="0">
                <a:solidFill>
                  <a:srgbClr val="FF0000"/>
                </a:solidFill>
              </a:rPr>
              <a:t>α</a:t>
            </a:r>
            <a:r>
              <a:rPr lang="pl-PL" sz="1350" dirty="0">
                <a:solidFill>
                  <a:srgbClr val="FF0000"/>
                </a:solidFill>
              </a:rPr>
              <a:t> = 1.24/100 </a:t>
            </a:r>
            <a:r>
              <a:rPr lang="pl-PL" sz="13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l-GR" sz="1350" dirty="0">
                <a:solidFill>
                  <a:srgbClr val="FF0000"/>
                </a:solidFill>
              </a:rPr>
              <a:t>α</a:t>
            </a:r>
            <a:r>
              <a:rPr lang="pl-PL" sz="1350" dirty="0">
                <a:solidFill>
                  <a:srgbClr val="FF0000"/>
                </a:solidFill>
              </a:rPr>
              <a:t>=~0.71deg</a:t>
            </a:r>
            <a:endParaRPr lang="en-GB" sz="1350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563888" y="3219822"/>
            <a:ext cx="4968552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563888" y="3631735"/>
            <a:ext cx="4968552" cy="921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pl-PL" sz="2400" dirty="0" smtClean="0"/>
              <a:t>UAP levelling vs. Inclined floor</a:t>
            </a:r>
            <a:endParaRPr lang="en-GB" sz="24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0" y="1072909"/>
            <a:ext cx="4755577" cy="15884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pl-PL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LHC tunnell floor is inclined</a:t>
            </a: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  <a:p>
            <a:pPr lvl="1"/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P1</a:t>
            </a:r>
          </a:p>
          <a:p>
            <a:pPr lvl="1"/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Slope and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(SU:roll) tilt </a:t>
            </a:r>
            <a:r>
              <a:rPr lang="pl-PL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are invisible in </a:t>
            </a:r>
            <a:r>
              <a:rPr lang="pl-PL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integration models</a:t>
            </a:r>
            <a:endParaRPr lang="pl-PL" sz="1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Equipment owner have to consider floor </a:t>
            </a:r>
            <a:b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inclination in design and installation </a:t>
            </a:r>
            <a:b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procedure to avoid tilt/slope-derivative </a:t>
            </a:r>
            <a:b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offsets</a:t>
            </a:r>
          </a:p>
          <a:p>
            <a:pPr marL="457200" lvl="1" indent="0">
              <a:buNone/>
            </a:pP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982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521" y="1780374"/>
            <a:ext cx="4392749" cy="327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33" y="1773014"/>
            <a:ext cx="4391959" cy="3281678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55576" y="-168056"/>
            <a:ext cx="8263830" cy="994172"/>
          </a:xfrm>
        </p:spPr>
        <p:txBody>
          <a:bodyPr>
            <a:normAutofit/>
          </a:bodyPr>
          <a:lstStyle/>
          <a:p>
            <a:r>
              <a:rPr lang="pl-PL" sz="2100" dirty="0" smtClean="0"/>
              <a:t>Inclined floor - supporting systems integration guideliness</a:t>
            </a:r>
            <a:endParaRPr lang="en-GB" sz="21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555526"/>
            <a:ext cx="840728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</a:pPr>
            <a:r>
              <a:rPr lang="pl-PL" sz="1350" b="1" dirty="0" smtClean="0">
                <a:solidFill>
                  <a:schemeClr val="accent5">
                    <a:lumMod val="75000"/>
                  </a:schemeClr>
                </a:solidFill>
              </a:rPr>
              <a:t>Supporting and alignment structures need to be verticalized 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Anticipation of component centre-of-mass shifts 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Anticipation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of MAD points marking offsets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Anticipation of longitudinal/lateral shifts of components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Anticipation of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adjustment tables range lost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Keep adjustement kinematics standardized and compatilbe with SU procedures</a:t>
            </a: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GB" sz="1350" dirty="0"/>
          </a:p>
        </p:txBody>
      </p:sp>
      <p:sp>
        <p:nvSpPr>
          <p:cNvPr id="14" name="Rectangle 13"/>
          <p:cNvSpPr/>
          <p:nvPr/>
        </p:nvSpPr>
        <p:spPr>
          <a:xfrm>
            <a:off x="0" y="1791474"/>
            <a:ext cx="1840568" cy="173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525" u="sng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hlinkClick r:id="rId4"/>
              </a:rPr>
              <a:t>J.C. Quesnel, </a:t>
            </a:r>
            <a:r>
              <a:rPr lang="en-GB" sz="525" u="sng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hlinkClick r:id="rId4"/>
              </a:rPr>
              <a:t>https://edms.cern.ch/document/886573/1</a:t>
            </a:r>
            <a:endParaRPr lang="en-GB" sz="525" dirty="0"/>
          </a:p>
        </p:txBody>
      </p:sp>
      <p:sp>
        <p:nvSpPr>
          <p:cNvPr id="15" name="Rectangle 14"/>
          <p:cNvSpPr/>
          <p:nvPr/>
        </p:nvSpPr>
        <p:spPr>
          <a:xfrm>
            <a:off x="6052347" y="1542182"/>
            <a:ext cx="303159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900" u="sng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hlinkClick r:id="rId4"/>
              </a:rPr>
              <a:t>J.C. Quesnel, </a:t>
            </a:r>
            <a:r>
              <a:rPr lang="en-GB" sz="900" u="sng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hlinkClick r:id="rId4"/>
              </a:rPr>
              <a:t>https://edms.cern.ch/document/886573/1</a:t>
            </a:r>
            <a:endParaRPr lang="en-GB" sz="90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787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55576" y="-168056"/>
            <a:ext cx="8263830" cy="994172"/>
          </a:xfrm>
        </p:spPr>
        <p:txBody>
          <a:bodyPr>
            <a:normAutofit/>
          </a:bodyPr>
          <a:lstStyle/>
          <a:p>
            <a:r>
              <a:rPr lang="pl-PL" sz="2100" dirty="0" smtClean="0"/>
              <a:t>Inclined floor - supporting systems integration guideliness</a:t>
            </a:r>
            <a:endParaRPr lang="en-GB" sz="2100" dirty="0"/>
          </a:p>
        </p:txBody>
      </p:sp>
      <p:pic>
        <p:nvPicPr>
          <p:cNvPr id="1028" name="Picture 1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77163"/>
            <a:ext cx="3632204" cy="266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6717"/>
            <a:ext cx="1944216" cy="17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4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23678"/>
            <a:ext cx="3745807" cy="1583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2105" y="627534"/>
            <a:ext cx="840728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</a:pPr>
            <a:r>
              <a:rPr lang="pl-PL" sz="1350" b="1" dirty="0" smtClean="0">
                <a:solidFill>
                  <a:schemeClr val="accent5">
                    <a:lumMod val="75000"/>
                  </a:schemeClr>
                </a:solidFill>
              </a:rPr>
              <a:t>Why it is so important for </a:t>
            </a:r>
            <a:r>
              <a:rPr lang="pl-PL" sz="1350" b="1" dirty="0" smtClean="0">
                <a:solidFill>
                  <a:schemeClr val="accent5">
                    <a:lumMod val="75000"/>
                  </a:schemeClr>
                </a:solidFill>
              </a:rPr>
              <a:t>SURVEY?</a:t>
            </a:r>
            <a:endParaRPr lang="pl-PL" sz="135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Measurements performed using loacal vertical direction (all instruments measurements prior to levelling)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All marking is done w.r.t.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g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ravity direction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All adjustments shall compatible with instruments coordinate systems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adjustment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ables kinematics shall be ‚levelled’</a:t>
            </a:r>
          </a:p>
          <a:p>
            <a:pPr marL="742950" lvl="1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SURVEY teams (usually contractors) follow-up standardized procedures of alignment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no rotations/translations recalculation while alignment of various components</a:t>
            </a:r>
            <a:endParaRPr lang="pl-PL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GB" sz="135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286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55576" y="-168056"/>
            <a:ext cx="8263830" cy="994172"/>
          </a:xfrm>
        </p:spPr>
        <p:txBody>
          <a:bodyPr>
            <a:normAutofit/>
          </a:bodyPr>
          <a:lstStyle/>
          <a:p>
            <a:r>
              <a:rPr lang="pl-PL" sz="2100" dirty="0" smtClean="0"/>
              <a:t>Inclined  floor - supporting systems integration guideliness</a:t>
            </a:r>
            <a:endParaRPr lang="en-GB" sz="2100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780334"/>
            <a:ext cx="8496943" cy="371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</a:pPr>
            <a:r>
              <a:rPr lang="pl-PL" sz="1350" b="1" dirty="0" smtClean="0">
                <a:solidFill>
                  <a:schemeClr val="accent5">
                    <a:lumMod val="75000"/>
                  </a:schemeClr>
                </a:solidFill>
              </a:rPr>
              <a:t>General needs for design of supporting structures and alignment tables can be found in: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u="sng" dirty="0" smtClean="0">
                <a:solidFill>
                  <a:schemeClr val="accent5">
                    <a:lumMod val="75000"/>
                  </a:schemeClr>
                </a:solidFill>
              </a:rPr>
              <a:t>Rules applied since many years in CERN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JP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Quesnel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training </a:t>
            </a:r>
            <a:r>
              <a:rPr lang="pl-PL" sz="1200" dirty="0">
                <a:solidFill>
                  <a:schemeClr val="accent5">
                    <a:lumMod val="75000"/>
                  </a:schemeClr>
                </a:solidFill>
              </a:rPr>
              <a:t>from 2008 https://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edms.cern.ch/document/975680/3)</a:t>
            </a: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fr-FR" sz="1200" i="1" dirty="0" smtClean="0">
                <a:solidFill>
                  <a:schemeClr val="accent5">
                    <a:lumMod val="75000"/>
                  </a:schemeClr>
                </a:solidFill>
              </a:rPr>
              <a:t>Alignement </a:t>
            </a:r>
            <a:r>
              <a:rPr lang="fr-FR" sz="1200" i="1" dirty="0">
                <a:solidFill>
                  <a:schemeClr val="accent5">
                    <a:lumMod val="75000"/>
                  </a:schemeClr>
                </a:solidFill>
              </a:rPr>
              <a:t>des composants des accélérateurs : Généralités et besoins mécaniques</a:t>
            </a:r>
            <a:r>
              <a:rPr lang="en-GB" sz="1200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https://indico.cern.ch/event/998389/ 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(https</a:t>
            </a: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://edms.cern.ch/document/2450861/1 - tilted floor issue is described in part3.pptx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pl-PL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pl-PL" sz="12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pl-PL" sz="1350" b="1" dirty="0" smtClean="0">
                <a:solidFill>
                  <a:schemeClr val="accent5">
                    <a:lumMod val="75000"/>
                  </a:schemeClr>
                </a:solidFill>
              </a:rPr>
              <a:t>Non-conformity cases detected for components: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Examples: TANB, TDIS, TI2/TI8 collimators, multiple collimators reached maximum longitudinal adjustment stroke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, all caused by errors in integration of the MAD points marking offsets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pl-PL" sz="135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pl-PL" sz="1350" dirty="0" smtClean="0">
                <a:solidFill>
                  <a:schemeClr val="accent5">
                    <a:lumMod val="75000"/>
                  </a:schemeClr>
                </a:solidFill>
              </a:rPr>
              <a:t>Currently BE-GM working on </a:t>
            </a:r>
            <a:r>
              <a:rPr lang="pl-PL" sz="1350" b="1" dirty="0" smtClean="0">
                <a:solidFill>
                  <a:schemeClr val="accent5">
                    <a:lumMod val="75000"/>
                  </a:schemeClr>
                </a:solidFill>
              </a:rPr>
              <a:t>CERN Standard: </a:t>
            </a:r>
            <a:r>
              <a:rPr lang="en-GB" sz="1350" i="1" u="sng" dirty="0" smtClean="0">
                <a:solidFill>
                  <a:schemeClr val="accent5">
                    <a:lumMod val="75000"/>
                  </a:schemeClr>
                </a:solidFill>
              </a:rPr>
              <a:t>Guidelines </a:t>
            </a:r>
            <a:r>
              <a:rPr lang="en-GB" sz="1350" i="1" u="sng" dirty="0">
                <a:solidFill>
                  <a:schemeClr val="accent5">
                    <a:lumMod val="75000"/>
                  </a:schemeClr>
                </a:solidFill>
              </a:rPr>
              <a:t>and requirements for an alignment of a new component on a beam line at </a:t>
            </a:r>
            <a:r>
              <a:rPr lang="en-GB" sz="1350" i="1" u="sng" dirty="0" smtClean="0">
                <a:solidFill>
                  <a:schemeClr val="accent5">
                    <a:lumMod val="75000"/>
                  </a:schemeClr>
                </a:solidFill>
              </a:rPr>
              <a:t>CERN</a:t>
            </a:r>
            <a:r>
              <a:rPr lang="pl-PL" sz="1350" i="1" u="sng" dirty="0" smtClean="0">
                <a:solidFill>
                  <a:schemeClr val="accent5">
                    <a:lumMod val="75000"/>
                  </a:schemeClr>
                </a:solidFill>
              </a:rPr>
              <a:t>, by J.-F. Fuchs</a:t>
            </a:r>
            <a:r>
              <a:rPr lang="pl-PL" sz="1350" dirty="0" smtClean="0">
                <a:solidFill>
                  <a:schemeClr val="accent5">
                    <a:lumMod val="75000"/>
                  </a:schemeClr>
                </a:solidFill>
              </a:rPr>
              <a:t>, which introduces requirement of supports verticalization</a:t>
            </a:r>
            <a:endParaRPr lang="en-GB" sz="1350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pl-PL" sz="135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To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standardize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the components alignment supports installed in a way compatible with Survey measurement/alignment way of 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work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 (vertical/horizontal measurements, coordinate systems)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To </a:t>
            </a:r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avoid offset related errors (impacting further alignment actions) while installation of 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components</a:t>
            </a:r>
            <a:endParaRPr lang="pl-PL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Objective is to keep standardized way of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adjustment supports design </a:t>
            </a:r>
            <a:r>
              <a:rPr lang="pl-PL" sz="1200" dirty="0" smtClean="0">
                <a:solidFill>
                  <a:schemeClr val="accent5">
                    <a:lumMod val="75000"/>
                  </a:schemeClr>
                </a:solidFill>
              </a:rPr>
              <a:t>for all accelerator components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pl-PL" sz="135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189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4379</TotalTime>
  <Words>1236</Words>
  <Application>Microsoft Office PowerPoint</Application>
  <PresentationFormat>On-screen Show (16:9)</PresentationFormat>
  <Paragraphs>166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Tahoma</vt:lpstr>
      <vt:lpstr>Times New Roman</vt:lpstr>
      <vt:lpstr>Verdana</vt:lpstr>
      <vt:lpstr>Wingdings</vt:lpstr>
      <vt:lpstr>Thème Office</vt:lpstr>
      <vt:lpstr>Technical update on the UAP design and ongoing technical developments on the FRAS </vt:lpstr>
      <vt:lpstr>Outline</vt:lpstr>
      <vt:lpstr>UAP - Limit switches integration</vt:lpstr>
      <vt:lpstr>UAP - Limit switches integration</vt:lpstr>
      <vt:lpstr>Update on sendor quantities to be implemented on collimators TCLM masks</vt:lpstr>
      <vt:lpstr>UAP levelling vs. Inclined floor</vt:lpstr>
      <vt:lpstr>Inclined floor - supporting systems integration guideliness</vt:lpstr>
      <vt:lpstr>Inclined floor - supporting systems integration guideliness</vt:lpstr>
      <vt:lpstr>Inclined  floor - supporting systems integration guideliness</vt:lpstr>
      <vt:lpstr>Collimator, TCLM case – parallel installation – current  integration for HL-LHC (and LHC collimators case)</vt:lpstr>
      <vt:lpstr>Single shimming – only supporting table verticalized (example of adjustment platforms stroke lost)</vt:lpstr>
      <vt:lpstr>Supporting table and adj. platform levelled</vt:lpstr>
      <vt:lpstr>Solution option - shims integration?</vt:lpstr>
      <vt:lpstr>Other alternatives – grouting?</vt:lpstr>
      <vt:lpstr>PowerPoint Presentation</vt:lpstr>
      <vt:lpstr>Collimator shims – example of integration</vt:lpstr>
      <vt:lpstr>TCLMB shims – example of integration</vt:lpstr>
      <vt:lpstr>Universal Alignment Platform integration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Mateusz Sosin</cp:lastModifiedBy>
  <cp:revision>323</cp:revision>
  <cp:lastPrinted>2017-12-04T15:10:38Z</cp:lastPrinted>
  <dcterms:created xsi:type="dcterms:W3CDTF">2016-02-12T09:02:01Z</dcterms:created>
  <dcterms:modified xsi:type="dcterms:W3CDTF">2021-10-18T14:03:29Z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