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303" r:id="rId3"/>
    <p:sldId id="304" r:id="rId4"/>
    <p:sldId id="306" r:id="rId5"/>
    <p:sldId id="307" r:id="rId6"/>
    <p:sldId id="308" r:id="rId7"/>
    <p:sldId id="309" r:id="rId8"/>
    <p:sldId id="311" r:id="rId9"/>
    <p:sldId id="312" r:id="rId10"/>
    <p:sldId id="313" r:id="rId11"/>
    <p:sldId id="314" r:id="rId12"/>
    <p:sldId id="320" r:id="rId13"/>
    <p:sldId id="321" r:id="rId14"/>
    <p:sldId id="305" r:id="rId15"/>
    <p:sldId id="288" r:id="rId16"/>
    <p:sldId id="315" r:id="rId17"/>
    <p:sldId id="317" r:id="rId18"/>
    <p:sldId id="316" r:id="rId19"/>
    <p:sldId id="318" r:id="rId20"/>
    <p:sldId id="31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Objects="1">
      <p:cViewPr>
        <p:scale>
          <a:sx n="100" d="100"/>
          <a:sy n="100" d="100"/>
        </p:scale>
        <p:origin x="816" y="7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307A7F-7F42-4C6F-889C-606CB685DCD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FC0EB48-CA6F-4A5B-B8D9-CB4BA45F3029}">
      <dgm:prSet phldrT="[Text]"/>
      <dgm:spPr/>
      <dgm:t>
        <a:bodyPr/>
        <a:lstStyle/>
        <a:p>
          <a:r>
            <a:rPr lang="en-US" dirty="0"/>
            <a:t>UHV (as received)</a:t>
          </a:r>
          <a:endParaRPr lang="en-GB" dirty="0"/>
        </a:p>
      </dgm:t>
    </dgm:pt>
    <dgm:pt modelId="{1F161868-4FC4-4D10-A1CA-D2155FF77676}" type="parTrans" cxnId="{6679077C-D38F-4E3F-ACED-C39AD976FBEF}">
      <dgm:prSet/>
      <dgm:spPr/>
      <dgm:t>
        <a:bodyPr/>
        <a:lstStyle/>
        <a:p>
          <a:endParaRPr lang="en-GB"/>
        </a:p>
      </dgm:t>
    </dgm:pt>
    <dgm:pt modelId="{E4698272-89A6-4410-9A10-A93F0BCB4A1E}" type="sibTrans" cxnId="{6679077C-D38F-4E3F-ACED-C39AD976FBEF}">
      <dgm:prSet/>
      <dgm:spPr/>
      <dgm:t>
        <a:bodyPr/>
        <a:lstStyle/>
        <a:p>
          <a:endParaRPr lang="en-GB"/>
        </a:p>
      </dgm:t>
    </dgm:pt>
    <dgm:pt modelId="{97562D0A-022F-464F-BD60-397663ACFA66}">
      <dgm:prSet phldrT="[Text]"/>
      <dgm:spPr/>
      <dgm:t>
        <a:bodyPr/>
        <a:lstStyle/>
        <a:p>
          <a:r>
            <a:rPr lang="en-US" dirty="0"/>
            <a:t>Greenlight for series to Nanoker</a:t>
          </a:r>
          <a:endParaRPr lang="en-GB" dirty="0"/>
        </a:p>
      </dgm:t>
    </dgm:pt>
    <dgm:pt modelId="{2DBD17D8-5A42-4267-88C0-CEF0532098AB}" type="parTrans" cxnId="{8CD930CD-A96E-451C-A5AC-99B95D25F864}">
      <dgm:prSet/>
      <dgm:spPr/>
      <dgm:t>
        <a:bodyPr/>
        <a:lstStyle/>
        <a:p>
          <a:endParaRPr lang="en-GB"/>
        </a:p>
      </dgm:t>
    </dgm:pt>
    <dgm:pt modelId="{7C71E39B-0D0C-43F4-91B9-E9FB446E9C25}" type="sibTrans" cxnId="{8CD930CD-A96E-451C-A5AC-99B95D25F864}">
      <dgm:prSet/>
      <dgm:spPr/>
      <dgm:t>
        <a:bodyPr/>
        <a:lstStyle/>
        <a:p>
          <a:endParaRPr lang="en-GB"/>
        </a:p>
      </dgm:t>
    </dgm:pt>
    <dgm:pt modelId="{66A79574-7157-42D9-B18E-FAE7655DADF9}">
      <dgm:prSet phldrT="[Text]"/>
      <dgm:spPr/>
      <dgm:t>
        <a:bodyPr/>
        <a:lstStyle/>
        <a:p>
          <a:r>
            <a:rPr lang="en-US" dirty="0"/>
            <a:t>Metrology</a:t>
          </a:r>
          <a:endParaRPr lang="en-GB" dirty="0"/>
        </a:p>
      </dgm:t>
    </dgm:pt>
    <dgm:pt modelId="{C525C2E2-DBDF-4484-ADF8-4788CDBD6FB4}" type="parTrans" cxnId="{79C0E0DA-6782-4DEA-B99A-044C3CFFD5EF}">
      <dgm:prSet/>
      <dgm:spPr/>
      <dgm:t>
        <a:bodyPr/>
        <a:lstStyle/>
        <a:p>
          <a:endParaRPr lang="en-GB"/>
        </a:p>
      </dgm:t>
    </dgm:pt>
    <dgm:pt modelId="{564E5142-F30E-42F8-8E27-7B39273872B5}" type="sibTrans" cxnId="{79C0E0DA-6782-4DEA-B99A-044C3CFFD5EF}">
      <dgm:prSet/>
      <dgm:spPr/>
      <dgm:t>
        <a:bodyPr/>
        <a:lstStyle/>
        <a:p>
          <a:endParaRPr lang="en-GB"/>
        </a:p>
      </dgm:t>
    </dgm:pt>
    <dgm:pt modelId="{18E3A198-A6E9-4A32-88C7-C6DF75C6DA5C}" type="pres">
      <dgm:prSet presAssocID="{12307A7F-7F42-4C6F-889C-606CB685DCDA}" presName="Name0" presStyleCnt="0">
        <dgm:presLayoutVars>
          <dgm:dir/>
          <dgm:resizeHandles val="exact"/>
        </dgm:presLayoutVars>
      </dgm:prSet>
      <dgm:spPr/>
    </dgm:pt>
    <dgm:pt modelId="{D187F33C-3B08-4FA9-862E-22D127A861F2}" type="pres">
      <dgm:prSet presAssocID="{7FC0EB48-CA6F-4A5B-B8D9-CB4BA45F3029}" presName="node" presStyleLbl="node1" presStyleIdx="0" presStyleCnt="3">
        <dgm:presLayoutVars>
          <dgm:bulletEnabled val="1"/>
        </dgm:presLayoutVars>
      </dgm:prSet>
      <dgm:spPr/>
    </dgm:pt>
    <dgm:pt modelId="{2328A87C-2384-40DC-9D18-AB38C3421DC0}" type="pres">
      <dgm:prSet presAssocID="{E4698272-89A6-4410-9A10-A93F0BCB4A1E}" presName="sibTrans" presStyleLbl="sibTrans2D1" presStyleIdx="0" presStyleCnt="2"/>
      <dgm:spPr/>
    </dgm:pt>
    <dgm:pt modelId="{217B2392-8435-4501-BC81-66FC8B64801B}" type="pres">
      <dgm:prSet presAssocID="{E4698272-89A6-4410-9A10-A93F0BCB4A1E}" presName="connectorText" presStyleLbl="sibTrans2D1" presStyleIdx="0" presStyleCnt="2"/>
      <dgm:spPr/>
    </dgm:pt>
    <dgm:pt modelId="{285A8B20-E56B-47BB-A925-E1683658219C}" type="pres">
      <dgm:prSet presAssocID="{97562D0A-022F-464F-BD60-397663ACFA66}" presName="node" presStyleLbl="node1" presStyleIdx="1" presStyleCnt="3">
        <dgm:presLayoutVars>
          <dgm:bulletEnabled val="1"/>
        </dgm:presLayoutVars>
      </dgm:prSet>
      <dgm:spPr/>
    </dgm:pt>
    <dgm:pt modelId="{A72FC437-5D5A-45B7-831C-AF4CB67EB830}" type="pres">
      <dgm:prSet presAssocID="{7C71E39B-0D0C-43F4-91B9-E9FB446E9C25}" presName="sibTrans" presStyleLbl="sibTrans2D1" presStyleIdx="1" presStyleCnt="2"/>
      <dgm:spPr/>
    </dgm:pt>
    <dgm:pt modelId="{AFC5B086-E82E-4087-84E4-08DC3B581EBF}" type="pres">
      <dgm:prSet presAssocID="{7C71E39B-0D0C-43F4-91B9-E9FB446E9C25}" presName="connectorText" presStyleLbl="sibTrans2D1" presStyleIdx="1" presStyleCnt="2"/>
      <dgm:spPr/>
    </dgm:pt>
    <dgm:pt modelId="{C4CFC03C-B381-4B28-8A1B-3C9963DAAE21}" type="pres">
      <dgm:prSet presAssocID="{66A79574-7157-42D9-B18E-FAE7655DADF9}" presName="node" presStyleLbl="node1" presStyleIdx="2" presStyleCnt="3">
        <dgm:presLayoutVars>
          <dgm:bulletEnabled val="1"/>
        </dgm:presLayoutVars>
      </dgm:prSet>
      <dgm:spPr/>
    </dgm:pt>
  </dgm:ptLst>
  <dgm:cxnLst>
    <dgm:cxn modelId="{620E7D06-89D1-4599-B9FD-E7CC254E89BC}" type="presOf" srcId="{E4698272-89A6-4410-9A10-A93F0BCB4A1E}" destId="{217B2392-8435-4501-BC81-66FC8B64801B}" srcOrd="1" destOrd="0" presId="urn:microsoft.com/office/officeart/2005/8/layout/process1"/>
    <dgm:cxn modelId="{1D9A7207-0AEA-441F-A9B7-917D597F868C}" type="presOf" srcId="{66A79574-7157-42D9-B18E-FAE7655DADF9}" destId="{C4CFC03C-B381-4B28-8A1B-3C9963DAAE21}" srcOrd="0" destOrd="0" presId="urn:microsoft.com/office/officeart/2005/8/layout/process1"/>
    <dgm:cxn modelId="{255FD96B-B078-4810-9C67-21F73616733C}" type="presOf" srcId="{7FC0EB48-CA6F-4A5B-B8D9-CB4BA45F3029}" destId="{D187F33C-3B08-4FA9-862E-22D127A861F2}" srcOrd="0" destOrd="0" presId="urn:microsoft.com/office/officeart/2005/8/layout/process1"/>
    <dgm:cxn modelId="{096C4155-F0B1-410C-8466-D9119047BF9C}" type="presOf" srcId="{12307A7F-7F42-4C6F-889C-606CB685DCDA}" destId="{18E3A198-A6E9-4A32-88C7-C6DF75C6DA5C}" srcOrd="0" destOrd="0" presId="urn:microsoft.com/office/officeart/2005/8/layout/process1"/>
    <dgm:cxn modelId="{54DAD876-5E94-42D4-9B12-C3DF670E28E2}" type="presOf" srcId="{97562D0A-022F-464F-BD60-397663ACFA66}" destId="{285A8B20-E56B-47BB-A925-E1683658219C}" srcOrd="0" destOrd="0" presId="urn:microsoft.com/office/officeart/2005/8/layout/process1"/>
    <dgm:cxn modelId="{6679077C-D38F-4E3F-ACED-C39AD976FBEF}" srcId="{12307A7F-7F42-4C6F-889C-606CB685DCDA}" destId="{7FC0EB48-CA6F-4A5B-B8D9-CB4BA45F3029}" srcOrd="0" destOrd="0" parTransId="{1F161868-4FC4-4D10-A1CA-D2155FF77676}" sibTransId="{E4698272-89A6-4410-9A10-A93F0BCB4A1E}"/>
    <dgm:cxn modelId="{339B3280-63BC-403A-9919-CE057367C69F}" type="presOf" srcId="{7C71E39B-0D0C-43F4-91B9-E9FB446E9C25}" destId="{A72FC437-5D5A-45B7-831C-AF4CB67EB830}" srcOrd="0" destOrd="0" presId="urn:microsoft.com/office/officeart/2005/8/layout/process1"/>
    <dgm:cxn modelId="{8CD930CD-A96E-451C-A5AC-99B95D25F864}" srcId="{12307A7F-7F42-4C6F-889C-606CB685DCDA}" destId="{97562D0A-022F-464F-BD60-397663ACFA66}" srcOrd="1" destOrd="0" parTransId="{2DBD17D8-5A42-4267-88C0-CEF0532098AB}" sibTransId="{7C71E39B-0D0C-43F4-91B9-E9FB446E9C25}"/>
    <dgm:cxn modelId="{79C0E0DA-6782-4DEA-B99A-044C3CFFD5EF}" srcId="{12307A7F-7F42-4C6F-889C-606CB685DCDA}" destId="{66A79574-7157-42D9-B18E-FAE7655DADF9}" srcOrd="2" destOrd="0" parTransId="{C525C2E2-DBDF-4484-ADF8-4788CDBD6FB4}" sibTransId="{564E5142-F30E-42F8-8E27-7B39273872B5}"/>
    <dgm:cxn modelId="{9C245FEE-F0AF-4763-97E8-B304CC33903C}" type="presOf" srcId="{E4698272-89A6-4410-9A10-A93F0BCB4A1E}" destId="{2328A87C-2384-40DC-9D18-AB38C3421DC0}" srcOrd="0" destOrd="0" presId="urn:microsoft.com/office/officeart/2005/8/layout/process1"/>
    <dgm:cxn modelId="{82E377F4-8ABF-4A4D-A512-74A1DD8F3497}" type="presOf" srcId="{7C71E39B-0D0C-43F4-91B9-E9FB446E9C25}" destId="{AFC5B086-E82E-4087-84E4-08DC3B581EBF}" srcOrd="1" destOrd="0" presId="urn:microsoft.com/office/officeart/2005/8/layout/process1"/>
    <dgm:cxn modelId="{69DBDD34-C83F-48F1-AC26-B1E103039890}" type="presParOf" srcId="{18E3A198-A6E9-4A32-88C7-C6DF75C6DA5C}" destId="{D187F33C-3B08-4FA9-862E-22D127A861F2}" srcOrd="0" destOrd="0" presId="urn:microsoft.com/office/officeart/2005/8/layout/process1"/>
    <dgm:cxn modelId="{E9DD803E-7435-417C-B31D-15AAB9EC45BF}" type="presParOf" srcId="{18E3A198-A6E9-4A32-88C7-C6DF75C6DA5C}" destId="{2328A87C-2384-40DC-9D18-AB38C3421DC0}" srcOrd="1" destOrd="0" presId="urn:microsoft.com/office/officeart/2005/8/layout/process1"/>
    <dgm:cxn modelId="{9C8F289C-57C0-437D-BF34-83D9E126B47E}" type="presParOf" srcId="{2328A87C-2384-40DC-9D18-AB38C3421DC0}" destId="{217B2392-8435-4501-BC81-66FC8B64801B}" srcOrd="0" destOrd="0" presId="urn:microsoft.com/office/officeart/2005/8/layout/process1"/>
    <dgm:cxn modelId="{600E0722-EFC9-48EE-942C-B388FEB27D31}" type="presParOf" srcId="{18E3A198-A6E9-4A32-88C7-C6DF75C6DA5C}" destId="{285A8B20-E56B-47BB-A925-E1683658219C}" srcOrd="2" destOrd="0" presId="urn:microsoft.com/office/officeart/2005/8/layout/process1"/>
    <dgm:cxn modelId="{BB6FCB01-8BBD-4434-A45E-0A012BE68FC2}" type="presParOf" srcId="{18E3A198-A6E9-4A32-88C7-C6DF75C6DA5C}" destId="{A72FC437-5D5A-45B7-831C-AF4CB67EB830}" srcOrd="3" destOrd="0" presId="urn:microsoft.com/office/officeart/2005/8/layout/process1"/>
    <dgm:cxn modelId="{929F7055-F8D9-4D21-AB9F-85363DD1D65D}" type="presParOf" srcId="{A72FC437-5D5A-45B7-831C-AF4CB67EB830}" destId="{AFC5B086-E82E-4087-84E4-08DC3B581EBF}" srcOrd="0" destOrd="0" presId="urn:microsoft.com/office/officeart/2005/8/layout/process1"/>
    <dgm:cxn modelId="{CF6AE3FA-9ABA-44AA-BE2D-3CA30E34EEA5}" type="presParOf" srcId="{18E3A198-A6E9-4A32-88C7-C6DF75C6DA5C}" destId="{C4CFC03C-B381-4B28-8A1B-3C9963DAAE2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87F33C-3B08-4FA9-862E-22D127A861F2}">
      <dsp:nvSpPr>
        <dsp:cNvPr id="0" name=""/>
        <dsp:cNvSpPr/>
      </dsp:nvSpPr>
      <dsp:spPr>
        <a:xfrm>
          <a:off x="7143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UHV (as received)</a:t>
          </a:r>
          <a:endParaRPr lang="en-GB" sz="2500" kern="1200" dirty="0"/>
        </a:p>
      </dsp:txBody>
      <dsp:txXfrm>
        <a:off x="44665" y="2106299"/>
        <a:ext cx="2060143" cy="1206068"/>
      </dsp:txXfrm>
    </dsp:sp>
    <dsp:sp modelId="{2328A87C-2384-40DC-9D18-AB38C3421DC0}">
      <dsp:nvSpPr>
        <dsp:cNvPr id="0" name=""/>
        <dsp:cNvSpPr/>
      </dsp:nvSpPr>
      <dsp:spPr>
        <a:xfrm>
          <a:off x="2355850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2355850" y="2550475"/>
        <a:ext cx="316861" cy="317716"/>
      </dsp:txXfrm>
    </dsp:sp>
    <dsp:sp modelId="{285A8B20-E56B-47BB-A925-E1683658219C}">
      <dsp:nvSpPr>
        <dsp:cNvPr id="0" name=""/>
        <dsp:cNvSpPr/>
      </dsp:nvSpPr>
      <dsp:spPr>
        <a:xfrm>
          <a:off x="2996406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Greenlight for series to Nanoker</a:t>
          </a:r>
          <a:endParaRPr lang="en-GB" sz="2500" kern="1200" dirty="0"/>
        </a:p>
      </dsp:txBody>
      <dsp:txXfrm>
        <a:off x="3033928" y="2106299"/>
        <a:ext cx="2060143" cy="1206068"/>
      </dsp:txXfrm>
    </dsp:sp>
    <dsp:sp modelId="{A72FC437-5D5A-45B7-831C-AF4CB67EB830}">
      <dsp:nvSpPr>
        <dsp:cNvPr id="0" name=""/>
        <dsp:cNvSpPr/>
      </dsp:nvSpPr>
      <dsp:spPr>
        <a:xfrm>
          <a:off x="5345112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5345112" y="2550475"/>
        <a:ext cx="316861" cy="317716"/>
      </dsp:txXfrm>
    </dsp:sp>
    <dsp:sp modelId="{C4CFC03C-B381-4B28-8A1B-3C9963DAAE21}">
      <dsp:nvSpPr>
        <dsp:cNvPr id="0" name=""/>
        <dsp:cNvSpPr/>
      </dsp:nvSpPr>
      <dsp:spPr>
        <a:xfrm>
          <a:off x="5985668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Metrology</a:t>
          </a:r>
          <a:endParaRPr lang="en-GB" sz="2500" kern="1200" dirty="0"/>
        </a:p>
      </dsp:txBody>
      <dsp:txXfrm>
        <a:off x="6023190" y="2106299"/>
        <a:ext cx="2060143" cy="120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F. Carra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F. Carra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76785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SupplyChain/DAI/8676754" TargetMode="External"/><Relationship Id="rId2" Type="http://schemas.openxmlformats.org/officeDocument/2006/relationships/hyperlink" Target="https://edh.cern.ch/Document/SupplyChain/DAI/8676513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edh.cern.ch/Document/SupplyChain/DAI/885013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7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80182/timetable/#20190212.detailed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3870/timetable/#20190507.detailed" TargetMode="External"/><Relationship Id="rId2" Type="http://schemas.openxmlformats.org/officeDocument/2006/relationships/hyperlink" Target="https://indico.cern.ch/event/227895/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s://indico.cern.ch/event/676105/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s://indico.cern.ch/event/634704/?print=1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link.springer.com/journal/40870" TargetMode="External"/><Relationship Id="rId5" Type="http://schemas.openxmlformats.org/officeDocument/2006/relationships/hyperlink" Target="https://indico.cern.ch/event/803870/timetable/#20190507" TargetMode="External"/><Relationship Id="rId4" Type="http://schemas.openxmlformats.org/officeDocument/2006/relationships/hyperlink" Target="https://indico.cern.ch/event/780182/timetable/#20190211.detail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indico.cern.ch/event/1079026/contributions/4546157/attachments/2331586/3973819/Multimat2_HL-LHC_week_20211020_JG_220dpi.pptx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3870/timetable/#20190507" TargetMode="External"/><Relationship Id="rId2" Type="http://schemas.openxmlformats.org/officeDocument/2006/relationships/hyperlink" Target="https://indico.cern.ch/event/780182/timetable/#20190211.detailed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indico.cern.ch/event/829607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 on LS3 collimator materials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WP5.2 Technical Meeting – C. Accettura, F. Carra – EN/MME</a:t>
            </a:r>
          </a:p>
          <a:p>
            <a:pPr algn="l"/>
            <a:r>
              <a:rPr lang="en-US" sz="1800" dirty="0"/>
              <a:t>2021-10-28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4871864" y="6134707"/>
            <a:ext cx="6816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WP5.2 Technical meeting (1 November 2021) · Indico (cern.ch)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/>
              <a:t>Multimat-2 possible timeline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C48866-3EBB-4856-BA4F-ECC2F740A577}"/>
              </a:ext>
            </a:extLst>
          </p:cNvPr>
          <p:cNvSpPr/>
          <p:nvPr/>
        </p:nvSpPr>
        <p:spPr>
          <a:xfrm>
            <a:off x="263352" y="1073914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1</a:t>
            </a:r>
            <a:r>
              <a:rPr lang="en-GB" b="1" baseline="30000" dirty="0">
                <a:solidFill>
                  <a:schemeClr val="tx2"/>
                </a:solidFill>
              </a:rPr>
              <a:t>st</a:t>
            </a:r>
            <a:r>
              <a:rPr lang="en-GB" b="1" dirty="0">
                <a:solidFill>
                  <a:schemeClr val="tx2"/>
                </a:solidFill>
              </a:rPr>
              <a:t> possibility: opening Multimat-2 asap and testing</a:t>
            </a:r>
            <a:endParaRPr lang="en-GB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Before end of 2021: setup brought to b. 954 for further cooldown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March 2022? Tank opening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April – September 2022: testing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In line with 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decision on LS3 materials by end of 2022</a:t>
            </a:r>
          </a:p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2</a:t>
            </a:r>
            <a:r>
              <a:rPr lang="en-GB" b="1" baseline="30000" dirty="0">
                <a:solidFill>
                  <a:schemeClr val="tx2"/>
                </a:solidFill>
              </a:rPr>
              <a:t>nd</a:t>
            </a:r>
            <a:r>
              <a:rPr lang="en-GB" b="1" dirty="0">
                <a:solidFill>
                  <a:schemeClr val="tx2"/>
                </a:solidFill>
              </a:rPr>
              <a:t> possibility: keeping Multimat-2 closed and completing experimental campaign in 2022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Possible reasons: </a:t>
            </a:r>
            <a:r>
              <a:rPr lang="en-GB" sz="1600" dirty="0" err="1">
                <a:solidFill>
                  <a:schemeClr val="tx2"/>
                </a:solidFill>
              </a:rPr>
              <a:t>asy</a:t>
            </a:r>
            <a:r>
              <a:rPr lang="en-GB" sz="1600" dirty="0">
                <a:solidFill>
                  <a:schemeClr val="tx2"/>
                </a:solidFill>
              </a:rPr>
              <a:t>. Beam dump on coating, completion of testing on NB 8304Ng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May 2022? Beam time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November 2022? Tank opening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Hardly compatible with deadline on LS3 material choice by end of 2022</a:t>
            </a:r>
          </a:p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3</a:t>
            </a:r>
            <a:r>
              <a:rPr lang="en-GB" sz="1600" b="1" baseline="30000" dirty="0">
                <a:solidFill>
                  <a:schemeClr val="tx2"/>
                </a:solidFill>
              </a:rPr>
              <a:t>rd</a:t>
            </a:r>
            <a:r>
              <a:rPr lang="en-GB" sz="1600" b="1" dirty="0">
                <a:solidFill>
                  <a:schemeClr val="tx2"/>
                </a:solidFill>
              </a:rPr>
              <a:t> possibility</a:t>
            </a:r>
            <a:r>
              <a:rPr lang="en-GB" sz="1600" dirty="0">
                <a:solidFill>
                  <a:schemeClr val="tx2"/>
                </a:solidFill>
              </a:rPr>
              <a:t>: opening the tank, extracting tested samples, closing again and completing experimental campaign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I see it 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hardly compatible with the activation levels and timelines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(it could be further investigated if needed)</a:t>
            </a:r>
            <a:endParaRPr lang="en-GB" sz="1600" b="1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08414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/>
              <a:t>Procurement of </a:t>
            </a:r>
            <a:r>
              <a:rPr lang="fr-FR" dirty="0" err="1"/>
              <a:t>materials</a:t>
            </a:r>
            <a:r>
              <a:rPr lang="fr-FR" dirty="0"/>
              <a:t> for TCPLX and TCTPXH prototypes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C40CA-E4A5-4E20-BA62-72D513A94C9A}"/>
              </a:ext>
            </a:extLst>
          </p:cNvPr>
          <p:cNvSpPr/>
          <p:nvPr/>
        </p:nvSpPr>
        <p:spPr>
          <a:xfrm>
            <a:off x="379702" y="1292375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Overview of absorber materials </a:t>
            </a:r>
            <a:endParaRPr lang="en-GB" sz="1600" dirty="0">
              <a:solidFill>
                <a:schemeClr val="tx2"/>
              </a:solidFill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6576F31-0C01-4501-8D7C-F0EB6615E5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43028"/>
              </p:ext>
            </p:extLst>
          </p:nvPr>
        </p:nvGraphicFramePr>
        <p:xfrm>
          <a:off x="340800" y="1916832"/>
          <a:ext cx="11227807" cy="379092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35340">
                  <a:extLst>
                    <a:ext uri="{9D8B030D-6E8A-4147-A177-3AD203B41FA5}">
                      <a16:colId xmlns:a16="http://schemas.microsoft.com/office/drawing/2014/main" val="2882106297"/>
                    </a:ext>
                  </a:extLst>
                </a:gridCol>
                <a:gridCol w="1242419">
                  <a:extLst>
                    <a:ext uri="{9D8B030D-6E8A-4147-A177-3AD203B41FA5}">
                      <a16:colId xmlns:a16="http://schemas.microsoft.com/office/drawing/2014/main" val="319316687"/>
                    </a:ext>
                  </a:extLst>
                </a:gridCol>
                <a:gridCol w="2276039">
                  <a:extLst>
                    <a:ext uri="{9D8B030D-6E8A-4147-A177-3AD203B41FA5}">
                      <a16:colId xmlns:a16="http://schemas.microsoft.com/office/drawing/2014/main" val="3527656444"/>
                    </a:ext>
                  </a:extLst>
                </a:gridCol>
                <a:gridCol w="1174730">
                  <a:extLst>
                    <a:ext uri="{9D8B030D-6E8A-4147-A177-3AD203B41FA5}">
                      <a16:colId xmlns:a16="http://schemas.microsoft.com/office/drawing/2014/main" val="3769400606"/>
                    </a:ext>
                  </a:extLst>
                </a:gridCol>
                <a:gridCol w="807627">
                  <a:extLst>
                    <a:ext uri="{9D8B030D-6E8A-4147-A177-3AD203B41FA5}">
                      <a16:colId xmlns:a16="http://schemas.microsoft.com/office/drawing/2014/main" val="1867798504"/>
                    </a:ext>
                  </a:extLst>
                </a:gridCol>
                <a:gridCol w="1051293">
                  <a:extLst>
                    <a:ext uri="{9D8B030D-6E8A-4147-A177-3AD203B41FA5}">
                      <a16:colId xmlns:a16="http://schemas.microsoft.com/office/drawing/2014/main" val="58061226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86014085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val="1975594302"/>
                    </a:ext>
                  </a:extLst>
                </a:gridCol>
              </a:tblGrid>
              <a:tr h="666648">
                <a:tc>
                  <a:txBody>
                    <a:bodyPr/>
                    <a:lstStyle/>
                    <a:p>
                      <a:r>
                        <a:rPr lang="en-US" dirty="0"/>
                        <a:t>Material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Ref. Drawing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#unit installed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#spares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 cost [CHF]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21232"/>
                  </a:ext>
                </a:extLst>
              </a:tr>
              <a:tr h="719131">
                <a:tc>
                  <a:txBody>
                    <a:bodyPr/>
                    <a:lstStyle/>
                    <a:p>
                      <a:r>
                        <a:rPr lang="en-US" dirty="0"/>
                        <a:t>MoGr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Tapering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LHCTCTPXH_0022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TCTPXH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~3k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2"/>
                        </a:rPr>
                        <a:t>8676513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764740"/>
                  </a:ext>
                </a:extLst>
              </a:tr>
              <a:tr h="719131">
                <a:tc>
                  <a:txBody>
                    <a:bodyPr/>
                    <a:lstStyle/>
                    <a:p>
                      <a:r>
                        <a:rPr lang="en-US" dirty="0"/>
                        <a:t>CuCD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Blocks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LHCTCTPM0001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TCTPXH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~3k (5k for pre-series)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3"/>
                        </a:rPr>
                        <a:t>8676754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972710"/>
                  </a:ext>
                </a:extLst>
              </a:tr>
              <a:tr h="719131">
                <a:tc>
                  <a:txBody>
                    <a:bodyPr/>
                    <a:lstStyle/>
                    <a:p>
                      <a:r>
                        <a:rPr lang="en-US" dirty="0"/>
                        <a:t>Inermet180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Central blocks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LHCTCLPX__0018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TCPLX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~1.6k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4"/>
                        </a:rPr>
                        <a:t>8850132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8227231"/>
                  </a:ext>
                </a:extLst>
              </a:tr>
              <a:tr h="719131">
                <a:tc>
                  <a:txBody>
                    <a:bodyPr/>
                    <a:lstStyle/>
                    <a:p>
                      <a:r>
                        <a:rPr lang="en-US" dirty="0"/>
                        <a:t>Inermet180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Extremity Blocks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LHCTCLPX__0017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TCPLX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~1.5k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4"/>
                        </a:rPr>
                        <a:t>8850132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3301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952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/>
              <a:t>Procurement of </a:t>
            </a:r>
            <a:r>
              <a:rPr lang="fr-FR" dirty="0" err="1"/>
              <a:t>materials</a:t>
            </a:r>
            <a:r>
              <a:rPr lang="fr-FR" dirty="0"/>
              <a:t> for TCPLX and TCTPXH prototypes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C40CA-E4A5-4E20-BA62-72D513A94C9A}"/>
              </a:ext>
            </a:extLst>
          </p:cNvPr>
          <p:cNvSpPr/>
          <p:nvPr/>
        </p:nvSpPr>
        <p:spPr>
          <a:xfrm>
            <a:off x="379702" y="1292375"/>
            <a:ext cx="11812298" cy="365125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Procurement and validation status:</a:t>
            </a:r>
          </a:p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9" name="Picture 8" descr="A picture containing indoor, wall, metalware&#10;&#10;Description automatically generated">
            <a:extLst>
              <a:ext uri="{FF2B5EF4-FFF2-40B4-BE49-F238E27FC236}">
                <a16:creationId xmlns:a16="http://schemas.microsoft.com/office/drawing/2014/main" id="{D0763261-10A2-43BA-B554-00BB06895B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715" b="23915"/>
          <a:stretch/>
        </p:blipFill>
        <p:spPr>
          <a:xfrm>
            <a:off x="403200" y="2940818"/>
            <a:ext cx="3681473" cy="19390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586051-6ECE-4966-9787-19415D46AE1B}"/>
              </a:ext>
            </a:extLst>
          </p:cNvPr>
          <p:cNvSpPr txBox="1"/>
          <p:nvPr/>
        </p:nvSpPr>
        <p:spPr>
          <a:xfrm>
            <a:off x="241074" y="1624369"/>
            <a:ext cx="6093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lvl="1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tx2"/>
                </a:solidFill>
              </a:rPr>
              <a:t>MoGr tapering (Nb8404Ng)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Metrology </a:t>
            </a:r>
            <a:r>
              <a:rPr lang="en-US" sz="1800" dirty="0">
                <a:highlight>
                  <a:srgbClr val="00FF00"/>
                </a:highlight>
                <a:sym typeface="Wingdings" panose="05000000000000000000" pitchFamily="2" charset="2"/>
              </a:rPr>
              <a:t> </a:t>
            </a:r>
            <a:endParaRPr lang="en-US" sz="1800" dirty="0">
              <a:highlight>
                <a:srgbClr val="00FF00"/>
              </a:highlight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Electrical conductivity </a:t>
            </a:r>
            <a:r>
              <a:rPr lang="en-US" sz="1800" dirty="0">
                <a:highlight>
                  <a:srgbClr val="00FF00"/>
                </a:highlight>
                <a:sym typeface="Wingdings" panose="05000000000000000000" pitchFamily="2" charset="2"/>
              </a:rPr>
              <a:t></a:t>
            </a:r>
            <a:endParaRPr lang="en-US" sz="1800" dirty="0">
              <a:highlight>
                <a:srgbClr val="00FF00"/>
              </a:highlight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Vacuum test </a:t>
            </a:r>
            <a:r>
              <a:rPr lang="en-US" sz="1800" dirty="0">
                <a:highlight>
                  <a:srgbClr val="00FF00"/>
                </a:highlight>
                <a:sym typeface="Wingdings" panose="05000000000000000000" pitchFamily="2" charset="2"/>
              </a:rPr>
              <a:t></a:t>
            </a:r>
            <a:endParaRPr lang="en-GB" sz="1800" dirty="0">
              <a:highlight>
                <a:srgbClr val="00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028EF8-A676-46E6-A5B7-37032338FB69}"/>
              </a:ext>
            </a:extLst>
          </p:cNvPr>
          <p:cNvSpPr txBox="1"/>
          <p:nvPr/>
        </p:nvSpPr>
        <p:spPr>
          <a:xfrm>
            <a:off x="4259262" y="1607624"/>
            <a:ext cx="6093228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lvl="1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tx2"/>
                </a:solidFill>
              </a:rPr>
              <a:t>INERMET (IT180) </a:t>
            </a:r>
          </a:p>
          <a:p>
            <a:pPr marL="742950" lvl="1" indent="-285750" defTabSz="342900"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Expected at CERN end 2021</a:t>
            </a:r>
            <a:endParaRPr lang="en-GB" sz="1800" dirty="0">
              <a:highlight>
                <a:srgbClr val="00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C78356-48B2-432B-B9A7-8DAEC548DBBB}"/>
              </a:ext>
            </a:extLst>
          </p:cNvPr>
          <p:cNvSpPr txBox="1"/>
          <p:nvPr/>
        </p:nvSpPr>
        <p:spPr>
          <a:xfrm>
            <a:off x="8079610" y="1604628"/>
            <a:ext cx="4545759" cy="2416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lvl="1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CuCD </a:t>
            </a:r>
            <a:r>
              <a:rPr lang="en-US" sz="1800" dirty="0">
                <a:solidFill>
                  <a:schemeClr val="tx2"/>
                </a:solidFill>
              </a:rPr>
              <a:t>(tested in MultiMAT2) </a:t>
            </a:r>
          </a:p>
          <a:p>
            <a:pPr marL="742950" lvl="1" indent="-285750" defTabSz="342900"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2 pre-series blocks expected shipping at CERN</a:t>
            </a:r>
          </a:p>
          <a:p>
            <a:pPr lvl="1" defTabSz="342900">
              <a:spcAft>
                <a:spcPts val="600"/>
              </a:spcAft>
              <a:buClr>
                <a:schemeClr val="accent6"/>
              </a:buClr>
            </a:pPr>
            <a:r>
              <a:rPr lang="en-GB" dirty="0"/>
              <a:t>    </a:t>
            </a:r>
            <a:r>
              <a:rPr lang="en-GB" sz="1800" dirty="0"/>
              <a:t> w. 44</a:t>
            </a:r>
          </a:p>
          <a:p>
            <a:pPr marL="742950" lvl="1" indent="-285750" defTabSz="342900"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/>
              <a:t>First jaw end of 2021</a:t>
            </a:r>
          </a:p>
          <a:p>
            <a:pPr marL="742950" lvl="1" indent="-285750" defTabSz="342900"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/>
              <a:t>Second jaw end of Jan. 2022</a:t>
            </a:r>
          </a:p>
          <a:p>
            <a:pPr lvl="1" defTabSz="342900">
              <a:spcAft>
                <a:spcPts val="600"/>
              </a:spcAft>
              <a:buClr>
                <a:schemeClr val="accent6"/>
              </a:buClr>
            </a:pPr>
            <a:endParaRPr lang="en-GB" sz="1800" dirty="0"/>
          </a:p>
        </p:txBody>
      </p:sp>
      <p:pic>
        <p:nvPicPr>
          <p:cNvPr id="13" name="Imagen 4">
            <a:extLst>
              <a:ext uri="{FF2B5EF4-FFF2-40B4-BE49-F238E27FC236}">
                <a16:creationId xmlns:a16="http://schemas.microsoft.com/office/drawing/2014/main" id="{61B1143C-BB89-4978-8799-A62CF9D16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78" t="-2642"/>
          <a:stretch/>
        </p:blipFill>
        <p:spPr>
          <a:xfrm>
            <a:off x="8644426" y="3681713"/>
            <a:ext cx="2964226" cy="2416046"/>
          </a:xfrm>
          <a:prstGeom prst="rect">
            <a:avLst/>
          </a:prstGeom>
        </p:spPr>
      </p:pic>
      <p:pic>
        <p:nvPicPr>
          <p:cNvPr id="14" name="Imagen 19">
            <a:extLst>
              <a:ext uri="{FF2B5EF4-FFF2-40B4-BE49-F238E27FC236}">
                <a16:creationId xmlns:a16="http://schemas.microsoft.com/office/drawing/2014/main" id="{5BDE5BD7-44B5-4804-8E88-3DAA620BEA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5" t="34767" r="33658" b="37678"/>
          <a:stretch/>
        </p:blipFill>
        <p:spPr>
          <a:xfrm>
            <a:off x="9336360" y="5139706"/>
            <a:ext cx="1299847" cy="4768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3C81B27-7B38-474E-88CE-5A3B71017CB2}"/>
              </a:ext>
            </a:extLst>
          </p:cNvPr>
          <p:cNvSpPr txBox="1"/>
          <p:nvPr/>
        </p:nvSpPr>
        <p:spPr>
          <a:xfrm>
            <a:off x="4786130" y="4985969"/>
            <a:ext cx="30963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INERMET and CuCD samples requested by VSC for SEY, TDS, EDS tests</a:t>
            </a:r>
            <a:r>
              <a:rPr lang="en-US" dirty="0">
                <a:sym typeface="Wingdings" panose="05000000000000000000" pitchFamily="2" charset="2"/>
              </a:rPr>
              <a:t> procurement ongoing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652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/>
              <a:t>Procurement of </a:t>
            </a:r>
            <a:r>
              <a:rPr lang="fr-FR" dirty="0" err="1"/>
              <a:t>materials</a:t>
            </a:r>
            <a:r>
              <a:rPr lang="fr-FR" dirty="0"/>
              <a:t> for TCPLX and TCTPXH prototypes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C40CA-E4A5-4E20-BA62-72D513A94C9A}"/>
              </a:ext>
            </a:extLst>
          </p:cNvPr>
          <p:cNvSpPr/>
          <p:nvPr/>
        </p:nvSpPr>
        <p:spPr>
          <a:xfrm>
            <a:off x="379702" y="1292375"/>
            <a:ext cx="11812298" cy="3792809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Procurement and validation status:</a:t>
            </a:r>
          </a:p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Thermo-physical and mechanical characterization almost completed (record strength!)</a:t>
            </a:r>
          </a:p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UHV test first block foreseen this week at CERN  </a:t>
            </a:r>
          </a:p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US" sz="1600" dirty="0">
              <a:solidFill>
                <a:schemeClr val="tx2"/>
              </a:solidFill>
            </a:endParaRPr>
          </a:p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13" name="Imagen 4">
            <a:extLst>
              <a:ext uri="{FF2B5EF4-FFF2-40B4-BE49-F238E27FC236}">
                <a16:creationId xmlns:a16="http://schemas.microsoft.com/office/drawing/2014/main" id="{61B1143C-BB89-4978-8799-A62CF9D169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078" t="-2642"/>
          <a:stretch/>
        </p:blipFill>
        <p:spPr>
          <a:xfrm>
            <a:off x="8806594" y="1192911"/>
            <a:ext cx="3176883" cy="2589376"/>
          </a:xfrm>
          <a:prstGeom prst="rect">
            <a:avLst/>
          </a:prstGeom>
        </p:spPr>
      </p:pic>
      <p:pic>
        <p:nvPicPr>
          <p:cNvPr id="14" name="Imagen 19">
            <a:extLst>
              <a:ext uri="{FF2B5EF4-FFF2-40B4-BE49-F238E27FC236}">
                <a16:creationId xmlns:a16="http://schemas.microsoft.com/office/drawing/2014/main" id="{5BDE5BD7-44B5-4804-8E88-3DAA620BEA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5" t="34767" r="33658" b="37678"/>
          <a:stretch/>
        </p:blipFill>
        <p:spPr>
          <a:xfrm>
            <a:off x="9868178" y="3840467"/>
            <a:ext cx="2113232" cy="775306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1682791-2C58-4091-85E2-414C045FA6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4880788"/>
              </p:ext>
            </p:extLst>
          </p:nvPr>
        </p:nvGraphicFramePr>
        <p:xfrm>
          <a:off x="402531" y="113415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27370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97A957-105B-4415-A3B5-ACE5A746D9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673A03-C38B-4BDB-A6EB-619ED02E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443D-F311-4E10-9A30-5027165A6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AA63A-75C2-4112-96AA-19C1330F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944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 err="1"/>
              <a:t>Drawing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C40CA-E4A5-4E20-BA62-72D513A94C9A}"/>
              </a:ext>
            </a:extLst>
          </p:cNvPr>
          <p:cNvSpPr/>
          <p:nvPr/>
        </p:nvSpPr>
        <p:spPr>
          <a:xfrm>
            <a:off x="379702" y="1292375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defTabSz="342900">
              <a:spcAft>
                <a:spcPts val="600"/>
              </a:spcAft>
              <a:buClr>
                <a:schemeClr val="accent6"/>
              </a:buClr>
            </a:pP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DF9F45-FED9-4D98-A3DE-18BC88CB1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664" y="228355"/>
            <a:ext cx="8193693" cy="5796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640A726-2E1E-4BE8-8DCD-2DB38BB9744E}"/>
              </a:ext>
            </a:extLst>
          </p:cNvPr>
          <p:cNvSpPr/>
          <p:nvPr/>
        </p:nvSpPr>
        <p:spPr>
          <a:xfrm>
            <a:off x="263352" y="1073914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 err="1">
                <a:solidFill>
                  <a:schemeClr val="tx2"/>
                </a:solidFill>
              </a:rPr>
              <a:t>Inermet</a:t>
            </a:r>
            <a:r>
              <a:rPr lang="en-GB" b="1" dirty="0">
                <a:solidFill>
                  <a:schemeClr val="tx2"/>
                </a:solidFill>
              </a:rPr>
              <a:t> 180-central</a:t>
            </a:r>
            <a:endParaRPr lang="en-GB" sz="1600" b="1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75338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 err="1"/>
              <a:t>Drawing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C40CA-E4A5-4E20-BA62-72D513A94C9A}"/>
              </a:ext>
            </a:extLst>
          </p:cNvPr>
          <p:cNvSpPr/>
          <p:nvPr/>
        </p:nvSpPr>
        <p:spPr>
          <a:xfrm>
            <a:off x="379702" y="1292375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defTabSz="342900">
              <a:spcAft>
                <a:spcPts val="600"/>
              </a:spcAft>
              <a:buClr>
                <a:schemeClr val="accent6"/>
              </a:buClr>
            </a:pP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40A726-2E1E-4BE8-8DCD-2DB38BB9744E}"/>
              </a:ext>
            </a:extLst>
          </p:cNvPr>
          <p:cNvSpPr/>
          <p:nvPr/>
        </p:nvSpPr>
        <p:spPr>
          <a:xfrm>
            <a:off x="263352" y="1073914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 err="1">
                <a:solidFill>
                  <a:schemeClr val="tx2"/>
                </a:solidFill>
              </a:rPr>
              <a:t>Inermet</a:t>
            </a:r>
            <a:r>
              <a:rPr lang="en-GB" b="1" dirty="0">
                <a:solidFill>
                  <a:schemeClr val="tx2"/>
                </a:solidFill>
              </a:rPr>
              <a:t> 180-extremity </a:t>
            </a:r>
            <a:endParaRPr lang="en-GB" sz="1600" b="1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2140AD-020A-4559-AFE8-CD4679D6A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968" y="390482"/>
            <a:ext cx="8202595" cy="57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911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 err="1"/>
              <a:t>Drawing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C40CA-E4A5-4E20-BA62-72D513A94C9A}"/>
              </a:ext>
            </a:extLst>
          </p:cNvPr>
          <p:cNvSpPr/>
          <p:nvPr/>
        </p:nvSpPr>
        <p:spPr>
          <a:xfrm>
            <a:off x="379702" y="1292375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defTabSz="342900">
              <a:spcAft>
                <a:spcPts val="600"/>
              </a:spcAft>
              <a:buClr>
                <a:schemeClr val="accent6"/>
              </a:buClr>
            </a:pP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618470-0B25-48B8-A707-9496F77EA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684" y="1693066"/>
            <a:ext cx="6348483" cy="431118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8ECC34E-D0D9-4D11-B68D-BE4BA7B52861}"/>
              </a:ext>
            </a:extLst>
          </p:cNvPr>
          <p:cNvSpPr/>
          <p:nvPr/>
        </p:nvSpPr>
        <p:spPr>
          <a:xfrm>
            <a:off x="263352" y="1073914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Jaw assembly TCLPX-LHCTCLPX__0004</a:t>
            </a:r>
            <a:endParaRPr lang="en-GB" sz="1600" b="1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35114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 err="1"/>
              <a:t>Drawing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C40CA-E4A5-4E20-BA62-72D513A94C9A}"/>
              </a:ext>
            </a:extLst>
          </p:cNvPr>
          <p:cNvSpPr/>
          <p:nvPr/>
        </p:nvSpPr>
        <p:spPr>
          <a:xfrm>
            <a:off x="379702" y="1292375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defTabSz="342900">
              <a:spcAft>
                <a:spcPts val="600"/>
              </a:spcAft>
              <a:buClr>
                <a:schemeClr val="accent6"/>
              </a:buClr>
            </a:pP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ECC34E-D0D9-4D11-B68D-BE4BA7B52861}"/>
              </a:ext>
            </a:extLst>
          </p:cNvPr>
          <p:cNvSpPr/>
          <p:nvPr/>
        </p:nvSpPr>
        <p:spPr>
          <a:xfrm>
            <a:off x="263352" y="1073914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CuCD blocks</a:t>
            </a:r>
            <a:endParaRPr lang="en-GB" sz="1600" b="1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E11239-BB1B-4177-B2D5-7066DE326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026" y="378441"/>
            <a:ext cx="8190326" cy="57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114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504056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dirty="0" err="1"/>
              <a:t>Material</a:t>
            </a:r>
            <a:r>
              <a:rPr lang="fr-FR" dirty="0"/>
              <a:t> </a:t>
            </a:r>
            <a:r>
              <a:rPr lang="fr-FR" dirty="0" err="1"/>
              <a:t>robustness</a:t>
            </a:r>
            <a:r>
              <a:rPr lang="fr-FR" dirty="0"/>
              <a:t> </a:t>
            </a:r>
            <a:r>
              <a:rPr lang="fr-FR" dirty="0" err="1"/>
              <a:t>under</a:t>
            </a:r>
            <a:r>
              <a:rPr lang="fr-FR" dirty="0"/>
              <a:t> impact design scenarios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/>
              <a:t>Design cases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 err="1"/>
              <a:t>Thresholds</a:t>
            </a:r>
            <a:r>
              <a:rPr lang="fr-FR" dirty="0"/>
              <a:t> of damage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 err="1"/>
              <a:t>Molybdenum</a:t>
            </a:r>
            <a:r>
              <a:rPr lang="fr-FR" dirty="0"/>
              <a:t>-Graphite &amp; Graphite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/>
              <a:t>Inermet180 &amp; Copper-Diamond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dirty="0" err="1"/>
              <a:t>Material</a:t>
            </a:r>
            <a:r>
              <a:rPr lang="fr-FR" dirty="0"/>
              <a:t> </a:t>
            </a:r>
            <a:r>
              <a:rPr lang="fr-FR" dirty="0" err="1"/>
              <a:t>procurement</a:t>
            </a:r>
            <a:r>
              <a:rPr lang="fr-FR" dirty="0"/>
              <a:t> and acceptance for prototypes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 err="1"/>
              <a:t>Molybdenum</a:t>
            </a:r>
            <a:r>
              <a:rPr lang="fr-FR" dirty="0"/>
              <a:t>-Graphite TCLPX taperings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/>
              <a:t>Inermet180 TCPLX blocks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fr-FR" dirty="0"/>
              <a:t>Copper-Diamond TCTPXH blocks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dirty="0"/>
              <a:t>For a future meeting (</a:t>
            </a:r>
            <a:r>
              <a:rPr lang="fr-FR" dirty="0" err="1"/>
              <a:t>ColUSM</a:t>
            </a:r>
            <a:r>
              <a:rPr lang="fr-FR" dirty="0"/>
              <a:t> / WP5.2 / …)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sz="1800" b="0" dirty="0" err="1">
                <a:sym typeface="Wingdings" panose="05000000000000000000" pitchFamily="2" charset="2"/>
              </a:rPr>
              <a:t>would</a:t>
            </a:r>
            <a:r>
              <a:rPr lang="fr-FR" sz="1800" b="0" dirty="0">
                <a:sym typeface="Wingdings" panose="05000000000000000000" pitchFamily="2" charset="2"/>
              </a:rPr>
              <a:t> </a:t>
            </a:r>
            <a:r>
              <a:rPr lang="fr-FR" sz="1800" b="0" dirty="0" err="1">
                <a:sym typeface="Wingdings" panose="05000000000000000000" pitchFamily="2" charset="2"/>
              </a:rPr>
              <a:t>be</a:t>
            </a:r>
            <a:r>
              <a:rPr lang="fr-FR" sz="1800" b="0" dirty="0">
                <a:sym typeface="Wingdings" panose="05000000000000000000" pitchFamily="2" charset="2"/>
              </a:rPr>
              <a:t> </a:t>
            </a:r>
            <a:r>
              <a:rPr lang="fr-FR" sz="1800" b="0" dirty="0" err="1">
                <a:sym typeface="Wingdings" panose="05000000000000000000" pitchFamily="2" charset="2"/>
              </a:rPr>
              <a:t>interesting</a:t>
            </a:r>
            <a:r>
              <a:rPr lang="fr-FR" sz="1800" b="0" dirty="0">
                <a:sym typeface="Wingdings" panose="05000000000000000000" pitchFamily="2" charset="2"/>
              </a:rPr>
              <a:t> to have a </a:t>
            </a:r>
            <a:r>
              <a:rPr lang="fr-FR" sz="1800" b="0" dirty="0" err="1">
                <a:sym typeface="Wingdings" panose="05000000000000000000" pitchFamily="2" charset="2"/>
              </a:rPr>
              <a:t>summary</a:t>
            </a:r>
            <a:r>
              <a:rPr lang="fr-FR" sz="1800" b="0" dirty="0">
                <a:sym typeface="Wingdings" panose="05000000000000000000" pitchFamily="2" charset="2"/>
              </a:rPr>
              <a:t> of </a:t>
            </a:r>
            <a:r>
              <a:rPr lang="fr-FR" sz="1800" b="0" dirty="0" err="1">
                <a:sym typeface="Wingdings" panose="05000000000000000000" pitchFamily="2" charset="2"/>
              </a:rPr>
              <a:t>past</a:t>
            </a:r>
            <a:r>
              <a:rPr lang="fr-FR" sz="1800" b="0" dirty="0">
                <a:sym typeface="Wingdings" panose="05000000000000000000" pitchFamily="2" charset="2"/>
              </a:rPr>
              <a:t> and </a:t>
            </a:r>
            <a:r>
              <a:rPr lang="fr-FR" sz="1800" b="0" dirty="0" err="1">
                <a:sym typeface="Wingdings" panose="05000000000000000000" pitchFamily="2" charset="2"/>
              </a:rPr>
              <a:t>ongoing</a:t>
            </a:r>
            <a:r>
              <a:rPr lang="fr-FR" sz="1800" b="0" dirty="0">
                <a:sym typeface="Wingdings" panose="05000000000000000000" pitchFamily="2" charset="2"/>
              </a:rPr>
              <a:t> </a:t>
            </a:r>
            <a:r>
              <a:rPr lang="fr-FR" sz="1800" b="0" dirty="0" err="1">
                <a:sym typeface="Wingdings" panose="05000000000000000000" pitchFamily="2" charset="2"/>
              </a:rPr>
              <a:t>studies</a:t>
            </a:r>
            <a:r>
              <a:rPr lang="fr-FR" sz="1800" b="0" dirty="0">
                <a:sym typeface="Wingdings" panose="05000000000000000000" pitchFamily="2" charset="2"/>
              </a:rPr>
              <a:t> of long-</a:t>
            </a:r>
            <a:r>
              <a:rPr lang="fr-FR" sz="1800" b="0" dirty="0" err="1">
                <a:sym typeface="Wingdings" panose="05000000000000000000" pitchFamily="2" charset="2"/>
              </a:rPr>
              <a:t>term</a:t>
            </a:r>
            <a:r>
              <a:rPr lang="fr-FR" sz="1800" b="0" dirty="0">
                <a:sym typeface="Wingdings" panose="05000000000000000000" pitchFamily="2" charset="2"/>
              </a:rPr>
              <a:t> radiation </a:t>
            </a:r>
            <a:r>
              <a:rPr lang="fr-FR" sz="1800" b="0" dirty="0" err="1">
                <a:sym typeface="Wingdings" panose="05000000000000000000" pitchFamily="2" charset="2"/>
              </a:rPr>
              <a:t>resistance</a:t>
            </a:r>
            <a:r>
              <a:rPr lang="fr-FR" sz="1800" b="0" dirty="0">
                <a:sym typeface="Wingdings" panose="05000000000000000000" pitchFamily="2" charset="2"/>
              </a:rPr>
              <a:t> </a:t>
            </a:r>
            <a:r>
              <a:rPr lang="fr-FR" sz="1800" b="0" dirty="0" err="1">
                <a:sym typeface="Wingdings" panose="05000000000000000000" pitchFamily="2" charset="2"/>
              </a:rPr>
              <a:t>under</a:t>
            </a:r>
            <a:r>
              <a:rPr lang="fr-FR" sz="1800" b="0" dirty="0">
                <a:sym typeface="Wingdings" panose="05000000000000000000" pitchFamily="2" charset="2"/>
              </a:rPr>
              <a:t> ions and protons!</a:t>
            </a:r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 err="1"/>
              <a:t>Drawing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C40CA-E4A5-4E20-BA62-72D513A94C9A}"/>
              </a:ext>
            </a:extLst>
          </p:cNvPr>
          <p:cNvSpPr/>
          <p:nvPr/>
        </p:nvSpPr>
        <p:spPr>
          <a:xfrm>
            <a:off x="379702" y="1292375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defTabSz="342900">
              <a:spcAft>
                <a:spcPts val="600"/>
              </a:spcAft>
              <a:buClr>
                <a:schemeClr val="accent6"/>
              </a:buClr>
            </a:pP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ECC34E-D0D9-4D11-B68D-BE4BA7B52861}"/>
              </a:ext>
            </a:extLst>
          </p:cNvPr>
          <p:cNvSpPr/>
          <p:nvPr/>
        </p:nvSpPr>
        <p:spPr>
          <a:xfrm>
            <a:off x="263352" y="1073914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MoGr tapering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731824-51B1-44DB-9FF6-EB0EF6E65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883" y="389453"/>
            <a:ext cx="8194600" cy="57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55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Carra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Beam Impact Design Cases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7E766AE9-7E0B-405E-A17A-C961A638E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20255"/>
              </p:ext>
            </p:extLst>
          </p:nvPr>
        </p:nvGraphicFramePr>
        <p:xfrm>
          <a:off x="1199456" y="1887670"/>
          <a:ext cx="6408855" cy="2914356"/>
        </p:xfrm>
        <a:graphic>
          <a:graphicData uri="http://schemas.openxmlformats.org/drawingml/2006/table">
            <a:tbl>
              <a:tblPr firstRow="1" bandRow="1"/>
              <a:tblGrid>
                <a:gridCol w="1116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15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1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6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14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2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Failure Scenario</a:t>
                      </a: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Beam Type</a:t>
                      </a: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Beam</a:t>
                      </a:r>
                      <a:r>
                        <a:rPr lang="en-GB" sz="1200" baseline="0" dirty="0"/>
                        <a:t> Energy [TeV]</a:t>
                      </a:r>
                      <a:endParaRPr lang="en-GB" sz="1200" dirty="0"/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Intensity</a:t>
                      </a:r>
                      <a:r>
                        <a:rPr lang="en-GB" sz="1200" baseline="0" dirty="0"/>
                        <a:t> Deposit. [p+]</a:t>
                      </a:r>
                      <a:endParaRPr lang="en-GB" sz="1200" dirty="0"/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Beam</a:t>
                      </a:r>
                      <a:r>
                        <a:rPr lang="en-GB" sz="1200" baseline="0" dirty="0"/>
                        <a:t> Emittance [</a:t>
                      </a:r>
                      <a:r>
                        <a:rPr lang="en-GB" sz="1200" baseline="0" dirty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GB" sz="1200" baseline="0" dirty="0"/>
                        <a:t>m]</a:t>
                      </a:r>
                      <a:endParaRPr lang="en-GB" sz="1200" dirty="0"/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RMS beam</a:t>
                      </a:r>
                      <a:r>
                        <a:rPr lang="en-GB" sz="1200" baseline="0" dirty="0"/>
                        <a:t> size [mm]</a:t>
                      </a:r>
                      <a:endParaRPr lang="en-GB" sz="1200" dirty="0"/>
                    </a:p>
                    <a:p>
                      <a:pPr algn="ctr"/>
                      <a:endParaRPr lang="en-GB" sz="1200" dirty="0"/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Injection</a:t>
                      </a:r>
                      <a:r>
                        <a:rPr lang="en-GB" sz="1050" baseline="0" dirty="0"/>
                        <a:t> Error</a:t>
                      </a:r>
                      <a:endParaRPr lang="en-GB" sz="1050" dirty="0"/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LHC Ultimate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0.45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4.9e13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3.5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1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Injection Error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Run</a:t>
                      </a:r>
                      <a:r>
                        <a:rPr lang="en-GB" sz="1050" baseline="0" dirty="0"/>
                        <a:t> 2 </a:t>
                      </a:r>
                      <a:r>
                        <a:rPr lang="en-GB" sz="1050" dirty="0"/>
                        <a:t>BCMS</a:t>
                      </a:r>
                      <a:r>
                        <a:rPr lang="en-GB" sz="1050" baseline="0" dirty="0"/>
                        <a:t> </a:t>
                      </a:r>
                      <a:endParaRPr lang="en-GB" sz="1050" dirty="0"/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0.45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3.7e13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1.3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0.61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3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Injection Error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HL-LHC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0.45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6.6e13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2.1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0.77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3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Injection Error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LIU</a:t>
                      </a:r>
                      <a:r>
                        <a:rPr lang="en-GB" sz="1050" baseline="0" dirty="0"/>
                        <a:t> BCMS</a:t>
                      </a:r>
                      <a:endParaRPr lang="en-GB" sz="1050" dirty="0"/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0.45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5.8e13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1.3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0.61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Asynchronous Beam Dump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BCMS Run</a:t>
                      </a:r>
                      <a:r>
                        <a:rPr lang="en-GB" sz="1050" baseline="0" dirty="0"/>
                        <a:t> 2</a:t>
                      </a:r>
                      <a:endParaRPr lang="en-GB" sz="1050" dirty="0"/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7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1.3e11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1.3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~0.5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Asynchronous</a:t>
                      </a:r>
                      <a:r>
                        <a:rPr lang="en-GB" sz="1050" baseline="0" dirty="0"/>
                        <a:t> Beam Dump</a:t>
                      </a:r>
                      <a:endParaRPr lang="en-GB" sz="1050" dirty="0"/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HL-LHC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7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2.3e11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2.1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050" dirty="0"/>
                        <a:t>~0.6</a:t>
                      </a:r>
                    </a:p>
                  </a:txBody>
                  <a:tcPr marL="84406" marR="84406" marT="42203" marB="422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613EA29-9F60-4827-A13E-63389B9FBEF4}"/>
              </a:ext>
            </a:extLst>
          </p:cNvPr>
          <p:cNvCxnSpPr>
            <a:cxnSpLocks/>
          </p:cNvCxnSpPr>
          <p:nvPr/>
        </p:nvCxnSpPr>
        <p:spPr>
          <a:xfrm flipV="1">
            <a:off x="7569225" y="2947026"/>
            <a:ext cx="309086" cy="815274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67B555-43BE-4951-B2CF-F26DE443AC66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7507463" y="4256365"/>
            <a:ext cx="376590" cy="43205"/>
          </a:xfrm>
          <a:prstGeom prst="straightConnector1">
            <a:avLst/>
          </a:prstGeom>
          <a:noFill/>
          <a:ln w="9525" cap="flat" cmpd="sng" algn="ctr">
            <a:solidFill>
              <a:srgbClr val="FFC000"/>
            </a:solidFill>
            <a:prstDash val="soli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A17BA4-112E-4340-80D7-5DC5382FB4C9}"/>
                  </a:ext>
                </a:extLst>
              </p:cNvPr>
              <p:cNvSpPr txBox="1"/>
              <p:nvPr/>
            </p:nvSpPr>
            <p:spPr>
              <a:xfrm>
                <a:off x="7878311" y="1674169"/>
                <a:ext cx="3905702" cy="1216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Primary and Secondary collimators</a:t>
                </a: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Equivalent to 288b@1.2E11p/b@0.44 </a:t>
                </a:r>
                <a:r>
                  <a:rPr kumimoji="0" lang="en-GB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TeV</a:t>
                </a: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, σ=0.25 mm in HRMT specimens (reduced cross-section):</a:t>
                </a: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Equivalent average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2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kumimoji="0" lang="en-GB" sz="12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en-GB" sz="12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𝐞</m:t>
                            </m:r>
                          </m:e>
                        </m:acc>
                      </m:e>
                      <m:sub>
                        <m:r>
                          <a:rPr kumimoji="0" lang="en-GB" sz="12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𝐬</m:t>
                        </m:r>
                      </m:sub>
                    </m:sSub>
                    <m:r>
                      <a:rPr kumimoji="0" lang="en-GB" sz="1200" b="1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en-GB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) in the most loaded cross-section and peak energy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2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GB" sz="12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0" lang="en-GB" sz="12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b>
                        <m:r>
                          <a:rPr kumimoji="0" lang="en-GB" sz="12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𝐩</m:t>
                        </m:r>
                      </m:sub>
                    </m:sSub>
                    <m:r>
                      <a:rPr kumimoji="0" lang="en-GB" sz="12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A17BA4-112E-4340-80D7-5DC5382FB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8311" y="1674169"/>
                <a:ext cx="3905702" cy="1216936"/>
              </a:xfrm>
              <a:prstGeom prst="rect">
                <a:avLst/>
              </a:prstGeom>
              <a:blipFill>
                <a:blip r:embed="rId2"/>
                <a:stretch>
                  <a:fillRect t="-1005" b="-1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B01A062-43AA-443A-B2CE-50E64453CF90}"/>
              </a:ext>
            </a:extLst>
          </p:cNvPr>
          <p:cNvSpPr/>
          <p:nvPr/>
        </p:nvSpPr>
        <p:spPr>
          <a:xfrm>
            <a:off x="1199457" y="3666500"/>
            <a:ext cx="6332938" cy="303327"/>
          </a:xfrm>
          <a:prstGeom prst="roundRect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D686946-4A3A-4E31-8DC7-739C145C2CD7}"/>
              </a:ext>
            </a:extLst>
          </p:cNvPr>
          <p:cNvSpPr/>
          <p:nvPr/>
        </p:nvSpPr>
        <p:spPr>
          <a:xfrm>
            <a:off x="1199457" y="3997425"/>
            <a:ext cx="6332938" cy="804601"/>
          </a:xfrm>
          <a:prstGeom prst="roundRect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CEF1928-82F4-4785-9781-05574F8E509C}"/>
              </a:ext>
            </a:extLst>
          </p:cNvPr>
          <p:cNvSpPr/>
          <p:nvPr/>
        </p:nvSpPr>
        <p:spPr>
          <a:xfrm>
            <a:off x="7784260" y="1647294"/>
            <a:ext cx="4004540" cy="1243812"/>
          </a:xfrm>
          <a:prstGeom prst="roundRect">
            <a:avLst/>
          </a:prstGeom>
          <a:noFill/>
          <a:ln w="254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0933D3E-A425-41A7-AA1B-8A41E7EC395F}"/>
              </a:ext>
            </a:extLst>
          </p:cNvPr>
          <p:cNvSpPr/>
          <p:nvPr/>
        </p:nvSpPr>
        <p:spPr>
          <a:xfrm>
            <a:off x="7810864" y="3699406"/>
            <a:ext cx="3397704" cy="1200328"/>
          </a:xfrm>
          <a:prstGeom prst="roundRect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D0A542-A7A4-48A5-B937-3F0AEE1CBF37}"/>
              </a:ext>
            </a:extLst>
          </p:cNvPr>
          <p:cNvSpPr txBox="1"/>
          <p:nvPr/>
        </p:nvSpPr>
        <p:spPr>
          <a:xfrm>
            <a:off x="7884053" y="3699405"/>
            <a:ext cx="31084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Tertiary and IR collimators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→ 24b@1.2E11p/b@0.44 </a:t>
            </a:r>
            <a:r>
              <a:rPr kumimoji="0" lang="en-GB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TeV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→ 48b@1.2E11p/b@0.44 </a:t>
            </a:r>
            <a:r>
              <a:rPr kumimoji="0" lang="en-GB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TeV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σ=0.5 mm in HRMT specimens: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Equivalent damage on Inermet180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16B7058-6D7A-4E6F-B39B-C6EE1A13862C}"/>
              </a:ext>
            </a:extLst>
          </p:cNvPr>
          <p:cNvCxnSpPr>
            <a:cxnSpLocks/>
          </p:cNvCxnSpPr>
          <p:nvPr/>
        </p:nvCxnSpPr>
        <p:spPr>
          <a:xfrm>
            <a:off x="7446626" y="4514326"/>
            <a:ext cx="421530" cy="0"/>
          </a:xfrm>
          <a:prstGeom prst="straightConnector1">
            <a:avLst/>
          </a:prstGeom>
          <a:noFill/>
          <a:ln w="9525" cap="flat" cmpd="sng" algn="ctr">
            <a:solidFill>
              <a:srgbClr val="FFC000"/>
            </a:solidFill>
            <a:prstDash val="solid"/>
            <a:tailEnd type="triangle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8EBA278-66C4-4848-9902-0EF571B97802}"/>
              </a:ext>
            </a:extLst>
          </p:cNvPr>
          <p:cNvSpPr txBox="1"/>
          <p:nvPr/>
        </p:nvSpPr>
        <p:spPr>
          <a:xfrm>
            <a:off x="623392" y="5373216"/>
            <a:ext cx="108732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See also “</a:t>
            </a:r>
            <a:r>
              <a:rPr lang="en-US" dirty="0">
                <a:hlinkClick r:id="rId3"/>
              </a:rPr>
              <a:t>International Review of the HL-LHC Collimation System</a:t>
            </a:r>
            <a:r>
              <a:rPr lang="en-US" dirty="0"/>
              <a:t>”, 11-12 Feb 2019 (in particularly, summary given by A. Bertarelli)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Thresholds</a:t>
            </a:r>
            <a:r>
              <a:rPr lang="fr-FR" dirty="0"/>
              <a:t> of Damage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C48866-3EBB-4856-BA4F-ECC2F740A577}"/>
              </a:ext>
            </a:extLst>
          </p:cNvPr>
          <p:cNvSpPr/>
          <p:nvPr/>
        </p:nvSpPr>
        <p:spPr>
          <a:xfrm>
            <a:off x="386063" y="2450515"/>
            <a:ext cx="11237964" cy="3289813"/>
          </a:xfrm>
          <a:prstGeom prst="rect">
            <a:avLst/>
          </a:prstGeom>
          <a:noFill/>
        </p:spPr>
        <p:txBody>
          <a:bodyPr vert="horz" lIns="0" tIns="0" rIns="0" bIns="0" rtlCol="0">
            <a:normAutofit fontScale="92500" lnSpcReduction="20000"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Threshold 1</a:t>
            </a:r>
            <a:r>
              <a:rPr lang="en-GB" dirty="0">
                <a:solidFill>
                  <a:schemeClr val="tx2"/>
                </a:solidFill>
              </a:rPr>
              <a:t>: onset of damage, with no need to activate the 5</a:t>
            </a:r>
            <a:r>
              <a:rPr lang="en-GB" baseline="30000" dirty="0">
                <a:solidFill>
                  <a:schemeClr val="tx2"/>
                </a:solidFill>
              </a:rPr>
              <a:t>th</a:t>
            </a:r>
            <a:r>
              <a:rPr lang="en-GB" dirty="0">
                <a:solidFill>
                  <a:schemeClr val="tx2"/>
                </a:solidFill>
              </a:rPr>
              <a:t> axis. 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Ductile materials: onset of plasticity. 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Graphitic materials: crack initiation, local material ablation.</a:t>
            </a:r>
          </a:p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Threshold 2</a:t>
            </a:r>
            <a:r>
              <a:rPr lang="en-GB" dirty="0">
                <a:solidFill>
                  <a:schemeClr val="tx2"/>
                </a:solidFill>
              </a:rPr>
              <a:t>: damage to the surface requiring correction with the 5</a:t>
            </a:r>
            <a:r>
              <a:rPr lang="en-GB" baseline="30000" dirty="0">
                <a:solidFill>
                  <a:schemeClr val="tx2"/>
                </a:solidFill>
              </a:rPr>
              <a:t>th</a:t>
            </a:r>
            <a:r>
              <a:rPr lang="en-GB" dirty="0">
                <a:solidFill>
                  <a:schemeClr val="tx2"/>
                </a:solidFill>
              </a:rPr>
              <a:t> axis.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Ductile materials: it usually involves heavy plastic deformation and/or ejecta generation. 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Graphitic materials: pseudo-plastic deformation, internal delamination, important material ablation, …</a:t>
            </a:r>
          </a:p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Threshold 3</a:t>
            </a:r>
            <a:r>
              <a:rPr lang="en-GB" dirty="0">
                <a:solidFill>
                  <a:schemeClr val="tx2"/>
                </a:solidFill>
              </a:rPr>
              <a:t>: damage cannot be corrected with 5</a:t>
            </a:r>
            <a:r>
              <a:rPr lang="en-GB" baseline="30000" dirty="0">
                <a:solidFill>
                  <a:schemeClr val="tx2"/>
                </a:solidFill>
              </a:rPr>
              <a:t>th</a:t>
            </a:r>
            <a:r>
              <a:rPr lang="en-GB" dirty="0">
                <a:solidFill>
                  <a:schemeClr val="tx2"/>
                </a:solidFill>
              </a:rPr>
              <a:t> axis anymore. 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Ductile materials: significant material erosion and plastic deformation in the jaw, no more flat surface close to the impact. 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Graphitic materials: fracture of the blocks jeopardizing the structural integrity, complete block face delamination with loss of the flatness.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9DDD8F0A-8F86-4E44-8A7A-595749A8AC08}"/>
              </a:ext>
            </a:extLst>
          </p:cNvPr>
          <p:cNvSpPr txBox="1">
            <a:spLocks/>
          </p:cNvSpPr>
          <p:nvPr/>
        </p:nvSpPr>
        <p:spPr>
          <a:xfrm>
            <a:off x="407988" y="986375"/>
            <a:ext cx="11239957" cy="1290497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700" dirty="0"/>
              <a:t>Three damage thresholds defined for collimator materials.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500" dirty="0"/>
              <a:t>Introduced for metallic (ductile) materials (</a:t>
            </a:r>
            <a:r>
              <a:rPr lang="en-GB" sz="1500" dirty="0">
                <a:hlinkClick r:id="rId2"/>
              </a:rPr>
              <a:t>MPP Workshop 2013</a:t>
            </a:r>
            <a:r>
              <a:rPr lang="en-GB" sz="1500" dirty="0"/>
              <a:t>). Extended to graphitic materials in the </a:t>
            </a:r>
            <a:r>
              <a:rPr lang="en-GB" sz="1500" dirty="0">
                <a:hlinkClick r:id="rId3"/>
              </a:rPr>
              <a:t>MPP Workshop 2019</a:t>
            </a:r>
            <a:r>
              <a:rPr lang="en-GB" sz="1500" dirty="0"/>
              <a:t>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500" dirty="0"/>
              <a:t>Defined as a function of the effect on the collimator behaviour</a:t>
            </a:r>
            <a:r>
              <a:rPr lang="en-GB" sz="1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6014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Molybdenum</a:t>
            </a:r>
            <a:r>
              <a:rPr lang="fr-FR" dirty="0"/>
              <a:t>-Graphite &amp; Graphite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C48866-3EBB-4856-BA4F-ECC2F740A577}"/>
              </a:ext>
            </a:extLst>
          </p:cNvPr>
          <p:cNvSpPr/>
          <p:nvPr/>
        </p:nvSpPr>
        <p:spPr>
          <a:xfrm>
            <a:off x="263352" y="1268761"/>
            <a:ext cx="6480720" cy="1944216"/>
          </a:xfrm>
          <a:prstGeom prst="rect">
            <a:avLst/>
          </a:prstGeom>
          <a:noFill/>
        </p:spPr>
        <p:txBody>
          <a:bodyPr vert="horz" lIns="0" tIns="0" rIns="0" bIns="0" rtlCol="0">
            <a:norm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Where are they used?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TCSPM blocks</a:t>
            </a:r>
            <a:r>
              <a:rPr lang="en-GB" sz="1600" dirty="0">
                <a:solidFill>
                  <a:schemeClr val="tx2"/>
                </a:solidFill>
              </a:rPr>
              <a:t>, with 5um Mo coating 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TCTPXH &amp; TCTPM taperings</a:t>
            </a:r>
            <a:r>
              <a:rPr lang="en-GB" sz="1600" dirty="0">
                <a:solidFill>
                  <a:schemeClr val="tx2"/>
                </a:solidFill>
              </a:rPr>
              <a:t> (</a:t>
            </a:r>
            <a:r>
              <a:rPr lang="en-GB" sz="1600" b="1" dirty="0">
                <a:solidFill>
                  <a:schemeClr val="tx2"/>
                </a:solidFill>
              </a:rPr>
              <a:t>MoGr</a:t>
            </a:r>
            <a:r>
              <a:rPr lang="en-GB" sz="1600" dirty="0">
                <a:solidFill>
                  <a:schemeClr val="tx2"/>
                </a:solidFill>
              </a:rPr>
              <a:t>, only in case CuCD is selected over Inermet180, otherwise </a:t>
            </a:r>
            <a:r>
              <a:rPr lang="en-GB" sz="1600" dirty="0" err="1">
                <a:solidFill>
                  <a:schemeClr val="tx2"/>
                </a:solidFill>
              </a:rPr>
              <a:t>CuCrZr</a:t>
            </a:r>
            <a:r>
              <a:rPr lang="en-GB" sz="1600" dirty="0">
                <a:solidFill>
                  <a:schemeClr val="tx2"/>
                </a:solidFill>
              </a:rPr>
              <a:t>)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TCPPM</a:t>
            </a:r>
            <a:r>
              <a:rPr lang="en-GB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</a:t>
            </a:r>
            <a:r>
              <a:rPr lang="en-GB" sz="1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MoGr</a:t>
            </a:r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none still to produce/install)</a:t>
            </a:r>
            <a:endParaRPr lang="en-GB" sz="16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9F6C85F-A4A0-4035-9256-2016C74FB7E7}"/>
              </a:ext>
            </a:extLst>
          </p:cNvPr>
          <p:cNvCxnSpPr>
            <a:cxnSpLocks/>
          </p:cNvCxnSpPr>
          <p:nvPr/>
        </p:nvCxnSpPr>
        <p:spPr>
          <a:xfrm flipV="1">
            <a:off x="4583832" y="1844824"/>
            <a:ext cx="2736304" cy="12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79F0A16-9040-4822-B5AB-11B6D5FE74C7}"/>
              </a:ext>
            </a:extLst>
          </p:cNvPr>
          <p:cNvSpPr txBox="1"/>
          <p:nvPr/>
        </p:nvSpPr>
        <p:spPr>
          <a:xfrm>
            <a:off x="7596473" y="1410962"/>
            <a:ext cx="3211346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Plan A: MoGr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Plan B: FS140 CFC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Plan C: isotropic graphite (7550)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37E66A7-6CE5-4FB1-A675-83C4642BEB42}"/>
              </a:ext>
            </a:extLst>
          </p:cNvPr>
          <p:cNvCxnSpPr>
            <a:stCxn id="9" idx="1"/>
          </p:cNvCxnSpPr>
          <p:nvPr/>
        </p:nvCxnSpPr>
        <p:spPr>
          <a:xfrm flipV="1">
            <a:off x="7596473" y="1844824"/>
            <a:ext cx="2171935" cy="12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eft Brace 11">
            <a:extLst>
              <a:ext uri="{FF2B5EF4-FFF2-40B4-BE49-F238E27FC236}">
                <a16:creationId xmlns:a16="http://schemas.microsoft.com/office/drawing/2014/main" id="{E76A395D-80F0-46F6-B436-CE2F1E309B65}"/>
              </a:ext>
            </a:extLst>
          </p:cNvPr>
          <p:cNvSpPr/>
          <p:nvPr/>
        </p:nvSpPr>
        <p:spPr>
          <a:xfrm>
            <a:off x="7371237" y="1352275"/>
            <a:ext cx="225236" cy="1009926"/>
          </a:xfrm>
          <a:prstGeom prst="leftBrace">
            <a:avLst>
              <a:gd name="adj1" fmla="val 47506"/>
              <a:gd name="adj2" fmla="val 50000"/>
            </a:avLst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994DCB-0F4C-42BE-B846-C5DF4FFE8126}"/>
              </a:ext>
            </a:extLst>
          </p:cNvPr>
          <p:cNvSpPr/>
          <p:nvPr/>
        </p:nvSpPr>
        <p:spPr>
          <a:xfrm>
            <a:off x="218090" y="3125393"/>
            <a:ext cx="7494024" cy="297930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Robustness of MoGr and coatings discussed / validated at several technical meetings and reviews: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  <a:hlinkClick r:id="rId2"/>
              </a:rPr>
              <a:t>1</a:t>
            </a:r>
            <a:r>
              <a:rPr lang="en-GB" sz="1400" baseline="30000" dirty="0">
                <a:solidFill>
                  <a:schemeClr val="tx2"/>
                </a:solidFill>
                <a:hlinkClick r:id="rId2"/>
              </a:rPr>
              <a:t>st</a:t>
            </a:r>
            <a:r>
              <a:rPr lang="en-GB" sz="1400" dirty="0">
                <a:solidFill>
                  <a:schemeClr val="tx2"/>
                </a:solidFill>
                <a:hlinkClick r:id="rId2"/>
              </a:rPr>
              <a:t> Special </a:t>
            </a:r>
            <a:r>
              <a:rPr lang="en-GB" sz="1400" dirty="0" err="1">
                <a:solidFill>
                  <a:schemeClr val="tx2"/>
                </a:solidFill>
                <a:hlinkClick r:id="rId2"/>
              </a:rPr>
              <a:t>ColUSM</a:t>
            </a:r>
            <a:r>
              <a:rPr lang="en-GB" sz="1400" dirty="0">
                <a:solidFill>
                  <a:schemeClr val="tx2"/>
                </a:solidFill>
                <a:hlinkClick r:id="rId2"/>
              </a:rPr>
              <a:t>: Material and design readiness for LS2 productions</a:t>
            </a:r>
            <a:r>
              <a:rPr lang="en-GB" sz="1400" dirty="0">
                <a:solidFill>
                  <a:schemeClr val="tx2"/>
                </a:solidFill>
              </a:rPr>
              <a:t>, 2 May 2017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  <a:hlinkClick r:id="rId3"/>
              </a:rPr>
              <a:t>2</a:t>
            </a:r>
            <a:r>
              <a:rPr lang="en-GB" sz="1400" baseline="30000" dirty="0">
                <a:solidFill>
                  <a:schemeClr val="tx2"/>
                </a:solidFill>
                <a:hlinkClick r:id="rId3"/>
              </a:rPr>
              <a:t>nd</a:t>
            </a:r>
            <a:r>
              <a:rPr lang="en-GB" sz="1400" dirty="0">
                <a:solidFill>
                  <a:schemeClr val="tx2"/>
                </a:solidFill>
                <a:hlinkClick r:id="rId3"/>
              </a:rPr>
              <a:t> Special </a:t>
            </a:r>
            <a:r>
              <a:rPr lang="en-GB" sz="1400" dirty="0" err="1">
                <a:solidFill>
                  <a:schemeClr val="tx2"/>
                </a:solidFill>
                <a:hlinkClick r:id="rId3"/>
              </a:rPr>
              <a:t>ColUSM</a:t>
            </a:r>
            <a:r>
              <a:rPr lang="en-GB" sz="1400" dirty="0">
                <a:solidFill>
                  <a:schemeClr val="tx2"/>
                </a:solidFill>
                <a:hlinkClick r:id="rId3"/>
              </a:rPr>
              <a:t> on Materials</a:t>
            </a:r>
            <a:r>
              <a:rPr lang="en-GB" sz="1400" dirty="0">
                <a:solidFill>
                  <a:schemeClr val="tx2"/>
                </a:solidFill>
              </a:rPr>
              <a:t>, 8 November 2017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  <a:hlinkClick r:id="rId4"/>
              </a:rPr>
              <a:t>International Review of the HL-LHC Collimation System</a:t>
            </a:r>
            <a:r>
              <a:rPr lang="en-GB" sz="1400" dirty="0">
                <a:solidFill>
                  <a:schemeClr val="tx2"/>
                </a:solidFill>
              </a:rPr>
              <a:t>, 11-12 February 2019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  <a:hlinkClick r:id="rId5"/>
              </a:rPr>
              <a:t>MPP Workshop 2019</a:t>
            </a:r>
            <a:r>
              <a:rPr lang="en-GB" sz="1400" dirty="0">
                <a:solidFill>
                  <a:schemeClr val="tx2"/>
                </a:solidFill>
              </a:rPr>
              <a:t>, 7-8 May 2019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With results presented at many other meetings (LMC, </a:t>
            </a:r>
            <a:r>
              <a:rPr lang="en-GB" sz="1400" dirty="0" err="1">
                <a:solidFill>
                  <a:schemeClr val="tx2"/>
                </a:solidFill>
              </a:rPr>
              <a:t>HiColDEM</a:t>
            </a:r>
            <a:r>
              <a:rPr lang="en-GB" sz="1400" dirty="0">
                <a:solidFill>
                  <a:schemeClr val="tx2"/>
                </a:solidFill>
              </a:rPr>
              <a:t>, etc.)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+Article dedicated to Multimat: Dynamic Response of Advanced Materials Impacted by Particle Beams: The </a:t>
            </a:r>
            <a:r>
              <a:rPr lang="en-GB" sz="1400" dirty="0" err="1">
                <a:solidFill>
                  <a:schemeClr val="tx2"/>
                </a:solidFill>
              </a:rPr>
              <a:t>MultiMat</a:t>
            </a:r>
            <a:r>
              <a:rPr lang="en-GB" sz="1400" dirty="0">
                <a:solidFill>
                  <a:schemeClr val="tx2"/>
                </a:solidFill>
              </a:rPr>
              <a:t> Experiment, </a:t>
            </a:r>
            <a:r>
              <a:rPr lang="en-GB" sz="1400" i="1" dirty="0">
                <a:hlinkClick r:id="rId6"/>
              </a:rPr>
              <a:t>Journal of Dynamic </a:t>
            </a:r>
            <a:r>
              <a:rPr lang="en-GB" sz="1400" i="1" dirty="0" err="1">
                <a:hlinkClick r:id="rId6"/>
              </a:rPr>
              <a:t>Behavior</a:t>
            </a:r>
            <a:r>
              <a:rPr lang="en-GB" sz="1400" i="1" dirty="0">
                <a:hlinkClick r:id="rId6"/>
              </a:rPr>
              <a:t> of Materials</a:t>
            </a:r>
            <a:r>
              <a:rPr lang="en-GB" sz="1400" dirty="0"/>
              <a:t> </a:t>
            </a:r>
            <a:r>
              <a:rPr lang="en-GB" sz="1400" b="1" dirty="0"/>
              <a:t>volume 5</a:t>
            </a:r>
            <a:r>
              <a:rPr lang="en-GB" sz="1400" dirty="0"/>
              <a:t>, pages 266–295 (2019)</a:t>
            </a:r>
            <a:endParaRPr lang="en-GB" sz="1400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9" name="Picture 13">
            <a:extLst>
              <a:ext uri="{FF2B5EF4-FFF2-40B4-BE49-F238E27FC236}">
                <a16:creationId xmlns:a16="http://schemas.microsoft.com/office/drawing/2014/main" id="{4BF08F0D-8A76-4566-B20C-CBB6BAA41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333" y="2507393"/>
            <a:ext cx="2586933" cy="194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9">
            <a:extLst>
              <a:ext uri="{FF2B5EF4-FFF2-40B4-BE49-F238E27FC236}">
                <a16:creationId xmlns:a16="http://schemas.microsoft.com/office/drawing/2014/main" id="{C2806127-0B41-4548-90BB-51DC31A97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0" b="16830"/>
          <a:stretch>
            <a:fillRect/>
          </a:stretch>
        </p:blipFill>
        <p:spPr bwMode="auto">
          <a:xfrm>
            <a:off x="8047986" y="4359374"/>
            <a:ext cx="2447625" cy="210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E92F969-F2EC-46ED-B46E-4E52062E597B}"/>
              </a:ext>
            </a:extLst>
          </p:cNvPr>
          <p:cNvCxnSpPr>
            <a:cxnSpLocks/>
          </p:cNvCxnSpPr>
          <p:nvPr/>
        </p:nvCxnSpPr>
        <p:spPr>
          <a:xfrm>
            <a:off x="5231904" y="2407232"/>
            <a:ext cx="2448272" cy="7181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89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Molybdenum</a:t>
            </a:r>
            <a:r>
              <a:rPr lang="fr-FR" dirty="0"/>
              <a:t>-Graphite &amp; Graphite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C48866-3EBB-4856-BA4F-ECC2F740A577}"/>
              </a:ext>
            </a:extLst>
          </p:cNvPr>
          <p:cNvSpPr/>
          <p:nvPr/>
        </p:nvSpPr>
        <p:spPr>
          <a:xfrm>
            <a:off x="151511" y="1019883"/>
            <a:ext cx="7885057" cy="309634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In a nutshell</a:t>
            </a:r>
            <a:endParaRPr lang="en-GB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Beam impact scenario on bulk and coating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Threshold 1 bulk, Threshold 2 (1?) coating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Before Multimat-2: “prototype” compositions only tested (bulk MoGr from Brevetti Bizz, coating done at CERN by DCMS)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Multimat-2 needed to test Nanoker MoGr (installed in LS2) and DTI coating (</a:t>
            </a:r>
            <a:r>
              <a:rPr lang="en-GB" sz="1600" dirty="0" err="1">
                <a:solidFill>
                  <a:schemeClr val="tx2"/>
                </a:solidFill>
              </a:rPr>
              <a:t>HiPIMS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much better conductivity!)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DTI coating both tested on MoGr and Gr</a:t>
            </a:r>
          </a:p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Multimat-2 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  <a:hlinkClick r:id="rId2"/>
              </a:rPr>
              <a:t>Jorge’s talk at the 11</a:t>
            </a:r>
            <a:r>
              <a:rPr lang="en-GB" sz="1600" baseline="30000" dirty="0">
                <a:solidFill>
                  <a:schemeClr val="tx2"/>
                </a:solidFill>
                <a:sym typeface="Wingdings" panose="05000000000000000000" pitchFamily="2" charset="2"/>
                <a:hlinkClick r:id="rId2"/>
              </a:rPr>
              <a:t>th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  <a:hlinkClick r:id="rId2"/>
              </a:rPr>
              <a:t> HL-LHC annual meeting</a:t>
            </a:r>
            <a:endParaRPr lang="en-GB" sz="1600" dirty="0">
              <a:solidFill>
                <a:schemeClr val="tx2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A03F503-C63E-4E5A-9A6D-6C5352F065FD}"/>
              </a:ext>
            </a:extLst>
          </p:cNvPr>
          <p:cNvGrpSpPr/>
          <p:nvPr/>
        </p:nvGrpSpPr>
        <p:grpSpPr>
          <a:xfrm>
            <a:off x="249400" y="4103929"/>
            <a:ext cx="8921696" cy="2391556"/>
            <a:chOff x="479376" y="3645024"/>
            <a:chExt cx="8921696" cy="239155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C7F8C0-7613-4D1E-8140-40C515EA7491}"/>
                </a:ext>
              </a:extLst>
            </p:cNvPr>
            <p:cNvGrpSpPr/>
            <p:nvPr/>
          </p:nvGrpSpPr>
          <p:grpSpPr>
            <a:xfrm>
              <a:off x="479376" y="3645024"/>
              <a:ext cx="8921696" cy="2391556"/>
              <a:chOff x="98067" y="1251215"/>
              <a:chExt cx="8921696" cy="2391556"/>
            </a:xfrm>
          </p:grpSpPr>
          <p:pic>
            <p:nvPicPr>
              <p:cNvPr id="24" name="Picture 23" descr="A picture containing indoor, oven, appliance, device&#10;&#10;Description automatically generated">
                <a:extLst>
                  <a:ext uri="{FF2B5EF4-FFF2-40B4-BE49-F238E27FC236}">
                    <a16:creationId xmlns:a16="http://schemas.microsoft.com/office/drawing/2014/main" id="{A177E67F-6FB0-4857-84D6-9CC269A129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8067" y="1251215"/>
                <a:ext cx="4446896" cy="2391556"/>
              </a:xfrm>
              <a:prstGeom prst="rect">
                <a:avLst/>
              </a:prstGeom>
            </p:spPr>
          </p:pic>
          <p:pic>
            <p:nvPicPr>
              <p:cNvPr id="25" name="Picture 24" descr="A picture containing text, indoor, kitchen, kitchen appliance&#10;&#10;Description automatically generated">
                <a:extLst>
                  <a:ext uri="{FF2B5EF4-FFF2-40B4-BE49-F238E27FC236}">
                    <a16:creationId xmlns:a16="http://schemas.microsoft.com/office/drawing/2014/main" id="{A1029BEB-AB5F-41AD-AFF2-C52BA332D6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72867" y="1251215"/>
                <a:ext cx="4446896" cy="2391556"/>
              </a:xfrm>
              <a:prstGeom prst="rect">
                <a:avLst/>
              </a:prstGeom>
            </p:spPr>
          </p:pic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9404A55-A618-43CF-B079-3F737D29D467}"/>
                </a:ext>
              </a:extLst>
            </p:cNvPr>
            <p:cNvSpPr txBox="1"/>
            <p:nvPr/>
          </p:nvSpPr>
          <p:spPr>
            <a:xfrm>
              <a:off x="539134" y="3686052"/>
              <a:ext cx="6120381" cy="360000"/>
            </a:xfrm>
            <a:prstGeom prst="rect">
              <a:avLst/>
            </a:prstGeom>
            <a:solidFill>
              <a:schemeClr val="bg1"/>
            </a:solidFill>
          </p:spPr>
          <p:txBody>
            <a:bodyPr/>
            <a:lstStyle>
              <a:defPPr>
                <a:defRPr lang="fr-FR"/>
              </a:defPPr>
              <a:lvl1pPr marL="342900" indent="-3429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>
                  <a:solidFill>
                    <a:schemeClr val="accent5"/>
                  </a:solidFill>
                </a:defRPr>
              </a:lvl1pPr>
              <a:lvl2pPr lvl="1" indent="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None/>
                <a:defRPr sz="1600" b="1">
                  <a:solidFill>
                    <a:schemeClr val="accent5"/>
                  </a:solidFill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>
                  <a:solidFill>
                    <a:schemeClr val="accent5"/>
                  </a:solidFill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>
                  <a:solidFill>
                    <a:schemeClr val="accent5"/>
                  </a:solidFill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>
                  <a:solidFill>
                    <a:schemeClr val="accent5"/>
                  </a:solidFill>
                </a:defRPr>
              </a:lvl5pPr>
              <a:lvl6pPr marL="2514600" indent="-2286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tx1"/>
                  </a:solidFill>
                </a:rPr>
                <a:t>288b,</a:t>
              </a:r>
              <a:r>
                <a:rPr lang="el-GR" sz="1400" b="1" dirty="0">
                  <a:solidFill>
                    <a:schemeClr val="tx1"/>
                  </a:solidFill>
                </a:rPr>
                <a:t>σ</a:t>
              </a:r>
              <a:r>
                <a:rPr lang="en-GB" sz="1400" b="1" dirty="0">
                  <a:solidFill>
                    <a:schemeClr val="tx1"/>
                  </a:solidFill>
                </a:rPr>
                <a:t>=0.25 mm</a:t>
              </a:r>
              <a:r>
                <a:rPr lang="en-US" sz="1400" b="1" dirty="0">
                  <a:solidFill>
                    <a:schemeClr val="tx1"/>
                  </a:solidFill>
                </a:rPr>
                <a:t> grazing shot at depth=0 mm on coated NB-8404Ng: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5A49AF3-23EC-48BD-8800-6D238F88AE26}"/>
              </a:ext>
            </a:extLst>
          </p:cNvPr>
          <p:cNvGrpSpPr/>
          <p:nvPr/>
        </p:nvGrpSpPr>
        <p:grpSpPr>
          <a:xfrm>
            <a:off x="3237662" y="4445823"/>
            <a:ext cx="8215501" cy="2165998"/>
            <a:chOff x="3268561" y="4248395"/>
            <a:chExt cx="8215501" cy="2165998"/>
          </a:xfrm>
        </p:grpSpPr>
        <p:pic>
          <p:nvPicPr>
            <p:cNvPr id="27" name="Picture 26" descr="A picture containing text, indoor, shelf&#10;&#10;Description automatically generated">
              <a:extLst>
                <a:ext uri="{FF2B5EF4-FFF2-40B4-BE49-F238E27FC236}">
                  <a16:creationId xmlns:a16="http://schemas.microsoft.com/office/drawing/2014/main" id="{03225ADF-18F3-4EE4-ACA6-4E15B15B22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68561" y="4248395"/>
              <a:ext cx="8215501" cy="2165998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666B06D-BE27-479C-AFA7-A434E67E37A3}"/>
                </a:ext>
              </a:extLst>
            </p:cNvPr>
            <p:cNvSpPr txBox="1"/>
            <p:nvPr/>
          </p:nvSpPr>
          <p:spPr>
            <a:xfrm>
              <a:off x="3287688" y="4289423"/>
              <a:ext cx="6120381" cy="360000"/>
            </a:xfrm>
            <a:prstGeom prst="rect">
              <a:avLst/>
            </a:prstGeom>
            <a:solidFill>
              <a:schemeClr val="bg1"/>
            </a:solidFill>
          </p:spPr>
          <p:txBody>
            <a:bodyPr/>
            <a:lstStyle>
              <a:defPPr>
                <a:defRPr lang="fr-FR"/>
              </a:defPPr>
              <a:lvl1pPr marL="342900" indent="-3429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>
                  <a:solidFill>
                    <a:schemeClr val="accent5"/>
                  </a:solidFill>
                </a:defRPr>
              </a:lvl1pPr>
              <a:lvl2pPr lvl="1" indent="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None/>
                <a:defRPr sz="1600" b="1">
                  <a:solidFill>
                    <a:schemeClr val="accent5"/>
                  </a:solidFill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>
                  <a:solidFill>
                    <a:schemeClr val="accent5"/>
                  </a:solidFill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>
                  <a:solidFill>
                    <a:schemeClr val="accent5"/>
                  </a:solidFill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>
                  <a:solidFill>
                    <a:schemeClr val="accent5"/>
                  </a:solidFill>
                </a:defRPr>
              </a:lvl5pPr>
              <a:lvl6pPr marL="2514600" indent="-2286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tx1"/>
                  </a:solidFill>
                </a:rPr>
                <a:t>288b,</a:t>
              </a:r>
              <a:r>
                <a:rPr lang="el-GR" sz="1400" b="1" dirty="0">
                  <a:solidFill>
                    <a:schemeClr val="tx1"/>
                  </a:solidFill>
                </a:rPr>
                <a:t>σ</a:t>
              </a:r>
              <a:r>
                <a:rPr lang="en-GB" sz="1400" b="1" dirty="0">
                  <a:solidFill>
                    <a:schemeClr val="tx1"/>
                  </a:solidFill>
                </a:rPr>
                <a:t>=0.25 mm</a:t>
              </a:r>
              <a:r>
                <a:rPr lang="en-US" sz="1400" b="1" dirty="0">
                  <a:solidFill>
                    <a:schemeClr val="tx1"/>
                  </a:solidFill>
                </a:rPr>
                <a:t> grazing shot at depth=0 mm on coated graphite: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2F71026-B9DC-455A-82EB-0F30F0BAA4A6}"/>
              </a:ext>
            </a:extLst>
          </p:cNvPr>
          <p:cNvSpPr/>
          <p:nvPr/>
        </p:nvSpPr>
        <p:spPr>
          <a:xfrm>
            <a:off x="7172472" y="2908826"/>
            <a:ext cx="864096" cy="3804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4F211E-371E-43EC-BA4E-68EEEF4AF498}"/>
              </a:ext>
            </a:extLst>
          </p:cNvPr>
          <p:cNvSpPr txBox="1"/>
          <p:nvPr/>
        </p:nvSpPr>
        <p:spPr>
          <a:xfrm>
            <a:off x="8480087" y="1719431"/>
            <a:ext cx="3484566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No visible fracture of samples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/>
              <a:t>Coating ablation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/>
              <a:t>Up to ~3mm on MoGr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/>
              <a:t>Up to ~1.5mm on Gr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/>
              <a:t>Both in the range of 5</a:t>
            </a:r>
            <a:r>
              <a:rPr lang="en-GB" sz="1600" baseline="30000" dirty="0"/>
              <a:t>th</a:t>
            </a:r>
            <a:r>
              <a:rPr lang="en-GB" sz="1600" dirty="0"/>
              <a:t> axis movement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982CD017-91DB-4BDE-9996-690646961B27}"/>
              </a:ext>
            </a:extLst>
          </p:cNvPr>
          <p:cNvSpPr/>
          <p:nvPr/>
        </p:nvSpPr>
        <p:spPr>
          <a:xfrm>
            <a:off x="8148228" y="1719431"/>
            <a:ext cx="504056" cy="1803919"/>
          </a:xfrm>
          <a:prstGeom prst="leftBrace">
            <a:avLst>
              <a:gd name="adj1" fmla="val 2265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08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FR" dirty="0" err="1"/>
              <a:t>Molybdenum</a:t>
            </a:r>
            <a:r>
              <a:rPr lang="fr-FR" dirty="0"/>
              <a:t>-Graphite &amp; Graphite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C48866-3EBB-4856-BA4F-ECC2F740A577}"/>
              </a:ext>
            </a:extLst>
          </p:cNvPr>
          <p:cNvSpPr/>
          <p:nvPr/>
        </p:nvSpPr>
        <p:spPr>
          <a:xfrm>
            <a:off x="183958" y="1124744"/>
            <a:ext cx="10376538" cy="367240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What’s next?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Calculation of energy density peak during impacts (to confirm that we match / exceed the design case) </a:t>
            </a:r>
            <a:r>
              <a:rPr lang="en-GB" dirty="0">
                <a:solidFill>
                  <a:schemeClr val="tx2"/>
                </a:solidFill>
                <a:sym typeface="Wingdings" panose="05000000000000000000" pitchFamily="2" charset="2"/>
              </a:rPr>
              <a:t> FLUKA / ANSYS</a:t>
            </a:r>
            <a:endParaRPr lang="en-GB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PIE</a:t>
            </a:r>
          </a:p>
          <a:p>
            <a:pPr marL="1171575" lvl="2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On bulks (microscopy, µ-tomography)</a:t>
            </a:r>
          </a:p>
          <a:p>
            <a:pPr marL="1171575" lvl="2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On coated surfaces (topography, adhesion)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Do we want to go back to HRMT in 2022? </a:t>
            </a:r>
            <a:r>
              <a:rPr lang="en-GB" dirty="0">
                <a:solidFill>
                  <a:schemeClr val="tx2"/>
                </a:solidFill>
              </a:rPr>
              <a:t>to see effects of intermediate intensities on coating (e.g. </a:t>
            </a:r>
            <a:r>
              <a:rPr lang="en-GB" dirty="0" err="1">
                <a:solidFill>
                  <a:schemeClr val="tx2"/>
                </a:solidFill>
              </a:rPr>
              <a:t>asy</a:t>
            </a:r>
            <a:r>
              <a:rPr lang="en-GB" dirty="0">
                <a:solidFill>
                  <a:schemeClr val="tx2"/>
                </a:solidFill>
              </a:rPr>
              <a:t>. Beam dump on TCSPM – 8 HL-LHC bunches) / test NB8304Ng / etc.</a:t>
            </a:r>
          </a:p>
        </p:txBody>
      </p:sp>
    </p:spTree>
    <p:extLst>
      <p:ext uri="{BB962C8B-B14F-4D97-AF65-F5344CB8AC3E}">
        <p14:creationId xmlns:p14="http://schemas.microsoft.com/office/powerpoint/2010/main" val="870638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Inermet180 &amp; CuCD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C48866-3EBB-4856-BA4F-ECC2F740A577}"/>
              </a:ext>
            </a:extLst>
          </p:cNvPr>
          <p:cNvSpPr/>
          <p:nvPr/>
        </p:nvSpPr>
        <p:spPr>
          <a:xfrm>
            <a:off x="263352" y="1124744"/>
            <a:ext cx="5688632" cy="1944216"/>
          </a:xfrm>
          <a:prstGeom prst="rect">
            <a:avLst/>
          </a:prstGeom>
          <a:noFill/>
        </p:spPr>
        <p:txBody>
          <a:bodyPr vert="horz" lIns="0" tIns="0" rIns="0" bIns="0" rtlCol="0">
            <a:norm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Where are they used?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TCLPX, TCTPXV, TCLP blocks</a:t>
            </a:r>
            <a:r>
              <a:rPr lang="en-GB" sz="1600" dirty="0">
                <a:solidFill>
                  <a:schemeClr val="tx2"/>
                </a:solidFill>
              </a:rPr>
              <a:t> (Inermet180)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TCTPXH &amp; TCTPM blocks</a:t>
            </a:r>
            <a:r>
              <a:rPr lang="en-GB" sz="1600" dirty="0">
                <a:solidFill>
                  <a:schemeClr val="tx2"/>
                </a:solidFill>
              </a:rPr>
              <a:t> (Inermet180baseline, with CuCD alternative)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TCLM4 </a:t>
            </a:r>
            <a:r>
              <a:rPr lang="en-GB" sz="1600" b="1" i="1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(Inermet180, not in the scope of this talk)</a:t>
            </a:r>
            <a:endParaRPr lang="en-GB" sz="16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E5A40C-0794-47D6-8B32-045E036E969B}"/>
              </a:ext>
            </a:extLst>
          </p:cNvPr>
          <p:cNvSpPr/>
          <p:nvPr/>
        </p:nvSpPr>
        <p:spPr>
          <a:xfrm>
            <a:off x="6379429" y="1115460"/>
            <a:ext cx="5095523" cy="240834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Comparison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Inermet180: </a:t>
            </a:r>
            <a:r>
              <a:rPr lang="en-GB" sz="1600" dirty="0">
                <a:solidFill>
                  <a:srgbClr val="00B050"/>
                </a:solidFill>
              </a:rPr>
              <a:t>high stopping power</a:t>
            </a:r>
            <a:r>
              <a:rPr lang="en-GB" sz="1600" dirty="0">
                <a:solidFill>
                  <a:schemeClr val="tx2"/>
                </a:solidFill>
              </a:rPr>
              <a:t>, </a:t>
            </a:r>
            <a:r>
              <a:rPr lang="en-GB" sz="1600" dirty="0">
                <a:solidFill>
                  <a:srgbClr val="FF0000"/>
                </a:solidFill>
              </a:rPr>
              <a:t>low robustness</a:t>
            </a:r>
            <a:r>
              <a:rPr lang="en-GB" sz="1600" dirty="0">
                <a:solidFill>
                  <a:schemeClr val="tx2"/>
                </a:solidFill>
              </a:rPr>
              <a:t>, </a:t>
            </a:r>
            <a:r>
              <a:rPr lang="en-GB" sz="1600" dirty="0">
                <a:solidFill>
                  <a:srgbClr val="00B050"/>
                </a:solidFill>
              </a:rPr>
              <a:t>cheaper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CuCD: </a:t>
            </a:r>
            <a:r>
              <a:rPr lang="en-GB" sz="1600" dirty="0">
                <a:solidFill>
                  <a:srgbClr val="FFC000"/>
                </a:solidFill>
              </a:rPr>
              <a:t>medium stopping power</a:t>
            </a:r>
            <a:r>
              <a:rPr lang="en-GB" sz="1600" dirty="0">
                <a:solidFill>
                  <a:schemeClr val="tx2"/>
                </a:solidFill>
              </a:rPr>
              <a:t>, </a:t>
            </a:r>
            <a:r>
              <a:rPr lang="en-GB" sz="1600" dirty="0">
                <a:solidFill>
                  <a:srgbClr val="00B050"/>
                </a:solidFill>
              </a:rPr>
              <a:t>high robustness</a:t>
            </a:r>
            <a:r>
              <a:rPr lang="en-GB" sz="1600" dirty="0">
                <a:solidFill>
                  <a:schemeClr val="tx2"/>
                </a:solidFill>
              </a:rPr>
              <a:t>, </a:t>
            </a:r>
            <a:r>
              <a:rPr lang="en-GB" sz="1600" dirty="0">
                <a:solidFill>
                  <a:srgbClr val="FF0000"/>
                </a:solidFill>
              </a:rPr>
              <a:t>more expensive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D412DA9-D10B-4068-A904-B4977C6BF089}"/>
              </a:ext>
            </a:extLst>
          </p:cNvPr>
          <p:cNvSpPr/>
          <p:nvPr/>
        </p:nvSpPr>
        <p:spPr>
          <a:xfrm>
            <a:off x="263352" y="3347678"/>
            <a:ext cx="4176604" cy="288963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Overview on IT180/CuCD robustness</a:t>
            </a:r>
            <a:endParaRPr lang="en-GB" sz="1600" dirty="0">
              <a:solidFill>
                <a:schemeClr val="tx2"/>
              </a:solidFill>
            </a:endParaRP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  <a:hlinkClick r:id="rId2"/>
              </a:rPr>
              <a:t>International Review of the HL-LHC Collimation System</a:t>
            </a:r>
            <a:r>
              <a:rPr lang="en-GB" sz="1400" dirty="0">
                <a:solidFill>
                  <a:schemeClr val="tx2"/>
                </a:solidFill>
              </a:rPr>
              <a:t>, 11-12 February 2019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  <a:hlinkClick r:id="rId3"/>
              </a:rPr>
              <a:t>MPP Workshop 2019</a:t>
            </a:r>
            <a:r>
              <a:rPr lang="en-GB" sz="1400" dirty="0">
                <a:solidFill>
                  <a:schemeClr val="tx2"/>
                </a:solidFill>
              </a:rPr>
              <a:t>, 7-8 May 2019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  <a:hlinkClick r:id="rId4"/>
              </a:rPr>
              <a:t>78</a:t>
            </a:r>
            <a:r>
              <a:rPr lang="en-GB" sz="1400" baseline="30000" dirty="0">
                <a:solidFill>
                  <a:schemeClr val="tx2"/>
                </a:solidFill>
                <a:hlinkClick r:id="rId4"/>
              </a:rPr>
              <a:t>th</a:t>
            </a:r>
            <a:r>
              <a:rPr lang="en-GB" sz="1400" dirty="0">
                <a:solidFill>
                  <a:schemeClr val="tx2"/>
                </a:solidFill>
                <a:hlinkClick r:id="rId4"/>
              </a:rPr>
              <a:t> HL-LHC TCC</a:t>
            </a:r>
            <a:r>
              <a:rPr lang="en-GB" sz="1400" dirty="0">
                <a:solidFill>
                  <a:schemeClr val="tx2"/>
                </a:solidFill>
              </a:rPr>
              <a:t>, 4 July 2019</a:t>
            </a:r>
          </a:p>
          <a:p>
            <a:pPr marL="714375" lvl="1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+Several publications, most recent ones:</a:t>
            </a:r>
          </a:p>
          <a:p>
            <a:pPr marL="1171575" lvl="2" indent="-257175" defTabSz="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0555DC-5661-4E76-BAFC-0D208F120A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9316" y="3211560"/>
            <a:ext cx="3816397" cy="28529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044777-FD72-4ED4-A08D-AA0CD21233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5885" y="3211560"/>
            <a:ext cx="3778602" cy="271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3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2021-10-28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Carra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34463"/>
            <a:ext cx="11376025" cy="1065742"/>
          </a:xfrm>
        </p:spPr>
        <p:txBody>
          <a:bodyPr/>
          <a:lstStyle/>
          <a:p>
            <a:r>
              <a:rPr lang="fr-FR" dirty="0"/>
              <a:t>Inermet180 &amp; CuCD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C48866-3EBB-4856-BA4F-ECC2F740A577}"/>
              </a:ext>
            </a:extLst>
          </p:cNvPr>
          <p:cNvSpPr/>
          <p:nvPr/>
        </p:nvSpPr>
        <p:spPr>
          <a:xfrm>
            <a:off x="263352" y="1073914"/>
            <a:ext cx="11525448" cy="511256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Conclusions from the reviews / discussions:</a:t>
            </a:r>
            <a:endParaRPr lang="en-GB" dirty="0">
              <a:solidFill>
                <a:schemeClr val="tx2"/>
              </a:solidFill>
            </a:endParaRPr>
          </a:p>
          <a:p>
            <a:pPr marL="714375" lvl="1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CuCD interesting as more robust solution to Inermet180, but:</a:t>
            </a:r>
          </a:p>
          <a:p>
            <a:pPr marL="1171575" lvl="2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Difference in cost for the series production must be precisely estimated and compared with the cost of replacing an IT180 collimator in case of accident (also estimate probability of this)</a:t>
            </a:r>
          </a:p>
          <a:p>
            <a:pPr marL="1171575" lvl="2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Cu-cladding on CuCD (useful to control manufacturing tolerances) weaker than bulk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can we avoid/minimize it?</a:t>
            </a:r>
          </a:p>
          <a:p>
            <a:pPr marL="257175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chemeClr val="tx2"/>
                </a:solidFill>
              </a:rPr>
              <a:t>Actions taken / proposed</a:t>
            </a:r>
          </a:p>
          <a:p>
            <a:pPr marL="714375" lvl="1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Uncladded CuCD from different suppliers tested in HiRadMat</a:t>
            </a:r>
            <a:r>
              <a:rPr lang="en-GB" sz="1600" dirty="0">
                <a:solidFill>
                  <a:schemeClr val="tx2"/>
                </a:solidFill>
              </a:rPr>
              <a:t>:</a:t>
            </a:r>
          </a:p>
          <a:p>
            <a:pPr marL="1171575" lvl="2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Multimat-1: RHP, IFAM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</a:t>
            </a:r>
            <a:r>
              <a:rPr lang="en-GB" sz="1600" dirty="0">
                <a:solidFill>
                  <a:schemeClr val="tx2"/>
                </a:solidFill>
              </a:rPr>
              <a:t> LHC asynchronous beam dump</a:t>
            </a:r>
          </a:p>
          <a:p>
            <a:pPr marL="1171575" lvl="2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Multimat-2: Nanoker (</a:t>
            </a:r>
            <a:r>
              <a:rPr lang="en-GB" sz="1600" dirty="0" err="1">
                <a:solidFill>
                  <a:schemeClr val="tx2"/>
                </a:solidFill>
              </a:rPr>
              <a:t>preseries</a:t>
            </a:r>
            <a:r>
              <a:rPr lang="en-GB" sz="1600" dirty="0">
                <a:solidFill>
                  <a:schemeClr val="tx2"/>
                </a:solidFill>
              </a:rPr>
              <a:t> TCTPXH)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up to HL-LHC asynchronous beam dump</a:t>
            </a:r>
          </a:p>
          <a:p>
            <a:pPr marL="714375" lvl="1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Multimat-2 PIE </a:t>
            </a:r>
          </a:p>
          <a:p>
            <a:pPr marL="1171575" lvl="2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No visible damage during preliminary out of tank inspection</a:t>
            </a:r>
          </a:p>
          <a:p>
            <a:pPr marL="1171575" lvl="2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Microscopy, µ-tomography once opening</a:t>
            </a:r>
          </a:p>
          <a:p>
            <a:pPr marL="714375" lvl="1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Nanoker going for </a:t>
            </a:r>
            <a:r>
              <a:rPr lang="en-GB" sz="1600" b="1" dirty="0">
                <a:solidFill>
                  <a:schemeClr val="tx2"/>
                </a:solidFill>
              </a:rPr>
              <a:t>uncladded configuration for TCTPXH </a:t>
            </a:r>
            <a:r>
              <a:rPr lang="en-GB" sz="1600" b="1" dirty="0" err="1">
                <a:solidFill>
                  <a:schemeClr val="tx2"/>
                </a:solidFill>
              </a:rPr>
              <a:t>preseries</a:t>
            </a:r>
            <a:r>
              <a:rPr lang="en-GB" sz="1600" b="1" dirty="0">
                <a:solidFill>
                  <a:schemeClr val="tx2"/>
                </a:solidFill>
              </a:rPr>
              <a:t> blocks (and, if successful, the series ones)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dimensional tolerances to be checked once here!</a:t>
            </a:r>
          </a:p>
          <a:p>
            <a:pPr marL="714375" lvl="1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tx2"/>
                </a:solidFill>
              </a:rPr>
              <a:t>Launch a Price Enquiry </a:t>
            </a:r>
            <a:r>
              <a:rPr lang="en-GB" sz="1600" dirty="0">
                <a:solidFill>
                  <a:schemeClr val="tx2"/>
                </a:solidFill>
              </a:rPr>
              <a:t>for CuCD (and Inermet180?) for the LS3 production units</a:t>
            </a:r>
          </a:p>
          <a:p>
            <a:pPr marL="1171575" lvl="2" indent="-257175" defTabSz="342900"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Reminder of cost per </a:t>
            </a:r>
            <a:r>
              <a:rPr lang="en-GB" sz="1600" b="1" dirty="0">
                <a:solidFill>
                  <a:schemeClr val="tx2"/>
                </a:solidFill>
              </a:rPr>
              <a:t>single collimator unit</a:t>
            </a:r>
            <a:r>
              <a:rPr lang="en-GB" sz="1600" dirty="0">
                <a:solidFill>
                  <a:schemeClr val="tx2"/>
                </a:solidFill>
              </a:rPr>
              <a:t>: CuCD TCTPXH 73 kCHF; Inermet180 TCLPX 20 kCHF</a:t>
            </a:r>
          </a:p>
        </p:txBody>
      </p:sp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7E87102D-C27D-45C3-927D-50C36048CB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8803" y="704673"/>
            <a:ext cx="7087454" cy="1689882"/>
          </a:xfrm>
          <a:prstGeom prst="rect">
            <a:avLst/>
          </a:prstGeom>
        </p:spPr>
      </p:pic>
      <p:pic>
        <p:nvPicPr>
          <p:cNvPr id="12" name="Picture 11" descr="A picture containing indoor, electronics&#10;&#10;Description automatically generated">
            <a:extLst>
              <a:ext uri="{FF2B5EF4-FFF2-40B4-BE49-F238E27FC236}">
                <a16:creationId xmlns:a16="http://schemas.microsoft.com/office/drawing/2014/main" id="{C3E51B65-805F-4070-8F8D-96F9A837CD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113" y="704673"/>
            <a:ext cx="6291572" cy="168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59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1567</TotalTime>
  <Words>1597</Words>
  <Application>Microsoft Office PowerPoint</Application>
  <PresentationFormat>Widescreen</PresentationFormat>
  <Paragraphs>285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 Math</vt:lpstr>
      <vt:lpstr>Wingdings</vt:lpstr>
      <vt:lpstr>Office Theme</vt:lpstr>
      <vt:lpstr>Update on LS3 collimator materials</vt:lpstr>
      <vt:lpstr>Outline</vt:lpstr>
      <vt:lpstr>Beam Impact Design Cases</vt:lpstr>
      <vt:lpstr>Thresholds of Damage</vt:lpstr>
      <vt:lpstr>Molybdenum-Graphite &amp; Graphite</vt:lpstr>
      <vt:lpstr>Molybdenum-Graphite &amp; Graphite</vt:lpstr>
      <vt:lpstr>Molybdenum-Graphite &amp; Graphite</vt:lpstr>
      <vt:lpstr>Inermet180 &amp; CuCD</vt:lpstr>
      <vt:lpstr>Inermet180 &amp; CuCD</vt:lpstr>
      <vt:lpstr>Multimat-2 possible timeline</vt:lpstr>
      <vt:lpstr>Procurement of materials for TCPLX and TCTPXH prototypes</vt:lpstr>
      <vt:lpstr>Procurement of materials for TCPLX and TCTPXH prototypes</vt:lpstr>
      <vt:lpstr>Procurement of materials for TCPLX and TCTPXH prototypes</vt:lpstr>
      <vt:lpstr>PowerPoint Presentation</vt:lpstr>
      <vt:lpstr>PowerPoint Presentation</vt:lpstr>
      <vt:lpstr>Drawing</vt:lpstr>
      <vt:lpstr>Drawing</vt:lpstr>
      <vt:lpstr>Drawing</vt:lpstr>
      <vt:lpstr>Drawing</vt:lpstr>
      <vt:lpstr>Drawing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LS3 collimator materials</dc:title>
  <dc:creator>Federico Carra</dc:creator>
  <cp:lastModifiedBy>Carlotta Accettura</cp:lastModifiedBy>
  <cp:revision>37</cp:revision>
  <cp:lastPrinted>2020-01-30T13:49:18Z</cp:lastPrinted>
  <dcterms:created xsi:type="dcterms:W3CDTF">2021-10-28T07:39:29Z</dcterms:created>
  <dcterms:modified xsi:type="dcterms:W3CDTF">2021-11-01T08:45:04Z</dcterms:modified>
</cp:coreProperties>
</file>