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34" r:id="rId6"/>
    <p:sldId id="335" r:id="rId7"/>
    <p:sldId id="336" r:id="rId8"/>
    <p:sldId id="337" r:id="rId9"/>
    <p:sldId id="338" r:id="rId10"/>
    <p:sldId id="339" r:id="rId11"/>
    <p:sldId id="333" r:id="rId12"/>
    <p:sldId id="309" r:id="rId13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3179" autoAdjust="0"/>
  </p:normalViewPr>
  <p:slideViewPr>
    <p:cSldViewPr snapToObjects="1" showGuides="1">
      <p:cViewPr varScale="1">
        <p:scale>
          <a:sx n="157" d="100"/>
          <a:sy n="157" d="100"/>
        </p:scale>
        <p:origin x="384" y="114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22/11/2021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22/11/2021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215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4430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9100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6669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2780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8116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40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3373205" y="4873500"/>
            <a:ext cx="2808312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Luca GENTINI EN/MME            22-11-2021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8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 idx="4294967295"/>
          </p:nvPr>
        </p:nvSpPr>
        <p:spPr>
          <a:xfrm>
            <a:off x="539552" y="1567127"/>
            <a:ext cx="8064896" cy="1440160"/>
          </a:xfrm>
        </p:spPr>
        <p:txBody>
          <a:bodyPr/>
          <a:lstStyle/>
          <a:p>
            <a:r>
              <a:rPr lang="en-GB" sz="3200" dirty="0"/>
              <a:t>TCLPX – TCTPXH </a:t>
            </a:r>
            <a:br>
              <a:rPr lang="en-GB" sz="3200" dirty="0"/>
            </a:br>
            <a:r>
              <a:rPr lang="en-GB" sz="3200" dirty="0"/>
              <a:t>tooling</a:t>
            </a:r>
            <a:br>
              <a:rPr lang="en-GB" sz="3600" dirty="0"/>
            </a:br>
            <a:endParaRPr lang="en-GB" sz="1400" b="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4294967295"/>
          </p:nvPr>
        </p:nvSpPr>
        <p:spPr>
          <a:xfrm>
            <a:off x="1187584" y="3832422"/>
            <a:ext cx="6480000" cy="35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L. Gentini</a:t>
            </a:r>
            <a:endParaRPr lang="en-GB" sz="1600" b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D455F0-2C36-4624-9AF2-FF14449D24B8}"/>
              </a:ext>
            </a:extLst>
          </p:cNvPr>
          <p:cNvSpPr/>
          <p:nvPr/>
        </p:nvSpPr>
        <p:spPr>
          <a:xfrm>
            <a:off x="3203848" y="3003798"/>
            <a:ext cx="3456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chemeClr val="tx2"/>
                </a:solidFill>
              </a:rPr>
              <a:t>WP5.2 Technical meeting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70BCF4-16B8-44EF-A961-39EBC9CE72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89" t="22001" r="28700" b="13600"/>
          <a:stretch/>
        </p:blipFill>
        <p:spPr>
          <a:xfrm>
            <a:off x="413088" y="1454731"/>
            <a:ext cx="3541950" cy="229478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9994" y="689607"/>
            <a:ext cx="280831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n-GB" sz="1000" dirty="0">
                <a:solidFill>
                  <a:schemeClr val="tx2"/>
                </a:solidFill>
              </a:rPr>
              <a:t>LHCTC__X_T0001</a:t>
            </a:r>
            <a:r>
              <a:rPr lang="en-US" sz="1000" dirty="0">
                <a:solidFill>
                  <a:schemeClr val="tx2"/>
                </a:solidFill>
              </a:rPr>
              <a:t>  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BELLOW SURFACING FLANGE TOOLING</a:t>
            </a:r>
          </a:p>
          <a:p>
            <a:pPr algn="ctr" fontAlgn="ctr"/>
            <a:r>
              <a:rPr lang="en-US" sz="1400" b="1" i="0" u="sng" strike="noStrike" noProof="0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0" name="Picture 9" descr="A picture containing miller&#10;&#10;Description automatically generated">
            <a:extLst>
              <a:ext uri="{FF2B5EF4-FFF2-40B4-BE49-F238E27FC236}">
                <a16:creationId xmlns:a16="http://schemas.microsoft.com/office/drawing/2014/main" id="{37D995FB-80DA-43FC-AA9D-64CF76FE29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8" t="20785" r="16866" b="10815"/>
          <a:stretch/>
        </p:blipFill>
        <p:spPr>
          <a:xfrm>
            <a:off x="4788024" y="1482929"/>
            <a:ext cx="3533058" cy="203080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1A7C66B-8DBE-483A-9A57-1926AA636FA0}"/>
              </a:ext>
            </a:extLst>
          </p:cNvPr>
          <p:cNvSpPr txBox="1"/>
          <p:nvPr/>
        </p:nvSpPr>
        <p:spPr>
          <a:xfrm>
            <a:off x="5048712" y="689607"/>
            <a:ext cx="32043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n-GB" sz="1000" dirty="0">
                <a:solidFill>
                  <a:schemeClr val="tx2"/>
                </a:solidFill>
              </a:rPr>
              <a:t>LHCTC__X_T0014</a:t>
            </a:r>
            <a:r>
              <a:rPr lang="en-US" sz="1000" dirty="0">
                <a:solidFill>
                  <a:schemeClr val="tx2"/>
                </a:solidFill>
              </a:rPr>
              <a:t>  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IR MECHANICAL TABLE ALIGNEMENT TOOL</a:t>
            </a:r>
          </a:p>
          <a:p>
            <a:pPr algn="ctr" fontAlgn="ctr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r>
              <a:rPr lang="en-US" sz="1400" b="1" i="0" u="sng" strike="noStrike" noProof="0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7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1334" y="649486"/>
            <a:ext cx="28083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n-GB" sz="1000" dirty="0">
                <a:solidFill>
                  <a:schemeClr val="tx2"/>
                </a:solidFill>
              </a:rPr>
              <a:t>LHCTCLPX_T0022</a:t>
            </a:r>
          </a:p>
          <a:p>
            <a:pPr algn="ctr" fontAlgn="ctr"/>
            <a:r>
              <a:rPr lang="en-GB" sz="1000" dirty="0">
                <a:solidFill>
                  <a:schemeClr val="tx2"/>
                </a:solidFill>
              </a:rPr>
              <a:t>TCLPX RF FINGERS TEST STAND</a:t>
            </a:r>
          </a:p>
          <a:p>
            <a:pPr algn="ctr" fontAlgn="ctr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r>
              <a:rPr lang="en-US" sz="1400" b="1" i="0" u="sng" strike="noStrike" noProof="0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7C66B-8DBE-483A-9A57-1926AA636FA0}"/>
              </a:ext>
            </a:extLst>
          </p:cNvPr>
          <p:cNvSpPr txBox="1"/>
          <p:nvPr/>
        </p:nvSpPr>
        <p:spPr>
          <a:xfrm>
            <a:off x="5040052" y="649486"/>
            <a:ext cx="349238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n-GB" sz="1000" dirty="0">
                <a:solidFill>
                  <a:schemeClr val="tx2"/>
                </a:solidFill>
              </a:rPr>
              <a:t>LHCTCLPX_T0032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TCLPX BELLOW/SHAFT VACUUM TEST - ASSEMBLY</a:t>
            </a:r>
          </a:p>
          <a:p>
            <a:pPr algn="ctr" fontAlgn="ctr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r>
              <a:rPr lang="en-US" sz="1400" b="1" i="0" u="sng" strike="noStrike" noProof="0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Picture 2" descr="A close-up of a magnifying glass&#10;&#10;Description automatically generated with medium confidence">
            <a:extLst>
              <a:ext uri="{FF2B5EF4-FFF2-40B4-BE49-F238E27FC236}">
                <a16:creationId xmlns:a16="http://schemas.microsoft.com/office/drawing/2014/main" id="{E84F3291-CB0C-425C-9DE6-A605C39274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11" t="10814" r="26333" b="6601"/>
          <a:stretch/>
        </p:blipFill>
        <p:spPr>
          <a:xfrm>
            <a:off x="251520" y="1431501"/>
            <a:ext cx="3240360" cy="2515103"/>
          </a:xfrm>
          <a:prstGeom prst="rect">
            <a:avLst/>
          </a:prstGeom>
        </p:spPr>
      </p:pic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9C93B64C-5853-488A-8EA8-2512088B84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533" t="8889" r="41322" b="3801"/>
          <a:stretch/>
        </p:blipFill>
        <p:spPr>
          <a:xfrm>
            <a:off x="5940152" y="1124742"/>
            <a:ext cx="1335883" cy="362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81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1334" y="649486"/>
            <a:ext cx="337058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LHCTCLPX_T0037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IR COLLIMATOR BELLOW LEAK TEST - ASSEMBLY</a:t>
            </a:r>
          </a:p>
          <a:p>
            <a:pPr algn="ctr" fontAlgn="ctr"/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7C66B-8DBE-483A-9A57-1926AA636FA0}"/>
              </a:ext>
            </a:extLst>
          </p:cNvPr>
          <p:cNvSpPr txBox="1"/>
          <p:nvPr/>
        </p:nvSpPr>
        <p:spPr>
          <a:xfrm>
            <a:off x="5040052" y="649486"/>
            <a:ext cx="3492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LHCTCLPX_T0042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TCLPX SHAFT/TANK WELDING TOOL ASSEMBLY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2D42023-5A4C-42BD-8FC0-7552805551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89" t="8889" r="29489" b="5200"/>
          <a:stretch/>
        </p:blipFill>
        <p:spPr>
          <a:xfrm>
            <a:off x="629456" y="1275606"/>
            <a:ext cx="2179871" cy="3110904"/>
          </a:xfrm>
          <a:prstGeom prst="rect">
            <a:avLst/>
          </a:prstGeom>
        </p:spPr>
      </p:pic>
      <p:pic>
        <p:nvPicPr>
          <p:cNvPr id="8" name="Picture 7" descr="A picture containing engineering drawing&#10;&#10;Description automatically generated">
            <a:extLst>
              <a:ext uri="{FF2B5EF4-FFF2-40B4-BE49-F238E27FC236}">
                <a16:creationId xmlns:a16="http://schemas.microsoft.com/office/drawing/2014/main" id="{0A37BD7D-B06A-4EC2-8214-33B38CDF4C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83" t="7180" r="23700" b="7666"/>
          <a:stretch/>
        </p:blipFill>
        <p:spPr>
          <a:xfrm>
            <a:off x="5076056" y="1419622"/>
            <a:ext cx="35251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5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1334" y="649486"/>
            <a:ext cx="365861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LHCTCLPX_T0060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TCLPX CYCLING TEST BENCH OF MECHANICAL TABLE</a:t>
            </a:r>
          </a:p>
          <a:p>
            <a:pPr algn="ctr" fontAlgn="b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3D1E50CE-7A8A-41D8-9630-CCD200E511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55" t="1000" r="24755" b="5200"/>
          <a:stretch/>
        </p:blipFill>
        <p:spPr>
          <a:xfrm>
            <a:off x="683568" y="1131590"/>
            <a:ext cx="2592288" cy="3157878"/>
          </a:xfrm>
          <a:prstGeom prst="rect">
            <a:avLst/>
          </a:prstGeom>
        </p:spPr>
      </p:pic>
      <p:sp>
        <p:nvSpPr>
          <p:cNvPr id="12" name="AutoShape 1">
            <a:extLst>
              <a:ext uri="{FF2B5EF4-FFF2-40B4-BE49-F238E27FC236}">
                <a16:creationId xmlns:a16="http://schemas.microsoft.com/office/drawing/2014/main" id="{4A72E26E-97A5-44BE-8F5E-9237678CB689}"/>
              </a:ext>
            </a:extLst>
          </p:cNvPr>
          <p:cNvSpPr>
            <a:spLocks/>
          </p:cNvSpPr>
          <p:nvPr/>
        </p:nvSpPr>
        <p:spPr bwMode="auto">
          <a:xfrm>
            <a:off x="3347864" y="2998862"/>
            <a:ext cx="1021135" cy="380480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82039"/>
              <a:gd name="adj6" fmla="val -177207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Vacuum load</a:t>
            </a:r>
          </a:p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~785 N</a:t>
            </a:r>
          </a:p>
        </p:txBody>
      </p:sp>
      <p:sp>
        <p:nvSpPr>
          <p:cNvPr id="13" name="AutoShape 1">
            <a:extLst>
              <a:ext uri="{FF2B5EF4-FFF2-40B4-BE49-F238E27FC236}">
                <a16:creationId xmlns:a16="http://schemas.microsoft.com/office/drawing/2014/main" id="{7F68133E-7C46-4257-B0FD-E130806F547F}"/>
              </a:ext>
            </a:extLst>
          </p:cNvPr>
          <p:cNvSpPr>
            <a:spLocks/>
          </p:cNvSpPr>
          <p:nvPr/>
        </p:nvSpPr>
        <p:spPr bwMode="auto">
          <a:xfrm>
            <a:off x="3347864" y="1913653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467027"/>
              <a:gd name="adj6" fmla="val -55423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Jaw load</a:t>
            </a:r>
          </a:p>
        </p:txBody>
      </p:sp>
      <p:sp>
        <p:nvSpPr>
          <p:cNvPr id="14" name="AutoShape 1">
            <a:extLst>
              <a:ext uri="{FF2B5EF4-FFF2-40B4-BE49-F238E27FC236}">
                <a16:creationId xmlns:a16="http://schemas.microsoft.com/office/drawing/2014/main" id="{6604F1A4-AAD0-440E-BB6C-484DBFE7280E}"/>
              </a:ext>
            </a:extLst>
          </p:cNvPr>
          <p:cNvSpPr>
            <a:spLocks/>
          </p:cNvSpPr>
          <p:nvPr/>
        </p:nvSpPr>
        <p:spPr bwMode="auto">
          <a:xfrm>
            <a:off x="3347863" y="1836709"/>
            <a:ext cx="1021135" cy="380480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262563"/>
              <a:gd name="adj6" fmla="val -164671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Jaw load</a:t>
            </a:r>
          </a:p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~4.2 </a:t>
            </a:r>
            <a:r>
              <a:rPr lang="en-GB" sz="1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kN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" name="Picture 9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80EBCF65-D34B-49E7-A7A4-1AC4A8A31C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333" t="15001" r="28700" b="9400"/>
          <a:stretch/>
        </p:blipFill>
        <p:spPr>
          <a:xfrm>
            <a:off x="4849556" y="1403293"/>
            <a:ext cx="3333317" cy="31578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BCE459-4702-43DF-9F12-CE2402CD1328}"/>
              </a:ext>
            </a:extLst>
          </p:cNvPr>
          <p:cNvSpPr txBox="1"/>
          <p:nvPr/>
        </p:nvSpPr>
        <p:spPr>
          <a:xfrm>
            <a:off x="5040052" y="649486"/>
            <a:ext cx="3492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LHCTCLPX_T0071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TCLPX BELLOW CYLING TOOL ASSEMLBY</a:t>
            </a:r>
          </a:p>
        </p:txBody>
      </p:sp>
    </p:spTree>
    <p:extLst>
      <p:ext uri="{BB962C8B-B14F-4D97-AF65-F5344CB8AC3E}">
        <p14:creationId xmlns:p14="http://schemas.microsoft.com/office/powerpoint/2010/main" val="175539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5536" y="664875"/>
            <a:ext cx="365861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LHCTCLPX_T0078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TANK BELLOW LEAK TEST HBLT ID105 Assembly</a:t>
            </a:r>
          </a:p>
          <a:p>
            <a:pPr algn="ctr" fontAlgn="b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BCE459-4702-43DF-9F12-CE2402CD1328}"/>
              </a:ext>
            </a:extLst>
          </p:cNvPr>
          <p:cNvSpPr txBox="1"/>
          <p:nvPr/>
        </p:nvSpPr>
        <p:spPr>
          <a:xfrm>
            <a:off x="5040052" y="649486"/>
            <a:ext cx="3492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LHCTCLPX_T0077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TANK BELLOW LEAK TEST HBLT ID125 Assembly</a:t>
            </a: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84AEAA33-9F45-42E3-8206-6A094A1D29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11" t="1000" r="27911" b="1000"/>
          <a:stretch/>
        </p:blipFill>
        <p:spPr>
          <a:xfrm>
            <a:off x="5652120" y="1255068"/>
            <a:ext cx="2514108" cy="3744416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6DF87D4-66EC-444F-8F84-0456AC67A0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222" r="28700"/>
          <a:stretch/>
        </p:blipFill>
        <p:spPr>
          <a:xfrm>
            <a:off x="952415" y="1217185"/>
            <a:ext cx="2389383" cy="363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9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331640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TOOLINGS FOR IR COLLIMATOR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27784" y="771550"/>
            <a:ext cx="3658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000" dirty="0">
                <a:solidFill>
                  <a:schemeClr val="tx2"/>
                </a:solidFill>
              </a:rPr>
              <a:t>LHCTCLPX_T0095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GB" sz="1000" dirty="0">
                <a:solidFill>
                  <a:schemeClr val="tx2"/>
                </a:solidFill>
              </a:rPr>
              <a:t>Hydroformed Bellow Cycling Tool</a:t>
            </a:r>
          </a:p>
          <a:p>
            <a:pPr algn="ctr" fontAlgn="b"/>
            <a:endParaRPr lang="en-GB" sz="1000" dirty="0">
              <a:solidFill>
                <a:schemeClr val="tx2"/>
              </a:solidFill>
            </a:endParaRPr>
          </a:p>
          <a:p>
            <a:pPr algn="ctr" fontAlgn="b"/>
            <a:endParaRPr lang="en-GB" sz="1000" dirty="0">
              <a:solidFill>
                <a:schemeClr val="tx2"/>
              </a:solidFill>
            </a:endParaRPr>
          </a:p>
          <a:p>
            <a:pPr algn="ctr" fontAlgn="ctr"/>
            <a:endParaRPr lang="en-GB" sz="1400" b="0" i="0" u="none" strike="noStrike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 descr="Engineering drawing&#10;&#10;Description automatically generated">
            <a:extLst>
              <a:ext uri="{FF2B5EF4-FFF2-40B4-BE49-F238E27FC236}">
                <a16:creationId xmlns:a16="http://schemas.microsoft.com/office/drawing/2014/main" id="{6F2E5776-F677-4777-A17C-3045952044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8" t="2401" r="19232" b="19200"/>
          <a:stretch/>
        </p:blipFill>
        <p:spPr>
          <a:xfrm>
            <a:off x="2195736" y="1275606"/>
            <a:ext cx="432305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0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863588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Summary table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18162D8-098C-4EB1-B051-E722D47CD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256084"/>
              </p:ext>
            </p:extLst>
          </p:nvPr>
        </p:nvGraphicFramePr>
        <p:xfrm>
          <a:off x="467544" y="1090637"/>
          <a:ext cx="8063681" cy="2962225"/>
        </p:xfrm>
        <a:graphic>
          <a:graphicData uri="http://schemas.openxmlformats.org/drawingml/2006/table">
            <a:tbl>
              <a:tblPr/>
              <a:tblGrid>
                <a:gridCol w="2932247">
                  <a:extLst>
                    <a:ext uri="{9D8B030D-6E8A-4147-A177-3AD203B41FA5}">
                      <a16:colId xmlns:a16="http://schemas.microsoft.com/office/drawing/2014/main" val="2136252452"/>
                    </a:ext>
                  </a:extLst>
                </a:gridCol>
                <a:gridCol w="1099592">
                  <a:extLst>
                    <a:ext uri="{9D8B030D-6E8A-4147-A177-3AD203B41FA5}">
                      <a16:colId xmlns:a16="http://schemas.microsoft.com/office/drawing/2014/main" val="2252206322"/>
                    </a:ext>
                  </a:extLst>
                </a:gridCol>
                <a:gridCol w="858016">
                  <a:extLst>
                    <a:ext uri="{9D8B030D-6E8A-4147-A177-3AD203B41FA5}">
                      <a16:colId xmlns:a16="http://schemas.microsoft.com/office/drawing/2014/main" val="12115719"/>
                    </a:ext>
                  </a:extLst>
                </a:gridCol>
                <a:gridCol w="791374">
                  <a:extLst>
                    <a:ext uri="{9D8B030D-6E8A-4147-A177-3AD203B41FA5}">
                      <a16:colId xmlns:a16="http://schemas.microsoft.com/office/drawing/2014/main" val="2619650934"/>
                    </a:ext>
                  </a:extLst>
                </a:gridCol>
                <a:gridCol w="499815">
                  <a:extLst>
                    <a:ext uri="{9D8B030D-6E8A-4147-A177-3AD203B41FA5}">
                      <a16:colId xmlns:a16="http://schemas.microsoft.com/office/drawing/2014/main" val="3569661741"/>
                    </a:ext>
                  </a:extLst>
                </a:gridCol>
                <a:gridCol w="957979">
                  <a:extLst>
                    <a:ext uri="{9D8B030D-6E8A-4147-A177-3AD203B41FA5}">
                      <a16:colId xmlns:a16="http://schemas.microsoft.com/office/drawing/2014/main" val="4285541442"/>
                    </a:ext>
                  </a:extLst>
                </a:gridCol>
                <a:gridCol w="924658">
                  <a:extLst>
                    <a:ext uri="{9D8B030D-6E8A-4147-A177-3AD203B41FA5}">
                      <a16:colId xmlns:a16="http://schemas.microsoft.com/office/drawing/2014/main" val="52031149"/>
                    </a:ext>
                  </a:extLst>
                </a:gridCol>
              </a:tblGrid>
              <a:tr h="4231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</a:p>
                  </a:txBody>
                  <a:tcPr marL="8191" marR="8191" marT="8191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CDD number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Designed by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Design Status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Used by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Manufact. Resp.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Manufact. Status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581563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 SURFACING FLANGE TOOLING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LHCTC__X_T0001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On-going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256574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BELLOW-SHAFT WELDING TOOLING ASS.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LHCTC__X_T0002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893036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MECHANICAL TABLE ALIGNEMENT TOOL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LHCTC__X_T0014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check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04567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TCLPX RF FINGERS TEST STAND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LHCTCLPX_T0022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 / 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399837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TCLPX BELLOW/SHAFT VACUUM TEST -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LHCTCLPX_T0032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240997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COLLIMATOR BELLOW LEAK TEST -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LHCTCLPX_T0037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243714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TCLPX SHAFT/TANK WELDING TOOL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LHCTCLPX_T0042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560504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TCLPX CYCLING TEST BENCH OF MECHANICAL TABLE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LHCTCLPX_T0060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996899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TCLPX BELLOW CYLING TOOL ASSEMLBY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LHCTCLPX_T0071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467049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 BELLOW LEAK TEST HBLT ID125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LHCTCLPX_T0077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970040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 BELLOW LEAK TEST HBLT ID105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LHCTCLPX_T0078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58935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Hydroformed Bellow Cycling Tool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LHCTCLPX_T0095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387237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TCTPXH SHAFT/TANK WELDING TOOL ASSEMBLY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LHCTCTPX_T0010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MME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On-going</a:t>
                      </a: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187542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BPM CABLE BENDING TOOLS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295843"/>
                  </a:ext>
                </a:extLst>
              </a:tr>
              <a:tr h="16927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BPM ANTENNA TOOL</a:t>
                      </a:r>
                    </a:p>
                  </a:txBody>
                  <a:tcPr marL="8191" marR="8191" marT="8191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1" marR="8191" marT="8191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320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89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1" name="Titre 1"/>
          <p:cNvSpPr>
            <a:spLocks noGrp="1"/>
          </p:cNvSpPr>
          <p:nvPr>
            <p:ph type="title"/>
          </p:nvPr>
        </p:nvSpPr>
        <p:spPr>
          <a:xfrm>
            <a:off x="1259632" y="2139702"/>
            <a:ext cx="6440400" cy="48259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3538300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purl.org/dc/dcmitype/"/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45090</TotalTime>
  <Words>401</Words>
  <Application>Microsoft Office PowerPoint</Application>
  <PresentationFormat>On-screen Show (16:9)</PresentationFormat>
  <Paragraphs>153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Thème Office</vt:lpstr>
      <vt:lpstr>TCLPX – TCTPXH  tooling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Luca.Gentini@cern.ch</dc:creator>
  <cp:lastModifiedBy>Luca Gentini</cp:lastModifiedBy>
  <cp:revision>469</cp:revision>
  <cp:lastPrinted>2017-11-29T14:50:44Z</cp:lastPrinted>
  <dcterms:created xsi:type="dcterms:W3CDTF">2016-02-12T09:02:01Z</dcterms:created>
  <dcterms:modified xsi:type="dcterms:W3CDTF">2021-11-22T16:42:49Z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