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337" r:id="rId6"/>
    <p:sldId id="338" r:id="rId7"/>
    <p:sldId id="339" r:id="rId8"/>
    <p:sldId id="340" r:id="rId9"/>
    <p:sldId id="343" r:id="rId10"/>
    <p:sldId id="344" r:id="rId11"/>
    <p:sldId id="341" r:id="rId12"/>
    <p:sldId id="342" r:id="rId13"/>
    <p:sldId id="309" r:id="rId14"/>
    <p:sldId id="333" r:id="rId15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3179" autoAdjust="0"/>
  </p:normalViewPr>
  <p:slideViewPr>
    <p:cSldViewPr snapToObjects="1" showGuides="1">
      <p:cViewPr varScale="1">
        <p:scale>
          <a:sx n="137" d="100"/>
          <a:sy n="137" d="100"/>
        </p:scale>
        <p:origin x="384" y="66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13/12/2021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13/12/2021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6669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3899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4311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460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5328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5928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		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8073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	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5224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140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3373205" y="4873500"/>
            <a:ext cx="2808312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Luca GENTINI EN/MME            13-12-2021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8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 idx="4294967295"/>
          </p:nvPr>
        </p:nvSpPr>
        <p:spPr>
          <a:xfrm>
            <a:off x="539552" y="1567127"/>
            <a:ext cx="8064896" cy="1440160"/>
          </a:xfrm>
        </p:spPr>
        <p:txBody>
          <a:bodyPr/>
          <a:lstStyle/>
          <a:p>
            <a:r>
              <a:rPr lang="en-GB" sz="3200" dirty="0"/>
              <a:t>TCLPX – TCTPXH – TCSPM </a:t>
            </a:r>
            <a:br>
              <a:rPr lang="en-GB" sz="3200" dirty="0"/>
            </a:br>
            <a:r>
              <a:rPr lang="en-GB" sz="3200" dirty="0"/>
              <a:t>Bake out systems</a:t>
            </a:r>
            <a:br>
              <a:rPr lang="en-GB" sz="3600" dirty="0"/>
            </a:br>
            <a:endParaRPr lang="en-GB" sz="1400" b="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4294967295"/>
          </p:nvPr>
        </p:nvSpPr>
        <p:spPr>
          <a:xfrm>
            <a:off x="1187584" y="3832422"/>
            <a:ext cx="6480000" cy="358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L. Gentini</a:t>
            </a:r>
            <a:endParaRPr lang="en-GB" sz="1600" b="1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3D455F0-2C36-4624-9AF2-FF14449D24B8}"/>
              </a:ext>
            </a:extLst>
          </p:cNvPr>
          <p:cNvSpPr/>
          <p:nvPr/>
        </p:nvSpPr>
        <p:spPr>
          <a:xfrm>
            <a:off x="3203848" y="3003798"/>
            <a:ext cx="34563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1600" b="1" dirty="0">
                <a:solidFill>
                  <a:schemeClr val="tx2"/>
                </a:solidFill>
              </a:rPr>
              <a:t>WP5.2 Technical meeting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41" name="Titre 1"/>
          <p:cNvSpPr>
            <a:spLocks noGrp="1"/>
          </p:cNvSpPr>
          <p:nvPr>
            <p:ph type="title"/>
          </p:nvPr>
        </p:nvSpPr>
        <p:spPr>
          <a:xfrm>
            <a:off x="1259632" y="2139702"/>
            <a:ext cx="6440400" cy="482590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Thank you for your attention </a:t>
            </a:r>
          </a:p>
        </p:txBody>
      </p:sp>
    </p:spTree>
    <p:extLst>
      <p:ext uri="{BB962C8B-B14F-4D97-AF65-F5344CB8AC3E}">
        <p14:creationId xmlns:p14="http://schemas.microsoft.com/office/powerpoint/2010/main" val="3538300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03" name="Title 1"/>
          <p:cNvSpPr txBox="1">
            <a:spLocks/>
          </p:cNvSpPr>
          <p:nvPr/>
        </p:nvSpPr>
        <p:spPr>
          <a:xfrm>
            <a:off x="3203848" y="0"/>
            <a:ext cx="6552728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Hypertac</a:t>
            </a: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– bake out connector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D7CEB0-F71E-49AA-BD9D-702A495F9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0558"/>
            <a:ext cx="385192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9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oy, engine, miller, automaton&#10;&#10;Description automatically generated">
            <a:extLst>
              <a:ext uri="{FF2B5EF4-FFF2-40B4-BE49-F238E27FC236}">
                <a16:creationId xmlns:a16="http://schemas.microsoft.com/office/drawing/2014/main" id="{8BAA6CD7-39D7-4CD0-A145-C6AA3F5B9D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67" t="3800" r="15289" b="12200"/>
          <a:stretch/>
        </p:blipFill>
        <p:spPr>
          <a:xfrm>
            <a:off x="395536" y="824402"/>
            <a:ext cx="4692854" cy="327408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3" name="Title 1"/>
          <p:cNvSpPr txBox="1">
            <a:spLocks/>
          </p:cNvSpPr>
          <p:nvPr/>
        </p:nvSpPr>
        <p:spPr>
          <a:xfrm>
            <a:off x="1115616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TCLPX heating JACKETS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2" name="AutoShape 1">
            <a:extLst>
              <a:ext uri="{FF2B5EF4-FFF2-40B4-BE49-F238E27FC236}">
                <a16:creationId xmlns:a16="http://schemas.microsoft.com/office/drawing/2014/main" id="{4A72E26E-97A5-44BE-8F5E-9237678CB689}"/>
              </a:ext>
            </a:extLst>
          </p:cNvPr>
          <p:cNvSpPr>
            <a:spLocks/>
          </p:cNvSpPr>
          <p:nvPr/>
        </p:nvSpPr>
        <p:spPr bwMode="auto">
          <a:xfrm>
            <a:off x="5429584" y="1833489"/>
            <a:ext cx="1021135" cy="226591"/>
          </a:xfrm>
          <a:prstGeom prst="borderCallout2">
            <a:avLst>
              <a:gd name="adj1" fmla="val 50004"/>
              <a:gd name="adj2" fmla="val -248"/>
              <a:gd name="adj3" fmla="val 50218"/>
              <a:gd name="adj4" fmla="val -6895"/>
              <a:gd name="adj5" fmla="val 711978"/>
              <a:gd name="adj6" fmla="val -96797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Pump jackets</a:t>
            </a:r>
          </a:p>
        </p:txBody>
      </p:sp>
      <p:sp>
        <p:nvSpPr>
          <p:cNvPr id="13" name="AutoShape 1">
            <a:extLst>
              <a:ext uri="{FF2B5EF4-FFF2-40B4-BE49-F238E27FC236}">
                <a16:creationId xmlns:a16="http://schemas.microsoft.com/office/drawing/2014/main" id="{7F68133E-7C46-4257-B0FD-E130806F547F}"/>
              </a:ext>
            </a:extLst>
          </p:cNvPr>
          <p:cNvSpPr>
            <a:spLocks/>
          </p:cNvSpPr>
          <p:nvPr/>
        </p:nvSpPr>
        <p:spPr bwMode="auto">
          <a:xfrm>
            <a:off x="5429584" y="1425055"/>
            <a:ext cx="1021135" cy="226591"/>
          </a:xfrm>
          <a:prstGeom prst="borderCallout2">
            <a:avLst>
              <a:gd name="adj1" fmla="val 50004"/>
              <a:gd name="adj2" fmla="val -248"/>
              <a:gd name="adj3" fmla="val 50218"/>
              <a:gd name="adj4" fmla="val -6895"/>
              <a:gd name="adj5" fmla="val 538402"/>
              <a:gd name="adj6" fmla="val -238173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Body jackets</a:t>
            </a:r>
          </a:p>
        </p:txBody>
      </p:sp>
      <p:sp>
        <p:nvSpPr>
          <p:cNvPr id="14" name="AutoShape 1">
            <a:extLst>
              <a:ext uri="{FF2B5EF4-FFF2-40B4-BE49-F238E27FC236}">
                <a16:creationId xmlns:a16="http://schemas.microsoft.com/office/drawing/2014/main" id="{6604F1A4-AAD0-440E-BB6C-484DBFE7280E}"/>
              </a:ext>
            </a:extLst>
          </p:cNvPr>
          <p:cNvSpPr>
            <a:spLocks/>
          </p:cNvSpPr>
          <p:nvPr/>
        </p:nvSpPr>
        <p:spPr bwMode="auto">
          <a:xfrm>
            <a:off x="1043608" y="3914280"/>
            <a:ext cx="1021135" cy="226591"/>
          </a:xfrm>
          <a:prstGeom prst="borderCallout2">
            <a:avLst>
              <a:gd name="adj1" fmla="val 50004"/>
              <a:gd name="adj2" fmla="val -248"/>
              <a:gd name="adj3" fmla="val 50218"/>
              <a:gd name="adj4" fmla="val -6895"/>
              <a:gd name="adj5" fmla="val -662057"/>
              <a:gd name="adj6" fmla="val -26999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Bellow jackets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BCE459-4702-43DF-9F12-CE2402CD1328}"/>
              </a:ext>
            </a:extLst>
          </p:cNvPr>
          <p:cNvSpPr txBox="1"/>
          <p:nvPr/>
        </p:nvSpPr>
        <p:spPr>
          <a:xfrm>
            <a:off x="5429584" y="2325529"/>
            <a:ext cx="29523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The jackets must be installed on the collimator before to put the collimator on its support.</a:t>
            </a:r>
          </a:p>
          <a:p>
            <a:pPr marL="171450" indent="-171450" fontAlgn="b">
              <a:buFontTx/>
              <a:buChar char="-"/>
            </a:pPr>
            <a:endParaRPr lang="en-US" sz="1000" dirty="0">
              <a:solidFill>
                <a:schemeClr val="tx2"/>
              </a:solidFill>
            </a:endParaRP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7 electrical lines are used on the </a:t>
            </a:r>
            <a:r>
              <a:rPr lang="en-US" sz="1000" dirty="0" err="1">
                <a:solidFill>
                  <a:schemeClr val="tx2"/>
                </a:solidFill>
              </a:rPr>
              <a:t>hypertac</a:t>
            </a:r>
            <a:r>
              <a:rPr lang="en-US" sz="1000" dirty="0">
                <a:solidFill>
                  <a:schemeClr val="tx2"/>
                </a:solidFill>
              </a:rPr>
              <a:t>.</a:t>
            </a:r>
            <a:endParaRPr lang="en-GB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39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30148C54-F708-4A2A-9B3F-B53E851458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289" t="23400" r="20022" b="17801"/>
          <a:stretch/>
        </p:blipFill>
        <p:spPr>
          <a:xfrm>
            <a:off x="539552" y="479619"/>
            <a:ext cx="4814732" cy="246608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B24FEE-B4D2-4227-9591-A0BE7B901FF8}"/>
              </a:ext>
            </a:extLst>
          </p:cNvPr>
          <p:cNvSpPr txBox="1"/>
          <p:nvPr/>
        </p:nvSpPr>
        <p:spPr>
          <a:xfrm>
            <a:off x="5429584" y="1347614"/>
            <a:ext cx="3318880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"/>
            <a:r>
              <a:rPr lang="en-US" sz="1000" b="1" dirty="0">
                <a:solidFill>
                  <a:schemeClr val="tx2"/>
                </a:solidFill>
              </a:rPr>
              <a:t>BODY JACKETS ASSEMBLY - LHCTCLPX_T0001</a:t>
            </a:r>
            <a:endParaRPr lang="en-GB" sz="1000" b="1" dirty="0">
              <a:solidFill>
                <a:schemeClr val="tx2"/>
              </a:solidFill>
            </a:endParaRP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25 mm thickness.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Just one single jacket for the bottom side and the two lateral sides.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For space matters on jacket has just one electrical connector.</a:t>
            </a:r>
          </a:p>
          <a:p>
            <a:pPr marL="171450" indent="-171450" fontAlgn="b">
              <a:buFontTx/>
              <a:buChar char="-"/>
            </a:pPr>
            <a:endParaRPr lang="en-US" sz="1000" dirty="0">
              <a:solidFill>
                <a:schemeClr val="tx2"/>
              </a:solidFill>
            </a:endParaRPr>
          </a:p>
          <a:p>
            <a:pPr fontAlgn="b"/>
            <a:r>
              <a:rPr lang="en-US" sz="1000" b="1" dirty="0">
                <a:solidFill>
                  <a:schemeClr val="tx2"/>
                </a:solidFill>
              </a:rPr>
              <a:t>ION PUPM JACKETS - LHCVEJEC0006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25 mm thickness.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The two jackets of the ion pumps are connected in series to reduce the number of electrical connections on the </a:t>
            </a:r>
            <a:r>
              <a:rPr lang="en-US" sz="1000" dirty="0" err="1">
                <a:solidFill>
                  <a:schemeClr val="tx2"/>
                </a:solidFill>
              </a:rPr>
              <a:t>hypertac</a:t>
            </a:r>
            <a:r>
              <a:rPr lang="en-US" sz="1000" dirty="0">
                <a:solidFill>
                  <a:schemeClr val="tx2"/>
                </a:solidFill>
              </a:rPr>
              <a:t>.</a:t>
            </a:r>
          </a:p>
          <a:p>
            <a:pPr fontAlgn="b"/>
            <a:endParaRPr lang="en-US" sz="1000" dirty="0">
              <a:solidFill>
                <a:schemeClr val="tx2"/>
              </a:solidFill>
            </a:endParaRPr>
          </a:p>
          <a:p>
            <a:pPr fontAlgn="b"/>
            <a:r>
              <a:rPr lang="en-US" sz="1000" b="1" dirty="0">
                <a:solidFill>
                  <a:schemeClr val="tx2"/>
                </a:solidFill>
              </a:rPr>
              <a:t>BELLOW JACKETS - LHCTCLPX_T0019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10 mm thickness.</a:t>
            </a:r>
            <a:endParaRPr lang="en-GB" sz="1000" dirty="0">
              <a:solidFill>
                <a:schemeClr val="tx2"/>
              </a:solidFill>
            </a:endParaRP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B550EFA3-E10D-4BBF-BF21-F72E808246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278" t="23400" r="30278" b="12627"/>
          <a:stretch/>
        </p:blipFill>
        <p:spPr>
          <a:xfrm>
            <a:off x="611560" y="2824942"/>
            <a:ext cx="1580085" cy="1444044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083249-1A1D-42EB-B778-A745CF50D99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922" t="26200" r="29489" b="22000"/>
          <a:stretch/>
        </p:blipFill>
        <p:spPr>
          <a:xfrm>
            <a:off x="2671889" y="3095954"/>
            <a:ext cx="1872311" cy="1173032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95722BBE-1347-4F15-A120-10FB21E70702}"/>
              </a:ext>
            </a:extLst>
          </p:cNvPr>
          <p:cNvSpPr txBox="1">
            <a:spLocks/>
          </p:cNvSpPr>
          <p:nvPr/>
        </p:nvSpPr>
        <p:spPr>
          <a:xfrm>
            <a:off x="1115616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TCLPX heating JACKETS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2111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D1992171-A6B4-4DEC-A1ED-938900AC52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11" t="10800" r="6611" b="3801"/>
          <a:stretch/>
        </p:blipFill>
        <p:spPr>
          <a:xfrm>
            <a:off x="683568" y="987574"/>
            <a:ext cx="4746016" cy="314681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2" name="AutoShape 1">
            <a:extLst>
              <a:ext uri="{FF2B5EF4-FFF2-40B4-BE49-F238E27FC236}">
                <a16:creationId xmlns:a16="http://schemas.microsoft.com/office/drawing/2014/main" id="{4A72E26E-97A5-44BE-8F5E-9237678CB689}"/>
              </a:ext>
            </a:extLst>
          </p:cNvPr>
          <p:cNvSpPr>
            <a:spLocks/>
          </p:cNvSpPr>
          <p:nvPr/>
        </p:nvSpPr>
        <p:spPr bwMode="auto">
          <a:xfrm>
            <a:off x="5429584" y="1833489"/>
            <a:ext cx="1021135" cy="226591"/>
          </a:xfrm>
          <a:prstGeom prst="borderCallout2">
            <a:avLst>
              <a:gd name="adj1" fmla="val 50004"/>
              <a:gd name="adj2" fmla="val -248"/>
              <a:gd name="adj3" fmla="val 50218"/>
              <a:gd name="adj4" fmla="val -6895"/>
              <a:gd name="adj5" fmla="val 711978"/>
              <a:gd name="adj6" fmla="val -96797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Pump jackets</a:t>
            </a:r>
          </a:p>
        </p:txBody>
      </p:sp>
      <p:sp>
        <p:nvSpPr>
          <p:cNvPr id="13" name="AutoShape 1">
            <a:extLst>
              <a:ext uri="{FF2B5EF4-FFF2-40B4-BE49-F238E27FC236}">
                <a16:creationId xmlns:a16="http://schemas.microsoft.com/office/drawing/2014/main" id="{7F68133E-7C46-4257-B0FD-E130806F547F}"/>
              </a:ext>
            </a:extLst>
          </p:cNvPr>
          <p:cNvSpPr>
            <a:spLocks/>
          </p:cNvSpPr>
          <p:nvPr/>
        </p:nvSpPr>
        <p:spPr bwMode="auto">
          <a:xfrm>
            <a:off x="5429584" y="1425055"/>
            <a:ext cx="1021135" cy="226591"/>
          </a:xfrm>
          <a:prstGeom prst="borderCallout2">
            <a:avLst>
              <a:gd name="adj1" fmla="val 50004"/>
              <a:gd name="adj2" fmla="val -248"/>
              <a:gd name="adj3" fmla="val 50218"/>
              <a:gd name="adj4" fmla="val -6895"/>
              <a:gd name="adj5" fmla="val 538402"/>
              <a:gd name="adj6" fmla="val -238173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Body jackets</a:t>
            </a:r>
          </a:p>
        </p:txBody>
      </p:sp>
      <p:sp>
        <p:nvSpPr>
          <p:cNvPr id="14" name="AutoShape 1">
            <a:extLst>
              <a:ext uri="{FF2B5EF4-FFF2-40B4-BE49-F238E27FC236}">
                <a16:creationId xmlns:a16="http://schemas.microsoft.com/office/drawing/2014/main" id="{6604F1A4-AAD0-440E-BB6C-484DBFE7280E}"/>
              </a:ext>
            </a:extLst>
          </p:cNvPr>
          <p:cNvSpPr>
            <a:spLocks/>
          </p:cNvSpPr>
          <p:nvPr/>
        </p:nvSpPr>
        <p:spPr bwMode="auto">
          <a:xfrm>
            <a:off x="5374045" y="3707946"/>
            <a:ext cx="1021135" cy="226591"/>
          </a:xfrm>
          <a:prstGeom prst="borderCallout2">
            <a:avLst>
              <a:gd name="adj1" fmla="val 50004"/>
              <a:gd name="adj2" fmla="val -248"/>
              <a:gd name="adj3" fmla="val 50218"/>
              <a:gd name="adj4" fmla="val -6895"/>
              <a:gd name="adj5" fmla="val -261201"/>
              <a:gd name="adj6" fmla="val -59833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Bellow jackets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BCE459-4702-43DF-9F12-CE2402CD1328}"/>
              </a:ext>
            </a:extLst>
          </p:cNvPr>
          <p:cNvSpPr txBox="1"/>
          <p:nvPr/>
        </p:nvSpPr>
        <p:spPr>
          <a:xfrm>
            <a:off x="5429584" y="2325529"/>
            <a:ext cx="29523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The jackets must be installed on the collimator before put the collimator on its support.</a:t>
            </a:r>
          </a:p>
          <a:p>
            <a:pPr marL="171450" indent="-171450" fontAlgn="b">
              <a:buFontTx/>
              <a:buChar char="-"/>
            </a:pPr>
            <a:endParaRPr lang="en-US" sz="1000" dirty="0">
              <a:solidFill>
                <a:schemeClr val="tx2"/>
              </a:solidFill>
            </a:endParaRP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7 electrical lines are used on the </a:t>
            </a:r>
            <a:r>
              <a:rPr lang="en-US" sz="1000" dirty="0" err="1">
                <a:solidFill>
                  <a:schemeClr val="tx2"/>
                </a:solidFill>
              </a:rPr>
              <a:t>hypertac</a:t>
            </a:r>
            <a:r>
              <a:rPr lang="en-US" sz="1000" dirty="0">
                <a:solidFill>
                  <a:schemeClr val="tx2"/>
                </a:solidFill>
              </a:rPr>
              <a:t>.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00E9025-39B6-4834-B1D0-C6EB733CE461}"/>
              </a:ext>
            </a:extLst>
          </p:cNvPr>
          <p:cNvSpPr txBox="1">
            <a:spLocks/>
          </p:cNvSpPr>
          <p:nvPr/>
        </p:nvSpPr>
        <p:spPr>
          <a:xfrm>
            <a:off x="1115616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TCTPXH heating JACKETS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1917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41371C5F-E4AE-4CA7-8F76-CABB9AAEF1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56" t="24801" r="16866" b="15000"/>
          <a:stretch/>
        </p:blipFill>
        <p:spPr>
          <a:xfrm>
            <a:off x="611560" y="736250"/>
            <a:ext cx="4477794" cy="209288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B24FEE-B4D2-4227-9591-A0BE7B901FF8}"/>
              </a:ext>
            </a:extLst>
          </p:cNvPr>
          <p:cNvSpPr txBox="1"/>
          <p:nvPr/>
        </p:nvSpPr>
        <p:spPr>
          <a:xfrm>
            <a:off x="5429584" y="1347614"/>
            <a:ext cx="331888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"/>
            <a:r>
              <a:rPr lang="en-US" sz="1000" b="1" dirty="0">
                <a:solidFill>
                  <a:schemeClr val="tx2"/>
                </a:solidFill>
              </a:rPr>
              <a:t>BODY JACKETS ASSEMBLY - LHCTCLPX_T0011</a:t>
            </a:r>
            <a:endParaRPr lang="en-GB" sz="1000" b="1" dirty="0">
              <a:solidFill>
                <a:schemeClr val="tx2"/>
              </a:solidFill>
            </a:endParaRP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25 mm thickness.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Just one single jacket for the bottom side and the two lateral sides.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For space matters on jacket has just one electrical connector.</a:t>
            </a:r>
          </a:p>
          <a:p>
            <a:pPr marL="171450" indent="-171450" fontAlgn="b">
              <a:buFontTx/>
              <a:buChar char="-"/>
            </a:pPr>
            <a:endParaRPr lang="en-US" sz="1000" dirty="0">
              <a:solidFill>
                <a:schemeClr val="tx2"/>
              </a:solidFill>
            </a:endParaRPr>
          </a:p>
          <a:p>
            <a:pPr fontAlgn="b"/>
            <a:r>
              <a:rPr lang="en-US" sz="1000" b="1" dirty="0">
                <a:solidFill>
                  <a:schemeClr val="tx2"/>
                </a:solidFill>
              </a:rPr>
              <a:t>ION PUPM JACKETS - LHCVEJEC0006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25 mm thickness.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The two jackets of the ion pumps are connected in series to reduce the number of electrical connections on the </a:t>
            </a:r>
            <a:r>
              <a:rPr lang="en-US" sz="1000" dirty="0" err="1">
                <a:solidFill>
                  <a:schemeClr val="tx2"/>
                </a:solidFill>
              </a:rPr>
              <a:t>hypertac</a:t>
            </a:r>
            <a:r>
              <a:rPr lang="en-US" sz="1000" dirty="0">
                <a:solidFill>
                  <a:schemeClr val="tx2"/>
                </a:solidFill>
              </a:rPr>
              <a:t>. (Same of TCLPX)</a:t>
            </a:r>
          </a:p>
          <a:p>
            <a:pPr fontAlgn="b"/>
            <a:endParaRPr lang="en-US" sz="1000" dirty="0">
              <a:solidFill>
                <a:schemeClr val="tx2"/>
              </a:solidFill>
            </a:endParaRPr>
          </a:p>
          <a:p>
            <a:pPr fontAlgn="b"/>
            <a:r>
              <a:rPr lang="en-US" sz="1000" b="1" dirty="0">
                <a:solidFill>
                  <a:schemeClr val="tx2"/>
                </a:solidFill>
              </a:rPr>
              <a:t>BELLOW JACKETS - LHCTCLPX_T0019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10 mm thickness.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Same design of TCLPX</a:t>
            </a:r>
            <a:endParaRPr lang="en-GB" sz="1000" dirty="0">
              <a:solidFill>
                <a:schemeClr val="tx2"/>
              </a:solidFill>
            </a:endParaRP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B550EFA3-E10D-4BBF-BF21-F72E808246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278" t="23400" r="30278" b="12627"/>
          <a:stretch/>
        </p:blipFill>
        <p:spPr>
          <a:xfrm>
            <a:off x="611560" y="2824942"/>
            <a:ext cx="1580085" cy="1444044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083249-1A1D-42EB-B778-A745CF50D99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922" t="26200" r="29489" b="22000"/>
          <a:stretch/>
        </p:blipFill>
        <p:spPr>
          <a:xfrm>
            <a:off x="2671889" y="3095954"/>
            <a:ext cx="1872311" cy="117303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05F40E1-CED7-4340-9EB1-B8303C88D912}"/>
              </a:ext>
            </a:extLst>
          </p:cNvPr>
          <p:cNvSpPr txBox="1">
            <a:spLocks/>
          </p:cNvSpPr>
          <p:nvPr/>
        </p:nvSpPr>
        <p:spPr>
          <a:xfrm>
            <a:off x="1115616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TCTPXH heating JACKETS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591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oy&#10;&#10;Description automatically generated">
            <a:extLst>
              <a:ext uri="{FF2B5EF4-FFF2-40B4-BE49-F238E27FC236}">
                <a16:creationId xmlns:a16="http://schemas.microsoft.com/office/drawing/2014/main" id="{CA5AAA73-2355-4782-9FF5-51A88A0729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63" t="10388" r="15350" b="10388"/>
          <a:stretch/>
        </p:blipFill>
        <p:spPr>
          <a:xfrm>
            <a:off x="376367" y="987575"/>
            <a:ext cx="4463106" cy="275500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2" name="AutoShape 1">
            <a:extLst>
              <a:ext uri="{FF2B5EF4-FFF2-40B4-BE49-F238E27FC236}">
                <a16:creationId xmlns:a16="http://schemas.microsoft.com/office/drawing/2014/main" id="{4A72E26E-97A5-44BE-8F5E-9237678CB689}"/>
              </a:ext>
            </a:extLst>
          </p:cNvPr>
          <p:cNvSpPr>
            <a:spLocks/>
          </p:cNvSpPr>
          <p:nvPr/>
        </p:nvSpPr>
        <p:spPr bwMode="auto">
          <a:xfrm>
            <a:off x="5429584" y="1833489"/>
            <a:ext cx="1158640" cy="226591"/>
          </a:xfrm>
          <a:prstGeom prst="borderCallout2">
            <a:avLst>
              <a:gd name="adj1" fmla="val 50004"/>
              <a:gd name="adj2" fmla="val -248"/>
              <a:gd name="adj3" fmla="val 50218"/>
              <a:gd name="adj4" fmla="val -6895"/>
              <a:gd name="adj5" fmla="val 397766"/>
              <a:gd name="adj6" fmla="val -189079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2nd beam jackets</a:t>
            </a:r>
          </a:p>
        </p:txBody>
      </p:sp>
      <p:sp>
        <p:nvSpPr>
          <p:cNvPr id="13" name="AutoShape 1">
            <a:extLst>
              <a:ext uri="{FF2B5EF4-FFF2-40B4-BE49-F238E27FC236}">
                <a16:creationId xmlns:a16="http://schemas.microsoft.com/office/drawing/2014/main" id="{7F68133E-7C46-4257-B0FD-E130806F547F}"/>
              </a:ext>
            </a:extLst>
          </p:cNvPr>
          <p:cNvSpPr>
            <a:spLocks/>
          </p:cNvSpPr>
          <p:nvPr/>
        </p:nvSpPr>
        <p:spPr bwMode="auto">
          <a:xfrm>
            <a:off x="5360848" y="1095667"/>
            <a:ext cx="1021135" cy="226591"/>
          </a:xfrm>
          <a:prstGeom prst="borderCallout2">
            <a:avLst>
              <a:gd name="adj1" fmla="val 50004"/>
              <a:gd name="adj2" fmla="val -248"/>
              <a:gd name="adj3" fmla="val 50218"/>
              <a:gd name="adj4" fmla="val -6895"/>
              <a:gd name="adj5" fmla="val 538402"/>
              <a:gd name="adj6" fmla="val -238173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Body jackets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BCE459-4702-43DF-9F12-CE2402CD1328}"/>
              </a:ext>
            </a:extLst>
          </p:cNvPr>
          <p:cNvSpPr txBox="1"/>
          <p:nvPr/>
        </p:nvSpPr>
        <p:spPr>
          <a:xfrm>
            <a:off x="5429584" y="2325529"/>
            <a:ext cx="29523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The jackets must be installed on the collimator before put the collimator on its support.</a:t>
            </a:r>
          </a:p>
          <a:p>
            <a:pPr marL="171450" indent="-171450" fontAlgn="b">
              <a:buFontTx/>
              <a:buChar char="-"/>
            </a:pPr>
            <a:endParaRPr lang="en-US" sz="1000" dirty="0">
              <a:solidFill>
                <a:schemeClr val="tx2"/>
              </a:solidFill>
            </a:endParaRP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6 electrical lines are used on the </a:t>
            </a:r>
            <a:r>
              <a:rPr lang="en-US" sz="1000" dirty="0" err="1">
                <a:solidFill>
                  <a:schemeClr val="tx2"/>
                </a:solidFill>
              </a:rPr>
              <a:t>hypertac</a:t>
            </a:r>
            <a:r>
              <a:rPr lang="en-US" sz="1000" dirty="0">
                <a:solidFill>
                  <a:schemeClr val="tx2"/>
                </a:solidFill>
              </a:rPr>
              <a:t>.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00E9025-39B6-4834-B1D0-C6EB733CE461}"/>
              </a:ext>
            </a:extLst>
          </p:cNvPr>
          <p:cNvSpPr txBox="1">
            <a:spLocks/>
          </p:cNvSpPr>
          <p:nvPr/>
        </p:nvSpPr>
        <p:spPr>
          <a:xfrm>
            <a:off x="1115616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TCTPXV heating JACKETS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184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8E166F2-C1D9-436E-B2A1-DE67D7626C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51" t="29401" r="24801" b="19894"/>
          <a:stretch/>
        </p:blipFill>
        <p:spPr>
          <a:xfrm>
            <a:off x="521538" y="3425897"/>
            <a:ext cx="2880320" cy="1212766"/>
          </a:xfrm>
          <a:prstGeom prst="rect">
            <a:avLst/>
          </a:prstGeom>
        </p:spPr>
      </p:pic>
      <p:pic>
        <p:nvPicPr>
          <p:cNvPr id="5" name="Picture 4" descr="A picture containing power saw&#10;&#10;Description automatically generated">
            <a:extLst>
              <a:ext uri="{FF2B5EF4-FFF2-40B4-BE49-F238E27FC236}">
                <a16:creationId xmlns:a16="http://schemas.microsoft.com/office/drawing/2014/main" id="{9BCC34A0-ADE8-4EC0-8305-F448C286C6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413" t="19895" r="23226" b="19895"/>
          <a:stretch/>
        </p:blipFill>
        <p:spPr>
          <a:xfrm>
            <a:off x="611559" y="220221"/>
            <a:ext cx="3248869" cy="148743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B24FEE-B4D2-4227-9591-A0BE7B901FF8}"/>
              </a:ext>
            </a:extLst>
          </p:cNvPr>
          <p:cNvSpPr txBox="1"/>
          <p:nvPr/>
        </p:nvSpPr>
        <p:spPr>
          <a:xfrm>
            <a:off x="5076056" y="699542"/>
            <a:ext cx="331888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"/>
            <a:r>
              <a:rPr lang="en-US" sz="1000" b="1" dirty="0">
                <a:solidFill>
                  <a:schemeClr val="tx2"/>
                </a:solidFill>
              </a:rPr>
              <a:t>BODY JACKETS ASSEMBLY - LHCTCTPX_T0001</a:t>
            </a:r>
            <a:endParaRPr lang="en-GB" sz="1000" b="1" dirty="0">
              <a:solidFill>
                <a:schemeClr val="tx2"/>
              </a:solidFill>
            </a:endParaRP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25 mm thickness.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Two jackets for the bottom side and the two lateral sides.</a:t>
            </a:r>
          </a:p>
          <a:p>
            <a:pPr marL="171450" indent="-171450" fontAlgn="b">
              <a:buFontTx/>
              <a:buChar char="-"/>
            </a:pPr>
            <a:endParaRPr lang="en-US" sz="1000" dirty="0">
              <a:solidFill>
                <a:schemeClr val="tx2"/>
              </a:solidFill>
            </a:endParaRPr>
          </a:p>
          <a:p>
            <a:pPr fontAlgn="b"/>
            <a:r>
              <a:rPr lang="en-US" sz="1000" b="1" dirty="0">
                <a:solidFill>
                  <a:schemeClr val="tx2"/>
                </a:solidFill>
              </a:rPr>
              <a:t>2</a:t>
            </a:r>
            <a:r>
              <a:rPr lang="en-US" sz="1000" b="1" baseline="30000" dirty="0">
                <a:solidFill>
                  <a:schemeClr val="tx2"/>
                </a:solidFill>
              </a:rPr>
              <a:t>nd</a:t>
            </a:r>
            <a:r>
              <a:rPr lang="en-US" sz="1000" b="1" dirty="0">
                <a:solidFill>
                  <a:schemeClr val="tx2"/>
                </a:solidFill>
              </a:rPr>
              <a:t> BEAM JACKETS – LHCTCTPXV_0104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20 mm thickness.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05F40E1-CED7-4340-9EB1-B8303C88D912}"/>
              </a:ext>
            </a:extLst>
          </p:cNvPr>
          <p:cNvSpPr txBox="1">
            <a:spLocks/>
          </p:cNvSpPr>
          <p:nvPr/>
        </p:nvSpPr>
        <p:spPr>
          <a:xfrm>
            <a:off x="1115616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TCTPXV heating JACKETS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BED3C935-A7C6-4E2A-87E5-2CC1DF37AE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713" t="23064" r="21651" b="13557"/>
          <a:stretch/>
        </p:blipFill>
        <p:spPr>
          <a:xfrm>
            <a:off x="526757" y="1660017"/>
            <a:ext cx="3418471" cy="1775829"/>
          </a:xfrm>
          <a:prstGeom prst="rect">
            <a:avLst/>
          </a:prstGeom>
        </p:spPr>
      </p:pic>
      <p:pic>
        <p:nvPicPr>
          <p:cNvPr id="14" name="Picture 13" descr="A picture containing toy&#10;&#10;Description automatically generated">
            <a:extLst>
              <a:ext uri="{FF2B5EF4-FFF2-40B4-BE49-F238E27FC236}">
                <a16:creationId xmlns:a16="http://schemas.microsoft.com/office/drawing/2014/main" id="{7684D4D4-021A-46B0-8E3B-E8B7FA73EC5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4103" t="37428" r="15350" b="10388"/>
          <a:stretch/>
        </p:blipFill>
        <p:spPr>
          <a:xfrm>
            <a:off x="4572000" y="2211710"/>
            <a:ext cx="1796917" cy="22682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93867BD-669E-4CDA-BC13-8251B2EA7F42}"/>
              </a:ext>
            </a:extLst>
          </p:cNvPr>
          <p:cNvSpPr txBox="1"/>
          <p:nvPr/>
        </p:nvSpPr>
        <p:spPr>
          <a:xfrm>
            <a:off x="6678741" y="2982622"/>
            <a:ext cx="19088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"/>
            <a:r>
              <a:rPr lang="en-US" sz="1000" b="1" dirty="0">
                <a:solidFill>
                  <a:schemeClr val="tx2"/>
                </a:solidFill>
              </a:rPr>
              <a:t>EXTREMITY JACKET NECESSARY ?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8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B24FEE-B4D2-4227-9591-A0BE7B901FF8}"/>
              </a:ext>
            </a:extLst>
          </p:cNvPr>
          <p:cNvSpPr txBox="1"/>
          <p:nvPr/>
        </p:nvSpPr>
        <p:spPr>
          <a:xfrm>
            <a:off x="5618876" y="699542"/>
            <a:ext cx="331888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"/>
            <a:r>
              <a:rPr lang="en-US" sz="1000" b="1" dirty="0">
                <a:solidFill>
                  <a:schemeClr val="tx2"/>
                </a:solidFill>
              </a:rPr>
              <a:t>BODY JACKETS ASSEMBLY – LHCTCSPM0105</a:t>
            </a:r>
          </a:p>
          <a:p>
            <a:pPr marL="171450" indent="-171450" fontAlgn="b">
              <a:buFontTx/>
              <a:buChar char="-"/>
            </a:pPr>
            <a:r>
              <a:rPr lang="en-US" sz="1000" dirty="0">
                <a:solidFill>
                  <a:schemeClr val="tx2"/>
                </a:solidFill>
              </a:rPr>
              <a:t>6 electrical lines are used on the </a:t>
            </a:r>
            <a:r>
              <a:rPr lang="en-US" sz="1000" dirty="0" err="1">
                <a:solidFill>
                  <a:schemeClr val="tx2"/>
                </a:solidFill>
              </a:rPr>
              <a:t>hypertac</a:t>
            </a:r>
            <a:r>
              <a:rPr lang="en-US" sz="1000" dirty="0">
                <a:solidFill>
                  <a:schemeClr val="tx2"/>
                </a:solidFill>
              </a:rPr>
              <a:t>.</a:t>
            </a:r>
          </a:p>
          <a:p>
            <a:pPr fontAlgn="b"/>
            <a:endParaRPr lang="en-GB" sz="1000" dirty="0">
              <a:solidFill>
                <a:schemeClr val="tx2"/>
              </a:solidFill>
            </a:endParaRPr>
          </a:p>
          <a:p>
            <a:pPr fontAlgn="b"/>
            <a:endParaRPr lang="en-US" sz="1000" b="1" dirty="0">
              <a:solidFill>
                <a:schemeClr val="tx2"/>
              </a:solidFill>
            </a:endParaRPr>
          </a:p>
          <a:p>
            <a:pPr fontAlgn="b"/>
            <a:r>
              <a:rPr lang="en-GB" sz="1000" b="1" u="sng" dirty="0">
                <a:solidFill>
                  <a:schemeClr val="tx2"/>
                </a:solidFill>
              </a:rPr>
              <a:t>DESIGN IMPROVEMENT</a:t>
            </a:r>
          </a:p>
          <a:p>
            <a:pPr fontAlgn="b"/>
            <a:r>
              <a:rPr lang="en-US" sz="1000" dirty="0">
                <a:solidFill>
                  <a:schemeClr val="tx2"/>
                </a:solidFill>
              </a:rPr>
              <a:t>A lot of eating is lost in the pick-up area: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2"/>
                </a:solidFill>
              </a:rPr>
              <a:t>There is not heating on the tank between the pick-up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2"/>
                </a:solidFill>
              </a:rPr>
              <a:t>There is not heating on the pick-up flanges.</a:t>
            </a:r>
          </a:p>
          <a:p>
            <a:pPr marL="171450" indent="-171450" fontAlgn="b">
              <a:buFontTx/>
              <a:buChar char="-"/>
            </a:pPr>
            <a:endParaRPr lang="en-US" sz="1000" dirty="0">
              <a:solidFill>
                <a:schemeClr val="tx2"/>
              </a:solidFill>
            </a:endParaRPr>
          </a:p>
          <a:p>
            <a:pPr fontAlgn="b"/>
            <a:r>
              <a:rPr lang="en-US" sz="1000" b="1" dirty="0">
                <a:solidFill>
                  <a:schemeClr val="tx2"/>
                </a:solidFill>
              </a:rPr>
              <a:t>SOLUTION 1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2"/>
                </a:solidFill>
              </a:rPr>
              <a:t>Remove the aperture between the pick-up.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2"/>
                </a:solidFill>
              </a:rPr>
              <a:t>Close the gap between the pick-up (20 mm of jacket).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US" sz="1000" b="1" dirty="0">
                <a:solidFill>
                  <a:schemeClr val="tx2"/>
                </a:solidFill>
              </a:rPr>
              <a:t>This solution does not change the design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tx2"/>
              </a:solidFill>
            </a:endParaRPr>
          </a:p>
          <a:p>
            <a:pPr fontAlgn="b"/>
            <a:r>
              <a:rPr lang="en-US" sz="1000" b="1" dirty="0">
                <a:solidFill>
                  <a:schemeClr val="tx2"/>
                </a:solidFill>
              </a:rPr>
              <a:t>SOLUTION 2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2"/>
                </a:solidFill>
              </a:rPr>
              <a:t>Remove the aperture between the pick-up.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2"/>
                </a:solidFill>
              </a:rPr>
              <a:t>Put a collar on the lateral jacket to heat also the pick-up flanges.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US" sz="1000" b="1" dirty="0">
                <a:solidFill>
                  <a:schemeClr val="tx2"/>
                </a:solidFill>
              </a:rPr>
              <a:t>For this solution, the pick-up of the cartridge must be moved by 10 mm.</a:t>
            </a:r>
          </a:p>
          <a:p>
            <a:pPr marL="171450" indent="-171450" fontAlgn="b">
              <a:buFontTx/>
              <a:buChar char="-"/>
            </a:pP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05F40E1-CED7-4340-9EB1-B8303C88D912}"/>
              </a:ext>
            </a:extLst>
          </p:cNvPr>
          <p:cNvSpPr txBox="1">
            <a:spLocks/>
          </p:cNvSpPr>
          <p:nvPr/>
        </p:nvSpPr>
        <p:spPr>
          <a:xfrm>
            <a:off x="1115616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TCSPM bake out system improvement 1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A picture containing saw&#10;&#10;Description automatically generated">
            <a:extLst>
              <a:ext uri="{FF2B5EF4-FFF2-40B4-BE49-F238E27FC236}">
                <a16:creationId xmlns:a16="http://schemas.microsoft.com/office/drawing/2014/main" id="{B98811E0-79E0-4E19-A60D-BFB5EE811A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131" t="28521" r="33069" b="24824"/>
          <a:stretch/>
        </p:blipFill>
        <p:spPr>
          <a:xfrm>
            <a:off x="3002316" y="3044151"/>
            <a:ext cx="2343179" cy="1437367"/>
          </a:xfrm>
          <a:prstGeom prst="rect">
            <a:avLst/>
          </a:prstGeom>
        </p:spPr>
      </p:pic>
      <p:pic>
        <p:nvPicPr>
          <p:cNvPr id="10" name="Picture 9" descr="A close-up of a fan&#10;&#10;Description automatically generated with low confidence">
            <a:extLst>
              <a:ext uri="{FF2B5EF4-FFF2-40B4-BE49-F238E27FC236}">
                <a16:creationId xmlns:a16="http://schemas.microsoft.com/office/drawing/2014/main" id="{6868EC8E-6DAC-4ADD-9CE6-B4D87012F2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138" t="8804" r="20075" b="7219"/>
          <a:stretch/>
        </p:blipFill>
        <p:spPr>
          <a:xfrm>
            <a:off x="539552" y="457200"/>
            <a:ext cx="3685996" cy="24118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3B5242-3F5E-42CF-8C0D-0E2A3833B1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226" t="18310" r="33463" b="13557"/>
          <a:stretch/>
        </p:blipFill>
        <p:spPr>
          <a:xfrm>
            <a:off x="683568" y="3075806"/>
            <a:ext cx="1814261" cy="141842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17D934-DC55-45D3-A062-A3F1E16D2F3A}"/>
              </a:ext>
            </a:extLst>
          </p:cNvPr>
          <p:cNvSpPr txBox="1"/>
          <p:nvPr/>
        </p:nvSpPr>
        <p:spPr>
          <a:xfrm>
            <a:off x="1047600" y="2869025"/>
            <a:ext cx="108619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"/>
            <a:r>
              <a:rPr lang="en-US" sz="1000" b="1" dirty="0">
                <a:solidFill>
                  <a:schemeClr val="tx2"/>
                </a:solidFill>
              </a:rPr>
              <a:t>SOLUTION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27082A-427C-4DB5-A4F2-C46A2911D870}"/>
              </a:ext>
            </a:extLst>
          </p:cNvPr>
          <p:cNvSpPr txBox="1"/>
          <p:nvPr/>
        </p:nvSpPr>
        <p:spPr>
          <a:xfrm>
            <a:off x="3776081" y="2898314"/>
            <a:ext cx="108619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"/>
            <a:r>
              <a:rPr lang="en-US" sz="1000" b="1" dirty="0">
                <a:solidFill>
                  <a:schemeClr val="tx2"/>
                </a:solidFill>
              </a:rPr>
              <a:t>SOLUTION 2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17015BF-DF9D-4FCE-966E-F2189ECD7E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7134" y="3679013"/>
            <a:ext cx="277397" cy="11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02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B24FEE-B4D2-4227-9591-A0BE7B901FF8}"/>
              </a:ext>
            </a:extLst>
          </p:cNvPr>
          <p:cNvSpPr txBox="1"/>
          <p:nvPr/>
        </p:nvSpPr>
        <p:spPr>
          <a:xfrm>
            <a:off x="4572000" y="1131590"/>
            <a:ext cx="331888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"/>
            <a:r>
              <a:rPr lang="en-US" sz="1000" b="1" dirty="0">
                <a:solidFill>
                  <a:schemeClr val="tx2"/>
                </a:solidFill>
              </a:rPr>
              <a:t>MKT CHAIN SYSTEM</a:t>
            </a:r>
            <a:endParaRPr lang="en-GB" sz="1000" b="1" dirty="0">
              <a:solidFill>
                <a:schemeClr val="tx2"/>
              </a:solidFill>
            </a:endParaRPr>
          </a:p>
          <a:p>
            <a:pPr fontAlgn="b"/>
            <a:r>
              <a:rPr lang="en-US" sz="1000" dirty="0">
                <a:solidFill>
                  <a:schemeClr val="tx2"/>
                </a:solidFill>
              </a:rPr>
              <a:t>By conduction, the extremities of the tanks are cooled down.</a:t>
            </a:r>
          </a:p>
          <a:p>
            <a:pPr fontAlgn="b"/>
            <a:endParaRPr lang="en-US" sz="1000" b="1" dirty="0">
              <a:solidFill>
                <a:schemeClr val="tx2"/>
              </a:solidFill>
            </a:endParaRPr>
          </a:p>
          <a:p>
            <a:pPr fontAlgn="b"/>
            <a:r>
              <a:rPr lang="en-US" sz="1000" dirty="0">
                <a:solidFill>
                  <a:schemeClr val="tx2"/>
                </a:solidFill>
              </a:rPr>
              <a:t>A solution could be to add tow thermal insulating plates between the MKT system and the tank (2 or 3 mm) as we have done on the IR collimators.</a:t>
            </a:r>
          </a:p>
          <a:p>
            <a:pPr fontAlgn="b"/>
            <a:endParaRPr lang="en-US" sz="1000" b="1" dirty="0">
              <a:solidFill>
                <a:schemeClr val="tx2"/>
              </a:solidFill>
            </a:endParaRPr>
          </a:p>
          <a:p>
            <a:pPr fontAlgn="b"/>
            <a:r>
              <a:rPr lang="en-US" sz="1000" dirty="0">
                <a:solidFill>
                  <a:schemeClr val="tx2"/>
                </a:solidFill>
              </a:rPr>
              <a:t>To do not decrease the stroke of the MKT, the space must be obtained on the thickness of the MKT plate. </a:t>
            </a:r>
            <a:r>
              <a:rPr lang="en-US" sz="1000" b="1" dirty="0">
                <a:solidFill>
                  <a:schemeClr val="tx2"/>
                </a:solidFill>
              </a:rPr>
              <a:t>The MKT system must be slightly modified.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CF9D900-8EB3-4A91-A538-0BD2E6C776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50" r="26375" b="5634"/>
          <a:stretch/>
        </p:blipFill>
        <p:spPr>
          <a:xfrm>
            <a:off x="490908" y="426829"/>
            <a:ext cx="3433019" cy="408913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30643AF-2997-4AD4-BE8A-830FDD02680A}"/>
              </a:ext>
            </a:extLst>
          </p:cNvPr>
          <p:cNvSpPr/>
          <p:nvPr/>
        </p:nvSpPr>
        <p:spPr>
          <a:xfrm>
            <a:off x="2250158" y="1509092"/>
            <a:ext cx="45719" cy="20707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80412F2-2875-455D-BA35-06DCDD87E840}"/>
              </a:ext>
            </a:extLst>
          </p:cNvPr>
          <p:cNvSpPr txBox="1">
            <a:spLocks/>
          </p:cNvSpPr>
          <p:nvPr/>
        </p:nvSpPr>
        <p:spPr>
          <a:xfrm>
            <a:off x="1115616" y="0"/>
            <a:ext cx="7416824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TCSPM bake out system improvement 2</a:t>
            </a:r>
            <a:endParaRPr lang="en-US" sz="21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3509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http://purl.org/dc/dcmitype/"/>
    <ds:schemaRef ds:uri="8946e33d-fd2f-4ae4-8ee9-d90c129cdf9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48650</TotalTime>
  <Words>569</Words>
  <Application>Microsoft Office PowerPoint</Application>
  <PresentationFormat>On-screen Show (16:9)</PresentationFormat>
  <Paragraphs>105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Thème Office</vt:lpstr>
      <vt:lpstr>TCLPX – TCTPXH – TCSPM  Bake out systems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 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Luca.Gentini@cern.ch</dc:creator>
  <cp:lastModifiedBy>Luca Gentini</cp:lastModifiedBy>
  <cp:revision>477</cp:revision>
  <cp:lastPrinted>2017-11-29T14:50:44Z</cp:lastPrinted>
  <dcterms:created xsi:type="dcterms:W3CDTF">2016-02-12T09:02:01Z</dcterms:created>
  <dcterms:modified xsi:type="dcterms:W3CDTF">2021-12-13T15:12:18Z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