
<file path=[Content_Types].xml><?xml version="1.0" encoding="utf-8"?>
<Types xmlns="http://schemas.openxmlformats.org/package/2006/content-types">
  <Default Extension="wmf" ContentType="image/x-wmf"/>
  <Default Extension="png" ContentType="image/png"/>
  <Default Extension="jpeg" ContentType="image/jpeg"/>
  <Default Extension="xml" ContentType="application/xml"/>
  <Default Extension="emf" ContentType="image/x-emf"/>
  <Default Extension="rels" ContentType="application/vnd.openxmlformats-package.relationships+xml"/>
  <Default Extension="bin" ContentType="application/vnd.openxmlformats-officedocument.oleObject"/>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docProps/app.xml" ContentType="application/vnd.openxmlformats-officedocument.extended-properties+xml"/>
  <Override PartName="/ppt/slides/slide8.xml" ContentType="application/vnd.openxmlformats-officedocument.presentationml.slide+xml"/>
  <Override PartName="/ppt/slideLayouts/slideLayout5.xml" ContentType="application/vnd.openxmlformats-officedocument.presentationml.slideLayout+xml"/>
  <Override PartName="/docProps/core.xml" ContentType="application/vnd.openxmlformats-package.core-properties+xml"/>
  <Override PartName="/ppt/slides/slide4.xml" ContentType="application/vnd.openxmlformats-officedocument.presentationml.slide+xml"/>
  <Override PartName="/ppt/viewProps.xml" ContentType="application/vnd.openxmlformats-officedocument.presentationml.viewProps+xml"/>
  <Override PartName="/ppt/presProps.xml" ContentType="application/vnd.openxmlformats-officedocument.presentationml.presProps+xml"/>
  <Override PartName="/ppt/slides/slide7.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s/slide5.xml" ContentType="application/vnd.openxmlformats-officedocument.presentationml.slide+xml"/>
  <Override PartName="/ppt/tableStyles.xml" ContentType="application/vnd.openxmlformats-officedocument.presentationml.tableStyles+xml"/>
  <Override PartName="/ppt/presentation.xml" ContentType="application/vnd.openxmlformats-officedocument.presentationml.presentation.main+xml"/>
  <Override PartName="/ppt/theme/theme1.xml" ContentType="application/vnd.openxmlformats-officedocument.theme+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aveSubsetFonts="1" showSpecialPlsOnTitleSld="0">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5143500" cy="9144000"/>
  <p:defaultTextStyle>
    <a:defPPr>
      <a:defRPr lang="en-GB"/>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EFB7F085-4A33-4184-021E-0FD58962C255}">
  <a:tblStyle styleId="{EFB7F085-4A33-4184-021E-0FD58962C255}" styleName="Medium Style 2 - Accent 1">
    <a:wholeTbl>
      <a:tcTxStyle>
        <a:fontRef idx="minor"/>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schemeClr val="lt1"/>
      </a:tcTxStyle>
      <a:tcStyle>
        <a:tcBdr/>
        <a:fill>
          <a:solidFill>
            <a:schemeClr val="accent1"/>
          </a:solidFill>
        </a:fill>
      </a:tcStyle>
    </a:lastCol>
    <a:firstCol>
      <a:tcTxStyle b="on">
        <a:fontRef idx="minor"/>
        <a:schemeClr val="lt1"/>
      </a:tcTxStyle>
      <a:tcStyle>
        <a:tcBdr/>
        <a:fill>
          <a:solidFill>
            <a:schemeClr val="accent1"/>
          </a:solidFill>
        </a:fill>
      </a:tcStyle>
    </a:firstCol>
    <a:lastRow>
      <a:tcTxStyle b="on">
        <a:fontRef idx="minor"/>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presProps" Target="presProps.xml" /><Relationship Id="rId18" Type="http://schemas.openxmlformats.org/officeDocument/2006/relationships/tableStyles" Target="tableStyles.xml" /><Relationship Id="rId19"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Diapositive de titre">
    <p:bg>
      <p:bgPr shadeToTitle="0">
        <a:solidFill>
          <a:srgbClr val="104282"/>
        </a:solidFill>
      </p:bgPr>
    </p:bg>
    <p:spTree>
      <p:nvGrpSpPr>
        <p:cNvPr id="1" name="" hidden="0"/>
        <p:cNvGrpSpPr/>
        <p:nvPr isPhoto="0" userDrawn="0"/>
      </p:nvGrpSpPr>
      <p:grpSpPr bwMode="auto">
        <a:xfrm>
          <a:off x="0" y="0"/>
          <a:ext cx="0" cy="0"/>
          <a:chOff x="0" y="0"/>
          <a:chExt cx="0" cy="0"/>
        </a:xfrm>
      </p:grpSpPr>
      <p:pic>
        <p:nvPicPr>
          <p:cNvPr id="4" name="Image 2" descr="logooutline.eps" hidden="0"/>
          <p:cNvPicPr>
            <a:picLocks noChangeAspect="1"/>
          </p:cNvPicPr>
          <p:nvPr isPhoto="0" userDrawn="1"/>
        </p:nvPicPr>
        <p:blipFill>
          <a:blip r:embed="rId2"/>
          <a:stretch/>
        </p:blipFill>
        <p:spPr bwMode="auto">
          <a:xfrm>
            <a:off x="3309355" y="1327799"/>
            <a:ext cx="2520000" cy="2494674"/>
          </a:xfrm>
          <a:prstGeom prst="rect">
            <a:avLst/>
          </a:prstGeom>
        </p:spPr>
      </p:pic>
    </p:spTree>
  </p:cSld>
  <p:clrMapOvr>
    <a:overrideClrMapping accent1="accent1" accent2="accent2" accent3="accent3" accent4="accent4" accent5="accent5" accent6="accent6" bg1="dk1" bg2="dk2" folHlink="folHlink" hlink="hlink" tx1="lt1" tx2="lt2"/>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Vide">
    <p:spTree>
      <p:nvGrpSpPr>
        <p:cNvPr id="1" name="" hidden="0"/>
        <p:cNvGrpSpPr/>
        <p:nvPr isPhoto="0" userDrawn="0"/>
      </p:nvGrpSpPr>
      <p:grpSpPr bwMode="auto">
        <a:xfrm>
          <a:off x="0" y="0"/>
          <a:ext cx="0" cy="0"/>
          <a:chOff x="0" y="0"/>
          <a:chExt cx="0" cy="0"/>
        </a:xfrm>
      </p:grpSpPr>
      <p:sp>
        <p:nvSpPr>
          <p:cNvPr id="4" name="Date Placeholder 1" hidden="0"/>
          <p:cNvSpPr>
            <a:spLocks noGrp="1"/>
          </p:cNvSpPr>
          <p:nvPr isPhoto="0" userDrawn="0">
            <p:ph type="dt" sz="half" idx="2" hasCustomPrompt="0"/>
          </p:nvPr>
        </p:nvSpPr>
        <p:spPr bwMode="auto">
          <a:xfrm>
            <a:off x="2969334"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4BFD808-6B56-4447-9401-2398D08EE3C0}" type="datetime1">
              <a:rPr lang="en-US"/>
              <a:t/>
            </a:fld>
            <a:endParaRPr lang="en-US"/>
          </a:p>
        </p:txBody>
      </p:sp>
      <p:sp>
        <p:nvSpPr>
          <p:cNvPr id="5" name="Footer Placeholder 2" hidden="0"/>
          <p:cNvSpPr>
            <a:spLocks noGrp="1"/>
          </p:cNvSpPr>
          <p:nvPr isPhoto="0" userDrawn="0">
            <p:ph type="ftr" sz="quarter" idx="3" hasCustomPrompt="0"/>
          </p:nvPr>
        </p:nvSpPr>
        <p:spPr bwMode="auto">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6" name="Slide Number Placeholder 3" hidden="0"/>
          <p:cNvSpPr>
            <a:spLocks noGrp="1"/>
          </p:cNvSpPr>
          <p:nvPr isPhoto="0" userDrawn="0">
            <p:ph type="sldNum" sz="quarter" idx="4" hasCustomPrompt="0"/>
          </p:nvPr>
        </p:nvSpPr>
        <p:spPr bwMode="auto">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918391-D411-FE40-AAD7-861AE5233E0E}" type="slidenum">
              <a:rPr lang="en-US"/>
              <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Tx" userDrawn="1">
  <p:cSld name="Contenu avec légend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a:xfrm>
            <a:off x="457200" y="889146"/>
            <a:ext cx="3200400" cy="547688"/>
          </a:xfrm>
        </p:spPr>
        <p:txBody>
          <a:bodyPr tIns="0" bIns="0" anchor="t"/>
          <a:lstStyle>
            <a:lvl1pPr algn="l">
              <a:buNone/>
              <a:defRPr sz="1800" b="1">
                <a:solidFill>
                  <a:schemeClr val="tx1"/>
                </a:solidFill>
              </a:defRPr>
            </a:lvl1pPr>
          </a:lstStyle>
          <a:p>
            <a:pPr>
              <a:defRPr/>
            </a:pPr>
            <a:r>
              <a:rPr lang="fr-CH"/>
              <a:t>Click to edit Master title style</a:t>
            </a:r>
            <a:endParaRPr lang="en-US"/>
          </a:p>
        </p:txBody>
      </p:sp>
      <p:sp>
        <p:nvSpPr>
          <p:cNvPr id="5" name="Espace réservé du texte 2" hidden="0"/>
          <p:cNvSpPr>
            <a:spLocks noGrp="1"/>
          </p:cNvSpPr>
          <p:nvPr isPhoto="0" userDrawn="0">
            <p:ph type="body" idx="2" hasCustomPrompt="0"/>
          </p:nvPr>
        </p:nvSpPr>
        <p:spPr bwMode="auto">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defRPr/>
            </a:pPr>
            <a:r>
              <a:rPr lang="fr-CH"/>
              <a:t>Click to edit Master text styles</a:t>
            </a:r>
            <a:endParaRPr/>
          </a:p>
        </p:txBody>
      </p:sp>
      <p:sp>
        <p:nvSpPr>
          <p:cNvPr id="6" name="Espace réservé du contenu 3" hidden="0"/>
          <p:cNvSpPr>
            <a:spLocks noGrp="1"/>
          </p:cNvSpPr>
          <p:nvPr isPhoto="0" userDrawn="0">
            <p:ph sz="half" idx="1" hasCustomPrompt="0"/>
          </p:nvPr>
        </p:nvSpPr>
        <p:spPr bwMode="auto">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a:defRPr/>
            </a:pPr>
            <a:r>
              <a:rPr lang="fr-CH"/>
              <a:t>Click to edit Master text styles</a:t>
            </a:r>
            <a:endParaRPr/>
          </a:p>
          <a:p>
            <a:pPr lvl="1">
              <a:defRPr/>
            </a:pPr>
            <a:r>
              <a:rPr lang="fr-CH"/>
              <a:t>Second level</a:t>
            </a:r>
            <a:endParaRPr/>
          </a:p>
          <a:p>
            <a:pPr lvl="2">
              <a:defRPr/>
            </a:pPr>
            <a:r>
              <a:rPr lang="fr-CH"/>
              <a:t>Third level</a:t>
            </a:r>
            <a:endParaRPr/>
          </a:p>
          <a:p>
            <a:pPr lvl="3">
              <a:defRPr/>
            </a:pPr>
            <a:r>
              <a:rPr lang="fr-CH"/>
              <a:t>Fourth level</a:t>
            </a:r>
            <a:endParaRPr/>
          </a:p>
          <a:p>
            <a:pPr lvl="4">
              <a:defRPr/>
            </a:pPr>
            <a:r>
              <a:rPr lang="fr-CH"/>
              <a:t>Fifth level</a:t>
            </a:r>
            <a:endParaRPr lang="en-US"/>
          </a:p>
        </p:txBody>
      </p:sp>
      <p:sp>
        <p:nvSpPr>
          <p:cNvPr id="7" name="Date Placeholder 1" hidden="0"/>
          <p:cNvSpPr>
            <a:spLocks noGrp="1"/>
          </p:cNvSpPr>
          <p:nvPr isPhoto="0" userDrawn="0">
            <p:ph type="dt" sz="half" idx="10" hasCustomPrompt="0"/>
          </p:nvPr>
        </p:nvSpPr>
        <p:spPr bwMode="auto">
          <a:xfrm>
            <a:off x="2969334"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4BFD808-6B56-4447-9401-2398D08EE3C0}" type="datetime1">
              <a:rPr lang="en-US"/>
              <a:t/>
            </a:fld>
            <a:endParaRPr lang="en-US"/>
          </a:p>
        </p:txBody>
      </p:sp>
      <p:sp>
        <p:nvSpPr>
          <p:cNvPr id="8" name="Footer Placeholder 2" hidden="0"/>
          <p:cNvSpPr>
            <a:spLocks noGrp="1"/>
          </p:cNvSpPr>
          <p:nvPr isPhoto="0" userDrawn="0">
            <p:ph type="ftr" sz="quarter" idx="3" hasCustomPrompt="0"/>
          </p:nvPr>
        </p:nvSpPr>
        <p:spPr bwMode="auto">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9" name="Slide Number Placeholder 3" hidden="0"/>
          <p:cNvSpPr>
            <a:spLocks noGrp="1"/>
          </p:cNvSpPr>
          <p:nvPr isPhoto="0" userDrawn="0">
            <p:ph type="sldNum" sz="quarter" idx="4" hasCustomPrompt="0"/>
          </p:nvPr>
        </p:nvSpPr>
        <p:spPr bwMode="auto">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918391-D411-FE40-AAD7-861AE5233E0E}" type="slidenum">
              <a:rPr lang="en-US"/>
              <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picTx" userDrawn="1">
  <p:cSld name="Image avec légend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a:xfrm>
            <a:off x="5556732" y="1279282"/>
            <a:ext cx="3053868" cy="940356"/>
          </a:xfrm>
        </p:spPr>
        <p:txBody>
          <a:bodyPr anchor="b"/>
          <a:lstStyle>
            <a:lvl1pPr algn="l">
              <a:buNone/>
              <a:defRPr sz="2200" b="1">
                <a:solidFill>
                  <a:schemeClr val="tx1"/>
                </a:solidFill>
              </a:defRPr>
            </a:lvl1pPr>
          </a:lstStyle>
          <a:p>
            <a:pPr>
              <a:defRPr/>
            </a:pPr>
            <a:r>
              <a:rPr lang="fr-CH"/>
              <a:t>Click to edit Master title style</a:t>
            </a:r>
            <a:endParaRPr lang="en-US"/>
          </a:p>
        </p:txBody>
      </p:sp>
      <p:sp>
        <p:nvSpPr>
          <p:cNvPr id="5" name="Espace réservé pour une image  2" hidden="0"/>
          <p:cNvSpPr>
            <a:spLocks noGrp="1"/>
          </p:cNvSpPr>
          <p:nvPr isPhoto="0" userDrawn="0">
            <p:ph type="pic" idx="1" hasCustomPrompt="0"/>
          </p:nvPr>
        </p:nvSpPr>
        <p:spPr bwMode="auto">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pPr>
              <a:defRPr/>
            </a:pPr>
            <a:r>
              <a:rPr lang="fr-CH"/>
              <a:t>Drag picture to placeholder or click icon to add</a:t>
            </a:r>
            <a:endParaRPr lang="en-US"/>
          </a:p>
        </p:txBody>
      </p:sp>
      <p:sp>
        <p:nvSpPr>
          <p:cNvPr id="6" name="Espace réservé du texte 3" hidden="0"/>
          <p:cNvSpPr>
            <a:spLocks noGrp="1"/>
          </p:cNvSpPr>
          <p:nvPr isPhoto="0" userDrawn="0">
            <p:ph type="body" sz="half" idx="2" hasCustomPrompt="0"/>
          </p:nvPr>
        </p:nvSpPr>
        <p:spPr bwMode="auto">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defRPr/>
            </a:pPr>
            <a:r>
              <a:rPr lang="fr-CH"/>
              <a:t>Click to edit Master text styles</a:t>
            </a:r>
            <a:endParaRPr/>
          </a:p>
        </p:txBody>
      </p:sp>
      <p:sp>
        <p:nvSpPr>
          <p:cNvPr id="7" name="Date Placeholder 1" hidden="0"/>
          <p:cNvSpPr>
            <a:spLocks noGrp="1"/>
          </p:cNvSpPr>
          <p:nvPr isPhoto="0" userDrawn="0">
            <p:ph type="dt" sz="half" idx="10" hasCustomPrompt="0"/>
          </p:nvPr>
        </p:nvSpPr>
        <p:spPr bwMode="auto">
          <a:xfrm>
            <a:off x="2969334"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4BFD808-6B56-4447-9401-2398D08EE3C0}" type="datetime1">
              <a:rPr lang="en-US"/>
              <a:t/>
            </a:fld>
            <a:endParaRPr lang="en-US"/>
          </a:p>
        </p:txBody>
      </p:sp>
      <p:sp>
        <p:nvSpPr>
          <p:cNvPr id="8" name="Footer Placeholder 2" hidden="0"/>
          <p:cNvSpPr>
            <a:spLocks noGrp="1"/>
          </p:cNvSpPr>
          <p:nvPr isPhoto="0" userDrawn="0">
            <p:ph type="ftr" sz="quarter" idx="3" hasCustomPrompt="0"/>
          </p:nvPr>
        </p:nvSpPr>
        <p:spPr bwMode="auto">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9" name="Slide Number Placeholder 3" hidden="0"/>
          <p:cNvSpPr>
            <a:spLocks noGrp="1"/>
          </p:cNvSpPr>
          <p:nvPr isPhoto="0" userDrawn="0">
            <p:ph type="sldNum" sz="quarter" idx="4" hasCustomPrompt="0"/>
          </p:nvPr>
        </p:nvSpPr>
        <p:spPr bwMode="auto">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918391-D411-FE40-AAD7-861AE5233E0E}" type="slidenum">
              <a:rPr lang="en-US"/>
              <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3_Diapositive de titre">
    <p:bg>
      <p:bgPr shadeToTitle="0">
        <a:solidFill>
          <a:srgbClr val="104282"/>
        </a:solidFill>
      </p:bgPr>
    </p:bg>
    <p:spTree>
      <p:nvGrpSpPr>
        <p:cNvPr id="1" name="" hidden="0"/>
        <p:cNvGrpSpPr/>
        <p:nvPr isPhoto="0" userDrawn="0"/>
      </p:nvGrpSpPr>
      <p:grpSpPr bwMode="auto">
        <a:xfrm>
          <a:off x="0" y="0"/>
          <a:ext cx="0" cy="0"/>
          <a:chOff x="0" y="0"/>
          <a:chExt cx="0" cy="0"/>
        </a:xfrm>
      </p:grpSpPr>
      <p:sp>
        <p:nvSpPr>
          <p:cNvPr id="4" name="Espace réservé du titre 8" hidden="0"/>
          <p:cNvSpPr>
            <a:spLocks noGrp="1"/>
          </p:cNvSpPr>
          <p:nvPr isPhoto="0" userDrawn="0">
            <p:ph type="title" hasCustomPrompt="1"/>
          </p:nvPr>
        </p:nvSpPr>
        <p:spPr bwMode="auto">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pPr>
              <a:defRPr/>
            </a:pPr>
            <a:r>
              <a:rPr lang="fr-CH"/>
              <a:t>home.cern</a:t>
            </a:r>
            <a:endParaRPr lang="en-US"/>
          </a:p>
        </p:txBody>
      </p:sp>
      <p:pic>
        <p:nvPicPr>
          <p:cNvPr id="5" name="Image 2" descr="logooutline.eps" hidden="0"/>
          <p:cNvPicPr>
            <a:picLocks noChangeAspect="1"/>
          </p:cNvPicPr>
          <p:nvPr isPhoto="0" userDrawn="1"/>
        </p:nvPicPr>
        <p:blipFill>
          <a:blip r:embed="rId2"/>
          <a:stretch/>
        </p:blipFill>
        <p:spPr bwMode="auto">
          <a:xfrm>
            <a:off x="3799171" y="1806688"/>
            <a:ext cx="1545657" cy="1530123"/>
          </a:xfrm>
          <a:prstGeom prst="rect">
            <a:avLst/>
          </a:prstGeom>
        </p:spPr>
      </p:pic>
    </p:spTree>
  </p:cSld>
  <p:clrMapOvr>
    <a:overrideClrMapping accent1="accent1" accent2="accent2" accent3="accent3" accent4="accent4" accent5="accent5" accent6="accent6" bg1="dk1" bg2="dk2" folHlink="folHlink" hlink="hlink" tx1="lt1" tx2="lt2"/>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4_Diapositive de titre">
    <p:bg>
      <p:bgPr shadeToTitle="0">
        <a:solidFill>
          <a:srgbClr val="104282"/>
        </a:solidFill>
      </p:bgPr>
    </p:bg>
    <p:spTree>
      <p:nvGrpSpPr>
        <p:cNvPr id="1" name="" hidden="0"/>
        <p:cNvGrpSpPr/>
        <p:nvPr isPhoto="0" userDrawn="0"/>
      </p:nvGrpSpPr>
      <p:grpSpPr bwMode="auto">
        <a:xfrm>
          <a:off x="0" y="0"/>
          <a:ext cx="0" cy="0"/>
          <a:chOff x="0" y="0"/>
          <a:chExt cx="0" cy="0"/>
        </a:xfrm>
      </p:grpSpPr>
      <p:sp>
        <p:nvSpPr>
          <p:cNvPr id="4" name="Espace réservé du titre 8" hidden="0"/>
          <p:cNvSpPr>
            <a:spLocks noGrp="1"/>
          </p:cNvSpPr>
          <p:nvPr isPhoto="0" userDrawn="0">
            <p:ph type="title" hasCustomPrompt="1"/>
          </p:nvPr>
        </p:nvSpPr>
        <p:spPr bwMode="auto">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pPr>
              <a:defRPr/>
            </a:pPr>
            <a:r>
              <a:rPr lang="fr-CH"/>
              <a:t>home.cern</a:t>
            </a:r>
            <a:endParaRPr lang="en-US"/>
          </a:p>
        </p:txBody>
      </p:sp>
      <p:pic>
        <p:nvPicPr>
          <p:cNvPr id="5" name="Image 2" descr="logooutline.eps" hidden="0"/>
          <p:cNvPicPr>
            <a:picLocks noChangeAspect="1"/>
          </p:cNvPicPr>
          <p:nvPr isPhoto="0" userDrawn="1"/>
        </p:nvPicPr>
        <p:blipFill>
          <a:blip r:embed="rId2"/>
          <a:stretch/>
        </p:blipFill>
        <p:spPr bwMode="auto">
          <a:xfrm>
            <a:off x="3799171" y="1806688"/>
            <a:ext cx="1545657" cy="1530123"/>
          </a:xfrm>
          <a:prstGeom prst="rect">
            <a:avLst/>
          </a:prstGeom>
        </p:spPr>
      </p:pic>
    </p:spTree>
  </p:cSld>
  <p:clrMapOvr>
    <a:overrideClrMapping accent1="accent1" accent2="accent2" accent3="accent3" accent4="accent4" accent5="accent5" accent6="accent6" bg1="dk1" bg2="dk2" folHlink="folHlink" hlink="hlink" tx1="lt1" tx2="lt2"/>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5_Diapositive de titre">
    <p:bg>
      <p:bgPr shadeToTitle="0">
        <a:solidFill>
          <a:schemeClr val="tx1"/>
        </a:solidFill>
      </p:bgPr>
    </p:bg>
    <p:spTree>
      <p:nvGrpSpPr>
        <p:cNvPr id="1" name="" hidden="0"/>
        <p:cNvGrpSpPr/>
        <p:nvPr isPhoto="0" userDrawn="0"/>
      </p:nvGrpSpPr>
      <p:grpSpPr bwMode="auto">
        <a:xfrm>
          <a:off x="0" y="0"/>
          <a:ext cx="0" cy="0"/>
          <a:chOff x="0" y="0"/>
          <a:chExt cx="0" cy="0"/>
        </a:xfrm>
      </p:grpSpPr>
      <p:pic>
        <p:nvPicPr>
          <p:cNvPr id="4" name="Picture 1" descr="LogoOutline.ai" hidden="0"/>
          <p:cNvPicPr>
            <a:picLocks noChangeAspect="1"/>
          </p:cNvPicPr>
          <p:nvPr isPhoto="0" userDrawn="1"/>
        </p:nvPicPr>
        <p:blipFill>
          <a:blip r:embed="rId2"/>
          <a:stretch/>
        </p:blipFill>
        <p:spPr bwMode="auto">
          <a:xfrm>
            <a:off x="3312000" y="1315400"/>
            <a:ext cx="2520000" cy="2520000"/>
          </a:xfrm>
          <a:prstGeom prst="rect">
            <a:avLst/>
          </a:prstGeom>
        </p:spPr>
      </p:pic>
    </p:spTree>
  </p:cSld>
  <p:clrMapOvr>
    <a:overrideClrMapping accent1="accent1" accent2="accent2" accent3="accent3" accent4="accent4" accent5="accent5" accent6="accent6" bg1="dk1" bg2="dk2" folHlink="folHlink" hlink="hlink" tx1="lt1" tx2="lt2"/>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6_Diapositive de titre">
    <p:bg>
      <p:bgRef idx="1001">
        <a:schemeClr val="bg1"/>
      </p:bgRef>
    </p:bg>
    <p:spTree>
      <p:nvGrpSpPr>
        <p:cNvPr id="1" name="" hidden="0"/>
        <p:cNvGrpSpPr/>
        <p:nvPr isPhoto="0" userDrawn="0"/>
      </p:nvGrpSpPr>
      <p:grpSpPr bwMode="auto">
        <a:xfrm>
          <a:off x="0" y="0"/>
          <a:ext cx="0" cy="0"/>
          <a:chOff x="0" y="0"/>
          <a:chExt cx="0" cy="0"/>
        </a:xfrm>
      </p:grpSpPr>
      <p:pic>
        <p:nvPicPr>
          <p:cNvPr id="4" name="Image 2" descr="logoBadgeWeb.eps" hidden="0"/>
          <p:cNvPicPr>
            <a:picLocks noChangeAspect="1"/>
          </p:cNvPicPr>
          <p:nvPr isPhoto="0" userDrawn="1"/>
        </p:nvPicPr>
        <p:blipFill>
          <a:blip r:embed="rId2"/>
          <a:srcRect l="0" t="0" r="0" b="17835"/>
          <a:stretch/>
        </p:blipFill>
        <p:spPr bwMode="auto">
          <a:xfrm>
            <a:off x="3959440" y="1940784"/>
            <a:ext cx="1221946" cy="1261931"/>
          </a:xfrm>
          <a:prstGeom prst="rect">
            <a:avLst/>
          </a:prstGeom>
        </p:spPr>
      </p:pic>
      <p:sp>
        <p:nvSpPr>
          <p:cNvPr id="5" name="Espace réservé du titre 8" hidden="0"/>
          <p:cNvSpPr>
            <a:spLocks noGrp="1"/>
          </p:cNvSpPr>
          <p:nvPr isPhoto="0" userDrawn="0">
            <p:ph type="title" hasCustomPrompt="1"/>
          </p:nvPr>
        </p:nvSpPr>
        <p:spPr bwMode="auto">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pPr>
              <a:defRPr/>
            </a:pPr>
            <a:r>
              <a:rPr lang="fr-CH"/>
              <a:t>home.cern</a:t>
            </a:r>
            <a:endParaRPr lang="en-US"/>
          </a:p>
        </p:txBody>
      </p:sp>
    </p:spTree>
  </p:cSld>
  <p:clrMapOvr>
    <a:overrideClrMapping accent1="accent1" accent2="accent2" accent3="accent3" accent4="accent4" accent5="accent5" accent6="accent6" bg1="lt1" bg2="lt2" folHlink="folHlink" hlink="hlink" tx1="dk1" tx2="dk2"/>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3_Titre et contenu">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a:xfrm>
            <a:off x="457200" y="1833611"/>
            <a:ext cx="8226854" cy="705332"/>
          </a:xfrm>
        </p:spPr>
        <p:txBody>
          <a:bodyPr/>
          <a:lstStyle>
            <a:lvl1pPr algn="l">
              <a:defRPr/>
            </a:lvl1pPr>
          </a:lstStyle>
          <a:p>
            <a:pPr>
              <a:defRPr/>
            </a:pPr>
            <a:r>
              <a:rPr lang="fr-CH"/>
              <a:t>Click to edit Master title style</a:t>
            </a:r>
            <a:endParaRPr lang="en-US"/>
          </a:p>
        </p:txBody>
      </p:sp>
      <p:sp>
        <p:nvSpPr>
          <p:cNvPr id="5" name="Date Placeholder 1" hidden="0"/>
          <p:cNvSpPr>
            <a:spLocks noGrp="1"/>
          </p:cNvSpPr>
          <p:nvPr isPhoto="0" userDrawn="0">
            <p:ph type="dt" sz="half" idx="2" hasCustomPrompt="0"/>
          </p:nvPr>
        </p:nvSpPr>
        <p:spPr bwMode="auto">
          <a:xfrm>
            <a:off x="2969334"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4BFD808-6B56-4447-9401-2398D08EE3C0}" type="datetime1">
              <a:rPr lang="en-US"/>
              <a:t/>
            </a:fld>
            <a:endParaRPr lang="en-US"/>
          </a:p>
        </p:txBody>
      </p:sp>
      <p:sp>
        <p:nvSpPr>
          <p:cNvPr id="6" name="Footer Placeholder 2" hidden="0"/>
          <p:cNvSpPr>
            <a:spLocks noGrp="1"/>
          </p:cNvSpPr>
          <p:nvPr isPhoto="0" userDrawn="0">
            <p:ph type="ftr" sz="quarter" idx="3" hasCustomPrompt="0"/>
          </p:nvPr>
        </p:nvSpPr>
        <p:spPr bwMode="auto">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7" name="Slide Number Placeholder 3" hidden="0"/>
          <p:cNvSpPr>
            <a:spLocks noGrp="1"/>
          </p:cNvSpPr>
          <p:nvPr isPhoto="0" userDrawn="0">
            <p:ph type="sldNum" sz="quarter" idx="4" hasCustomPrompt="0"/>
          </p:nvPr>
        </p:nvSpPr>
        <p:spPr bwMode="auto">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918391-D411-FE40-AAD7-861AE5233E0E}" type="slidenum">
              <a:rPr lang="en-US"/>
              <a:t/>
            </a:fld>
            <a:endParaRPr lang="en-US"/>
          </a:p>
        </p:txBody>
      </p:sp>
      <p:sp>
        <p:nvSpPr>
          <p:cNvPr id="8" name="Espace réservé du texte 2" hidden="0"/>
          <p:cNvSpPr>
            <a:spLocks noGrp="1"/>
          </p:cNvSpPr>
          <p:nvPr isPhoto="0" userDrawn="0">
            <p:ph type="body" idx="10" hasCustomPrompt="0"/>
          </p:nvPr>
        </p:nvSpPr>
        <p:spPr bwMode="auto">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defRPr/>
            </a:pPr>
            <a:r>
              <a:rPr lang="fr-CH"/>
              <a:t>Click to edit Master text styles</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2_Titre et contenu">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a:xfrm>
            <a:off x="457200" y="1833611"/>
            <a:ext cx="8226854" cy="705332"/>
          </a:xfrm>
        </p:spPr>
        <p:txBody>
          <a:bodyPr/>
          <a:lstStyle>
            <a:lvl1pPr algn="l">
              <a:defRPr/>
            </a:lvl1pPr>
          </a:lstStyle>
          <a:p>
            <a:pPr>
              <a:defRPr/>
            </a:pPr>
            <a:r>
              <a:rPr lang="fr-CH"/>
              <a:t>Click to edit Master title style</a:t>
            </a:r>
            <a:endParaRPr lang="en-US"/>
          </a:p>
        </p:txBody>
      </p:sp>
      <p:sp>
        <p:nvSpPr>
          <p:cNvPr id="5" name="Espace réservé du texte 2" hidden="0"/>
          <p:cNvSpPr>
            <a:spLocks noGrp="1"/>
          </p:cNvSpPr>
          <p:nvPr isPhoto="0" userDrawn="0">
            <p:ph type="body" idx="10" hasCustomPrompt="0"/>
          </p:nvPr>
        </p:nvSpPr>
        <p:spPr bwMode="auto">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defRPr/>
            </a:pPr>
            <a:r>
              <a:rPr lang="fr-CH"/>
              <a:t>Click to edit Master text styles</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1_Titre et contenu">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p:txBody>
          <a:bodyPr/>
          <a:lstStyle>
            <a:lvl1pPr algn="l">
              <a:defRPr/>
            </a:lvl1pPr>
          </a:lstStyle>
          <a:p>
            <a:pPr>
              <a:defRPr/>
            </a:pPr>
            <a:r>
              <a:rPr lang="fr-CH"/>
              <a:t>Click to edit Master title style</a:t>
            </a:r>
            <a:endParaRPr lang="en-US"/>
          </a:p>
        </p:txBody>
      </p:sp>
      <p:sp>
        <p:nvSpPr>
          <p:cNvPr id="5" name="Espace réservé du contenu 2" hidden="0"/>
          <p:cNvSpPr>
            <a:spLocks noGrp="1"/>
          </p:cNvSpPr>
          <p:nvPr isPhoto="0" userDrawn="0">
            <p:ph idx="1" hasCustomPrompt="0"/>
          </p:nvPr>
        </p:nvSpPr>
        <p:spPr bwMode="auto"/>
        <p:txBody>
          <a:bodyPr/>
          <a:lstStyle/>
          <a:p>
            <a:pPr lvl="0">
              <a:defRPr/>
            </a:pPr>
            <a:r>
              <a:rPr lang="fr-CH"/>
              <a:t>Click to edit Master text styles</a:t>
            </a:r>
            <a:endParaRPr/>
          </a:p>
          <a:p>
            <a:pPr lvl="1">
              <a:defRPr/>
            </a:pPr>
            <a:r>
              <a:rPr lang="fr-CH"/>
              <a:t>Second level</a:t>
            </a:r>
            <a:endParaRPr/>
          </a:p>
          <a:p>
            <a:pPr lvl="2">
              <a:defRPr/>
            </a:pPr>
            <a:r>
              <a:rPr lang="fr-CH"/>
              <a:t>Third level</a:t>
            </a:r>
            <a:endParaRPr/>
          </a:p>
          <a:p>
            <a:pPr lvl="3">
              <a:defRPr/>
            </a:pPr>
            <a:r>
              <a:rPr lang="fr-CH"/>
              <a:t>Fourth level</a:t>
            </a:r>
            <a:endParaRPr/>
          </a:p>
          <a:p>
            <a:pPr lvl="4">
              <a:defRPr/>
            </a:pPr>
            <a:r>
              <a:rPr lang="fr-CH"/>
              <a:t>Fifth level</a:t>
            </a:r>
            <a:endParaRPr lang="en-US"/>
          </a:p>
        </p:txBody>
      </p:sp>
      <p:sp>
        <p:nvSpPr>
          <p:cNvPr id="6" name="Date Placeholder 1" hidden="0"/>
          <p:cNvSpPr>
            <a:spLocks noGrp="1"/>
          </p:cNvSpPr>
          <p:nvPr isPhoto="0" userDrawn="0">
            <p:ph type="dt" sz="half" idx="2" hasCustomPrompt="0"/>
          </p:nvPr>
        </p:nvSpPr>
        <p:spPr bwMode="auto">
          <a:xfrm>
            <a:off x="2969334"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4BFD808-6B56-4447-9401-2398D08EE3C0}" type="datetime1">
              <a:rPr lang="en-US"/>
              <a:t/>
            </a:fld>
            <a:endParaRPr lang="en-US"/>
          </a:p>
        </p:txBody>
      </p:sp>
      <p:sp>
        <p:nvSpPr>
          <p:cNvPr id="7" name="Footer Placeholder 2" hidden="0"/>
          <p:cNvSpPr>
            <a:spLocks noGrp="1"/>
          </p:cNvSpPr>
          <p:nvPr isPhoto="0" userDrawn="0">
            <p:ph type="ftr" sz="quarter" idx="3" hasCustomPrompt="0"/>
          </p:nvPr>
        </p:nvSpPr>
        <p:spPr bwMode="auto">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8" name="Slide Number Placeholder 3" hidden="0"/>
          <p:cNvSpPr>
            <a:spLocks noGrp="1"/>
          </p:cNvSpPr>
          <p:nvPr isPhoto="0" userDrawn="0">
            <p:ph type="sldNum" sz="quarter" idx="4" hasCustomPrompt="0"/>
          </p:nvPr>
        </p:nvSpPr>
        <p:spPr bwMode="auto">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918391-D411-FE40-AAD7-861AE5233E0E}" type="slidenum">
              <a:rPr lang="en-US"/>
              <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Deux contenus">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a:xfrm>
            <a:off x="457200" y="205979"/>
            <a:ext cx="7467600" cy="857250"/>
          </a:xfrm>
        </p:spPr>
        <p:txBody>
          <a:bodyPr/>
          <a:lstStyle/>
          <a:p>
            <a:pPr>
              <a:defRPr/>
            </a:pPr>
            <a:r>
              <a:rPr lang="fr-CH"/>
              <a:t>Click to edit Master title style</a:t>
            </a:r>
            <a:endParaRPr lang="en-US"/>
          </a:p>
        </p:txBody>
      </p:sp>
      <p:sp>
        <p:nvSpPr>
          <p:cNvPr id="5" name="Espace réservé du contenu 2" hidden="0"/>
          <p:cNvSpPr>
            <a:spLocks noGrp="1"/>
          </p:cNvSpPr>
          <p:nvPr isPhoto="0" userDrawn="0">
            <p:ph sz="half" idx="1" hasCustomPrompt="0"/>
          </p:nvPr>
        </p:nvSpPr>
        <p:spPr bwMode="auto">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a:defRPr/>
            </a:pPr>
            <a:r>
              <a:rPr lang="fr-CH"/>
              <a:t>Click to edit Master text styles</a:t>
            </a:r>
            <a:endParaRPr/>
          </a:p>
          <a:p>
            <a:pPr lvl="1">
              <a:defRPr/>
            </a:pPr>
            <a:r>
              <a:rPr lang="fr-CH"/>
              <a:t>Second level</a:t>
            </a:r>
            <a:endParaRPr/>
          </a:p>
          <a:p>
            <a:pPr lvl="2">
              <a:defRPr/>
            </a:pPr>
            <a:r>
              <a:rPr lang="fr-CH"/>
              <a:t>Third level</a:t>
            </a:r>
            <a:endParaRPr/>
          </a:p>
          <a:p>
            <a:pPr lvl="3">
              <a:defRPr/>
            </a:pPr>
            <a:r>
              <a:rPr lang="fr-CH"/>
              <a:t>Fourth level</a:t>
            </a:r>
            <a:endParaRPr/>
          </a:p>
          <a:p>
            <a:pPr lvl="4">
              <a:defRPr/>
            </a:pPr>
            <a:r>
              <a:rPr lang="fr-CH"/>
              <a:t>Fifth level</a:t>
            </a:r>
            <a:endParaRPr lang="en-US"/>
          </a:p>
        </p:txBody>
      </p:sp>
      <p:sp>
        <p:nvSpPr>
          <p:cNvPr id="6" name="Espace réservé du contenu 3" hidden="0"/>
          <p:cNvSpPr>
            <a:spLocks noGrp="1"/>
          </p:cNvSpPr>
          <p:nvPr isPhoto="0" userDrawn="0">
            <p:ph sz="half" idx="2" hasCustomPrompt="0"/>
          </p:nvPr>
        </p:nvSpPr>
        <p:spPr bwMode="auto">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a:defRPr/>
            </a:pPr>
            <a:r>
              <a:rPr lang="fr-CH"/>
              <a:t>Click to edit Master text styles</a:t>
            </a:r>
            <a:endParaRPr/>
          </a:p>
          <a:p>
            <a:pPr lvl="1">
              <a:defRPr/>
            </a:pPr>
            <a:r>
              <a:rPr lang="fr-CH"/>
              <a:t>Second level</a:t>
            </a:r>
            <a:endParaRPr/>
          </a:p>
          <a:p>
            <a:pPr lvl="2">
              <a:defRPr/>
            </a:pPr>
            <a:r>
              <a:rPr lang="fr-CH"/>
              <a:t>Third level</a:t>
            </a:r>
            <a:endParaRPr/>
          </a:p>
          <a:p>
            <a:pPr lvl="3">
              <a:defRPr/>
            </a:pPr>
            <a:r>
              <a:rPr lang="fr-CH"/>
              <a:t>Fourth level</a:t>
            </a:r>
            <a:endParaRPr/>
          </a:p>
          <a:p>
            <a:pPr lvl="4">
              <a:defRPr/>
            </a:pPr>
            <a:r>
              <a:rPr lang="fr-CH"/>
              <a:t>Fifth level</a:t>
            </a:r>
            <a:endParaRPr lang="en-US"/>
          </a:p>
        </p:txBody>
      </p:sp>
      <p:sp>
        <p:nvSpPr>
          <p:cNvPr id="7" name="Date Placeholder 1" hidden="0"/>
          <p:cNvSpPr>
            <a:spLocks noGrp="1"/>
          </p:cNvSpPr>
          <p:nvPr isPhoto="0" userDrawn="0">
            <p:ph type="dt" sz="half" idx="10" hasCustomPrompt="0"/>
          </p:nvPr>
        </p:nvSpPr>
        <p:spPr bwMode="auto">
          <a:xfrm>
            <a:off x="2969334"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4BFD808-6B56-4447-9401-2398D08EE3C0}" type="datetime1">
              <a:rPr lang="en-US"/>
              <a:t/>
            </a:fld>
            <a:endParaRPr lang="en-US"/>
          </a:p>
        </p:txBody>
      </p:sp>
      <p:sp>
        <p:nvSpPr>
          <p:cNvPr id="8" name="Footer Placeholder 2" hidden="0"/>
          <p:cNvSpPr>
            <a:spLocks noGrp="1"/>
          </p:cNvSpPr>
          <p:nvPr isPhoto="0" userDrawn="0">
            <p:ph type="ftr" sz="quarter" idx="3" hasCustomPrompt="0"/>
          </p:nvPr>
        </p:nvSpPr>
        <p:spPr bwMode="auto">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9" name="Slide Number Placeholder 3" hidden="0"/>
          <p:cNvSpPr>
            <a:spLocks noGrp="1"/>
          </p:cNvSpPr>
          <p:nvPr isPhoto="0" userDrawn="0">
            <p:ph type="sldNum" sz="quarter" idx="4" hasCustomPrompt="0"/>
          </p:nvPr>
        </p:nvSpPr>
        <p:spPr bwMode="auto">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918391-D411-FE40-AAD7-861AE5233E0E}" type="slidenum">
              <a:rPr lang="en-US"/>
              <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Comparaison">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a:xfrm>
            <a:off x="457200" y="204788"/>
            <a:ext cx="8229600" cy="670483"/>
          </a:xfrm>
        </p:spPr>
        <p:txBody>
          <a:bodyPr anchor="ctr"/>
          <a:lstStyle>
            <a:lvl1pPr>
              <a:defRPr/>
            </a:lvl1pPr>
          </a:lstStyle>
          <a:p>
            <a:pPr>
              <a:defRPr/>
            </a:pPr>
            <a:r>
              <a:rPr lang="fr-CH"/>
              <a:t>Click to edit Master title style</a:t>
            </a:r>
            <a:endParaRPr lang="en-US"/>
          </a:p>
        </p:txBody>
      </p:sp>
      <p:sp>
        <p:nvSpPr>
          <p:cNvPr id="5" name="Espace réservé du texte 3" hidden="0"/>
          <p:cNvSpPr>
            <a:spLocks noGrp="1"/>
          </p:cNvSpPr>
          <p:nvPr isPhoto="0" userDrawn="0">
            <p:ph type="body" sz="half" idx="3" hasCustomPrompt="0"/>
          </p:nvPr>
        </p:nvSpPr>
        <p:spPr bwMode="auto">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defRPr/>
            </a:pPr>
            <a:r>
              <a:rPr lang="fr-CH"/>
              <a:t>Click to edit Master text styles</a:t>
            </a:r>
            <a:endParaRPr/>
          </a:p>
        </p:txBody>
      </p:sp>
      <p:sp>
        <p:nvSpPr>
          <p:cNvPr id="6" name="Espace réservé du contenu 4" hidden="0"/>
          <p:cNvSpPr>
            <a:spLocks noGrp="1"/>
          </p:cNvSpPr>
          <p:nvPr isPhoto="0" userDrawn="0">
            <p:ph sz="quarter" idx="2" hasCustomPrompt="0"/>
          </p:nvPr>
        </p:nvSpPr>
        <p:spPr bwMode="auto">
          <a:xfrm>
            <a:off x="457200" y="952333"/>
            <a:ext cx="4040188" cy="2764990"/>
          </a:xfrm>
        </p:spPr>
        <p:txBody>
          <a:bodyPr/>
          <a:lstStyle>
            <a:lvl1pPr>
              <a:defRPr sz="2400"/>
            </a:lvl1pPr>
            <a:lvl2pPr>
              <a:defRPr sz="2000"/>
            </a:lvl2pPr>
            <a:lvl3pPr>
              <a:defRPr sz="1800"/>
            </a:lvl3pPr>
            <a:lvl4pPr>
              <a:defRPr sz="1600"/>
            </a:lvl4pPr>
            <a:lvl5pPr>
              <a:defRPr sz="1600"/>
            </a:lvl5pPr>
          </a:lstStyle>
          <a:p>
            <a:pPr lvl="0">
              <a:defRPr/>
            </a:pPr>
            <a:r>
              <a:rPr lang="fr-CH"/>
              <a:t>Click to edit Master text styles</a:t>
            </a:r>
            <a:endParaRPr/>
          </a:p>
          <a:p>
            <a:pPr lvl="1">
              <a:defRPr/>
            </a:pPr>
            <a:r>
              <a:rPr lang="fr-CH"/>
              <a:t>Second level</a:t>
            </a:r>
            <a:endParaRPr/>
          </a:p>
          <a:p>
            <a:pPr lvl="2">
              <a:defRPr/>
            </a:pPr>
            <a:r>
              <a:rPr lang="fr-CH"/>
              <a:t>Third level</a:t>
            </a:r>
            <a:endParaRPr/>
          </a:p>
          <a:p>
            <a:pPr lvl="3">
              <a:defRPr/>
            </a:pPr>
            <a:r>
              <a:rPr lang="fr-CH"/>
              <a:t>Fourth level</a:t>
            </a:r>
            <a:endParaRPr/>
          </a:p>
          <a:p>
            <a:pPr lvl="4">
              <a:defRPr/>
            </a:pPr>
            <a:r>
              <a:rPr lang="fr-CH"/>
              <a:t>Fifth level</a:t>
            </a:r>
            <a:endParaRPr lang="en-US"/>
          </a:p>
        </p:txBody>
      </p:sp>
      <p:sp>
        <p:nvSpPr>
          <p:cNvPr id="7" name="Espace réservé du contenu 5" hidden="0"/>
          <p:cNvSpPr>
            <a:spLocks noGrp="1"/>
          </p:cNvSpPr>
          <p:nvPr isPhoto="0" userDrawn="0">
            <p:ph sz="quarter" idx="4" hasCustomPrompt="0"/>
          </p:nvPr>
        </p:nvSpPr>
        <p:spPr bwMode="auto">
          <a:xfrm>
            <a:off x="4645026" y="952333"/>
            <a:ext cx="4041775" cy="2764990"/>
          </a:xfrm>
        </p:spPr>
        <p:txBody>
          <a:bodyPr/>
          <a:lstStyle>
            <a:lvl1pPr>
              <a:defRPr sz="2400"/>
            </a:lvl1pPr>
            <a:lvl2pPr>
              <a:defRPr sz="2000"/>
            </a:lvl2pPr>
            <a:lvl3pPr>
              <a:defRPr sz="1800"/>
            </a:lvl3pPr>
            <a:lvl4pPr>
              <a:defRPr sz="1600"/>
            </a:lvl4pPr>
            <a:lvl5pPr>
              <a:defRPr sz="1600"/>
            </a:lvl5pPr>
          </a:lstStyle>
          <a:p>
            <a:pPr lvl="0">
              <a:defRPr/>
            </a:pPr>
            <a:r>
              <a:rPr lang="fr-CH"/>
              <a:t>Click to edit Master text styles</a:t>
            </a:r>
            <a:endParaRPr/>
          </a:p>
          <a:p>
            <a:pPr lvl="1">
              <a:defRPr/>
            </a:pPr>
            <a:r>
              <a:rPr lang="fr-CH"/>
              <a:t>Second level</a:t>
            </a:r>
            <a:endParaRPr/>
          </a:p>
          <a:p>
            <a:pPr lvl="2">
              <a:defRPr/>
            </a:pPr>
            <a:r>
              <a:rPr lang="fr-CH"/>
              <a:t>Third level</a:t>
            </a:r>
            <a:endParaRPr/>
          </a:p>
          <a:p>
            <a:pPr lvl="3">
              <a:defRPr/>
            </a:pPr>
            <a:r>
              <a:rPr lang="fr-CH"/>
              <a:t>Fourth level</a:t>
            </a:r>
            <a:endParaRPr/>
          </a:p>
          <a:p>
            <a:pPr lvl="4">
              <a:defRPr/>
            </a:pPr>
            <a:r>
              <a:rPr lang="fr-CH"/>
              <a:t>Fifth level</a:t>
            </a:r>
            <a:endParaRPr lang="en-US"/>
          </a:p>
        </p:txBody>
      </p:sp>
      <p:sp>
        <p:nvSpPr>
          <p:cNvPr id="8" name="Date Placeholder 1" hidden="0"/>
          <p:cNvSpPr>
            <a:spLocks noGrp="1"/>
          </p:cNvSpPr>
          <p:nvPr isPhoto="0" userDrawn="0">
            <p:ph type="dt" sz="half" idx="10" hasCustomPrompt="0"/>
          </p:nvPr>
        </p:nvSpPr>
        <p:spPr bwMode="auto">
          <a:xfrm>
            <a:off x="2969334"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4BFD808-6B56-4447-9401-2398D08EE3C0}" type="datetime1">
              <a:rPr lang="en-US"/>
              <a:t/>
            </a:fld>
            <a:endParaRPr lang="en-US"/>
          </a:p>
        </p:txBody>
      </p:sp>
      <p:sp>
        <p:nvSpPr>
          <p:cNvPr id="9" name="Footer Placeholder 2" hidden="0"/>
          <p:cNvSpPr>
            <a:spLocks noGrp="1"/>
          </p:cNvSpPr>
          <p:nvPr isPhoto="0" userDrawn="0">
            <p:ph type="ftr" sz="quarter" idx="11" hasCustomPrompt="0"/>
          </p:nvPr>
        </p:nvSpPr>
        <p:spPr bwMode="auto">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10" name="Slide Number Placeholder 3" hidden="0"/>
          <p:cNvSpPr>
            <a:spLocks noGrp="1"/>
          </p:cNvSpPr>
          <p:nvPr isPhoto="0" userDrawn="0">
            <p:ph type="sldNum" sz="quarter" idx="12" hasCustomPrompt="0"/>
          </p:nvPr>
        </p:nvSpPr>
        <p:spPr bwMode="auto">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918391-D411-FE40-AAD7-861AE5233E0E}" type="slidenum">
              <a:rPr lang="en-US"/>
              <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hidden="0"/>
        <p:cNvGrpSpPr/>
        <p:nvPr isPhoto="0" userDrawn="0"/>
      </p:nvGrpSpPr>
      <p:grpSpPr bwMode="auto">
        <a:xfrm>
          <a:off x="0" y="0"/>
          <a:ext cx="0" cy="0"/>
          <a:chOff x="0" y="0"/>
          <a:chExt cx="0" cy="0"/>
        </a:xfrm>
      </p:grpSpPr>
      <p:pic>
        <p:nvPicPr>
          <p:cNvPr id="4" name="Image 9" descr="bande-01.eps" hidden="0"/>
          <p:cNvPicPr>
            <a:picLocks noChangeAspect="1"/>
          </p:cNvPicPr>
          <p:nvPr isPhoto="0" userDrawn="0"/>
        </p:nvPicPr>
        <p:blipFill>
          <a:blip r:embed="rId15"/>
          <a:stretch/>
        </p:blipFill>
        <p:spPr bwMode="auto">
          <a:xfrm>
            <a:off x="0" y="4442648"/>
            <a:ext cx="9144000" cy="707202"/>
          </a:xfrm>
          <a:prstGeom prst="rect">
            <a:avLst/>
          </a:prstGeom>
        </p:spPr>
      </p:pic>
      <p:sp>
        <p:nvSpPr>
          <p:cNvPr id="5" name="Espace réservé du titre 8" hidden="0"/>
          <p:cNvSpPr>
            <a:spLocks noGrp="1"/>
          </p:cNvSpPr>
          <p:nvPr isPhoto="0" userDrawn="0">
            <p:ph type="title" hasCustomPrompt="0"/>
          </p:nvPr>
        </p:nvSpPr>
        <p:spPr bwMode="auto">
          <a:xfrm>
            <a:off x="457200" y="175120"/>
            <a:ext cx="8226854" cy="705332"/>
          </a:xfrm>
          <a:prstGeom prst="rect">
            <a:avLst/>
          </a:prstGeom>
        </p:spPr>
        <p:txBody>
          <a:bodyPr vert="horz" lIns="45720" rIns="45720" anchor="ctr">
            <a:normAutofit/>
          </a:bodyPr>
          <a:lstStyle/>
          <a:p>
            <a:pPr>
              <a:defRPr/>
            </a:pPr>
            <a:r>
              <a:rPr lang="fr-CH"/>
              <a:t>Cliquez et modifiez le titre</a:t>
            </a:r>
            <a:endParaRPr lang="en-US"/>
          </a:p>
        </p:txBody>
      </p:sp>
      <p:sp>
        <p:nvSpPr>
          <p:cNvPr id="6" name="Espace réservé du texte 29" hidden="0"/>
          <p:cNvSpPr>
            <a:spLocks noGrp="1"/>
          </p:cNvSpPr>
          <p:nvPr isPhoto="0" userDrawn="0">
            <p:ph type="body" idx="1" hasCustomPrompt="0"/>
          </p:nvPr>
        </p:nvSpPr>
        <p:spPr bwMode="auto">
          <a:xfrm>
            <a:off x="457200" y="994205"/>
            <a:ext cx="8229600" cy="3203144"/>
          </a:xfrm>
          <a:prstGeom prst="rect">
            <a:avLst/>
          </a:prstGeom>
        </p:spPr>
        <p:txBody>
          <a:bodyPr vert="horz">
            <a:normAutofit/>
          </a:bodyPr>
          <a:lstStyle/>
          <a:p>
            <a:pPr lvl="0">
              <a:defRPr/>
            </a:pPr>
            <a:r>
              <a:rPr lang="fr-CH"/>
              <a:t>Cliquez pour modifier les styles du texte du masque</a:t>
            </a:r>
            <a:endParaRPr/>
          </a:p>
          <a:p>
            <a:pPr lvl="1">
              <a:defRPr/>
            </a:pPr>
            <a:r>
              <a:rPr lang="fr-CH"/>
              <a:t>Deuxième niveau</a:t>
            </a:r>
            <a:endParaRPr/>
          </a:p>
          <a:p>
            <a:pPr lvl="2">
              <a:defRPr/>
            </a:pPr>
            <a:r>
              <a:rPr lang="fr-CH"/>
              <a:t>Troisième niveau</a:t>
            </a:r>
            <a:endParaRPr/>
          </a:p>
          <a:p>
            <a:pPr lvl="3">
              <a:defRPr/>
            </a:pPr>
            <a:r>
              <a:rPr lang="fr-CH"/>
              <a:t>Quatrième niveau</a:t>
            </a:r>
            <a:endParaRPr/>
          </a:p>
          <a:p>
            <a:pPr lvl="4">
              <a:defRPr/>
            </a:pPr>
            <a:r>
              <a:rPr lang="fr-CH"/>
              <a:t>Cinquième niveau</a:t>
            </a:r>
            <a:endParaRPr lang="en-US"/>
          </a:p>
        </p:txBody>
      </p:sp>
      <p:sp>
        <p:nvSpPr>
          <p:cNvPr id="7" name="Date Placeholder 1" hidden="0"/>
          <p:cNvSpPr>
            <a:spLocks noGrp="1"/>
          </p:cNvSpPr>
          <p:nvPr isPhoto="0" userDrawn="0">
            <p:ph type="dt" sz="half" idx="2" hasCustomPrompt="0"/>
          </p:nvPr>
        </p:nvSpPr>
        <p:spPr bwMode="auto">
          <a:xfrm>
            <a:off x="2969334"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4BFD808-6B56-4447-9401-2398D08EE3C0}" type="datetime1">
              <a:rPr lang="en-US"/>
              <a:t/>
            </a:fld>
            <a:endParaRPr lang="en-US"/>
          </a:p>
        </p:txBody>
      </p:sp>
      <p:sp>
        <p:nvSpPr>
          <p:cNvPr id="8" name="Footer Placeholder 2" hidden="0"/>
          <p:cNvSpPr>
            <a:spLocks noGrp="1"/>
          </p:cNvSpPr>
          <p:nvPr isPhoto="0" userDrawn="0">
            <p:ph type="ftr" sz="quarter" idx="3" hasCustomPrompt="0"/>
          </p:nvPr>
        </p:nvSpPr>
        <p:spPr bwMode="auto">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9" name="Slide Number Placeholder 3" hidden="0"/>
          <p:cNvSpPr>
            <a:spLocks noGrp="1"/>
          </p:cNvSpPr>
          <p:nvPr isPhoto="0" userDrawn="0">
            <p:ph type="sldNum" sz="quarter" idx="4" hasCustomPrompt="0"/>
          </p:nvPr>
        </p:nvSpPr>
        <p:spPr bwMode="auto">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918391-D411-FE40-AAD7-861AE5233E0E}" type="slidenum">
              <a:rPr lang="en-US"/>
              <a:t/>
            </a:fld>
            <a:endParaRPr lang="en-US"/>
          </a:p>
        </p:txBody>
      </p:sp>
      <p:pic>
        <p:nvPicPr>
          <p:cNvPr id="10" name="Image 7" descr="bande-01.eps" hidden="0"/>
          <p:cNvPicPr>
            <a:picLocks noChangeAspect="1"/>
          </p:cNvPicPr>
          <p:nvPr isPhoto="0" userDrawn="0"/>
        </p:nvPicPr>
        <p:blipFill>
          <a:blip r:embed="rId15"/>
          <a:stretch/>
        </p:blipFill>
        <p:spPr bwMode="auto">
          <a:xfrm>
            <a:off x="0" y="6157663"/>
            <a:ext cx="9144000" cy="707202"/>
          </a:xfrm>
          <a:prstGeom prst="rect">
            <a:avLst/>
          </a:prstGeom>
        </p:spPr>
      </p:pic>
    </p:spTree>
  </p:cSld>
  <p:clrMap accent1="accent1" accent2="accent2" accent3="accent3" accent4="accent4" accent5="accent5" accent6="accent6" bg1="lt1" bg2="lt2" folHlink="folHlink" hlink="hlink" tx1="dk1" tx2="dk2"/>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1" ftr="1" hdr="0" sldNum="1"/>
  <p:txStyles>
    <p:titleStyle>
      <a:lvl1pPr algn="l">
        <a:spcBef>
          <a:spcPts val="0"/>
        </a:spcBef>
        <a:buNone/>
        <a:defRPr sz="4600">
          <a:solidFill>
            <a:schemeClr val="tx1"/>
          </a:solidFill>
          <a:latin typeface="+mj-lt"/>
          <a:ea typeface="+mj-ea"/>
          <a:cs typeface="+mj-cs"/>
        </a:defRPr>
      </a:lvl1pPr>
    </p:titleStyle>
    <p:bodyStyle>
      <a:lvl1pPr marL="493776" indent="-457200" algn="l">
        <a:spcBef>
          <a:spcPts val="0"/>
        </a:spcBef>
        <a:buClr>
          <a:schemeClr val="tx1"/>
        </a:buClr>
        <a:buSzPct val="80000"/>
        <a:buFont typeface="Arial"/>
        <a:buChar char="•"/>
        <a:defRPr sz="3000">
          <a:solidFill>
            <a:schemeClr val="tx1"/>
          </a:solidFill>
          <a:latin typeface="+mn-lt"/>
          <a:ea typeface="+mn-ea"/>
          <a:cs typeface="+mn-cs"/>
        </a:defRPr>
      </a:lvl1pPr>
      <a:lvl2pPr marL="905256" indent="-457200" algn="l">
        <a:spcBef>
          <a:spcPts val="0"/>
        </a:spcBef>
        <a:buClr>
          <a:schemeClr val="tx1"/>
        </a:buClr>
        <a:buSzPct val="90000"/>
        <a:buFont typeface="Arial"/>
        <a:buChar char="•"/>
        <a:defRPr sz="2600">
          <a:solidFill>
            <a:schemeClr val="tx1"/>
          </a:solidFill>
          <a:latin typeface="+mn-lt"/>
          <a:ea typeface="+mn-ea"/>
          <a:cs typeface="+mn-cs"/>
        </a:defRPr>
      </a:lvl2pPr>
      <a:lvl3pPr marL="1092708" indent="-342900" algn="l">
        <a:spcBef>
          <a:spcPts val="0"/>
        </a:spcBef>
        <a:buClr>
          <a:schemeClr val="tx1"/>
        </a:buClr>
        <a:buSzPct val="85000"/>
        <a:buFont typeface="Arial"/>
        <a:buChar char="•"/>
        <a:defRPr sz="2400">
          <a:solidFill>
            <a:schemeClr val="tx1"/>
          </a:solidFill>
          <a:latin typeface="+mn-lt"/>
          <a:ea typeface="+mn-ea"/>
          <a:cs typeface="+mn-cs"/>
        </a:defRPr>
      </a:lvl3pPr>
      <a:lvl4pPr marL="1385316" indent="-342900" algn="l">
        <a:spcBef>
          <a:spcPts val="0"/>
        </a:spcBef>
        <a:buClr>
          <a:schemeClr val="tx1"/>
        </a:buClr>
        <a:buSzPct val="90000"/>
        <a:buFont typeface="Arial"/>
        <a:buChar char="•"/>
        <a:defRPr sz="2000">
          <a:solidFill>
            <a:schemeClr val="tx1"/>
          </a:solidFill>
          <a:latin typeface="+mn-lt"/>
          <a:ea typeface="+mn-ea"/>
          <a:cs typeface="+mn-cs"/>
        </a:defRPr>
      </a:lvl4pPr>
      <a:lvl5pPr marL="1650492" indent="-342900" algn="l">
        <a:spcBef>
          <a:spcPts val="0"/>
        </a:spcBef>
        <a:buClr>
          <a:schemeClr val="tx1"/>
        </a:buClr>
        <a:buSzPct val="100000"/>
        <a:buFont typeface="Arial"/>
        <a:buChar char="•"/>
        <a:defRPr sz="2000">
          <a:solidFill>
            <a:schemeClr val="tx1"/>
          </a:solidFill>
          <a:latin typeface="+mn-lt"/>
          <a:ea typeface="+mn-ea"/>
          <a:cs typeface="+mn-cs"/>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p:bodyStyle>
    <p:otherStyle>
      <a:lvl1pPr marL="0" algn="l">
        <a:defRPr>
          <a:solidFill>
            <a:schemeClr val="tx1"/>
          </a:solidFill>
          <a:latin typeface="+mn-lt"/>
          <a:ea typeface="+mn-ea"/>
          <a:cs typeface="+mn-cs"/>
        </a:defRPr>
      </a:lvl1pPr>
      <a:lvl2pPr marL="457200" algn="l">
        <a:defRPr>
          <a:solidFill>
            <a:schemeClr val="tx1"/>
          </a:solidFill>
          <a:latin typeface="+mn-lt"/>
          <a:ea typeface="+mn-ea"/>
          <a:cs typeface="+mn-cs"/>
        </a:defRPr>
      </a:lvl2pPr>
      <a:lvl3pPr marL="914400" algn="l">
        <a:defRPr>
          <a:solidFill>
            <a:schemeClr val="tx1"/>
          </a:solidFill>
          <a:latin typeface="+mn-lt"/>
          <a:ea typeface="+mn-ea"/>
          <a:cs typeface="+mn-cs"/>
        </a:defRPr>
      </a:lvl3pPr>
      <a:lvl4pPr marL="1371600" algn="l">
        <a:defRPr>
          <a:solidFill>
            <a:schemeClr val="tx1"/>
          </a:solidFill>
          <a:latin typeface="+mn-lt"/>
          <a:ea typeface="+mn-ea"/>
          <a:cs typeface="+mn-cs"/>
        </a:defRPr>
      </a:lvl4pPr>
      <a:lvl5pPr marL="1828800" algn="l">
        <a:defRPr>
          <a:solidFill>
            <a:schemeClr val="tx1"/>
          </a:solidFill>
          <a:latin typeface="+mn-lt"/>
          <a:ea typeface="+mn-ea"/>
          <a:cs typeface="+mn-cs"/>
        </a:defRPr>
      </a:lvl5pPr>
      <a:lvl6pPr marL="2286000" algn="l">
        <a:defRPr>
          <a:solidFill>
            <a:schemeClr val="tx1"/>
          </a:solidFill>
          <a:latin typeface="+mn-lt"/>
          <a:ea typeface="+mn-ea"/>
          <a:cs typeface="+mn-cs"/>
        </a:defRPr>
      </a:lvl6pPr>
      <a:lvl7pPr marL="2743200" algn="l">
        <a:defRPr>
          <a:solidFill>
            <a:schemeClr val="tx1"/>
          </a:solidFill>
          <a:latin typeface="+mn-lt"/>
          <a:ea typeface="+mn-ea"/>
          <a:cs typeface="+mn-cs"/>
        </a:defRPr>
      </a:lvl7pPr>
      <a:lvl8pPr marL="3200400" algn="l">
        <a:defRPr>
          <a:solidFill>
            <a:schemeClr val="tx1"/>
          </a:solidFill>
          <a:latin typeface="+mn-lt"/>
          <a:ea typeface="+mn-ea"/>
          <a:cs typeface="+mn-cs"/>
        </a:defRPr>
      </a:lvl8pPr>
      <a:lvl9pPr marL="3657600" algn="l">
        <a:defRPr>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a:lstStyle/>
          <a:p>
            <a:pPr>
              <a:defRPr/>
            </a:pPr>
            <a:endParaRPr lang="en-GB"/>
          </a:p>
        </p:txBody>
      </p:sp>
      <p:sp>
        <p:nvSpPr>
          <p:cNvPr id="5" name="TextBox 2" hidden="0"/>
          <p:cNvSpPr>
            <a:spLocks noAdjustHandles="0" noChangeArrowheads="0"/>
          </p:cNvSpPr>
          <p:nvPr isPhoto="0" userDrawn="0"/>
        </p:nvSpPr>
        <p:spPr bwMode="auto">
          <a:xfrm>
            <a:off x="1053547" y="569842"/>
            <a:ext cx="7092539" cy="3383315"/>
          </a:xfrm>
          <a:prstGeom prst="rect">
            <a:avLst/>
          </a:prstGeom>
          <a:noFill/>
        </p:spPr>
        <p:txBody>
          <a:bodyPr wrap="square" rtlCol="0">
            <a:spAutoFit/>
          </a:bodyPr>
          <a:lstStyle/>
          <a:p>
            <a:pPr algn="ctr">
              <a:defRPr/>
            </a:pPr>
            <a:r>
              <a:rPr sz="2400"/>
              <a:t>ELENA SEM-Grid Areas Needing Consolidation</a:t>
            </a:r>
            <a:endParaRPr sz="2400"/>
          </a:p>
          <a:p>
            <a:pPr>
              <a:defRPr/>
            </a:pPr>
            <a:endParaRPr lang="en-US" sz="2400"/>
          </a:p>
          <a:p>
            <a:pPr>
              <a:defRPr/>
            </a:pPr>
            <a:endParaRPr lang="en-US" sz="2400"/>
          </a:p>
          <a:p>
            <a:pPr>
              <a:defRPr/>
            </a:pPr>
            <a:endParaRPr lang="en-US" sz="2400"/>
          </a:p>
          <a:p>
            <a:pPr>
              <a:defRPr/>
            </a:pPr>
            <a:endParaRPr lang="en-US" sz="2400"/>
          </a:p>
          <a:p>
            <a:pPr>
              <a:defRPr/>
            </a:pPr>
            <a:endParaRPr lang="en-US" sz="2400"/>
          </a:p>
          <a:p>
            <a:pPr>
              <a:defRPr/>
            </a:pPr>
            <a:endParaRPr lang="en-US" sz="2400"/>
          </a:p>
          <a:p>
            <a:pPr>
              <a:defRPr/>
            </a:pPr>
            <a:endParaRPr lang="en-US" sz="2400"/>
          </a:p>
          <a:p>
            <a:pPr>
              <a:defRPr/>
            </a:pPr>
            <a:r>
              <a:rPr lang="en-US" sz="2400"/>
              <a:t>15th September 2021</a:t>
            </a:r>
            <a:endParaRPr lang="en-GB" sz="24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p:txBody>
          <a:bodyPr/>
          <a:lstStyle>
            <a:lvl1pPr algn="l">
              <a:defRPr/>
            </a:lvl1pPr>
          </a:lstStyle>
          <a:p>
            <a:pPr>
              <a:defRPr/>
            </a:pPr>
            <a:r>
              <a:rPr lang="en-US"/>
              <a:t>Sensor grids detail</a:t>
            </a:r>
            <a:endParaRPr/>
          </a:p>
        </p:txBody>
      </p:sp>
      <p:sp>
        <p:nvSpPr>
          <p:cNvPr id="5" name="Espace réservé du contenu 2" hidden="0"/>
          <p:cNvSpPr>
            <a:spLocks noGrp="1"/>
          </p:cNvSpPr>
          <p:nvPr isPhoto="0" userDrawn="0">
            <p:ph idx="1" hasCustomPrompt="0"/>
          </p:nvPr>
        </p:nvSpPr>
        <p:spPr bwMode="auto">
          <a:xfrm flipH="0" flipV="0">
            <a:off x="457200" y="994204"/>
            <a:ext cx="4858180" cy="3203144"/>
          </a:xfrm>
        </p:spPr>
        <p:txBody>
          <a:bodyPr/>
          <a:lstStyle/>
          <a:p>
            <a:pPr>
              <a:defRPr/>
            </a:pPr>
            <a:r>
              <a:rPr lang="en-US" sz="2000"/>
              <a:t>There are two areas of the sensor grids which are difficult:</a:t>
            </a:r>
            <a:endParaRPr lang="en-US" sz="2000"/>
          </a:p>
          <a:p>
            <a:pPr lvl="1">
              <a:defRPr/>
            </a:pPr>
            <a:r>
              <a:rPr lang="en-US" sz="1600"/>
              <a:t>Attaching the wires</a:t>
            </a:r>
            <a:endParaRPr lang="en-US" sz="1600"/>
          </a:p>
          <a:p>
            <a:pPr lvl="1">
              <a:defRPr/>
            </a:pPr>
            <a:r>
              <a:rPr lang="en-US" sz="1600"/>
              <a:t>“Soldering” the pins of the D connector</a:t>
            </a:r>
            <a:endParaRPr lang="en-US" sz="2000"/>
          </a:p>
        </p:txBody>
      </p:sp>
      <p:sp>
        <p:nvSpPr>
          <p:cNvPr id="6" name="Date Placeholder 1" hidden="0"/>
          <p:cNvSpPr>
            <a:spLocks noGrp="1"/>
          </p:cNvSpPr>
          <p:nvPr isPhoto="0" userDrawn="0">
            <p:ph type="dt" sz="half" idx="2" hasCustomPrompt="0"/>
          </p:nvPr>
        </p:nvSpPr>
        <p:spPr bwMode="auto">
          <a:xfrm>
            <a:off x="2969334" y="4771782"/>
            <a:ext cx="2133599"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7B0CB85-7A49-DBD6-E5E6-CAC20B3B97A4}" type="datetime1">
              <a:rPr lang="en-US"/>
              <a:t/>
            </a:fld>
            <a:endParaRPr lang="en-US"/>
          </a:p>
        </p:txBody>
      </p:sp>
      <p:sp>
        <p:nvSpPr>
          <p:cNvPr id="7" name="Footer Placeholder 2" hidden="0"/>
          <p:cNvSpPr>
            <a:spLocks noGrp="1"/>
          </p:cNvSpPr>
          <p:nvPr isPhoto="0" userDrawn="0">
            <p:ph type="ftr" sz="quarter" idx="3" hasCustomPrompt="0"/>
          </p:nvPr>
        </p:nvSpPr>
        <p:spPr bwMode="auto">
          <a:xfrm>
            <a:off x="5182755" y="4767261"/>
            <a:ext cx="2895598"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8" name="Slide Number Placeholder 3" hidden="0"/>
          <p:cNvSpPr>
            <a:spLocks noGrp="1"/>
          </p:cNvSpPr>
          <p:nvPr isPhoto="0" userDrawn="0">
            <p:ph type="sldNum" sz="quarter" idx="4" hasCustomPrompt="0"/>
          </p:nvPr>
        </p:nvSpPr>
        <p:spPr bwMode="auto">
          <a:xfrm>
            <a:off x="8185375" y="4767261"/>
            <a:ext cx="501423"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F0782BD-420B-8E8A-53C4-A3C6A6211DB0}" type="slidenum">
              <a:rPr lang="en-US"/>
              <a:t/>
            </a:fld>
            <a:endParaRPr lang="en-US"/>
          </a:p>
        </p:txBody>
      </p:sp>
      <p:pic>
        <p:nvPicPr>
          <p:cNvPr id="9" name="" hidden="0"/>
          <p:cNvPicPr>
            <a:picLocks noChangeAspect="1"/>
          </p:cNvPicPr>
          <p:nvPr isPhoto="0" userDrawn="0"/>
        </p:nvPicPr>
        <p:blipFill>
          <a:blip r:embed="rId2"/>
          <a:stretch/>
        </p:blipFill>
        <p:spPr bwMode="auto">
          <a:xfrm flipH="0" flipV="0">
            <a:off x="5315380" y="1152662"/>
            <a:ext cx="3638228" cy="264681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p:txBody>
          <a:bodyPr/>
          <a:lstStyle>
            <a:lvl1pPr algn="l">
              <a:defRPr/>
            </a:lvl1pPr>
          </a:lstStyle>
          <a:p>
            <a:pPr>
              <a:defRPr/>
            </a:pPr>
            <a:r>
              <a:rPr lang="en-US"/>
              <a:t>Attaching the wires</a:t>
            </a:r>
            <a:endParaRPr/>
          </a:p>
        </p:txBody>
      </p:sp>
      <p:sp>
        <p:nvSpPr>
          <p:cNvPr id="5" name="Espace réservé du contenu 2" hidden="0"/>
          <p:cNvSpPr>
            <a:spLocks noGrp="1"/>
          </p:cNvSpPr>
          <p:nvPr isPhoto="0" userDrawn="0">
            <p:ph idx="1" hasCustomPrompt="0"/>
          </p:nvPr>
        </p:nvSpPr>
        <p:spPr bwMode="auto"/>
        <p:txBody>
          <a:bodyPr/>
          <a:lstStyle/>
          <a:p>
            <a:pPr>
              <a:defRPr/>
            </a:pPr>
            <a:r>
              <a:rPr lang="en-US" sz="2000"/>
              <a:t>The Japanese use a resistance welding technique to attach the wires to the pads.  We believe this took some development to get right, but the Japanese are willing to share their knowledge with us.  Broken wires are very rarely a problem.</a:t>
            </a:r>
            <a:endParaRPr lang="en-US" sz="2000"/>
          </a:p>
          <a:p>
            <a:pPr>
              <a:defRPr/>
            </a:pPr>
            <a:r>
              <a:rPr lang="en-US" sz="2000"/>
              <a:t>The EP Department propose to use a conductive glue.  Tests are underway by the Vacuum Group to determine if this is acceptable.</a:t>
            </a:r>
            <a:endParaRPr sz="2000"/>
          </a:p>
        </p:txBody>
      </p:sp>
      <p:sp>
        <p:nvSpPr>
          <p:cNvPr id="6" name="Date Placeholder 1" hidden="0"/>
          <p:cNvSpPr>
            <a:spLocks noGrp="1"/>
          </p:cNvSpPr>
          <p:nvPr isPhoto="0" userDrawn="0">
            <p:ph type="dt" sz="half" idx="2" hasCustomPrompt="0"/>
          </p:nvPr>
        </p:nvSpPr>
        <p:spPr bwMode="auto">
          <a:xfrm>
            <a:off x="2969334" y="4771782"/>
            <a:ext cx="2133599"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2C75EC0F-4DD5-29FC-C54E-9E146899B103}" type="datetime1">
              <a:rPr lang="en-US"/>
              <a:t/>
            </a:fld>
            <a:endParaRPr lang="en-US"/>
          </a:p>
        </p:txBody>
      </p:sp>
      <p:sp>
        <p:nvSpPr>
          <p:cNvPr id="7" name="Footer Placeholder 2" hidden="0"/>
          <p:cNvSpPr>
            <a:spLocks noGrp="1"/>
          </p:cNvSpPr>
          <p:nvPr isPhoto="0" userDrawn="0">
            <p:ph type="ftr" sz="quarter" idx="3" hasCustomPrompt="0"/>
          </p:nvPr>
        </p:nvSpPr>
        <p:spPr bwMode="auto">
          <a:xfrm>
            <a:off x="5182755" y="4767261"/>
            <a:ext cx="2895598"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8" name="Slide Number Placeholder 3" hidden="0"/>
          <p:cNvSpPr>
            <a:spLocks noGrp="1"/>
          </p:cNvSpPr>
          <p:nvPr isPhoto="0" userDrawn="0">
            <p:ph type="sldNum" sz="quarter" idx="4" hasCustomPrompt="0"/>
          </p:nvPr>
        </p:nvSpPr>
        <p:spPr bwMode="auto">
          <a:xfrm>
            <a:off x="8185375" y="4767261"/>
            <a:ext cx="501423"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7F9FD2E-A254-AC54-8F48-E753F20E030C}" type="slidenum">
              <a:rPr lang="en-US"/>
              <a:t/>
            </a:fld>
            <a:endParaRPr lang="en-US"/>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p:txBody>
          <a:bodyPr/>
          <a:lstStyle>
            <a:lvl1pPr algn="l">
              <a:defRPr/>
            </a:lvl1pPr>
          </a:lstStyle>
          <a:p>
            <a:pPr>
              <a:defRPr/>
            </a:pPr>
            <a:r>
              <a:rPr lang="en-US"/>
              <a:t>“Soldering” the connector pins</a:t>
            </a:r>
            <a:endParaRPr/>
          </a:p>
        </p:txBody>
      </p:sp>
      <p:sp>
        <p:nvSpPr>
          <p:cNvPr id="5" name="Espace réservé du contenu 2" hidden="0"/>
          <p:cNvSpPr>
            <a:spLocks noGrp="1"/>
          </p:cNvSpPr>
          <p:nvPr isPhoto="0" userDrawn="0">
            <p:ph idx="1" hasCustomPrompt="0"/>
          </p:nvPr>
        </p:nvSpPr>
        <p:spPr bwMode="auto">
          <a:xfrm flipH="0" flipV="0">
            <a:off x="457200" y="994204"/>
            <a:ext cx="8229600" cy="3499110"/>
          </a:xfrm>
        </p:spPr>
        <p:txBody>
          <a:bodyPr/>
          <a:lstStyle/>
          <a:p>
            <a:pPr>
              <a:defRPr/>
            </a:pPr>
            <a:r>
              <a:rPr lang="en-US" sz="2000"/>
              <a:t>The Japanese use vacuum brazing with a 5% tin, 95% lead solder.  This melts around 300 </a:t>
            </a:r>
            <a:r>
              <a:rPr lang="en-US" sz="2000">
                <a:latin typeface="Cambria Math"/>
                <a:ea typeface="Cambria Math"/>
                <a:cs typeface="Cambria Math"/>
              </a:rPr>
              <a:t>ͦ</a:t>
            </a:r>
            <a:r>
              <a:rPr lang="en-US" sz="2000" b="0" i="0" u="none" strike="noStrike" cap="none" spc="0">
                <a:solidFill>
                  <a:schemeClr val="tx1"/>
                </a:solidFill>
                <a:latin typeface="+mn-lt"/>
                <a:ea typeface="+mn-ea"/>
                <a:cs typeface="+mn-cs"/>
              </a:rPr>
              <a:t>C, so it should not be affected by the bakeout.  However the solder does not seem to wet the materials well, probably because there is no flux and it is impossible to completely exclude oxygen.  Sometimes the joints are bad when we receive the grids, and sometimes they fail during bakeout.</a:t>
            </a:r>
            <a:endParaRPr lang="en-US" sz="2000" b="0" i="0" u="none" strike="noStrike" cap="none" spc="0">
              <a:solidFill>
                <a:schemeClr val="tx1"/>
              </a:solidFill>
              <a:latin typeface="+mn-lt"/>
              <a:ea typeface="+mn-ea"/>
              <a:cs typeface="+mn-cs"/>
            </a:endParaRPr>
          </a:p>
          <a:p>
            <a:pPr>
              <a:defRPr/>
            </a:pPr>
            <a:r>
              <a:rPr lang="en-US" sz="2000" b="0" i="0" u="none" strike="noStrike" cap="none" spc="0">
                <a:solidFill>
                  <a:schemeClr val="tx1"/>
                </a:solidFill>
                <a:latin typeface="+mn-lt"/>
                <a:ea typeface="+mn-ea"/>
                <a:cs typeface="+mn-cs"/>
              </a:rPr>
              <a:t>The EP Department propose to use the same glue as proposed for the wires.</a:t>
            </a:r>
            <a:endParaRPr lang="en-US" sz="2000" b="0" i="0" u="none" strike="noStrike" cap="none" spc="0">
              <a:solidFill>
                <a:schemeClr val="tx1"/>
              </a:solidFill>
              <a:latin typeface="+mn-lt"/>
              <a:ea typeface="+mn-ea"/>
              <a:cs typeface="+mn-cs"/>
            </a:endParaRPr>
          </a:p>
          <a:p>
            <a:pPr>
              <a:defRPr/>
            </a:pPr>
            <a:r>
              <a:rPr lang="en-US" sz="2000" b="0" i="0" u="none" strike="noStrike" cap="none" spc="0">
                <a:solidFill>
                  <a:schemeClr val="tx1"/>
                </a:solidFill>
                <a:latin typeface="+mn-lt"/>
                <a:ea typeface="+mn-ea"/>
                <a:cs typeface="+mn-cs"/>
              </a:rPr>
              <a:t>We have done some research and think that a predominately gold solder should work, if we use PCBs made with gold plated tracks.</a:t>
            </a:r>
            <a:r>
              <a:rPr lang="en-US" sz="2000">
                <a:latin typeface="Cambria Math"/>
                <a:ea typeface="Cambria Math"/>
                <a:cs typeface="Cambria Math"/>
              </a:rPr>
              <a:t> </a:t>
            </a:r>
            <a:r>
              <a:rPr lang="en-US" sz="2000"/>
              <a:t>However we do need to test this idea.</a:t>
            </a:r>
            <a:endParaRPr sz="2000"/>
          </a:p>
        </p:txBody>
      </p:sp>
      <p:sp>
        <p:nvSpPr>
          <p:cNvPr id="6" name="Date Placeholder 1" hidden="0"/>
          <p:cNvSpPr>
            <a:spLocks noGrp="1"/>
          </p:cNvSpPr>
          <p:nvPr isPhoto="0" userDrawn="0">
            <p:ph type="dt" sz="half" idx="2" hasCustomPrompt="0"/>
          </p:nvPr>
        </p:nvSpPr>
        <p:spPr bwMode="auto">
          <a:xfrm>
            <a:off x="2969334" y="4771782"/>
            <a:ext cx="2133599"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679C137-41B0-BCEB-95CE-B79D141AD2BD}" type="datetime1">
              <a:rPr lang="en-US"/>
              <a:t/>
            </a:fld>
            <a:endParaRPr lang="en-US"/>
          </a:p>
        </p:txBody>
      </p:sp>
      <p:sp>
        <p:nvSpPr>
          <p:cNvPr id="7" name="Footer Placeholder 2" hidden="0"/>
          <p:cNvSpPr>
            <a:spLocks noGrp="1"/>
          </p:cNvSpPr>
          <p:nvPr isPhoto="0" userDrawn="0">
            <p:ph type="ftr" sz="quarter" idx="3" hasCustomPrompt="0"/>
          </p:nvPr>
        </p:nvSpPr>
        <p:spPr bwMode="auto">
          <a:xfrm>
            <a:off x="5182755" y="4767261"/>
            <a:ext cx="2895598"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8" name="Slide Number Placeholder 3" hidden="0"/>
          <p:cNvSpPr>
            <a:spLocks noGrp="1"/>
          </p:cNvSpPr>
          <p:nvPr isPhoto="0" userDrawn="0">
            <p:ph type="sldNum" sz="quarter" idx="4" hasCustomPrompt="0"/>
          </p:nvPr>
        </p:nvSpPr>
        <p:spPr bwMode="auto">
          <a:xfrm>
            <a:off x="8185375" y="4767261"/>
            <a:ext cx="501423"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A1604F1-2378-DB8B-DC7D-3502252C1F66}" type="slidenum">
              <a:rPr lang="en-US"/>
              <a:t/>
            </a:fld>
            <a:endParaRPr lang="en-US"/>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p:txBody>
          <a:bodyPr vertOverflow="overflow" horzOverflow="clip" vert="horz" wrap="square" lIns="45720" tIns="45720" rIns="45720" bIns="45720" numCol="1" spcCol="0" rtlCol="0" fromWordArt="0" anchor="ctr" anchorCtr="0" forceAA="0" upright="0" compatLnSpc="0">
            <a:normAutofit fontScale="90000" lnSpcReduction="2000"/>
          </a:bodyPr>
          <a:lstStyle>
            <a:lvl1pPr algn="l">
              <a:defRPr/>
            </a:lvl1pPr>
          </a:lstStyle>
          <a:p>
            <a:pPr>
              <a:defRPr/>
            </a:pPr>
            <a:r>
              <a:rPr lang="en-US"/>
              <a:t>Proposal for grid without glue</a:t>
            </a:r>
            <a:endParaRPr/>
          </a:p>
        </p:txBody>
      </p:sp>
      <p:sp>
        <p:nvSpPr>
          <p:cNvPr id="5" name="Espace réservé du contenu 2" hidden="0"/>
          <p:cNvSpPr>
            <a:spLocks noGrp="1"/>
          </p:cNvSpPr>
          <p:nvPr isPhoto="0" userDrawn="0">
            <p:ph idx="1" hasCustomPrompt="0"/>
          </p:nvPr>
        </p:nvSpPr>
        <p:spPr bwMode="auto"/>
        <p:txBody>
          <a:bodyPr/>
          <a:lstStyle/>
          <a:p>
            <a:pPr>
              <a:defRPr/>
            </a:pPr>
            <a:r>
              <a:rPr lang="en-US" sz="2000"/>
              <a:t>The company who makes the Emittance SEM-Grids could make a ceramic PCB for us with titanium-copper-gold tracks and plated -through holes.</a:t>
            </a:r>
            <a:endParaRPr lang="en-US" sz="2000"/>
          </a:p>
          <a:p>
            <a:pPr>
              <a:defRPr/>
            </a:pPr>
            <a:r>
              <a:rPr lang="en-US" sz="2000"/>
              <a:t>We believe that the connector pins could be vacuum brazed with fluxless mostly gold solder.</a:t>
            </a:r>
            <a:endParaRPr lang="en-US" sz="2000"/>
          </a:p>
          <a:p>
            <a:pPr>
              <a:defRPr/>
            </a:pPr>
            <a:r>
              <a:rPr lang="en-US" sz="2000"/>
              <a:t>The wires would then be resistance welded as they are now.</a:t>
            </a:r>
            <a:endParaRPr lang="en-US" sz="2000"/>
          </a:p>
          <a:p>
            <a:pPr>
              <a:defRPr/>
            </a:pPr>
            <a:r>
              <a:rPr lang="en-US" sz="2000"/>
              <a:t>This will require some R&amp;D.</a:t>
            </a:r>
            <a:endParaRPr lang="en-US" sz="2000"/>
          </a:p>
        </p:txBody>
      </p:sp>
      <p:sp>
        <p:nvSpPr>
          <p:cNvPr id="6" name="Date Placeholder 1" hidden="0"/>
          <p:cNvSpPr>
            <a:spLocks noGrp="1"/>
          </p:cNvSpPr>
          <p:nvPr isPhoto="0" userDrawn="0">
            <p:ph type="dt" sz="half" idx="2" hasCustomPrompt="0"/>
          </p:nvPr>
        </p:nvSpPr>
        <p:spPr bwMode="auto">
          <a:xfrm>
            <a:off x="2969334" y="4771782"/>
            <a:ext cx="2133599"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DE23A711-4709-1307-6F0D-42215FF0BCA0}" type="datetime1">
              <a:rPr lang="en-US"/>
              <a:t/>
            </a:fld>
            <a:endParaRPr lang="en-US"/>
          </a:p>
        </p:txBody>
      </p:sp>
      <p:sp>
        <p:nvSpPr>
          <p:cNvPr id="7" name="Footer Placeholder 2" hidden="0"/>
          <p:cNvSpPr>
            <a:spLocks noGrp="1"/>
          </p:cNvSpPr>
          <p:nvPr isPhoto="0" userDrawn="0">
            <p:ph type="ftr" sz="quarter" idx="3" hasCustomPrompt="0"/>
          </p:nvPr>
        </p:nvSpPr>
        <p:spPr bwMode="auto">
          <a:xfrm>
            <a:off x="5182755" y="4767261"/>
            <a:ext cx="2895598"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8" name="Slide Number Placeholder 3" hidden="0"/>
          <p:cNvSpPr>
            <a:spLocks noGrp="1"/>
          </p:cNvSpPr>
          <p:nvPr isPhoto="0" userDrawn="0">
            <p:ph type="sldNum" sz="quarter" idx="4" hasCustomPrompt="0"/>
          </p:nvPr>
        </p:nvSpPr>
        <p:spPr bwMode="auto">
          <a:xfrm>
            <a:off x="8185375" y="4767261"/>
            <a:ext cx="501423"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49793AF-76B1-3EF0-E05D-FF5453B6C8BB}" type="slidenum">
              <a:rPr lang="en-US"/>
              <a:t/>
            </a:fld>
            <a:endParaRPr lang="en-US"/>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p:txBody>
          <a:bodyPr/>
          <a:lstStyle>
            <a:lvl1pPr algn="l">
              <a:defRPr/>
            </a:lvl1pPr>
          </a:lstStyle>
          <a:p>
            <a:pPr>
              <a:defRPr/>
            </a:pPr>
            <a:r>
              <a:rPr lang="en-US"/>
              <a:t>Conclusion</a:t>
            </a:r>
            <a:endParaRPr/>
          </a:p>
        </p:txBody>
      </p:sp>
      <p:sp>
        <p:nvSpPr>
          <p:cNvPr id="5" name="Espace réservé du contenu 2" hidden="0"/>
          <p:cNvSpPr>
            <a:spLocks noGrp="1"/>
          </p:cNvSpPr>
          <p:nvPr isPhoto="0" userDrawn="0">
            <p:ph idx="1" hasCustomPrompt="0"/>
          </p:nvPr>
        </p:nvSpPr>
        <p:spPr bwMode="auto"/>
        <p:txBody>
          <a:bodyPr/>
          <a:lstStyle/>
          <a:p>
            <a:pPr>
              <a:defRPr/>
            </a:pPr>
            <a:r>
              <a:rPr lang="en-US" sz="2000"/>
              <a:t>We would like to produce 5 mechanical assemblies at 20kCHF each.  Some technical design work is also needed.</a:t>
            </a:r>
            <a:endParaRPr lang="en-US" sz="2000"/>
          </a:p>
          <a:p>
            <a:pPr>
              <a:defRPr/>
            </a:pPr>
            <a:r>
              <a:rPr lang="en-US" sz="2000"/>
              <a:t>We would like to make ten complete grids.  The price from the EP department is 4kCHF per set.  The price for a glue-less solution is hard to estimate because there will be R&amp;D required.  The labour and material costs of the glue-less solution is also likely to be higher.</a:t>
            </a:r>
            <a:endParaRPr sz="2000"/>
          </a:p>
        </p:txBody>
      </p:sp>
      <p:sp>
        <p:nvSpPr>
          <p:cNvPr id="6" name="Date Placeholder 1" hidden="0"/>
          <p:cNvSpPr>
            <a:spLocks noGrp="1"/>
          </p:cNvSpPr>
          <p:nvPr isPhoto="0" userDrawn="0">
            <p:ph type="dt" sz="half" idx="2" hasCustomPrompt="0"/>
          </p:nvPr>
        </p:nvSpPr>
        <p:spPr bwMode="auto">
          <a:xfrm>
            <a:off x="2969334" y="4771782"/>
            <a:ext cx="2133599"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2B3F5E1-0910-8C05-D729-22F95C94C48E}" type="datetime1">
              <a:rPr lang="en-US"/>
              <a:t/>
            </a:fld>
            <a:endParaRPr lang="en-US"/>
          </a:p>
        </p:txBody>
      </p:sp>
      <p:sp>
        <p:nvSpPr>
          <p:cNvPr id="7" name="Footer Placeholder 2" hidden="0"/>
          <p:cNvSpPr>
            <a:spLocks noGrp="1"/>
          </p:cNvSpPr>
          <p:nvPr isPhoto="0" userDrawn="0">
            <p:ph type="ftr" sz="quarter" idx="3" hasCustomPrompt="0"/>
          </p:nvPr>
        </p:nvSpPr>
        <p:spPr bwMode="auto">
          <a:xfrm>
            <a:off x="5182755" y="4767261"/>
            <a:ext cx="2895598"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8" name="Slide Number Placeholder 3" hidden="0"/>
          <p:cNvSpPr>
            <a:spLocks noGrp="1"/>
          </p:cNvSpPr>
          <p:nvPr isPhoto="0" userDrawn="0">
            <p:ph type="sldNum" sz="quarter" idx="4" hasCustomPrompt="0"/>
          </p:nvPr>
        </p:nvSpPr>
        <p:spPr bwMode="auto">
          <a:xfrm>
            <a:off x="8185375" y="4767261"/>
            <a:ext cx="501423"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2E5A9B9-B993-C58C-A614-6A98B3CBC372}" type="slidenum">
              <a:rPr lang="en-US"/>
              <a:t/>
            </a:fld>
            <a:endParaRPr lang="en-US"/>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le 1" hidden="0"/>
          <p:cNvSpPr>
            <a:spLocks noGrp="1"/>
          </p:cNvSpPr>
          <p:nvPr isPhoto="0" userDrawn="0">
            <p:ph type="title" hasCustomPrompt="0"/>
          </p:nvPr>
        </p:nvSpPr>
        <p:spPr bwMode="auto"/>
        <p:txBody>
          <a:bodyPr>
            <a:normAutofit fontScale="90000"/>
          </a:bodyPr>
          <a:lstStyle/>
          <a:p>
            <a:pPr>
              <a:defRPr/>
            </a:pPr>
            <a:r>
              <a:rPr lang="en-US"/>
              <a:t>Overview</a:t>
            </a:r>
            <a:endParaRPr lang="en-GB"/>
          </a:p>
        </p:txBody>
      </p:sp>
      <p:sp>
        <p:nvSpPr>
          <p:cNvPr id="5" name="Content Placeholder 2" hidden="0"/>
          <p:cNvSpPr>
            <a:spLocks noGrp="1"/>
          </p:cNvSpPr>
          <p:nvPr isPhoto="0" userDrawn="0">
            <p:ph idx="1" hasCustomPrompt="0"/>
          </p:nvPr>
        </p:nvSpPr>
        <p:spPr bwMode="auto">
          <a:xfrm>
            <a:off x="457200" y="994205"/>
            <a:ext cx="8229600" cy="3372386"/>
          </a:xfrm>
        </p:spPr>
        <p:txBody>
          <a:bodyPr vertOverflow="overflow" horzOverflow="clip" vert="horz" wrap="square" lIns="91440" tIns="45720" rIns="91440" bIns="45720" numCol="1" spcCol="0" rtlCol="0" fromWordArt="0" anchor="t" anchorCtr="0" forceAA="0" upright="0" compatLnSpc="0">
            <a:normAutofit fontScale="80000" lnSpcReduction="4000"/>
          </a:bodyPr>
          <a:lstStyle/>
          <a:p>
            <a:pPr>
              <a:defRPr/>
            </a:pPr>
            <a:r>
              <a:rPr sz="2000"/>
              <a:t>ELENA SEM-Grid Profile Monitors provided as an “In-kind” contribution by Japan.</a:t>
            </a:r>
            <a:endParaRPr sz="2000"/>
          </a:p>
          <a:p>
            <a:pPr>
              <a:defRPr/>
            </a:pPr>
            <a:r>
              <a:rPr sz="2000"/>
              <a:t>Approx 46 monitors are planned, of which 39 are already installed and working.  Some have missing wires or connections in their grids.</a:t>
            </a:r>
            <a:endParaRPr sz="2000"/>
          </a:p>
          <a:p>
            <a:pPr>
              <a:defRPr/>
            </a:pPr>
            <a:r>
              <a:rPr lang="en-US" sz="2000"/>
              <a:t>Note that the ELENA SEM-Grids are more sensitive than the Emittance SEM-Grids.  The ELENA bunches are approx 10</a:t>
            </a:r>
            <a:r>
              <a:rPr lang="en-US" sz="2000" baseline="30000"/>
              <a:t>7</a:t>
            </a:r>
            <a:r>
              <a:rPr lang="en-US" sz="2000"/>
              <a:t> particles, compared to 10</a:t>
            </a:r>
            <a:r>
              <a:rPr lang="en-US" sz="2000" baseline="30000"/>
              <a:t>11</a:t>
            </a:r>
            <a:r>
              <a:rPr lang="en-US" sz="2000"/>
              <a:t>, but SEY is 10</a:t>
            </a:r>
            <a:r>
              <a:rPr lang="en-US" sz="2000" baseline="30000"/>
              <a:t>2</a:t>
            </a:r>
            <a:r>
              <a:rPr lang="en-US" sz="2000"/>
              <a:t> lower so the signal is only 100 times smaller in ELENA.</a:t>
            </a:r>
            <a:endParaRPr lang="en-US" sz="2000"/>
          </a:p>
          <a:p>
            <a:pPr>
              <a:defRPr/>
            </a:pPr>
            <a:r>
              <a:rPr lang="en-US" sz="2000"/>
              <a:t>The ELENA SEM-Grids have to be compatible with the ELENA vacuum which means they must be baked at 18</a:t>
            </a:r>
            <a:r>
              <a:rPr lang="en-US" sz="2000" b="0" i="0" u="none" strike="noStrike" cap="none" spc="0">
                <a:solidFill>
                  <a:schemeClr val="tx1"/>
                </a:solidFill>
                <a:latin typeface="+mn-lt"/>
                <a:ea typeface="+mn-ea"/>
                <a:cs typeface="+mn-cs"/>
              </a:rPr>
              <a:t>0 </a:t>
            </a:r>
            <a:r>
              <a:rPr lang="en-US" sz="2000" b="0" i="0" u="none" strike="noStrike" cap="none" spc="0">
                <a:solidFill>
                  <a:schemeClr val="tx1"/>
                </a:solidFill>
                <a:latin typeface="Cambria Math"/>
                <a:ea typeface="Cambria Math"/>
                <a:cs typeface="Cambria Math"/>
              </a:rPr>
              <a:t>ͦ</a:t>
            </a:r>
            <a:r>
              <a:rPr lang="en-US" sz="2000" b="0" i="0" u="none" strike="noStrike" cap="none" spc="0">
                <a:solidFill>
                  <a:schemeClr val="tx1"/>
                </a:solidFill>
                <a:latin typeface="+mn-lt"/>
                <a:ea typeface="+mn-ea"/>
                <a:cs typeface="+mn-cs"/>
              </a:rPr>
              <a:t>C</a:t>
            </a:r>
            <a:r>
              <a:rPr lang="en-US" sz="2000"/>
              <a:t>.</a:t>
            </a:r>
            <a:endParaRPr sz="2000"/>
          </a:p>
          <a:p>
            <a:pPr>
              <a:defRPr/>
            </a:pPr>
            <a:r>
              <a:rPr sz="2000"/>
              <a:t>The discussion can be conveniently broken into three parts:</a:t>
            </a:r>
            <a:endParaRPr sz="2000"/>
          </a:p>
          <a:p>
            <a:pPr lvl="1">
              <a:defRPr/>
            </a:pPr>
            <a:r>
              <a:rPr sz="1600"/>
              <a:t>Electronics</a:t>
            </a:r>
            <a:endParaRPr sz="1600"/>
          </a:p>
          <a:p>
            <a:pPr lvl="1">
              <a:defRPr/>
            </a:pPr>
            <a:r>
              <a:rPr sz="1600"/>
              <a:t>Mechanics</a:t>
            </a:r>
            <a:endParaRPr sz="1600"/>
          </a:p>
          <a:p>
            <a:pPr lvl="1">
              <a:defRPr/>
            </a:pPr>
            <a:r>
              <a:rPr sz="1600"/>
              <a:t>Sensor grids</a:t>
            </a:r>
            <a:endParaRPr sz="2000"/>
          </a:p>
          <a:p>
            <a:pPr>
              <a:defRPr/>
            </a:pPr>
            <a:endParaRPr sz="20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a:xfrm flipH="0" flipV="0">
            <a:off x="457200" y="175119"/>
            <a:ext cx="8226852" cy="997645"/>
          </a:xfrm>
        </p:spPr>
        <p:txBody>
          <a:bodyPr vertOverflow="overflow" horzOverflow="clip" vert="horz" wrap="square" lIns="45720" tIns="45720" rIns="45720" bIns="45720" numCol="1" spcCol="0" rtlCol="0" fromWordArt="0" anchor="ctr" anchorCtr="0" forceAA="0" upright="0" compatLnSpc="0">
            <a:normAutofit fontScale="90000" lnSpcReduction="2000"/>
          </a:bodyPr>
          <a:lstStyle>
            <a:lvl1pPr algn="l">
              <a:defRPr/>
            </a:lvl1pPr>
          </a:lstStyle>
          <a:p>
            <a:pPr>
              <a:defRPr/>
            </a:pPr>
            <a:r>
              <a:rPr lang="en-US"/>
              <a:t>Summary of parts needed to complete installation</a:t>
            </a:r>
            <a:endParaRPr/>
          </a:p>
        </p:txBody>
      </p:sp>
      <p:sp>
        <p:nvSpPr>
          <p:cNvPr id="5" name="Date Placeholder 1" hidden="0"/>
          <p:cNvSpPr>
            <a:spLocks noGrp="1"/>
          </p:cNvSpPr>
          <p:nvPr isPhoto="0" userDrawn="0">
            <p:ph type="dt" sz="half" idx="2" hasCustomPrompt="0"/>
          </p:nvPr>
        </p:nvSpPr>
        <p:spPr bwMode="auto">
          <a:xfrm>
            <a:off x="2969334" y="4771782"/>
            <a:ext cx="2133599"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0AB12ED-5C5D-45DA-0AD6-A99B1FE90A88}" type="datetime1">
              <a:rPr lang="en-US"/>
              <a:t/>
            </a:fld>
            <a:endParaRPr lang="en-US"/>
          </a:p>
        </p:txBody>
      </p:sp>
      <p:sp>
        <p:nvSpPr>
          <p:cNvPr id="6" name="Footer Placeholder 2" hidden="0"/>
          <p:cNvSpPr>
            <a:spLocks noGrp="1"/>
          </p:cNvSpPr>
          <p:nvPr isPhoto="0" userDrawn="0">
            <p:ph type="ftr" sz="quarter" idx="3" hasCustomPrompt="0"/>
          </p:nvPr>
        </p:nvSpPr>
        <p:spPr bwMode="auto">
          <a:xfrm>
            <a:off x="5182755" y="4767261"/>
            <a:ext cx="2895598"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7" name="Slide Number Placeholder 3" hidden="0"/>
          <p:cNvSpPr>
            <a:spLocks noGrp="1"/>
          </p:cNvSpPr>
          <p:nvPr isPhoto="0" userDrawn="0">
            <p:ph type="sldNum" sz="quarter" idx="4" hasCustomPrompt="0"/>
          </p:nvPr>
        </p:nvSpPr>
        <p:spPr bwMode="auto">
          <a:xfrm>
            <a:off x="8185375" y="4767261"/>
            <a:ext cx="501423"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5D5D957B-F909-B859-5F70-12314198A035}" type="slidenum">
              <a:rPr lang="en-US"/>
              <a:t/>
            </a:fld>
            <a:endParaRPr lang="en-US"/>
          </a:p>
        </p:txBody>
      </p:sp>
      <p:graphicFrame>
        <p:nvGraphicFramePr>
          <p:cNvPr id="8" name="" hidden="0"/>
          <p:cNvGraphicFramePr>
            <a:graphicFrameLocks xmlns:a="http://schemas.openxmlformats.org/drawingml/2006/main"/>
          </p:cNvGraphicFramePr>
          <p:nvPr isPhoto="0" userDrawn="0"/>
        </p:nvGraphicFramePr>
        <p:xfrm>
          <a:off x="521856" y="1356121"/>
          <a:ext cx="8271518" cy="2141784"/>
        </p:xfrm>
        <a:graphic>
          <a:graphicData uri="http://schemas.openxmlformats.org/drawingml/2006/table">
            <a:tbl>
              <a:tblPr firstRow="1" firstCol="0" lastRow="0" lastCol="0" bandRow="1" bandCol="0">
                <a:tableStyleId>{EFB7F085-4A33-4184-021E-0FD58962C255}</a:tableStyleId>
              </a:tblPr>
              <a:tblGrid>
                <a:gridCol w="1350000"/>
                <a:gridCol w="1080000"/>
                <a:gridCol w="1260000"/>
                <a:gridCol w="1350000"/>
                <a:gridCol w="1620000"/>
                <a:gridCol w="1598818"/>
              </a:tblGrid>
              <a:tr h="926839">
                <a:tc>
                  <a:txBody>
                    <a:bodyPr/>
                    <a:p>
                      <a:pPr>
                        <a:defRPr/>
                      </a:pPr>
                      <a:endParaRPr/>
                    </a:p>
                  </a:txBody>
                  <a:tcPr/>
                </a:tc>
                <a:tc>
                  <a:txBody>
                    <a:bodyPr/>
                    <a:p>
                      <a:pPr>
                        <a:defRPr/>
                      </a:pPr>
                      <a:r>
                        <a:rPr lang="en-US"/>
                        <a:t>Fixed</a:t>
                      </a:r>
                      <a:endParaRPr lang="en-US"/>
                    </a:p>
                    <a:p>
                      <a:pPr>
                        <a:defRPr/>
                      </a:pPr>
                      <a:r>
                        <a:rPr lang="en-US" sz="1200"/>
                        <a:t>(PUMA, </a:t>
                      </a:r>
                      <a:br>
                        <a:rPr lang="en-US" sz="1200"/>
                      </a:br>
                      <a:r>
                        <a:rPr lang="en-US" sz="1200"/>
                        <a:t>Base-STEP)</a:t>
                      </a:r>
                      <a:endParaRPr/>
                    </a:p>
                  </a:txBody>
                  <a:tcPr/>
                </a:tc>
                <a:tc>
                  <a:txBody>
                    <a:bodyPr/>
                    <a:p>
                      <a:pPr>
                        <a:defRPr/>
                      </a:pPr>
                      <a:r>
                        <a:rPr lang="en-US"/>
                        <a:t>Moveable</a:t>
                      </a:r>
                      <a:endParaRPr lang="en-US"/>
                    </a:p>
                    <a:p>
                      <a:pPr>
                        <a:defRPr/>
                      </a:pPr>
                      <a:r>
                        <a:rPr lang="en-US" sz="1200"/>
                        <a:t>(PUMA x 2, ASACUSA)</a:t>
                      </a:r>
                      <a:endParaRPr/>
                    </a:p>
                  </a:txBody>
                  <a:tcPr/>
                </a:tc>
                <a:tc>
                  <a:txBody>
                    <a:bodyPr/>
                    <a:p>
                      <a:pPr>
                        <a:defRPr/>
                      </a:pPr>
                      <a:r>
                        <a:rPr lang="en-US"/>
                        <a:t>Bad grids</a:t>
                      </a:r>
                      <a:endParaRPr lang="en-US"/>
                    </a:p>
                    <a:p>
                      <a:pPr>
                        <a:defRPr/>
                      </a:pPr>
                      <a:r>
                        <a:rPr lang="en-US" sz="1200"/>
                        <a:t>(BSGWA-0533, BSGWA-0611)</a:t>
                      </a:r>
                      <a:endParaRPr/>
                    </a:p>
                  </a:txBody>
                  <a:tcPr/>
                </a:tc>
                <a:tc>
                  <a:txBody>
                    <a:bodyPr/>
                    <a:p>
                      <a:pPr>
                        <a:defRPr/>
                      </a:pPr>
                      <a:r>
                        <a:rPr lang="en-US"/>
                        <a:t>Bellows test</a:t>
                      </a:r>
                      <a:endParaRPr lang="en-US"/>
                    </a:p>
                    <a:p>
                      <a:pPr>
                        <a:defRPr/>
                      </a:pPr>
                      <a:r>
                        <a:rPr lang="en-US" sz="1200"/>
                        <a:t>(Will test to destruction)</a:t>
                      </a:r>
                      <a:endParaRPr lang="en-US"/>
                    </a:p>
                  </a:txBody>
                  <a:tcPr/>
                </a:tc>
                <a:tc>
                  <a:txBody>
                    <a:bodyPr/>
                    <a:p>
                      <a:pPr>
                        <a:defRPr/>
                      </a:pPr>
                      <a:r>
                        <a:rPr lang="en-US"/>
                        <a:t>Stock</a:t>
                      </a:r>
                      <a:endParaRPr lang="en-US"/>
                    </a:p>
                  </a:txBody>
                  <a:tcPr/>
                </a:tc>
              </a:tr>
              <a:tr h="547388">
                <a:tc>
                  <a:txBody>
                    <a:bodyPr/>
                    <a:p>
                      <a:pPr>
                        <a:defRPr/>
                      </a:pPr>
                      <a:r>
                        <a:rPr lang="en-US"/>
                        <a:t>Bellows assemblies</a:t>
                      </a:r>
                      <a:endParaRPr/>
                    </a:p>
                  </a:txBody>
                  <a:tcPr/>
                </a:tc>
                <a:tc>
                  <a:txBody>
                    <a:bodyPr/>
                    <a:p>
                      <a:pPr>
                        <a:defRPr/>
                      </a:pPr>
                      <a:r>
                        <a:rPr lang="en-US"/>
                        <a:t>0</a:t>
                      </a:r>
                      <a:endParaRPr/>
                    </a:p>
                  </a:txBody>
                  <a:tcPr/>
                </a:tc>
                <a:tc>
                  <a:txBody>
                    <a:bodyPr/>
                    <a:p>
                      <a:pPr>
                        <a:defRPr/>
                      </a:pPr>
                      <a:r>
                        <a:rPr lang="en-US"/>
                        <a:t>3</a:t>
                      </a:r>
                      <a:endParaRPr/>
                    </a:p>
                  </a:txBody>
                  <a:tcPr/>
                </a:tc>
                <a:tc>
                  <a:txBody>
                    <a:bodyPr/>
                    <a:p>
                      <a:pPr>
                        <a:defRPr/>
                      </a:pPr>
                      <a:r>
                        <a:rPr lang="en-US"/>
                        <a:t>0</a:t>
                      </a:r>
                      <a:endParaRPr/>
                    </a:p>
                  </a:txBody>
                  <a:tcPr/>
                </a:tc>
                <a:tc>
                  <a:txBody>
                    <a:bodyPr/>
                    <a:p>
                      <a:pPr>
                        <a:defRPr/>
                      </a:pPr>
                      <a:r>
                        <a:rPr lang="en-US"/>
                        <a:t>1</a:t>
                      </a:r>
                      <a:endParaRPr lang="en-US"/>
                    </a:p>
                  </a:txBody>
                  <a:tcPr/>
                </a:tc>
                <a:tc>
                  <a:txBody>
                    <a:bodyPr/>
                    <a:p>
                      <a:pPr>
                        <a:defRPr/>
                      </a:pPr>
                      <a:r>
                        <a:rPr lang="en-US"/>
                        <a:t>7</a:t>
                      </a:r>
                      <a:endParaRPr lang="en-US"/>
                    </a:p>
                  </a:txBody>
                  <a:tcPr/>
                </a:tc>
              </a:tr>
              <a:tr h="536764">
                <a:tc>
                  <a:txBody>
                    <a:bodyPr/>
                    <a:p>
                      <a:pPr>
                        <a:defRPr/>
                      </a:pPr>
                      <a:r>
                        <a:rPr lang="en-US"/>
                        <a:t>Grids</a:t>
                      </a:r>
                      <a:endParaRPr/>
                    </a:p>
                  </a:txBody>
                  <a:tcPr/>
                </a:tc>
                <a:tc>
                  <a:txBody>
                    <a:bodyPr/>
                    <a:p>
                      <a:pPr>
                        <a:defRPr/>
                      </a:pPr>
                      <a:r>
                        <a:rPr lang="en-US"/>
                        <a:t>2</a:t>
                      </a:r>
                      <a:endParaRPr/>
                    </a:p>
                  </a:txBody>
                  <a:tcPr/>
                </a:tc>
                <a:tc>
                  <a:txBody>
                    <a:bodyPr/>
                    <a:p>
                      <a:pPr>
                        <a:defRPr/>
                      </a:pPr>
                      <a:r>
                        <a:rPr lang="en-US"/>
                        <a:t>3</a:t>
                      </a:r>
                      <a:endParaRPr/>
                    </a:p>
                  </a:txBody>
                  <a:tcPr/>
                </a:tc>
                <a:tc>
                  <a:txBody>
                    <a:bodyPr/>
                    <a:p>
                      <a:pPr>
                        <a:defRPr/>
                      </a:pPr>
                      <a:r>
                        <a:rPr lang="en-US"/>
                        <a:t>2</a:t>
                      </a:r>
                      <a:endParaRPr/>
                    </a:p>
                  </a:txBody>
                  <a:tcPr/>
                </a:tc>
                <a:tc>
                  <a:txBody>
                    <a:bodyPr/>
                    <a:p>
                      <a:pPr>
                        <a:defRPr/>
                      </a:pPr>
                      <a:r>
                        <a:rPr lang="en-US"/>
                        <a:t>0</a:t>
                      </a:r>
                      <a:endParaRPr lang="en-US"/>
                    </a:p>
                  </a:txBody>
                  <a:tcPr/>
                </a:tc>
                <a:tc>
                  <a:txBody>
                    <a:bodyPr/>
                    <a:p>
                      <a:pPr>
                        <a:defRPr/>
                      </a:pPr>
                      <a:r>
                        <a:rPr lang="en-US"/>
                        <a:t>0</a:t>
                      </a:r>
                      <a:endParaRPr lang="en-US"/>
                    </a:p>
                  </a:txBody>
                  <a:tcPr/>
                </a:tc>
              </a:tr>
            </a:tbl>
          </a:graphicData>
        </a:graphic>
      </p:graphicFrame>
      <p:sp>
        <p:nvSpPr>
          <p:cNvPr id="9" name="Espace réservé du contenu 2" hidden="0"/>
          <p:cNvSpPr>
            <a:spLocks noGrp="1"/>
          </p:cNvSpPr>
          <p:nvPr isPhoto="0" userDrawn="0">
            <p:ph idx="1" hasCustomPrompt="0"/>
          </p:nvPr>
        </p:nvSpPr>
        <p:spPr bwMode="auto">
          <a:xfrm flipH="0" flipV="0">
            <a:off x="457199" y="3577827"/>
            <a:ext cx="8229600" cy="619520"/>
          </a:xfrm>
        </p:spPr>
        <p:txBody>
          <a:bodyPr/>
          <a:lstStyle/>
          <a:p>
            <a:pPr>
              <a:defRPr/>
            </a:pPr>
            <a:r>
              <a:rPr lang="en-US" sz="2000"/>
              <a:t>Need in-house supply of Bellows Assemblies and Grids</a:t>
            </a:r>
            <a:endParaRPr lang="en-US" sz="20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p:txBody>
          <a:bodyPr/>
          <a:lstStyle>
            <a:lvl1pPr algn="l">
              <a:defRPr/>
            </a:lvl1pPr>
          </a:lstStyle>
          <a:p>
            <a:pPr>
              <a:defRPr/>
            </a:pPr>
            <a:r>
              <a:rPr/>
              <a:t>Electronics</a:t>
            </a:r>
            <a:endParaRPr/>
          </a:p>
        </p:txBody>
      </p:sp>
      <p:sp>
        <p:nvSpPr>
          <p:cNvPr id="5" name="Espace réservé du contenu 2" hidden="0"/>
          <p:cNvSpPr>
            <a:spLocks noGrp="1"/>
          </p:cNvSpPr>
          <p:nvPr isPhoto="0" userDrawn="0">
            <p:ph idx="1" hasCustomPrompt="0"/>
          </p:nvPr>
        </p:nvSpPr>
        <p:spPr bwMode="auto">
          <a:xfrm flipH="0" flipV="0">
            <a:off x="457200" y="994204"/>
            <a:ext cx="5589810" cy="3347262"/>
          </a:xfrm>
        </p:spPr>
        <p:txBody>
          <a:bodyPr vertOverflow="overflow" horzOverflow="clip" vert="horz" wrap="square" lIns="91440" tIns="45720" rIns="91440" bIns="45720" numCol="1" spcCol="0" rtlCol="0" fromWordArt="0" anchor="t" anchorCtr="0" forceAA="0" upright="0" compatLnSpc="0">
            <a:normAutofit fontScale="85000" lnSpcReduction="3000"/>
          </a:bodyPr>
          <a:lstStyle/>
          <a:p>
            <a:pPr>
              <a:defRPr/>
            </a:pPr>
            <a:r>
              <a:rPr sz="2400"/>
              <a:t>Basically nothing to do.  All parts have been, or can be, manufactured at CERN and we have all the necessary documentation.</a:t>
            </a:r>
            <a:endParaRPr sz="2400"/>
          </a:p>
          <a:p>
            <a:pPr>
              <a:defRPr/>
            </a:pPr>
            <a:r>
              <a:rPr sz="2400"/>
              <a:t>The ASIC used (which is still in production, and of which we have spares), is extremely sensitive with a noise floor of 0.06 fC and a full scale range of 200 fC.  </a:t>
            </a:r>
            <a:r>
              <a:rPr lang="en-US" sz="2400"/>
              <a:t>We</a:t>
            </a:r>
            <a:r>
              <a:rPr sz="2400"/>
              <a:t> expect that this precludes using the ELENA SEM-Grid </a:t>
            </a:r>
            <a:r>
              <a:rPr sz="2400"/>
              <a:t>electronics</a:t>
            </a:r>
            <a:r>
              <a:rPr sz="2400"/>
              <a:t> in other SEM-Grids, or vice-versa.</a:t>
            </a:r>
            <a:endParaRPr sz="2000"/>
          </a:p>
        </p:txBody>
      </p:sp>
      <p:sp>
        <p:nvSpPr>
          <p:cNvPr id="6" name="Date Placeholder 1" hidden="0"/>
          <p:cNvSpPr>
            <a:spLocks noGrp="1"/>
          </p:cNvSpPr>
          <p:nvPr isPhoto="0" userDrawn="0">
            <p:ph type="dt" sz="half" idx="2" hasCustomPrompt="0"/>
          </p:nvPr>
        </p:nvSpPr>
        <p:spPr bwMode="auto">
          <a:xfrm>
            <a:off x="2969334" y="4771782"/>
            <a:ext cx="2133599"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025900B-71A5-19B1-69D9-7E749576D547}" type="datetime1">
              <a:rPr lang="en-US"/>
              <a:t/>
            </a:fld>
            <a:endParaRPr lang="en-US"/>
          </a:p>
        </p:txBody>
      </p:sp>
      <p:sp>
        <p:nvSpPr>
          <p:cNvPr id="7" name="Footer Placeholder 2" hidden="0"/>
          <p:cNvSpPr>
            <a:spLocks noGrp="1"/>
          </p:cNvSpPr>
          <p:nvPr isPhoto="0" userDrawn="0">
            <p:ph type="ftr" sz="quarter" idx="3" hasCustomPrompt="0"/>
          </p:nvPr>
        </p:nvSpPr>
        <p:spPr bwMode="auto">
          <a:xfrm>
            <a:off x="5182755" y="4767261"/>
            <a:ext cx="2895598"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8" name="Slide Number Placeholder 3" hidden="0"/>
          <p:cNvSpPr>
            <a:spLocks noGrp="1"/>
          </p:cNvSpPr>
          <p:nvPr isPhoto="0" userDrawn="0">
            <p:ph type="sldNum" sz="quarter" idx="4" hasCustomPrompt="0"/>
          </p:nvPr>
        </p:nvSpPr>
        <p:spPr bwMode="auto">
          <a:xfrm>
            <a:off x="8185375" y="4767261"/>
            <a:ext cx="501423"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536696EE-6BE6-6A37-9A5F-E75B774F0855}" type="slidenum">
              <a:rPr lang="en-US"/>
              <a:t/>
            </a:fld>
            <a:endParaRPr lang="en-US"/>
          </a:p>
        </p:txBody>
      </p:sp>
      <p:sp>
        <p:nvSpPr>
          <p:cNvPr id="9" name="" hidden="0"/>
          <p:cNvSpPr/>
          <p:nvPr isPhoto="0" userDrawn="0"/>
        </p:nvSpPr>
        <p:spPr bwMode="auto">
          <a:xfrm flipH="0" flipV="0">
            <a:off x="-5330845" y="4662375"/>
            <a:ext cx="96886" cy="109407"/>
          </a:xfrm>
        </p:spPr>
        <p:txBody>
          <a:bodyPr rot="0" spcFirstLastPara="0" vertOverflow="overflow" horzOverflow="clip" vert="horz" wrap="square" lIns="91440" tIns="45720" rIns="91440" bIns="45720" numCol="1" spcCol="0" rtlCol="0" fromWordArt="0" anchor="t" anchorCtr="0" forceAA="0" upright="0" compatLnSpc="1">
            <a:prstTxWarp prst="textNoShape"/>
            <a:noAutofit/>
          </a:bodyPr>
          <a:p>
            <a:pPr>
              <a:defRPr/>
            </a:pPr>
            <a:endParaRPr/>
          </a:p>
        </p:txBody>
      </p:sp>
      <p:sp>
        <p:nvSpPr>
          <p:cNvPr id="10" name="" hidden="0"/>
          <p:cNvSpPr/>
          <p:nvPr isPhoto="0" userDrawn="0"/>
        </p:nvSpPr>
        <p:spPr bwMode="auto">
          <a:xfrm>
            <a:off x="4444560" y="2434590"/>
            <a:ext cx="254916"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11" name="" hidden="0"/>
          <p:cNvPicPr>
            <a:picLocks noChangeAspect="1"/>
          </p:cNvPicPr>
          <p:nvPr isPhoto="0" userDrawn="0"/>
        </p:nvPicPr>
        <p:blipFill>
          <a:blip r:embed="rId2"/>
          <a:stretch/>
        </p:blipFill>
        <p:spPr bwMode="auto">
          <a:xfrm flipH="0" flipV="0">
            <a:off x="6074619" y="175119"/>
            <a:ext cx="2902071" cy="420776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p:txBody>
          <a:bodyPr/>
          <a:lstStyle>
            <a:lvl1pPr algn="l">
              <a:defRPr/>
            </a:lvl1pPr>
          </a:lstStyle>
          <a:p>
            <a:pPr>
              <a:defRPr/>
            </a:pPr>
            <a:r>
              <a:rPr lang="en-US"/>
              <a:t>Mechanics</a:t>
            </a:r>
            <a:endParaRPr/>
          </a:p>
        </p:txBody>
      </p:sp>
      <p:sp>
        <p:nvSpPr>
          <p:cNvPr id="5" name="Espace réservé du contenu 2" hidden="0"/>
          <p:cNvSpPr>
            <a:spLocks noGrp="1"/>
          </p:cNvSpPr>
          <p:nvPr isPhoto="0" userDrawn="0">
            <p:ph idx="1" hasCustomPrompt="0"/>
          </p:nvPr>
        </p:nvSpPr>
        <p:spPr bwMode="auto">
          <a:xfrm flipH="0" flipV="0">
            <a:off x="457200" y="994204"/>
            <a:ext cx="5928017" cy="3203144"/>
          </a:xfrm>
        </p:spPr>
        <p:txBody>
          <a:bodyPr vertOverflow="overflow" horzOverflow="clip" vert="horz" wrap="square" lIns="91440" tIns="45720" rIns="91440" bIns="45720" numCol="1" spcCol="0" rtlCol="0" fromWordArt="0" anchor="t" anchorCtr="0" forceAA="0" upright="0" compatLnSpc="0">
            <a:normAutofit fontScale="60000" lnSpcReduction="8000"/>
          </a:bodyPr>
          <a:lstStyle/>
          <a:p>
            <a:pPr>
              <a:defRPr/>
            </a:pPr>
            <a:r>
              <a:rPr lang="en-US" sz="2600"/>
              <a:t>We have</a:t>
            </a:r>
            <a:r>
              <a:rPr lang="en-US" sz="2600"/>
              <a:t> already done a lot of work to improve the design.</a:t>
            </a:r>
            <a:endParaRPr sz="2600"/>
          </a:p>
          <a:p>
            <a:pPr>
              <a:defRPr/>
            </a:pPr>
            <a:r>
              <a:rPr lang="en-US" sz="2600" b="0" i="0" u="none" strike="noStrike" cap="none" spc="0">
                <a:solidFill>
                  <a:schemeClr val="tx1"/>
                </a:solidFill>
                <a:latin typeface="+mn-lt"/>
                <a:ea typeface="+mn-ea"/>
                <a:cs typeface="+mn-cs"/>
              </a:rPr>
              <a:t>We have </a:t>
            </a:r>
            <a:r>
              <a:rPr lang="en-US" sz="2600" b="0" i="0" u="none" strike="noStrike" cap="none" spc="0">
                <a:solidFill>
                  <a:schemeClr val="tx1"/>
                </a:solidFill>
                <a:latin typeface="+mn-lt"/>
                <a:ea typeface="+mn-ea"/>
                <a:cs typeface="+mn-cs"/>
              </a:rPr>
              <a:t>3D Sketch using </a:t>
            </a:r>
            <a:r>
              <a:rPr lang="en-US" sz="2600" b="0" i="0" u="none" strike="noStrike" cap="none" spc="0">
                <a:solidFill>
                  <a:schemeClr val="tx1"/>
                </a:solidFill>
                <a:latin typeface="+mn-lt"/>
                <a:ea typeface="+mn-ea"/>
                <a:cs typeface="+mn-cs"/>
              </a:rPr>
              <a:t>an European bellows unit, and </a:t>
            </a:r>
            <a:r>
              <a:rPr lang="en-US" sz="2600" b="0" i="0" u="none" strike="noStrike" cap="none" spc="0">
                <a:solidFill>
                  <a:schemeClr val="tx1"/>
                </a:solidFill>
                <a:latin typeface="+mn-lt"/>
                <a:ea typeface="+mn-ea"/>
                <a:cs typeface="+mn-cs"/>
              </a:rPr>
              <a:t>eventually a bellow </a:t>
            </a:r>
            <a:r>
              <a:rPr lang="en-US" sz="2600" b="0" i="0" u="none" strike="noStrike" cap="none" spc="0">
                <a:solidFill>
                  <a:schemeClr val="tx1"/>
                </a:solidFill>
                <a:latin typeface="+mn-lt"/>
                <a:ea typeface="+mn-ea"/>
                <a:cs typeface="+mn-cs"/>
              </a:rPr>
              <a:t>guide </a:t>
            </a:r>
            <a:r>
              <a:rPr lang="en-US" sz="2600" b="0" i="0" u="none" strike="noStrike" cap="none" spc="0">
                <a:solidFill>
                  <a:schemeClr val="tx1"/>
                </a:solidFill>
                <a:latin typeface="+mn-lt"/>
                <a:ea typeface="+mn-ea"/>
                <a:cs typeface="+mn-cs"/>
              </a:rPr>
              <a:t>outside </a:t>
            </a:r>
            <a:r>
              <a:rPr lang="en-US" sz="2600" b="0" i="0" u="none" strike="noStrike" cap="none" spc="0">
                <a:solidFill>
                  <a:schemeClr val="tx1"/>
                </a:solidFill>
                <a:latin typeface="+mn-lt"/>
                <a:ea typeface="+mn-ea"/>
                <a:cs typeface="+mn-cs"/>
              </a:rPr>
              <a:t>the vacuum.</a:t>
            </a:r>
            <a:endParaRPr lang="en-US" sz="2600" b="0" i="0" u="none" strike="noStrike" cap="none" spc="0">
              <a:solidFill>
                <a:schemeClr val="tx1"/>
              </a:solidFill>
              <a:latin typeface="+mn-lt"/>
              <a:ea typeface="+mn-ea"/>
              <a:cs typeface="+mn-cs"/>
            </a:endParaRPr>
          </a:p>
          <a:p>
            <a:pPr>
              <a:defRPr/>
            </a:pPr>
            <a:r>
              <a:rPr lang="en-US" sz="2600" b="0" i="0" u="none" strike="noStrike" cap="none" spc="0">
                <a:solidFill>
                  <a:schemeClr val="tx1"/>
                </a:solidFill>
                <a:latin typeface="+mn-lt"/>
                <a:ea typeface="+mn-ea"/>
                <a:cs typeface="+mn-cs"/>
              </a:rPr>
              <a:t>The flange and the grid connection is un-changed.</a:t>
            </a:r>
            <a:endParaRPr lang="en-US" sz="2600"/>
          </a:p>
          <a:p>
            <a:pPr>
              <a:defRPr/>
            </a:pPr>
            <a:r>
              <a:rPr lang="en-US" sz="2600"/>
              <a:t>We have the part numbers of all the major bought-in items (pneumatic cylinder, vacuum feed-through, etc)</a:t>
            </a:r>
            <a:endParaRPr sz="2600"/>
          </a:p>
          <a:p>
            <a:pPr>
              <a:defRPr/>
            </a:pPr>
            <a:r>
              <a:rPr lang="en-US" sz="2600"/>
              <a:t>So we could make the mechanical assemblies ourselves.</a:t>
            </a:r>
            <a:endParaRPr lang="en-US" sz="2600"/>
          </a:p>
          <a:p>
            <a:pPr>
              <a:defRPr/>
            </a:pPr>
            <a:r>
              <a:rPr lang="en-US" sz="2600"/>
              <a:t>We have no spare “installable” tanks, but we do have two spare tanks for vacuum testing.</a:t>
            </a:r>
            <a:endParaRPr lang="en-US" sz="2600"/>
          </a:p>
          <a:p>
            <a:pPr>
              <a:defRPr/>
            </a:pPr>
            <a:r>
              <a:rPr lang="en-US" sz="2600"/>
              <a:t>The cost of buying a complete assembly from Japan is around 5kCHF, but long term we should make them at CERN to ensure availability.</a:t>
            </a:r>
            <a:endParaRPr lang="en-US" sz="2600"/>
          </a:p>
          <a:p>
            <a:pPr marL="36576" indent="0">
              <a:buClr>
                <a:schemeClr val="tx1"/>
              </a:buClr>
              <a:buSzPct val="80000"/>
              <a:buFont typeface="Arial"/>
              <a:buNone/>
              <a:defRPr/>
            </a:pPr>
            <a:endParaRPr lang="en-US" sz="2000"/>
          </a:p>
          <a:p>
            <a:pPr>
              <a:defRPr/>
            </a:pPr>
            <a:endParaRPr lang="en-US" sz="2000"/>
          </a:p>
        </p:txBody>
      </p:sp>
      <p:sp>
        <p:nvSpPr>
          <p:cNvPr id="6" name="Date Placeholder 1" hidden="0"/>
          <p:cNvSpPr>
            <a:spLocks noGrp="1"/>
          </p:cNvSpPr>
          <p:nvPr isPhoto="0" userDrawn="0">
            <p:ph type="dt" sz="half" idx="2" hasCustomPrompt="0"/>
          </p:nvPr>
        </p:nvSpPr>
        <p:spPr bwMode="auto">
          <a:xfrm>
            <a:off x="2969334" y="4771782"/>
            <a:ext cx="2133599"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3A3C3E97-34ED-133A-4F0B-6E29A8D25FCD}" type="datetime1">
              <a:rPr lang="en-US"/>
              <a:t/>
            </a:fld>
            <a:endParaRPr lang="en-US"/>
          </a:p>
        </p:txBody>
      </p:sp>
      <p:sp>
        <p:nvSpPr>
          <p:cNvPr id="7" name="Footer Placeholder 2" hidden="0"/>
          <p:cNvSpPr>
            <a:spLocks noGrp="1"/>
          </p:cNvSpPr>
          <p:nvPr isPhoto="0" userDrawn="0">
            <p:ph type="ftr" sz="quarter" idx="3" hasCustomPrompt="0"/>
          </p:nvPr>
        </p:nvSpPr>
        <p:spPr bwMode="auto">
          <a:xfrm>
            <a:off x="5182755" y="4767261"/>
            <a:ext cx="2895598"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8" name="Slide Number Placeholder 3" hidden="0"/>
          <p:cNvSpPr>
            <a:spLocks noGrp="1"/>
          </p:cNvSpPr>
          <p:nvPr isPhoto="0" userDrawn="0">
            <p:ph type="sldNum" sz="quarter" idx="4" hasCustomPrompt="0"/>
          </p:nvPr>
        </p:nvSpPr>
        <p:spPr bwMode="auto">
          <a:xfrm>
            <a:off x="8185375" y="4767261"/>
            <a:ext cx="501423"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67E2E60-4E40-C8A8-5FD4-E6E7D6E68265}" type="slidenum">
              <a:rPr lang="en-US"/>
              <a:t/>
            </a:fld>
            <a:endParaRPr lang="en-US"/>
          </a:p>
        </p:txBody>
      </p:sp>
      <p:sp>
        <p:nvSpPr>
          <p:cNvPr id="9" name="" hidden="0"/>
          <p:cNvSpPr/>
          <p:nvPr isPhoto="0" userDrawn="0"/>
        </p:nvSpPr>
        <p:spPr bwMode="auto">
          <a:xfrm flipH="0" flipV="0">
            <a:off x="-3172415" y="4148496"/>
            <a:ext cx="45720" cy="686968"/>
          </a:xfrm>
        </p:spPr>
        <p:txBody>
          <a:bodyPr rot="0" spcFirstLastPara="0" vertOverflow="overflow" horzOverflow="clip" vert="horz" wrap="square" lIns="91440" tIns="45720" rIns="91440" bIns="45720" numCol="1" spcCol="0" rtlCol="0" fromWordArt="0" anchor="t" anchorCtr="0" forceAA="0" upright="0" compatLnSpc="1">
            <a:prstTxWarp prst="textNoShape"/>
            <a:noAutofit/>
          </a:bodyPr>
          <a:p>
            <a:pPr>
              <a:defRPr/>
            </a:pPr>
            <a:endParaRPr/>
          </a:p>
        </p:txBody>
      </p:sp>
      <p:pic>
        <p:nvPicPr>
          <p:cNvPr id="10" name="" hidden="0"/>
          <p:cNvPicPr>
            <a:picLocks noChangeAspect="1"/>
          </p:cNvPicPr>
          <p:nvPr isPhoto="0" userDrawn="0"/>
        </p:nvPicPr>
        <p:blipFill>
          <a:blip r:embed="rId2"/>
          <a:stretch/>
        </p:blipFill>
        <p:spPr bwMode="auto">
          <a:xfrm flipH="0" flipV="0">
            <a:off x="6537065" y="917988"/>
            <a:ext cx="2305325" cy="3416576"/>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a:xfrm flipH="0" flipV="0">
            <a:off x="461247" y="102576"/>
            <a:ext cx="8226852" cy="1480038"/>
          </a:xfrm>
        </p:spPr>
        <p:txBody>
          <a:bodyPr vertOverflow="overflow" horzOverflow="clip" vert="horz" wrap="square" lIns="45720" tIns="45720" rIns="45720" bIns="45720" numCol="1" spcCol="0" rtlCol="0" fromWordArt="0" anchor="ctr" anchorCtr="0" forceAA="0" upright="0" compatLnSpc="0">
            <a:normAutofit/>
          </a:bodyPr>
          <a:lstStyle>
            <a:lvl1pPr algn="l">
              <a:defRPr/>
            </a:lvl1pPr>
          </a:lstStyle>
          <a:p>
            <a:pPr>
              <a:defRPr/>
            </a:pPr>
            <a:r>
              <a:rPr lang="en-US" sz="2800" b="0" i="0" u="none" strike="noStrike" cap="none" spc="0">
                <a:solidFill>
                  <a:schemeClr val="tx1"/>
                </a:solidFill>
                <a:latin typeface="+mj-lt"/>
                <a:ea typeface="+mj-ea"/>
                <a:cs typeface="+mj-cs"/>
              </a:rPr>
              <a:t>Proposed new assembly design, compatible with existing flange and grid</a:t>
            </a:r>
            <a:endParaRPr sz="2800"/>
          </a:p>
        </p:txBody>
      </p:sp>
      <p:sp>
        <p:nvSpPr>
          <p:cNvPr id="5" name="Date Placeholder 1" hidden="0"/>
          <p:cNvSpPr>
            <a:spLocks noGrp="1"/>
          </p:cNvSpPr>
          <p:nvPr isPhoto="0" userDrawn="0">
            <p:ph type="dt" sz="half" idx="2" hasCustomPrompt="0"/>
          </p:nvPr>
        </p:nvSpPr>
        <p:spPr bwMode="auto">
          <a:xfrm flipH="0" flipV="0">
            <a:off x="2361252" y="4059353"/>
            <a:ext cx="1726909" cy="197121"/>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FDBD0799-4456-C4E9-9CE8-F7D8D6327949}" type="datetime1">
              <a:rPr lang="en-US"/>
              <a:t/>
            </a:fld>
            <a:endParaRPr lang="en-US"/>
          </a:p>
        </p:txBody>
      </p:sp>
      <p:sp>
        <p:nvSpPr>
          <p:cNvPr id="6" name="Footer Placeholder 2" hidden="0"/>
          <p:cNvSpPr>
            <a:spLocks noGrp="1"/>
          </p:cNvSpPr>
          <p:nvPr isPhoto="0" userDrawn="0">
            <p:ph type="ftr" sz="quarter" idx="3" hasCustomPrompt="0"/>
          </p:nvPr>
        </p:nvSpPr>
        <p:spPr bwMode="auto">
          <a:xfrm flipH="0" flipV="0">
            <a:off x="4574674" y="4054833"/>
            <a:ext cx="2343663" cy="197121"/>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7" name="Slide Number Placeholder 3" hidden="0"/>
          <p:cNvSpPr>
            <a:spLocks noGrp="1"/>
          </p:cNvSpPr>
          <p:nvPr isPhoto="0" userDrawn="0">
            <p:ph type="sldNum" sz="quarter" idx="4" hasCustomPrompt="0"/>
          </p:nvPr>
        </p:nvSpPr>
        <p:spPr bwMode="auto">
          <a:xfrm flipH="0" flipV="0">
            <a:off x="7577294" y="4054833"/>
            <a:ext cx="405846" cy="197121"/>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9D737AD-17AD-78F7-ADF9-B0A25EA51E1E}" type="slidenum">
              <a:rPr lang="en-US"/>
              <a:t/>
            </a:fld>
            <a:endParaRPr lang="en-US"/>
          </a:p>
        </p:txBody>
      </p:sp>
      <p:pic>
        <p:nvPicPr>
          <p:cNvPr id="8" name="Content Placeholder 3" hidden="0"/>
          <p:cNvPicPr>
            <a:picLocks noChangeAspect="1" noGrp="1"/>
          </p:cNvPicPr>
          <p:nvPr isPhoto="0" userDrawn="0"/>
        </p:nvPicPr>
        <p:blipFill>
          <a:blip r:embed="rId2"/>
          <a:stretch/>
        </p:blipFill>
        <p:spPr bwMode="auto">
          <a:xfrm flipH="0" flipV="0">
            <a:off x="326620" y="1282956"/>
            <a:ext cx="7872956" cy="3635632"/>
          </a:xfrm>
          <a:prstGeom prst="rect">
            <a:avLst/>
          </a:prstGeom>
        </p:spPr>
      </p:pic>
      <p:sp>
        <p:nvSpPr>
          <p:cNvPr id="9" name="TextBox 4" hidden="0"/>
          <p:cNvSpPr>
            <a:spLocks noAdjustHandles="0" noChangeArrowheads="0"/>
          </p:cNvSpPr>
          <p:nvPr isPhoto="0" userDrawn="0"/>
        </p:nvSpPr>
        <p:spPr bwMode="auto">
          <a:xfrm flipH="0" flipV="0">
            <a:off x="5016704" y="1506185"/>
            <a:ext cx="3377256" cy="460776"/>
          </a:xfrm>
          <a:prstGeom prst="rect">
            <a:avLst/>
          </a:prstGeom>
          <a:noFill/>
        </p:spPr>
        <p:txBody>
          <a:bodyPr wrap="square" rtlCol="0">
            <a:noAutofit/>
          </a:bodyPr>
          <a:lstStyle/>
          <a:p>
            <a:pPr>
              <a:defRPr/>
            </a:pPr>
            <a:r>
              <a:rPr lang="fr-CH">
                <a:solidFill>
                  <a:srgbClr val="FF0000"/>
                </a:solidFill>
              </a:rPr>
              <a:t>New Double Bellow </a:t>
            </a:r>
            <a:r>
              <a:rPr lang="fr-CH">
                <a:solidFill>
                  <a:srgbClr val="FF0000"/>
                </a:solidFill>
              </a:rPr>
              <a:t>A</a:t>
            </a:r>
            <a:r>
              <a:rPr lang="fr-CH">
                <a:solidFill>
                  <a:srgbClr val="FF0000"/>
                </a:solidFill>
              </a:rPr>
              <a:t>ssembly</a:t>
            </a:r>
            <a:r>
              <a:rPr lang="fr-CH">
                <a:solidFill>
                  <a:srgbClr val="FF0000"/>
                </a:solidFill>
              </a:rPr>
              <a:t> standard </a:t>
            </a:r>
            <a:endParaRPr/>
          </a:p>
          <a:p>
            <a:pPr>
              <a:defRPr/>
            </a:pPr>
            <a:r>
              <a:rPr lang="fr-CH">
                <a:solidFill>
                  <a:srgbClr val="FF0000"/>
                </a:solidFill>
              </a:rPr>
              <a:t>Size 150/120 &gt; 157/127mm</a:t>
            </a:r>
            <a:endParaRPr/>
          </a:p>
        </p:txBody>
      </p:sp>
      <p:sp>
        <p:nvSpPr>
          <p:cNvPr id="10" name="TextBox 5" hidden="0"/>
          <p:cNvSpPr>
            <a:spLocks noAdjustHandles="0" noChangeArrowheads="0"/>
          </p:cNvSpPr>
          <p:nvPr isPhoto="0" userDrawn="0"/>
        </p:nvSpPr>
        <p:spPr bwMode="auto">
          <a:xfrm flipH="0" flipV="0">
            <a:off x="6918337" y="2624424"/>
            <a:ext cx="1916838" cy="658239"/>
          </a:xfrm>
          <a:prstGeom prst="rect">
            <a:avLst/>
          </a:prstGeom>
          <a:noFill/>
        </p:spPr>
        <p:txBody>
          <a:bodyPr wrap="square" rtlCol="0">
            <a:noAutofit/>
          </a:bodyPr>
          <a:lstStyle/>
          <a:p>
            <a:pPr>
              <a:defRPr/>
            </a:pPr>
            <a:r>
              <a:rPr lang="fr-CH">
                <a:solidFill>
                  <a:srgbClr val="FF0000"/>
                </a:solidFill>
              </a:rPr>
              <a:t>Triple new </a:t>
            </a:r>
            <a:r>
              <a:rPr lang="fr-CH">
                <a:solidFill>
                  <a:srgbClr val="FF0000"/>
                </a:solidFill>
              </a:rPr>
              <a:t>ceramique</a:t>
            </a:r>
            <a:r>
              <a:rPr lang="fr-CH">
                <a:solidFill>
                  <a:srgbClr val="FF0000"/>
                </a:solidFill>
              </a:rPr>
              <a:t> </a:t>
            </a:r>
            <a:endParaRPr/>
          </a:p>
          <a:p>
            <a:pPr>
              <a:defRPr/>
            </a:pPr>
            <a:r>
              <a:rPr lang="fr-CH">
                <a:solidFill>
                  <a:srgbClr val="FF0000"/>
                </a:solidFill>
              </a:rPr>
              <a:t>2 &gt; 1 mm </a:t>
            </a:r>
            <a:r>
              <a:rPr lang="fr-CH">
                <a:solidFill>
                  <a:srgbClr val="FF0000"/>
                </a:solidFill>
              </a:rPr>
              <a:t>thickness</a:t>
            </a:r>
            <a:endParaRPr lang="fr-CH">
              <a:solidFill>
                <a:srgbClr val="FF0000"/>
              </a:solidFill>
            </a:endParaRPr>
          </a:p>
          <a:p>
            <a:pPr>
              <a:defRPr/>
            </a:pPr>
            <a:r>
              <a:rPr lang="fr-CH">
                <a:solidFill>
                  <a:srgbClr val="FF0000"/>
                </a:solidFill>
              </a:rPr>
              <a:t>From</a:t>
            </a:r>
            <a:r>
              <a:rPr lang="fr-CH">
                <a:solidFill>
                  <a:srgbClr val="FF0000"/>
                </a:solidFill>
              </a:rPr>
              <a:t> CERN</a:t>
            </a:r>
            <a:endParaRPr/>
          </a:p>
        </p:txBody>
      </p:sp>
      <p:sp>
        <p:nvSpPr>
          <p:cNvPr id="11" name="TextBox 6" hidden="0"/>
          <p:cNvSpPr>
            <a:spLocks noAdjustHandles="0" noChangeArrowheads="0"/>
          </p:cNvSpPr>
          <p:nvPr isPhoto="0" userDrawn="0"/>
        </p:nvSpPr>
        <p:spPr bwMode="auto">
          <a:xfrm flipH="0" flipV="0">
            <a:off x="3398650" y="3791178"/>
            <a:ext cx="2256535" cy="460776"/>
          </a:xfrm>
          <a:prstGeom prst="rect">
            <a:avLst/>
          </a:prstGeom>
          <a:noFill/>
        </p:spPr>
        <p:txBody>
          <a:bodyPr wrap="square" rtlCol="0">
            <a:noAutofit/>
          </a:bodyPr>
          <a:lstStyle/>
          <a:p>
            <a:pPr>
              <a:defRPr/>
            </a:pPr>
            <a:r>
              <a:rPr lang="fr-CH">
                <a:solidFill>
                  <a:srgbClr val="FF0000"/>
                </a:solidFill>
              </a:rPr>
              <a:t>New Sub-D50 plate Ø157 </a:t>
            </a:r>
            <a:endParaRPr/>
          </a:p>
          <a:p>
            <a:pPr>
              <a:defRPr/>
            </a:pPr>
            <a:r>
              <a:rPr lang="fr-CH">
                <a:solidFill>
                  <a:srgbClr val="FF0000"/>
                </a:solidFill>
              </a:rPr>
              <a:t>with</a:t>
            </a:r>
            <a:r>
              <a:rPr lang="fr-CH">
                <a:solidFill>
                  <a:srgbClr val="FF0000"/>
                </a:solidFill>
              </a:rPr>
              <a:t> Allectra </a:t>
            </a:r>
            <a:r>
              <a:rPr lang="fr-CH">
                <a:solidFill>
                  <a:srgbClr val="FF0000"/>
                </a:solidFill>
              </a:rPr>
              <a:t>feedtrough</a:t>
            </a:r>
            <a:endParaRPr lang="fr-CH">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p:txBody>
          <a:bodyPr/>
          <a:lstStyle>
            <a:lvl1pPr algn="l">
              <a:defRPr/>
            </a:lvl1pPr>
          </a:lstStyle>
          <a:p>
            <a:pPr>
              <a:defRPr/>
            </a:pPr>
            <a:r>
              <a:rPr lang="en-US"/>
              <a:t>Feed-through issues</a:t>
            </a:r>
            <a:endParaRPr/>
          </a:p>
        </p:txBody>
      </p:sp>
      <p:sp>
        <p:nvSpPr>
          <p:cNvPr id="5" name="Espace réservé du contenu 2" hidden="0"/>
          <p:cNvSpPr>
            <a:spLocks noGrp="1"/>
          </p:cNvSpPr>
          <p:nvPr isPhoto="0" userDrawn="0">
            <p:ph idx="1" hasCustomPrompt="0"/>
          </p:nvPr>
        </p:nvSpPr>
        <p:spPr bwMode="auto"/>
        <p:txBody>
          <a:bodyPr/>
          <a:lstStyle/>
          <a:p>
            <a:pPr>
              <a:defRPr/>
            </a:pPr>
            <a:r>
              <a:rPr lang="en-US" sz="2000"/>
              <a:t>The first vacuum feed-through used by the Japanese was manufactured by Solid Sealing, approximately 30% leaked during the Vacuum Acceptance Test.</a:t>
            </a:r>
            <a:endParaRPr lang="en-US" sz="2000"/>
          </a:p>
          <a:p>
            <a:pPr>
              <a:defRPr/>
            </a:pPr>
            <a:r>
              <a:rPr lang="en-US" sz="2000"/>
              <a:t>So the production was changed to Allectra, only one or two have failed so far.</a:t>
            </a:r>
            <a:endParaRPr lang="en-US" sz="2000"/>
          </a:p>
          <a:p>
            <a:pPr>
              <a:defRPr/>
            </a:pPr>
            <a:r>
              <a:rPr lang="en-US" sz="2000"/>
              <a:t>But 40% of the installed monitors are still Solid Sealing, and we can expect failures when the transfer lines are baked.</a:t>
            </a:r>
            <a:endParaRPr lang="en-US" sz="2000"/>
          </a:p>
          <a:p>
            <a:pPr>
              <a:defRPr/>
            </a:pPr>
            <a:r>
              <a:rPr lang="en-US" sz="2000"/>
              <a:t>To replace a feed-through at the CERN workshop costs about 5kCHF, so it is cheaper to make a new Bellows Assembly.</a:t>
            </a:r>
            <a:endParaRPr lang="en-US" sz="2000"/>
          </a:p>
        </p:txBody>
      </p:sp>
      <p:sp>
        <p:nvSpPr>
          <p:cNvPr id="6" name="Date Placeholder 1" hidden="0"/>
          <p:cNvSpPr>
            <a:spLocks noGrp="1"/>
          </p:cNvSpPr>
          <p:nvPr isPhoto="0" userDrawn="0">
            <p:ph type="dt" sz="half" idx="2" hasCustomPrompt="0"/>
          </p:nvPr>
        </p:nvSpPr>
        <p:spPr bwMode="auto">
          <a:xfrm>
            <a:off x="2969334" y="4771782"/>
            <a:ext cx="2133599"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89E758D6-C5F5-720C-294A-22FAD4B20DF2}" type="datetime1">
              <a:rPr lang="en-US"/>
              <a:t/>
            </a:fld>
            <a:endParaRPr lang="en-US"/>
          </a:p>
        </p:txBody>
      </p:sp>
      <p:sp>
        <p:nvSpPr>
          <p:cNvPr id="7" name="Footer Placeholder 2" hidden="0"/>
          <p:cNvSpPr>
            <a:spLocks noGrp="1"/>
          </p:cNvSpPr>
          <p:nvPr isPhoto="0" userDrawn="0">
            <p:ph type="ftr" sz="quarter" idx="3" hasCustomPrompt="0"/>
          </p:nvPr>
        </p:nvSpPr>
        <p:spPr bwMode="auto">
          <a:xfrm>
            <a:off x="5182755" y="4767261"/>
            <a:ext cx="2895598"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8" name="Slide Number Placeholder 3" hidden="0"/>
          <p:cNvSpPr>
            <a:spLocks noGrp="1"/>
          </p:cNvSpPr>
          <p:nvPr isPhoto="0" userDrawn="0">
            <p:ph type="sldNum" sz="quarter" idx="4" hasCustomPrompt="0"/>
          </p:nvPr>
        </p:nvSpPr>
        <p:spPr bwMode="auto">
          <a:xfrm>
            <a:off x="8185375" y="4767261"/>
            <a:ext cx="501423"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BD319AD-90B2-22B1-E58E-DED02EEB4B7B}" type="slidenum">
              <a:rPr lang="en-US"/>
              <a:t/>
            </a:fld>
            <a:endParaRPr lang="en-US"/>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p:txBody>
          <a:bodyPr/>
          <a:lstStyle>
            <a:lvl1pPr algn="l">
              <a:defRPr/>
            </a:lvl1pPr>
          </a:lstStyle>
          <a:p>
            <a:pPr>
              <a:defRPr/>
            </a:pPr>
            <a:r>
              <a:rPr lang="en-US"/>
              <a:t>Mechanics consolidation reqd</a:t>
            </a:r>
            <a:endParaRPr/>
          </a:p>
        </p:txBody>
      </p:sp>
      <p:sp>
        <p:nvSpPr>
          <p:cNvPr id="5" name="Espace réservé du contenu 2" hidden="0"/>
          <p:cNvSpPr>
            <a:spLocks noGrp="1"/>
          </p:cNvSpPr>
          <p:nvPr isPhoto="0" userDrawn="0">
            <p:ph idx="1" hasCustomPrompt="0"/>
          </p:nvPr>
        </p:nvSpPr>
        <p:spPr bwMode="auto"/>
        <p:txBody>
          <a:bodyPr/>
          <a:lstStyle/>
          <a:p>
            <a:pPr>
              <a:defRPr/>
            </a:pPr>
            <a:r>
              <a:rPr lang="en-US" sz="2000"/>
              <a:t>We have seven complete assemblies (without grids) and we four for the installation and test rig.</a:t>
            </a:r>
            <a:endParaRPr sz="2000"/>
          </a:p>
          <a:p>
            <a:pPr>
              <a:defRPr/>
            </a:pPr>
            <a:r>
              <a:rPr lang="en-US" sz="2000"/>
              <a:t>We would like to make five spares to Jean’s design.</a:t>
            </a:r>
            <a:endParaRPr sz="2000"/>
          </a:p>
          <a:p>
            <a:pPr>
              <a:defRPr/>
            </a:pPr>
            <a:r>
              <a:rPr lang="en-US" sz="2000"/>
              <a:t>Rough cost estimation is 20kCHF each.</a:t>
            </a:r>
            <a:endParaRPr lang="en-US"/>
          </a:p>
        </p:txBody>
      </p:sp>
      <p:sp>
        <p:nvSpPr>
          <p:cNvPr id="6" name="Date Placeholder 1" hidden="0"/>
          <p:cNvSpPr>
            <a:spLocks noGrp="1"/>
          </p:cNvSpPr>
          <p:nvPr isPhoto="0" userDrawn="0">
            <p:ph type="dt" sz="half" idx="2" hasCustomPrompt="0"/>
          </p:nvPr>
        </p:nvSpPr>
        <p:spPr bwMode="auto">
          <a:xfrm>
            <a:off x="2969334" y="4771782"/>
            <a:ext cx="2133599"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2CF04E8-DFD7-BD7D-DB2C-B16B9C39B20C}" type="datetime1">
              <a:rPr lang="en-US"/>
              <a:t/>
            </a:fld>
            <a:endParaRPr lang="en-US"/>
          </a:p>
        </p:txBody>
      </p:sp>
      <p:sp>
        <p:nvSpPr>
          <p:cNvPr id="7" name="Footer Placeholder 2" hidden="0"/>
          <p:cNvSpPr>
            <a:spLocks noGrp="1"/>
          </p:cNvSpPr>
          <p:nvPr isPhoto="0" userDrawn="0">
            <p:ph type="ftr" sz="quarter" idx="3" hasCustomPrompt="0"/>
          </p:nvPr>
        </p:nvSpPr>
        <p:spPr bwMode="auto">
          <a:xfrm>
            <a:off x="5182755" y="4767261"/>
            <a:ext cx="2895598"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8" name="Slide Number Placeholder 3" hidden="0"/>
          <p:cNvSpPr>
            <a:spLocks noGrp="1"/>
          </p:cNvSpPr>
          <p:nvPr isPhoto="0" userDrawn="0">
            <p:ph type="sldNum" sz="quarter" idx="4" hasCustomPrompt="0"/>
          </p:nvPr>
        </p:nvSpPr>
        <p:spPr bwMode="auto">
          <a:xfrm>
            <a:off x="8185375" y="4767261"/>
            <a:ext cx="501423"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67F20122-5197-2078-D4E6-715C5F0B3459}" type="slidenum">
              <a:rPr lang="en-US"/>
              <a:t/>
            </a:fld>
            <a:endParaRPr lang="en-US"/>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re 1" hidden="0"/>
          <p:cNvSpPr>
            <a:spLocks noGrp="1"/>
          </p:cNvSpPr>
          <p:nvPr isPhoto="0" userDrawn="0">
            <p:ph type="title" hasCustomPrompt="0"/>
          </p:nvPr>
        </p:nvSpPr>
        <p:spPr bwMode="auto"/>
        <p:txBody>
          <a:bodyPr/>
          <a:lstStyle>
            <a:lvl1pPr algn="l">
              <a:defRPr/>
            </a:lvl1pPr>
          </a:lstStyle>
          <a:p>
            <a:pPr>
              <a:defRPr/>
            </a:pPr>
            <a:r>
              <a:rPr lang="en-US"/>
              <a:t>Sensor grids</a:t>
            </a:r>
            <a:endParaRPr/>
          </a:p>
        </p:txBody>
      </p:sp>
      <p:sp>
        <p:nvSpPr>
          <p:cNvPr id="5" name="Espace réservé du contenu 2" hidden="0"/>
          <p:cNvSpPr>
            <a:spLocks noGrp="1"/>
          </p:cNvSpPr>
          <p:nvPr isPhoto="0" userDrawn="0">
            <p:ph idx="1" hasCustomPrompt="0"/>
          </p:nvPr>
        </p:nvSpPr>
        <p:spPr bwMode="auto">
          <a:xfrm flipH="0" flipV="0">
            <a:off x="457200" y="994204"/>
            <a:ext cx="8229600" cy="3443892"/>
          </a:xfrm>
        </p:spPr>
        <p:txBody>
          <a:bodyPr vertOverflow="overflow" horzOverflow="clip" vert="horz" wrap="square" lIns="91440" tIns="45720" rIns="91440" bIns="45720" numCol="1" spcCol="0" rtlCol="0" fromWordArt="0" anchor="t" anchorCtr="0" forceAA="0" upright="0" compatLnSpc="0">
            <a:normAutofit/>
          </a:bodyPr>
          <a:lstStyle/>
          <a:p>
            <a:pPr>
              <a:defRPr/>
            </a:pPr>
            <a:r>
              <a:rPr lang="en-GB" sz="2000"/>
              <a:t>These are the parts which have caused the most trouble.</a:t>
            </a:r>
            <a:endParaRPr lang="en-GB" sz="2000"/>
          </a:p>
          <a:p>
            <a:pPr>
              <a:defRPr/>
            </a:pPr>
            <a:r>
              <a:rPr lang="en-GB" sz="2000"/>
              <a:t>They take a long time to make and are fragile.  They sometimes fail during bakeout.</a:t>
            </a:r>
            <a:endParaRPr lang="en-GB" sz="2000"/>
          </a:p>
          <a:p>
            <a:pPr>
              <a:defRPr/>
            </a:pPr>
            <a:r>
              <a:rPr lang="en-GB" sz="2000"/>
              <a:t>We have no spares and the supply of these parts is the “rate limiting step” in our installation </a:t>
            </a:r>
            <a:r>
              <a:rPr lang="en-GB" sz="2000"/>
              <a:t>programme.</a:t>
            </a:r>
            <a:endParaRPr lang="en-GB" sz="2000"/>
          </a:p>
          <a:p>
            <a:pPr>
              <a:defRPr/>
            </a:pPr>
            <a:r>
              <a:rPr lang="en-US" sz="2000"/>
              <a:t>There is a project ongoing with the EP department to produce grids here at CERN.  They plan to use conductive glue, which the vacuum group is not comfortable with.</a:t>
            </a:r>
            <a:endParaRPr lang="en-US" sz="2000"/>
          </a:p>
          <a:p>
            <a:pPr>
              <a:defRPr/>
            </a:pPr>
            <a:r>
              <a:rPr lang="en-US" sz="2000"/>
              <a:t>The ELENA SEM-Grids contain three anode grids in addition to the X and Y sensor grids, so they are quite different to the Emittance SEM-Grids.</a:t>
            </a:r>
            <a:endParaRPr lang="en-GB" sz="2000"/>
          </a:p>
        </p:txBody>
      </p:sp>
      <p:sp>
        <p:nvSpPr>
          <p:cNvPr id="6" name="Date Placeholder 1" hidden="0"/>
          <p:cNvSpPr>
            <a:spLocks noGrp="1"/>
          </p:cNvSpPr>
          <p:nvPr isPhoto="0" userDrawn="0">
            <p:ph type="dt" sz="half" idx="2" hasCustomPrompt="0"/>
          </p:nvPr>
        </p:nvSpPr>
        <p:spPr bwMode="auto">
          <a:xfrm>
            <a:off x="2969334" y="4771782"/>
            <a:ext cx="2133599"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D55B6E0-8BF5-F298-69D7-AAE59203BBD5}" type="datetime1">
              <a:rPr lang="en-US"/>
              <a:t/>
            </a:fld>
            <a:endParaRPr lang="en-US"/>
          </a:p>
        </p:txBody>
      </p:sp>
      <p:sp>
        <p:nvSpPr>
          <p:cNvPr id="7" name="Footer Placeholder 2" hidden="0"/>
          <p:cNvSpPr>
            <a:spLocks noGrp="1"/>
          </p:cNvSpPr>
          <p:nvPr isPhoto="0" userDrawn="0">
            <p:ph type="ftr" sz="quarter" idx="3" hasCustomPrompt="0"/>
          </p:nvPr>
        </p:nvSpPr>
        <p:spPr bwMode="auto">
          <a:xfrm>
            <a:off x="5182755" y="4767261"/>
            <a:ext cx="2895598"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Document reference</a:t>
            </a:r>
            <a:endParaRPr lang="en-US"/>
          </a:p>
        </p:txBody>
      </p:sp>
      <p:sp>
        <p:nvSpPr>
          <p:cNvPr id="8" name="Slide Number Placeholder 3" hidden="0"/>
          <p:cNvSpPr>
            <a:spLocks noGrp="1"/>
          </p:cNvSpPr>
          <p:nvPr isPhoto="0" userDrawn="0">
            <p:ph type="sldNum" sz="quarter" idx="4" hasCustomPrompt="0"/>
          </p:nvPr>
        </p:nvSpPr>
        <p:spPr bwMode="auto">
          <a:xfrm>
            <a:off x="8185375" y="4767261"/>
            <a:ext cx="501423"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9C3D527-0990-218F-30DE-D265A06DDEBE}" type="slidenum">
              <a:rPr lang="en-US"/>
              <a:t/>
            </a:fld>
            <a:endParaRPr lang="en-US"/>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Arial"/>
        <a:cs typeface="Arial"/>
      </a:majorFont>
      <a:minorFont>
        <a:latin typeface="Arial"/>
        <a:ea typeface="Arial"/>
        <a:cs typeface="Arial"/>
      </a:minorFont>
    </a:fontScheme>
    <a:fmtScheme name="Technic">
      <a:fillStyleLst>
        <a:solidFill>
          <a:schemeClr val="phClr"/>
        </a:solidFill>
        <a:gradFill>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a:gsLst>
            <a:gs pos="0">
              <a:schemeClr val="phClr">
                <a:tint val="78000"/>
                <a:satMod val="220000"/>
              </a:schemeClr>
            </a:gs>
            <a:gs pos="100000">
              <a:schemeClr val="phClr">
                <a:shade val="35000"/>
                <a:satMod val="155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theme>
</file>

<file path=docProps/app.xml><?xml version="1.0" encoding="utf-8"?>
<Properties xmlns="http://schemas.openxmlformats.org/officeDocument/2006/extended-properties" xmlns:vt="http://schemas.openxmlformats.org/officeDocument/2006/docPropsVTypes">
  <Template>CERNCorporate16-9.potx</Template>
  <TotalTime>0</TotalTime>
  <Words>0</Words>
  <Application>ONLYOFFICE/6.2.0.148</Application>
  <DocSecurity>0</DocSecurity>
  <PresentationFormat>On-screen Show (16:9)</PresentationFormat>
  <Paragraphs>0</Paragraphs>
  <Slides>14</Slides>
  <Notes>14</Notes>
  <HiddenSlides>0</HiddenSlides>
  <MMClips>2</MMClips>
  <ScaleCrop>0</ScaleCrop>
  <HeadingPairs>
    <vt:vector size="4" baseType="variant">
      <vt:variant>
        <vt:lpstr>Theme</vt:lpstr>
      </vt:variant>
      <vt:variant>
        <vt:i4>1</vt:i4>
      </vt:variant>
      <vt:variant>
        <vt:lpstr>Slide Titles</vt:lpstr>
      </vt:variant>
      <vt:variant>
        <vt:i4>14</vt:i4>
      </vt:variant>
    </vt:vector>
  </HeadingPairs>
  <TitlesOfParts>
    <vt:vector size="15"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Manager/>
  <Company>cern</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CERN User</dc:creator>
  <cp:keywords/>
  <dc:description/>
  <dc:identifier/>
  <dc:language/>
  <cp:lastModifiedBy/>
  <cp:revision>125</cp:revision>
  <dcterms:created xsi:type="dcterms:W3CDTF">2012-11-30T11:04:26Z</dcterms:created>
  <dcterms:modified xsi:type="dcterms:W3CDTF">2021-09-14T13:03:50Z</dcterms:modified>
  <cp:category/>
  <cp:contentStatus/>
  <cp:version/>
</cp:coreProperties>
</file>