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31"/>
  </p:notesMasterIdLst>
  <p:handoutMasterIdLst>
    <p:handoutMasterId r:id="rId32"/>
  </p:handoutMasterIdLst>
  <p:sldIdLst>
    <p:sldId id="295" r:id="rId2"/>
    <p:sldId id="780" r:id="rId3"/>
    <p:sldId id="781" r:id="rId4"/>
    <p:sldId id="782" r:id="rId5"/>
    <p:sldId id="783" r:id="rId6"/>
    <p:sldId id="784" r:id="rId7"/>
    <p:sldId id="787" r:id="rId8"/>
    <p:sldId id="298" r:id="rId9"/>
    <p:sldId id="792" r:id="rId10"/>
    <p:sldId id="793" r:id="rId11"/>
    <p:sldId id="826" r:id="rId12"/>
    <p:sldId id="827" r:id="rId13"/>
    <p:sldId id="794" r:id="rId14"/>
    <p:sldId id="267" r:id="rId15"/>
    <p:sldId id="269" r:id="rId16"/>
    <p:sldId id="805" r:id="rId17"/>
    <p:sldId id="831" r:id="rId18"/>
    <p:sldId id="414" r:id="rId19"/>
    <p:sldId id="417" r:id="rId20"/>
    <p:sldId id="418" r:id="rId21"/>
    <p:sldId id="419" r:id="rId22"/>
    <p:sldId id="280" r:id="rId23"/>
    <p:sldId id="281" r:id="rId24"/>
    <p:sldId id="284" r:id="rId25"/>
    <p:sldId id="285" r:id="rId26"/>
    <p:sldId id="287" r:id="rId27"/>
    <p:sldId id="421" r:id="rId28"/>
    <p:sldId id="422" r:id="rId29"/>
    <p:sldId id="832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3CC"/>
    <a:srgbClr val="CCCCFF"/>
    <a:srgbClr val="FFCCFF"/>
    <a:srgbClr val="FF99CC"/>
    <a:srgbClr val="E8E7FF"/>
    <a:srgbClr val="FF0066"/>
    <a:srgbClr val="4D528F"/>
    <a:srgbClr val="FF3300"/>
    <a:srgbClr val="CC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E358F1-351A-46EA-A74C-38019429075D}" v="20" dt="2021-10-15T12:03:16.0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22" autoAdjust="0"/>
  </p:normalViewPr>
  <p:slideViewPr>
    <p:cSldViewPr>
      <p:cViewPr varScale="1">
        <p:scale>
          <a:sx n="109" d="100"/>
          <a:sy n="109" d="100"/>
        </p:scale>
        <p:origin x="147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816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0.xml"/><Relationship Id="rId2" Type="http://schemas.openxmlformats.org/officeDocument/2006/relationships/slide" Target="slides/slide19.xml"/><Relationship Id="rId1" Type="http://schemas.openxmlformats.org/officeDocument/2006/relationships/slide" Target="slides/slide18.xml"/><Relationship Id="rId6" Type="http://schemas.openxmlformats.org/officeDocument/2006/relationships/slide" Target="slides/slide28.xml"/><Relationship Id="rId5" Type="http://schemas.openxmlformats.org/officeDocument/2006/relationships/slide" Target="slides/slide27.xml"/><Relationship Id="rId4" Type="http://schemas.openxmlformats.org/officeDocument/2006/relationships/slide" Target="slides/slide2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nuel Chazard" userId="c82b4333b0bd47fb" providerId="LiveId" clId="{ECE358F1-351A-46EA-A74C-38019429075D}"/>
    <pc:docChg chg="custSel addSld modSld modShowInfo">
      <pc:chgData name="Emmanuel Chazard" userId="c82b4333b0bd47fb" providerId="LiveId" clId="{ECE358F1-351A-46EA-A74C-38019429075D}" dt="2021-10-15T12:07:55.413" v="248" actId="2744"/>
      <pc:docMkLst>
        <pc:docMk/>
      </pc:docMkLst>
      <pc:sldChg chg="add">
        <pc:chgData name="Emmanuel Chazard" userId="c82b4333b0bd47fb" providerId="LiveId" clId="{ECE358F1-351A-46EA-A74C-38019429075D}" dt="2021-10-15T12:03:16.059" v="245"/>
        <pc:sldMkLst>
          <pc:docMk/>
          <pc:sldMk cId="598131300" sldId="267"/>
        </pc:sldMkLst>
      </pc:sldChg>
      <pc:sldChg chg="add">
        <pc:chgData name="Emmanuel Chazard" userId="c82b4333b0bd47fb" providerId="LiveId" clId="{ECE358F1-351A-46EA-A74C-38019429075D}" dt="2021-10-15T12:03:16.059" v="245"/>
        <pc:sldMkLst>
          <pc:docMk/>
          <pc:sldMk cId="386065616" sldId="269"/>
        </pc:sldMkLst>
      </pc:sldChg>
      <pc:sldChg chg="modSp mod">
        <pc:chgData name="Emmanuel Chazard" userId="c82b4333b0bd47fb" providerId="LiveId" clId="{ECE358F1-351A-46EA-A74C-38019429075D}" dt="2021-10-15T11:52:08.667" v="101" actId="20577"/>
        <pc:sldMkLst>
          <pc:docMk/>
          <pc:sldMk cId="926571279" sldId="287"/>
        </pc:sldMkLst>
        <pc:spChg chg="mod">
          <ac:chgData name="Emmanuel Chazard" userId="c82b4333b0bd47fb" providerId="LiveId" clId="{ECE358F1-351A-46EA-A74C-38019429075D}" dt="2021-10-15T11:52:08.667" v="101" actId="20577"/>
          <ac:spMkLst>
            <pc:docMk/>
            <pc:sldMk cId="926571279" sldId="287"/>
            <ac:spMk id="2" creationId="{B8CBAD87-8E08-40C5-898E-E63554AB3F85}"/>
          </ac:spMkLst>
        </pc:spChg>
      </pc:sldChg>
      <pc:sldChg chg="addSp delSp modSp mod">
        <pc:chgData name="Emmanuel Chazard" userId="c82b4333b0bd47fb" providerId="LiveId" clId="{ECE358F1-351A-46EA-A74C-38019429075D}" dt="2021-10-15T11:37:24.588" v="25" actId="408"/>
        <pc:sldMkLst>
          <pc:docMk/>
          <pc:sldMk cId="4261081937" sldId="295"/>
        </pc:sldMkLst>
        <pc:spChg chg="add del mod">
          <ac:chgData name="Emmanuel Chazard" userId="c82b4333b0bd47fb" providerId="LiveId" clId="{ECE358F1-351A-46EA-A74C-38019429075D}" dt="2021-10-15T11:36:18.187" v="4" actId="478"/>
          <ac:spMkLst>
            <pc:docMk/>
            <pc:sldMk cId="4261081937" sldId="295"/>
            <ac:spMk id="4" creationId="{BE8AA263-B91B-4B9E-8526-122EEEA06AD4}"/>
          </ac:spMkLst>
        </pc:spChg>
        <pc:spChg chg="mod">
          <ac:chgData name="Emmanuel Chazard" userId="c82b4333b0bd47fb" providerId="LiveId" clId="{ECE358F1-351A-46EA-A74C-38019429075D}" dt="2021-10-15T11:36:08.528" v="2" actId="14100"/>
          <ac:spMkLst>
            <pc:docMk/>
            <pc:sldMk cId="4261081937" sldId="295"/>
            <ac:spMk id="8" creationId="{00000000-0000-0000-0000-000000000000}"/>
          </ac:spMkLst>
        </pc:spChg>
        <pc:spChg chg="del">
          <ac:chgData name="Emmanuel Chazard" userId="c82b4333b0bd47fb" providerId="LiveId" clId="{ECE358F1-351A-46EA-A74C-38019429075D}" dt="2021-10-15T11:36:15.298" v="3" actId="478"/>
          <ac:spMkLst>
            <pc:docMk/>
            <pc:sldMk cId="4261081937" sldId="295"/>
            <ac:spMk id="9" creationId="{00000000-0000-0000-0000-000000000000}"/>
          </ac:spMkLst>
        </pc:spChg>
        <pc:spChg chg="del">
          <ac:chgData name="Emmanuel Chazard" userId="c82b4333b0bd47fb" providerId="LiveId" clId="{ECE358F1-351A-46EA-A74C-38019429075D}" dt="2021-10-15T11:36:02.536" v="1" actId="478"/>
          <ac:spMkLst>
            <pc:docMk/>
            <pc:sldMk cId="4261081937" sldId="295"/>
            <ac:spMk id="11" creationId="{00000000-0000-0000-0000-000000000000}"/>
          </ac:spMkLst>
        </pc:spChg>
        <pc:grpChg chg="mod">
          <ac:chgData name="Emmanuel Chazard" userId="c82b4333b0bd47fb" providerId="LiveId" clId="{ECE358F1-351A-46EA-A74C-38019429075D}" dt="2021-10-15T11:37:24.588" v="25" actId="408"/>
          <ac:grpSpMkLst>
            <pc:docMk/>
            <pc:sldMk cId="4261081937" sldId="295"/>
            <ac:grpSpMk id="21" creationId="{00000000-0000-0000-0000-000000000000}"/>
          </ac:grpSpMkLst>
        </pc:grpChg>
        <pc:picChg chg="del">
          <ac:chgData name="Emmanuel Chazard" userId="c82b4333b0bd47fb" providerId="LiveId" clId="{ECE358F1-351A-46EA-A74C-38019429075D}" dt="2021-10-15T11:36:00.644" v="0" actId="478"/>
          <ac:picMkLst>
            <pc:docMk/>
            <pc:sldMk cId="4261081937" sldId="295"/>
            <ac:picMk id="17" creationId="{00000000-0000-0000-0000-000000000000}"/>
          </ac:picMkLst>
        </pc:picChg>
        <pc:picChg chg="mod">
          <ac:chgData name="Emmanuel Chazard" userId="c82b4333b0bd47fb" providerId="LiveId" clId="{ECE358F1-351A-46EA-A74C-38019429075D}" dt="2021-10-15T11:37:24.588" v="25" actId="408"/>
          <ac:picMkLst>
            <pc:docMk/>
            <pc:sldMk cId="4261081937" sldId="295"/>
            <ac:picMk id="23554" creationId="{00000000-0000-0000-0000-000000000000}"/>
          </ac:picMkLst>
        </pc:picChg>
        <pc:picChg chg="mod">
          <ac:chgData name="Emmanuel Chazard" userId="c82b4333b0bd47fb" providerId="LiveId" clId="{ECE358F1-351A-46EA-A74C-38019429075D}" dt="2021-10-15T11:37:24.588" v="25" actId="408"/>
          <ac:picMkLst>
            <pc:docMk/>
            <pc:sldMk cId="4261081937" sldId="295"/>
            <ac:picMk id="23556" creationId="{00000000-0000-0000-0000-000000000000}"/>
          </ac:picMkLst>
        </pc:picChg>
        <pc:picChg chg="mod">
          <ac:chgData name="Emmanuel Chazard" userId="c82b4333b0bd47fb" providerId="LiveId" clId="{ECE358F1-351A-46EA-A74C-38019429075D}" dt="2021-10-15T11:37:24.588" v="25" actId="408"/>
          <ac:picMkLst>
            <pc:docMk/>
            <pc:sldMk cId="4261081937" sldId="295"/>
            <ac:picMk id="297988" creationId="{00000000-0000-0000-0000-000000000000}"/>
          </ac:picMkLst>
        </pc:picChg>
        <pc:picChg chg="mod">
          <ac:chgData name="Emmanuel Chazard" userId="c82b4333b0bd47fb" providerId="LiveId" clId="{ECE358F1-351A-46EA-A74C-38019429075D}" dt="2021-10-15T11:37:24.588" v="25" actId="408"/>
          <ac:picMkLst>
            <pc:docMk/>
            <pc:sldMk cId="4261081937" sldId="295"/>
            <ac:picMk id="297990" creationId="{00000000-0000-0000-0000-000000000000}"/>
          </ac:picMkLst>
        </pc:picChg>
        <pc:picChg chg="mod">
          <ac:chgData name="Emmanuel Chazard" userId="c82b4333b0bd47fb" providerId="LiveId" clId="{ECE358F1-351A-46EA-A74C-38019429075D}" dt="2021-10-15T11:37:24.588" v="25" actId="408"/>
          <ac:picMkLst>
            <pc:docMk/>
            <pc:sldMk cId="4261081937" sldId="295"/>
            <ac:picMk id="297991" creationId="{00000000-0000-0000-0000-000000000000}"/>
          </ac:picMkLst>
        </pc:picChg>
        <pc:picChg chg="mod">
          <ac:chgData name="Emmanuel Chazard" userId="c82b4333b0bd47fb" providerId="LiveId" clId="{ECE358F1-351A-46EA-A74C-38019429075D}" dt="2021-10-15T11:37:24.588" v="25" actId="408"/>
          <ac:picMkLst>
            <pc:docMk/>
            <pc:sldMk cId="4261081937" sldId="295"/>
            <ac:picMk id="297993" creationId="{00000000-0000-0000-0000-000000000000}"/>
          </ac:picMkLst>
        </pc:picChg>
        <pc:picChg chg="mod">
          <ac:chgData name="Emmanuel Chazard" userId="c82b4333b0bd47fb" providerId="LiveId" clId="{ECE358F1-351A-46EA-A74C-38019429075D}" dt="2021-10-15T11:37:24.588" v="25" actId="408"/>
          <ac:picMkLst>
            <pc:docMk/>
            <pc:sldMk cId="4261081937" sldId="295"/>
            <ac:picMk id="297995" creationId="{00000000-0000-0000-0000-000000000000}"/>
          </ac:picMkLst>
        </pc:picChg>
      </pc:sldChg>
      <pc:sldChg chg="modSp mod">
        <pc:chgData name="Emmanuel Chazard" userId="c82b4333b0bd47fb" providerId="LiveId" clId="{ECE358F1-351A-46EA-A74C-38019429075D}" dt="2021-10-15T11:49:49.594" v="41" actId="6549"/>
        <pc:sldMkLst>
          <pc:docMk/>
          <pc:sldMk cId="2113825891" sldId="782"/>
        </pc:sldMkLst>
        <pc:spChg chg="mod">
          <ac:chgData name="Emmanuel Chazard" userId="c82b4333b0bd47fb" providerId="LiveId" clId="{ECE358F1-351A-46EA-A74C-38019429075D}" dt="2021-10-15T11:49:49.594" v="41" actId="6549"/>
          <ac:spMkLst>
            <pc:docMk/>
            <pc:sldMk cId="2113825891" sldId="782"/>
            <ac:spMk id="6" creationId="{00000000-0000-0000-0000-000000000000}"/>
          </ac:spMkLst>
        </pc:spChg>
      </pc:sldChg>
      <pc:sldChg chg="modSp mod">
        <pc:chgData name="Emmanuel Chazard" userId="c82b4333b0bd47fb" providerId="LiveId" clId="{ECE358F1-351A-46EA-A74C-38019429075D}" dt="2021-10-15T11:50:06.233" v="42" actId="20577"/>
        <pc:sldMkLst>
          <pc:docMk/>
          <pc:sldMk cId="3695864545" sldId="787"/>
        </pc:sldMkLst>
        <pc:spChg chg="mod">
          <ac:chgData name="Emmanuel Chazard" userId="c82b4333b0bd47fb" providerId="LiveId" clId="{ECE358F1-351A-46EA-A74C-38019429075D}" dt="2021-10-15T11:50:06.233" v="42" actId="20577"/>
          <ac:spMkLst>
            <pc:docMk/>
            <pc:sldMk cId="3695864545" sldId="787"/>
            <ac:spMk id="6" creationId="{00000000-0000-0000-0000-000000000000}"/>
          </ac:spMkLst>
        </pc:spChg>
      </pc:sldChg>
      <pc:sldChg chg="modSp mod">
        <pc:chgData name="Emmanuel Chazard" userId="c82b4333b0bd47fb" providerId="LiveId" clId="{ECE358F1-351A-46EA-A74C-38019429075D}" dt="2021-10-15T11:50:40.095" v="43" actId="20577"/>
        <pc:sldMkLst>
          <pc:docMk/>
          <pc:sldMk cId="4062105315" sldId="805"/>
        </pc:sldMkLst>
        <pc:spChg chg="mod">
          <ac:chgData name="Emmanuel Chazard" userId="c82b4333b0bd47fb" providerId="LiveId" clId="{ECE358F1-351A-46EA-A74C-38019429075D}" dt="2021-10-15T11:50:40.095" v="43" actId="20577"/>
          <ac:spMkLst>
            <pc:docMk/>
            <pc:sldMk cId="4062105315" sldId="805"/>
            <ac:spMk id="6" creationId="{B5A9F259-B5CB-431B-BCC6-44A4E0DBAD7D}"/>
          </ac:spMkLst>
        </pc:spChg>
      </pc:sldChg>
      <pc:sldChg chg="modSp new mod">
        <pc:chgData name="Emmanuel Chazard" userId="c82b4333b0bd47fb" providerId="LiveId" clId="{ECE358F1-351A-46EA-A74C-38019429075D}" dt="2021-10-15T12:00:45.460" v="244" actId="20577"/>
        <pc:sldMkLst>
          <pc:docMk/>
          <pc:sldMk cId="2276835370" sldId="832"/>
        </pc:sldMkLst>
        <pc:spChg chg="mod">
          <ac:chgData name="Emmanuel Chazard" userId="c82b4333b0bd47fb" providerId="LiveId" clId="{ECE358F1-351A-46EA-A74C-38019429075D}" dt="2021-10-15T12:00:03.872" v="116" actId="20577"/>
          <ac:spMkLst>
            <pc:docMk/>
            <pc:sldMk cId="2276835370" sldId="832"/>
            <ac:spMk id="2" creationId="{B43C3BEB-86C1-4B25-8B77-B9419CEA624B}"/>
          </ac:spMkLst>
        </pc:spChg>
        <pc:spChg chg="mod">
          <ac:chgData name="Emmanuel Chazard" userId="c82b4333b0bd47fb" providerId="LiveId" clId="{ECE358F1-351A-46EA-A74C-38019429075D}" dt="2021-10-15T12:00:45.460" v="244" actId="20577"/>
          <ac:spMkLst>
            <pc:docMk/>
            <pc:sldMk cId="2276835370" sldId="832"/>
            <ac:spMk id="3" creationId="{C7FE1DD2-0DB2-4BB2-B0CF-077B543B996A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10748C6-D1CE-4E0A-BF14-C0DD6F3E7EE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91147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8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7A885C9-7D9D-448A-A13D-5488B9808DE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152806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7A885C9-7D9D-448A-A13D-5488B9808DE4}" type="slidenum">
              <a:rPr lang="fr-FR" altLang="fr-FR" smtClean="0"/>
              <a:pPr>
                <a:defRPr/>
              </a:pPr>
              <a:t>1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54612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4D52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0" y="0"/>
            <a:ext cx="9144000" cy="3276600"/>
          </a:xfrm>
          <a:prstGeom prst="rect">
            <a:avLst/>
          </a:prstGeom>
          <a:solidFill>
            <a:srgbClr val="4D52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3999" cy="3276600"/>
          </a:xfrm>
          <a:solidFill>
            <a:srgbClr val="4D528F"/>
          </a:solidFill>
          <a:ln>
            <a:noFill/>
          </a:ln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52800"/>
            <a:ext cx="6934200" cy="2971800"/>
          </a:xfrm>
        </p:spPr>
        <p:txBody>
          <a:bodyPr anchor="ctr"/>
          <a:lstStyle>
            <a:lvl1pPr marL="812800" indent="-812800">
              <a:buFont typeface="Wingdings" pitchFamily="2" charset="2"/>
              <a:buAutoNum type="romanUcPeriod"/>
              <a:defRPr sz="2800"/>
            </a:lvl1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2021-10-15</a:t>
            </a:r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Emmanuel Chazard, Grégoire Ficheur, Antoine Lamer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63E64CA-B2B3-4C0E-AF7C-17836F2454A5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958195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0" y="0"/>
            <a:ext cx="9144000" cy="3276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3999" cy="3276600"/>
          </a:xfrm>
          <a:solidFill>
            <a:srgbClr val="C00000"/>
          </a:solidFill>
          <a:ln>
            <a:noFill/>
          </a:ln>
        </p:spPr>
        <p:txBody>
          <a:bodyPr/>
          <a:lstStyle>
            <a:lvl1pPr>
              <a:defRPr sz="4800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52800"/>
            <a:ext cx="6934200" cy="2971800"/>
          </a:xfrm>
        </p:spPr>
        <p:txBody>
          <a:bodyPr anchor="ctr"/>
          <a:lstStyle>
            <a:lvl1pPr marL="812800" indent="-812800">
              <a:buFont typeface="Wingdings" pitchFamily="2" charset="2"/>
              <a:buAutoNum type="romanUcPeriod"/>
              <a:defRPr sz="2800"/>
            </a:lvl1pPr>
          </a:lstStyle>
          <a:p>
            <a:r>
              <a:rPr lang="fr-FR"/>
              <a:t>Modifiez le style des sous-titres du masque</a:t>
            </a:r>
            <a:endParaRPr lang="fr-FR" dirty="0"/>
          </a:p>
        </p:txBody>
      </p:sp>
      <p:sp>
        <p:nvSpPr>
          <p:cNvPr id="6" name="Rectangle 47"/>
          <p:cNvSpPr>
            <a:spLocks noGrp="1" noChangeArrowheads="1"/>
          </p:cNvSpPr>
          <p:nvPr>
            <p:ph type="dt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2021-10-15</a:t>
            </a:r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Emmanuel Chazard, Grégoire Ficheur, Antoine Lamer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63E64CA-B2B3-4C0E-AF7C-17836F2454A5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84377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B2127-DB69-404D-AA26-8ED5CA4DFEA8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727112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9388" y="1600200"/>
            <a:ext cx="4316412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413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F3A81-4B03-4EA7-AD0F-A261520B9A46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923815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13" y="0"/>
            <a:ext cx="9128787" cy="1498736"/>
          </a:xfrm>
          <a:ln>
            <a:noFill/>
          </a:ln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1566" y="1599772"/>
            <a:ext cx="4040188" cy="639762"/>
          </a:xfrm>
          <a:ln>
            <a:noFill/>
          </a:ln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1566" y="2239534"/>
            <a:ext cx="4040188" cy="4256782"/>
          </a:xfrm>
          <a:ln>
            <a:noFill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39391" y="1599772"/>
            <a:ext cx="4041775" cy="639762"/>
          </a:xfrm>
          <a:ln>
            <a:noFill/>
          </a:ln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39391" y="2239534"/>
            <a:ext cx="4041775" cy="4256782"/>
          </a:xfrm>
          <a:ln>
            <a:noFill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38948-2A32-4888-9865-2CA544336138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88577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3F4EC-D0DE-4A68-9C37-2A1DB65A65EB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419870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04CD2-3A8C-4756-96D0-BD6C70FFAB94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4108352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7467600" cy="1608138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1182688" y="1981200"/>
            <a:ext cx="7885112" cy="43434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2362200" y="64008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2021-10-15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229600" y="6400800"/>
            <a:ext cx="9144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F691C3-702A-424E-A727-F20A9AEC05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9" name="Espace réservé du pied de page 6"/>
          <p:cNvSpPr>
            <a:spLocks noGrp="1"/>
          </p:cNvSpPr>
          <p:nvPr>
            <p:ph type="ftr" sz="quarter" idx="12"/>
          </p:nvPr>
        </p:nvSpPr>
        <p:spPr>
          <a:xfrm>
            <a:off x="3810000" y="6400800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Emmanuel Chazard, Grégoire Ficheur, Antoine Lamer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447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4D52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1027" name="Rectangle 15"/>
          <p:cNvSpPr>
            <a:spLocks noChangeArrowheads="1"/>
          </p:cNvSpPr>
          <p:nvPr/>
        </p:nvSpPr>
        <p:spPr bwMode="auto">
          <a:xfrm>
            <a:off x="0" y="0"/>
            <a:ext cx="9144000" cy="1524000"/>
          </a:xfrm>
          <a:prstGeom prst="rect">
            <a:avLst/>
          </a:prstGeom>
          <a:solidFill>
            <a:srgbClr val="4D52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600200"/>
            <a:ext cx="8785225" cy="492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5875" y="6597650"/>
            <a:ext cx="10271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1116013" y="6597650"/>
            <a:ext cx="696118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8229600" y="6597650"/>
            <a:ext cx="9144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85BEAC8-BE0C-4CF6-9C41-DD34AC235214}" type="slidenum">
              <a:rPr lang="fr-FR" altLang="fr-FR"/>
              <a:pPr>
                <a:defRPr/>
              </a:pPr>
              <a:t>‹N°›</a:t>
            </a:fld>
            <a:endParaRPr lang="fr-FR" altLang="fr-FR" dirty="0"/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gray">
          <a:xfrm>
            <a:off x="0" y="0"/>
            <a:ext cx="914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5" r:id="rId2"/>
    <p:sldLayoutId id="2147483730" r:id="rId3"/>
    <p:sldLayoutId id="2147483732" r:id="rId4"/>
    <p:sldLayoutId id="2147483733" r:id="rId5"/>
    <p:sldLayoutId id="2147483734" r:id="rId6"/>
    <p:sldLayoutId id="2147483735" r:id="rId7"/>
    <p:sldLayoutId id="2147483746" r:id="rId8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gi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1.png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0.png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2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Relationship Id="rId4" Type="http://schemas.openxmlformats.org/officeDocument/2006/relationships/image" Target="../media/image34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3276600"/>
          </a:xfrm>
          <a:solidFill>
            <a:srgbClr val="C00000"/>
          </a:solidFill>
        </p:spPr>
        <p:txBody>
          <a:bodyPr>
            <a:normAutofit/>
          </a:bodyPr>
          <a:lstStyle/>
          <a:p>
            <a:r>
              <a:rPr lang="en-US" dirty="0"/>
              <a:t>Example : machine learning for adverse drug events prevention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quarter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noProof="0"/>
              <a:t>2021-10-15</a:t>
            </a:r>
            <a:endParaRPr lang="en-US" noProof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FR" noProof="0"/>
              <a:t>Emmanuel Chazard, Grégoire Ficheur, Antoine Lamer</a:t>
            </a:r>
            <a:endParaRPr lang="en-US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54BCFA25-D5F4-4226-891A-B2A4E3638531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  <p:sp>
        <p:nvSpPr>
          <p:cNvPr id="297986" name="AutoShape 2" descr="data:image/jpeg;base64,/9j/4AAQSkZJRgABAQAAAQABAAD/2wCEAAkGBw0QDhQUDxQQFQ8PDw8VDw8QDw8UDxAVFBQXFhYUFBcYHiggGBonHBUWITIhMSsrLi4xGCAzRDQsNygtLi4BCgoKDg0OGhAQGyslHCQuLCwwLDcrLC0sLCwsLC8sLywsLCwvLCwsLC0sLCwsLCwsLCwsLCwsLDA1LCwsLywsLP/AABEIAKAAoAMBIgACEQEDEQH/xAAcAAACAgMBAQAAAAAAAAAAAAAABwMGAgUIAQT/xABHEAABAwICBAUODAYDAAAAAAABAAIDBBEFMQYHEiFBUWFx0hMUFyIkMzVSU3SRkpSzCBUlMlRygZOhscHRIzRCc7LwQ2KC/8QAGQEAAwEBAQAAAAAAAAAAAAAAAQMEAgAF/8QAIxEAAgEDBQEBAAMAAAAAAAAAAAECAxEyEhMhMVEEQRRxgf/aAAwDAQACEQMRAD8AeKELUaTaSUeHRNlq3ObG+QRtLY3vJcWudazQTk0opN8I426FROy5gPlZfZajoo7LmA+Vl9lqOitbU/GZ1L0vaFROy5gPlZfZajoo7LmA+Vl9lqOiu2p+M7UvS9oVE7LmA+Vl9lqOirhhWIxVUEc0JJimYHMJaWkg8YO8IOEo9oKafR9aEIWQghCFxwIXx4viUVLTvmmLhFE3aeWtLiBx2G8qp9ljA/Ky+zT9FaUJPpAckuy8IVH7K+B+Vl9mn6K97K2B+Vl9mn6KO3Pxg1x9LuhUjsrYH5WX2afoo7KuCeVl9mn6K7bn4ztcfS7oWs0fx2mroerUzi6Lac27mlpu3Pcd62ay1bhmgSw+EB4Np/P2e4mTPSw+EB4Np/P2e4mTKOaMVMWIhrSSAMyQBzk2CuXYtx3yDfvo/wB1TWOs4HxXNdbj2SD+ib2Ea28Yq5epUtBDLJwtZJKQ0cbzazRylXVXNYktOMX2VPsW475Bv30f7r4ca0DxWjgdNUxBsTC0OcJGG20bDcDxldG4PNXCIvxDrWM2vsQueWxjh25Hmx9A+1LDWxrBw+opH0dKTM97mbUzLdRZsODrAn553W3buVIhWqSlYbKlBK4nF1Lq8Dfiej2SSOto95aAeXcCfzXLS6l1eFvxPR7IIHW0e4uBPLvAH5LX1Yoz8/bLEhCFCVAhCFxxV9ZwHxNVXt3rdcX37Qy5VzeGLpLWV4Hqv7XL4w5VzoGK35sWS18iIMWWwpgxehioEkOwvdhT7C92Fxw79TA+SRl/MTZZ5j53L+lle1RtTo+Shl3+bLPMfO5f0sryvNq5stp4oEsPhAeDafz9nuJkz0sPhAeDafz9nuJlqjmjqmLETC0F7QcnSMB5i4A/muucKwqmpIhHTRsijH9LGgX5TxnlXIivmh2rDEMQiEz5et6d9jG9/VHySDxms2hYcpKr+iKaV3Ynoya4SHDpNoPBiJ7rnq3RXu2BkrWQt/8AIb22WZul/rB1a4bQYbLUQGcyxmIN25Q5vbPDTcW4ivpl1G9r2lfLtf8AeC7fQHgj0pd6XaI12GStZU9syS/UpmOeYpLZjfk4Z2P4pdJK6Sn/AJYZUfHKK8GrqXV6QcIo7AAdbR7gSfzXMDWrqDV+6+EUhsB3NHuaLBa+rFGPn7ZYEIQoSoEIQuOK3rHHyRVf2uXxhyLnoMXQusW3xTU3t3sZnh2gkCGKz58WTVuyIMWQYpgxZBieJIQxe7CnDF7sLrhHJqiHyXwd/myzzGf+5WV2VM1TD5M4O/y5Z5jP/eJXNefUzZZDFAlh8IDwbT+fs9xMmelh8IDwbT+fs9xMtUc0CpixHUEDZZ4o3bmyzQsceJr3hp/AldBa2dJ6nC6KHrNrWuml6kJC0FsLWsJAaMrm27mK51PISDwEZg8BHKuhNGNPMKxWkEOIdRbOWgTQVGyIpCP62F24g52zCqrrlStdIRRfDX6Kqm1lY6x20apzgN+zJHEYzzgAbvtTY1gPFbo0ZpWbDzDTzhhzY+7TYE85HMVsY9GdGoD1TqVA3ZNw5zoy0W4RtGyo2tbTynq4hSUTtuIva6onF9h2ybtjj8bfvJy3W333LupyWlWsbxi9TFc1q6b0BeXYTSE2v1uzIADdu4FzU1qs9Fpri8UbY2VMgZG0NYC2M2A3AXIum1oOashVOSi+To1C57bp5jP0l/qRdFSN06xj6S/1Iuip/wCPL1Dt5HQCEg26cYx9Jf6kXRWY02xf6Q/1Iuih/Hl6dvIa+sHwVU8sfp7Ybs0hwxb2t0pxKeN0cs73RvFnN2WC44twWpDE+lBwVmLnJSZEGLIMUwasgxMMEOwvdhThi92EDhtaqx8m8Hfpcs8xn/vEriqjqvHydwd+lyzzGatyhqZMrhigSw+EB4Np/P2e4mTPSw+EB4Np/P2e4mWqOaBUxYiYm3c0eM9gPJtOA/VO7sHUX0qq9SDopJR3BBGYIIPERvBV6kxbSdlG2rfUVTaWR7WskLowXbV7ODbX2TbPmVtVS40uxNTceboubdRtCMqmo+7p+itTplqzp8PoX1DJ53ujMYDHtiDTtODd9hfhU+FYPpZU00c8Nbdk0Yexrptl1jlftLXVZ0nqsciPW+IyT7Mg2gyRzDHKGkb2uA7axtzXCVHW3khktNsSuMapmtXjGqZrU8QetapWtQxqma1AJ41qla1etapWtQCYtasw1ZtapA1A4jDVmGqQNWYYgEiDF7sKYNXuygcNHVmPk/g79JlnwZq2Kq6tx3Bwd+kyz4M1alHPJlUekCWHwgB8m0/n7PczJnpZa/fB0HnzPczLVHNAqYsSFBTCWaKN3zZZoY3Wzs97Wn8CnrroxYU9BHTNjYW1Zcy5yibEGuBYB/VfZtxWKRMe0CC02c0gtdxEG4PpC6Kw3EcJx+ka2cRukbsukp3OtNDJaxLOG2e8ZhVV+HGT6QilzFr9K3R6ewUeB07aWSF9bFFTtdTv2zwgPBta1gtvpxJHiGjwqXM2XdThnjB3mNxIuAeYkcxX2Q6r8EY65ie4D+mSeVzPtBO8LRa0tKaXrYUVK5jnOLBKYyOpwsZYhlxu2jYC3AAeRIWmUlo9GO6i9Qq2NUzGrFgU7Aqyc9a1TNavGNUzWoBPWtUrWoa1StashPGtUjWrJrVI1qATANWYapGsWYagcRBiyDFKGrLZXBGRq7HcPB32TLPgzVnVa1fjuLg77JlnwZqyqOeTKI9IEs9ffg6Dz5nuZkzEtNfPg6Dz5nuZlujmgVMWJKBt3NHA57AeYuA/VMLWToJRYbBDJC+d7pKjY/jOYQ0Fjjduy0EG4CoFOO3Z/di/zC6A1paN1eIU0LKUMLo6kPd1R+wNnYcNxsd9yFXUnplHngmhG8X6K/SvQyuw+Br6mVj43yCMNbLM7fsudvDt1rNK3+NaE0VPgzaqMy9WMVM7ZLx1MGTZ2rNtlvKu2s3R6qr6SOOmDC9lQHu237I2dh7c7HfdwXy6cUz4tHhG+23HHSNdY3F2uYDY/Ykqq3p5/RjglcTjArBRaKYlLG2SOB7o3i7HB0diOPeVo2hP/QwAYbTWN/4DN9j+qZVm4rgzTipMUzdDcV+jSetF0lK3Q/FPo8nrR9JO5CRvyG7SEs3RHE/o7/Wj/dSN0TxLyD/TH+6cqEN9nbSEzU6O10TC+SF7WN+c4lpA57FfC1qbemAvQTfVHB/2CVLWpsJuSMSjZnjWrMNWTWqQNWjJgGr0NUoastlAJf8AQMdx8HfX5Z8Gasar2g47j4O+Pyz4M1YVLPJj49Alrr48HQefN9zMmUlrr38HwefN9zKt0c0CpixKwmxB8VzXW49kg2/BM7sz1V7GmpgeLriS/wDglk1pO5vznEBvOTYfiV0kwYXg9JG15ihi3M23DtpX2uS629xNiVVWcVa6uT0k+bOxQGa36s5UtPY8IqJOgvmxvTmsxGjljNMxsLTH1WeOSRwjO0C0G7QLkjK91ea3QLC6uobU27R7AXRRENhmJsWvNuTite4Ws1i4nh8VA6jgMYkvHswQgWjDXgnatublzpUZQbWmPIxqVndirYE/tDQPi2mtcjqLd5AB9FykIwJ96HW+Lqe1wOotzNz6bBd9HSBR7NyhCFKUAhCFxxp9Lh3BN9QfmErWtTT0t/kZvqj/ACCV7QqKXQmp2etapA1etCka1MMGIasg1SBqyDUAl40KHcnB3x/PwZrfrRaGjuXg74/n4M1vVNLtj49Altr28Hweet9zKmSlvr18Hweet9zKtUc0ZqYsTVH32P8AvQ/5tXQOsDROTE44WxysiMMjnkvjc8Ou3ZtYEWXPkLiHAjNrmkc4Nx+IV2brLxk/8kX3DVZVhJtOP4T05JJpjUqtHKg4Qyjin6nKyKJhqGteAQ221YBwIBAIz4Uuce1ezUFK6Z08T2sLR1NkDmE7TgMy48fEvmbrHxjykf3DVDimmOIVcJinewxuLSQImtPam43jlCXCFSP9GpSgzTsCfOhxHxdT2Fv4Ld2/9Uh2J86Huvh1PkP4LdwyWfo6QaPZuEIQpSgEIQuONTpX/IzfVH5hLJgTN0q/kZfqj8wlo0J9LoVU7M2hStCwaFM0Jhg9a1SBqGhSAIBLloiO5eDvj+f7Vu1pdE/5bg+e79M1ulPLsdHoFo9LtF4MThZFO6VrY5RIDEWBxIa5tjtA7rPK3iEE2ndHNX4Yuhqfw0f81X68PQUg1SYd5Wr9eHoJgoW92fpnbj4UEaqMP8rVevD0FmNVlB5Wq9aLoK9oXbs/TtuPhRxqxoPKVPrRdBW/DqNsELImklsTA0F2ztEDjsAF9KFlzb7NKKXQIQhZCCEIXHHzYjRtnidG+4a8WJba4333XWjGhdL483pZ0VZUIqTXQGkyuDQ6m8eX0s6KyGiNN48vpZ+ysKEdbBpRoBopT+NL6WfsshotT+NJ6W/st6hdqYdKPlw+iZAzYYSRcm7rX38y+pCFk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7988" name="Picture 4" descr="http://www.in-jet.dk/en/images/articles/RegH0_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0455" y="4260692"/>
            <a:ext cx="1019905" cy="10199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97990" name="Picture 6" descr="http://etablissements.hopital.fr/pics/photos/structures_photo_logo_15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107" y="4260692"/>
            <a:ext cx="1019905" cy="1019905"/>
          </a:xfrm>
          <a:prstGeom prst="rect">
            <a:avLst/>
          </a:prstGeom>
          <a:noFill/>
        </p:spPr>
      </p:pic>
      <p:grpSp>
        <p:nvGrpSpPr>
          <p:cNvPr id="21" name="Group 20"/>
          <p:cNvGrpSpPr/>
          <p:nvPr/>
        </p:nvGrpSpPr>
        <p:grpSpPr>
          <a:xfrm>
            <a:off x="3212505" y="4398736"/>
            <a:ext cx="1699842" cy="817580"/>
            <a:chOff x="7164288" y="4941168"/>
            <a:chExt cx="1080120" cy="519510"/>
          </a:xfrm>
        </p:grpSpPr>
        <p:pic>
          <p:nvPicPr>
            <p:cNvPr id="297991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164288" y="4941168"/>
              <a:ext cx="519510" cy="519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7993" name="Picture 9" descr="http://www.trimage.eu/images/fp7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668344" y="4966516"/>
              <a:ext cx="576064" cy="468814"/>
            </a:xfrm>
            <a:prstGeom prst="rect">
              <a:avLst/>
            </a:prstGeom>
            <a:noFill/>
          </p:spPr>
        </p:pic>
      </p:grpSp>
      <p:pic>
        <p:nvPicPr>
          <p:cNvPr id="297995" name="Picture 11" descr="http://evalab.univ-lille2.fr/fileadmin/user_upload/Loic/PSIP_logo_medium-to-small_siz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24803" y="4485317"/>
            <a:ext cx="793259" cy="690682"/>
          </a:xfrm>
          <a:prstGeom prst="rect">
            <a:avLst/>
          </a:prstGeom>
          <a:noFill/>
        </p:spPr>
      </p:pic>
      <p:pic>
        <p:nvPicPr>
          <p:cNvPr id="23554" name="Picture 2" descr="RÃ©sultat de recherche d'images pour &quot;universitÃ© de lille&quot;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790" y="4061792"/>
            <a:ext cx="2727398" cy="131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RÃ©sultat de recherche d'images pour &quot;logo chu lille&quot;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631" y="4124673"/>
            <a:ext cx="1219262" cy="121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08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284"/>
    </mc:Choice>
    <mc:Fallback xmlns="">
      <p:transition spd="slow" advTm="1828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i="1" dirty="0"/>
              <a:t>Artificial intelligence</a:t>
            </a:r>
            <a:br>
              <a:rPr lang="en-US" sz="4800" dirty="0"/>
            </a:br>
            <a:r>
              <a:rPr lang="en-US" sz="4800" dirty="0"/>
              <a:t>Example of decision tree</a:t>
            </a:r>
            <a:endParaRPr lang="en-US" sz="60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2021-10-15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Emmanuel Chazard, Grégoire Ficheur, Antoine Lamer</a:t>
            </a:r>
            <a:endParaRPr lang="en-US" noProof="0" dirty="0"/>
          </a:p>
        </p:txBody>
      </p:sp>
      <p:grpSp>
        <p:nvGrpSpPr>
          <p:cNvPr id="2" name="Groupe 26"/>
          <p:cNvGrpSpPr/>
          <p:nvPr/>
        </p:nvGrpSpPr>
        <p:grpSpPr>
          <a:xfrm>
            <a:off x="-97945" y="1571157"/>
            <a:ext cx="5614712" cy="4411365"/>
            <a:chOff x="-120702" y="1571157"/>
            <a:chExt cx="6914528" cy="4411365"/>
          </a:xfrm>
        </p:grpSpPr>
        <p:sp>
          <p:nvSpPr>
            <p:cNvPr id="333829" name="Line 5"/>
            <p:cNvSpPr>
              <a:spLocks noChangeShapeType="1"/>
            </p:cNvSpPr>
            <p:nvPr/>
          </p:nvSpPr>
          <p:spPr bwMode="auto">
            <a:xfrm>
              <a:off x="2329825" y="1571157"/>
              <a:ext cx="0" cy="728663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33830" name="Text Box 6"/>
            <p:cNvSpPr txBox="1">
              <a:spLocks noChangeArrowheads="1"/>
            </p:cNvSpPr>
            <p:nvPr/>
          </p:nvSpPr>
          <p:spPr bwMode="auto">
            <a:xfrm>
              <a:off x="1735727" y="2288707"/>
              <a:ext cx="115327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2"/>
                  </a:solidFill>
                </a:rPr>
                <a:t>f=0.1</a:t>
              </a:r>
            </a:p>
          </p:txBody>
        </p:sp>
        <p:sp>
          <p:nvSpPr>
            <p:cNvPr id="333831" name="Freeform 7"/>
            <p:cNvSpPr>
              <a:spLocks/>
            </p:cNvSpPr>
            <p:nvPr/>
          </p:nvSpPr>
          <p:spPr bwMode="auto">
            <a:xfrm>
              <a:off x="555000" y="2315695"/>
              <a:ext cx="3511550" cy="1292225"/>
            </a:xfrm>
            <a:custGeom>
              <a:avLst/>
              <a:gdLst/>
              <a:ahLst/>
              <a:cxnLst>
                <a:cxn ang="0">
                  <a:pos x="0" y="660"/>
                </a:cxn>
                <a:cxn ang="0">
                  <a:pos x="0" y="0"/>
                </a:cxn>
                <a:cxn ang="0">
                  <a:pos x="718" y="0"/>
                </a:cxn>
                <a:cxn ang="0">
                  <a:pos x="718" y="651"/>
                </a:cxn>
              </a:cxnLst>
              <a:rect l="0" t="0" r="r" b="b"/>
              <a:pathLst>
                <a:path w="718" h="660">
                  <a:moveTo>
                    <a:pt x="0" y="660"/>
                  </a:moveTo>
                  <a:lnTo>
                    <a:pt x="0" y="0"/>
                  </a:lnTo>
                  <a:lnTo>
                    <a:pt x="718" y="0"/>
                  </a:lnTo>
                  <a:lnTo>
                    <a:pt x="718" y="651"/>
                  </a:lnTo>
                </a:path>
              </a:pathLst>
            </a:custGeom>
            <a:noFill/>
            <a:ln w="57150" cap="flat" cmpd="sng">
              <a:solidFill>
                <a:srgbClr val="CC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33832" name="Text Box 8"/>
            <p:cNvSpPr txBox="1">
              <a:spLocks noChangeArrowheads="1"/>
            </p:cNvSpPr>
            <p:nvPr/>
          </p:nvSpPr>
          <p:spPr bwMode="auto">
            <a:xfrm>
              <a:off x="137666" y="3492032"/>
              <a:ext cx="83149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2"/>
                  </a:solidFill>
                </a:rPr>
                <a:t>f=0</a:t>
              </a:r>
            </a:p>
          </p:txBody>
        </p:sp>
        <p:sp>
          <p:nvSpPr>
            <p:cNvPr id="333833" name="Text Box 9"/>
            <p:cNvSpPr txBox="1">
              <a:spLocks noChangeArrowheads="1"/>
            </p:cNvSpPr>
            <p:nvPr/>
          </p:nvSpPr>
          <p:spPr bwMode="auto">
            <a:xfrm>
              <a:off x="3397386" y="3542832"/>
              <a:ext cx="136055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2"/>
                  </a:solidFill>
                </a:rPr>
                <a:t>f=0.25</a:t>
              </a:r>
            </a:p>
          </p:txBody>
        </p:sp>
        <p:sp>
          <p:nvSpPr>
            <p:cNvPr id="333834" name="Text Box 10"/>
            <p:cNvSpPr txBox="1">
              <a:spLocks noChangeArrowheads="1"/>
            </p:cNvSpPr>
            <p:nvPr/>
          </p:nvSpPr>
          <p:spPr bwMode="auto">
            <a:xfrm>
              <a:off x="1925183" y="1801345"/>
              <a:ext cx="904533" cy="46166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VKA</a:t>
              </a:r>
            </a:p>
          </p:txBody>
        </p:sp>
        <p:sp>
          <p:nvSpPr>
            <p:cNvPr id="333835" name="Text Box 11"/>
            <p:cNvSpPr txBox="1">
              <a:spLocks noChangeArrowheads="1"/>
            </p:cNvSpPr>
            <p:nvPr/>
          </p:nvSpPr>
          <p:spPr bwMode="auto">
            <a:xfrm>
              <a:off x="-120702" y="2152182"/>
              <a:ext cx="643952" cy="46166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/>
                <a:t>no</a:t>
              </a:r>
            </a:p>
          </p:txBody>
        </p:sp>
        <p:sp>
          <p:nvSpPr>
            <p:cNvPr id="333836" name="Text Box 12"/>
            <p:cNvSpPr txBox="1">
              <a:spLocks noChangeArrowheads="1"/>
            </p:cNvSpPr>
            <p:nvPr/>
          </p:nvSpPr>
          <p:spPr bwMode="auto">
            <a:xfrm>
              <a:off x="4147514" y="2152182"/>
              <a:ext cx="783087" cy="46166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yes</a:t>
              </a:r>
            </a:p>
          </p:txBody>
        </p:sp>
        <p:sp>
          <p:nvSpPr>
            <p:cNvPr id="333837" name="Freeform 13"/>
            <p:cNvSpPr>
              <a:spLocks/>
            </p:cNvSpPr>
            <p:nvPr/>
          </p:nvSpPr>
          <p:spPr bwMode="auto">
            <a:xfrm>
              <a:off x="2688600" y="3552357"/>
              <a:ext cx="2790825" cy="998538"/>
            </a:xfrm>
            <a:custGeom>
              <a:avLst/>
              <a:gdLst/>
              <a:ahLst/>
              <a:cxnLst>
                <a:cxn ang="0">
                  <a:pos x="0" y="660"/>
                </a:cxn>
                <a:cxn ang="0">
                  <a:pos x="0" y="0"/>
                </a:cxn>
                <a:cxn ang="0">
                  <a:pos x="718" y="0"/>
                </a:cxn>
                <a:cxn ang="0">
                  <a:pos x="718" y="651"/>
                </a:cxn>
              </a:cxnLst>
              <a:rect l="0" t="0" r="r" b="b"/>
              <a:pathLst>
                <a:path w="718" h="660">
                  <a:moveTo>
                    <a:pt x="0" y="660"/>
                  </a:moveTo>
                  <a:lnTo>
                    <a:pt x="0" y="0"/>
                  </a:lnTo>
                  <a:lnTo>
                    <a:pt x="718" y="0"/>
                  </a:lnTo>
                  <a:lnTo>
                    <a:pt x="718" y="651"/>
                  </a:lnTo>
                </a:path>
              </a:pathLst>
            </a:custGeom>
            <a:noFill/>
            <a:ln w="57150" cap="flat" cmpd="sng">
              <a:solidFill>
                <a:srgbClr val="CC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33843" name="Text Box 19"/>
            <p:cNvSpPr txBox="1">
              <a:spLocks noChangeArrowheads="1"/>
            </p:cNvSpPr>
            <p:nvPr/>
          </p:nvSpPr>
          <p:spPr bwMode="auto">
            <a:xfrm>
              <a:off x="1390080" y="3012607"/>
              <a:ext cx="5403746" cy="46166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 dirty="0" err="1"/>
                <a:t>Butyrophenone</a:t>
              </a:r>
              <a:r>
                <a:rPr lang="en-US" dirty="0"/>
                <a:t> discontinuation</a:t>
              </a:r>
            </a:p>
          </p:txBody>
        </p:sp>
        <p:sp>
          <p:nvSpPr>
            <p:cNvPr id="333845" name="Text Box 21"/>
            <p:cNvSpPr txBox="1">
              <a:spLocks noChangeArrowheads="1"/>
            </p:cNvSpPr>
            <p:nvPr/>
          </p:nvSpPr>
          <p:spPr bwMode="auto">
            <a:xfrm>
              <a:off x="1989086" y="3382495"/>
              <a:ext cx="643952" cy="46166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/>
                <a:t>no</a:t>
              </a:r>
            </a:p>
          </p:txBody>
        </p:sp>
        <p:sp>
          <p:nvSpPr>
            <p:cNvPr id="333846" name="Text Box 22"/>
            <p:cNvSpPr txBox="1">
              <a:spLocks noChangeArrowheads="1"/>
            </p:cNvSpPr>
            <p:nvPr/>
          </p:nvSpPr>
          <p:spPr bwMode="auto">
            <a:xfrm>
              <a:off x="5566738" y="3382495"/>
              <a:ext cx="783087" cy="46166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yes</a:t>
              </a:r>
            </a:p>
          </p:txBody>
        </p:sp>
        <p:sp>
          <p:nvSpPr>
            <p:cNvPr id="333847" name="Text Box 23"/>
            <p:cNvSpPr txBox="1">
              <a:spLocks noChangeArrowheads="1"/>
            </p:cNvSpPr>
            <p:nvPr/>
          </p:nvSpPr>
          <p:spPr bwMode="auto">
            <a:xfrm>
              <a:off x="2101645" y="4585820"/>
              <a:ext cx="115327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2"/>
                  </a:solidFill>
                </a:rPr>
                <a:t>f=0.2</a:t>
              </a:r>
            </a:p>
          </p:txBody>
        </p:sp>
        <p:sp>
          <p:nvSpPr>
            <p:cNvPr id="333848" name="Freeform 24"/>
            <p:cNvSpPr>
              <a:spLocks/>
            </p:cNvSpPr>
            <p:nvPr/>
          </p:nvSpPr>
          <p:spPr bwMode="auto">
            <a:xfrm>
              <a:off x="1288425" y="4593757"/>
              <a:ext cx="2790825" cy="996950"/>
            </a:xfrm>
            <a:custGeom>
              <a:avLst/>
              <a:gdLst/>
              <a:ahLst/>
              <a:cxnLst>
                <a:cxn ang="0">
                  <a:pos x="0" y="660"/>
                </a:cxn>
                <a:cxn ang="0">
                  <a:pos x="0" y="0"/>
                </a:cxn>
                <a:cxn ang="0">
                  <a:pos x="718" y="0"/>
                </a:cxn>
                <a:cxn ang="0">
                  <a:pos x="718" y="651"/>
                </a:cxn>
              </a:cxnLst>
              <a:rect l="0" t="0" r="r" b="b"/>
              <a:pathLst>
                <a:path w="718" h="660">
                  <a:moveTo>
                    <a:pt x="0" y="660"/>
                  </a:moveTo>
                  <a:lnTo>
                    <a:pt x="0" y="0"/>
                  </a:lnTo>
                  <a:lnTo>
                    <a:pt x="718" y="0"/>
                  </a:lnTo>
                  <a:lnTo>
                    <a:pt x="718" y="651"/>
                  </a:lnTo>
                </a:path>
              </a:pathLst>
            </a:custGeom>
            <a:noFill/>
            <a:ln w="57150" cap="flat" cmpd="sng">
              <a:solidFill>
                <a:srgbClr val="CC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33849" name="Text Box 25"/>
            <p:cNvSpPr txBox="1">
              <a:spLocks noChangeArrowheads="1"/>
            </p:cNvSpPr>
            <p:nvPr/>
          </p:nvSpPr>
          <p:spPr bwMode="auto">
            <a:xfrm>
              <a:off x="1084659" y="4071470"/>
              <a:ext cx="3214232" cy="46166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Hypoalbuminemia</a:t>
              </a:r>
            </a:p>
          </p:txBody>
        </p:sp>
        <p:sp>
          <p:nvSpPr>
            <p:cNvPr id="333850" name="Text Box 26"/>
            <p:cNvSpPr txBox="1">
              <a:spLocks noChangeArrowheads="1"/>
            </p:cNvSpPr>
            <p:nvPr/>
          </p:nvSpPr>
          <p:spPr bwMode="auto">
            <a:xfrm>
              <a:off x="588912" y="4423895"/>
              <a:ext cx="643952" cy="46166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en-US"/>
                <a:t>no</a:t>
              </a:r>
            </a:p>
          </p:txBody>
        </p:sp>
        <p:sp>
          <p:nvSpPr>
            <p:cNvPr id="333851" name="Text Box 27"/>
            <p:cNvSpPr txBox="1">
              <a:spLocks noChangeArrowheads="1"/>
            </p:cNvSpPr>
            <p:nvPr/>
          </p:nvSpPr>
          <p:spPr bwMode="auto">
            <a:xfrm>
              <a:off x="4166562" y="4423895"/>
              <a:ext cx="783087" cy="461665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/>
                <a:t>yes</a:t>
              </a:r>
            </a:p>
          </p:txBody>
        </p:sp>
        <p:sp>
          <p:nvSpPr>
            <p:cNvPr id="333852" name="Text Box 28"/>
            <p:cNvSpPr txBox="1">
              <a:spLocks noChangeArrowheads="1"/>
            </p:cNvSpPr>
            <p:nvPr/>
          </p:nvSpPr>
          <p:spPr bwMode="auto">
            <a:xfrm>
              <a:off x="4922633" y="4584232"/>
              <a:ext cx="115327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2"/>
                  </a:solidFill>
                </a:rPr>
                <a:t>f=0.4</a:t>
              </a:r>
            </a:p>
          </p:txBody>
        </p:sp>
        <p:sp>
          <p:nvSpPr>
            <p:cNvPr id="333853" name="Text Box 29"/>
            <p:cNvSpPr txBox="1">
              <a:spLocks noChangeArrowheads="1"/>
            </p:cNvSpPr>
            <p:nvPr/>
          </p:nvSpPr>
          <p:spPr bwMode="auto">
            <a:xfrm>
              <a:off x="614500" y="5520857"/>
              <a:ext cx="136055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2"/>
                  </a:solidFill>
                </a:rPr>
                <a:t>f=0.05</a:t>
              </a:r>
            </a:p>
          </p:txBody>
        </p:sp>
        <p:sp>
          <p:nvSpPr>
            <p:cNvPr id="333854" name="Text Box 30"/>
            <p:cNvSpPr txBox="1">
              <a:spLocks noChangeArrowheads="1"/>
            </p:cNvSpPr>
            <p:nvPr/>
          </p:nvSpPr>
          <p:spPr bwMode="auto">
            <a:xfrm>
              <a:off x="3501027" y="5520857"/>
              <a:ext cx="115327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2"/>
                  </a:solidFill>
                </a:rPr>
                <a:t>f=0.5</a:t>
              </a:r>
            </a:p>
          </p:txBody>
        </p:sp>
      </p:grpSp>
      <p:sp>
        <p:nvSpPr>
          <p:cNvPr id="26" name="Rectangle 44"/>
          <p:cNvSpPr txBox="1">
            <a:spLocks noChangeArrowheads="1"/>
          </p:cNvSpPr>
          <p:nvPr/>
        </p:nvSpPr>
        <p:spPr bwMode="auto">
          <a:xfrm>
            <a:off x="6071015" y="1600200"/>
            <a:ext cx="289359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b="0" i="0" u="none" strike="noStrike" kern="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VKA= vitamin</a:t>
            </a:r>
            <a:r>
              <a:rPr kumimoji="0" lang="en-US" b="0" i="0" u="none" strike="noStrike" kern="0" cap="none" spc="0" normalizeH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 antagonists (anticoagulant)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lang="en-US" kern="0" dirty="0">
                <a:latin typeface="+mn-lt"/>
              </a:rPr>
              <a:t>INR= international normalized ratio. Evaluates VKA activity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b="0" i="0" u="none" strike="noStrike" kern="0" cap="none" spc="0" normalizeH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INR&gt;5 =&gt; risk of hemorrhage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lang="en-US" kern="0" baseline="0" dirty="0">
                <a:solidFill>
                  <a:srgbClr val="FF0000"/>
                </a:solidFill>
                <a:latin typeface="+mn-lt"/>
              </a:rPr>
              <a:t>The tree</a:t>
            </a:r>
            <a:r>
              <a:rPr lang="en-US" kern="0" dirty="0">
                <a:solidFill>
                  <a:srgbClr val="FF0000"/>
                </a:solidFill>
                <a:latin typeface="+mn-lt"/>
              </a:rPr>
              <a:t> attempts to explain INR&gt;5</a:t>
            </a:r>
            <a:endParaRPr kumimoji="0" lang="en-US" sz="2000" b="0" i="0" u="none" strike="noStrike" kern="0" cap="none" spc="0" normalizeH="0" baseline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10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24308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654"/>
    </mc:Choice>
    <mc:Fallback xmlns="">
      <p:transition spd="slow" advTm="4265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i="1" dirty="0"/>
              <a:t>Artificial intelligence</a:t>
            </a:r>
            <a:br>
              <a:rPr lang="en-US" sz="4800" dirty="0"/>
            </a:br>
            <a:r>
              <a:rPr lang="en-US" sz="4800" dirty="0"/>
              <a:t>Example of decision tree</a:t>
            </a:r>
            <a:endParaRPr lang="en-US" sz="60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2021-10-15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Emmanuel Chazard, Grégoire Ficheur, Antoine Lamer</a:t>
            </a:r>
            <a:endParaRPr lang="en-US" noProof="0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1891924" y="1571157"/>
            <a:ext cx="0" cy="728663"/>
          </a:xfrm>
          <a:prstGeom prst="lin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3830" name="Text Box 6"/>
          <p:cNvSpPr txBox="1">
            <a:spLocks noChangeArrowheads="1"/>
          </p:cNvSpPr>
          <p:nvPr/>
        </p:nvSpPr>
        <p:spPr bwMode="auto">
          <a:xfrm>
            <a:off x="1409506" y="2288707"/>
            <a:ext cx="93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tx2"/>
                </a:solidFill>
              </a:rPr>
              <a:t>f=0.1</a:t>
            </a:r>
          </a:p>
        </p:txBody>
      </p:sp>
      <p:sp>
        <p:nvSpPr>
          <p:cNvPr id="333831" name="Freeform 7"/>
          <p:cNvSpPr>
            <a:spLocks/>
          </p:cNvSpPr>
          <p:nvPr/>
        </p:nvSpPr>
        <p:spPr bwMode="auto">
          <a:xfrm>
            <a:off x="450736" y="2315695"/>
            <a:ext cx="2851437" cy="1292225"/>
          </a:xfrm>
          <a:custGeom>
            <a:avLst/>
            <a:gdLst/>
            <a:ahLst/>
            <a:cxnLst>
              <a:cxn ang="0">
                <a:pos x="0" y="660"/>
              </a:cxn>
              <a:cxn ang="0">
                <a:pos x="0" y="0"/>
              </a:cxn>
              <a:cxn ang="0">
                <a:pos x="718" y="0"/>
              </a:cxn>
              <a:cxn ang="0">
                <a:pos x="718" y="651"/>
              </a:cxn>
            </a:cxnLst>
            <a:rect l="0" t="0" r="r" b="b"/>
            <a:pathLst>
              <a:path w="718" h="660">
                <a:moveTo>
                  <a:pt x="0" y="660"/>
                </a:moveTo>
                <a:lnTo>
                  <a:pt x="0" y="0"/>
                </a:lnTo>
                <a:lnTo>
                  <a:pt x="718" y="0"/>
                </a:lnTo>
                <a:lnTo>
                  <a:pt x="718" y="651"/>
                </a:lnTo>
              </a:path>
            </a:pathLst>
          </a:cu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3835" name="Text Box 11"/>
          <p:cNvSpPr txBox="1">
            <a:spLocks noChangeArrowheads="1"/>
          </p:cNvSpPr>
          <p:nvPr/>
        </p:nvSpPr>
        <p:spPr bwMode="auto">
          <a:xfrm>
            <a:off x="-97945" y="2152182"/>
            <a:ext cx="522900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/>
              <a:t>no</a:t>
            </a:r>
          </a:p>
        </p:txBody>
      </p:sp>
      <p:sp>
        <p:nvSpPr>
          <p:cNvPr id="333837" name="Freeform 13"/>
          <p:cNvSpPr>
            <a:spLocks/>
          </p:cNvSpPr>
          <p:nvPr/>
        </p:nvSpPr>
        <p:spPr bwMode="auto">
          <a:xfrm>
            <a:off x="2183255" y="3552357"/>
            <a:ext cx="2266196" cy="998538"/>
          </a:xfrm>
          <a:custGeom>
            <a:avLst/>
            <a:gdLst/>
            <a:ahLst/>
            <a:cxnLst>
              <a:cxn ang="0">
                <a:pos x="0" y="660"/>
              </a:cxn>
              <a:cxn ang="0">
                <a:pos x="0" y="0"/>
              </a:cxn>
              <a:cxn ang="0">
                <a:pos x="718" y="0"/>
              </a:cxn>
              <a:cxn ang="0">
                <a:pos x="718" y="651"/>
              </a:cxn>
            </a:cxnLst>
            <a:rect l="0" t="0" r="r" b="b"/>
            <a:pathLst>
              <a:path w="718" h="660">
                <a:moveTo>
                  <a:pt x="0" y="660"/>
                </a:moveTo>
                <a:lnTo>
                  <a:pt x="0" y="0"/>
                </a:lnTo>
                <a:lnTo>
                  <a:pt x="718" y="0"/>
                </a:lnTo>
                <a:lnTo>
                  <a:pt x="718" y="651"/>
                </a:lnTo>
              </a:path>
            </a:pathLst>
          </a:cu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3845" name="Text Box 21"/>
          <p:cNvSpPr txBox="1">
            <a:spLocks noChangeArrowheads="1"/>
          </p:cNvSpPr>
          <p:nvPr/>
        </p:nvSpPr>
        <p:spPr bwMode="auto">
          <a:xfrm>
            <a:off x="1615238" y="3382495"/>
            <a:ext cx="522900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dirty="0"/>
              <a:t>no</a:t>
            </a:r>
          </a:p>
        </p:txBody>
      </p:sp>
      <p:sp>
        <p:nvSpPr>
          <p:cNvPr id="333846" name="Text Box 22"/>
          <p:cNvSpPr txBox="1">
            <a:spLocks noChangeArrowheads="1"/>
          </p:cNvSpPr>
          <p:nvPr/>
        </p:nvSpPr>
        <p:spPr bwMode="auto">
          <a:xfrm>
            <a:off x="4520351" y="3382495"/>
            <a:ext cx="635880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yes</a:t>
            </a:r>
          </a:p>
        </p:txBody>
      </p:sp>
      <p:sp>
        <p:nvSpPr>
          <p:cNvPr id="333848" name="Freeform 24"/>
          <p:cNvSpPr>
            <a:spLocks/>
          </p:cNvSpPr>
          <p:nvPr/>
        </p:nvSpPr>
        <p:spPr bwMode="auto">
          <a:xfrm>
            <a:off x="1046290" y="4593757"/>
            <a:ext cx="2266196" cy="996950"/>
          </a:xfrm>
          <a:custGeom>
            <a:avLst/>
            <a:gdLst/>
            <a:ahLst/>
            <a:cxnLst>
              <a:cxn ang="0">
                <a:pos x="0" y="660"/>
              </a:cxn>
              <a:cxn ang="0">
                <a:pos x="0" y="0"/>
              </a:cxn>
              <a:cxn ang="0">
                <a:pos x="718" y="0"/>
              </a:cxn>
              <a:cxn ang="0">
                <a:pos x="718" y="651"/>
              </a:cxn>
            </a:cxnLst>
            <a:rect l="0" t="0" r="r" b="b"/>
            <a:pathLst>
              <a:path w="718" h="660">
                <a:moveTo>
                  <a:pt x="0" y="660"/>
                </a:moveTo>
                <a:lnTo>
                  <a:pt x="0" y="0"/>
                </a:lnTo>
                <a:lnTo>
                  <a:pt x="718" y="0"/>
                </a:lnTo>
                <a:lnTo>
                  <a:pt x="718" y="651"/>
                </a:lnTo>
              </a:path>
            </a:pathLst>
          </a:cu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3852" name="Text Box 28"/>
          <p:cNvSpPr txBox="1">
            <a:spLocks noChangeArrowheads="1"/>
          </p:cNvSpPr>
          <p:nvPr/>
        </p:nvSpPr>
        <p:spPr bwMode="auto">
          <a:xfrm>
            <a:off x="3997327" y="4584232"/>
            <a:ext cx="93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tx2"/>
                </a:solidFill>
              </a:rPr>
              <a:t>f=0.4</a:t>
            </a:r>
          </a:p>
        </p:txBody>
      </p:sp>
      <p:sp>
        <p:nvSpPr>
          <p:cNvPr id="26" name="Rectangle 44"/>
          <p:cNvSpPr txBox="1">
            <a:spLocks noChangeArrowheads="1"/>
          </p:cNvSpPr>
          <p:nvPr/>
        </p:nvSpPr>
        <p:spPr bwMode="auto">
          <a:xfrm>
            <a:off x="6071015" y="1600200"/>
            <a:ext cx="289359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u="sng" dirty="0">
                <a:sym typeface="Wingdings" pitchFamily="2" charset="2"/>
              </a:rPr>
              <a:t>Rule #1 (4</a:t>
            </a:r>
            <a:r>
              <a:rPr lang="en-US" u="sng" baseline="30000" dirty="0">
                <a:sym typeface="Wingdings" pitchFamily="2" charset="2"/>
              </a:rPr>
              <a:t>th</a:t>
            </a:r>
            <a:r>
              <a:rPr lang="en-US" u="sng" dirty="0">
                <a:sym typeface="Wingdings" pitchFamily="2" charset="2"/>
              </a:rPr>
              <a:t> leaf):</a:t>
            </a:r>
          </a:p>
          <a:p>
            <a:pPr lvl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endParaRPr lang="en-US" dirty="0">
              <a:sym typeface="Wingdings" pitchFamily="2" charset="2"/>
            </a:endParaRPr>
          </a:p>
          <a:p>
            <a:pPr lvl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dirty="0">
                <a:sym typeface="Wingdings" pitchFamily="2" charset="2"/>
              </a:rPr>
              <a:t>VKA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&amp;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butyrophenone</a:t>
            </a:r>
            <a:r>
              <a:rPr lang="en-US" dirty="0">
                <a:sym typeface="Wingdings" pitchFamily="2" charset="2"/>
              </a:rPr>
              <a:t> discontinuation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P=0.4</a:t>
            </a:r>
            <a:endParaRPr kumimoji="0" lang="en-US" sz="2000" b="0" i="0" u="none" strike="noStrike" kern="0" cap="none" spc="0" normalizeH="0" baseline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11</a:t>
            </a:fld>
            <a:endParaRPr lang="fr-FR" altLang="fr-FR" dirty="0"/>
          </a:p>
        </p:txBody>
      </p:sp>
      <p:sp>
        <p:nvSpPr>
          <p:cNvPr id="28" name="Freeform 52"/>
          <p:cNvSpPr>
            <a:spLocks/>
          </p:cNvSpPr>
          <p:nvPr/>
        </p:nvSpPr>
        <p:spPr bwMode="auto">
          <a:xfrm>
            <a:off x="1884998" y="1541639"/>
            <a:ext cx="2580566" cy="305211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65"/>
              </a:cxn>
              <a:cxn ang="0">
                <a:pos x="466" y="265"/>
              </a:cxn>
              <a:cxn ang="0">
                <a:pos x="466" y="685"/>
              </a:cxn>
              <a:cxn ang="0">
                <a:pos x="841" y="685"/>
              </a:cxn>
              <a:cxn ang="0">
                <a:pos x="841" y="1060"/>
              </a:cxn>
            </a:cxnLst>
            <a:rect l="0" t="0" r="r" b="b"/>
            <a:pathLst>
              <a:path w="841" h="1060">
                <a:moveTo>
                  <a:pt x="0" y="0"/>
                </a:moveTo>
                <a:lnTo>
                  <a:pt x="0" y="265"/>
                </a:lnTo>
                <a:lnTo>
                  <a:pt x="466" y="265"/>
                </a:lnTo>
                <a:lnTo>
                  <a:pt x="466" y="685"/>
                </a:lnTo>
                <a:lnTo>
                  <a:pt x="841" y="685"/>
                </a:lnTo>
                <a:lnTo>
                  <a:pt x="841" y="1060"/>
                </a:lnTo>
              </a:path>
            </a:pathLst>
          </a:custGeom>
          <a:noFill/>
          <a:ln w="152400" cap="flat" cmpd="sng">
            <a:solidFill>
              <a:srgbClr val="CC00CC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3834" name="Text Box 10"/>
          <p:cNvSpPr txBox="1">
            <a:spLocks noChangeArrowheads="1"/>
          </p:cNvSpPr>
          <p:nvPr/>
        </p:nvSpPr>
        <p:spPr bwMode="auto">
          <a:xfrm>
            <a:off x="1563348" y="1774711"/>
            <a:ext cx="734496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/>
              <a:t>VKA</a:t>
            </a:r>
          </a:p>
        </p:txBody>
      </p:sp>
      <p:sp>
        <p:nvSpPr>
          <p:cNvPr id="333836" name="Text Box 12"/>
          <p:cNvSpPr txBox="1">
            <a:spLocks noChangeArrowheads="1"/>
          </p:cNvSpPr>
          <p:nvPr/>
        </p:nvSpPr>
        <p:spPr bwMode="auto">
          <a:xfrm>
            <a:off x="3432064" y="2152182"/>
            <a:ext cx="635880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yes</a:t>
            </a:r>
          </a:p>
        </p:txBody>
      </p:sp>
      <p:sp>
        <p:nvSpPr>
          <p:cNvPr id="333843" name="Text Box 19"/>
          <p:cNvSpPr txBox="1">
            <a:spLocks noChangeArrowheads="1"/>
          </p:cNvSpPr>
          <p:nvPr/>
        </p:nvSpPr>
        <p:spPr bwMode="auto">
          <a:xfrm>
            <a:off x="1128835" y="2985973"/>
            <a:ext cx="4387932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err="1"/>
              <a:t>Butyrophenone</a:t>
            </a:r>
            <a:r>
              <a:rPr lang="en-US" dirty="0"/>
              <a:t> discontinuation</a:t>
            </a:r>
          </a:p>
        </p:txBody>
      </p:sp>
    </p:spTree>
    <p:extLst>
      <p:ext uri="{BB962C8B-B14F-4D97-AF65-F5344CB8AC3E}">
        <p14:creationId xmlns:p14="http://schemas.microsoft.com/office/powerpoint/2010/main" val="335654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01"/>
    </mc:Choice>
    <mc:Fallback xmlns="">
      <p:transition spd="slow" advTm="2260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i="1" dirty="0"/>
              <a:t>Artificial intelligence</a:t>
            </a:r>
            <a:br>
              <a:rPr lang="en-US" sz="4800" dirty="0"/>
            </a:br>
            <a:r>
              <a:rPr lang="en-US" sz="4800" dirty="0"/>
              <a:t>Example of decision tree</a:t>
            </a:r>
            <a:endParaRPr lang="en-US" sz="60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2021-10-15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Emmanuel Chazard, Grégoire Ficheur, Antoine Lamer</a:t>
            </a:r>
            <a:endParaRPr lang="en-US" noProof="0" dirty="0"/>
          </a:p>
        </p:txBody>
      </p:sp>
      <p:sp>
        <p:nvSpPr>
          <p:cNvPr id="333829" name="Line 5"/>
          <p:cNvSpPr>
            <a:spLocks noChangeShapeType="1"/>
          </p:cNvSpPr>
          <p:nvPr/>
        </p:nvSpPr>
        <p:spPr bwMode="auto">
          <a:xfrm>
            <a:off x="1891924" y="1571157"/>
            <a:ext cx="0" cy="728663"/>
          </a:xfrm>
          <a:prstGeom prst="line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3830" name="Text Box 6"/>
          <p:cNvSpPr txBox="1">
            <a:spLocks noChangeArrowheads="1"/>
          </p:cNvSpPr>
          <p:nvPr/>
        </p:nvSpPr>
        <p:spPr bwMode="auto">
          <a:xfrm>
            <a:off x="1409506" y="2288707"/>
            <a:ext cx="93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tx2"/>
                </a:solidFill>
              </a:rPr>
              <a:t>f=0.1</a:t>
            </a:r>
          </a:p>
        </p:txBody>
      </p:sp>
      <p:sp>
        <p:nvSpPr>
          <p:cNvPr id="333831" name="Freeform 7"/>
          <p:cNvSpPr>
            <a:spLocks/>
          </p:cNvSpPr>
          <p:nvPr/>
        </p:nvSpPr>
        <p:spPr bwMode="auto">
          <a:xfrm>
            <a:off x="450736" y="2315695"/>
            <a:ext cx="2851437" cy="1292225"/>
          </a:xfrm>
          <a:custGeom>
            <a:avLst/>
            <a:gdLst/>
            <a:ahLst/>
            <a:cxnLst>
              <a:cxn ang="0">
                <a:pos x="0" y="660"/>
              </a:cxn>
              <a:cxn ang="0">
                <a:pos x="0" y="0"/>
              </a:cxn>
              <a:cxn ang="0">
                <a:pos x="718" y="0"/>
              </a:cxn>
              <a:cxn ang="0">
                <a:pos x="718" y="651"/>
              </a:cxn>
            </a:cxnLst>
            <a:rect l="0" t="0" r="r" b="b"/>
            <a:pathLst>
              <a:path w="718" h="660">
                <a:moveTo>
                  <a:pt x="0" y="660"/>
                </a:moveTo>
                <a:lnTo>
                  <a:pt x="0" y="0"/>
                </a:lnTo>
                <a:lnTo>
                  <a:pt x="718" y="0"/>
                </a:lnTo>
                <a:lnTo>
                  <a:pt x="718" y="651"/>
                </a:lnTo>
              </a:path>
            </a:pathLst>
          </a:cu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3836" name="Text Box 12"/>
          <p:cNvSpPr txBox="1">
            <a:spLocks noChangeArrowheads="1"/>
          </p:cNvSpPr>
          <p:nvPr/>
        </p:nvSpPr>
        <p:spPr bwMode="auto">
          <a:xfrm>
            <a:off x="3367917" y="2152182"/>
            <a:ext cx="635880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yes</a:t>
            </a:r>
          </a:p>
        </p:txBody>
      </p:sp>
      <p:sp>
        <p:nvSpPr>
          <p:cNvPr id="333837" name="Freeform 13"/>
          <p:cNvSpPr>
            <a:spLocks/>
          </p:cNvSpPr>
          <p:nvPr/>
        </p:nvSpPr>
        <p:spPr bwMode="auto">
          <a:xfrm>
            <a:off x="2183255" y="3552357"/>
            <a:ext cx="2266197" cy="998538"/>
          </a:xfrm>
          <a:custGeom>
            <a:avLst/>
            <a:gdLst/>
            <a:ahLst/>
            <a:cxnLst>
              <a:cxn ang="0">
                <a:pos x="0" y="660"/>
              </a:cxn>
              <a:cxn ang="0">
                <a:pos x="0" y="0"/>
              </a:cxn>
              <a:cxn ang="0">
                <a:pos x="718" y="0"/>
              </a:cxn>
              <a:cxn ang="0">
                <a:pos x="718" y="651"/>
              </a:cxn>
            </a:cxnLst>
            <a:rect l="0" t="0" r="r" b="b"/>
            <a:pathLst>
              <a:path w="718" h="660">
                <a:moveTo>
                  <a:pt x="0" y="660"/>
                </a:moveTo>
                <a:lnTo>
                  <a:pt x="0" y="0"/>
                </a:lnTo>
                <a:lnTo>
                  <a:pt x="718" y="0"/>
                </a:lnTo>
                <a:lnTo>
                  <a:pt x="718" y="651"/>
                </a:lnTo>
              </a:path>
            </a:pathLst>
          </a:cu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3845" name="Text Box 21"/>
          <p:cNvSpPr txBox="1">
            <a:spLocks noChangeArrowheads="1"/>
          </p:cNvSpPr>
          <p:nvPr/>
        </p:nvSpPr>
        <p:spPr bwMode="auto">
          <a:xfrm>
            <a:off x="1615238" y="3382495"/>
            <a:ext cx="522900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/>
              <a:t>no</a:t>
            </a:r>
          </a:p>
        </p:txBody>
      </p:sp>
      <p:sp>
        <p:nvSpPr>
          <p:cNvPr id="333848" name="Freeform 24"/>
          <p:cNvSpPr>
            <a:spLocks/>
          </p:cNvSpPr>
          <p:nvPr/>
        </p:nvSpPr>
        <p:spPr bwMode="auto">
          <a:xfrm>
            <a:off x="1046289" y="4593757"/>
            <a:ext cx="2266197" cy="996950"/>
          </a:xfrm>
          <a:custGeom>
            <a:avLst/>
            <a:gdLst/>
            <a:ahLst/>
            <a:cxnLst>
              <a:cxn ang="0">
                <a:pos x="0" y="660"/>
              </a:cxn>
              <a:cxn ang="0">
                <a:pos x="0" y="0"/>
              </a:cxn>
              <a:cxn ang="0">
                <a:pos x="718" y="0"/>
              </a:cxn>
              <a:cxn ang="0">
                <a:pos x="718" y="651"/>
              </a:cxn>
            </a:cxnLst>
            <a:rect l="0" t="0" r="r" b="b"/>
            <a:pathLst>
              <a:path w="718" h="660">
                <a:moveTo>
                  <a:pt x="0" y="660"/>
                </a:moveTo>
                <a:lnTo>
                  <a:pt x="0" y="0"/>
                </a:lnTo>
                <a:lnTo>
                  <a:pt x="718" y="0"/>
                </a:lnTo>
                <a:lnTo>
                  <a:pt x="718" y="651"/>
                </a:lnTo>
              </a:path>
            </a:pathLst>
          </a:cu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3851" name="Text Box 27"/>
          <p:cNvSpPr txBox="1">
            <a:spLocks noChangeArrowheads="1"/>
          </p:cNvSpPr>
          <p:nvPr/>
        </p:nvSpPr>
        <p:spPr bwMode="auto">
          <a:xfrm>
            <a:off x="3383385" y="4423895"/>
            <a:ext cx="635880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yes</a:t>
            </a:r>
          </a:p>
        </p:txBody>
      </p:sp>
      <p:sp>
        <p:nvSpPr>
          <p:cNvPr id="333854" name="Text Box 30"/>
          <p:cNvSpPr txBox="1">
            <a:spLocks noChangeArrowheads="1"/>
          </p:cNvSpPr>
          <p:nvPr/>
        </p:nvSpPr>
        <p:spPr bwMode="auto">
          <a:xfrm>
            <a:off x="2842959" y="5520857"/>
            <a:ext cx="936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solidFill>
                  <a:schemeClr val="tx2"/>
                </a:solidFill>
              </a:rPr>
              <a:t>f=0.5</a:t>
            </a:r>
          </a:p>
        </p:txBody>
      </p:sp>
      <p:sp>
        <p:nvSpPr>
          <p:cNvPr id="26" name="Rectangle 44"/>
          <p:cNvSpPr txBox="1">
            <a:spLocks noChangeArrowheads="1"/>
          </p:cNvSpPr>
          <p:nvPr/>
        </p:nvSpPr>
        <p:spPr bwMode="auto">
          <a:xfrm>
            <a:off x="6071015" y="1600200"/>
            <a:ext cx="2893597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u="sng" dirty="0">
                <a:sym typeface="Wingdings" pitchFamily="2" charset="2"/>
              </a:rPr>
              <a:t>Rule #2 (3</a:t>
            </a:r>
            <a:r>
              <a:rPr lang="en-US" u="sng" baseline="30000" dirty="0">
                <a:sym typeface="Wingdings" pitchFamily="2" charset="2"/>
              </a:rPr>
              <a:t>rd</a:t>
            </a:r>
            <a:r>
              <a:rPr lang="en-US" u="sng" dirty="0">
                <a:sym typeface="Wingdings" pitchFamily="2" charset="2"/>
              </a:rPr>
              <a:t> leaf):</a:t>
            </a:r>
          </a:p>
          <a:p>
            <a:pPr marR="0" lvl="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tabLst/>
              <a:defRPr/>
            </a:pPr>
            <a:endParaRPr kumimoji="0" lang="en-US" b="0" i="0" u="none" strike="noStrike" kern="0" cap="none" spc="0" normalizeH="0" baseline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  <a:p>
            <a:pPr lvl="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defRPr/>
            </a:pPr>
            <a:r>
              <a:rPr lang="en-US" dirty="0">
                <a:sym typeface="Wingdings" pitchFamily="2" charset="2"/>
              </a:rPr>
              <a:t>VKA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&amp; no </a:t>
            </a:r>
            <a:r>
              <a:rPr lang="en-US" dirty="0" err="1">
                <a:sym typeface="Wingdings" pitchFamily="2" charset="2"/>
              </a:rPr>
              <a:t>butyrophenone</a:t>
            </a:r>
            <a:r>
              <a:rPr lang="en-US" dirty="0">
                <a:sym typeface="Wingdings" pitchFamily="2" charset="2"/>
              </a:rPr>
              <a:t> discontinuation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&amp;</a:t>
            </a:r>
            <a:r>
              <a:rPr lang="en-US" dirty="0">
                <a:sym typeface="Wingdings" pitchFamily="2" charset="2"/>
              </a:rPr>
              <a:t> hypoalbuminemia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P=0.5</a:t>
            </a:r>
            <a:endParaRPr kumimoji="0" lang="en-US" b="0" i="0" u="none" strike="noStrike" kern="0" cap="none" spc="0" normalizeH="0" baseline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12</a:t>
            </a:fld>
            <a:endParaRPr lang="fr-FR" altLang="fr-FR" dirty="0"/>
          </a:p>
        </p:txBody>
      </p:sp>
      <p:sp>
        <p:nvSpPr>
          <p:cNvPr id="28" name="Freeform 51"/>
          <p:cNvSpPr>
            <a:spLocks/>
          </p:cNvSpPr>
          <p:nvPr/>
        </p:nvSpPr>
        <p:spPr bwMode="auto">
          <a:xfrm>
            <a:off x="1878126" y="1571157"/>
            <a:ext cx="1433070" cy="40195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65"/>
              </a:cxn>
              <a:cxn ang="0">
                <a:pos x="457" y="265"/>
              </a:cxn>
              <a:cxn ang="0">
                <a:pos x="457" y="685"/>
              </a:cxn>
              <a:cxn ang="0">
                <a:pos x="91" y="685"/>
              </a:cxn>
              <a:cxn ang="0">
                <a:pos x="91" y="1051"/>
              </a:cxn>
              <a:cxn ang="0">
                <a:pos x="466" y="1051"/>
              </a:cxn>
              <a:cxn ang="0">
                <a:pos x="466" y="1398"/>
              </a:cxn>
            </a:cxnLst>
            <a:rect l="0" t="0" r="r" b="b"/>
            <a:pathLst>
              <a:path w="466" h="1398">
                <a:moveTo>
                  <a:pt x="0" y="0"/>
                </a:moveTo>
                <a:lnTo>
                  <a:pt x="0" y="265"/>
                </a:lnTo>
                <a:lnTo>
                  <a:pt x="457" y="265"/>
                </a:lnTo>
                <a:lnTo>
                  <a:pt x="457" y="685"/>
                </a:lnTo>
                <a:lnTo>
                  <a:pt x="91" y="685"/>
                </a:lnTo>
                <a:lnTo>
                  <a:pt x="91" y="1051"/>
                </a:lnTo>
                <a:lnTo>
                  <a:pt x="466" y="1051"/>
                </a:lnTo>
                <a:lnTo>
                  <a:pt x="466" y="1398"/>
                </a:lnTo>
              </a:path>
            </a:pathLst>
          </a:custGeom>
          <a:noFill/>
          <a:ln w="152400" cap="flat" cmpd="sng">
            <a:solidFill>
              <a:srgbClr val="CC00CC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33834" name="Text Box 10"/>
          <p:cNvSpPr txBox="1">
            <a:spLocks noChangeArrowheads="1"/>
          </p:cNvSpPr>
          <p:nvPr/>
        </p:nvSpPr>
        <p:spPr bwMode="auto">
          <a:xfrm>
            <a:off x="1563347" y="1801345"/>
            <a:ext cx="734496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/>
              <a:t>VKA</a:t>
            </a:r>
          </a:p>
        </p:txBody>
      </p:sp>
      <p:sp>
        <p:nvSpPr>
          <p:cNvPr id="333843" name="Text Box 19"/>
          <p:cNvSpPr txBox="1">
            <a:spLocks noChangeArrowheads="1"/>
          </p:cNvSpPr>
          <p:nvPr/>
        </p:nvSpPr>
        <p:spPr bwMode="auto">
          <a:xfrm>
            <a:off x="1128835" y="3012607"/>
            <a:ext cx="4387932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dirty="0" err="1"/>
              <a:t>Butyrophenone</a:t>
            </a:r>
            <a:r>
              <a:rPr lang="en-US" dirty="0"/>
              <a:t> discontinuation</a:t>
            </a:r>
          </a:p>
        </p:txBody>
      </p:sp>
      <p:sp>
        <p:nvSpPr>
          <p:cNvPr id="333849" name="Text Box 25"/>
          <p:cNvSpPr txBox="1">
            <a:spLocks noChangeArrowheads="1"/>
          </p:cNvSpPr>
          <p:nvPr/>
        </p:nvSpPr>
        <p:spPr bwMode="auto">
          <a:xfrm>
            <a:off x="880828" y="4071470"/>
            <a:ext cx="2610010" cy="46166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/>
              <a:t>Hypoalbuminemia</a:t>
            </a:r>
          </a:p>
        </p:txBody>
      </p:sp>
    </p:spTree>
    <p:extLst>
      <p:ext uri="{BB962C8B-B14F-4D97-AF65-F5344CB8AC3E}">
        <p14:creationId xmlns:p14="http://schemas.microsoft.com/office/powerpoint/2010/main" val="348076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00"/>
    </mc:Choice>
    <mc:Fallback xmlns="">
      <p:transition spd="slow" advTm="178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i="1" dirty="0">
                <a:solidFill>
                  <a:prstClr val="white"/>
                </a:solidFill>
              </a:rPr>
              <a:t>Artificial intelligence </a:t>
            </a:r>
            <a:br>
              <a:rPr lang="en-US" sz="3600" i="1" dirty="0"/>
            </a:br>
            <a:r>
              <a:rPr lang="en-US" sz="4800" dirty="0"/>
              <a:t>Expert validation of rules</a:t>
            </a:r>
            <a:endParaRPr lang="en-US" sz="6000" dirty="0"/>
          </a:p>
        </p:txBody>
      </p:sp>
      <p:sp>
        <p:nvSpPr>
          <p:cNvPr id="363523" name="Rectangle 3"/>
          <p:cNvSpPr>
            <a:spLocks noGrp="1" noChangeArrowheads="1"/>
          </p:cNvSpPr>
          <p:nvPr>
            <p:ph idx="1"/>
          </p:nvPr>
        </p:nvSpPr>
        <p:spPr>
          <a:xfrm>
            <a:off x="109538" y="1659850"/>
            <a:ext cx="8958262" cy="715963"/>
          </a:xfrm>
        </p:spPr>
        <p:txBody>
          <a:bodyPr>
            <a:normAutofit fontScale="92500" lnSpcReduction="10000"/>
          </a:bodyPr>
          <a:lstStyle/>
          <a:p>
            <a:pPr marL="0" indent="20638">
              <a:buFont typeface="Wingdings" pitchFamily="2" charset="2"/>
              <a:buNone/>
            </a:pPr>
            <a:r>
              <a:rPr lang="en-US" sz="2400"/>
              <a:t>Albumine = plasmatic protein to which VKA bind. Only the non-bound part is biologically active.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2021-10-15</a:t>
            </a:r>
            <a:endParaRPr lang="en-US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Emmanuel Chazard, Grégoire Ficheur, Antoine Lamer</a:t>
            </a:r>
            <a:endParaRPr lang="en-US" noProof="0" dirty="0"/>
          </a:p>
        </p:txBody>
      </p:sp>
      <p:sp>
        <p:nvSpPr>
          <p:cNvPr id="363567" name="AutoShape 47"/>
          <p:cNvSpPr>
            <a:spLocks noChangeArrowheads="1"/>
          </p:cNvSpPr>
          <p:nvPr/>
        </p:nvSpPr>
        <p:spPr bwMode="auto">
          <a:xfrm rot="10800000">
            <a:off x="2595563" y="2613938"/>
            <a:ext cx="334962" cy="288925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3568" name="Text Box 48"/>
          <p:cNvSpPr txBox="1">
            <a:spLocks noChangeArrowheads="1"/>
          </p:cNvSpPr>
          <p:nvPr/>
        </p:nvSpPr>
        <p:spPr bwMode="auto">
          <a:xfrm>
            <a:off x="2992438" y="2590125"/>
            <a:ext cx="18510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Serum albumin</a:t>
            </a:r>
          </a:p>
        </p:txBody>
      </p:sp>
      <p:sp>
        <p:nvSpPr>
          <p:cNvPr id="363569" name="Text Box 49"/>
          <p:cNvSpPr txBox="1">
            <a:spLocks noChangeArrowheads="1"/>
          </p:cNvSpPr>
          <p:nvPr/>
        </p:nvSpPr>
        <p:spPr bwMode="auto">
          <a:xfrm>
            <a:off x="5183188" y="2590125"/>
            <a:ext cx="18510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VKA</a:t>
            </a:r>
          </a:p>
        </p:txBody>
      </p:sp>
      <p:sp>
        <p:nvSpPr>
          <p:cNvPr id="363570" name="AutoShape 50"/>
          <p:cNvSpPr>
            <a:spLocks noChangeArrowheads="1"/>
          </p:cNvSpPr>
          <p:nvPr/>
        </p:nvSpPr>
        <p:spPr bwMode="auto">
          <a:xfrm rot="10800000">
            <a:off x="4978400" y="2694900"/>
            <a:ext cx="149225" cy="1270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 w="28575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87"/>
          <p:cNvGrpSpPr>
            <a:grpSpLocks/>
          </p:cNvGrpSpPr>
          <p:nvPr/>
        </p:nvGrpSpPr>
        <p:grpSpPr bwMode="auto">
          <a:xfrm>
            <a:off x="247650" y="3274341"/>
            <a:ext cx="4006850" cy="2355851"/>
            <a:chOff x="156" y="2076"/>
            <a:chExt cx="2524" cy="1484"/>
          </a:xfrm>
        </p:grpSpPr>
        <p:sp>
          <p:nvSpPr>
            <p:cNvPr id="363529" name="Text Box 9"/>
            <p:cNvSpPr txBox="1">
              <a:spLocks noChangeArrowheads="1"/>
            </p:cNvSpPr>
            <p:nvPr/>
          </p:nvSpPr>
          <p:spPr bwMode="auto">
            <a:xfrm>
              <a:off x="156" y="2881"/>
              <a:ext cx="2524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sng" dirty="0"/>
                <a:t>Normal state:</a:t>
              </a:r>
              <a:br>
                <a:rPr lang="en-US" sz="1600" dirty="0"/>
              </a:br>
              <a:r>
                <a:rPr lang="en-US" sz="1600" dirty="0"/>
                <a:t>99% of the VKA bind to albumin.</a:t>
              </a:r>
              <a:br>
                <a:rPr lang="en-US" sz="1600" dirty="0"/>
              </a:br>
              <a:r>
                <a:rPr lang="en-US" sz="1600" dirty="0"/>
                <a:t>Only 1% of VKA are biologically active. The intake is based on it.</a:t>
              </a:r>
            </a:p>
          </p:txBody>
        </p:sp>
        <p:sp>
          <p:nvSpPr>
            <p:cNvPr id="363556" name="Rectangle 36"/>
            <p:cNvSpPr>
              <a:spLocks noChangeArrowheads="1"/>
            </p:cNvSpPr>
            <p:nvPr/>
          </p:nvSpPr>
          <p:spPr bwMode="auto">
            <a:xfrm>
              <a:off x="178" y="2081"/>
              <a:ext cx="1578" cy="734"/>
            </a:xfrm>
            <a:prstGeom prst="rect">
              <a:avLst/>
            </a:prstGeom>
            <a:solidFill>
              <a:srgbClr val="FF7C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57" name="Line 37"/>
            <p:cNvSpPr>
              <a:spLocks noChangeShapeType="1"/>
            </p:cNvSpPr>
            <p:nvPr/>
          </p:nvSpPr>
          <p:spPr bwMode="auto">
            <a:xfrm>
              <a:off x="184" y="2076"/>
              <a:ext cx="1578" cy="2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63558" name="Line 38"/>
            <p:cNvSpPr>
              <a:spLocks noChangeShapeType="1"/>
            </p:cNvSpPr>
            <p:nvPr/>
          </p:nvSpPr>
          <p:spPr bwMode="auto">
            <a:xfrm>
              <a:off x="178" y="2794"/>
              <a:ext cx="1578" cy="2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63566" name="AutoShape 46"/>
            <p:cNvSpPr>
              <a:spLocks noChangeArrowheads="1"/>
            </p:cNvSpPr>
            <p:nvPr/>
          </p:nvSpPr>
          <p:spPr bwMode="auto">
            <a:xfrm rot="10800000">
              <a:off x="351" y="2212"/>
              <a:ext cx="378" cy="326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72" name="AutoShape 52"/>
            <p:cNvSpPr>
              <a:spLocks noChangeArrowheads="1"/>
            </p:cNvSpPr>
            <p:nvPr/>
          </p:nvSpPr>
          <p:spPr bwMode="auto">
            <a:xfrm rot="10800000">
              <a:off x="629" y="2280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73" name="AutoShape 53"/>
            <p:cNvSpPr>
              <a:spLocks noChangeArrowheads="1"/>
            </p:cNvSpPr>
            <p:nvPr/>
          </p:nvSpPr>
          <p:spPr bwMode="auto">
            <a:xfrm rot="10800000">
              <a:off x="571" y="2422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74" name="AutoShape 54"/>
            <p:cNvSpPr>
              <a:spLocks noChangeArrowheads="1"/>
            </p:cNvSpPr>
            <p:nvPr/>
          </p:nvSpPr>
          <p:spPr bwMode="auto">
            <a:xfrm rot="10800000">
              <a:off x="404" y="2380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75" name="AutoShape 55"/>
            <p:cNvSpPr>
              <a:spLocks noChangeArrowheads="1"/>
            </p:cNvSpPr>
            <p:nvPr/>
          </p:nvSpPr>
          <p:spPr bwMode="auto">
            <a:xfrm rot="10800000">
              <a:off x="296" y="2230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76" name="AutoShape 56"/>
            <p:cNvSpPr>
              <a:spLocks noChangeArrowheads="1"/>
            </p:cNvSpPr>
            <p:nvPr/>
          </p:nvSpPr>
          <p:spPr bwMode="auto">
            <a:xfrm rot="10800000">
              <a:off x="437" y="2138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77" name="AutoShape 57"/>
            <p:cNvSpPr>
              <a:spLocks noChangeArrowheads="1"/>
            </p:cNvSpPr>
            <p:nvPr/>
          </p:nvSpPr>
          <p:spPr bwMode="auto">
            <a:xfrm rot="10800000">
              <a:off x="571" y="2138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78" name="AutoShape 58"/>
            <p:cNvSpPr>
              <a:spLocks noChangeArrowheads="1"/>
            </p:cNvSpPr>
            <p:nvPr/>
          </p:nvSpPr>
          <p:spPr bwMode="auto">
            <a:xfrm rot="10800000">
              <a:off x="1253" y="2296"/>
              <a:ext cx="378" cy="326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79" name="AutoShape 59"/>
            <p:cNvSpPr>
              <a:spLocks noChangeArrowheads="1"/>
            </p:cNvSpPr>
            <p:nvPr/>
          </p:nvSpPr>
          <p:spPr bwMode="auto">
            <a:xfrm rot="10800000">
              <a:off x="1531" y="2364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80" name="AutoShape 60"/>
            <p:cNvSpPr>
              <a:spLocks noChangeArrowheads="1"/>
            </p:cNvSpPr>
            <p:nvPr/>
          </p:nvSpPr>
          <p:spPr bwMode="auto">
            <a:xfrm rot="10800000">
              <a:off x="1473" y="2506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81" name="AutoShape 61"/>
            <p:cNvSpPr>
              <a:spLocks noChangeArrowheads="1"/>
            </p:cNvSpPr>
            <p:nvPr/>
          </p:nvSpPr>
          <p:spPr bwMode="auto">
            <a:xfrm rot="10800000">
              <a:off x="1306" y="2464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82" name="AutoShape 62"/>
            <p:cNvSpPr>
              <a:spLocks noChangeArrowheads="1"/>
            </p:cNvSpPr>
            <p:nvPr/>
          </p:nvSpPr>
          <p:spPr bwMode="auto">
            <a:xfrm rot="10800000">
              <a:off x="1198" y="2314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83" name="AutoShape 63"/>
            <p:cNvSpPr>
              <a:spLocks noChangeArrowheads="1"/>
            </p:cNvSpPr>
            <p:nvPr/>
          </p:nvSpPr>
          <p:spPr bwMode="auto">
            <a:xfrm rot="10800000">
              <a:off x="1339" y="2222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84" name="AutoShape 64"/>
            <p:cNvSpPr>
              <a:spLocks noChangeArrowheads="1"/>
            </p:cNvSpPr>
            <p:nvPr/>
          </p:nvSpPr>
          <p:spPr bwMode="auto">
            <a:xfrm rot="10800000">
              <a:off x="1473" y="2222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86" name="AutoShape 66"/>
            <p:cNvSpPr>
              <a:spLocks noChangeArrowheads="1"/>
            </p:cNvSpPr>
            <p:nvPr/>
          </p:nvSpPr>
          <p:spPr bwMode="auto">
            <a:xfrm rot="10800000">
              <a:off x="788" y="2439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4465638" y="3274339"/>
            <a:ext cx="4621212" cy="2355850"/>
            <a:chOff x="2813" y="2076"/>
            <a:chExt cx="2911" cy="1484"/>
          </a:xfrm>
        </p:grpSpPr>
        <p:sp>
          <p:nvSpPr>
            <p:cNvPr id="363560" name="AutoShape 40" descr="9k="/>
            <p:cNvSpPr>
              <a:spLocks noChangeAspect="1" noChangeArrowheads="1"/>
            </p:cNvSpPr>
            <p:nvPr/>
          </p:nvSpPr>
          <p:spPr bwMode="auto">
            <a:xfrm>
              <a:off x="2993" y="2168"/>
              <a:ext cx="192" cy="192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en-US"/>
            </a:p>
          </p:txBody>
        </p:sp>
        <p:sp>
          <p:nvSpPr>
            <p:cNvPr id="363562" name="AutoShape 42" descr="9k="/>
            <p:cNvSpPr>
              <a:spLocks noChangeAspect="1" noChangeArrowheads="1"/>
            </p:cNvSpPr>
            <p:nvPr/>
          </p:nvSpPr>
          <p:spPr bwMode="auto">
            <a:xfrm>
              <a:off x="2993" y="2168"/>
              <a:ext cx="192" cy="192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en-US"/>
            </a:p>
          </p:txBody>
        </p:sp>
        <p:sp>
          <p:nvSpPr>
            <p:cNvPr id="363588" name="Text Box 68"/>
            <p:cNvSpPr txBox="1">
              <a:spLocks noChangeArrowheads="1"/>
            </p:cNvSpPr>
            <p:nvPr/>
          </p:nvSpPr>
          <p:spPr bwMode="auto">
            <a:xfrm>
              <a:off x="2813" y="2881"/>
              <a:ext cx="2911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u="sng" dirty="0" err="1"/>
                <a:t>Hypoalbuminemia</a:t>
              </a:r>
              <a:r>
                <a:rPr lang="en-US" sz="1600" u="sng" dirty="0"/>
                <a:t>:</a:t>
              </a:r>
              <a:br>
                <a:rPr lang="en-US" sz="1600" dirty="0"/>
              </a:br>
              <a:r>
                <a:rPr lang="en-US" sz="1600" dirty="0"/>
                <a:t>decrease of the bound fraction,</a:t>
              </a:r>
              <a:br>
                <a:rPr lang="en-US" sz="1600" dirty="0"/>
              </a:br>
              <a:r>
                <a:rPr lang="en-US" sz="1600" dirty="0"/>
                <a:t>increase of the non-bound fraction</a:t>
              </a:r>
              <a:br>
                <a:rPr lang="en-US" sz="1600" dirty="0"/>
              </a:br>
              <a:r>
                <a:rPr lang="en-US" sz="1600" dirty="0"/>
                <a:t>=&gt; too high INR (with constant intake)</a:t>
              </a:r>
            </a:p>
          </p:txBody>
        </p:sp>
        <p:sp>
          <p:nvSpPr>
            <p:cNvPr id="363589" name="Rectangle 69"/>
            <p:cNvSpPr>
              <a:spLocks noChangeArrowheads="1"/>
            </p:cNvSpPr>
            <p:nvPr/>
          </p:nvSpPr>
          <p:spPr bwMode="auto">
            <a:xfrm>
              <a:off x="2878" y="2081"/>
              <a:ext cx="1578" cy="734"/>
            </a:xfrm>
            <a:prstGeom prst="rect">
              <a:avLst/>
            </a:prstGeom>
            <a:solidFill>
              <a:srgbClr val="FF7C8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90" name="Line 70"/>
            <p:cNvSpPr>
              <a:spLocks noChangeShapeType="1"/>
            </p:cNvSpPr>
            <p:nvPr/>
          </p:nvSpPr>
          <p:spPr bwMode="auto">
            <a:xfrm>
              <a:off x="2884" y="2076"/>
              <a:ext cx="1578" cy="2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63591" name="Line 71"/>
            <p:cNvSpPr>
              <a:spLocks noChangeShapeType="1"/>
            </p:cNvSpPr>
            <p:nvPr/>
          </p:nvSpPr>
          <p:spPr bwMode="auto">
            <a:xfrm>
              <a:off x="2878" y="2794"/>
              <a:ext cx="1578" cy="2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63592" name="AutoShape 72"/>
            <p:cNvSpPr>
              <a:spLocks noChangeArrowheads="1"/>
            </p:cNvSpPr>
            <p:nvPr/>
          </p:nvSpPr>
          <p:spPr bwMode="auto">
            <a:xfrm rot="10800000">
              <a:off x="3051" y="2212"/>
              <a:ext cx="378" cy="326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93" name="AutoShape 73"/>
            <p:cNvSpPr>
              <a:spLocks noChangeArrowheads="1"/>
            </p:cNvSpPr>
            <p:nvPr/>
          </p:nvSpPr>
          <p:spPr bwMode="auto">
            <a:xfrm rot="10800000">
              <a:off x="3329" y="2280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94" name="AutoShape 74"/>
            <p:cNvSpPr>
              <a:spLocks noChangeArrowheads="1"/>
            </p:cNvSpPr>
            <p:nvPr/>
          </p:nvSpPr>
          <p:spPr bwMode="auto">
            <a:xfrm rot="10800000">
              <a:off x="3271" y="2422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95" name="AutoShape 75"/>
            <p:cNvSpPr>
              <a:spLocks noChangeArrowheads="1"/>
            </p:cNvSpPr>
            <p:nvPr/>
          </p:nvSpPr>
          <p:spPr bwMode="auto">
            <a:xfrm rot="10800000">
              <a:off x="3104" y="2380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96" name="AutoShape 76"/>
            <p:cNvSpPr>
              <a:spLocks noChangeArrowheads="1"/>
            </p:cNvSpPr>
            <p:nvPr/>
          </p:nvSpPr>
          <p:spPr bwMode="auto">
            <a:xfrm rot="10800000">
              <a:off x="2996" y="2230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97" name="AutoShape 77"/>
            <p:cNvSpPr>
              <a:spLocks noChangeArrowheads="1"/>
            </p:cNvSpPr>
            <p:nvPr/>
          </p:nvSpPr>
          <p:spPr bwMode="auto">
            <a:xfrm rot="10800000">
              <a:off x="3137" y="2138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598" name="AutoShape 78"/>
            <p:cNvSpPr>
              <a:spLocks noChangeArrowheads="1"/>
            </p:cNvSpPr>
            <p:nvPr/>
          </p:nvSpPr>
          <p:spPr bwMode="auto">
            <a:xfrm rot="10800000">
              <a:off x="3271" y="2138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600" name="AutoShape 80"/>
            <p:cNvSpPr>
              <a:spLocks noChangeArrowheads="1"/>
            </p:cNvSpPr>
            <p:nvPr/>
          </p:nvSpPr>
          <p:spPr bwMode="auto">
            <a:xfrm rot="10800000">
              <a:off x="4231" y="2364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601" name="AutoShape 81"/>
            <p:cNvSpPr>
              <a:spLocks noChangeArrowheads="1"/>
            </p:cNvSpPr>
            <p:nvPr/>
          </p:nvSpPr>
          <p:spPr bwMode="auto">
            <a:xfrm rot="10800000">
              <a:off x="4173" y="2506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602" name="AutoShape 82"/>
            <p:cNvSpPr>
              <a:spLocks noChangeArrowheads="1"/>
            </p:cNvSpPr>
            <p:nvPr/>
          </p:nvSpPr>
          <p:spPr bwMode="auto">
            <a:xfrm rot="10800000">
              <a:off x="4006" y="2464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603" name="AutoShape 83"/>
            <p:cNvSpPr>
              <a:spLocks noChangeArrowheads="1"/>
            </p:cNvSpPr>
            <p:nvPr/>
          </p:nvSpPr>
          <p:spPr bwMode="auto">
            <a:xfrm rot="10800000">
              <a:off x="3898" y="2314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604" name="AutoShape 84"/>
            <p:cNvSpPr>
              <a:spLocks noChangeArrowheads="1"/>
            </p:cNvSpPr>
            <p:nvPr/>
          </p:nvSpPr>
          <p:spPr bwMode="auto">
            <a:xfrm rot="10800000">
              <a:off x="4039" y="2222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605" name="AutoShape 85"/>
            <p:cNvSpPr>
              <a:spLocks noChangeArrowheads="1"/>
            </p:cNvSpPr>
            <p:nvPr/>
          </p:nvSpPr>
          <p:spPr bwMode="auto">
            <a:xfrm rot="10800000">
              <a:off x="4173" y="2222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3606" name="AutoShape 86"/>
            <p:cNvSpPr>
              <a:spLocks noChangeArrowheads="1"/>
            </p:cNvSpPr>
            <p:nvPr/>
          </p:nvSpPr>
          <p:spPr bwMode="auto">
            <a:xfrm rot="10800000">
              <a:off x="3488" y="2439"/>
              <a:ext cx="94" cy="80"/>
            </a:xfrm>
            <a:prstGeom prst="roundRect">
              <a:avLst>
                <a:gd name="adj" fmla="val 50000"/>
              </a:avLst>
            </a:prstGeom>
            <a:solidFill>
              <a:srgbClr val="FFFF00"/>
            </a:solidFill>
            <a:ln w="28575">
              <a:solidFill>
                <a:srgbClr val="CC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7D3CDAE0-FB0A-4DDA-99FF-42A0EE9325D2}"/>
              </a:ext>
            </a:extLst>
          </p:cNvPr>
          <p:cNvSpPr txBox="1"/>
          <p:nvPr/>
        </p:nvSpPr>
        <p:spPr>
          <a:xfrm>
            <a:off x="35496" y="5919663"/>
            <a:ext cx="9100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=&gt; Need for validation, explanations, reorganization!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13</a:t>
            </a:fld>
            <a:endParaRPr lang="fr-FR" alt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549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910"/>
    </mc:Choice>
    <mc:Fallback xmlns="">
      <p:transition spd="slow" advTm="5791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BA2FBE-6E3B-40DA-8487-04A45BCEA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Actual result: risk of death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4A8075-7A7A-491E-AA11-229B4EC09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587810-50E0-44BE-BEC0-A3EA9F18E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761A2E-D4AD-483E-B77D-904CF135F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D624AE-6C8E-45F6-B25C-D9B669331099}" type="slidenum">
              <a:rPr lang="fr-FR" altLang="fr-FR" smtClean="0"/>
              <a:pPr>
                <a:defRPr/>
              </a:pPr>
              <a:t>14</a:t>
            </a:fld>
            <a:endParaRPr lang="fr-FR" altLang="fr-FR" dirty="0"/>
          </a:p>
        </p:txBody>
      </p:sp>
      <p:graphicFrame>
        <p:nvGraphicFramePr>
          <p:cNvPr id="7" name="Objet 6"/>
          <p:cNvGraphicFramePr>
            <a:graphicFrameLocks noChangeAspect="1"/>
          </p:cNvGraphicFramePr>
          <p:nvPr/>
        </p:nvGraphicFramePr>
        <p:xfrm>
          <a:off x="0" y="2402160"/>
          <a:ext cx="3145057" cy="4195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hoto Editor Photo" r:id="rId4" imgW="8809524" imgH="11755491" progId="MSPhotoEd.3">
                  <p:embed/>
                </p:oleObj>
              </mc:Choice>
              <mc:Fallback>
                <p:oleObj name="Photo Editor Photo" r:id="rId4" imgW="8809524" imgH="11755491" progId="MSPhotoEd.3">
                  <p:embed/>
                  <p:pic>
                    <p:nvPicPr>
                      <p:cNvPr id="7" name="Obje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402160"/>
                        <a:ext cx="3145057" cy="419549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 8"/>
          <p:cNvGraphicFramePr>
            <a:graphicFrameLocks noChangeAspect="1"/>
          </p:cNvGraphicFramePr>
          <p:nvPr/>
        </p:nvGraphicFramePr>
        <p:xfrm>
          <a:off x="3352800" y="2935560"/>
          <a:ext cx="5715000" cy="3373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hoto Editor Photo" r:id="rId6" imgW="8238095" imgH="4038095" progId="MSPhotoEd.3">
                  <p:embed/>
                </p:oleObj>
              </mc:Choice>
              <mc:Fallback>
                <p:oleObj name="Photo Editor Photo" r:id="rId6" imgW="8238095" imgH="4038095" progId="MSPhotoEd.3">
                  <p:embed/>
                  <p:pic>
                    <p:nvPicPr>
                      <p:cNvPr id="9" name="Obje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935560"/>
                        <a:ext cx="5715000" cy="33737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ZoneTexte 11">
            <a:extLst>
              <a:ext uri="{FF2B5EF4-FFF2-40B4-BE49-F238E27FC236}">
                <a16:creationId xmlns:a16="http://schemas.microsoft.com/office/drawing/2014/main" id="{AADC6C09-90FC-4026-B636-4A0A255E37D9}"/>
              </a:ext>
            </a:extLst>
          </p:cNvPr>
          <p:cNvSpPr txBox="1"/>
          <p:nvPr/>
        </p:nvSpPr>
        <p:spPr>
          <a:xfrm>
            <a:off x="0" y="155679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Explanatory variables: ~20 administrative variables, ~500 laboratory results, ~500 drugs. Result: old people die more than young people…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F7FAB631-27C0-4C0F-9FF6-EA8BDDE4A444}"/>
              </a:ext>
            </a:extLst>
          </p:cNvPr>
          <p:cNvSpPr/>
          <p:nvPr/>
        </p:nvSpPr>
        <p:spPr bwMode="auto">
          <a:xfrm>
            <a:off x="1187624" y="2785690"/>
            <a:ext cx="504056" cy="14401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C7F7E60-2C2E-49CA-BB10-C73CAB32B017}"/>
              </a:ext>
            </a:extLst>
          </p:cNvPr>
          <p:cNvSpPr/>
          <p:nvPr/>
        </p:nvSpPr>
        <p:spPr bwMode="auto">
          <a:xfrm>
            <a:off x="1187624" y="3529049"/>
            <a:ext cx="504056" cy="14401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AD20D2C0-D2CF-41F2-880C-3D5BF7E1BDD4}"/>
              </a:ext>
            </a:extLst>
          </p:cNvPr>
          <p:cNvSpPr/>
          <p:nvPr/>
        </p:nvSpPr>
        <p:spPr bwMode="auto">
          <a:xfrm>
            <a:off x="2411760" y="2955897"/>
            <a:ext cx="504056" cy="14401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9B19A415-4C4F-4F66-9A1F-B56F5929B92F}"/>
              </a:ext>
            </a:extLst>
          </p:cNvPr>
          <p:cNvSpPr/>
          <p:nvPr/>
        </p:nvSpPr>
        <p:spPr bwMode="auto">
          <a:xfrm>
            <a:off x="2411760" y="3244227"/>
            <a:ext cx="504056" cy="14401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9098C8E4-D64D-43C6-8ED8-1AB8438852B3}"/>
              </a:ext>
            </a:extLst>
          </p:cNvPr>
          <p:cNvSpPr/>
          <p:nvPr/>
        </p:nvSpPr>
        <p:spPr bwMode="auto">
          <a:xfrm>
            <a:off x="1763688" y="3388243"/>
            <a:ext cx="504056" cy="14401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7EB23BE0-9C14-4048-B860-C66A60F43A76}"/>
              </a:ext>
            </a:extLst>
          </p:cNvPr>
          <p:cNvSpPr/>
          <p:nvPr/>
        </p:nvSpPr>
        <p:spPr bwMode="auto">
          <a:xfrm>
            <a:off x="1763688" y="3686134"/>
            <a:ext cx="504056" cy="14401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AE0F701C-C30B-4D08-B9E4-0EAB58C8CDC5}"/>
              </a:ext>
            </a:extLst>
          </p:cNvPr>
          <p:cNvSpPr/>
          <p:nvPr/>
        </p:nvSpPr>
        <p:spPr bwMode="auto">
          <a:xfrm>
            <a:off x="2411760" y="4149080"/>
            <a:ext cx="504056" cy="14401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709E43FE-BAF5-404F-9070-1A5578085712}"/>
              </a:ext>
            </a:extLst>
          </p:cNvPr>
          <p:cNvSpPr/>
          <p:nvPr/>
        </p:nvSpPr>
        <p:spPr bwMode="auto">
          <a:xfrm>
            <a:off x="2399344" y="4420125"/>
            <a:ext cx="504056" cy="14401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9AA2FB61-70A9-4A74-98F7-7B3CABB182FA}"/>
              </a:ext>
            </a:extLst>
          </p:cNvPr>
          <p:cNvSpPr/>
          <p:nvPr/>
        </p:nvSpPr>
        <p:spPr bwMode="auto">
          <a:xfrm>
            <a:off x="2395884" y="4702361"/>
            <a:ext cx="504056" cy="14401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80B6BBB4-2239-434D-AFA9-2B0F649F549E}"/>
              </a:ext>
            </a:extLst>
          </p:cNvPr>
          <p:cNvSpPr/>
          <p:nvPr/>
        </p:nvSpPr>
        <p:spPr bwMode="auto">
          <a:xfrm>
            <a:off x="2386073" y="4997876"/>
            <a:ext cx="504056" cy="14401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8172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982"/>
    </mc:Choice>
    <mc:Fallback xmlns="">
      <p:transition spd="slow" advTm="1629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/>
              <a:t>Actual</a:t>
            </a:r>
            <a:r>
              <a:rPr lang="fr-FR" dirty="0"/>
              <a:t> </a:t>
            </a:r>
            <a:r>
              <a:rPr lang="fr-FR" dirty="0" err="1"/>
              <a:t>results</a:t>
            </a:r>
            <a:r>
              <a:rPr lang="fr-FR" dirty="0"/>
              <a:t>: </a:t>
            </a:r>
            <a:r>
              <a:rPr lang="fr-FR" dirty="0" err="1"/>
              <a:t>risk</a:t>
            </a:r>
            <a:r>
              <a:rPr lang="fr-FR" dirty="0"/>
              <a:t> </a:t>
            </a:r>
            <a:r>
              <a:rPr lang="fr-FR" dirty="0" err="1"/>
              <a:t>factors</a:t>
            </a:r>
            <a:r>
              <a:rPr lang="fr-FR" dirty="0"/>
              <a:t> of </a:t>
            </a:r>
            <a:r>
              <a:rPr lang="fr-FR" dirty="0" err="1"/>
              <a:t>hyperglycemia</a:t>
            </a:r>
            <a:r>
              <a:rPr lang="fr-FR" dirty="0"/>
              <a:t>…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D624AE-6C8E-45F6-B25C-D9B669331099}" type="slidenum">
              <a:rPr lang="fr-FR" altLang="fr-FR" smtClean="0"/>
              <a:pPr>
                <a:defRPr/>
              </a:pPr>
              <a:t>15</a:t>
            </a:fld>
            <a:endParaRPr lang="fr-FR" alt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9666F59-7D54-46F7-9299-B726140CB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3999"/>
            <a:ext cx="6516216" cy="5043801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BCDF7D8B-CA3E-446D-A9CB-BFC62346C3EF}"/>
              </a:ext>
            </a:extLst>
          </p:cNvPr>
          <p:cNvSpPr/>
          <p:nvPr/>
        </p:nvSpPr>
        <p:spPr bwMode="auto">
          <a:xfrm>
            <a:off x="2987824" y="1439280"/>
            <a:ext cx="1512168" cy="53938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E41A17-7F5C-45F9-AB68-C22DC50E1D10}"/>
              </a:ext>
            </a:extLst>
          </p:cNvPr>
          <p:cNvSpPr/>
          <p:nvPr/>
        </p:nvSpPr>
        <p:spPr bwMode="auto">
          <a:xfrm>
            <a:off x="2051720" y="2492896"/>
            <a:ext cx="648072" cy="471529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3D5B88B6-F1AF-4F3E-B57B-276893F8EA51}"/>
              </a:ext>
            </a:extLst>
          </p:cNvPr>
          <p:cNvSpPr/>
          <p:nvPr/>
        </p:nvSpPr>
        <p:spPr bwMode="auto">
          <a:xfrm>
            <a:off x="4860032" y="2492896"/>
            <a:ext cx="648072" cy="471529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135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255"/>
    </mc:Choice>
    <mc:Fallback xmlns="">
      <p:transition spd="slow" advTm="982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B5A9F259-B5CB-431B-BCC6-44A4E0DBA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failure of fully-automated machine learning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BBE04AE8-2BEA-4E6A-A8CA-A1ECDD4750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Supervised data mining:</a:t>
            </a:r>
          </a:p>
          <a:p>
            <a:pPr lvl="1"/>
            <a:r>
              <a:rPr lang="en-US" dirty="0"/>
              <a:t>Good predictive power</a:t>
            </a:r>
          </a:p>
          <a:p>
            <a:pPr lvl="1"/>
            <a:r>
              <a:rPr lang="en-US" dirty="0"/>
              <a:t>Enables to filter, reorganize and explain knowledge</a:t>
            </a:r>
          </a:p>
          <a:p>
            <a:r>
              <a:rPr lang="en-US" dirty="0"/>
              <a:t>“Black boxes”, such as deep learning</a:t>
            </a:r>
          </a:p>
          <a:p>
            <a:pPr lvl="1"/>
            <a:r>
              <a:rPr lang="en-US" dirty="0"/>
              <a:t>Better predictive power</a:t>
            </a:r>
          </a:p>
          <a:p>
            <a:pPr lvl="1"/>
            <a:r>
              <a:rPr lang="en-US" dirty="0"/>
              <a:t>Does not enable to manage knowledge!</a:t>
            </a:r>
          </a:p>
          <a:p>
            <a:r>
              <a:rPr lang="en-US" dirty="0"/>
              <a:t>However, some other steps are from far more crucial: feature extraction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9C6422-0AC4-4045-9BFA-DF871FD69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9AA2280-44D1-4BB0-98AE-DA32F9685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16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406210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446"/>
    </mc:Choice>
    <mc:Fallback xmlns="">
      <p:transition spd="slow" advTm="127446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D6A0319D-CACB-4501-A98B-C68EC17E42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Feature extraction</a:t>
            </a:r>
          </a:p>
        </p:txBody>
      </p:sp>
      <p:sp>
        <p:nvSpPr>
          <p:cNvPr id="8" name="Sous-titre 7">
            <a:extLst>
              <a:ext uri="{FF2B5EF4-FFF2-40B4-BE49-F238E27FC236}">
                <a16:creationId xmlns:a16="http://schemas.microsoft.com/office/drawing/2014/main" id="{BCC2640D-7149-4275-B1EB-4A0079F21C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B58F38-16C4-4140-B56E-28B86A6D08E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58E92D-6613-46D1-87D0-F160E272A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EC3F0B-3CBB-4A92-A9DE-4E1959039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17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561119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732831-787F-41C8-946F-8621AD767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Structured data reuse process in healthcare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34224D-CF72-4C95-B6B1-E33F20F24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0467BF-66B6-433B-9603-533428197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95" name="Organigramme : Stockage interne 94">
            <a:extLst>
              <a:ext uri="{FF2B5EF4-FFF2-40B4-BE49-F238E27FC236}">
                <a16:creationId xmlns:a16="http://schemas.microsoft.com/office/drawing/2014/main" id="{12700A31-F217-4BB4-B109-8B12EE67085A}"/>
              </a:ext>
            </a:extLst>
          </p:cNvPr>
          <p:cNvSpPr/>
          <p:nvPr/>
        </p:nvSpPr>
        <p:spPr>
          <a:xfrm>
            <a:off x="3688244" y="3230473"/>
            <a:ext cx="824085" cy="733330"/>
          </a:xfrm>
          <a:prstGeom prst="flowChartInternalStorage">
            <a:avLst/>
          </a:prstGeom>
          <a:solidFill>
            <a:schemeClr val="tx2">
              <a:lumMod val="40000"/>
              <a:lumOff val="6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65D7843D-91F8-4324-8DA3-25E61EA00F26}"/>
              </a:ext>
            </a:extLst>
          </p:cNvPr>
          <p:cNvSpPr/>
          <p:nvPr/>
        </p:nvSpPr>
        <p:spPr>
          <a:xfrm>
            <a:off x="196376" y="1870355"/>
            <a:ext cx="1181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Routine patient care</a:t>
            </a:r>
          </a:p>
        </p:txBody>
      </p:sp>
      <p:sp>
        <p:nvSpPr>
          <p:cNvPr id="97" name="Organigramme : Disque magnétique 96">
            <a:extLst>
              <a:ext uri="{FF2B5EF4-FFF2-40B4-BE49-F238E27FC236}">
                <a16:creationId xmlns:a16="http://schemas.microsoft.com/office/drawing/2014/main" id="{26FFA9A0-0C6C-49EC-8407-D5AF5D0BF3D2}"/>
              </a:ext>
            </a:extLst>
          </p:cNvPr>
          <p:cNvSpPr/>
          <p:nvPr/>
        </p:nvSpPr>
        <p:spPr>
          <a:xfrm>
            <a:off x="942102" y="3298347"/>
            <a:ext cx="459527" cy="599147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98" name="Organigramme : Disque magnétique 97">
            <a:extLst>
              <a:ext uri="{FF2B5EF4-FFF2-40B4-BE49-F238E27FC236}">
                <a16:creationId xmlns:a16="http://schemas.microsoft.com/office/drawing/2014/main" id="{7270FF15-6FE7-446A-A0D0-AB361750B40E}"/>
              </a:ext>
            </a:extLst>
          </p:cNvPr>
          <p:cNvSpPr/>
          <p:nvPr/>
        </p:nvSpPr>
        <p:spPr>
          <a:xfrm>
            <a:off x="827668" y="3062318"/>
            <a:ext cx="459527" cy="599147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99" name="Organigramme : Disque magnétique 98">
            <a:extLst>
              <a:ext uri="{FF2B5EF4-FFF2-40B4-BE49-F238E27FC236}">
                <a16:creationId xmlns:a16="http://schemas.microsoft.com/office/drawing/2014/main" id="{1CCE3E26-86BF-471A-8D2C-8B2C58AF201E}"/>
              </a:ext>
            </a:extLst>
          </p:cNvPr>
          <p:cNvSpPr/>
          <p:nvPr/>
        </p:nvSpPr>
        <p:spPr>
          <a:xfrm>
            <a:off x="645611" y="3524734"/>
            <a:ext cx="459527" cy="599147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cxnSp>
        <p:nvCxnSpPr>
          <p:cNvPr id="100" name="Connecteur droit avec flèche 99">
            <a:extLst>
              <a:ext uri="{FF2B5EF4-FFF2-40B4-BE49-F238E27FC236}">
                <a16:creationId xmlns:a16="http://schemas.microsoft.com/office/drawing/2014/main" id="{35D05DFA-DE89-4730-B235-9B1C9C7B9B7D}"/>
              </a:ext>
            </a:extLst>
          </p:cNvPr>
          <p:cNvCxnSpPr>
            <a:cxnSpLocks/>
            <a:stCxn id="96" idx="2"/>
            <a:endCxn id="98" idx="1"/>
          </p:cNvCxnSpPr>
          <p:nvPr/>
        </p:nvCxnSpPr>
        <p:spPr>
          <a:xfrm>
            <a:off x="787205" y="2393575"/>
            <a:ext cx="270227" cy="668743"/>
          </a:xfrm>
          <a:prstGeom prst="straightConnector1">
            <a:avLst/>
          </a:prstGeom>
          <a:noFill/>
          <a:ln w="31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id="{892C9AFA-9FEB-433B-985E-9F20626BF15F}"/>
              </a:ext>
            </a:extLst>
          </p:cNvPr>
          <p:cNvSpPr/>
          <p:nvPr/>
        </p:nvSpPr>
        <p:spPr>
          <a:xfrm rot="18900000">
            <a:off x="1379625" y="2430671"/>
            <a:ext cx="1345930" cy="523220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Phase 1: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 Data pre-processing</a:t>
            </a:r>
          </a:p>
        </p:txBody>
      </p:sp>
      <p:sp>
        <p:nvSpPr>
          <p:cNvPr id="102" name="Organigramme : Disque magnétique 101">
            <a:extLst>
              <a:ext uri="{FF2B5EF4-FFF2-40B4-BE49-F238E27FC236}">
                <a16:creationId xmlns:a16="http://schemas.microsoft.com/office/drawing/2014/main" id="{F1F29CE2-A871-4317-B6E2-44157AA6FCD4}"/>
              </a:ext>
            </a:extLst>
          </p:cNvPr>
          <p:cNvSpPr/>
          <p:nvPr/>
        </p:nvSpPr>
        <p:spPr>
          <a:xfrm>
            <a:off x="2373437" y="3298972"/>
            <a:ext cx="459527" cy="599147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cxnSp>
        <p:nvCxnSpPr>
          <p:cNvPr id="103" name="Connecteur droit avec flèche 102">
            <a:extLst>
              <a:ext uri="{FF2B5EF4-FFF2-40B4-BE49-F238E27FC236}">
                <a16:creationId xmlns:a16="http://schemas.microsoft.com/office/drawing/2014/main" id="{80FFE42B-4601-427A-B153-0F025771A2DB}"/>
              </a:ext>
            </a:extLst>
          </p:cNvPr>
          <p:cNvCxnSpPr>
            <a:cxnSpLocks/>
            <a:stCxn id="97" idx="4"/>
            <a:endCxn id="102" idx="2"/>
          </p:cNvCxnSpPr>
          <p:nvPr/>
        </p:nvCxnSpPr>
        <p:spPr>
          <a:xfrm>
            <a:off x="1401629" y="3597921"/>
            <a:ext cx="971808" cy="625"/>
          </a:xfrm>
          <a:prstGeom prst="straightConnector1">
            <a:avLst/>
          </a:prstGeom>
          <a:noFill/>
          <a:ln w="31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4" name="Rectangle 103">
            <a:extLst>
              <a:ext uri="{FF2B5EF4-FFF2-40B4-BE49-F238E27FC236}">
                <a16:creationId xmlns:a16="http://schemas.microsoft.com/office/drawing/2014/main" id="{4D9EDB0C-773D-4EDD-89D2-047D1AF23CCF}"/>
              </a:ext>
            </a:extLst>
          </p:cNvPr>
          <p:cNvSpPr/>
          <p:nvPr/>
        </p:nvSpPr>
        <p:spPr>
          <a:xfrm>
            <a:off x="163591" y="4172774"/>
            <a:ext cx="17227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Transactional</a:t>
            </a:r>
            <a:b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</a:b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databases, e.g. electronic health records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FF8C0C66-553B-4F6D-8068-E8420E3682EF}"/>
              </a:ext>
            </a:extLst>
          </p:cNvPr>
          <p:cNvSpPr/>
          <p:nvPr/>
        </p:nvSpPr>
        <p:spPr>
          <a:xfrm rot="18900000">
            <a:off x="2846228" y="2366650"/>
            <a:ext cx="1656211" cy="523220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Phase 2: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 Feature extraction</a:t>
            </a:r>
          </a:p>
        </p:txBody>
      </p:sp>
      <p:cxnSp>
        <p:nvCxnSpPr>
          <p:cNvPr id="106" name="Connecteur droit avec flèche 105">
            <a:extLst>
              <a:ext uri="{FF2B5EF4-FFF2-40B4-BE49-F238E27FC236}">
                <a16:creationId xmlns:a16="http://schemas.microsoft.com/office/drawing/2014/main" id="{9D5136B4-6D9C-4BCC-B5B8-8A7FE51E1F4D}"/>
              </a:ext>
            </a:extLst>
          </p:cNvPr>
          <p:cNvCxnSpPr>
            <a:cxnSpLocks/>
            <a:stCxn id="102" idx="4"/>
            <a:endCxn id="95" idx="1"/>
          </p:cNvCxnSpPr>
          <p:nvPr/>
        </p:nvCxnSpPr>
        <p:spPr>
          <a:xfrm flipV="1">
            <a:off x="2832964" y="3597138"/>
            <a:ext cx="855280" cy="1408"/>
          </a:xfrm>
          <a:prstGeom prst="straightConnector1">
            <a:avLst/>
          </a:prstGeom>
          <a:noFill/>
          <a:ln w="31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25B64A6-1B71-4ED3-957A-E85783F0BF7F}"/>
              </a:ext>
            </a:extLst>
          </p:cNvPr>
          <p:cNvSpPr/>
          <p:nvPr/>
        </p:nvSpPr>
        <p:spPr>
          <a:xfrm rot="18900000">
            <a:off x="4573776" y="2366511"/>
            <a:ext cx="1656885" cy="523220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Phase 3: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 Statistical and graphical mining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398288B2-F8EE-491F-B65E-36397AACC445}"/>
              </a:ext>
            </a:extLst>
          </p:cNvPr>
          <p:cNvSpPr/>
          <p:nvPr/>
        </p:nvSpPr>
        <p:spPr>
          <a:xfrm>
            <a:off x="1946797" y="4172774"/>
            <a:ext cx="1350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Datawarehouse</a:t>
            </a: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B92E9DD8-DC4B-4FBC-9804-9A0180E63C82}"/>
              </a:ext>
            </a:extLst>
          </p:cNvPr>
          <p:cNvSpPr/>
          <p:nvPr/>
        </p:nvSpPr>
        <p:spPr>
          <a:xfrm>
            <a:off x="3459946" y="4005064"/>
            <a:ext cx="1328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Individual information: questionnaire-like data</a:t>
            </a:r>
          </a:p>
        </p:txBody>
      </p:sp>
      <p:cxnSp>
        <p:nvCxnSpPr>
          <p:cNvPr id="110" name="Connecteur droit avec flèche 109">
            <a:extLst>
              <a:ext uri="{FF2B5EF4-FFF2-40B4-BE49-F238E27FC236}">
                <a16:creationId xmlns:a16="http://schemas.microsoft.com/office/drawing/2014/main" id="{72B5A10E-2B66-4909-811D-48EFC43CF637}"/>
              </a:ext>
            </a:extLst>
          </p:cNvPr>
          <p:cNvCxnSpPr>
            <a:cxnSpLocks/>
            <a:stCxn id="95" idx="3"/>
            <a:endCxn id="123" idx="1"/>
          </p:cNvCxnSpPr>
          <p:nvPr/>
        </p:nvCxnSpPr>
        <p:spPr>
          <a:xfrm>
            <a:off x="4512329" y="3597138"/>
            <a:ext cx="923767" cy="814"/>
          </a:xfrm>
          <a:prstGeom prst="straightConnector1">
            <a:avLst/>
          </a:prstGeom>
          <a:noFill/>
          <a:ln w="31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43CC263-1A8D-42A6-BA4A-46856C2FF852}"/>
              </a:ext>
            </a:extLst>
          </p:cNvPr>
          <p:cNvSpPr/>
          <p:nvPr/>
        </p:nvSpPr>
        <p:spPr>
          <a:xfrm>
            <a:off x="4685652" y="4172774"/>
            <a:ext cx="2299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Statistical/graphical metrics/associations/models</a:t>
            </a:r>
          </a:p>
        </p:txBody>
      </p:sp>
      <p:grpSp>
        <p:nvGrpSpPr>
          <p:cNvPr id="112" name="Groupe 111">
            <a:extLst>
              <a:ext uri="{FF2B5EF4-FFF2-40B4-BE49-F238E27FC236}">
                <a16:creationId xmlns:a16="http://schemas.microsoft.com/office/drawing/2014/main" id="{01A47F76-FF2A-47CA-8D92-096E5AB79275}"/>
              </a:ext>
            </a:extLst>
          </p:cNvPr>
          <p:cNvGrpSpPr/>
          <p:nvPr/>
        </p:nvGrpSpPr>
        <p:grpSpPr>
          <a:xfrm>
            <a:off x="5436096" y="3231287"/>
            <a:ext cx="869226" cy="733330"/>
            <a:chOff x="2119087" y="3976376"/>
            <a:chExt cx="1220930" cy="551242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A9355483-75E4-402A-B353-AC7D989CD095}"/>
                </a:ext>
              </a:extLst>
            </p:cNvPr>
            <p:cNvSpPr/>
            <p:nvPr/>
          </p:nvSpPr>
          <p:spPr>
            <a:xfrm>
              <a:off x="2119087" y="3976376"/>
              <a:ext cx="1220930" cy="551242"/>
            </a:xfrm>
            <a:prstGeom prst="rect">
              <a:avLst/>
            </a:prstGeom>
            <a:grpFill/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grpSp>
          <p:nvGrpSpPr>
            <p:cNvPr id="124" name="Groupe 123">
              <a:extLst>
                <a:ext uri="{FF2B5EF4-FFF2-40B4-BE49-F238E27FC236}">
                  <a16:creationId xmlns:a16="http://schemas.microsoft.com/office/drawing/2014/main" id="{401B7E84-53D5-4095-BBE6-04C2532FA94E}"/>
                </a:ext>
              </a:extLst>
            </p:cNvPr>
            <p:cNvGrpSpPr/>
            <p:nvPr/>
          </p:nvGrpSpPr>
          <p:grpSpPr>
            <a:xfrm>
              <a:off x="2174119" y="4062279"/>
              <a:ext cx="1038981" cy="442111"/>
              <a:chOff x="9220200" y="1815141"/>
              <a:chExt cx="1484630" cy="631745"/>
            </a:xfrm>
            <a:grpFill/>
          </p:grpSpPr>
          <p:cxnSp>
            <p:nvCxnSpPr>
              <p:cNvPr id="125" name="Connecteur droit 124">
                <a:extLst>
                  <a:ext uri="{FF2B5EF4-FFF2-40B4-BE49-F238E27FC236}">
                    <a16:creationId xmlns:a16="http://schemas.microsoft.com/office/drawing/2014/main" id="{ADD55B6C-788E-4E48-BF22-E6AE5D58E2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52280" y="1815141"/>
                <a:ext cx="0" cy="631745"/>
              </a:xfrm>
              <a:prstGeom prst="line">
                <a:avLst/>
              </a:prstGeom>
              <a:grpFill/>
              <a:ln w="3175" cap="flat" cmpd="sng" algn="ctr">
                <a:solidFill>
                  <a:sysClr val="windowText" lastClr="000000"/>
                </a:solidFill>
                <a:prstDash val="dash"/>
                <a:miter lim="800000"/>
              </a:ln>
              <a:effectLst/>
            </p:spPr>
          </p:cxnSp>
          <p:cxnSp>
            <p:nvCxnSpPr>
              <p:cNvPr id="126" name="Connecteur droit 125">
                <a:extLst>
                  <a:ext uri="{FF2B5EF4-FFF2-40B4-BE49-F238E27FC236}">
                    <a16:creationId xmlns:a16="http://schemas.microsoft.com/office/drawing/2014/main" id="{EBD2BA89-EB83-43BC-8A70-C9121ABB2D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20200" y="2131014"/>
                <a:ext cx="406400" cy="0"/>
              </a:xfrm>
              <a:prstGeom prst="line">
                <a:avLst/>
              </a:prstGeom>
              <a:grp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27" name="Ellipse 126">
                <a:extLst>
                  <a:ext uri="{FF2B5EF4-FFF2-40B4-BE49-F238E27FC236}">
                    <a16:creationId xmlns:a16="http://schemas.microsoft.com/office/drawing/2014/main" id="{97C1B398-3F32-4925-97A0-5BDA85924EB0}"/>
                  </a:ext>
                </a:extLst>
              </p:cNvPr>
              <p:cNvSpPr/>
              <p:nvPr/>
            </p:nvSpPr>
            <p:spPr>
              <a:xfrm>
                <a:off x="9400541" y="2108155"/>
                <a:ext cx="45719" cy="4571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128" name="Connecteur droit 127">
                <a:extLst>
                  <a:ext uri="{FF2B5EF4-FFF2-40B4-BE49-F238E27FC236}">
                    <a16:creationId xmlns:a16="http://schemas.microsoft.com/office/drawing/2014/main" id="{A618C24D-ED9C-4901-B898-8B1774D510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28479" y="1939579"/>
                <a:ext cx="406400" cy="0"/>
              </a:xfrm>
              <a:prstGeom prst="line">
                <a:avLst/>
              </a:prstGeom>
              <a:grp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29" name="Ellipse 128">
                <a:extLst>
                  <a:ext uri="{FF2B5EF4-FFF2-40B4-BE49-F238E27FC236}">
                    <a16:creationId xmlns:a16="http://schemas.microsoft.com/office/drawing/2014/main" id="{B20F95C2-FBAD-4765-8CA4-0AFC2DC03E7D}"/>
                  </a:ext>
                </a:extLst>
              </p:cNvPr>
              <p:cNvSpPr/>
              <p:nvPr/>
            </p:nvSpPr>
            <p:spPr>
              <a:xfrm>
                <a:off x="9608820" y="1916720"/>
                <a:ext cx="45719" cy="4571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130" name="Connecteur droit 129">
                <a:extLst>
                  <a:ext uri="{FF2B5EF4-FFF2-40B4-BE49-F238E27FC236}">
                    <a16:creationId xmlns:a16="http://schemas.microsoft.com/office/drawing/2014/main" id="{E1937897-48BD-4A53-AA61-74259F217C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72927" y="2304918"/>
                <a:ext cx="406400" cy="0"/>
              </a:xfrm>
              <a:prstGeom prst="line">
                <a:avLst/>
              </a:prstGeom>
              <a:grp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31" name="Ellipse 130">
                <a:extLst>
                  <a:ext uri="{FF2B5EF4-FFF2-40B4-BE49-F238E27FC236}">
                    <a16:creationId xmlns:a16="http://schemas.microsoft.com/office/drawing/2014/main" id="{4AD99413-5070-4AC5-BCA4-44C945AD26EA}"/>
                  </a:ext>
                </a:extLst>
              </p:cNvPr>
              <p:cNvSpPr/>
              <p:nvPr/>
            </p:nvSpPr>
            <p:spPr>
              <a:xfrm>
                <a:off x="9653268" y="2282059"/>
                <a:ext cx="45719" cy="45719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Narrow" panose="020B0606020202030204" pitchFamily="34" charset="0"/>
                </a:endParaRPr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71089283-DDE7-4FF5-BB78-58332A8E5EA9}"/>
                  </a:ext>
                </a:extLst>
              </p:cNvPr>
              <p:cNvSpPr/>
              <p:nvPr/>
            </p:nvSpPr>
            <p:spPr>
              <a:xfrm>
                <a:off x="10179050" y="2071695"/>
                <a:ext cx="106676" cy="248453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133" name="Connecteur droit 132">
                <a:extLst>
                  <a:ext uri="{FF2B5EF4-FFF2-40B4-BE49-F238E27FC236}">
                    <a16:creationId xmlns:a16="http://schemas.microsoft.com/office/drawing/2014/main" id="{A6DD3A1D-B197-40CF-B111-335C92EEFB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13006" y="2327778"/>
                <a:ext cx="591824" cy="0"/>
              </a:xfrm>
              <a:prstGeom prst="line">
                <a:avLst/>
              </a:prstGeom>
              <a:grp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sm" len="sm"/>
                <a:tailEnd type="stealth" w="sm" len="sm"/>
              </a:ln>
              <a:effectLst/>
            </p:spPr>
          </p:cxnSp>
          <p:cxnSp>
            <p:nvCxnSpPr>
              <p:cNvPr id="134" name="Connecteur droit 133">
                <a:extLst>
                  <a:ext uri="{FF2B5EF4-FFF2-40B4-BE49-F238E27FC236}">
                    <a16:creationId xmlns:a16="http://schemas.microsoft.com/office/drawing/2014/main" id="{E61EC0BF-D219-461F-9EC9-D4F9F9D47C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113006" y="1900977"/>
                <a:ext cx="0" cy="431943"/>
              </a:xfrm>
              <a:prstGeom prst="line">
                <a:avLst/>
              </a:prstGeom>
              <a:grpFill/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  <a:headEnd type="none" w="sm" len="sm"/>
                <a:tailEnd type="stealth" w="sm" len="sm"/>
              </a:ln>
              <a:effectLst/>
            </p:spPr>
          </p:cxn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569CB4AA-7829-4D06-AF5D-A6E38AC75745}"/>
                  </a:ext>
                </a:extLst>
              </p:cNvPr>
              <p:cNvSpPr/>
              <p:nvPr/>
            </p:nvSpPr>
            <p:spPr>
              <a:xfrm>
                <a:off x="10333987" y="1962439"/>
                <a:ext cx="106676" cy="35770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Narrow" panose="020B0606020202030204" pitchFamily="34" charset="0"/>
                </a:endParaRPr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0A4CFFC9-915A-4909-92AE-A025135DEBB8}"/>
                  </a:ext>
                </a:extLst>
              </p:cNvPr>
              <p:cNvSpPr/>
              <p:nvPr/>
            </p:nvSpPr>
            <p:spPr>
              <a:xfrm>
                <a:off x="10492735" y="2190752"/>
                <a:ext cx="106676" cy="12939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1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 Narrow" panose="020B0606020202030204" pitchFamily="34" charset="0"/>
                </a:endParaRPr>
              </a:p>
            </p:txBody>
          </p:sp>
        </p:grp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3C81EFBC-8BF3-43B2-B990-9CE7C7078932}"/>
              </a:ext>
            </a:extLst>
          </p:cNvPr>
          <p:cNvSpPr/>
          <p:nvPr/>
        </p:nvSpPr>
        <p:spPr>
          <a:xfrm rot="18900000">
            <a:off x="6337743" y="2265384"/>
            <a:ext cx="2147005" cy="523220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Phase 4: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 Expert filtering and reorganization</a:t>
            </a:r>
          </a:p>
        </p:txBody>
      </p:sp>
      <p:cxnSp>
        <p:nvCxnSpPr>
          <p:cNvPr id="114" name="Connecteur droit avec flèche 113">
            <a:extLst>
              <a:ext uri="{FF2B5EF4-FFF2-40B4-BE49-F238E27FC236}">
                <a16:creationId xmlns:a16="http://schemas.microsoft.com/office/drawing/2014/main" id="{CF198CD1-56DC-40FE-A8DE-5C4227182001}"/>
              </a:ext>
            </a:extLst>
          </p:cNvPr>
          <p:cNvCxnSpPr>
            <a:cxnSpLocks/>
            <a:stCxn id="123" idx="3"/>
            <a:endCxn id="115" idx="1"/>
          </p:cNvCxnSpPr>
          <p:nvPr/>
        </p:nvCxnSpPr>
        <p:spPr>
          <a:xfrm flipV="1">
            <a:off x="6305322" y="3588300"/>
            <a:ext cx="881115" cy="9652"/>
          </a:xfrm>
          <a:prstGeom prst="straightConnector1">
            <a:avLst/>
          </a:prstGeom>
          <a:noFill/>
          <a:ln w="31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5" name="Triangle isocèle 114">
            <a:extLst>
              <a:ext uri="{FF2B5EF4-FFF2-40B4-BE49-F238E27FC236}">
                <a16:creationId xmlns:a16="http://schemas.microsoft.com/office/drawing/2014/main" id="{898A3F89-6F35-4F28-8452-59AE54F72546}"/>
              </a:ext>
            </a:extLst>
          </p:cNvPr>
          <p:cNvSpPr/>
          <p:nvPr/>
        </p:nvSpPr>
        <p:spPr>
          <a:xfrm>
            <a:off x="6953769" y="3271101"/>
            <a:ext cx="930671" cy="63439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31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4F46296-6346-43BC-B236-126331D3ACE8}"/>
              </a:ext>
            </a:extLst>
          </p:cNvPr>
          <p:cNvSpPr/>
          <p:nvPr/>
        </p:nvSpPr>
        <p:spPr>
          <a:xfrm>
            <a:off x="6934406" y="4172774"/>
            <a:ext cx="966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Knowledge</a:t>
            </a:r>
          </a:p>
        </p:txBody>
      </p:sp>
      <p:sp>
        <p:nvSpPr>
          <p:cNvPr id="117" name="Accolade fermante 116">
            <a:extLst>
              <a:ext uri="{FF2B5EF4-FFF2-40B4-BE49-F238E27FC236}">
                <a16:creationId xmlns:a16="http://schemas.microsoft.com/office/drawing/2014/main" id="{E90C95AC-13AA-4966-BA5A-B7CB4EC5BD5C}"/>
              </a:ext>
            </a:extLst>
          </p:cNvPr>
          <p:cNvSpPr/>
          <p:nvPr/>
        </p:nvSpPr>
        <p:spPr>
          <a:xfrm rot="5400000">
            <a:off x="4513628" y="1904350"/>
            <a:ext cx="330560" cy="8093300"/>
          </a:xfrm>
          <a:prstGeom prst="rightBrace">
            <a:avLst>
              <a:gd name="adj1" fmla="val 119928"/>
              <a:gd name="adj2" fmla="val 50000"/>
            </a:avLst>
          </a:prstGeom>
          <a:solidFill>
            <a:sysClr val="window" lastClr="FFFFFF"/>
          </a:solidFill>
          <a:ln w="31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18" name="Accolade fermante 117">
            <a:extLst>
              <a:ext uri="{FF2B5EF4-FFF2-40B4-BE49-F238E27FC236}">
                <a16:creationId xmlns:a16="http://schemas.microsoft.com/office/drawing/2014/main" id="{8063F5F4-3864-4919-A3FD-3931ACC9BE8E}"/>
              </a:ext>
            </a:extLst>
          </p:cNvPr>
          <p:cNvSpPr/>
          <p:nvPr/>
        </p:nvSpPr>
        <p:spPr>
          <a:xfrm rot="5400000">
            <a:off x="5961461" y="2634276"/>
            <a:ext cx="330560" cy="5197638"/>
          </a:xfrm>
          <a:prstGeom prst="rightBrace">
            <a:avLst>
              <a:gd name="adj1" fmla="val 119928"/>
              <a:gd name="adj2" fmla="val 50000"/>
            </a:avLst>
          </a:prstGeom>
          <a:solidFill>
            <a:sysClr val="window" lastClr="FFFFFF"/>
          </a:solidFill>
          <a:ln w="31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EE57F3A9-F0D7-4335-AE5B-76B7AB2CCD1D}"/>
              </a:ext>
            </a:extLst>
          </p:cNvPr>
          <p:cNvSpPr/>
          <p:nvPr/>
        </p:nvSpPr>
        <p:spPr>
          <a:xfrm>
            <a:off x="3527920" y="5465017"/>
            <a:ext cx="51970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Traditional health research (questionnaire data)</a:t>
            </a: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A712641F-3F2B-4607-AF6D-3A1657F06933}"/>
              </a:ext>
            </a:extLst>
          </p:cNvPr>
          <p:cNvSpPr/>
          <p:nvPr/>
        </p:nvSpPr>
        <p:spPr>
          <a:xfrm>
            <a:off x="2057494" y="6145559"/>
            <a:ext cx="5242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Health research based on data reuse</a:t>
            </a:r>
          </a:p>
        </p:txBody>
      </p:sp>
      <p:cxnSp>
        <p:nvCxnSpPr>
          <p:cNvPr id="121" name="Connecteur droit avec flèche 120">
            <a:extLst>
              <a:ext uri="{FF2B5EF4-FFF2-40B4-BE49-F238E27FC236}">
                <a16:creationId xmlns:a16="http://schemas.microsoft.com/office/drawing/2014/main" id="{0E04E4CC-1D27-4080-BB5F-DA682357ED4D}"/>
              </a:ext>
            </a:extLst>
          </p:cNvPr>
          <p:cNvCxnSpPr>
            <a:cxnSpLocks/>
            <a:stCxn id="115" idx="5"/>
            <a:endCxn id="122" idx="1"/>
          </p:cNvCxnSpPr>
          <p:nvPr/>
        </p:nvCxnSpPr>
        <p:spPr>
          <a:xfrm flipV="1">
            <a:off x="7651772" y="3579797"/>
            <a:ext cx="546012" cy="8503"/>
          </a:xfrm>
          <a:prstGeom prst="straightConnector1">
            <a:avLst/>
          </a:prstGeom>
          <a:noFill/>
          <a:ln w="31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2" name="Rectangle 121">
            <a:extLst>
              <a:ext uri="{FF2B5EF4-FFF2-40B4-BE49-F238E27FC236}">
                <a16:creationId xmlns:a16="http://schemas.microsoft.com/office/drawing/2014/main" id="{31CD8D5A-1B40-4917-9929-53CEAF15B326}"/>
              </a:ext>
            </a:extLst>
          </p:cNvPr>
          <p:cNvSpPr/>
          <p:nvPr/>
        </p:nvSpPr>
        <p:spPr>
          <a:xfrm rot="18922336">
            <a:off x="8063621" y="2883568"/>
            <a:ext cx="930671" cy="738664"/>
          </a:xfrm>
          <a:prstGeom prst="rect">
            <a:avLst/>
          </a:prstGeom>
          <a:solidFill>
            <a:srgbClr val="FFCCCC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Phase 5: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rPr>
              <a:t> Decision making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5EC5F35-96CA-4C24-867F-819281A32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18</a:t>
            </a:fld>
            <a:endParaRPr lang="fr-FR" alt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689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059"/>
    </mc:Choice>
    <mc:Fallback xmlns="">
      <p:transition spd="slow" advTm="1520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101" grpId="0" animBg="1"/>
      <p:bldP spid="102" grpId="0" animBg="1"/>
      <p:bldP spid="105" grpId="0" animBg="1"/>
      <p:bldP spid="107" grpId="0" animBg="1"/>
      <p:bldP spid="108" grpId="0"/>
      <p:bldP spid="109" grpId="0"/>
      <p:bldP spid="111" grpId="0"/>
      <p:bldP spid="113" grpId="0" animBg="1"/>
      <p:bldP spid="115" grpId="0" animBg="1"/>
      <p:bldP spid="116" grpId="0"/>
      <p:bldP spid="117" grpId="0" animBg="1"/>
      <p:bldP spid="118" grpId="0" animBg="1"/>
      <p:bldP spid="119" grpId="0"/>
      <p:bldP spid="120" grpId="0"/>
      <p:bldP spid="1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732831-787F-41C8-946F-8621AD767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The objectives</a:t>
            </a:r>
            <a:br>
              <a:rPr lang="en-US" sz="4000" dirty="0"/>
            </a:br>
            <a:r>
              <a:rPr lang="en-US" sz="4000" dirty="0"/>
              <a:t>of feature extraction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34224D-CF72-4C95-B6B1-E33F20F24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0467BF-66B6-433B-9603-533428197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12" name="Corde 11">
            <a:extLst>
              <a:ext uri="{FF2B5EF4-FFF2-40B4-BE49-F238E27FC236}">
                <a16:creationId xmlns:a16="http://schemas.microsoft.com/office/drawing/2014/main" id="{71182A84-6FD4-43B5-8FD0-3786E094F2E7}"/>
              </a:ext>
            </a:extLst>
          </p:cNvPr>
          <p:cNvSpPr/>
          <p:nvPr/>
        </p:nvSpPr>
        <p:spPr bwMode="auto">
          <a:xfrm flipH="1">
            <a:off x="3375677" y="4499240"/>
            <a:ext cx="2016224" cy="2016224"/>
          </a:xfrm>
          <a:prstGeom prst="chord">
            <a:avLst>
              <a:gd name="adj1" fmla="val 18044879"/>
              <a:gd name="adj2" fmla="val 14434942"/>
            </a:avLst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dirty="0">
                <a:latin typeface="Arial Narrow" panose="020B0606020202030204" pitchFamily="34" charset="0"/>
              </a:rPr>
              <a:t>To make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results more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acceptable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for experts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0" name="Corde 9">
            <a:extLst>
              <a:ext uri="{FF2B5EF4-FFF2-40B4-BE49-F238E27FC236}">
                <a16:creationId xmlns:a16="http://schemas.microsoft.com/office/drawing/2014/main" id="{17D00D92-9EBE-4A8B-B768-B6B6050E3623}"/>
              </a:ext>
            </a:extLst>
          </p:cNvPr>
          <p:cNvSpPr/>
          <p:nvPr/>
        </p:nvSpPr>
        <p:spPr bwMode="auto">
          <a:xfrm>
            <a:off x="1851167" y="3373928"/>
            <a:ext cx="2016224" cy="2016224"/>
          </a:xfrm>
          <a:prstGeom prst="chord">
            <a:avLst>
              <a:gd name="adj1" fmla="val 820409"/>
              <a:gd name="adj2" fmla="val 18604885"/>
            </a:avLst>
          </a:prstGeom>
          <a:solidFill>
            <a:srgbClr val="FFC7C3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To reduce</a:t>
            </a:r>
            <a:b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</a:b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data</a:t>
            </a:r>
            <a:b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</a:b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imbalance</a:t>
            </a:r>
          </a:p>
        </p:txBody>
      </p:sp>
      <p:sp>
        <p:nvSpPr>
          <p:cNvPr id="8" name="Corde 7">
            <a:extLst>
              <a:ext uri="{FF2B5EF4-FFF2-40B4-BE49-F238E27FC236}">
                <a16:creationId xmlns:a16="http://schemas.microsoft.com/office/drawing/2014/main" id="{5F7FC263-DE14-4FA6-9CDA-4477A3480D70}"/>
              </a:ext>
            </a:extLst>
          </p:cNvPr>
          <p:cNvSpPr/>
          <p:nvPr/>
        </p:nvSpPr>
        <p:spPr bwMode="auto">
          <a:xfrm>
            <a:off x="2432822" y="1584088"/>
            <a:ext cx="2016224" cy="2016224"/>
          </a:xfrm>
          <a:prstGeom prst="chord">
            <a:avLst>
              <a:gd name="adj1" fmla="val 5340572"/>
              <a:gd name="adj2" fmla="val 1041721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To reduce</a:t>
            </a:r>
            <a:b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</a:b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data</a:t>
            </a:r>
            <a:b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</a:b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rPr>
              <a:t>complexity</a:t>
            </a:r>
          </a:p>
        </p:txBody>
      </p:sp>
      <p:sp>
        <p:nvSpPr>
          <p:cNvPr id="9" name="Corde 8">
            <a:extLst>
              <a:ext uri="{FF2B5EF4-FFF2-40B4-BE49-F238E27FC236}">
                <a16:creationId xmlns:a16="http://schemas.microsoft.com/office/drawing/2014/main" id="{6EA925CF-4A36-4A29-9CA9-0889C66A71CB}"/>
              </a:ext>
            </a:extLst>
          </p:cNvPr>
          <p:cNvSpPr/>
          <p:nvPr/>
        </p:nvSpPr>
        <p:spPr bwMode="auto">
          <a:xfrm flipH="1">
            <a:off x="4355976" y="1584088"/>
            <a:ext cx="2016224" cy="2016224"/>
          </a:xfrm>
          <a:prstGeom prst="chord">
            <a:avLst>
              <a:gd name="adj1" fmla="val 5340572"/>
              <a:gd name="adj2" fmla="val 1041721"/>
            </a:avLst>
          </a:prstGeom>
          <a:solidFill>
            <a:srgbClr val="FFC7C3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000" dirty="0">
                <a:latin typeface="Arial Narrow" panose="020B0606020202030204" pitchFamily="34" charset="0"/>
              </a:rPr>
              <a:t>To introduce</a:t>
            </a:r>
            <a:br>
              <a:rPr lang="en-US" sz="2000" dirty="0">
                <a:latin typeface="Arial Narrow" panose="020B0606020202030204" pitchFamily="34" charset="0"/>
              </a:rPr>
            </a:br>
            <a:r>
              <a:rPr lang="en-US" sz="2000" dirty="0">
                <a:latin typeface="Arial Narrow" panose="020B0606020202030204" pitchFamily="34" charset="0"/>
              </a:rPr>
              <a:t>domain specific</a:t>
            </a:r>
            <a:br>
              <a:rPr lang="en-US" sz="2000" dirty="0">
                <a:latin typeface="Arial Narrow" panose="020B0606020202030204" pitchFamily="34" charset="0"/>
              </a:rPr>
            </a:br>
            <a:r>
              <a:rPr lang="en-US" sz="2000" dirty="0">
                <a:latin typeface="Arial Narrow" panose="020B0606020202030204" pitchFamily="34" charset="0"/>
              </a:rPr>
              <a:t>thresholds</a:t>
            </a:r>
            <a:br>
              <a:rPr lang="en-US" sz="2000" dirty="0">
                <a:latin typeface="Arial Narrow" panose="020B0606020202030204" pitchFamily="34" charset="0"/>
              </a:rPr>
            </a:br>
            <a:r>
              <a:rPr lang="en-US" sz="2000" dirty="0">
                <a:latin typeface="Arial Narrow" panose="020B0606020202030204" pitchFamily="34" charset="0"/>
              </a:rPr>
              <a:t>for quantitative</a:t>
            </a:r>
            <a:br>
              <a:rPr lang="en-US" sz="2000" dirty="0">
                <a:latin typeface="Arial Narrow" panose="020B0606020202030204" pitchFamily="34" charset="0"/>
              </a:rPr>
            </a:br>
            <a:r>
              <a:rPr lang="en-US" sz="2000" dirty="0">
                <a:latin typeface="Arial Narrow" panose="020B0606020202030204" pitchFamily="34" charset="0"/>
              </a:rPr>
              <a:t>variables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1" name="Corde 10">
            <a:extLst>
              <a:ext uri="{FF2B5EF4-FFF2-40B4-BE49-F238E27FC236}">
                <a16:creationId xmlns:a16="http://schemas.microsoft.com/office/drawing/2014/main" id="{B732E35C-C628-4338-B72C-0C3CC2EDB105}"/>
              </a:ext>
            </a:extLst>
          </p:cNvPr>
          <p:cNvSpPr/>
          <p:nvPr/>
        </p:nvSpPr>
        <p:spPr bwMode="auto">
          <a:xfrm flipH="1">
            <a:off x="4856159" y="3373928"/>
            <a:ext cx="2016224" cy="2016224"/>
          </a:xfrm>
          <a:prstGeom prst="chord">
            <a:avLst>
              <a:gd name="adj1" fmla="val 820409"/>
              <a:gd name="adj2" fmla="val 18604885"/>
            </a:avLst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2000" dirty="0">
                <a:latin typeface="Arial Narrow" panose="020B0606020202030204" pitchFamily="34" charset="0"/>
              </a:rPr>
              <a:t>To handle</a:t>
            </a:r>
            <a:br>
              <a:rPr lang="en-US" sz="2000" dirty="0">
                <a:latin typeface="Arial Narrow" panose="020B0606020202030204" pitchFamily="34" charset="0"/>
              </a:rPr>
            </a:br>
            <a:r>
              <a:rPr lang="en-US" sz="2000" dirty="0">
                <a:latin typeface="Arial Narrow" panose="020B0606020202030204" pitchFamily="34" charset="0"/>
              </a:rPr>
              <a:t>heterogeneous</a:t>
            </a:r>
            <a:br>
              <a:rPr lang="en-US" sz="2000" dirty="0">
                <a:latin typeface="Arial Narrow" panose="020B0606020202030204" pitchFamily="34" charset="0"/>
              </a:rPr>
            </a:br>
            <a:r>
              <a:rPr lang="en-US" sz="2000" dirty="0">
                <a:latin typeface="Arial Narrow" panose="020B0606020202030204" pitchFamily="34" charset="0"/>
              </a:rPr>
              <a:t>data as generic</a:t>
            </a:r>
            <a:br>
              <a:rPr lang="en-US" sz="2000" dirty="0">
                <a:latin typeface="Arial Narrow" panose="020B0606020202030204" pitchFamily="34" charset="0"/>
              </a:rPr>
            </a:br>
            <a:r>
              <a:rPr lang="en-US" sz="2000" dirty="0">
                <a:latin typeface="Arial Narrow" panose="020B0606020202030204" pitchFamily="34" charset="0"/>
              </a:rPr>
              <a:t>time-dependent</a:t>
            </a:r>
            <a:br>
              <a:rPr lang="en-US" sz="2000" dirty="0">
                <a:latin typeface="Arial Narrow" panose="020B0606020202030204" pitchFamily="34" charset="0"/>
              </a:rPr>
            </a:br>
            <a:r>
              <a:rPr lang="en-US" sz="2000" dirty="0">
                <a:latin typeface="Arial Narrow" panose="020B0606020202030204" pitchFamily="34" charset="0"/>
              </a:rPr>
              <a:t>events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7" name="Pentagone 6">
            <a:extLst>
              <a:ext uri="{FF2B5EF4-FFF2-40B4-BE49-F238E27FC236}">
                <a16:creationId xmlns:a16="http://schemas.microsoft.com/office/drawing/2014/main" id="{BA4B06BA-1DDD-4BC7-8772-A40A24319B16}"/>
              </a:ext>
            </a:extLst>
          </p:cNvPr>
          <p:cNvSpPr/>
          <p:nvPr/>
        </p:nvSpPr>
        <p:spPr bwMode="auto">
          <a:xfrm>
            <a:off x="3450936" y="2884000"/>
            <a:ext cx="1872208" cy="1783056"/>
          </a:xfrm>
          <a:prstGeom prst="pentagon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Features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>
                <a:solidFill>
                  <a:schemeClr val="bg1"/>
                </a:solidFill>
                <a:latin typeface="Arial Narrow" panose="020B0606020202030204" pitchFamily="34" charset="0"/>
              </a:rPr>
              <a:t>extraction</a:t>
            </a:r>
            <a:endParaRPr kumimoji="0" lang="en-US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59FF77F-E759-4CCE-B989-3776246AA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19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30172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667"/>
    </mc:Choice>
    <mc:Fallback xmlns="">
      <p:transition spd="slow" advTm="11966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Adverse drug events</a:t>
            </a:r>
          </a:p>
        </p:txBody>
      </p:sp>
      <p:sp>
        <p:nvSpPr>
          <p:cNvPr id="348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ADEs = Adverse Drug Events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Several definitions. Institute of Medicine (2007):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“An injury resulting from the use of a drug”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“An injury due to medication management </a:t>
            </a:r>
            <a:br>
              <a:rPr lang="en-US" sz="2400" dirty="0"/>
            </a:br>
            <a:r>
              <a:rPr lang="en-US" sz="2400" dirty="0"/>
              <a:t>rather than the underlying condition of the patient”</a:t>
            </a:r>
          </a:p>
          <a:p>
            <a:pPr>
              <a:lnSpc>
                <a:spcPct val="80000"/>
              </a:lnSpc>
            </a:pP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/>
              <a:t>Epidemiological data: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98,000 deaths per year in the US</a:t>
            </a:r>
          </a:p>
          <a:p>
            <a:pPr lvl="1">
              <a:lnSpc>
                <a:spcPct val="80000"/>
              </a:lnSpc>
            </a:pPr>
            <a:r>
              <a:rPr lang="en-US" sz="2400" dirty="0"/>
              <a:t>An ADE would occur in 5-9% of inpatient stays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2021-10-15</a:t>
            </a:r>
            <a:endParaRPr lang="en-US" noProof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Emmanuel Chazard, Grégoire Ficheur, Antoine Lamer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2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94389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849"/>
    </mc:Choice>
    <mc:Fallback xmlns="">
      <p:transition spd="slow" advTm="112849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732831-787F-41C8-946F-8621AD767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Feature extraction, example 1:</a:t>
            </a:r>
            <a:br>
              <a:rPr lang="en-US" sz="4000" dirty="0"/>
            </a:br>
            <a:r>
              <a:rPr lang="en-US" sz="4000" dirty="0"/>
              <a:t>laboratory results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34224D-CF72-4C95-B6B1-E33F20F24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0467BF-66B6-433B-9603-533428197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ED1C590E-FB2B-450C-A264-C06609420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4333169"/>
            <a:ext cx="8785225" cy="218828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Formally:</a:t>
            </a:r>
          </a:p>
          <a:p>
            <a:pPr lvl="1"/>
            <a:r>
              <a:rPr lang="en-US" dirty="0"/>
              <a:t>Example of 2 patients, 2 parameters measured 5 times</a:t>
            </a:r>
          </a:p>
          <a:p>
            <a:pPr lvl="1"/>
            <a:r>
              <a:rPr lang="en-US" dirty="0"/>
              <a:t>Before: 1 table with 2 lines + 1 table with 10 lines</a:t>
            </a:r>
          </a:p>
          <a:p>
            <a:pPr lvl="1"/>
            <a:r>
              <a:rPr lang="en-US" dirty="0"/>
              <a:t>After: 1 table with 2 lines</a:t>
            </a:r>
          </a:p>
        </p:txBody>
      </p:sp>
      <p:sp>
        <p:nvSpPr>
          <p:cNvPr id="36" name="Flèche : droite 35">
            <a:extLst>
              <a:ext uri="{FF2B5EF4-FFF2-40B4-BE49-F238E27FC236}">
                <a16:creationId xmlns:a16="http://schemas.microsoft.com/office/drawing/2014/main" id="{4C36257B-1363-4A66-A11F-F25498CAAC7F}"/>
              </a:ext>
            </a:extLst>
          </p:cNvPr>
          <p:cNvSpPr/>
          <p:nvPr/>
        </p:nvSpPr>
        <p:spPr>
          <a:xfrm>
            <a:off x="3134435" y="2668986"/>
            <a:ext cx="933509" cy="660520"/>
          </a:xfrm>
          <a:prstGeom prst="rightArrow">
            <a:avLst>
              <a:gd name="adj1" fmla="val 70189"/>
              <a:gd name="adj2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400" dirty="0">
                <a:latin typeface="Arial Narrow" panose="020B0606020202030204" pitchFamily="34" charset="0"/>
              </a:rPr>
              <a:t>Features</a:t>
            </a:r>
            <a:br>
              <a:rPr lang="en-US" sz="1400" dirty="0">
                <a:latin typeface="Arial Narrow" panose="020B0606020202030204" pitchFamily="34" charset="0"/>
              </a:rPr>
            </a:br>
            <a:r>
              <a:rPr lang="en-US" sz="1400" dirty="0">
                <a:latin typeface="Arial Narrow" panose="020B0606020202030204" pitchFamily="34" charset="0"/>
              </a:rPr>
              <a:t>extraction</a:t>
            </a:r>
          </a:p>
        </p:txBody>
      </p:sp>
      <p:pic>
        <p:nvPicPr>
          <p:cNvPr id="87" name="Image 86">
            <a:extLst>
              <a:ext uri="{FF2B5EF4-FFF2-40B4-BE49-F238E27FC236}">
                <a16:creationId xmlns:a16="http://schemas.microsoft.com/office/drawing/2014/main" id="{57744F8A-7C68-46D8-8575-98B8912B6B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2068159"/>
            <a:ext cx="3096344" cy="2047648"/>
          </a:xfrm>
          <a:prstGeom prst="rect">
            <a:avLst/>
          </a:prstGeom>
        </p:spPr>
      </p:pic>
      <p:pic>
        <p:nvPicPr>
          <p:cNvPr id="88" name="Image 87">
            <a:extLst>
              <a:ext uri="{FF2B5EF4-FFF2-40B4-BE49-F238E27FC236}">
                <a16:creationId xmlns:a16="http://schemas.microsoft.com/office/drawing/2014/main" id="{602E57FE-4ABD-425E-BE4D-B9D4265AC0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1761" y="2060848"/>
            <a:ext cx="5250759" cy="2067723"/>
          </a:xfrm>
          <a:prstGeom prst="rect">
            <a:avLst/>
          </a:prstGeom>
        </p:spPr>
      </p:pic>
      <p:sp>
        <p:nvSpPr>
          <p:cNvPr id="89" name="ZoneTexte 88">
            <a:extLst>
              <a:ext uri="{FF2B5EF4-FFF2-40B4-BE49-F238E27FC236}">
                <a16:creationId xmlns:a16="http://schemas.microsoft.com/office/drawing/2014/main" id="{A44C9A9B-BE7F-4E99-94C2-3045044E7B02}"/>
              </a:ext>
            </a:extLst>
          </p:cNvPr>
          <p:cNvSpPr txBox="1"/>
          <p:nvPr/>
        </p:nvSpPr>
        <p:spPr>
          <a:xfrm>
            <a:off x="4139952" y="4149080"/>
            <a:ext cx="4932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rgbClr val="FF0000"/>
                </a:solidFill>
              </a:rPr>
              <a:t>Example of missing data handling</a:t>
            </a:r>
          </a:p>
        </p:txBody>
      </p:sp>
      <p:sp>
        <p:nvSpPr>
          <p:cNvPr id="90" name="Rectangle : coins arrondis 89">
            <a:extLst>
              <a:ext uri="{FF2B5EF4-FFF2-40B4-BE49-F238E27FC236}">
                <a16:creationId xmlns:a16="http://schemas.microsoft.com/office/drawing/2014/main" id="{808371BF-F607-4E29-A82E-07F7B5FB30D5}"/>
              </a:ext>
            </a:extLst>
          </p:cNvPr>
          <p:cNvSpPr/>
          <p:nvPr/>
        </p:nvSpPr>
        <p:spPr bwMode="auto">
          <a:xfrm>
            <a:off x="6948139" y="3068960"/>
            <a:ext cx="2088357" cy="1009653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C56150F-E4AC-4866-8D1D-549464DBB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20</a:t>
            </a:fld>
            <a:endParaRPr lang="fr-FR" alt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540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243"/>
    </mc:Choice>
    <mc:Fallback xmlns="">
      <p:transition spd="slow" advTm="1242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36" grpId="0" animBg="1"/>
      <p:bldP spid="89" grpId="0"/>
      <p:bldP spid="9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732831-787F-41C8-946F-8621AD767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Feature extraction, example 2:</a:t>
            </a:r>
            <a:br>
              <a:rPr lang="en-US" sz="4000" dirty="0"/>
            </a:br>
            <a:r>
              <a:rPr lang="en-US" sz="4000" dirty="0"/>
              <a:t>administered drugs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34224D-CF72-4C95-B6B1-E33F20F24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0467BF-66B6-433B-9603-533428197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ED1C590E-FB2B-450C-A264-C06609420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4333169"/>
            <a:ext cx="8785225" cy="2188281"/>
          </a:xfrm>
        </p:spPr>
        <p:txBody>
          <a:bodyPr>
            <a:normAutofit/>
          </a:bodyPr>
          <a:lstStyle/>
          <a:p>
            <a:r>
              <a:rPr lang="en-US" dirty="0"/>
              <a:t>Formally:</a:t>
            </a:r>
          </a:p>
          <a:p>
            <a:pPr lvl="1"/>
            <a:r>
              <a:rPr lang="en-US" dirty="0"/>
              <a:t>Example of 1 patient, 2 administered drugs </a:t>
            </a:r>
          </a:p>
          <a:p>
            <a:pPr lvl="1"/>
            <a:r>
              <a:rPr lang="en-US" dirty="0"/>
              <a:t>Before: 1 table with 1 line + 1 table with 2 lines</a:t>
            </a:r>
          </a:p>
          <a:p>
            <a:pPr lvl="1"/>
            <a:r>
              <a:rPr lang="en-US" dirty="0"/>
              <a:t>After: 1 table with 1 line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D0B2A8-AD27-4D6D-9400-610FCE489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071" y="2244404"/>
            <a:ext cx="3530951" cy="1820784"/>
          </a:xfrm>
          <a:prstGeom prst="rect">
            <a:avLst/>
          </a:prstGeom>
        </p:spPr>
      </p:pic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1362D37A-A4A4-43F2-B058-323A8AA6653D}"/>
              </a:ext>
            </a:extLst>
          </p:cNvPr>
          <p:cNvSpPr/>
          <p:nvPr/>
        </p:nvSpPr>
        <p:spPr>
          <a:xfrm>
            <a:off x="3563888" y="2880289"/>
            <a:ext cx="933509" cy="660520"/>
          </a:xfrm>
          <a:prstGeom prst="rightArrow">
            <a:avLst>
              <a:gd name="adj1" fmla="val 70189"/>
              <a:gd name="adj2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1400" dirty="0">
                <a:latin typeface="Arial Narrow" panose="020B0606020202030204" pitchFamily="34" charset="0"/>
              </a:rPr>
              <a:t>Features</a:t>
            </a:r>
            <a:br>
              <a:rPr lang="en-US" sz="1400" dirty="0">
                <a:latin typeface="Arial Narrow" panose="020B0606020202030204" pitchFamily="34" charset="0"/>
              </a:rPr>
            </a:br>
            <a:r>
              <a:rPr lang="en-US" sz="1400" dirty="0">
                <a:latin typeface="Arial Narrow" panose="020B0606020202030204" pitchFamily="34" charset="0"/>
              </a:rPr>
              <a:t>extraction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80B02AF-30EA-40A1-8707-DA8D01C17E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3974" y="2401885"/>
            <a:ext cx="4574841" cy="1524000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1C769D-96D9-427E-8AB7-6A38C1476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21</a:t>
            </a:fld>
            <a:endParaRPr lang="fr-FR" alt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30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174"/>
    </mc:Choice>
    <mc:Fallback xmlns="">
      <p:transition spd="slow" advTm="1151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CBAD87-8E08-40C5-898E-E63554AB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 music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1DBF91-8BE2-4F6D-9CAF-F9BF4D566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6165304"/>
            <a:ext cx="8785225" cy="356146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dirty="0"/>
              <a:t>Street organ (Credit: Roman </a:t>
            </a:r>
            <a:r>
              <a:rPr lang="en-US" sz="1600" dirty="0" err="1"/>
              <a:t>Bonnefoy</a:t>
            </a:r>
            <a:r>
              <a:rPr lang="en-US" sz="1600" dirty="0"/>
              <a:t> - Creative Commons Attribution-Share Alike 3.0)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6138F9-506F-4B3D-9160-BD301A85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58BC60-F9F5-4998-8A5F-230BEF766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57BAE9-3ED0-4E44-A948-5FA3A84B1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C683C3-1732-4FA1-9298-DBFE41346908}" type="slidenum">
              <a:rPr lang="fr-FR" altLang="fr-FR" smtClean="0"/>
              <a:pPr>
                <a:defRPr/>
              </a:pPr>
              <a:t>22</a:t>
            </a:fld>
            <a:endParaRPr lang="fr-FR" altLang="fr-F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3E9287-C2D7-41DB-A43C-506A8B93E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052" y="1650530"/>
            <a:ext cx="6624736" cy="443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544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44"/>
    </mc:Choice>
    <mc:Fallback xmlns="">
      <p:transition spd="slow" advTm="16844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CBAD87-8E08-40C5-898E-E63554AB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 music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41DBF91-8BE2-4F6D-9CAF-F9BF4D566B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388" y="6290873"/>
            <a:ext cx="8785225" cy="356146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/>
              <a:t>Book music (resized picture - Credit: Richard Ash - Creative Commons Attribution-Share Alike 2.0)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6138F9-506F-4B3D-9160-BD301A85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58BC60-F9F5-4998-8A5F-230BEF766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57BAE9-3ED0-4E44-A948-5FA3A84B1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C683C3-1732-4FA1-9298-DBFE41346908}" type="slidenum">
              <a:rPr lang="fr-FR" altLang="fr-FR" smtClean="0"/>
              <a:pPr>
                <a:defRPr/>
              </a:pPr>
              <a:t>23</a:t>
            </a:fld>
            <a:endParaRPr lang="fr-FR" altLang="fr-FR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523835C-97D6-47D5-8550-F65726B514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9" t="21651" r="16926" b="19288"/>
          <a:stretch/>
        </p:blipFill>
        <p:spPr bwMode="auto">
          <a:xfrm rot="10800000">
            <a:off x="178767" y="2606599"/>
            <a:ext cx="6984775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C2F8335-E2B9-405B-8C17-B8A95DB5E849}"/>
              </a:ext>
            </a:extLst>
          </p:cNvPr>
          <p:cNvSpPr/>
          <p:nvPr/>
        </p:nvSpPr>
        <p:spPr bwMode="auto">
          <a:xfrm>
            <a:off x="178767" y="1924452"/>
            <a:ext cx="6984776" cy="148208"/>
          </a:xfrm>
          <a:prstGeom prst="rect">
            <a:avLst/>
          </a:prstGeom>
          <a:solidFill>
            <a:srgbClr val="C7C0BB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CAFC72-0AFB-45D2-A277-F227B5B2F615}"/>
              </a:ext>
            </a:extLst>
          </p:cNvPr>
          <p:cNvSpPr/>
          <p:nvPr/>
        </p:nvSpPr>
        <p:spPr bwMode="auto">
          <a:xfrm>
            <a:off x="683444" y="1964701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D591D8-6F32-4B04-BAB0-DABFB5CE35A2}"/>
              </a:ext>
            </a:extLst>
          </p:cNvPr>
          <p:cNvSpPr/>
          <p:nvPr/>
        </p:nvSpPr>
        <p:spPr bwMode="auto">
          <a:xfrm>
            <a:off x="970855" y="1964701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A0EECB3-7FDB-464B-8940-6CB2CAD73A29}"/>
              </a:ext>
            </a:extLst>
          </p:cNvPr>
          <p:cNvSpPr/>
          <p:nvPr/>
        </p:nvSpPr>
        <p:spPr bwMode="auto">
          <a:xfrm>
            <a:off x="1287783" y="1964701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EB0177A-7167-4EF4-9F7A-8E92B236183A}"/>
              </a:ext>
            </a:extLst>
          </p:cNvPr>
          <p:cNvSpPr/>
          <p:nvPr/>
        </p:nvSpPr>
        <p:spPr bwMode="auto">
          <a:xfrm>
            <a:off x="1604711" y="1964701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6D032C-37D8-43F2-B220-D63ED95B0345}"/>
              </a:ext>
            </a:extLst>
          </p:cNvPr>
          <p:cNvSpPr/>
          <p:nvPr/>
        </p:nvSpPr>
        <p:spPr bwMode="auto">
          <a:xfrm>
            <a:off x="2339007" y="1964701"/>
            <a:ext cx="1152128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CEBCF4A-409E-4A52-8995-20AADEAC4986}"/>
              </a:ext>
            </a:extLst>
          </p:cNvPr>
          <p:cNvSpPr/>
          <p:nvPr/>
        </p:nvSpPr>
        <p:spPr bwMode="auto">
          <a:xfrm>
            <a:off x="3851175" y="1964701"/>
            <a:ext cx="1152128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409E64B-FDB2-45FC-8248-23D90B533C5E}"/>
              </a:ext>
            </a:extLst>
          </p:cNvPr>
          <p:cNvSpPr/>
          <p:nvPr/>
        </p:nvSpPr>
        <p:spPr bwMode="auto">
          <a:xfrm>
            <a:off x="5493921" y="1964701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CE9162E-2EFD-452B-9DED-4437ECF72CF5}"/>
              </a:ext>
            </a:extLst>
          </p:cNvPr>
          <p:cNvSpPr/>
          <p:nvPr/>
        </p:nvSpPr>
        <p:spPr bwMode="auto">
          <a:xfrm>
            <a:off x="5781332" y="1964701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C01305-7CB7-4AAF-A738-31083888380B}"/>
              </a:ext>
            </a:extLst>
          </p:cNvPr>
          <p:cNvSpPr/>
          <p:nvPr/>
        </p:nvSpPr>
        <p:spPr bwMode="auto">
          <a:xfrm>
            <a:off x="6098260" y="1964701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B457D7-3255-4BFD-9880-B5A6B4894CF5}"/>
              </a:ext>
            </a:extLst>
          </p:cNvPr>
          <p:cNvSpPr/>
          <p:nvPr/>
        </p:nvSpPr>
        <p:spPr bwMode="auto">
          <a:xfrm>
            <a:off x="6415188" y="1964701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76121B0A-9C81-4894-B97D-D70EE986113B}"/>
              </a:ext>
            </a:extLst>
          </p:cNvPr>
          <p:cNvCxnSpPr/>
          <p:nvPr/>
        </p:nvCxnSpPr>
        <p:spPr bwMode="auto">
          <a:xfrm>
            <a:off x="178766" y="1772816"/>
            <a:ext cx="698477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/>
          </a:ln>
          <a:effectLst/>
        </p:spPr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0B2B234A-E2E8-4D8E-83BE-5F3B35C8B878}"/>
              </a:ext>
            </a:extLst>
          </p:cNvPr>
          <p:cNvSpPr txBox="1"/>
          <p:nvPr/>
        </p:nvSpPr>
        <p:spPr>
          <a:xfrm>
            <a:off x="7163542" y="1598791"/>
            <a:ext cx="19804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Time axis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E05C60F-7D2F-4177-B57B-8FFD89F91C9C}"/>
              </a:ext>
            </a:extLst>
          </p:cNvPr>
          <p:cNvSpPr txBox="1"/>
          <p:nvPr/>
        </p:nvSpPr>
        <p:spPr>
          <a:xfrm>
            <a:off x="7163542" y="1841094"/>
            <a:ext cx="19804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Note (binary: hole=on, no hole=off)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47B11E0-6047-414B-9EFB-C4BA76E1254A}"/>
              </a:ext>
            </a:extLst>
          </p:cNvPr>
          <p:cNvSpPr/>
          <p:nvPr/>
        </p:nvSpPr>
        <p:spPr bwMode="auto">
          <a:xfrm>
            <a:off x="178767" y="2076958"/>
            <a:ext cx="6984776" cy="148208"/>
          </a:xfrm>
          <a:prstGeom prst="rect">
            <a:avLst/>
          </a:prstGeom>
          <a:solidFill>
            <a:srgbClr val="C7C0BB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812CC56-C4FC-4EB7-AE4C-33A5C3A224B3}"/>
              </a:ext>
            </a:extLst>
          </p:cNvPr>
          <p:cNvSpPr/>
          <p:nvPr/>
        </p:nvSpPr>
        <p:spPr bwMode="auto">
          <a:xfrm>
            <a:off x="831701" y="2117207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B1ECE3D-4B22-4345-8B22-B6D3A097BE78}"/>
              </a:ext>
            </a:extLst>
          </p:cNvPr>
          <p:cNvSpPr/>
          <p:nvPr/>
        </p:nvSpPr>
        <p:spPr bwMode="auto">
          <a:xfrm>
            <a:off x="1119112" y="2117207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34F17A1-B4E5-4F87-8D7A-1B5C1F7515D9}"/>
              </a:ext>
            </a:extLst>
          </p:cNvPr>
          <p:cNvSpPr/>
          <p:nvPr/>
        </p:nvSpPr>
        <p:spPr bwMode="auto">
          <a:xfrm>
            <a:off x="1436040" y="2117207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490ECF-0A91-4C12-B6C3-734ADED0877E}"/>
              </a:ext>
            </a:extLst>
          </p:cNvPr>
          <p:cNvSpPr/>
          <p:nvPr/>
        </p:nvSpPr>
        <p:spPr bwMode="auto">
          <a:xfrm>
            <a:off x="1752968" y="2117207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982166E-B5F9-4A9E-8790-3A7F3B5197A2}"/>
              </a:ext>
            </a:extLst>
          </p:cNvPr>
          <p:cNvSpPr/>
          <p:nvPr/>
        </p:nvSpPr>
        <p:spPr bwMode="auto">
          <a:xfrm>
            <a:off x="5642178" y="2117207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EE15D11-9323-4ED8-9EE2-1677F2834676}"/>
              </a:ext>
            </a:extLst>
          </p:cNvPr>
          <p:cNvSpPr/>
          <p:nvPr/>
        </p:nvSpPr>
        <p:spPr bwMode="auto">
          <a:xfrm>
            <a:off x="5929589" y="2117207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3B0B84E-18AA-46E3-A010-900792201011}"/>
              </a:ext>
            </a:extLst>
          </p:cNvPr>
          <p:cNvSpPr/>
          <p:nvPr/>
        </p:nvSpPr>
        <p:spPr bwMode="auto">
          <a:xfrm>
            <a:off x="6246517" y="2117207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8C086381-0F1B-4290-91EF-150397F5D65F}"/>
              </a:ext>
            </a:extLst>
          </p:cNvPr>
          <p:cNvSpPr/>
          <p:nvPr/>
        </p:nvSpPr>
        <p:spPr bwMode="auto">
          <a:xfrm>
            <a:off x="6563445" y="2117207"/>
            <a:ext cx="143395" cy="72008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3284F501-A497-4FEF-A56F-51B2C0BCA78D}"/>
              </a:ext>
            </a:extLst>
          </p:cNvPr>
          <p:cNvSpPr txBox="1"/>
          <p:nvPr/>
        </p:nvSpPr>
        <p:spPr>
          <a:xfrm>
            <a:off x="5057648" y="2224166"/>
            <a:ext cx="28584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All notes are synchronized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189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287"/>
    </mc:Choice>
    <mc:Fallback xmlns="">
      <p:transition spd="slow" advTm="312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2" grpId="0" animBg="1"/>
      <p:bldP spid="33" grpId="0" animBg="1"/>
      <p:bldP spid="34" grpId="0" animBg="1"/>
      <p:bldP spid="35" grpId="0" animBg="1"/>
      <p:bldP spid="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CBAD87-8E08-40C5-898E-E63554AB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e.g. representation of </a:t>
            </a:r>
            <a:br>
              <a:rPr lang="en-US" dirty="0"/>
            </a:br>
            <a:r>
              <a:rPr lang="en-US" dirty="0"/>
              <a:t>patient’s flow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6138F9-506F-4B3D-9160-BD301A85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58BC60-F9F5-4998-8A5F-230BEF766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57BAE9-3ED0-4E44-A948-5FA3A84B1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C683C3-1732-4FA1-9298-DBFE41346908}" type="slidenum">
              <a:rPr lang="fr-FR" altLang="fr-FR" smtClean="0"/>
              <a:pPr>
                <a:defRPr/>
              </a:pPr>
              <a:t>24</a:t>
            </a:fld>
            <a:endParaRPr lang="fr-FR" alt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3F5434A-A99E-4747-BE82-4258F32A5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90" y="2404872"/>
            <a:ext cx="8994506" cy="232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39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426"/>
    </mc:Choice>
    <mc:Fallback xmlns="">
      <p:transition spd="slow" advTm="31426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CBAD87-8E08-40C5-898E-E63554AB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e.g. representation of </a:t>
            </a:r>
            <a:br>
              <a:rPr lang="en-US" dirty="0"/>
            </a:br>
            <a:r>
              <a:rPr lang="en-US" dirty="0"/>
              <a:t>laboratory results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6138F9-506F-4B3D-9160-BD301A85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58BC60-F9F5-4998-8A5F-230BEF766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57BAE9-3ED0-4E44-A948-5FA3A84B1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C683C3-1732-4FA1-9298-DBFE41346908}" type="slidenum">
              <a:rPr lang="fr-FR" altLang="fr-FR" smtClean="0"/>
              <a:pPr>
                <a:defRPr/>
              </a:pPr>
              <a:t>25</a:t>
            </a:fld>
            <a:endParaRPr lang="fr-FR" alt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DC2CC1E-A92A-44C4-952B-47EA10E47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18" y="2341626"/>
            <a:ext cx="9138962" cy="245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59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185"/>
    </mc:Choice>
    <mc:Fallback xmlns="">
      <p:transition spd="slow" advTm="52185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CBAD87-8E08-40C5-898E-E63554AB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e.g. tabular representation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46138F9-506F-4B3D-9160-BD301A85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58BC60-F9F5-4998-8A5F-230BEF766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57BAE9-3ED0-4E44-A948-5FA3A84B1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C683C3-1732-4FA1-9298-DBFE41346908}" type="slidenum">
              <a:rPr lang="fr-FR" altLang="fr-FR" smtClean="0"/>
              <a:pPr>
                <a:defRPr/>
              </a:pPr>
              <a:t>26</a:t>
            </a:fld>
            <a:endParaRPr lang="fr-FR" altLang="fr-FR"/>
          </a:p>
        </p:txBody>
      </p:sp>
      <p:pic>
        <p:nvPicPr>
          <p:cNvPr id="97" name="Image 96">
            <a:extLst>
              <a:ext uri="{FF2B5EF4-FFF2-40B4-BE49-F238E27FC236}">
                <a16:creationId xmlns:a16="http://schemas.microsoft.com/office/drawing/2014/main" id="{04479C8A-EFED-4338-AEDB-9BB437B8E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772816"/>
            <a:ext cx="3632056" cy="3282826"/>
          </a:xfrm>
          <a:prstGeom prst="rect">
            <a:avLst/>
          </a:prstGeom>
        </p:spPr>
      </p:pic>
      <p:sp>
        <p:nvSpPr>
          <p:cNvPr id="98" name="Rectangle 6">
            <a:extLst>
              <a:ext uri="{FF2B5EF4-FFF2-40B4-BE49-F238E27FC236}">
                <a16:creationId xmlns:a16="http://schemas.microsoft.com/office/drawing/2014/main" id="{1F09B377-5AEA-4CB1-913A-8006447A6F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9792" y="5335264"/>
            <a:ext cx="71786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3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time</a:t>
            </a:r>
            <a:endParaRPr kumimoji="0" lang="en-US" altLang="fr-FR" sz="18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cxnSp>
        <p:nvCxnSpPr>
          <p:cNvPr id="99" name="Connecteur droit avec flèche 98">
            <a:extLst>
              <a:ext uri="{FF2B5EF4-FFF2-40B4-BE49-F238E27FC236}">
                <a16:creationId xmlns:a16="http://schemas.microsoft.com/office/drawing/2014/main" id="{8502E86F-182F-40F0-88C2-A8F0885921D3}"/>
              </a:ext>
            </a:extLst>
          </p:cNvPr>
          <p:cNvCxnSpPr>
            <a:cxnSpLocks/>
          </p:cNvCxnSpPr>
          <p:nvPr/>
        </p:nvCxnSpPr>
        <p:spPr>
          <a:xfrm>
            <a:off x="894879" y="5440688"/>
            <a:ext cx="2226998" cy="0"/>
          </a:xfrm>
          <a:prstGeom prst="straightConnector1">
            <a:avLst/>
          </a:prstGeom>
          <a:ln w="12700">
            <a:solidFill>
              <a:schemeClr val="tx1"/>
            </a:solidFill>
            <a:headEnd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e 99">
            <a:extLst>
              <a:ext uri="{FF2B5EF4-FFF2-40B4-BE49-F238E27FC236}">
                <a16:creationId xmlns:a16="http://schemas.microsoft.com/office/drawing/2014/main" id="{74452CB2-D266-42F1-B24B-FCD3B8C4B2E7}"/>
              </a:ext>
            </a:extLst>
          </p:cNvPr>
          <p:cNvGrpSpPr/>
          <p:nvPr/>
        </p:nvGrpSpPr>
        <p:grpSpPr>
          <a:xfrm>
            <a:off x="894879" y="5573795"/>
            <a:ext cx="2283827" cy="798008"/>
            <a:chOff x="6148389" y="558352"/>
            <a:chExt cx="2283827" cy="2289362"/>
          </a:xfrm>
        </p:grpSpPr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9FBB5604-1561-4757-85DE-FC4FD522404B}"/>
                </a:ext>
              </a:extLst>
            </p:cNvPr>
            <p:cNvSpPr/>
            <p:nvPr/>
          </p:nvSpPr>
          <p:spPr>
            <a:xfrm>
              <a:off x="6149734" y="558352"/>
              <a:ext cx="2282482" cy="228936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D21A008F-D987-40BF-9054-7AE1FBD71B43}"/>
                </a:ext>
              </a:extLst>
            </p:cNvPr>
            <p:cNvSpPr/>
            <p:nvPr/>
          </p:nvSpPr>
          <p:spPr>
            <a:xfrm>
              <a:off x="6148389" y="561911"/>
              <a:ext cx="2282482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8F61F6CC-6FE8-48FA-91D6-E49DAE6828FF}"/>
                </a:ext>
              </a:extLst>
            </p:cNvPr>
            <p:cNvSpPr/>
            <p:nvPr/>
          </p:nvSpPr>
          <p:spPr>
            <a:xfrm>
              <a:off x="6148390" y="694999"/>
              <a:ext cx="680129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F176BCF9-94BD-4B81-AFAA-01BCA62FA99B}"/>
                </a:ext>
              </a:extLst>
            </p:cNvPr>
            <p:cNvSpPr/>
            <p:nvPr/>
          </p:nvSpPr>
          <p:spPr>
            <a:xfrm>
              <a:off x="6829470" y="828089"/>
              <a:ext cx="1601401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1A121C74-D1C1-4025-AB56-6AFD8D3C0917}"/>
                </a:ext>
              </a:extLst>
            </p:cNvPr>
            <p:cNvSpPr/>
            <p:nvPr/>
          </p:nvSpPr>
          <p:spPr>
            <a:xfrm>
              <a:off x="6488454" y="1074339"/>
              <a:ext cx="62305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C9151B2B-3E9C-4ACF-B959-00ED18378908}"/>
                </a:ext>
              </a:extLst>
            </p:cNvPr>
            <p:cNvSpPr/>
            <p:nvPr/>
          </p:nvSpPr>
          <p:spPr>
            <a:xfrm>
              <a:off x="8107078" y="1196655"/>
              <a:ext cx="62305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CF42C077-E02E-4DD9-982E-0C17820CBF59}"/>
                </a:ext>
              </a:extLst>
            </p:cNvPr>
            <p:cNvSpPr/>
            <p:nvPr/>
          </p:nvSpPr>
          <p:spPr>
            <a:xfrm>
              <a:off x="6828519" y="1326177"/>
              <a:ext cx="62305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19F7A314-79E3-449E-B751-5412B38FDD43}"/>
                </a:ext>
              </a:extLst>
            </p:cNvPr>
            <p:cNvSpPr/>
            <p:nvPr/>
          </p:nvSpPr>
          <p:spPr>
            <a:xfrm>
              <a:off x="7289630" y="1326177"/>
              <a:ext cx="62305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6BECC9BD-52E2-41AF-ADB1-9A94EA8652C2}"/>
                </a:ext>
              </a:extLst>
            </p:cNvPr>
            <p:cNvSpPr/>
            <p:nvPr/>
          </p:nvSpPr>
          <p:spPr>
            <a:xfrm>
              <a:off x="6488454" y="1449302"/>
              <a:ext cx="1680928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493ED6DB-6EAF-4E9E-925C-F50A92E1A598}"/>
                </a:ext>
              </a:extLst>
            </p:cNvPr>
            <p:cNvSpPr/>
            <p:nvPr/>
          </p:nvSpPr>
          <p:spPr>
            <a:xfrm>
              <a:off x="6828519" y="1574349"/>
              <a:ext cx="461111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FF6F4A18-A501-4443-A83A-43E79CC8F625}"/>
                </a:ext>
              </a:extLst>
            </p:cNvPr>
            <p:cNvSpPr/>
            <p:nvPr/>
          </p:nvSpPr>
          <p:spPr>
            <a:xfrm>
              <a:off x="6488454" y="1705853"/>
              <a:ext cx="176452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DB5450D7-E3B4-4D9E-AFC4-BBA96BE77F23}"/>
                </a:ext>
              </a:extLst>
            </p:cNvPr>
            <p:cNvSpPr/>
            <p:nvPr/>
          </p:nvSpPr>
          <p:spPr>
            <a:xfrm>
              <a:off x="6488454" y="1838392"/>
              <a:ext cx="488456" cy="129524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0AD1C500-E1DA-4990-A121-DFB7162DDFA3}"/>
                </a:ext>
              </a:extLst>
            </p:cNvPr>
            <p:cNvSpPr/>
            <p:nvPr/>
          </p:nvSpPr>
          <p:spPr>
            <a:xfrm>
              <a:off x="6488454" y="2069759"/>
              <a:ext cx="62305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758BADB4-F208-46D2-9C5B-457490EA3FB4}"/>
                </a:ext>
              </a:extLst>
            </p:cNvPr>
            <p:cNvSpPr/>
            <p:nvPr/>
          </p:nvSpPr>
          <p:spPr>
            <a:xfrm>
              <a:off x="7289630" y="2069759"/>
              <a:ext cx="62305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03401D69-2284-4797-921C-CC1F58909013}"/>
                </a:ext>
              </a:extLst>
            </p:cNvPr>
            <p:cNvSpPr/>
            <p:nvPr/>
          </p:nvSpPr>
          <p:spPr>
            <a:xfrm>
              <a:off x="6678546" y="2069759"/>
              <a:ext cx="62305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CFB2E57F-274F-462F-94E8-AA1EAA11B2E1}"/>
                </a:ext>
              </a:extLst>
            </p:cNvPr>
            <p:cNvSpPr/>
            <p:nvPr/>
          </p:nvSpPr>
          <p:spPr>
            <a:xfrm>
              <a:off x="6976910" y="2069759"/>
              <a:ext cx="62305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7E54C8F5-9E09-43C2-BD1F-341497F831F2}"/>
                </a:ext>
              </a:extLst>
            </p:cNvPr>
            <p:cNvSpPr/>
            <p:nvPr/>
          </p:nvSpPr>
          <p:spPr>
            <a:xfrm>
              <a:off x="7758651" y="2069759"/>
              <a:ext cx="62305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74CC6DCC-1983-45CD-BB4C-F8BBE178D979}"/>
                </a:ext>
              </a:extLst>
            </p:cNvPr>
            <p:cNvSpPr/>
            <p:nvPr/>
          </p:nvSpPr>
          <p:spPr>
            <a:xfrm>
              <a:off x="8107078" y="2069759"/>
              <a:ext cx="62305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B620F3A2-62C2-4E46-81F6-9054564FB641}"/>
                </a:ext>
              </a:extLst>
            </p:cNvPr>
            <p:cNvSpPr/>
            <p:nvPr/>
          </p:nvSpPr>
          <p:spPr>
            <a:xfrm>
              <a:off x="6488454" y="2328804"/>
              <a:ext cx="767909" cy="12952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ED9B2772-2A61-414C-BBEE-513E6A8CCA4C}"/>
                </a:ext>
              </a:extLst>
            </p:cNvPr>
            <p:cNvSpPr/>
            <p:nvPr/>
          </p:nvSpPr>
          <p:spPr>
            <a:xfrm>
              <a:off x="6488454" y="2590771"/>
              <a:ext cx="1680928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FB79879A-8AB3-4940-8D94-5DD7442B9BA2}"/>
                </a:ext>
              </a:extLst>
            </p:cNvPr>
            <p:cNvSpPr/>
            <p:nvPr/>
          </p:nvSpPr>
          <p:spPr>
            <a:xfrm>
              <a:off x="6488454" y="2718190"/>
              <a:ext cx="62305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7987A37F-1943-4136-8C8F-74F00F838E10}"/>
                </a:ext>
              </a:extLst>
            </p:cNvPr>
            <p:cNvSpPr/>
            <p:nvPr/>
          </p:nvSpPr>
          <p:spPr>
            <a:xfrm>
              <a:off x="6488455" y="2458326"/>
              <a:ext cx="533852" cy="12952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AD4CAB0B-036D-48E0-AE22-4A991EFEA145}"/>
                </a:ext>
              </a:extLst>
            </p:cNvPr>
            <p:cNvSpPr/>
            <p:nvPr/>
          </p:nvSpPr>
          <p:spPr>
            <a:xfrm>
              <a:off x="6148389" y="2199281"/>
              <a:ext cx="334058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F6FF9F70-B517-4676-AC96-AA178FD43D46}"/>
                </a:ext>
              </a:extLst>
            </p:cNvPr>
            <p:cNvSpPr/>
            <p:nvPr/>
          </p:nvSpPr>
          <p:spPr>
            <a:xfrm>
              <a:off x="8288282" y="2199281"/>
              <a:ext cx="142589" cy="12952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85000"/>
                </a:lnSpc>
              </a:pPr>
              <a:endParaRPr lang="en-US" sz="160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125" name="ZoneTexte 124">
            <a:extLst>
              <a:ext uri="{FF2B5EF4-FFF2-40B4-BE49-F238E27FC236}">
                <a16:creationId xmlns:a16="http://schemas.microsoft.com/office/drawing/2014/main" id="{AC20A560-5E81-481A-8840-13821936C213}"/>
              </a:ext>
            </a:extLst>
          </p:cNvPr>
          <p:cNvSpPr txBox="1"/>
          <p:nvPr/>
        </p:nvSpPr>
        <p:spPr>
          <a:xfrm>
            <a:off x="245097" y="1597953"/>
            <a:ext cx="3308058" cy="190240"/>
          </a:xfrm>
          <a:prstGeom prst="rect">
            <a:avLst/>
          </a:prstGeom>
          <a:solidFill>
            <a:schemeClr val="tx1"/>
          </a:solidFill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Arial Black" panose="020B0A04020102020204" pitchFamily="34" charset="0"/>
              </a:rPr>
              <a:t>Book music (expanded view)</a:t>
            </a:r>
          </a:p>
        </p:txBody>
      </p:sp>
      <p:sp>
        <p:nvSpPr>
          <p:cNvPr id="126" name="ZoneTexte 125">
            <a:extLst>
              <a:ext uri="{FF2B5EF4-FFF2-40B4-BE49-F238E27FC236}">
                <a16:creationId xmlns:a16="http://schemas.microsoft.com/office/drawing/2014/main" id="{27389A7B-D08E-49AB-A5AD-2CC9C0D55CAA}"/>
              </a:ext>
            </a:extLst>
          </p:cNvPr>
          <p:cNvSpPr txBox="1"/>
          <p:nvPr/>
        </p:nvSpPr>
        <p:spPr>
          <a:xfrm>
            <a:off x="245097" y="5110968"/>
            <a:ext cx="3308058" cy="190240"/>
          </a:xfrm>
          <a:prstGeom prst="rect">
            <a:avLst/>
          </a:prstGeom>
          <a:solidFill>
            <a:schemeClr val="tx1"/>
          </a:solidFill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bg1"/>
                </a:solidFill>
                <a:latin typeface="Arial Black" panose="020B0A04020102020204" pitchFamily="34" charset="0"/>
              </a:rPr>
              <a:t>Book music (condensed view)</a:t>
            </a:r>
          </a:p>
        </p:txBody>
      </p:sp>
      <p:sp>
        <p:nvSpPr>
          <p:cNvPr id="127" name="Rectangle 6">
            <a:extLst>
              <a:ext uri="{FF2B5EF4-FFF2-40B4-BE49-F238E27FC236}">
                <a16:creationId xmlns:a16="http://schemas.microsoft.com/office/drawing/2014/main" id="{0777E4E9-D667-4E22-8AAD-5CF2E866CB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183" y="5573795"/>
            <a:ext cx="71786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4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udiowide" panose="02000503000000020004" pitchFamily="2" charset="0"/>
              </a:rPr>
              <a:t>V1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fr-FR" sz="400" dirty="0">
                <a:solidFill>
                  <a:srgbClr val="000000"/>
                </a:solidFill>
                <a:latin typeface="Audiowide" panose="02000503000000020004" pitchFamily="2" charset="0"/>
              </a:rPr>
              <a:t>V2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4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udiowide" panose="02000503000000020004" pitchFamily="2" charset="0"/>
              </a:rPr>
              <a:t>V3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fr-FR" sz="400" dirty="0">
                <a:solidFill>
                  <a:srgbClr val="000000"/>
                </a:solidFill>
                <a:latin typeface="Audiowide" panose="02000503000000020004" pitchFamily="2" charset="0"/>
              </a:rPr>
              <a:t>V4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4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udiowide" panose="02000503000000020004" pitchFamily="2" charset="0"/>
              </a:rPr>
              <a:t>V5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fr-FR" sz="400" dirty="0">
                <a:solidFill>
                  <a:srgbClr val="000000"/>
                </a:solidFill>
                <a:latin typeface="Audiowide" panose="02000503000000020004" pitchFamily="2" charset="0"/>
              </a:rPr>
              <a:t>V6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4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udiowide" panose="02000503000000020004" pitchFamily="2" charset="0"/>
              </a:rPr>
              <a:t>V7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fr-FR" sz="400" dirty="0">
                <a:solidFill>
                  <a:srgbClr val="000000"/>
                </a:solidFill>
                <a:latin typeface="Audiowide" panose="02000503000000020004" pitchFamily="2" charset="0"/>
              </a:rPr>
              <a:t>V8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4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udiowide" panose="02000503000000020004" pitchFamily="2" charset="0"/>
              </a:rPr>
              <a:t>V9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fr-FR" sz="400" dirty="0">
                <a:solidFill>
                  <a:srgbClr val="000000"/>
                </a:solidFill>
                <a:latin typeface="Audiowide" panose="02000503000000020004" pitchFamily="2" charset="0"/>
              </a:rPr>
              <a:t>V10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4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udiowide" panose="02000503000000020004" pitchFamily="2" charset="0"/>
              </a:rPr>
              <a:t>V11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fr-FR" sz="400" dirty="0">
                <a:solidFill>
                  <a:srgbClr val="000000"/>
                </a:solidFill>
                <a:latin typeface="Audiowide" panose="02000503000000020004" pitchFamily="2" charset="0"/>
              </a:rPr>
              <a:t>V12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fr-FR" sz="400" b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udiowide" panose="02000503000000020004" pitchFamily="2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fr-FR" sz="400" dirty="0">
                <a:solidFill>
                  <a:srgbClr val="000000"/>
                </a:solidFill>
                <a:latin typeface="Audiowide" panose="02000503000000020004" pitchFamily="2" charset="0"/>
              </a:rPr>
              <a:t>…</a:t>
            </a:r>
            <a:endParaRPr kumimoji="0" lang="en-US" altLang="fr-FR" sz="6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udiowide" panose="02000503000000020004" pitchFamily="2" charset="0"/>
            </a:endParaRPr>
          </a:p>
        </p:txBody>
      </p:sp>
      <p:sp>
        <p:nvSpPr>
          <p:cNvPr id="128" name="Flèche : droite 127">
            <a:extLst>
              <a:ext uri="{FF2B5EF4-FFF2-40B4-BE49-F238E27FC236}">
                <a16:creationId xmlns:a16="http://schemas.microsoft.com/office/drawing/2014/main" id="{ADA9009A-006C-452F-BFD7-C1D11550D74D}"/>
              </a:ext>
            </a:extLst>
          </p:cNvPr>
          <p:cNvSpPr/>
          <p:nvPr/>
        </p:nvSpPr>
        <p:spPr bwMode="auto">
          <a:xfrm>
            <a:off x="4193034" y="3284984"/>
            <a:ext cx="648072" cy="792088"/>
          </a:xfrm>
          <a:prstGeom prst="rightArrow">
            <a:avLst/>
          </a:prstGeom>
          <a:solidFill>
            <a:srgbClr val="005595"/>
          </a:solidFill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F65E57AF-BBAA-4B28-97E4-61D40030DE00}"/>
              </a:ext>
            </a:extLst>
          </p:cNvPr>
          <p:cNvSpPr/>
          <p:nvPr/>
        </p:nvSpPr>
        <p:spPr>
          <a:xfrm>
            <a:off x="5222572" y="1926876"/>
            <a:ext cx="3447732" cy="313350"/>
          </a:xfrm>
          <a:prstGeom prst="rect">
            <a:avLst/>
          </a:prstGeom>
          <a:solidFill>
            <a:schemeClr val="tx1"/>
          </a:solidFill>
        </p:spPr>
        <p:txBody>
          <a:bodyPr wrap="square" tIns="18000" bIns="18000" rtlCol="0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Arial Narrow" panose="020B0606020202030204" pitchFamily="34" charset="0"/>
              </a:rPr>
              <a:t>Example of tabular representation</a:t>
            </a:r>
          </a:p>
        </p:txBody>
      </p:sp>
      <p:graphicFrame>
        <p:nvGraphicFramePr>
          <p:cNvPr id="130" name="Tableau 144">
            <a:extLst>
              <a:ext uri="{FF2B5EF4-FFF2-40B4-BE49-F238E27FC236}">
                <a16:creationId xmlns:a16="http://schemas.microsoft.com/office/drawing/2014/main" id="{8A831135-AD8A-472F-91E0-E4A30CED5DC0}"/>
              </a:ext>
            </a:extLst>
          </p:cNvPr>
          <p:cNvGraphicFramePr>
            <a:graphicFrameLocks noGrp="1"/>
          </p:cNvGraphicFramePr>
          <p:nvPr/>
        </p:nvGraphicFramePr>
        <p:xfrm>
          <a:off x="5223434" y="2356795"/>
          <a:ext cx="3447732" cy="367689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25591">
                  <a:extLst>
                    <a:ext uri="{9D8B030D-6E8A-4147-A177-3AD203B41FA5}">
                      <a16:colId xmlns:a16="http://schemas.microsoft.com/office/drawing/2014/main" val="1764760110"/>
                    </a:ext>
                  </a:extLst>
                </a:gridCol>
                <a:gridCol w="966195">
                  <a:extLst>
                    <a:ext uri="{9D8B030D-6E8A-4147-A177-3AD203B41FA5}">
                      <a16:colId xmlns:a16="http://schemas.microsoft.com/office/drawing/2014/main" val="2976036134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3405365366"/>
                    </a:ext>
                  </a:extLst>
                </a:gridCol>
                <a:gridCol w="1076446">
                  <a:extLst>
                    <a:ext uri="{9D8B030D-6E8A-4147-A177-3AD203B41FA5}">
                      <a16:colId xmlns:a16="http://schemas.microsoft.com/office/drawing/2014/main" val="2181149686"/>
                    </a:ext>
                  </a:extLst>
                </a:gridCol>
              </a:tblGrid>
              <a:tr h="18457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id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Variable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From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To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3670644237"/>
                  </a:ext>
                </a:extLst>
              </a:tr>
              <a:tr h="184574">
                <a:tc>
                  <a:txBody>
                    <a:bodyPr/>
                    <a:lstStyle/>
                    <a:p>
                      <a:pPr defTabSz="901700"/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defTabSz="901700"/>
                      <a:r>
                        <a:rPr lang="en-US" sz="1600" dirty="0">
                          <a:latin typeface="Arial Narrow" panose="020B0606020202030204" pitchFamily="34" charset="0"/>
                        </a:rPr>
                        <a:t>female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1960-06-30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+inf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1305483601"/>
                  </a:ext>
                </a:extLst>
              </a:tr>
              <a:tr h="31881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age0_60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1960-06-30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2020-06-29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2341169517"/>
                  </a:ext>
                </a:extLst>
              </a:tr>
              <a:tr h="18457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Age60_70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2020-06-30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2030-06-29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3530969983"/>
                  </a:ext>
                </a:extLst>
              </a:tr>
              <a:tr h="18457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3759092333"/>
                  </a:ext>
                </a:extLst>
              </a:tr>
              <a:tr h="18457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transfer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2020-06-30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2020-06-30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4139850275"/>
                  </a:ext>
                </a:extLst>
              </a:tr>
              <a:tr h="18457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transfer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2020-07-03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2020-07-03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968291512"/>
                  </a:ext>
                </a:extLst>
              </a:tr>
              <a:tr h="18457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 Narrow" panose="020B0606020202030204" pitchFamily="34" charset="0"/>
                        </a:rPr>
                        <a:t>inhospital</a:t>
                      </a:r>
                      <a:endParaRPr lang="en-US" sz="1600" dirty="0">
                        <a:latin typeface="Arial Narrow" panose="020B0606020202030204" pitchFamily="34" charset="0"/>
                      </a:endParaRP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2020-06-29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2020-07-10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1135092873"/>
                  </a:ext>
                </a:extLst>
              </a:tr>
              <a:tr h="18457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3817164515"/>
                  </a:ext>
                </a:extLst>
              </a:tr>
              <a:tr h="18457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 Narrow" panose="020B0606020202030204" pitchFamily="34" charset="0"/>
                        </a:rPr>
                        <a:t>hyperk</a:t>
                      </a:r>
                      <a:r>
                        <a:rPr lang="en-US" sz="1600" dirty="0">
                          <a:latin typeface="Arial Narrow" panose="020B0606020202030204" pitchFamily="34" charset="0"/>
                        </a:rPr>
                        <a:t>+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2020-06-29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2020-06-30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476285274"/>
                  </a:ext>
                </a:extLst>
              </a:tr>
              <a:tr h="18457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 Narrow" panose="020B0606020202030204" pitchFamily="34" charset="0"/>
                        </a:rPr>
                        <a:t>k+measure</a:t>
                      </a:r>
                      <a:endParaRPr lang="en-US" sz="1600" dirty="0">
                        <a:latin typeface="Arial Narrow" panose="020B0606020202030204" pitchFamily="34" charset="0"/>
                      </a:endParaRP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2020-06-29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2020-06-29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1015234066"/>
                  </a:ext>
                </a:extLst>
              </a:tr>
              <a:tr h="18457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 err="1">
                          <a:latin typeface="Arial Narrow" panose="020B0606020202030204" pitchFamily="34" charset="0"/>
                        </a:rPr>
                        <a:t>k+measure</a:t>
                      </a:r>
                      <a:endParaRPr lang="en-US" sz="1600" dirty="0">
                        <a:latin typeface="Arial Narrow" panose="020B0606020202030204" pitchFamily="34" charset="0"/>
                      </a:endParaRP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2020-06-29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2020-06-29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4241197801"/>
                  </a:ext>
                </a:extLst>
              </a:tr>
              <a:tr h="184574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Arial Narrow" panose="020B0606020202030204" pitchFamily="34" charset="0"/>
                        </a:rPr>
                        <a:t>…</a:t>
                      </a:r>
                    </a:p>
                  </a:txBody>
                  <a:tcPr marL="3600" marR="3600" marT="18000" marB="18000"/>
                </a:tc>
                <a:extLst>
                  <a:ext uri="{0D108BD9-81ED-4DB2-BD59-A6C34878D82A}">
                    <a16:rowId xmlns:a16="http://schemas.microsoft.com/office/drawing/2014/main" val="3478408284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2657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245"/>
    </mc:Choice>
    <mc:Fallback xmlns="">
      <p:transition spd="slow" advTm="582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126" grpId="0" animBg="1"/>
      <p:bldP spid="127" grpId="0"/>
      <p:bldP spid="128" grpId="0" animBg="1"/>
      <p:bldP spid="1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732831-787F-41C8-946F-8621AD767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place of domain-specific knowledge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9FFE89-3CD3-4A45-9FD1-ACEEFB2A0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380" y="2190280"/>
            <a:ext cx="2717407" cy="4263056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Literature review published par </a:t>
            </a:r>
            <a:r>
              <a:rPr lang="en-US" dirty="0" err="1"/>
              <a:t>Meystre</a:t>
            </a:r>
            <a:r>
              <a:rPr lang="en-US" dirty="0"/>
              <a:t> et al. in 2017</a:t>
            </a:r>
          </a:p>
          <a:p>
            <a:r>
              <a:rPr lang="en-US" dirty="0"/>
              <a:t>Classifications performed by Arnaud </a:t>
            </a:r>
            <a:r>
              <a:rPr lang="en-US" dirty="0" err="1"/>
              <a:t>Dezetrée</a:t>
            </a:r>
            <a:r>
              <a:rPr lang="en-US" dirty="0"/>
              <a:t> &amp; Adrien </a:t>
            </a:r>
            <a:r>
              <a:rPr lang="en-US" dirty="0" err="1"/>
              <a:t>Lecoeuvre</a:t>
            </a:r>
            <a:endParaRPr lang="en-US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34224D-CF72-4C95-B6B1-E33F20F24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0467BF-66B6-433B-9603-533428197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30685D2-553F-44B9-B3D1-4747F304F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4787" y="2190280"/>
            <a:ext cx="6228184" cy="468153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9312BF-FFC5-41D3-BD72-356DCD792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27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39547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789"/>
    </mc:Choice>
    <mc:Fallback xmlns="">
      <p:transition spd="slow" advTm="92789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732831-787F-41C8-946F-8621AD767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place of </a:t>
            </a:r>
            <a:br>
              <a:rPr lang="en-US" dirty="0"/>
            </a:br>
            <a:r>
              <a:rPr lang="en-US" dirty="0"/>
              <a:t>domain-specific knowledge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34224D-CF72-4C95-B6B1-E33F20F24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0467BF-66B6-433B-9603-533428197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D6645F36-A981-48CB-ACF6-8AA983EDF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553350"/>
            <a:ext cx="8568952" cy="252372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742732F2-01E1-47B4-92FC-BDF637D36E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877"/>
          <a:stretch/>
        </p:blipFill>
        <p:spPr>
          <a:xfrm>
            <a:off x="251520" y="4113144"/>
            <a:ext cx="8568951" cy="2321070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122505C-7222-4899-8149-2670091B1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28</a:t>
            </a:fld>
            <a:endParaRPr lang="fr-FR" alt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368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982"/>
    </mc:Choice>
    <mc:Fallback xmlns="">
      <p:transition spd="slow" advTm="999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3C3BEB-86C1-4B25-8B77-B9419CEA6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Needs / wishes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7FE1DD2-0DB2-4BB2-B0CF-077B543B9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Defining methodological framework or methods for feature extraction</a:t>
            </a:r>
          </a:p>
          <a:p>
            <a:endParaRPr lang="en-US" dirty="0"/>
          </a:p>
          <a:p>
            <a:r>
              <a:rPr lang="en-US" dirty="0"/>
              <a:t>Methods for statistical mining of time-dependent data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7139FC-8680-4613-A1BE-74B9405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6A442C-A615-463D-A08F-5D39CFC58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5A8845-AB25-4448-BF45-50C7FACF5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29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276835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Prospective prevention of ADEs</a:t>
            </a:r>
          </a:p>
        </p:txBody>
      </p:sp>
      <p:sp>
        <p:nvSpPr>
          <p:cNvPr id="381955" name="Rectangle 3"/>
          <p:cNvSpPr>
            <a:spLocks noGrp="1" noChangeArrowheads="1"/>
          </p:cNvSpPr>
          <p:nvPr>
            <p:ph idx="1"/>
          </p:nvPr>
        </p:nvSpPr>
        <p:spPr>
          <a:xfrm>
            <a:off x="6424613" y="1979613"/>
            <a:ext cx="2719387" cy="30543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Alert generation, before the ADE occurs, in order to prevent it.</a:t>
            </a:r>
          </a:p>
        </p:txBody>
      </p:sp>
      <p:sp>
        <p:nvSpPr>
          <p:cNvPr id="40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2021-10-15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Emmanuel Chazard, Grégoire Ficheur, Antoine Lamer</a:t>
            </a:r>
            <a:endParaRPr lang="en-US" noProof="0" dirty="0"/>
          </a:p>
        </p:txBody>
      </p:sp>
      <p:pic>
        <p:nvPicPr>
          <p:cNvPr id="381960" name="Picture 8" descr="ANd9GcS5PVhRsiOJkuTlYVBEgVRhTr8GBWUJwkZnXK3aEblkc3rXjEV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5000" y="4681538"/>
            <a:ext cx="866775" cy="866775"/>
          </a:xfrm>
          <a:prstGeom prst="rect">
            <a:avLst/>
          </a:prstGeom>
          <a:noFill/>
        </p:spPr>
      </p:pic>
      <p:pic>
        <p:nvPicPr>
          <p:cNvPr id="38195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413" y="1951038"/>
            <a:ext cx="714375" cy="923925"/>
          </a:xfrm>
          <a:prstGeom prst="rect">
            <a:avLst/>
          </a:prstGeom>
          <a:noFill/>
        </p:spPr>
      </p:pic>
      <p:sp>
        <p:nvSpPr>
          <p:cNvPr id="381957" name="AutoShape 5"/>
          <p:cNvSpPr>
            <a:spLocks noChangeArrowheads="1"/>
          </p:cNvSpPr>
          <p:nvPr/>
        </p:nvSpPr>
        <p:spPr bwMode="auto">
          <a:xfrm>
            <a:off x="296863" y="3889375"/>
            <a:ext cx="5908675" cy="404813"/>
          </a:xfrm>
          <a:prstGeom prst="homePlate">
            <a:avLst>
              <a:gd name="adj" fmla="val 135689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en-US" dirty="0"/>
              <a:t>Inpatient stay</a:t>
            </a:r>
          </a:p>
        </p:txBody>
      </p:sp>
      <p:sp>
        <p:nvSpPr>
          <p:cNvPr id="381958" name="AutoShape 6"/>
          <p:cNvSpPr>
            <a:spLocks noChangeArrowheads="1"/>
          </p:cNvSpPr>
          <p:nvPr/>
        </p:nvSpPr>
        <p:spPr bwMode="auto">
          <a:xfrm>
            <a:off x="231775" y="5613400"/>
            <a:ext cx="8912225" cy="685800"/>
          </a:xfrm>
          <a:prstGeom prst="homePlate">
            <a:avLst>
              <a:gd name="adj" fmla="val 91449"/>
            </a:avLst>
          </a:prstGeom>
          <a:solidFill>
            <a:srgbClr val="9999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marL="2687638"/>
            <a:r>
              <a:rPr lang="en-US" dirty="0"/>
              <a:t>Hospital information system</a:t>
            </a:r>
          </a:p>
        </p:txBody>
      </p:sp>
      <p:pic>
        <p:nvPicPr>
          <p:cNvPr id="38195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2038" y="2867025"/>
            <a:ext cx="646112" cy="674688"/>
          </a:xfrm>
          <a:prstGeom prst="rect">
            <a:avLst/>
          </a:prstGeom>
          <a:noFill/>
        </p:spPr>
      </p:pic>
      <p:pic>
        <p:nvPicPr>
          <p:cNvPr id="381961" name="Picture 9" descr="ANd9GcQ3nkqhfpQKMoXlWP7tRaUmp4AypXRN9CYcziDDRqSCVhixqwJI"/>
          <p:cNvPicPr>
            <a:picLocks noChangeAspect="1" noChangeArrowheads="1"/>
          </p:cNvPicPr>
          <p:nvPr/>
        </p:nvPicPr>
        <p:blipFill>
          <a:blip r:embed="rId6" cstate="print"/>
          <a:srcRect l="36914" t="6337" r="36848" b="7118"/>
          <a:stretch>
            <a:fillRect/>
          </a:stretch>
        </p:blipFill>
        <p:spPr bwMode="auto">
          <a:xfrm rot="4500000">
            <a:off x="3498057" y="3118644"/>
            <a:ext cx="328612" cy="812800"/>
          </a:xfrm>
          <a:prstGeom prst="rect">
            <a:avLst/>
          </a:prstGeom>
          <a:noFill/>
        </p:spPr>
      </p:pic>
      <p:sp>
        <p:nvSpPr>
          <p:cNvPr id="381962" name="Line 10"/>
          <p:cNvSpPr>
            <a:spLocks noChangeShapeType="1"/>
          </p:cNvSpPr>
          <p:nvPr/>
        </p:nvSpPr>
        <p:spPr bwMode="auto">
          <a:xfrm>
            <a:off x="527050" y="2946400"/>
            <a:ext cx="928688" cy="92868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81963" name="Text Box 11"/>
          <p:cNvSpPr txBox="1">
            <a:spLocks noChangeArrowheads="1"/>
          </p:cNvSpPr>
          <p:nvPr/>
        </p:nvSpPr>
        <p:spPr bwMode="auto">
          <a:xfrm rot="2700000">
            <a:off x="229394" y="3237707"/>
            <a:ext cx="12779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Prescription</a:t>
            </a:r>
          </a:p>
        </p:txBody>
      </p:sp>
      <p:pic>
        <p:nvPicPr>
          <p:cNvPr id="381965" name="Picture 13" descr="ANd9GcRztWqe-PrJnFPKOASToqTkvNUd1xnWHMVL7IpMbQbLaBUMP1UBj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9400" y="5683250"/>
            <a:ext cx="2476500" cy="581025"/>
          </a:xfrm>
          <a:prstGeom prst="rect">
            <a:avLst/>
          </a:prstGeom>
          <a:noFill/>
        </p:spPr>
      </p:pic>
      <p:pic>
        <p:nvPicPr>
          <p:cNvPr id="38196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0088" y="1951038"/>
            <a:ext cx="714375" cy="923925"/>
          </a:xfrm>
          <a:prstGeom prst="rect">
            <a:avLst/>
          </a:prstGeom>
          <a:noFill/>
        </p:spPr>
      </p:pic>
      <p:pic>
        <p:nvPicPr>
          <p:cNvPr id="381967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06713" y="2867025"/>
            <a:ext cx="646112" cy="674688"/>
          </a:xfrm>
          <a:prstGeom prst="rect">
            <a:avLst/>
          </a:prstGeom>
          <a:noFill/>
        </p:spPr>
      </p:pic>
      <p:sp>
        <p:nvSpPr>
          <p:cNvPr id="381968" name="Line 16"/>
          <p:cNvSpPr>
            <a:spLocks noChangeShapeType="1"/>
          </p:cNvSpPr>
          <p:nvPr/>
        </p:nvSpPr>
        <p:spPr bwMode="auto">
          <a:xfrm>
            <a:off x="2371725" y="2946400"/>
            <a:ext cx="928688" cy="928688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81969" name="Text Box 17"/>
          <p:cNvSpPr txBox="1">
            <a:spLocks noChangeArrowheads="1"/>
          </p:cNvSpPr>
          <p:nvPr/>
        </p:nvSpPr>
        <p:spPr bwMode="auto">
          <a:xfrm rot="2700000">
            <a:off x="2074069" y="3237707"/>
            <a:ext cx="12779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Prescription</a:t>
            </a:r>
          </a:p>
        </p:txBody>
      </p:sp>
      <p:sp>
        <p:nvSpPr>
          <p:cNvPr id="381974" name="Line 22"/>
          <p:cNvSpPr>
            <a:spLocks noChangeShapeType="1"/>
          </p:cNvSpPr>
          <p:nvPr/>
        </p:nvSpPr>
        <p:spPr bwMode="auto">
          <a:xfrm>
            <a:off x="3652838" y="4338638"/>
            <a:ext cx="703262" cy="70326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81975" name="Line 23"/>
          <p:cNvSpPr>
            <a:spLocks noChangeShapeType="1"/>
          </p:cNvSpPr>
          <p:nvPr/>
        </p:nvSpPr>
        <p:spPr bwMode="auto">
          <a:xfrm>
            <a:off x="1495425" y="4325938"/>
            <a:ext cx="0" cy="1262062"/>
          </a:xfrm>
          <a:prstGeom prst="line">
            <a:avLst/>
          </a:prstGeom>
          <a:noFill/>
          <a:ln w="9525">
            <a:solidFill>
              <a:srgbClr val="0099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81976" name="Line 24"/>
          <p:cNvSpPr>
            <a:spLocks noChangeShapeType="1"/>
          </p:cNvSpPr>
          <p:nvPr/>
        </p:nvSpPr>
        <p:spPr bwMode="auto">
          <a:xfrm>
            <a:off x="1800225" y="4325938"/>
            <a:ext cx="0" cy="1262062"/>
          </a:xfrm>
          <a:prstGeom prst="line">
            <a:avLst/>
          </a:prstGeom>
          <a:noFill/>
          <a:ln w="9525">
            <a:solidFill>
              <a:srgbClr val="0099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81977" name="Line 25"/>
          <p:cNvSpPr>
            <a:spLocks noChangeShapeType="1"/>
          </p:cNvSpPr>
          <p:nvPr/>
        </p:nvSpPr>
        <p:spPr bwMode="auto">
          <a:xfrm>
            <a:off x="2190750" y="4325938"/>
            <a:ext cx="0" cy="1262062"/>
          </a:xfrm>
          <a:prstGeom prst="line">
            <a:avLst/>
          </a:prstGeom>
          <a:noFill/>
          <a:ln w="9525">
            <a:solidFill>
              <a:srgbClr val="0099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81978" name="Line 26"/>
          <p:cNvSpPr>
            <a:spLocks noChangeShapeType="1"/>
          </p:cNvSpPr>
          <p:nvPr/>
        </p:nvSpPr>
        <p:spPr bwMode="auto">
          <a:xfrm>
            <a:off x="2611438" y="4325938"/>
            <a:ext cx="0" cy="1262062"/>
          </a:xfrm>
          <a:prstGeom prst="line">
            <a:avLst/>
          </a:prstGeom>
          <a:noFill/>
          <a:ln w="9525">
            <a:solidFill>
              <a:srgbClr val="0099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81979" name="Line 27"/>
          <p:cNvSpPr>
            <a:spLocks noChangeShapeType="1"/>
          </p:cNvSpPr>
          <p:nvPr/>
        </p:nvSpPr>
        <p:spPr bwMode="auto">
          <a:xfrm>
            <a:off x="927100" y="4325938"/>
            <a:ext cx="0" cy="1262062"/>
          </a:xfrm>
          <a:prstGeom prst="line">
            <a:avLst/>
          </a:prstGeom>
          <a:noFill/>
          <a:ln w="9525">
            <a:solidFill>
              <a:srgbClr val="0099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81980" name="Line 28"/>
          <p:cNvSpPr>
            <a:spLocks noChangeShapeType="1"/>
          </p:cNvSpPr>
          <p:nvPr/>
        </p:nvSpPr>
        <p:spPr bwMode="auto">
          <a:xfrm>
            <a:off x="579438" y="4325938"/>
            <a:ext cx="0" cy="1262062"/>
          </a:xfrm>
          <a:prstGeom prst="line">
            <a:avLst/>
          </a:prstGeom>
          <a:noFill/>
          <a:ln w="9525">
            <a:solidFill>
              <a:srgbClr val="0099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81981" name="Line 29"/>
          <p:cNvSpPr>
            <a:spLocks noChangeShapeType="1"/>
          </p:cNvSpPr>
          <p:nvPr/>
        </p:nvSpPr>
        <p:spPr bwMode="auto">
          <a:xfrm>
            <a:off x="3119438" y="4325938"/>
            <a:ext cx="0" cy="1262062"/>
          </a:xfrm>
          <a:prstGeom prst="line">
            <a:avLst/>
          </a:prstGeom>
          <a:noFill/>
          <a:ln w="9525">
            <a:solidFill>
              <a:srgbClr val="009900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3348038" y="1962150"/>
            <a:ext cx="5795962" cy="4381500"/>
            <a:chOff x="2109" y="1236"/>
            <a:chExt cx="3651" cy="2760"/>
          </a:xfrm>
        </p:grpSpPr>
        <p:sp>
          <p:nvSpPr>
            <p:cNvPr id="381998" name="Rectangle 46"/>
            <p:cNvSpPr>
              <a:spLocks noChangeArrowheads="1"/>
            </p:cNvSpPr>
            <p:nvPr/>
          </p:nvSpPr>
          <p:spPr bwMode="auto">
            <a:xfrm>
              <a:off x="2144" y="2739"/>
              <a:ext cx="3616" cy="761"/>
            </a:xfrm>
            <a:prstGeom prst="rect">
              <a:avLst/>
            </a:prstGeom>
            <a:solidFill>
              <a:srgbClr val="FFFFFF">
                <a:alpha val="59000"/>
              </a:srgbClr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985" name="Rectangle 33"/>
            <p:cNvSpPr>
              <a:spLocks noChangeArrowheads="1"/>
            </p:cNvSpPr>
            <p:nvPr/>
          </p:nvSpPr>
          <p:spPr bwMode="auto">
            <a:xfrm>
              <a:off x="2144" y="2420"/>
              <a:ext cx="1817" cy="327"/>
            </a:xfrm>
            <a:prstGeom prst="rect">
              <a:avLst/>
            </a:prstGeom>
            <a:solidFill>
              <a:srgbClr val="FFFFFF">
                <a:alpha val="59000"/>
              </a:srgbClr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987" name="Rectangle 35"/>
            <p:cNvSpPr>
              <a:spLocks noChangeArrowheads="1"/>
            </p:cNvSpPr>
            <p:nvPr/>
          </p:nvSpPr>
          <p:spPr bwMode="auto">
            <a:xfrm>
              <a:off x="2144" y="3492"/>
              <a:ext cx="3616" cy="504"/>
            </a:xfrm>
            <a:prstGeom prst="rect">
              <a:avLst/>
            </a:prstGeom>
            <a:solidFill>
              <a:srgbClr val="FFFFFF">
                <a:alpha val="59000"/>
              </a:srgbClr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1986" name="Freeform 34"/>
            <p:cNvSpPr>
              <a:spLocks/>
            </p:cNvSpPr>
            <p:nvPr/>
          </p:nvSpPr>
          <p:spPr bwMode="auto">
            <a:xfrm>
              <a:off x="2109" y="1236"/>
              <a:ext cx="249" cy="270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9" y="280"/>
                </a:cxn>
                <a:cxn ang="0">
                  <a:pos x="18" y="492"/>
                </a:cxn>
                <a:cxn ang="0">
                  <a:pos x="204" y="829"/>
                </a:cxn>
                <a:cxn ang="0">
                  <a:pos x="26" y="1139"/>
                </a:cxn>
                <a:cxn ang="0">
                  <a:pos x="249" y="1425"/>
                </a:cxn>
                <a:cxn ang="0">
                  <a:pos x="44" y="1697"/>
                </a:cxn>
                <a:cxn ang="0">
                  <a:pos x="221" y="1919"/>
                </a:cxn>
              </a:cxnLst>
              <a:rect l="0" t="0" r="r" b="b"/>
              <a:pathLst>
                <a:path w="249" h="1919">
                  <a:moveTo>
                    <a:pt x="0" y="0"/>
                  </a:moveTo>
                  <a:lnTo>
                    <a:pt x="239" y="280"/>
                  </a:lnTo>
                  <a:lnTo>
                    <a:pt x="18" y="492"/>
                  </a:lnTo>
                  <a:lnTo>
                    <a:pt x="204" y="829"/>
                  </a:lnTo>
                  <a:lnTo>
                    <a:pt x="26" y="1139"/>
                  </a:lnTo>
                  <a:lnTo>
                    <a:pt x="249" y="1425"/>
                  </a:lnTo>
                  <a:lnTo>
                    <a:pt x="44" y="1697"/>
                  </a:lnTo>
                  <a:lnTo>
                    <a:pt x="221" y="1919"/>
                  </a:lnTo>
                </a:path>
              </a:pathLst>
            </a:custGeom>
            <a:noFill/>
            <a:ln w="57150" cap="flat" cmpd="sng">
              <a:solidFill>
                <a:schemeClr val="hlink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3235325" y="2974975"/>
            <a:ext cx="3289300" cy="2609850"/>
            <a:chOff x="2038" y="1874"/>
            <a:chExt cx="2072" cy="1644"/>
          </a:xfrm>
        </p:grpSpPr>
        <p:sp>
          <p:nvSpPr>
            <p:cNvPr id="381988" name="Line 36"/>
            <p:cNvSpPr>
              <a:spLocks noChangeShapeType="1"/>
            </p:cNvSpPr>
            <p:nvPr/>
          </p:nvSpPr>
          <p:spPr bwMode="auto">
            <a:xfrm flipV="1">
              <a:off x="2038" y="2109"/>
              <a:ext cx="1409" cy="1409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81989" name="Text Box 37"/>
            <p:cNvSpPr txBox="1">
              <a:spLocks noChangeArrowheads="1"/>
            </p:cNvSpPr>
            <p:nvPr/>
          </p:nvSpPr>
          <p:spPr bwMode="auto">
            <a:xfrm>
              <a:off x="2745" y="1874"/>
              <a:ext cx="1365" cy="231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 dirty="0"/>
                <a:t>Alert method</a:t>
              </a:r>
            </a:p>
          </p:txBody>
        </p:sp>
      </p:grp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3263900" y="1946275"/>
            <a:ext cx="2927350" cy="1092200"/>
            <a:chOff x="2056" y="1226"/>
            <a:chExt cx="1844" cy="688"/>
          </a:xfrm>
        </p:grpSpPr>
        <p:sp>
          <p:nvSpPr>
            <p:cNvPr id="381990" name="Text Box 38"/>
            <p:cNvSpPr txBox="1">
              <a:spLocks noChangeArrowheads="1"/>
            </p:cNvSpPr>
            <p:nvPr/>
          </p:nvSpPr>
          <p:spPr bwMode="auto">
            <a:xfrm>
              <a:off x="2391" y="1226"/>
              <a:ext cx="1509" cy="407"/>
            </a:xfrm>
            <a:prstGeom prst="rect">
              <a:avLst/>
            </a:prstGeom>
            <a:solidFill>
              <a:srgbClr val="FF99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 dirty="0"/>
                <a:t>Change of the drug prescription</a:t>
              </a:r>
            </a:p>
          </p:txBody>
        </p:sp>
        <p:sp>
          <p:nvSpPr>
            <p:cNvPr id="381991" name="Line 39"/>
            <p:cNvSpPr>
              <a:spLocks noChangeShapeType="1"/>
            </p:cNvSpPr>
            <p:nvPr/>
          </p:nvSpPr>
          <p:spPr bwMode="auto">
            <a:xfrm flipH="1" flipV="1">
              <a:off x="2898" y="1604"/>
              <a:ext cx="522" cy="31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81992" name="Line 40"/>
            <p:cNvSpPr>
              <a:spLocks noChangeShapeType="1"/>
            </p:cNvSpPr>
            <p:nvPr/>
          </p:nvSpPr>
          <p:spPr bwMode="auto">
            <a:xfrm flipH="1">
              <a:off x="2056" y="1400"/>
              <a:ext cx="336" cy="346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miter lim="800000"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5" name="Group 45"/>
          <p:cNvGrpSpPr>
            <a:grpSpLocks/>
          </p:cNvGrpSpPr>
          <p:nvPr/>
        </p:nvGrpSpPr>
        <p:grpSpPr bwMode="auto">
          <a:xfrm>
            <a:off x="4219575" y="4713288"/>
            <a:ext cx="1379538" cy="809625"/>
            <a:chOff x="2658" y="2969"/>
            <a:chExt cx="869" cy="510"/>
          </a:xfrm>
        </p:grpSpPr>
        <p:sp>
          <p:nvSpPr>
            <p:cNvPr id="381993" name="Line 41"/>
            <p:cNvSpPr>
              <a:spLocks noChangeShapeType="1"/>
            </p:cNvSpPr>
            <p:nvPr/>
          </p:nvSpPr>
          <p:spPr bwMode="auto">
            <a:xfrm flipV="1">
              <a:off x="2658" y="2969"/>
              <a:ext cx="869" cy="496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81994" name="Line 42"/>
            <p:cNvSpPr>
              <a:spLocks noChangeShapeType="1"/>
            </p:cNvSpPr>
            <p:nvPr/>
          </p:nvSpPr>
          <p:spPr bwMode="auto">
            <a:xfrm flipH="1" flipV="1">
              <a:off x="2658" y="2983"/>
              <a:ext cx="869" cy="496"/>
            </a:xfrm>
            <a:prstGeom prst="line">
              <a:avLst/>
            </a:prstGeom>
            <a:noFill/>
            <a:ln w="57150">
              <a:solidFill>
                <a:srgbClr val="CC0000"/>
              </a:solidFill>
              <a:miter lim="800000"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3</a:t>
            </a:fld>
            <a:endParaRPr lang="fr-FR" alt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233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957"/>
    </mc:Choice>
    <mc:Fallback xmlns="">
      <p:transition spd="slow" advTm="389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Adverse drug events prevention by rule-based AI: CDSS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0C5A4270-EBF5-4EDD-89FF-54565E508E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EDAE6BD-4AAC-41EE-8B5C-C343AF685F9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879ADC-41D5-416B-9659-5054F3071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E64CA-B2B3-4C0E-AF7C-17836F2454A5}" type="slidenum">
              <a:rPr lang="fr-FR" altLang="fr-FR" smtClean="0"/>
              <a:pPr>
                <a:defRPr/>
              </a:pPr>
              <a:t>4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11382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85"/>
    </mc:Choice>
    <mc:Fallback xmlns="">
      <p:transition spd="slow" advTm="18585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ADE prevention using </a:t>
            </a:r>
            <a:br>
              <a:rPr lang="en-US" dirty="0"/>
            </a:br>
            <a:r>
              <a:rPr lang="en-US" dirty="0"/>
              <a:t>rule-based CDSS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CPOE: </a:t>
            </a:r>
          </a:p>
          <a:p>
            <a:pPr lvl="1"/>
            <a:r>
              <a:rPr lang="en-US" dirty="0"/>
              <a:t>computerized physician order entry</a:t>
            </a:r>
          </a:p>
          <a:p>
            <a:pPr lvl="1"/>
            <a:r>
              <a:rPr lang="en-US" dirty="0"/>
              <a:t>process of electronic entry of medical practitioner instructions for the treatment of (hospitalized) patients </a:t>
            </a:r>
          </a:p>
          <a:p>
            <a:r>
              <a:rPr lang="en-US" dirty="0"/>
              <a:t>CDSS: </a:t>
            </a:r>
          </a:p>
          <a:p>
            <a:pPr lvl="1"/>
            <a:r>
              <a:rPr lang="en-US" dirty="0"/>
              <a:t>Clinical decision support system</a:t>
            </a:r>
          </a:p>
          <a:p>
            <a:pPr lvl="1"/>
            <a:r>
              <a:rPr lang="en-US" dirty="0"/>
              <a:t>Health information technology system that is designed to provide physicians and other health professionals with clinical decision support</a:t>
            </a:r>
          </a:p>
          <a:p>
            <a:pPr lvl="1"/>
            <a:r>
              <a:rPr lang="en-US" dirty="0"/>
              <a:t>Often based on level 1 artificial intelligence (rules)</a:t>
            </a:r>
          </a:p>
          <a:p>
            <a:r>
              <a:rPr lang="en-US" dirty="0"/>
              <a:t>CPOE </a:t>
            </a:r>
            <a:r>
              <a:rPr lang="en-US" dirty="0">
                <a:solidFill>
                  <a:srgbClr val="FF0000"/>
                </a:solidFill>
              </a:rPr>
              <a:t>+ </a:t>
            </a:r>
            <a:r>
              <a:rPr lang="en-US" dirty="0"/>
              <a:t>CDSS </a:t>
            </a:r>
            <a:r>
              <a:rPr lang="en-US" dirty="0">
                <a:solidFill>
                  <a:srgbClr val="FF0000"/>
                </a:solidFill>
              </a:rPr>
              <a:t>= </a:t>
            </a:r>
            <a:r>
              <a:rPr lang="en-US" dirty="0"/>
              <a:t>the “obvious” solution for adverse drug events prevention?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5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267313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453"/>
    </mc:Choice>
    <mc:Fallback xmlns="">
      <p:transition spd="slow" advTm="36453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CDSS &amp; CPOE: Over-</a:t>
            </a:r>
            <a:r>
              <a:rPr lang="fr-FR" sz="3600" dirty="0" err="1"/>
              <a:t>alerting</a:t>
            </a:r>
            <a:r>
              <a:rPr lang="fr-FR" sz="3600" dirty="0"/>
              <a:t>, alerte-fatigue</a:t>
            </a:r>
            <a:br>
              <a:rPr lang="fr-FR" dirty="0"/>
            </a:br>
            <a:r>
              <a:rPr lang="fr-FR" dirty="0"/>
              <a:t>=&gt; </a:t>
            </a:r>
            <a:r>
              <a:rPr lang="fr-FR" dirty="0" err="1"/>
              <a:t>poor</a:t>
            </a:r>
            <a:r>
              <a:rPr lang="fr-FR" dirty="0"/>
              <a:t> </a:t>
            </a:r>
            <a:r>
              <a:rPr lang="fr-FR" dirty="0" err="1"/>
              <a:t>clinical</a:t>
            </a:r>
            <a:r>
              <a:rPr lang="fr-FR" dirty="0"/>
              <a:t> </a:t>
            </a:r>
            <a:r>
              <a:rPr lang="fr-FR" dirty="0" err="1"/>
              <a:t>efficiency</a:t>
            </a:r>
            <a:r>
              <a:rPr lang="fr-FR" dirty="0"/>
              <a:t>!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Over-alerting</a:t>
            </a:r>
            <a:r>
              <a:rPr lang="en-US" dirty="0"/>
              <a:t>: too numerous and inappropriate alerts</a:t>
            </a:r>
          </a:p>
          <a:p>
            <a:r>
              <a:rPr lang="en-US" dirty="0"/>
              <a:t>Alerts interrupt the clinicians’ workflow and induce </a:t>
            </a:r>
            <a:r>
              <a:rPr lang="en-US" b="1" dirty="0">
                <a:solidFill>
                  <a:srgbClr val="FF0000"/>
                </a:solidFill>
              </a:rPr>
              <a:t>alert-fatigue</a:t>
            </a:r>
            <a:endParaRPr lang="en-US" dirty="0"/>
          </a:p>
          <a:p>
            <a:pPr lvl="1"/>
            <a:r>
              <a:rPr lang="en-US" dirty="0"/>
              <a:t>Too many alerts</a:t>
            </a:r>
          </a:p>
          <a:p>
            <a:pPr lvl="1"/>
            <a:r>
              <a:rPr lang="en-US" dirty="0"/>
              <a:t>=&gt; time and mental energy consumption</a:t>
            </a:r>
          </a:p>
          <a:p>
            <a:pPr lvl="1"/>
            <a:r>
              <a:rPr lang="en-US" dirty="0"/>
              <a:t>=&gt; a mental state whereby users start ignoring critical alerts along with those that may be clinically insignificant</a:t>
            </a:r>
          </a:p>
          <a:p>
            <a:r>
              <a:rPr lang="en-US" dirty="0"/>
              <a:t>May prevent CDSS from improving patient safety</a:t>
            </a:r>
          </a:p>
          <a:p>
            <a:r>
              <a:rPr lang="en-US" dirty="0"/>
              <a:t>Alert override: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up to 96% of alerts</a:t>
            </a:r>
            <a:r>
              <a:rPr lang="en-US" dirty="0"/>
              <a:t> are overridden by prescribers</a:t>
            </a:r>
          </a:p>
          <a:p>
            <a:pPr lvl="1"/>
            <a:r>
              <a:rPr lang="en-US" dirty="0"/>
              <a:t>But alert override is </a:t>
            </a:r>
            <a:r>
              <a:rPr lang="en-US" b="1" dirty="0">
                <a:solidFill>
                  <a:srgbClr val="FF0000"/>
                </a:solidFill>
              </a:rPr>
              <a:t>often inappropriate</a:t>
            </a:r>
            <a:r>
              <a:rPr lang="en-US" dirty="0"/>
              <a:t>, and is sometimes followed by actual ADEs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6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04942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3044"/>
    </mc:Choice>
    <mc:Fallback xmlns="">
      <p:transition spd="slow" advTm="133044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Machine learning for ADE prevention</a:t>
            </a:r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0C5A4270-EBF5-4EDD-89FF-54565E508E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352800"/>
            <a:ext cx="5004048" cy="2971800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 err="1"/>
              <a:t>Idea</a:t>
            </a:r>
            <a:r>
              <a:rPr lang="fr-FR" dirty="0"/>
              <a:t> </a:t>
            </a:r>
            <a:r>
              <a:rPr lang="fr-FR" dirty="0" err="1"/>
              <a:t>driven</a:t>
            </a:r>
            <a:r>
              <a:rPr lang="fr-FR" dirty="0"/>
              <a:t> by</a:t>
            </a:r>
          </a:p>
          <a:p>
            <a:pPr marL="0" indent="0" algn="ctr">
              <a:buNone/>
            </a:pPr>
            <a:r>
              <a:rPr lang="fr-FR" dirty="0"/>
              <a:t>Pr </a:t>
            </a:r>
            <a:r>
              <a:rPr lang="fr-FR" dirty="0" err="1"/>
              <a:t>Regis</a:t>
            </a:r>
            <a:r>
              <a:rPr lang="fr-FR" dirty="0"/>
              <a:t> </a:t>
            </a:r>
            <a:r>
              <a:rPr lang="fr-FR" dirty="0" err="1"/>
              <a:t>Beuscart</a:t>
            </a:r>
            <a:r>
              <a:rPr lang="fr-FR" dirty="0"/>
              <a:t>, </a:t>
            </a:r>
            <a:r>
              <a:rPr lang="fr-FR" dirty="0" err="1"/>
              <a:t>head</a:t>
            </a:r>
            <a:r>
              <a:rPr lang="fr-FR" dirty="0"/>
              <a:t> of the PSIP Project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EDAE6BD-4AAC-41EE-8B5C-C343AF685F9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879ADC-41D5-416B-9659-5054F3071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3E64CA-B2B3-4C0E-AF7C-17836F2454A5}" type="slidenum">
              <a:rPr lang="fr-FR" altLang="fr-FR" smtClean="0"/>
              <a:pPr>
                <a:defRPr/>
              </a:pPr>
              <a:t>7</a:t>
            </a:fld>
            <a:endParaRPr lang="fr-FR" altLang="fr-FR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436096" y="4803318"/>
            <a:ext cx="3263093" cy="87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Clr>
                <a:schemeClr val="folHlink"/>
              </a:buClr>
              <a:buSzPct val="60000"/>
            </a:pPr>
            <a:r>
              <a:rPr lang="en-US" sz="1400" b="1" dirty="0">
                <a:latin typeface="Arial" pitchFamily="34" charset="0"/>
              </a:rPr>
              <a:t>Funded by the European Research Council, 7th framework program</a:t>
            </a:r>
            <a:br>
              <a:rPr lang="en-US" sz="1400" b="1" dirty="0">
                <a:latin typeface="Arial" pitchFamily="34" charset="0"/>
              </a:rPr>
            </a:br>
            <a:r>
              <a:rPr lang="en-US" sz="1400" b="1" dirty="0">
                <a:latin typeface="Arial" pitchFamily="34" charset="0"/>
              </a:rPr>
              <a:t>(agreement N°216130)</a:t>
            </a:r>
            <a:endParaRPr lang="fr-FR" sz="1400" b="1" dirty="0">
              <a:latin typeface="Arial" pitchFamily="34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7573" y="5517232"/>
            <a:ext cx="954828" cy="998602"/>
          </a:xfrm>
          <a:prstGeom prst="rect">
            <a:avLst/>
          </a:prstGeom>
          <a:noFill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6844" y="5675913"/>
            <a:ext cx="1020490" cy="839921"/>
          </a:xfrm>
          <a:prstGeom prst="rect">
            <a:avLst/>
          </a:prstGeom>
          <a:noFill/>
        </p:spPr>
      </p:pic>
      <p:pic>
        <p:nvPicPr>
          <p:cNvPr id="10" name="Picture 8" descr="Final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300951"/>
            <a:ext cx="1935094" cy="1527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586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039"/>
    </mc:Choice>
    <mc:Fallback xmlns="">
      <p:transition spd="slow" advTm="4503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61" name="AutoShape 9"/>
          <p:cNvSpPr>
            <a:spLocks noChangeArrowheads="1"/>
          </p:cNvSpPr>
          <p:nvPr/>
        </p:nvSpPr>
        <p:spPr bwMode="auto">
          <a:xfrm>
            <a:off x="88900" y="3200400"/>
            <a:ext cx="4206875" cy="21145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68" name="AutoShape 16"/>
          <p:cNvSpPr>
            <a:spLocks noChangeArrowheads="1"/>
          </p:cNvSpPr>
          <p:nvPr/>
        </p:nvSpPr>
        <p:spPr bwMode="auto">
          <a:xfrm>
            <a:off x="4435475" y="101600"/>
            <a:ext cx="4632325" cy="2871788"/>
          </a:xfrm>
          <a:prstGeom prst="roundRect">
            <a:avLst>
              <a:gd name="adj" fmla="val 822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70" name="AutoShape 18"/>
          <p:cNvSpPr>
            <a:spLocks noChangeArrowheads="1"/>
          </p:cNvSpPr>
          <p:nvPr/>
        </p:nvSpPr>
        <p:spPr bwMode="auto">
          <a:xfrm>
            <a:off x="4435475" y="3067050"/>
            <a:ext cx="4632325" cy="3714750"/>
          </a:xfrm>
          <a:prstGeom prst="roundRect">
            <a:avLst>
              <a:gd name="adj" fmla="val 739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Rectangle à coins arrondis 3"/>
          <p:cNvSpPr/>
          <p:nvPr/>
        </p:nvSpPr>
        <p:spPr bwMode="auto">
          <a:xfrm>
            <a:off x="7402513" y="3538986"/>
            <a:ext cx="577850" cy="811212"/>
          </a:xfrm>
          <a:prstGeom prst="roundRect">
            <a:avLst>
              <a:gd name="adj" fmla="val 38175"/>
            </a:avLst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9" name="Rectangle à coins arrondis 48"/>
          <p:cNvSpPr/>
          <p:nvPr/>
        </p:nvSpPr>
        <p:spPr bwMode="auto">
          <a:xfrm>
            <a:off x="7785100" y="5799138"/>
            <a:ext cx="577850" cy="811212"/>
          </a:xfrm>
          <a:prstGeom prst="roundRect">
            <a:avLst>
              <a:gd name="adj" fmla="val 38175"/>
            </a:avLst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1" name="Rectangle à coins arrondis 50"/>
          <p:cNvSpPr/>
          <p:nvPr/>
        </p:nvSpPr>
        <p:spPr bwMode="auto">
          <a:xfrm>
            <a:off x="7402865" y="690122"/>
            <a:ext cx="313431" cy="1704132"/>
          </a:xfrm>
          <a:prstGeom prst="roundRect">
            <a:avLst>
              <a:gd name="adj" fmla="val 38175"/>
            </a:avLst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2" name="Rectangle à coins arrondis 51"/>
          <p:cNvSpPr/>
          <p:nvPr/>
        </p:nvSpPr>
        <p:spPr bwMode="auto">
          <a:xfrm>
            <a:off x="7559580" y="1104901"/>
            <a:ext cx="560186" cy="1775990"/>
          </a:xfrm>
          <a:prstGeom prst="roundRect">
            <a:avLst>
              <a:gd name="adj" fmla="val 38175"/>
            </a:avLst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3" name="Rectangle à coins arrondis 52"/>
          <p:cNvSpPr/>
          <p:nvPr/>
        </p:nvSpPr>
        <p:spPr bwMode="auto">
          <a:xfrm>
            <a:off x="8362950" y="4424784"/>
            <a:ext cx="433666" cy="1779960"/>
          </a:xfrm>
          <a:prstGeom prst="roundRect">
            <a:avLst>
              <a:gd name="adj" fmla="val 38175"/>
            </a:avLst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54" name="Rectangle à coins arrondis 53"/>
          <p:cNvSpPr/>
          <p:nvPr/>
        </p:nvSpPr>
        <p:spPr bwMode="auto">
          <a:xfrm>
            <a:off x="242726" y="4502944"/>
            <a:ext cx="2385058" cy="377031"/>
          </a:xfrm>
          <a:prstGeom prst="roundRect">
            <a:avLst>
              <a:gd name="adj" fmla="val 38175"/>
            </a:avLst>
          </a:prstGeom>
          <a:solidFill>
            <a:srgbClr val="FFC000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5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2021-10-15</a:t>
            </a:r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Emmanuel Chazard, Grégoire Ficheur, Antoine Lamer</a:t>
            </a:r>
            <a:endParaRPr lang="en-US" dirty="0"/>
          </a:p>
        </p:txBody>
      </p:sp>
      <p:sp>
        <p:nvSpPr>
          <p:cNvPr id="50" name="Espace réservé du numéro de diapositive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F691C3-702A-424E-A727-F20A9AEC057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05155" name="AutoShape 3"/>
          <p:cNvSpPr>
            <a:spLocks noChangeArrowheads="1"/>
          </p:cNvSpPr>
          <p:nvPr/>
        </p:nvSpPr>
        <p:spPr bwMode="auto">
          <a:xfrm>
            <a:off x="88900" y="114300"/>
            <a:ext cx="4206875" cy="7635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56" name="AutoShape 4"/>
          <p:cNvSpPr>
            <a:spLocks noChangeArrowheads="1"/>
          </p:cNvSpPr>
          <p:nvPr/>
        </p:nvSpPr>
        <p:spPr bwMode="auto">
          <a:xfrm>
            <a:off x="203200" y="247650"/>
            <a:ext cx="3983038" cy="304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Administrative data</a:t>
            </a:r>
          </a:p>
        </p:txBody>
      </p:sp>
      <p:sp>
        <p:nvSpPr>
          <p:cNvPr id="305157" name="Text Box 5"/>
          <p:cNvSpPr txBox="1">
            <a:spLocks noChangeArrowheads="1"/>
          </p:cNvSpPr>
          <p:nvPr/>
        </p:nvSpPr>
        <p:spPr bwMode="auto">
          <a:xfrm>
            <a:off x="704850" y="533400"/>
            <a:ext cx="2952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88 years old woman</a:t>
            </a:r>
          </a:p>
        </p:txBody>
      </p:sp>
      <p:sp>
        <p:nvSpPr>
          <p:cNvPr id="305158" name="AutoShape 6"/>
          <p:cNvSpPr>
            <a:spLocks noChangeArrowheads="1"/>
          </p:cNvSpPr>
          <p:nvPr/>
        </p:nvSpPr>
        <p:spPr bwMode="auto">
          <a:xfrm>
            <a:off x="88900" y="971550"/>
            <a:ext cx="4206875" cy="21145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59" name="AutoShape 7"/>
          <p:cNvSpPr>
            <a:spLocks noChangeArrowheads="1"/>
          </p:cNvSpPr>
          <p:nvPr/>
        </p:nvSpPr>
        <p:spPr bwMode="auto">
          <a:xfrm>
            <a:off x="203200" y="1104900"/>
            <a:ext cx="3983038" cy="304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Diagnoses</a:t>
            </a:r>
          </a:p>
        </p:txBody>
      </p:sp>
      <p:sp>
        <p:nvSpPr>
          <p:cNvPr id="305160" name="Text Box 8"/>
          <p:cNvSpPr txBox="1">
            <a:spLocks noChangeArrowheads="1"/>
          </p:cNvSpPr>
          <p:nvPr/>
        </p:nvSpPr>
        <p:spPr bwMode="auto">
          <a:xfrm>
            <a:off x="190500" y="1447800"/>
            <a:ext cx="394335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23900" indent="-723900"/>
            <a:r>
              <a:rPr lang="en-US" sz="1800" dirty="0"/>
              <a:t>I10	Arterial hypertension</a:t>
            </a:r>
          </a:p>
          <a:p>
            <a:pPr marL="723900" indent="-723900"/>
            <a:r>
              <a:rPr lang="en-US" sz="1800" dirty="0"/>
              <a:t>Z8671	Personal history of myocardial ischemia</a:t>
            </a:r>
          </a:p>
          <a:p>
            <a:pPr marL="723900" indent="-723900"/>
            <a:r>
              <a:rPr lang="en-US" sz="1800" dirty="0"/>
              <a:t>I620	Non-traumatic subdural hemorrhage</a:t>
            </a:r>
          </a:p>
        </p:txBody>
      </p:sp>
      <p:sp>
        <p:nvSpPr>
          <p:cNvPr id="305162" name="AutoShape 10"/>
          <p:cNvSpPr>
            <a:spLocks noChangeArrowheads="1"/>
          </p:cNvSpPr>
          <p:nvPr/>
        </p:nvSpPr>
        <p:spPr bwMode="auto">
          <a:xfrm>
            <a:off x="203200" y="3333750"/>
            <a:ext cx="3983038" cy="304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Medical procedures</a:t>
            </a:r>
          </a:p>
        </p:txBody>
      </p:sp>
      <p:sp>
        <p:nvSpPr>
          <p:cNvPr id="305163" name="Text Box 11"/>
          <p:cNvSpPr txBox="1">
            <a:spLocks noChangeArrowheads="1"/>
          </p:cNvSpPr>
          <p:nvPr/>
        </p:nvSpPr>
        <p:spPr bwMode="auto">
          <a:xfrm>
            <a:off x="190500" y="3676650"/>
            <a:ext cx="394335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976313" indent="-976313"/>
            <a:r>
              <a:rPr lang="en-US" sz="1800" dirty="0"/>
              <a:t>ABJA002	Drainage of an acute subdural hemorrhage, by craniotomy</a:t>
            </a:r>
          </a:p>
          <a:p>
            <a:pPr marL="976313" indent="-976313"/>
            <a:r>
              <a:rPr lang="en-US" sz="1800" dirty="0"/>
              <a:t>FELF001	Transfusion</a:t>
            </a:r>
          </a:p>
        </p:txBody>
      </p:sp>
      <p:sp>
        <p:nvSpPr>
          <p:cNvPr id="305164" name="AutoShape 12"/>
          <p:cNvSpPr>
            <a:spLocks noChangeArrowheads="1"/>
          </p:cNvSpPr>
          <p:nvPr/>
        </p:nvSpPr>
        <p:spPr bwMode="auto">
          <a:xfrm>
            <a:off x="88900" y="5419725"/>
            <a:ext cx="4206875" cy="13398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65" name="AutoShape 13"/>
          <p:cNvSpPr>
            <a:spLocks noChangeArrowheads="1"/>
          </p:cNvSpPr>
          <p:nvPr/>
        </p:nvSpPr>
        <p:spPr bwMode="auto">
          <a:xfrm>
            <a:off x="203200" y="5553075"/>
            <a:ext cx="3983038" cy="304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Free-text reports</a:t>
            </a:r>
          </a:p>
        </p:txBody>
      </p:sp>
      <p:sp>
        <p:nvSpPr>
          <p:cNvPr id="305166" name="AutoShape 14"/>
          <p:cNvSpPr>
            <a:spLocks noChangeArrowheads="1"/>
          </p:cNvSpPr>
          <p:nvPr/>
        </p:nvSpPr>
        <p:spPr bwMode="auto">
          <a:xfrm>
            <a:off x="247650" y="5962650"/>
            <a:ext cx="1524000" cy="647700"/>
          </a:xfrm>
          <a:prstGeom prst="foldedCorner">
            <a:avLst>
              <a:gd name="adj" fmla="val 25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000" dirty="0"/>
              <a:t>Discharge letter</a:t>
            </a:r>
          </a:p>
        </p:txBody>
      </p:sp>
      <p:sp>
        <p:nvSpPr>
          <p:cNvPr id="305167" name="AutoShape 15"/>
          <p:cNvSpPr>
            <a:spLocks noChangeArrowheads="1"/>
          </p:cNvSpPr>
          <p:nvPr/>
        </p:nvSpPr>
        <p:spPr bwMode="auto">
          <a:xfrm>
            <a:off x="1990725" y="5962650"/>
            <a:ext cx="2000250" cy="647700"/>
          </a:xfrm>
          <a:prstGeom prst="foldedCorner">
            <a:avLst>
              <a:gd name="adj" fmla="val 250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000" dirty="0"/>
              <a:t>Surgical report</a:t>
            </a:r>
          </a:p>
        </p:txBody>
      </p:sp>
      <p:sp>
        <p:nvSpPr>
          <p:cNvPr id="305169" name="AutoShape 17"/>
          <p:cNvSpPr>
            <a:spLocks noChangeArrowheads="1"/>
          </p:cNvSpPr>
          <p:nvPr/>
        </p:nvSpPr>
        <p:spPr bwMode="auto">
          <a:xfrm>
            <a:off x="4567238" y="234950"/>
            <a:ext cx="4386262" cy="304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Drugs</a:t>
            </a:r>
          </a:p>
        </p:txBody>
      </p:sp>
      <p:sp>
        <p:nvSpPr>
          <p:cNvPr id="305171" name="AutoShape 19"/>
          <p:cNvSpPr>
            <a:spLocks noChangeArrowheads="1"/>
          </p:cNvSpPr>
          <p:nvPr/>
        </p:nvSpPr>
        <p:spPr bwMode="auto">
          <a:xfrm>
            <a:off x="4567238" y="3200400"/>
            <a:ext cx="4386262" cy="304800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Laboratory results</a:t>
            </a:r>
          </a:p>
        </p:txBody>
      </p:sp>
      <p:sp>
        <p:nvSpPr>
          <p:cNvPr id="305172" name="Text Box 20"/>
          <p:cNvSpPr txBox="1">
            <a:spLocks noChangeArrowheads="1"/>
          </p:cNvSpPr>
          <p:nvPr/>
        </p:nvSpPr>
        <p:spPr bwMode="auto">
          <a:xfrm>
            <a:off x="4419600" y="673100"/>
            <a:ext cx="3943350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23900" indent="-723900">
              <a:spcBef>
                <a:spcPct val="70000"/>
              </a:spcBef>
            </a:pPr>
            <a:r>
              <a:rPr lang="en-US" sz="1800" dirty="0">
                <a:latin typeface="Arial Narrow" panose="020B0606020202030204" pitchFamily="34" charset="0"/>
              </a:rPr>
              <a:t>Acetaminophen</a:t>
            </a:r>
          </a:p>
          <a:p>
            <a:pPr marL="723900" indent="-723900">
              <a:spcBef>
                <a:spcPct val="70000"/>
              </a:spcBef>
            </a:pPr>
            <a:r>
              <a:rPr lang="en-US" sz="1800" dirty="0"/>
              <a:t>VKA</a:t>
            </a:r>
          </a:p>
          <a:p>
            <a:pPr marL="723900" indent="-723900">
              <a:spcBef>
                <a:spcPct val="70000"/>
              </a:spcBef>
            </a:pPr>
            <a:r>
              <a:rPr lang="en-US" sz="1800" dirty="0"/>
              <a:t>Vitamin K</a:t>
            </a:r>
          </a:p>
          <a:p>
            <a:pPr marL="723900" indent="-723900">
              <a:spcBef>
                <a:spcPct val="70000"/>
              </a:spcBef>
            </a:pPr>
            <a:r>
              <a:rPr lang="en-US" sz="1800" dirty="0" err="1"/>
              <a:t>Statine</a:t>
            </a:r>
            <a:endParaRPr lang="en-US" sz="1800" dirty="0"/>
          </a:p>
          <a:p>
            <a:pPr marL="723900" indent="-723900">
              <a:spcBef>
                <a:spcPct val="70000"/>
              </a:spcBef>
            </a:pPr>
            <a:r>
              <a:rPr lang="en-US" sz="1800" dirty="0"/>
              <a:t>Red blood cells</a:t>
            </a:r>
          </a:p>
        </p:txBody>
      </p:sp>
      <p:sp>
        <p:nvSpPr>
          <p:cNvPr id="305174" name="Line 22"/>
          <p:cNvSpPr>
            <a:spLocks noChangeShapeType="1"/>
          </p:cNvSpPr>
          <p:nvPr/>
        </p:nvSpPr>
        <p:spPr bwMode="auto">
          <a:xfrm>
            <a:off x="5810250" y="863600"/>
            <a:ext cx="314325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75" name="Line 23"/>
          <p:cNvSpPr>
            <a:spLocks noChangeShapeType="1"/>
          </p:cNvSpPr>
          <p:nvPr/>
        </p:nvSpPr>
        <p:spPr bwMode="auto">
          <a:xfrm>
            <a:off x="5810250" y="1320800"/>
            <a:ext cx="314325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76" name="Line 24"/>
          <p:cNvSpPr>
            <a:spLocks noChangeShapeType="1"/>
          </p:cNvSpPr>
          <p:nvPr/>
        </p:nvSpPr>
        <p:spPr bwMode="auto">
          <a:xfrm>
            <a:off x="5810250" y="1778000"/>
            <a:ext cx="314325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77" name="Line 25"/>
          <p:cNvSpPr>
            <a:spLocks noChangeShapeType="1"/>
          </p:cNvSpPr>
          <p:nvPr/>
        </p:nvSpPr>
        <p:spPr bwMode="auto">
          <a:xfrm>
            <a:off x="5810250" y="2197100"/>
            <a:ext cx="314325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78" name="Line 26"/>
          <p:cNvSpPr>
            <a:spLocks noChangeShapeType="1"/>
          </p:cNvSpPr>
          <p:nvPr/>
        </p:nvSpPr>
        <p:spPr bwMode="auto">
          <a:xfrm>
            <a:off x="5810250" y="2654300"/>
            <a:ext cx="314325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79" name="Rectangle 27"/>
          <p:cNvSpPr>
            <a:spLocks noChangeArrowheads="1"/>
          </p:cNvSpPr>
          <p:nvPr/>
        </p:nvSpPr>
        <p:spPr bwMode="auto">
          <a:xfrm>
            <a:off x="5981700" y="768350"/>
            <a:ext cx="247650" cy="1905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80" name="Rectangle 28"/>
          <p:cNvSpPr>
            <a:spLocks noChangeArrowheads="1"/>
          </p:cNvSpPr>
          <p:nvPr/>
        </p:nvSpPr>
        <p:spPr bwMode="auto">
          <a:xfrm>
            <a:off x="7429500" y="768350"/>
            <a:ext cx="1306513" cy="1905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81" name="Rectangle 29"/>
          <p:cNvSpPr>
            <a:spLocks noChangeArrowheads="1"/>
          </p:cNvSpPr>
          <p:nvPr/>
        </p:nvSpPr>
        <p:spPr bwMode="auto">
          <a:xfrm>
            <a:off x="6240463" y="1211263"/>
            <a:ext cx="1420812" cy="1905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82" name="Rectangle 30"/>
          <p:cNvSpPr>
            <a:spLocks noChangeArrowheads="1"/>
          </p:cNvSpPr>
          <p:nvPr/>
        </p:nvSpPr>
        <p:spPr bwMode="auto">
          <a:xfrm>
            <a:off x="7712075" y="1682750"/>
            <a:ext cx="247650" cy="1905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83" name="Rectangle 31"/>
          <p:cNvSpPr>
            <a:spLocks noChangeArrowheads="1"/>
          </p:cNvSpPr>
          <p:nvPr/>
        </p:nvSpPr>
        <p:spPr bwMode="auto">
          <a:xfrm>
            <a:off x="5805488" y="2109788"/>
            <a:ext cx="2957512" cy="188912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84" name="Rectangle 32"/>
          <p:cNvSpPr>
            <a:spLocks noChangeArrowheads="1"/>
          </p:cNvSpPr>
          <p:nvPr/>
        </p:nvSpPr>
        <p:spPr bwMode="auto">
          <a:xfrm>
            <a:off x="7856538" y="2560638"/>
            <a:ext cx="247650" cy="1905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5185" name="Line 33"/>
          <p:cNvSpPr>
            <a:spLocks noChangeShapeType="1"/>
          </p:cNvSpPr>
          <p:nvPr/>
        </p:nvSpPr>
        <p:spPr bwMode="auto">
          <a:xfrm>
            <a:off x="5832475" y="5184775"/>
            <a:ext cx="2822575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86" name="Line 34"/>
          <p:cNvSpPr>
            <a:spLocks noChangeShapeType="1"/>
          </p:cNvSpPr>
          <p:nvPr/>
        </p:nvSpPr>
        <p:spPr bwMode="auto">
          <a:xfrm flipV="1">
            <a:off x="5845175" y="3833813"/>
            <a:ext cx="0" cy="133826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87" name="Text Box 35"/>
          <p:cNvSpPr txBox="1">
            <a:spLocks noChangeArrowheads="1"/>
          </p:cNvSpPr>
          <p:nvPr/>
        </p:nvSpPr>
        <p:spPr bwMode="auto">
          <a:xfrm>
            <a:off x="4573588" y="4191000"/>
            <a:ext cx="954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INR</a:t>
            </a:r>
          </a:p>
        </p:txBody>
      </p:sp>
      <p:sp>
        <p:nvSpPr>
          <p:cNvPr id="305188" name="Line 36"/>
          <p:cNvSpPr>
            <a:spLocks noChangeShapeType="1"/>
          </p:cNvSpPr>
          <p:nvPr/>
        </p:nvSpPr>
        <p:spPr bwMode="auto">
          <a:xfrm>
            <a:off x="5832475" y="4084638"/>
            <a:ext cx="27955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89" name="Line 37"/>
          <p:cNvSpPr>
            <a:spLocks noChangeShapeType="1"/>
          </p:cNvSpPr>
          <p:nvPr/>
        </p:nvSpPr>
        <p:spPr bwMode="auto">
          <a:xfrm>
            <a:off x="5832475" y="4813300"/>
            <a:ext cx="27955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90" name="Line 38"/>
          <p:cNvSpPr>
            <a:spLocks noChangeShapeType="1"/>
          </p:cNvSpPr>
          <p:nvPr/>
        </p:nvSpPr>
        <p:spPr bwMode="auto">
          <a:xfrm>
            <a:off x="5832475" y="6654800"/>
            <a:ext cx="2822575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91" name="Line 39"/>
          <p:cNvSpPr>
            <a:spLocks noChangeShapeType="1"/>
          </p:cNvSpPr>
          <p:nvPr/>
        </p:nvSpPr>
        <p:spPr bwMode="auto">
          <a:xfrm flipV="1">
            <a:off x="5845175" y="5303838"/>
            <a:ext cx="0" cy="133826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92" name="Text Box 40"/>
          <p:cNvSpPr txBox="1">
            <a:spLocks noChangeArrowheads="1"/>
          </p:cNvSpPr>
          <p:nvPr/>
        </p:nvSpPr>
        <p:spPr bwMode="auto">
          <a:xfrm>
            <a:off x="4573588" y="5661025"/>
            <a:ext cx="11795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/>
              <a:t>Hemo-globin</a:t>
            </a:r>
            <a:endParaRPr lang="en-US" sz="2000" dirty="0"/>
          </a:p>
        </p:txBody>
      </p:sp>
      <p:sp>
        <p:nvSpPr>
          <p:cNvPr id="305193" name="Line 41"/>
          <p:cNvSpPr>
            <a:spLocks noChangeShapeType="1"/>
          </p:cNvSpPr>
          <p:nvPr/>
        </p:nvSpPr>
        <p:spPr bwMode="auto">
          <a:xfrm>
            <a:off x="5832475" y="5554663"/>
            <a:ext cx="27955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94" name="Line 42"/>
          <p:cNvSpPr>
            <a:spLocks noChangeShapeType="1"/>
          </p:cNvSpPr>
          <p:nvPr/>
        </p:nvSpPr>
        <p:spPr bwMode="auto">
          <a:xfrm>
            <a:off x="5832475" y="6283325"/>
            <a:ext cx="2795588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95" name="Freeform 43"/>
          <p:cNvSpPr>
            <a:spLocks/>
          </p:cNvSpPr>
          <p:nvPr/>
        </p:nvSpPr>
        <p:spPr bwMode="auto">
          <a:xfrm>
            <a:off x="5821363" y="3608388"/>
            <a:ext cx="2849562" cy="1271587"/>
          </a:xfrm>
          <a:custGeom>
            <a:avLst/>
            <a:gdLst/>
            <a:ahLst/>
            <a:cxnLst>
              <a:cxn ang="0">
                <a:pos x="0" y="459"/>
              </a:cxn>
              <a:cxn ang="0">
                <a:pos x="384" y="567"/>
              </a:cxn>
              <a:cxn ang="0">
                <a:pos x="559" y="400"/>
              </a:cxn>
              <a:cxn ang="0">
                <a:pos x="835" y="392"/>
              </a:cxn>
              <a:cxn ang="0">
                <a:pos x="1043" y="75"/>
              </a:cxn>
              <a:cxn ang="0">
                <a:pos x="1227" y="0"/>
              </a:cxn>
              <a:cxn ang="0">
                <a:pos x="1394" y="267"/>
              </a:cxn>
              <a:cxn ang="0">
                <a:pos x="1477" y="417"/>
              </a:cxn>
              <a:cxn ang="0">
                <a:pos x="1578" y="751"/>
              </a:cxn>
              <a:cxn ang="0">
                <a:pos x="1661" y="801"/>
              </a:cxn>
              <a:cxn ang="0">
                <a:pos x="1795" y="801"/>
              </a:cxn>
            </a:cxnLst>
            <a:rect l="0" t="0" r="r" b="b"/>
            <a:pathLst>
              <a:path w="1795" h="801">
                <a:moveTo>
                  <a:pt x="0" y="459"/>
                </a:moveTo>
                <a:lnTo>
                  <a:pt x="384" y="567"/>
                </a:lnTo>
                <a:lnTo>
                  <a:pt x="559" y="400"/>
                </a:lnTo>
                <a:lnTo>
                  <a:pt x="835" y="392"/>
                </a:lnTo>
                <a:lnTo>
                  <a:pt x="1043" y="75"/>
                </a:lnTo>
                <a:lnTo>
                  <a:pt x="1227" y="0"/>
                </a:lnTo>
                <a:lnTo>
                  <a:pt x="1394" y="267"/>
                </a:lnTo>
                <a:lnTo>
                  <a:pt x="1477" y="417"/>
                </a:lnTo>
                <a:lnTo>
                  <a:pt x="1578" y="751"/>
                </a:lnTo>
                <a:lnTo>
                  <a:pt x="1661" y="801"/>
                </a:lnTo>
                <a:lnTo>
                  <a:pt x="1795" y="801"/>
                </a:lnTo>
              </a:path>
            </a:pathLst>
          </a:cu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5196" name="Freeform 44"/>
          <p:cNvSpPr>
            <a:spLocks/>
          </p:cNvSpPr>
          <p:nvPr/>
        </p:nvSpPr>
        <p:spPr bwMode="auto">
          <a:xfrm>
            <a:off x="5821363" y="5834063"/>
            <a:ext cx="2862262" cy="676275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576" y="0"/>
              </a:cxn>
              <a:cxn ang="0">
                <a:pos x="935" y="0"/>
              </a:cxn>
              <a:cxn ang="0">
                <a:pos x="1160" y="84"/>
              </a:cxn>
              <a:cxn ang="0">
                <a:pos x="1319" y="359"/>
              </a:cxn>
              <a:cxn ang="0">
                <a:pos x="1335" y="426"/>
              </a:cxn>
              <a:cxn ang="0">
                <a:pos x="1469" y="409"/>
              </a:cxn>
              <a:cxn ang="0">
                <a:pos x="1536" y="234"/>
              </a:cxn>
              <a:cxn ang="0">
                <a:pos x="1703" y="167"/>
              </a:cxn>
              <a:cxn ang="0">
                <a:pos x="1803" y="142"/>
              </a:cxn>
            </a:cxnLst>
            <a:rect l="0" t="0" r="r" b="b"/>
            <a:pathLst>
              <a:path w="1803" h="426">
                <a:moveTo>
                  <a:pt x="0" y="8"/>
                </a:moveTo>
                <a:lnTo>
                  <a:pt x="576" y="0"/>
                </a:lnTo>
                <a:lnTo>
                  <a:pt x="935" y="0"/>
                </a:lnTo>
                <a:lnTo>
                  <a:pt x="1160" y="84"/>
                </a:lnTo>
                <a:lnTo>
                  <a:pt x="1319" y="359"/>
                </a:lnTo>
                <a:lnTo>
                  <a:pt x="1335" y="426"/>
                </a:lnTo>
                <a:lnTo>
                  <a:pt x="1469" y="409"/>
                </a:lnTo>
                <a:lnTo>
                  <a:pt x="1536" y="234"/>
                </a:lnTo>
                <a:lnTo>
                  <a:pt x="1703" y="167"/>
                </a:lnTo>
                <a:lnTo>
                  <a:pt x="1803" y="142"/>
                </a:lnTo>
              </a:path>
            </a:pathLst>
          </a:custGeom>
          <a:noFill/>
          <a:ln w="57150" cap="flat" cmpd="sng">
            <a:solidFill>
              <a:srgbClr val="CC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580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26"/>
    </mc:Choice>
    <mc:Fallback xmlns="">
      <p:transition spd="slow" advTm="1395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9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data: ~175,000 inpatient stays from 6 hospitals (F, </a:t>
            </a:r>
            <a:r>
              <a:rPr lang="en-US" dirty="0" err="1"/>
              <a:t>Dk</a:t>
            </a:r>
            <a:r>
              <a:rPr lang="en-US" dirty="0"/>
              <a:t>, Bu)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2021-10-15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noProof="0"/>
              <a:t>Emmanuel Chazard, Grégoire Ficheur, Antoine Lamer</a:t>
            </a:r>
            <a:endParaRPr lang="en-US" noProof="0" dirty="0"/>
          </a:p>
        </p:txBody>
      </p:sp>
      <p:sp>
        <p:nvSpPr>
          <p:cNvPr id="42" name="Accolade fermante 41"/>
          <p:cNvSpPr/>
          <p:nvPr/>
        </p:nvSpPr>
        <p:spPr bwMode="auto">
          <a:xfrm>
            <a:off x="4711615" y="1818945"/>
            <a:ext cx="509665" cy="4557010"/>
          </a:xfrm>
          <a:prstGeom prst="rightBrace">
            <a:avLst>
              <a:gd name="adj1" fmla="val 60572"/>
              <a:gd name="adj2" fmla="val 9211"/>
            </a:avLst>
          </a:prstGeom>
          <a:noFill/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48" name="Organigramme : Multidocument 47"/>
          <p:cNvSpPr/>
          <p:nvPr/>
        </p:nvSpPr>
        <p:spPr bwMode="auto">
          <a:xfrm>
            <a:off x="6329788" y="3584401"/>
            <a:ext cx="1543987" cy="959368"/>
          </a:xfrm>
          <a:prstGeom prst="flowChartMultidocumen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1600" dirty="0"/>
              <a:t>ADE detection rules</a:t>
            </a:r>
          </a:p>
        </p:txBody>
      </p:sp>
      <p:cxnSp>
        <p:nvCxnSpPr>
          <p:cNvPr id="52" name="Connecteur droit avec flèche 51"/>
          <p:cNvCxnSpPr>
            <a:stCxn id="42" idx="1"/>
            <a:endCxn id="15" idx="1"/>
          </p:cNvCxnSpPr>
          <p:nvPr/>
        </p:nvCxnSpPr>
        <p:spPr bwMode="auto">
          <a:xfrm>
            <a:off x="5221280" y="2238691"/>
            <a:ext cx="672044" cy="8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cxnSp>
        <p:nvCxnSpPr>
          <p:cNvPr id="63" name="Connecteur droit avec flèche 62"/>
          <p:cNvCxnSpPr>
            <a:stCxn id="15" idx="2"/>
            <a:endCxn id="48" idx="0"/>
          </p:cNvCxnSpPr>
          <p:nvPr/>
        </p:nvCxnSpPr>
        <p:spPr bwMode="auto">
          <a:xfrm>
            <a:off x="7167489" y="2708226"/>
            <a:ext cx="40513" cy="8761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arrow"/>
          </a:ln>
          <a:effectLst/>
        </p:spPr>
      </p:cxn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6" y="1988840"/>
            <a:ext cx="2724877" cy="192257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20" y="2363820"/>
            <a:ext cx="2769191" cy="239044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3505" y="2892609"/>
            <a:ext cx="3036066" cy="186949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6339" y="3405916"/>
            <a:ext cx="3045914" cy="2475954"/>
          </a:xfrm>
          <a:prstGeom prst="rect">
            <a:avLst/>
          </a:prstGeom>
        </p:spPr>
      </p:pic>
      <p:sp>
        <p:nvSpPr>
          <p:cNvPr id="15" name="Rectangle à coins arrondis 14"/>
          <p:cNvSpPr/>
          <p:nvPr/>
        </p:nvSpPr>
        <p:spPr bwMode="auto">
          <a:xfrm>
            <a:off x="5893324" y="1770949"/>
            <a:ext cx="2548329" cy="937277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1600" dirty="0">
                <a:solidFill>
                  <a:schemeClr val="dk1"/>
                </a:solidFill>
                <a:latin typeface="+mn-lt"/>
              </a:rPr>
              <a:t>Data management, </a:t>
            </a:r>
          </a:p>
          <a:p>
            <a:pPr algn="ctr"/>
            <a:r>
              <a:rPr lang="en-US" sz="1600" dirty="0">
                <a:solidFill>
                  <a:schemeClr val="dk1"/>
                </a:solidFill>
                <a:latin typeface="+mn-lt"/>
              </a:rPr>
              <a:t>Data mining, </a:t>
            </a:r>
          </a:p>
          <a:p>
            <a:pPr algn="ctr"/>
            <a:r>
              <a:rPr lang="en-US" sz="1600" dirty="0">
                <a:solidFill>
                  <a:schemeClr val="dk1"/>
                </a:solidFill>
                <a:latin typeface="+mn-lt"/>
              </a:rPr>
              <a:t>Expert filtering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BB2127-DB69-404D-AA26-8ED5CA4DFEA8}" type="slidenum">
              <a:rPr lang="fr-FR" altLang="fr-FR" smtClean="0"/>
              <a:pPr>
                <a:defRPr/>
              </a:pPr>
              <a:t>9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31950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874"/>
    </mc:Choice>
    <mc:Fallback xmlns="">
      <p:transition spd="slow" advTm="26874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9|3.9|3.9|2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1|13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3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9|10.6|11.3|19|26.9|33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24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5|54.2|9.3|1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6|27.3|19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8|47.5|18|12.8|6.3|10.6|9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|23.4|76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5|83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8|14.5"/>
</p:tagLst>
</file>

<file path=ppt/theme/theme1.xml><?xml version="1.0" encoding="utf-8"?>
<a:theme xmlns:a="http://schemas.openxmlformats.org/drawingml/2006/main" name="modele_emmanuel_chazard_v4">
  <a:themeElements>
    <a:clrScheme name="emmanuel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emmanu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emmanuel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anuel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anuel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anuel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mmanuel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anuel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mmanuel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1462</Words>
  <Application>Microsoft Office PowerPoint</Application>
  <PresentationFormat>Affichage à l'écran (4:3)</PresentationFormat>
  <Paragraphs>344</Paragraphs>
  <Slides>29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7" baseType="lpstr">
      <vt:lpstr>Arial</vt:lpstr>
      <vt:lpstr>Arial Black</vt:lpstr>
      <vt:lpstr>Arial Narrow</vt:lpstr>
      <vt:lpstr>Audiowide</vt:lpstr>
      <vt:lpstr>Tahoma</vt:lpstr>
      <vt:lpstr>Wingdings</vt:lpstr>
      <vt:lpstr>modele_emmanuel_chazard_v4</vt:lpstr>
      <vt:lpstr>Photo Editor Photo</vt:lpstr>
      <vt:lpstr>Example : machine learning for adverse drug events prevention</vt:lpstr>
      <vt:lpstr>Adverse drug events</vt:lpstr>
      <vt:lpstr>Prospective prevention of ADEs</vt:lpstr>
      <vt:lpstr>Adverse drug events prevention by rule-based AI: CDSS</vt:lpstr>
      <vt:lpstr>ADE prevention using  rule-based CDSS</vt:lpstr>
      <vt:lpstr>CDSS &amp; CPOE: Over-alerting, alerte-fatigue =&gt; poor clinical efficiency!</vt:lpstr>
      <vt:lpstr>Machine learning for ADE prevention</vt:lpstr>
      <vt:lpstr>Présentation PowerPoint</vt:lpstr>
      <vt:lpstr>Available data: ~175,000 inpatient stays from 6 hospitals (F, Dk, Bu)</vt:lpstr>
      <vt:lpstr>Artificial intelligence Example of decision tree</vt:lpstr>
      <vt:lpstr>Artificial intelligence Example of decision tree</vt:lpstr>
      <vt:lpstr>Artificial intelligence Example of decision tree</vt:lpstr>
      <vt:lpstr>Artificial intelligence  Expert validation of rules</vt:lpstr>
      <vt:lpstr>Actual result: risk of death</vt:lpstr>
      <vt:lpstr>Actual results: risk factors of hyperglycemia…</vt:lpstr>
      <vt:lpstr>The failure of fully-automated machine learning</vt:lpstr>
      <vt:lpstr>Feature extraction</vt:lpstr>
      <vt:lpstr>Structured data reuse process in healthcare</vt:lpstr>
      <vt:lpstr>The objectives of feature extraction</vt:lpstr>
      <vt:lpstr>Feature extraction, example 1: laboratory results</vt:lpstr>
      <vt:lpstr>Feature extraction, example 2: administered drugs</vt:lpstr>
      <vt:lpstr>Book music</vt:lpstr>
      <vt:lpstr>Book music</vt:lpstr>
      <vt:lpstr>e.g. representation of  patient’s flow</vt:lpstr>
      <vt:lpstr>e.g. representation of  laboratory results</vt:lpstr>
      <vt:lpstr>e.g. tabular representation</vt:lpstr>
      <vt:lpstr>The place of domain-specific knowledge</vt:lpstr>
      <vt:lpstr>The place of  domain-specific knowledge</vt:lpstr>
      <vt:lpstr>Needs / wishes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emmanuel.chazard</dc:creator>
  <cp:lastModifiedBy>Emmanuel Chazard</cp:lastModifiedBy>
  <cp:revision>75</cp:revision>
  <cp:lastPrinted>1601-01-01T00:00:00Z</cp:lastPrinted>
  <dcterms:created xsi:type="dcterms:W3CDTF">2015-03-19T20:10:09Z</dcterms:created>
  <dcterms:modified xsi:type="dcterms:W3CDTF">2021-10-19T09:42:48Z</dcterms:modified>
</cp:coreProperties>
</file>