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97" r:id="rId3"/>
    <p:sldId id="298" r:id="rId4"/>
    <p:sldId id="300" r:id="rId5"/>
    <p:sldId id="290" r:id="rId6"/>
    <p:sldId id="301" r:id="rId7"/>
    <p:sldId id="294" r:id="rId8"/>
    <p:sldId id="292" r:id="rId9"/>
    <p:sldId id="302" r:id="rId10"/>
    <p:sldId id="304" r:id="rId11"/>
    <p:sldId id="303" r:id="rId12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E2E"/>
    <a:srgbClr val="AA72D4"/>
    <a:srgbClr val="FF3399"/>
    <a:srgbClr val="E063A5"/>
    <a:srgbClr val="FD5500"/>
    <a:srgbClr val="088A29"/>
    <a:srgbClr val="4230FF"/>
    <a:srgbClr val="F7A35C"/>
    <a:srgbClr val="FF006E"/>
    <a:srgbClr val="C12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3"/>
    <p:restoredTop sz="56275" autoAdjust="0"/>
  </p:normalViewPr>
  <p:slideViewPr>
    <p:cSldViewPr snapToGrid="0" snapToObjects="1">
      <p:cViewPr varScale="1">
        <p:scale>
          <a:sx n="37" d="100"/>
          <a:sy n="37" d="100"/>
        </p:scale>
        <p:origin x="1828" y="5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353BAAD-E596-5941-AAE4-58DCC4E0F751}" type="datetimeFigureOut">
              <a:rPr lang="en-GB" smtClean="0"/>
              <a:t>30/09/2021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F722F7D-763B-8149-AEA8-89EC3295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49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95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040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76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66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812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386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738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715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112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194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468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731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4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46" y="0"/>
            <a:ext cx="10026507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147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3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00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6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38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8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19. May.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L4/PSB MCP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0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7701" y="6568776"/>
            <a:ext cx="1037709" cy="220926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Quicksand" panose="02070303000000060000" pitchFamily="18" charset="0"/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6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Quicksand" panose="02070303000000060000" pitchFamily="18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bg1"/>
          </a:solidFill>
          <a:latin typeface="Quicksand" panose="02070303000000060000" pitchFamily="18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chemeClr val="bg1"/>
          </a:solidFill>
          <a:latin typeface="Quicksand" panose="02070303000000060000" pitchFamily="18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Quicksand" panose="02070303000000060000" pitchFamily="18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chemeClr val="bg1"/>
          </a:solidFill>
          <a:latin typeface="Quicksand" panose="02070303000000060000" pitchFamily="18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Quicksand" panose="02070303000000060000" pitchFamily="18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Evangelia.Gousiou@cern.ch" TargetMode="External"/><Relationship Id="rId3" Type="http://schemas.openxmlformats.org/officeDocument/2006/relationships/hyperlink" Target="https://e-groups.cern.ch/e-groups/Egroup.do?egroupId=10429165&amp;AI_USERNAME=EGOUSIOU&amp;searchField=0&amp;searchMethod=0&amp;searchValue=electronics&amp;pageSize=30&amp;hideSearchFields=false&amp;searchMemberOnly=false&amp;searchAdminOnly=false&amp;AI_SESSION=UfQx3KDuU090f3e3ihPfXKazyyDTthcqnUfMn-c8TGy0Ge2epnfS!1396964017!wlsmanaged1!10110!10111!1632924115242" TargetMode="External"/><Relationship Id="rId7" Type="http://schemas.openxmlformats.org/officeDocument/2006/relationships/hyperlink" Target="mailto:Slawosz.Uznanski@cern.c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lectronics.forum.conveners@cern.ch" TargetMode="External"/><Relationship Id="rId5" Type="http://schemas.openxmlformats.org/officeDocument/2006/relationships/hyperlink" Target="https://indico.cern.ch/event/1077154/" TargetMode="External"/><Relationship Id="rId4" Type="http://schemas.openxmlformats.org/officeDocument/2006/relationships/hyperlink" Target="https://mattermost.web.cern.ch/electron-forum/channels/town-squar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0429165&amp;AI_USERNAME=EGOUSIOU&amp;searchField=0&amp;searchMethod=0&amp;searchValue=electronics&amp;pageSize=30&amp;hideSearchFields=false&amp;searchMemberOnly=false&amp;searchAdminOnly=false&amp;AI_SESSION=UfQx3KDuU090f3e3ihPfXKazyyDTthcqnUfMn-c8TGy0Ge2epnfS!1396964017!wlsmanaged1!10110!10111!163292411524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077154/" TargetMode="External"/><Relationship Id="rId4" Type="http://schemas.openxmlformats.org/officeDocument/2006/relationships/hyperlink" Target="https://mattermost.web.cern.ch/electron-forum/channels/town-squar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88784" y="6200272"/>
            <a:ext cx="601443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E. GOUSIOU, S. UZNANSKI | 29.09.2021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FF3399">
                <a:tint val="45000"/>
                <a:satMod val="400000"/>
              </a:srgbClr>
            </a:duotone>
          </a:blip>
          <a:srcRect l="75930" t="7876" r="14929" b="606"/>
          <a:stretch/>
        </p:blipFill>
        <p:spPr>
          <a:xfrm rot="16200000">
            <a:off x="4983162" y="-2017545"/>
            <a:ext cx="2213321" cy="12204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1461" y="994070"/>
            <a:ext cx="649079" cy="639717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524000" y="2123168"/>
            <a:ext cx="9144000" cy="5831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Quicksand" panose="02070303000000060000" pitchFamily="18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z="4000" dirty="0"/>
              <a:t>CTTB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90985"/>
            <a:ext cx="12150807" cy="1579826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ELECTRONICS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COMMUNITY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en-US" sz="4800" dirty="0">
                <a:solidFill>
                  <a:schemeClr val="bg1"/>
                </a:solidFill>
              </a:rPr>
              <a:t>FORUM</a:t>
            </a:r>
          </a:p>
        </p:txBody>
      </p:sp>
    </p:spTree>
    <p:extLst>
      <p:ext uri="{BB962C8B-B14F-4D97-AF65-F5344CB8AC3E}">
        <p14:creationId xmlns:p14="http://schemas.microsoft.com/office/powerpoint/2010/main" val="811286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B15C64-0608-4477-8597-5000FFDFAA86}"/>
              </a:ext>
            </a:extLst>
          </p:cNvPr>
          <p:cNvSpPr/>
          <p:nvPr/>
        </p:nvSpPr>
        <p:spPr>
          <a:xfrm>
            <a:off x="2285989" y="260503"/>
            <a:ext cx="7620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Electronics forum cheat sheet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93D17A-3EF6-45EC-BB0A-7A4FCA200CB8}"/>
              </a:ext>
            </a:extLst>
          </p:cNvPr>
          <p:cNvSpPr/>
          <p:nvPr/>
        </p:nvSpPr>
        <p:spPr>
          <a:xfrm>
            <a:off x="1056166" y="1414131"/>
            <a:ext cx="4555673" cy="20148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4A7DA0-BC5C-46AF-8AFD-4F73EB3D6921}"/>
              </a:ext>
            </a:extLst>
          </p:cNvPr>
          <p:cNvSpPr txBox="1"/>
          <p:nvPr/>
        </p:nvSpPr>
        <p:spPr>
          <a:xfrm>
            <a:off x="708925" y="1754804"/>
            <a:ext cx="4157330" cy="1294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E-</a:t>
            </a:r>
            <a:r>
              <a:rPr lang="en-US" sz="1800" b="1" dirty="0" err="1">
                <a:solidFill>
                  <a:schemeClr val="tx2"/>
                </a:solidFill>
                <a:latin typeface="Quicksand" panose="02070303000000060000" pitchFamily="18" charset="0"/>
              </a:rPr>
              <a:t>goup</a:t>
            </a: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: </a:t>
            </a: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electronics-forum</a:t>
            </a:r>
            <a:endParaRPr lang="en-US" sz="1800" b="1" dirty="0">
              <a:solidFill>
                <a:schemeClr val="tx2"/>
              </a:solidFill>
              <a:latin typeface="Quicksand" panose="02070303000000060000" pitchFamily="18" charset="0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b="1" dirty="0" err="1">
                <a:solidFill>
                  <a:schemeClr val="tx2"/>
                </a:solidFill>
                <a:latin typeface="Quicksand" panose="02070303000000060000" pitchFamily="18" charset="0"/>
              </a:rPr>
              <a:t>Mattermost</a:t>
            </a: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: </a:t>
            </a: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electron-forum</a:t>
            </a:r>
            <a:endParaRPr lang="en-US" sz="1800" b="1" dirty="0">
              <a:solidFill>
                <a:schemeClr val="tx2"/>
              </a:solidFill>
              <a:latin typeface="Quicksand" panose="02070303000000060000" pitchFamily="18" charset="0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2"/>
                </a:solidFill>
                <a:latin typeface="Quicksand" panose="02070303000000060000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B58638-FE87-403C-9097-FAD85B70ECFE}"/>
              </a:ext>
            </a:extLst>
          </p:cNvPr>
          <p:cNvSpPr/>
          <p:nvPr/>
        </p:nvSpPr>
        <p:spPr>
          <a:xfrm>
            <a:off x="1056167" y="3900362"/>
            <a:ext cx="4555673" cy="23680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6316D9-670F-4FC8-A7A7-642912BA9B01}"/>
              </a:ext>
            </a:extLst>
          </p:cNvPr>
          <p:cNvSpPr txBox="1"/>
          <p:nvPr/>
        </p:nvSpPr>
        <p:spPr>
          <a:xfrm>
            <a:off x="666139" y="4147058"/>
            <a:ext cx="5146953" cy="2121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Contacts:</a:t>
            </a:r>
          </a:p>
          <a:p>
            <a:pPr lvl="1">
              <a:lnSpc>
                <a:spcPct val="150000"/>
              </a:lnSpc>
            </a:pPr>
            <a:r>
              <a:rPr lang="en-US" sz="1800" b="1" u="sng" dirty="0">
                <a:solidFill>
                  <a:schemeClr val="tx2"/>
                </a:solidFill>
                <a:latin typeface="Quicksand" panose="02070303000000060000" pitchFamily="18" charset="0"/>
                <a:hlinkClick r:id="rId6"/>
              </a:rPr>
              <a:t>Electronics.forum.conveners@cern.ch</a:t>
            </a:r>
            <a:endParaRPr lang="en-US" sz="1800" b="1" u="sng" dirty="0">
              <a:solidFill>
                <a:schemeClr val="tx2"/>
              </a:solidFill>
              <a:latin typeface="Quicksand" panose="02070303000000060000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b="1" u="sng" dirty="0">
                <a:solidFill>
                  <a:schemeClr val="tx2"/>
                </a:solidFill>
                <a:latin typeface="Quicksand" panose="02070303000000060000" pitchFamily="18" charset="0"/>
                <a:hlinkClick r:id="rId7"/>
              </a:rPr>
              <a:t>Slawosz.Uznanski@cern.ch</a:t>
            </a:r>
            <a:endParaRPr lang="en-US" b="1" u="sng" dirty="0">
              <a:solidFill>
                <a:schemeClr val="tx2"/>
              </a:solidFill>
              <a:latin typeface="Quicksand" panose="02070303000000060000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1800" b="1" u="sng" dirty="0">
                <a:solidFill>
                  <a:schemeClr val="tx2"/>
                </a:solidFill>
                <a:latin typeface="Quicksand" panose="02070303000000060000" pitchFamily="18" charset="0"/>
                <a:hlinkClick r:id="rId8"/>
              </a:rPr>
              <a:t>Evangelia.Gousiou@cern.ch</a:t>
            </a:r>
            <a:endParaRPr lang="en-US" sz="1800" b="1" u="sng" dirty="0">
              <a:solidFill>
                <a:schemeClr val="tx2"/>
              </a:solidFill>
              <a:latin typeface="Quicksand" panose="02070303000000060000" pitchFamily="18" charset="0"/>
            </a:endParaRPr>
          </a:p>
          <a:p>
            <a:pPr lvl="1">
              <a:lnSpc>
                <a:spcPct val="150000"/>
              </a:lnSpc>
            </a:pPr>
            <a:endParaRPr lang="en-US" sz="1800" b="1" u="sng" dirty="0">
              <a:solidFill>
                <a:schemeClr val="tx2"/>
              </a:solidFill>
              <a:latin typeface="Quicksand" panose="02070303000000060000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02DFC5-1ABF-42FD-88E6-A19C71D91565}"/>
              </a:ext>
            </a:extLst>
          </p:cNvPr>
          <p:cNvSpPr/>
          <p:nvPr/>
        </p:nvSpPr>
        <p:spPr>
          <a:xfrm>
            <a:off x="6486028" y="2057704"/>
            <a:ext cx="4555673" cy="23680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D99FAF-6E34-4868-A0A8-895A564B8BAB}"/>
              </a:ext>
            </a:extLst>
          </p:cNvPr>
          <p:cNvSpPr txBox="1"/>
          <p:nvPr/>
        </p:nvSpPr>
        <p:spPr>
          <a:xfrm>
            <a:off x="6096000" y="2304400"/>
            <a:ext cx="5146953" cy="1705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Next Steps:</a:t>
            </a:r>
          </a:p>
          <a:p>
            <a:pPr lvl="1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Quicksand" panose="02070303000000060000" pitchFamily="18" charset="0"/>
              </a:rPr>
              <a:t>1. List of topics</a:t>
            </a:r>
          </a:p>
          <a:p>
            <a:pPr lvl="1">
              <a:lnSpc>
                <a:spcPct val="150000"/>
              </a:lnSpc>
            </a:pPr>
            <a:r>
              <a:rPr lang="en-US" sz="1800" b="1" dirty="0">
                <a:solidFill>
                  <a:schemeClr val="tx2"/>
                </a:solidFill>
                <a:latin typeface="Quicksand" panose="02070303000000060000" pitchFamily="18" charset="0"/>
              </a:rPr>
              <a:t>2. Vote on topics</a:t>
            </a:r>
          </a:p>
          <a:p>
            <a:pPr lvl="1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Quicksand" panose="02070303000000060000" pitchFamily="18" charset="0"/>
              </a:rPr>
              <a:t>3. Next meeting in Oct</a:t>
            </a:r>
            <a:endParaRPr lang="en-US" sz="1800" b="1" dirty="0">
              <a:solidFill>
                <a:schemeClr val="tx2"/>
              </a:solidFill>
              <a:latin typeface="Quicksand" panose="0207030300000006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57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68681" y="2737003"/>
            <a:ext cx="6454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UPDATES on FPGA purchase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0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B0850B4-A2BD-4DC1-BDA9-3B128F8DC82B}"/>
              </a:ext>
            </a:extLst>
          </p:cNvPr>
          <p:cNvCxnSpPr>
            <a:cxnSpLocks/>
          </p:cNvCxnSpPr>
          <p:nvPr/>
        </p:nvCxnSpPr>
        <p:spPr>
          <a:xfrm>
            <a:off x="6159821" y="2052727"/>
            <a:ext cx="0" cy="247480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4AEE9E4-A26E-440D-8E11-BACFB577A6E4}" type="slidenum">
              <a:rPr lang="en-US" smtClean="0"/>
              <a:pPr algn="ctr"/>
              <a:t>2</a:t>
            </a:fld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5594227" y="2594919"/>
            <a:ext cx="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F2E27A1-9E62-46CD-8795-0D08CA0F6BEE}"/>
              </a:ext>
            </a:extLst>
          </p:cNvPr>
          <p:cNvSpPr/>
          <p:nvPr/>
        </p:nvSpPr>
        <p:spPr>
          <a:xfrm>
            <a:off x="4951010" y="1261833"/>
            <a:ext cx="2452254" cy="790893"/>
          </a:xfrm>
          <a:prstGeom prst="rect">
            <a:avLst/>
          </a:prstGeom>
          <a:noFill/>
          <a:ln w="38100">
            <a:solidFill>
              <a:srgbClr val="F7FE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ATS</a:t>
            </a:r>
          </a:p>
          <a:p>
            <a:pPr algn="ctr"/>
            <a:r>
              <a:rPr lang="en-US" dirty="0"/>
              <a:t>Management Board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EDDF94-6B8E-4462-8F50-6F05046BC090}"/>
              </a:ext>
            </a:extLst>
          </p:cNvPr>
          <p:cNvSpPr/>
          <p:nvPr/>
        </p:nvSpPr>
        <p:spPr>
          <a:xfrm>
            <a:off x="2110827" y="2229659"/>
            <a:ext cx="2258291" cy="90054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Regularly Reporting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R2E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JCOP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DAB084-C9BC-4FCC-9A99-0C8F20CBC4F1}"/>
              </a:ext>
            </a:extLst>
          </p:cNvPr>
          <p:cNvSpPr/>
          <p:nvPr/>
        </p:nvSpPr>
        <p:spPr>
          <a:xfrm>
            <a:off x="4951010" y="2229659"/>
            <a:ext cx="2452255" cy="900546"/>
          </a:xfrm>
          <a:prstGeom prst="rect">
            <a:avLst/>
          </a:prstGeom>
          <a:solidFill>
            <a:schemeClr val="tx2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ATS</a:t>
            </a:r>
          </a:p>
          <a:p>
            <a:pPr algn="ctr"/>
            <a:r>
              <a:rPr lang="en-US" dirty="0"/>
              <a:t>Common Technologies Strategy Board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EB827D-2DA2-4F2A-AAD2-94534A82022C}"/>
              </a:ext>
            </a:extLst>
          </p:cNvPr>
          <p:cNvSpPr/>
          <p:nvPr/>
        </p:nvSpPr>
        <p:spPr>
          <a:xfrm>
            <a:off x="1639774" y="3594330"/>
            <a:ext cx="2729344" cy="58881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Project Proposals including common SW/HW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BAC180-6B50-4624-8907-8536E177D107}"/>
              </a:ext>
            </a:extLst>
          </p:cNvPr>
          <p:cNvSpPr/>
          <p:nvPr/>
        </p:nvSpPr>
        <p:spPr>
          <a:xfrm>
            <a:off x="4916377" y="3371793"/>
            <a:ext cx="2486888" cy="900546"/>
          </a:xfrm>
          <a:prstGeom prst="rect">
            <a:avLst/>
          </a:prstGeom>
          <a:solidFill>
            <a:schemeClr val="tx2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ATS Common</a:t>
            </a:r>
          </a:p>
          <a:p>
            <a:pPr algn="ctr"/>
            <a:r>
              <a:rPr lang="en-US" dirty="0"/>
              <a:t>HW &amp; SW Technologies</a:t>
            </a:r>
          </a:p>
          <a:p>
            <a:pPr algn="ctr"/>
            <a:r>
              <a:rPr lang="en-US" dirty="0"/>
              <a:t>Technical Board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477CE5E-E9A8-4711-A31E-648B14E0C13A}"/>
              </a:ext>
            </a:extLst>
          </p:cNvPr>
          <p:cNvSpPr/>
          <p:nvPr/>
        </p:nvSpPr>
        <p:spPr>
          <a:xfrm>
            <a:off x="266441" y="5514159"/>
            <a:ext cx="1242000" cy="439200"/>
          </a:xfrm>
          <a:prstGeom prst="rect">
            <a:avLst/>
          </a:prstGeom>
          <a:noFill/>
          <a:ln w="38100">
            <a:solidFill>
              <a:srgbClr val="AA72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RADWG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12FDAD1-21AE-4749-B09D-28FC7A759411}"/>
              </a:ext>
            </a:extLst>
          </p:cNvPr>
          <p:cNvSpPr/>
          <p:nvPr/>
        </p:nvSpPr>
        <p:spPr>
          <a:xfrm>
            <a:off x="1636309" y="5514159"/>
            <a:ext cx="1242000" cy="439200"/>
          </a:xfrm>
          <a:prstGeom prst="rect">
            <a:avLst/>
          </a:prstGeom>
          <a:noFill/>
          <a:ln w="38100">
            <a:solidFill>
              <a:srgbClr val="AA72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RASWG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36C1F0B-8FF2-49F9-AD99-6370BF54D94B}"/>
              </a:ext>
            </a:extLst>
          </p:cNvPr>
          <p:cNvSpPr/>
          <p:nvPr/>
        </p:nvSpPr>
        <p:spPr>
          <a:xfrm>
            <a:off x="4189877" y="5515642"/>
            <a:ext cx="1242579" cy="437717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sz="1600" dirty="0"/>
              <a:t>Electronics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191AD17-3785-42E1-AE11-B16AAA474B85}"/>
              </a:ext>
            </a:extLst>
          </p:cNvPr>
          <p:cNvSpPr/>
          <p:nvPr/>
        </p:nvSpPr>
        <p:spPr>
          <a:xfrm>
            <a:off x="5590390" y="5515642"/>
            <a:ext cx="1242000" cy="437717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sz="1600" dirty="0"/>
              <a:t>Industrial Controls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F067B3-4A4D-4B38-9DB1-6A9EF14BCC62}"/>
              </a:ext>
            </a:extLst>
          </p:cNvPr>
          <p:cNvSpPr/>
          <p:nvPr/>
        </p:nvSpPr>
        <p:spPr>
          <a:xfrm>
            <a:off x="8390258" y="5515642"/>
            <a:ext cx="1242000" cy="437717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sz="1600" dirty="0"/>
              <a:t>App SW</a:t>
            </a:r>
          </a:p>
          <a:p>
            <a:pPr algn="ctr"/>
            <a:r>
              <a:rPr lang="en-US" sz="1600" dirty="0"/>
              <a:t>Development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1C5580-A880-4BD0-89B0-2A9FC8C89E32}"/>
              </a:ext>
            </a:extLst>
          </p:cNvPr>
          <p:cNvSpPr/>
          <p:nvPr/>
        </p:nvSpPr>
        <p:spPr>
          <a:xfrm>
            <a:off x="9790192" y="5515642"/>
            <a:ext cx="1242000" cy="437717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sz="1600" dirty="0"/>
              <a:t>Front End SW</a:t>
            </a:r>
          </a:p>
          <a:p>
            <a:pPr algn="ctr"/>
            <a:r>
              <a:rPr lang="en-US" sz="1600" dirty="0"/>
              <a:t>Development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9CC941F-A31C-4B3F-8352-2F8B99718712}"/>
              </a:ext>
            </a:extLst>
          </p:cNvPr>
          <p:cNvSpPr/>
          <p:nvPr/>
        </p:nvSpPr>
        <p:spPr>
          <a:xfrm>
            <a:off x="4436366" y="2461073"/>
            <a:ext cx="448111" cy="437717"/>
          </a:xfrm>
          <a:prstGeom prst="rightArrow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2C8EF644-54D3-4150-A6E0-A9AFF06CB4B5}"/>
              </a:ext>
            </a:extLst>
          </p:cNvPr>
          <p:cNvSpPr/>
          <p:nvPr/>
        </p:nvSpPr>
        <p:spPr>
          <a:xfrm>
            <a:off x="4436366" y="3669880"/>
            <a:ext cx="448111" cy="437717"/>
          </a:xfrm>
          <a:prstGeom prst="rightArrow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A71E503-37B5-402B-98CC-7FA00160AA2E}"/>
              </a:ext>
            </a:extLst>
          </p:cNvPr>
          <p:cNvCxnSpPr>
            <a:cxnSpLocks/>
          </p:cNvCxnSpPr>
          <p:nvPr/>
        </p:nvCxnSpPr>
        <p:spPr>
          <a:xfrm>
            <a:off x="4811166" y="5320702"/>
            <a:ext cx="5600026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A8FB773-7BF9-492A-9F6B-00544C1604F3}"/>
              </a:ext>
            </a:extLst>
          </p:cNvPr>
          <p:cNvCxnSpPr>
            <a:cxnSpLocks/>
          </p:cNvCxnSpPr>
          <p:nvPr/>
        </p:nvCxnSpPr>
        <p:spPr>
          <a:xfrm>
            <a:off x="4830216" y="5310438"/>
            <a:ext cx="0" cy="14265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4762DF0-7EF6-44BD-BFE2-D69392702428}"/>
              </a:ext>
            </a:extLst>
          </p:cNvPr>
          <p:cNvCxnSpPr>
            <a:cxnSpLocks/>
          </p:cNvCxnSpPr>
          <p:nvPr/>
        </p:nvCxnSpPr>
        <p:spPr>
          <a:xfrm>
            <a:off x="6201816" y="5316788"/>
            <a:ext cx="0" cy="14265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C48D2C1-AE78-4DAB-A0A4-6CD26FB98B44}"/>
              </a:ext>
            </a:extLst>
          </p:cNvPr>
          <p:cNvCxnSpPr>
            <a:cxnSpLocks/>
          </p:cNvCxnSpPr>
          <p:nvPr/>
        </p:nvCxnSpPr>
        <p:spPr>
          <a:xfrm>
            <a:off x="7611324" y="4508911"/>
            <a:ext cx="0" cy="105989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C93E1A0-34FB-45A2-9566-187D1FD55AC5}"/>
              </a:ext>
            </a:extLst>
          </p:cNvPr>
          <p:cNvCxnSpPr>
            <a:cxnSpLocks/>
          </p:cNvCxnSpPr>
          <p:nvPr/>
        </p:nvCxnSpPr>
        <p:spPr>
          <a:xfrm>
            <a:off x="9027566" y="5316788"/>
            <a:ext cx="0" cy="14265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8203F2-83A0-426A-8B05-D29A90A72FB3}"/>
              </a:ext>
            </a:extLst>
          </p:cNvPr>
          <p:cNvCxnSpPr>
            <a:cxnSpLocks/>
          </p:cNvCxnSpPr>
          <p:nvPr/>
        </p:nvCxnSpPr>
        <p:spPr>
          <a:xfrm>
            <a:off x="10392816" y="5310438"/>
            <a:ext cx="0" cy="14265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FE1447D-0700-4681-A596-009073ACE1C9}"/>
              </a:ext>
            </a:extLst>
          </p:cNvPr>
          <p:cNvCxnSpPr>
            <a:cxnSpLocks/>
          </p:cNvCxnSpPr>
          <p:nvPr/>
        </p:nvCxnSpPr>
        <p:spPr>
          <a:xfrm>
            <a:off x="870917" y="5320702"/>
            <a:ext cx="139065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6C8DD3A-2A8F-4426-B49A-CFACF1A446C8}"/>
              </a:ext>
            </a:extLst>
          </p:cNvPr>
          <p:cNvCxnSpPr>
            <a:cxnSpLocks/>
          </p:cNvCxnSpPr>
          <p:nvPr/>
        </p:nvCxnSpPr>
        <p:spPr>
          <a:xfrm>
            <a:off x="881500" y="5339431"/>
            <a:ext cx="0" cy="14265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24B3E98-AC4D-4C68-AA48-B37B992C093E}"/>
              </a:ext>
            </a:extLst>
          </p:cNvPr>
          <p:cNvCxnSpPr>
            <a:cxnSpLocks/>
          </p:cNvCxnSpPr>
          <p:nvPr/>
        </p:nvCxnSpPr>
        <p:spPr>
          <a:xfrm>
            <a:off x="2236166" y="5337314"/>
            <a:ext cx="0" cy="142656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CD1C3DD-93EB-4354-9F9A-E1A726CA3100}"/>
              </a:ext>
            </a:extLst>
          </p:cNvPr>
          <p:cNvCxnSpPr>
            <a:cxnSpLocks/>
          </p:cNvCxnSpPr>
          <p:nvPr/>
        </p:nvCxnSpPr>
        <p:spPr>
          <a:xfrm>
            <a:off x="1569403" y="5066327"/>
            <a:ext cx="0" cy="258629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5FEE0DDF-4D62-4935-A4C6-4011F1C0855F}"/>
              </a:ext>
            </a:extLst>
          </p:cNvPr>
          <p:cNvSpPr/>
          <p:nvPr/>
        </p:nvSpPr>
        <p:spPr>
          <a:xfrm>
            <a:off x="7977674" y="2625981"/>
            <a:ext cx="3054515" cy="17493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Represented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ATS Equipment Groups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BE Control Groups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BE Operation Group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HSE-RP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SCE-SAM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JCOP</a:t>
            </a:r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E7E2D2CF-2731-4A4C-B784-2DCCD9E24322}"/>
              </a:ext>
            </a:extLst>
          </p:cNvPr>
          <p:cNvSpPr/>
          <p:nvPr/>
        </p:nvSpPr>
        <p:spPr>
          <a:xfrm rot="10800000">
            <a:off x="7452074" y="3669880"/>
            <a:ext cx="448111" cy="437717"/>
          </a:xfrm>
          <a:prstGeom prst="rightArrow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7F5046B-E0BB-4A1A-BC22-34A6C78FD0C4}"/>
              </a:ext>
            </a:extLst>
          </p:cNvPr>
          <p:cNvSpPr/>
          <p:nvPr/>
        </p:nvSpPr>
        <p:spPr>
          <a:xfrm>
            <a:off x="759538" y="260503"/>
            <a:ext cx="10672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ATS Coordination of Common Technologies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0B6F537-A877-498F-BD26-8D2696857856}"/>
              </a:ext>
            </a:extLst>
          </p:cNvPr>
          <p:cNvCxnSpPr>
            <a:cxnSpLocks/>
          </p:cNvCxnSpPr>
          <p:nvPr/>
        </p:nvCxnSpPr>
        <p:spPr>
          <a:xfrm>
            <a:off x="1569403" y="4508911"/>
            <a:ext cx="6041921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6B8B76-7F17-4DFF-894D-98D5B25417BD}"/>
              </a:ext>
            </a:extLst>
          </p:cNvPr>
          <p:cNvCxnSpPr>
            <a:cxnSpLocks/>
          </p:cNvCxnSpPr>
          <p:nvPr/>
        </p:nvCxnSpPr>
        <p:spPr>
          <a:xfrm>
            <a:off x="1569403" y="4527527"/>
            <a:ext cx="0" cy="279451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DF7FF69F-3F1D-4EC3-80CF-243686504B68}"/>
              </a:ext>
            </a:extLst>
          </p:cNvPr>
          <p:cNvSpPr/>
          <p:nvPr/>
        </p:nvSpPr>
        <p:spPr>
          <a:xfrm>
            <a:off x="6537066" y="4738929"/>
            <a:ext cx="2149187" cy="376673"/>
          </a:xfrm>
          <a:prstGeom prst="rect">
            <a:avLst/>
          </a:prstGeom>
          <a:solidFill>
            <a:schemeClr val="tx2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Forums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32076FE-77B8-4A88-8E97-DE4171176CD0}"/>
              </a:ext>
            </a:extLst>
          </p:cNvPr>
          <p:cNvSpPr/>
          <p:nvPr/>
        </p:nvSpPr>
        <p:spPr>
          <a:xfrm>
            <a:off x="6990324" y="5515642"/>
            <a:ext cx="1242000" cy="437717"/>
          </a:xfrm>
          <a:prstGeom prst="rect">
            <a:avLst/>
          </a:prstGeom>
          <a:solidFill>
            <a:schemeClr val="tx2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sz="1600" dirty="0"/>
              <a:t>ML &amp; Data Analysis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5B41B7-66DC-4E38-915E-BC3743395079}"/>
              </a:ext>
            </a:extLst>
          </p:cNvPr>
          <p:cNvSpPr/>
          <p:nvPr/>
        </p:nvSpPr>
        <p:spPr>
          <a:xfrm>
            <a:off x="496494" y="4738929"/>
            <a:ext cx="2149187" cy="376673"/>
          </a:xfrm>
          <a:prstGeom prst="rect">
            <a:avLst/>
          </a:prstGeom>
          <a:solidFill>
            <a:schemeClr val="tx2"/>
          </a:solidFill>
          <a:ln w="38100">
            <a:solidFill>
              <a:srgbClr val="AA72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Working Groups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D2D4A04-AD9B-404A-B644-89A1C401E3D1}"/>
              </a:ext>
            </a:extLst>
          </p:cNvPr>
          <p:cNvSpPr txBox="1"/>
          <p:nvPr/>
        </p:nvSpPr>
        <p:spPr>
          <a:xfrm>
            <a:off x="1430652" y="6121056"/>
            <a:ext cx="758060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Quicksand" panose="02070303000000060000" pitchFamily="18" charset="0"/>
              </a:rPr>
              <a:t>Open to all electronics/ low-level </a:t>
            </a:r>
            <a:r>
              <a:rPr lang="en-GB" sz="2000" dirty="0" err="1">
                <a:solidFill>
                  <a:schemeClr val="bg1"/>
                </a:solidFill>
                <a:latin typeface="Quicksand" panose="02070303000000060000" pitchFamily="18" charset="0"/>
              </a:rPr>
              <a:t>sw</a:t>
            </a:r>
            <a:r>
              <a:rPr lang="en-GB" sz="2000" dirty="0">
                <a:solidFill>
                  <a:schemeClr val="bg1"/>
                </a:solidFill>
                <a:latin typeface="Quicksand" panose="02070303000000060000" pitchFamily="18" charset="0"/>
              </a:rPr>
              <a:t> developers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Quicksand" panose="02070303000000060000" pitchFamily="18" charset="0"/>
              </a:rPr>
              <a:t>Broad technical/ operational discussions</a:t>
            </a:r>
            <a:endParaRPr lang="en-GB" sz="2000" dirty="0">
              <a:solidFill>
                <a:schemeClr val="bg1"/>
              </a:solidFill>
              <a:latin typeface="Quicksand" panose="0207030300000006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75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626610" y="260503"/>
            <a:ext cx="49388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THE PARTICIPANTS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77900" y="1451492"/>
            <a:ext cx="1247383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Open to everyone</a:t>
            </a:r>
          </a:p>
          <a:p>
            <a:pPr marL="914400" lvl="1" indent="-4572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Focal points to ensure continuity</a:t>
            </a:r>
          </a:p>
          <a:p>
            <a:pPr marL="914400" lvl="1" indent="-4572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Ad-hoc participants</a:t>
            </a:r>
          </a:p>
          <a:p>
            <a:pPr lvl="1"/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	outside the sector, companies/institutes</a:t>
            </a:r>
          </a:p>
        </p:txBody>
      </p:sp>
    </p:spTree>
    <p:extLst>
      <p:ext uri="{BB962C8B-B14F-4D97-AF65-F5344CB8AC3E}">
        <p14:creationId xmlns:p14="http://schemas.microsoft.com/office/powerpoint/2010/main" val="2711213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B340A2-AEE5-4AE5-8048-86A582E34AAC}"/>
              </a:ext>
            </a:extLst>
          </p:cNvPr>
          <p:cNvCxnSpPr>
            <a:cxnSpLocks/>
          </p:cNvCxnSpPr>
          <p:nvPr/>
        </p:nvCxnSpPr>
        <p:spPr>
          <a:xfrm>
            <a:off x="6058868" y="3779897"/>
            <a:ext cx="37857" cy="3032951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392043" y="260503"/>
            <a:ext cx="3407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The format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01638" y="1012107"/>
            <a:ext cx="10004662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E-</a:t>
            </a:r>
            <a:r>
              <a:rPr lang="en-US" sz="3200" dirty="0" err="1">
                <a:solidFill>
                  <a:schemeClr val="bg1"/>
                </a:solidFill>
                <a:latin typeface="Quicksand" panose="02070303000000060000" pitchFamily="18" charset="0"/>
              </a:rPr>
              <a:t>goup</a:t>
            </a: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: </a:t>
            </a: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electronics-forum</a:t>
            </a:r>
            <a:endParaRPr lang="en-US" sz="32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err="1">
                <a:solidFill>
                  <a:schemeClr val="bg1"/>
                </a:solidFill>
                <a:latin typeface="Quicksand" panose="02070303000000060000" pitchFamily="18" charset="0"/>
              </a:rPr>
              <a:t>Mattermost</a:t>
            </a: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: </a:t>
            </a: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electron-forum</a:t>
            </a:r>
            <a:endParaRPr lang="en-US" sz="32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Regular zoom </a:t>
            </a: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meetings</a:t>
            </a: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 &amp; Summarizing events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endParaRPr lang="en-US" sz="2000" dirty="0">
              <a:solidFill>
                <a:schemeClr val="bg1"/>
              </a:solidFill>
              <a:latin typeface="Quicksand" panose="02070303000000060000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DED8C1-AE5D-4DD3-B57A-B589F4B98AA7}"/>
              </a:ext>
            </a:extLst>
          </p:cNvPr>
          <p:cNvSpPr/>
          <p:nvPr/>
        </p:nvSpPr>
        <p:spPr>
          <a:xfrm>
            <a:off x="4025901" y="4153750"/>
            <a:ext cx="4032000" cy="768314"/>
          </a:xfrm>
          <a:prstGeom prst="rect">
            <a:avLst/>
          </a:prstGeom>
          <a:solidFill>
            <a:schemeClr val="tx2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dirty="0"/>
              <a:t>relevant stakeholders across the Sector present their approach (successful or not)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4143B1-374C-4C0F-8BC6-B2F42BA65708}"/>
              </a:ext>
            </a:extLst>
          </p:cNvPr>
          <p:cNvSpPr/>
          <p:nvPr/>
        </p:nvSpPr>
        <p:spPr>
          <a:xfrm>
            <a:off x="4025901" y="5162195"/>
            <a:ext cx="4032000" cy="646558"/>
          </a:xfrm>
          <a:prstGeom prst="rect">
            <a:avLst/>
          </a:prstGeom>
          <a:solidFill>
            <a:schemeClr val="tx2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dirty="0"/>
              <a:t>Analysis/follow up</a:t>
            </a:r>
          </a:p>
          <a:p>
            <a:pPr algn="ctr"/>
            <a:r>
              <a:rPr lang="en-US" dirty="0"/>
              <a:t>(offline or in successive meetings)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F47974-42C6-4CF5-AD5B-570507ECB9A8}"/>
              </a:ext>
            </a:extLst>
          </p:cNvPr>
          <p:cNvSpPr/>
          <p:nvPr/>
        </p:nvSpPr>
        <p:spPr>
          <a:xfrm>
            <a:off x="4080000" y="6048885"/>
            <a:ext cx="4032000" cy="604290"/>
          </a:xfrm>
          <a:prstGeom prst="rect">
            <a:avLst/>
          </a:prstGeom>
          <a:solidFill>
            <a:schemeClr val="tx2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n-US" dirty="0"/>
              <a:t>Report conclusions to CTTB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F13954A-A490-4323-90D4-272B2E030F34}"/>
              </a:ext>
            </a:extLst>
          </p:cNvPr>
          <p:cNvCxnSpPr>
            <a:cxnSpLocks/>
          </p:cNvCxnSpPr>
          <p:nvPr/>
        </p:nvCxnSpPr>
        <p:spPr>
          <a:xfrm flipH="1">
            <a:off x="6097993" y="6812848"/>
            <a:ext cx="2207807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EBDC3E8-6258-47BA-B358-D826DAB5DC9D}"/>
              </a:ext>
            </a:extLst>
          </p:cNvPr>
          <p:cNvCxnSpPr>
            <a:cxnSpLocks/>
          </p:cNvCxnSpPr>
          <p:nvPr/>
        </p:nvCxnSpPr>
        <p:spPr>
          <a:xfrm>
            <a:off x="8305800" y="3960972"/>
            <a:ext cx="0" cy="2843013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7CD8DC3-CCAA-4557-A9AC-D6AAC18106B7}"/>
              </a:ext>
            </a:extLst>
          </p:cNvPr>
          <p:cNvCxnSpPr>
            <a:cxnSpLocks/>
          </p:cNvCxnSpPr>
          <p:nvPr/>
        </p:nvCxnSpPr>
        <p:spPr>
          <a:xfrm flipH="1">
            <a:off x="6096000" y="3960972"/>
            <a:ext cx="2209800" cy="0"/>
          </a:xfrm>
          <a:prstGeom prst="line">
            <a:avLst/>
          </a:prstGeom>
          <a:ln w="38100">
            <a:solidFill>
              <a:schemeClr val="bg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D0A1A3A-FF36-4C89-825B-47EFA967533C}"/>
              </a:ext>
            </a:extLst>
          </p:cNvPr>
          <p:cNvSpPr txBox="1"/>
          <p:nvPr/>
        </p:nvSpPr>
        <p:spPr>
          <a:xfrm>
            <a:off x="5058967" y="3410565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Quicksand" pitchFamily="2" charset="0"/>
              </a:rPr>
              <a:t>Identify pain-point</a:t>
            </a:r>
            <a:endParaRPr lang="en-GB" dirty="0">
              <a:solidFill>
                <a:schemeClr val="bg1"/>
              </a:solidFill>
              <a:latin typeface="Quicks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057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522156" y="260503"/>
            <a:ext cx="51477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to be acknowledged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8555" y="1230229"/>
            <a:ext cx="10934954" cy="39210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Other electronics groups exist</a:t>
            </a:r>
            <a:endParaRPr lang="en-GB" sz="32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400" dirty="0">
                <a:solidFill>
                  <a:schemeClr val="bg1"/>
                </a:solidFill>
                <a:latin typeface="Quicksand" panose="02070303000000060000" pitchFamily="18" charset="0"/>
              </a:rPr>
              <a:t>Electronics communities within each group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400" dirty="0">
                <a:solidFill>
                  <a:schemeClr val="bg1"/>
                </a:solidFill>
                <a:latin typeface="Quicksand" panose="02070303000000060000" pitchFamily="18" charset="0"/>
              </a:rPr>
              <a:t>RAD, RAS WG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400" dirty="0">
                <a:solidFill>
                  <a:schemeClr val="bg1"/>
                </a:solidFill>
                <a:latin typeface="Quicksand" panose="02070303000000060000" pitchFamily="18" charset="0"/>
              </a:rPr>
              <a:t>CERN-electronics mailing list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400" dirty="0">
                <a:solidFill>
                  <a:schemeClr val="bg1"/>
                </a:solidFill>
                <a:latin typeface="Quicksand" panose="02070303000000060000" pitchFamily="18" charset="0"/>
              </a:rPr>
              <a:t>SoC workshops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400" dirty="0">
                <a:solidFill>
                  <a:schemeClr val="bg1"/>
                </a:solidFill>
                <a:latin typeface="Quicksand" panose="02070303000000060000" pitchFamily="18" charset="0"/>
              </a:rPr>
              <a:t>IT FPGA </a:t>
            </a:r>
            <a:r>
              <a:rPr lang="en-GB" sz="2400" dirty="0" err="1">
                <a:solidFill>
                  <a:schemeClr val="bg1"/>
                </a:solidFill>
                <a:latin typeface="Quicksand" panose="02070303000000060000" pitchFamily="18" charset="0"/>
              </a:rPr>
              <a:t>Mattermost</a:t>
            </a:r>
            <a:endParaRPr lang="en-GB" sz="24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400" dirty="0">
                <a:solidFill>
                  <a:schemeClr val="bg1"/>
                </a:solidFill>
                <a:latin typeface="Quicksand" panose="02070303000000060000" pitchFamily="18" charset="0"/>
              </a:rPr>
              <a:t>…</a:t>
            </a:r>
          </a:p>
          <a:p>
            <a:pPr>
              <a:lnSpc>
                <a:spcPct val="200000"/>
              </a:lnSpc>
            </a:pPr>
            <a:endParaRPr lang="en-GB" sz="2400" dirty="0">
              <a:solidFill>
                <a:schemeClr val="bg1"/>
              </a:solidFill>
              <a:latin typeface="Quicksand" panose="0207030300000006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424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5485095" y="2737003"/>
            <a:ext cx="12218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POLL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84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147518" y="260503"/>
            <a:ext cx="38970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The Content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8376" y="1306875"/>
            <a:ext cx="64873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200000"/>
              </a:lnSpc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What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New projects</a:t>
            </a:r>
          </a:p>
          <a:p>
            <a:pPr marL="1714500" lvl="4" indent="-342900">
              <a:lnSpc>
                <a:spcPct val="200000"/>
              </a:lnSpc>
              <a:buFont typeface="Quicksand" panose="02070303000000060000" pitchFamily="18" charset="0"/>
              <a:buChar char="-"/>
            </a:pPr>
            <a:r>
              <a:rPr lang="en-US" sz="2400" dirty="0" err="1">
                <a:solidFill>
                  <a:schemeClr val="bg1"/>
                </a:solidFill>
                <a:latin typeface="Quicksand" panose="02070303000000060000" pitchFamily="18" charset="0"/>
              </a:rPr>
              <a:t>hw</a:t>
            </a: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Quicksand" panose="02070303000000060000" pitchFamily="18" charset="0"/>
              </a:rPr>
              <a:t>gw</a:t>
            </a: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Quicksand" panose="02070303000000060000" pitchFamily="18" charset="0"/>
              </a:rPr>
              <a:t>fw</a:t>
            </a: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, low level </a:t>
            </a:r>
            <a:r>
              <a:rPr lang="en-US" sz="2400" dirty="0" err="1">
                <a:solidFill>
                  <a:schemeClr val="bg1"/>
                </a:solidFill>
                <a:latin typeface="Quicksand" panose="02070303000000060000" pitchFamily="18" charset="0"/>
              </a:rPr>
              <a:t>sw</a:t>
            </a:r>
            <a:endParaRPr lang="en-US" sz="24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Design challenges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Frontier technologies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Production practices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923007" y="1256908"/>
            <a:ext cx="64873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200000"/>
              </a:lnSpc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How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Tools &amp; Design flows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Common Libraries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Peer reviewing community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Centralized services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External collaborations</a:t>
            </a:r>
          </a:p>
          <a:p>
            <a:pPr marL="1257300" lvl="3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  <a:latin typeface="Quicksand" panose="02070303000000060000" pitchFamily="18" charset="0"/>
              </a:rPr>
              <a:t>Knowledge management</a:t>
            </a:r>
            <a:endParaRPr lang="en-GB" sz="2400" dirty="0">
              <a:solidFill>
                <a:schemeClr val="bg1"/>
              </a:solidFill>
              <a:latin typeface="Quicksand" panose="0207030300000006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53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05658" y="260503"/>
            <a:ext cx="5780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Kickstarter TOPICS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5296" y="1162679"/>
            <a:ext cx="6081473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FF3399"/>
                </a:solidFill>
                <a:latin typeface="Quicksand" panose="02070303000000060000" pitchFamily="18" charset="0"/>
              </a:rPr>
              <a:t>Community’s input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LS4 Landscape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Common designs</a:t>
            </a:r>
            <a:endParaRPr lang="en-GB" sz="32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000" dirty="0">
                <a:solidFill>
                  <a:schemeClr val="bg1"/>
                </a:solidFill>
                <a:latin typeface="Quicksand" panose="02070303000000060000" pitchFamily="18" charset="0"/>
              </a:rPr>
              <a:t>Platforms: </a:t>
            </a:r>
            <a:r>
              <a:rPr lang="en-GB" sz="2000" dirty="0" err="1">
                <a:solidFill>
                  <a:schemeClr val="bg1"/>
                </a:solidFill>
                <a:latin typeface="Quicksand" panose="02070303000000060000" pitchFamily="18" charset="0"/>
              </a:rPr>
              <a:t>uTCA</a:t>
            </a:r>
            <a:r>
              <a:rPr lang="en-GB" sz="2000" dirty="0">
                <a:solidFill>
                  <a:schemeClr val="bg1"/>
                </a:solidFill>
                <a:latin typeface="Quicksand" panose="02070303000000060000" pitchFamily="18" charset="0"/>
              </a:rPr>
              <a:t>, PXIe, DI/OT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US" sz="2000" dirty="0">
                <a:solidFill>
                  <a:schemeClr val="bg1"/>
                </a:solidFill>
                <a:latin typeface="Quicksand" panose="02070303000000060000" pitchFamily="18" charset="0"/>
              </a:rPr>
              <a:t>Fieldbuses</a:t>
            </a:r>
            <a:endParaRPr lang="en-GB" sz="20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000" dirty="0" err="1">
                <a:solidFill>
                  <a:schemeClr val="bg1"/>
                </a:solidFill>
                <a:latin typeface="Quicksand" panose="02070303000000060000" pitchFamily="18" charset="0"/>
              </a:rPr>
              <a:t>SoCs</a:t>
            </a:r>
            <a:endParaRPr lang="en-GB" sz="20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Quicksand" panose="02070303000000060000" pitchFamily="18" charset="0"/>
              </a:rPr>
              <a:t>Common Tools</a:t>
            </a:r>
            <a:endParaRPr lang="en-GB" sz="3200" dirty="0">
              <a:solidFill>
                <a:schemeClr val="bg1"/>
              </a:solidFill>
              <a:latin typeface="Quicksand" panose="02070303000000060000" pitchFamily="18" charset="0"/>
            </a:endParaRP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000" dirty="0">
                <a:solidFill>
                  <a:schemeClr val="bg1"/>
                </a:solidFill>
                <a:latin typeface="Quicksand" panose="02070303000000060000" pitchFamily="18" charset="0"/>
              </a:rPr>
              <a:t>tools/ design flows/ testing/ release 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GB" sz="2000" dirty="0">
                <a:solidFill>
                  <a:schemeClr val="bg1"/>
                </a:solidFill>
                <a:latin typeface="Quicksand" panose="02070303000000060000" pitchFamily="18" charset="0"/>
              </a:rPr>
              <a:t>libraries of common modules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r>
              <a:rPr lang="en-US" sz="2000" dirty="0">
                <a:solidFill>
                  <a:schemeClr val="bg1"/>
                </a:solidFill>
                <a:latin typeface="Quicksand" panose="02070303000000060000" pitchFamily="18" charset="0"/>
              </a:rPr>
              <a:t>good practices</a:t>
            </a:r>
          </a:p>
          <a:p>
            <a:pPr marL="914400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3200" dirty="0">
                <a:solidFill>
                  <a:schemeClr val="bg1"/>
                </a:solidFill>
                <a:latin typeface="Quicksand" panose="02070303000000060000" pitchFamily="18" charset="0"/>
              </a:rPr>
              <a:t>Reviewing community</a:t>
            </a:r>
          </a:p>
          <a:p>
            <a:pPr marL="1257300" lvl="2" indent="-342900">
              <a:buFont typeface="Quicksand" panose="02070303000000060000" pitchFamily="18" charset="0"/>
              <a:buChar char="-"/>
            </a:pPr>
            <a:endParaRPr lang="en-US" sz="2000" dirty="0">
              <a:solidFill>
                <a:schemeClr val="bg1"/>
              </a:solidFill>
              <a:latin typeface="Quicksand" panose="020703030000000600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37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48622" y="2737003"/>
            <a:ext cx="30947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cap="all" dirty="0">
                <a:solidFill>
                  <a:schemeClr val="bg1"/>
                </a:solidFill>
                <a:latin typeface="Quicksand Book" panose="02070303000000060000" pitchFamily="18" charset="0"/>
              </a:rPr>
              <a:t>whiteboard</a:t>
            </a:r>
            <a:endParaRPr lang="en-GB" sz="4000" b="0" i="0" cap="all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11206300" y="6557336"/>
            <a:ext cx="1037709" cy="2209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Quicksand" panose="02070303000000060000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EE9E4-A26E-440D-8E11-BACFB577A6E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06980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27073</TotalTime>
  <Words>336</Words>
  <Application>Microsoft Office PowerPoint</Application>
  <PresentationFormat>Widescreen</PresentationFormat>
  <Paragraphs>119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Quicksand</vt:lpstr>
      <vt:lpstr>Quicksand Book</vt:lpstr>
      <vt:lpstr>Tahoma</vt:lpstr>
      <vt:lpstr>Wingdings</vt:lpstr>
      <vt:lpstr>1_Office Theme</vt:lpstr>
      <vt:lpstr>ELECTRONICS COMMUNITY FORUM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mSv at L4T gaskets</dc:title>
  <dc:creator>Piotr Skowronski</dc:creator>
  <cp:lastModifiedBy>Evangelia Gousiou</cp:lastModifiedBy>
  <cp:revision>1276</cp:revision>
  <cp:lastPrinted>2020-11-30T22:58:27Z</cp:lastPrinted>
  <dcterms:created xsi:type="dcterms:W3CDTF">2020-09-07T09:09:31Z</dcterms:created>
  <dcterms:modified xsi:type="dcterms:W3CDTF">2021-09-30T13:08:05Z</dcterms:modified>
</cp:coreProperties>
</file>