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126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325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72C7D-D4CF-44B3-8D1A-FC4D501931E0}" type="datetimeFigureOut">
              <a:rPr lang="en-GB" smtClean="0"/>
              <a:t>10/03/2022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3D0298-F524-4217-BB96-E31D64FDCB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376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9A122-C077-4180-AF24-20B0070BD7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3CC3AF-1575-4665-B578-D11C4DEF10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842F81-A99A-49D3-B37D-EB6D40188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104D7-CA8F-4B8C-BE79-B6707EDAABDA}" type="datetime1">
              <a:rPr lang="en-GB" smtClean="0"/>
              <a:t>10/03/2022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55631C-C2B9-4430-BBFF-E617B0111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Lars K. Jensen EN-IM-AMM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F15ECB-6454-43B9-88B1-EAD282632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67775-769D-43B0-9853-ACCC660ABF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608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E2BF8-C867-4B79-A15C-7BEC1CB9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19F9AD-A769-4B04-88C6-BA53358F7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5FEB0-ADFC-49BB-9544-CB54CBD40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C6544-D8B8-4B99-ABB1-71407160C04C}" type="datetime1">
              <a:rPr lang="en-GB" smtClean="0"/>
              <a:t>10/03/2022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470A8C-4295-4003-A7D3-BB3CE7F33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Lars K. Jensen EN-IM-AMM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0C513F-E300-4168-96B7-DCBC1C0B1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67775-769D-43B0-9853-ACCC660ABF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096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FF5258-E9AE-40A3-B3DA-B1962E0B09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774AD7-8438-430A-874C-A4B78BABFF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5A75CA-ADE9-42F7-9D00-265E565B5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AEDE-7085-473F-8FD6-F82656E2EBC5}" type="datetime1">
              <a:rPr lang="en-GB" smtClean="0"/>
              <a:t>10/03/2022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621D76-A3B6-4103-A351-055EDCFD1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Lars K. Jensen EN-IM-AMM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AEE3F-4A64-498C-9EE5-3321B42DC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67775-769D-43B0-9853-ACCC660ABF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680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B1B2F-1DDE-46A2-97A0-D7C5B97DC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DDF20B-583C-4595-9C20-D7000A78A3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319F7A-1C04-4914-82BC-53D9C3D1E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42E78-6036-43EC-A22A-0F6C6DDEE4E8}" type="datetime1">
              <a:rPr lang="en-GB" smtClean="0"/>
              <a:t>10/03/2022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75AE98-5C4D-48AC-82CB-C03BE923F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Lars K. Jensen EN-IM-AMM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341815-3434-4C89-9269-03C374B6D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67775-769D-43B0-9853-ACCC660ABF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026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A9512-9AF5-44CE-A360-DD3CB29B5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76386C-D11D-4D75-BFAD-890BF8D6C3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243E83-24FD-4CD6-92AE-23C1F25A1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02561-913B-4E74-9EF9-A7563AD0FB61}" type="datetime1">
              <a:rPr lang="en-GB" smtClean="0"/>
              <a:t>10/03/2022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F1F84-AA28-4BD7-A402-A47741D86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Lars K. Jensen EN-IM-AMM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653A29-AE96-49AC-ACD3-9F0DCFAE4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67775-769D-43B0-9853-ACCC660ABF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483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5855B-CB01-4F28-AA3A-9E3412F23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A0399-9AEE-4959-9D09-016101AF00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604806-3A86-4F1B-8DE4-92D46ACEE8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34E02E-F4EA-499E-A5BE-CD1DCF684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E923E-CB77-43C3-8E93-8395A1A862AB}" type="datetime1">
              <a:rPr lang="en-GB" smtClean="0"/>
              <a:t>10/03/2022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4AD871-163B-4251-8104-91B83612D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Lars K. Jensen EN-IM-AMM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07A529-CD40-4565-A06A-FC30E44BA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67775-769D-43B0-9853-ACCC660ABF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948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19D39-A1FA-43C8-BDFD-BDEC6A98D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D313B0-F161-4218-B471-8F785E0A7D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250B5E-74EB-4F0B-BFFC-C9F450DF97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85D734-DCAA-4E6C-97F2-6604580CC4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D817C0-9A74-4444-BA4D-7163F51145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E692CF-3F1C-45AC-808D-848379B21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6420E-2799-4B66-80B7-5947FE6E63E0}" type="datetime1">
              <a:rPr lang="en-GB" smtClean="0"/>
              <a:t>10/03/2022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558B85-1D5E-4458-A4BB-6C7EF1CF7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Lars K. Jensen EN-IM-AMM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0DF477-432D-4B89-A9FD-8044E48B0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67775-769D-43B0-9853-ACCC660ABF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38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A5F11-F0A3-450C-883B-D90BD5F62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A08622-AE0A-4DD7-B431-AD621655C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5B31-EEC2-471B-8D27-CEB364D72BDF}" type="datetime1">
              <a:rPr lang="en-GB" smtClean="0"/>
              <a:t>10/03/2022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4ABF67-6267-4FAC-84FA-8D0373AA7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Lars K. Jensen EN-IM-AMM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1CC155-D81C-46CC-A543-B56CC0661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67775-769D-43B0-9853-ACCC660ABF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128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629EA3-AD04-444A-900A-6EE1CF2A2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515F-A4D4-4847-831D-FF15AFCE3C04}" type="datetime1">
              <a:rPr lang="en-GB" smtClean="0"/>
              <a:t>10/03/2022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3CCFBA-F908-4BD4-943A-0EA96C0A6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Lars K. Jensen EN-IM-AMM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9723BA-E569-448D-B2A0-450C465A5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67775-769D-43B0-9853-ACCC660ABF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003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287EE-4E7E-40D3-9D3E-47C4FB45E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20507-9334-4B86-8405-78531D51D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80699B-E80A-4C08-9953-0A2F63CDFB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BD28B8-7057-4D46-8FB3-F38D7A818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0DB88-8109-4C0B-BCD4-E6D505A63CCC}" type="datetime1">
              <a:rPr lang="en-GB" smtClean="0"/>
              <a:t>10/03/2022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BE5212-CDE7-4FB8-97D1-1D2A3EDE0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Lars K. Jensen EN-IM-AMM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BA9AF3-146C-4C27-A795-AE441E891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67775-769D-43B0-9853-ACCC660ABF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617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5BAEA-27D3-4378-BE54-961952A4B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E44B1F-9684-4D8C-8126-C97C29A5AD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3FBC9C-376A-4203-884E-0174770093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B87B9E-0C92-4865-956B-08B869CF3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A3D31-6686-4686-A12C-33E9903525F2}" type="datetime1">
              <a:rPr lang="en-GB" smtClean="0"/>
              <a:t>10/03/2022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6A186D-DB4A-427F-8450-BF0BFC8BF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Lars K. Jensen EN-IM-AMM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5ACBF3-A288-43D3-96A0-1F9D0149B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67775-769D-43B0-9853-ACCC660ABF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480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FA0C62-E66B-4705-8769-3346F561D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C4D435-AD90-4D06-943C-46864CAD13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99E6CC-6B94-4C68-B869-A2D2E50AF8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A90ED-2E64-424B-86DF-0D08D263A462}" type="datetime1">
              <a:rPr lang="en-GB" smtClean="0"/>
              <a:t>10/03/2022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8FEC1-C1A9-477F-A3EC-500600A2E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Lars K. Jensen EN-IM-AMM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FBAB38-9E02-4EB8-AD14-FF550C05EC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67775-769D-43B0-9853-ACCC660ABF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383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1151891/3.1/Guideline_Closing_Codes_Infor_EAM_20180308_v31_docx_cpdf.pdf" TargetMode="External"/><Relationship Id="rId2" Type="http://schemas.openxmlformats.org/officeDocument/2006/relationships/hyperlink" Target="https://edms.cern.ch/ui/file/1309527/11.3/Infor_EAM_Closing_Codes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cmms.support@cern.ch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5A829-69B8-40BF-A1B3-6268F16EC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102" y="365125"/>
            <a:ext cx="10623698" cy="1325563"/>
          </a:xfrm>
        </p:spPr>
        <p:txBody>
          <a:bodyPr>
            <a:normAutofit/>
          </a:bodyPr>
          <a:lstStyle/>
          <a:p>
            <a:r>
              <a:rPr lang="en-GB" b="1" dirty="0"/>
              <a:t>Tips and Tricks</a:t>
            </a:r>
            <a:br>
              <a:rPr lang="en-GB" b="1" dirty="0"/>
            </a:br>
            <a:r>
              <a:rPr lang="en-GB" dirty="0"/>
              <a:t>Good asset management practices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3CE300-76B8-4659-A7C0-459F04F91B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0102" y="1690688"/>
            <a:ext cx="10623698" cy="4486275"/>
          </a:xfrm>
        </p:spPr>
        <p:txBody>
          <a:bodyPr/>
          <a:lstStyle/>
          <a:p>
            <a:r>
              <a:rPr lang="en-GB" dirty="0"/>
              <a:t>Reasons for bringing this up</a:t>
            </a:r>
          </a:p>
          <a:p>
            <a:r>
              <a:rPr lang="en-GB" dirty="0"/>
              <a:t>Work-order types</a:t>
            </a:r>
          </a:p>
          <a:p>
            <a:r>
              <a:rPr lang="en-GB" dirty="0"/>
              <a:t>Closing codes</a:t>
            </a:r>
          </a:p>
          <a:p>
            <a:pPr lvl="1"/>
            <a:r>
              <a:rPr lang="en-GB" dirty="0"/>
              <a:t>Problem, Failure, Cause, Action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B02DE1-48FA-4B5F-A1B6-75C07B0F8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Lars K. Jensen EN-IM-AMM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BA8542-2917-49B2-AF6F-C45CE4363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67775-769D-43B0-9853-ACCC660ABF9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122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F431D-7E18-4A49-BEA8-B7F788FA2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807" y="197267"/>
            <a:ext cx="10515600" cy="1079211"/>
          </a:xfrm>
        </p:spPr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50D25-9990-43CA-98B1-4C72F3B6C6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281" y="1276478"/>
            <a:ext cx="11230550" cy="5079872"/>
          </a:xfrm>
        </p:spPr>
        <p:txBody>
          <a:bodyPr>
            <a:normAutofit/>
          </a:bodyPr>
          <a:lstStyle/>
          <a:p>
            <a:r>
              <a:rPr lang="en-GB" dirty="0"/>
              <a:t>Predictive maintenance:</a:t>
            </a:r>
          </a:p>
          <a:p>
            <a:pPr lvl="1"/>
            <a:r>
              <a:rPr lang="en-GB" dirty="0"/>
              <a:t>We started during 2021 to look closer at predictive maintenance for equipment in infor EAM (collaboration with the Infor company)</a:t>
            </a:r>
          </a:p>
          <a:p>
            <a:pPr lvl="1"/>
            <a:r>
              <a:rPr lang="en-GB" dirty="0"/>
              <a:t>First attempt based purely on work-order history (for lifts and compressors) takes into account</a:t>
            </a:r>
          </a:p>
          <a:p>
            <a:pPr lvl="2"/>
            <a:r>
              <a:rPr lang="en-GB" dirty="0"/>
              <a:t>“P” type work-orders = preventive</a:t>
            </a:r>
          </a:p>
          <a:p>
            <a:pPr lvl="2"/>
            <a:r>
              <a:rPr lang="en-GB" dirty="0"/>
              <a:t>“C” type work-orders = corrective/failure</a:t>
            </a:r>
          </a:p>
          <a:p>
            <a:pPr lvl="2"/>
            <a:r>
              <a:rPr lang="en-GB" dirty="0"/>
              <a:t>We realised that</a:t>
            </a:r>
          </a:p>
          <a:p>
            <a:pPr lvl="3"/>
            <a:r>
              <a:rPr lang="en-GB" dirty="0"/>
              <a:t>Very few ‘C’ type work-order corresponded to ‘real’ failures requiring repair</a:t>
            </a:r>
          </a:p>
          <a:p>
            <a:pPr lvl="3"/>
            <a:r>
              <a:rPr lang="en-GB" dirty="0"/>
              <a:t>No (consistent) closing codes were found allowing to filter</a:t>
            </a:r>
          </a:p>
          <a:p>
            <a:pPr lvl="4"/>
            <a:r>
              <a:rPr lang="en-GB" dirty="0"/>
              <a:t>Forced to implement additional screening of work-orders (equipment specific algorithms)</a:t>
            </a:r>
          </a:p>
          <a:p>
            <a:r>
              <a:rPr lang="en-GB" dirty="0"/>
              <a:t>EN maintenance cost working-group (S. Deleval)</a:t>
            </a:r>
          </a:p>
          <a:p>
            <a:pPr lvl="1"/>
            <a:r>
              <a:rPr lang="en-GB" dirty="0"/>
              <a:t>Pin-point area where a lot of effort (and money) is spent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E60863-FFD2-4542-9E2B-2248E5495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Lars K. Jensen EN-IM-AMM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495595-6A2B-4549-83BF-0A77C1A47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67775-769D-43B0-9853-ACCC660ABF9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726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0E2B8-0F68-4DFE-A9DE-DFFF483C7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530" y="188258"/>
            <a:ext cx="10515600" cy="755925"/>
          </a:xfrm>
        </p:spPr>
        <p:txBody>
          <a:bodyPr/>
          <a:lstStyle/>
          <a:p>
            <a:r>
              <a:rPr lang="en-GB" dirty="0"/>
              <a:t>Work-order types (P and 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0BC05-3A24-4392-90CB-BBB00B1367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7817" y="717006"/>
            <a:ext cx="4998720" cy="5412167"/>
          </a:xfrm>
        </p:spPr>
        <p:txBody>
          <a:bodyPr/>
          <a:lstStyle/>
          <a:p>
            <a:r>
              <a:rPr lang="en-GB" dirty="0"/>
              <a:t>P&lt;X&gt; = Preventive</a:t>
            </a:r>
          </a:p>
          <a:p>
            <a:pPr lvl="2"/>
            <a:r>
              <a:rPr lang="en-GB" dirty="0"/>
              <a:t>PM = preventive maintenance</a:t>
            </a:r>
          </a:p>
          <a:p>
            <a:pPr lvl="2"/>
            <a:r>
              <a:rPr lang="en-GB" dirty="0"/>
              <a:t>PS = preventive systematic</a:t>
            </a:r>
          </a:p>
          <a:p>
            <a:r>
              <a:rPr lang="en-GB" dirty="0"/>
              <a:t>C&lt;X&gt; = Corrective (fault / error)</a:t>
            </a:r>
          </a:p>
          <a:p>
            <a:pPr lvl="2"/>
            <a:r>
              <a:rPr lang="en-GB" dirty="0"/>
              <a:t>CD = Corrective </a:t>
            </a:r>
            <a:r>
              <a:rPr lang="en-GB" dirty="0" err="1"/>
              <a:t>Depannage</a:t>
            </a:r>
            <a:r>
              <a:rPr lang="en-GB" dirty="0"/>
              <a:t> (repair)</a:t>
            </a:r>
          </a:p>
          <a:p>
            <a:pPr lvl="2"/>
            <a:r>
              <a:rPr lang="en-GB" dirty="0"/>
              <a:t>CA = Corrective Amelioration (improvement)</a:t>
            </a:r>
          </a:p>
          <a:p>
            <a:r>
              <a:rPr lang="en-GB" dirty="0"/>
              <a:t>System WO types:</a:t>
            </a:r>
          </a:p>
          <a:p>
            <a:pPr lvl="1"/>
            <a:r>
              <a:rPr lang="en-GB" dirty="0"/>
              <a:t>MTF</a:t>
            </a:r>
          </a:p>
          <a:p>
            <a:pPr lvl="1"/>
            <a:r>
              <a:rPr lang="en-GB" dirty="0"/>
              <a:t>INSP</a:t>
            </a:r>
          </a:p>
          <a:p>
            <a:pPr lvl="1"/>
            <a:r>
              <a:rPr lang="en-GB" dirty="0"/>
              <a:t>EX</a:t>
            </a:r>
          </a:p>
          <a:p>
            <a:pPr lvl="1"/>
            <a:r>
              <a:rPr lang="en-GB" dirty="0"/>
              <a:t>..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4A6D05-FDF4-4B84-8EF8-EAD70C880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Lars K. Jensen EN-IM-AMM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1A591A-7979-40C9-A0EA-E946B0085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67775-769D-43B0-9853-ACCC660ABF92}" type="slidenum">
              <a:rPr lang="en-GB" smtClean="0"/>
              <a:t>3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10DAC5-7BC5-4F15-9E50-898A5AED8F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17" y="1021877"/>
            <a:ext cx="6527766" cy="541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175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B5C23-6755-4A15-8038-4F2E323AF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00" y="136525"/>
            <a:ext cx="10515600" cy="984704"/>
          </a:xfrm>
        </p:spPr>
        <p:txBody>
          <a:bodyPr/>
          <a:lstStyle/>
          <a:p>
            <a:r>
              <a:rPr lang="en-GB" dirty="0"/>
              <a:t>Work-order authorisations (per user-group)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7806C94-D3D1-4820-9926-541F219006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8710" y="1140824"/>
            <a:ext cx="10375381" cy="4541178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990355-BECA-43BE-B58B-E12E36B89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Lars K. Jensen EN-IM-AMM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F546AE-5108-42E6-B6D9-611F9270C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67775-769D-43B0-9853-ACCC660ABF9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509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B229A-F671-4531-8110-A6C8261F9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24" y="156332"/>
            <a:ext cx="6598716" cy="991534"/>
          </a:xfrm>
        </p:spPr>
        <p:txBody>
          <a:bodyPr/>
          <a:lstStyle/>
          <a:p>
            <a:r>
              <a:rPr lang="en-GB" dirty="0"/>
              <a:t>Closing codes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73623-D643-4086-ACE4-46F8C0D22D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2947" y="671952"/>
            <a:ext cx="7340905" cy="1526800"/>
          </a:xfrm>
        </p:spPr>
        <p:txBody>
          <a:bodyPr>
            <a:normAutofit/>
          </a:bodyPr>
          <a:lstStyle/>
          <a:p>
            <a:r>
              <a:rPr lang="en-GB" dirty="0"/>
              <a:t>Documentation:</a:t>
            </a:r>
          </a:p>
          <a:p>
            <a:pPr marL="0" indent="0">
              <a:buNone/>
            </a:pP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https://edms.cern.ch/ui/file/1309527/11.3/Infor_EAM_Closing_Codes.pdf</a:t>
            </a:r>
            <a:endParaRPr lang="en-GB" sz="1800" u="sng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https://edms.cern.ch/ui/file/1151891/3.1/Guideline_Closing_Codes_Infor_EAM_20180308_v31_docx_cpdf.pdf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GB" sz="1800" u="sng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3D6FF5-82E0-4336-BE66-E241B2978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57252" y="6373269"/>
            <a:ext cx="4114800" cy="365125"/>
          </a:xfrm>
        </p:spPr>
        <p:txBody>
          <a:bodyPr/>
          <a:lstStyle/>
          <a:p>
            <a:r>
              <a:rPr lang="en-GB" dirty="0"/>
              <a:t>Lars K. Jensen EN-IM-AMM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51D86B-F02F-430B-A71E-CFF269CB5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67775-769D-43B0-9853-ACCC660ABF92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7C12A1-A848-43F2-AA7E-E6355CBC97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9948" y="4981160"/>
            <a:ext cx="4972032" cy="1720508"/>
          </a:xfrm>
          <a:prstGeom prst="rect">
            <a:avLst/>
          </a:prstGeom>
        </p:spPr>
      </p:pic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B813ED2E-B264-4D91-B22D-E15D5A6155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484798"/>
              </p:ext>
            </p:extLst>
          </p:nvPr>
        </p:nvGraphicFramePr>
        <p:xfrm>
          <a:off x="773251" y="2210820"/>
          <a:ext cx="8831017" cy="225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6059">
                  <a:extLst>
                    <a:ext uri="{9D8B030D-6E8A-4147-A177-3AD203B41FA5}">
                      <a16:colId xmlns:a16="http://schemas.microsoft.com/office/drawing/2014/main" val="2591497399"/>
                    </a:ext>
                  </a:extLst>
                </a:gridCol>
                <a:gridCol w="3851286">
                  <a:extLst>
                    <a:ext uri="{9D8B030D-6E8A-4147-A177-3AD203B41FA5}">
                      <a16:colId xmlns:a16="http://schemas.microsoft.com/office/drawing/2014/main" val="1964659348"/>
                    </a:ext>
                  </a:extLst>
                </a:gridCol>
                <a:gridCol w="2943672">
                  <a:extLst>
                    <a:ext uri="{9D8B030D-6E8A-4147-A177-3AD203B41FA5}">
                      <a16:colId xmlns:a16="http://schemas.microsoft.com/office/drawing/2014/main" val="173079842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Explanation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Examples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881688"/>
                  </a:ext>
                </a:extLst>
              </a:tr>
              <a:tr h="471190">
                <a:tc>
                  <a:txBody>
                    <a:bodyPr/>
                    <a:lstStyle/>
                    <a:p>
                      <a:r>
                        <a:rPr lang="en-GB" dirty="0"/>
                        <a:t>Problem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What is observed (top level)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Computer not working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2915905"/>
                  </a:ext>
                </a:extLst>
              </a:tr>
              <a:tr h="471190">
                <a:tc>
                  <a:txBody>
                    <a:bodyPr/>
                    <a:lstStyle/>
                    <a:p>
                      <a:r>
                        <a:rPr lang="en-GB" dirty="0"/>
                        <a:t>Failure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Technical reason (person intervening)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 power on socket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8756982"/>
                  </a:ext>
                </a:extLst>
              </a:tr>
              <a:tr h="471190">
                <a:tc>
                  <a:txBody>
                    <a:bodyPr/>
                    <a:lstStyle/>
                    <a:p>
                      <a:r>
                        <a:rPr lang="en-GB" dirty="0"/>
                        <a:t>Cause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Root cause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Excessive vibration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0720505"/>
                  </a:ext>
                </a:extLst>
              </a:tr>
              <a:tr h="471190">
                <a:tc>
                  <a:txBody>
                    <a:bodyPr/>
                    <a:lstStyle/>
                    <a:p>
                      <a:r>
                        <a:rPr lang="en-GB" dirty="0"/>
                        <a:t>Action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What was 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Fuse replaced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445140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A18250F4-71EA-45B0-83BC-2C54069F99F5}"/>
              </a:ext>
            </a:extLst>
          </p:cNvPr>
          <p:cNvSpPr txBox="1"/>
          <p:nvPr/>
        </p:nvSpPr>
        <p:spPr>
          <a:xfrm>
            <a:off x="868373" y="4536584"/>
            <a:ext cx="47039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Closing code panel in EAM Light (work-order):</a:t>
            </a:r>
          </a:p>
        </p:txBody>
      </p:sp>
    </p:spTree>
    <p:extLst>
      <p:ext uri="{BB962C8B-B14F-4D97-AF65-F5344CB8AC3E}">
        <p14:creationId xmlns:p14="http://schemas.microsoft.com/office/powerpoint/2010/main" val="3137408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793F9-DCBA-4E23-9107-E7D711CCC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15681"/>
          </a:xfrm>
        </p:spPr>
        <p:txBody>
          <a:bodyPr/>
          <a:lstStyle/>
          <a:p>
            <a:r>
              <a:rPr lang="en-GB" dirty="0"/>
              <a:t>Final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00A848-8017-44BB-921F-94A63C2C26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0806"/>
            <a:ext cx="10515600" cy="4796158"/>
          </a:xfrm>
        </p:spPr>
        <p:txBody>
          <a:bodyPr/>
          <a:lstStyle/>
          <a:p>
            <a:r>
              <a:rPr lang="en-GB" dirty="0"/>
              <a:t>Get in touch with us if you</a:t>
            </a:r>
          </a:p>
          <a:p>
            <a:pPr lvl="1"/>
            <a:r>
              <a:rPr lang="en-GB" dirty="0"/>
              <a:t>Have any questions about WO types or closing codes</a:t>
            </a:r>
          </a:p>
          <a:p>
            <a:pPr lvl="1"/>
            <a:r>
              <a:rPr lang="en-GB" dirty="0"/>
              <a:t>Have candidates for predictive maintenance</a:t>
            </a:r>
          </a:p>
          <a:p>
            <a:pPr marL="0" indent="0">
              <a:buNone/>
            </a:pPr>
            <a:r>
              <a:rPr lang="en-GB" dirty="0">
                <a:hlinkClick r:id="rId2"/>
              </a:rPr>
              <a:t>cmms.support@cern.ch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6CE64B-C9C2-4102-A0D9-AE1BBE8A8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Lars K. Jensen EN-IM-AMM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739BC-DC64-4B4C-807C-567B23E0D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67775-769D-43B0-9853-ACCC660ABF9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83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1255</TotalTime>
  <Words>380</Words>
  <Application>Microsoft Office PowerPoint</Application>
  <PresentationFormat>Widescreen</PresentationFormat>
  <Paragraphs>67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Tips and Tricks Good asset management practices</vt:lpstr>
      <vt:lpstr>Background</vt:lpstr>
      <vt:lpstr>Work-order types (P and C)</vt:lpstr>
      <vt:lpstr>Work-order authorisations (per user-group)</vt:lpstr>
      <vt:lpstr>Closing codes</vt:lpstr>
      <vt:lpstr>Final comments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Tips and Tricks Good asset management practices</dc:title>
  <dc:creator>Lars Jensen</dc:creator>
  <cp:lastModifiedBy>Lars Jensen</cp:lastModifiedBy>
  <cp:revision>7</cp:revision>
  <dcterms:created xsi:type="dcterms:W3CDTF">2022-03-10T10:55:42Z</dcterms:created>
  <dcterms:modified xsi:type="dcterms:W3CDTF">2022-03-11T07:51:10Z</dcterms:modified>
</cp:coreProperties>
</file>