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9" r:id="rId3"/>
    <p:sldId id="281" r:id="rId4"/>
    <p:sldId id="283" r:id="rId5"/>
    <p:sldId id="293" r:id="rId6"/>
    <p:sldId id="298" r:id="rId7"/>
    <p:sldId id="285" r:id="rId8"/>
    <p:sldId id="294" r:id="rId9"/>
    <p:sldId id="287" r:id="rId10"/>
    <p:sldId id="286" r:id="rId11"/>
    <p:sldId id="288" r:id="rId12"/>
    <p:sldId id="292" r:id="rId13"/>
    <p:sldId id="297" r:id="rId14"/>
    <p:sldId id="265" r:id="rId15"/>
    <p:sldId id="289" r:id="rId16"/>
    <p:sldId id="278" r:id="rId1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7505"/>
  </p:normalViewPr>
  <p:slideViewPr>
    <p:cSldViewPr>
      <p:cViewPr varScale="1">
        <p:scale>
          <a:sx n="120" d="100"/>
          <a:sy n="120" d="100"/>
        </p:scale>
        <p:origin x="120" y="3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9/20/2021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9/20/2021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9/20/2021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9/20/2021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9/20/2021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9/20/2021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9/20/2021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8FAD5-3680-42D2-9E05-967D5FDE8E10}" type="datetime1">
              <a:rPr lang="en-US" smtClean="0"/>
              <a:t>9/20/2021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345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9/20/2021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9/20/2021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9/20/2021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9/20/2021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9/20/2021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228600" y="3352800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GB" dirty="0"/>
              <a:t>Fast ramping magnet’s powering for the Muon Collider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304800" y="4953000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GB" sz="2000" b="1" dirty="0"/>
              <a:t>F. Boattini, D. Aguglia and G. Brauchli</a:t>
            </a:r>
          </a:p>
          <a:p>
            <a:pPr algn="l">
              <a:defRPr/>
            </a:pPr>
            <a:r>
              <a:rPr lang="en-GB" sz="1800" i="1" dirty="0"/>
              <a:t>Electrical Power Converters (SY/EPC) group</a:t>
            </a:r>
          </a:p>
          <a:p>
            <a:pPr algn="l">
              <a:defRPr/>
            </a:pPr>
            <a:r>
              <a:rPr lang="en-US" sz="1800" dirty="0"/>
              <a:t>20/09/2021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28600"/>
            <a:ext cx="11376025" cy="540807"/>
          </a:xfrm>
        </p:spPr>
        <p:txBody>
          <a:bodyPr/>
          <a:lstStyle/>
          <a:p>
            <a:r>
              <a:rPr lang="en-US" dirty="0"/>
              <a:t>Preliminary results: RCS2 Waveforms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615020AC-D493-45AA-8D0D-BB136C177F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7"/>
          <a:stretch/>
        </p:blipFill>
        <p:spPr bwMode="auto">
          <a:xfrm>
            <a:off x="9679840" y="3826387"/>
            <a:ext cx="243147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Content Placeholder 7">
                <a:extLst>
                  <a:ext uri="{FF2B5EF4-FFF2-40B4-BE49-F238E27FC236}">
                    <a16:creationId xmlns:a16="http://schemas.microsoft.com/office/drawing/2014/main" id="{A58CE0E1-DDD9-4DAB-8537-848044C4C61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12467872"/>
                  </p:ext>
                </p:extLst>
              </p:nvPr>
            </p:nvGraphicFramePr>
            <p:xfrm>
              <a:off x="9906000" y="1069128"/>
              <a:ext cx="1665460" cy="2337690"/>
            </p:xfrm>
            <a:graphic>
              <a:graphicData uri="http://schemas.openxmlformats.org/drawingml/2006/table">
                <a:tbl>
                  <a:tblPr bandRow="1">
                    <a:tableStyleId>{88D326A9-A81B-9881-C969-13F38E75D658}</a:tableStyleId>
                  </a:tblPr>
                  <a:tblGrid>
                    <a:gridCol w="695349">
                      <a:extLst>
                        <a:ext uri="{9D8B030D-6E8A-4147-A177-3AD203B41FA5}">
                          <a16:colId xmlns:a16="http://schemas.microsoft.com/office/drawing/2014/main" val="2436870830"/>
                        </a:ext>
                      </a:extLst>
                    </a:gridCol>
                    <a:gridCol w="970111">
                      <a:extLst>
                        <a:ext uri="{9D8B030D-6E8A-4147-A177-3AD203B41FA5}">
                          <a16:colId xmlns:a16="http://schemas.microsoft.com/office/drawing/2014/main" val="2330463521"/>
                        </a:ext>
                      </a:extLst>
                    </a:gridCol>
                  </a:tblGrid>
                  <a:tr h="3099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𝑀𝐴𝐺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𝑚𝑎𝑥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9.05 kV</a:t>
                          </a:r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71792781"/>
                      </a:ext>
                    </a:extLst>
                  </a:tr>
                  <a:tr h="36709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𝐶</m:t>
                                    </m:r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𝑚𝑎𝑥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9.05 kV</a:t>
                          </a:r>
                        </a:p>
                        <a:p>
                          <a:pPr marL="0" marR="0" lvl="0" indent="0" algn="ctr" defTabSz="91440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(179 kJ)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94591071"/>
                      </a:ext>
                    </a:extLst>
                  </a:tr>
                  <a:tr h="3099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𝐶</m:t>
                                    </m:r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𝑚𝑎𝑥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15.9 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kV</m:t>
                                </m:r>
                              </m:oMath>
                            </m:oMathPara>
                          </a14:m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(268 kJ)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74840721"/>
                      </a:ext>
                    </a:extLst>
                  </a:tr>
                  <a:tr h="3099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𝐴𝐹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𝑚𝑎𝑥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462V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92416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Content Placeholder 7">
                <a:extLst>
                  <a:ext uri="{FF2B5EF4-FFF2-40B4-BE49-F238E27FC236}">
                    <a16:creationId xmlns:a16="http://schemas.microsoft.com/office/drawing/2014/main" id="{A58CE0E1-DDD9-4DAB-8537-848044C4C61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12467872"/>
                  </p:ext>
                </p:extLst>
              </p:nvPr>
            </p:nvGraphicFramePr>
            <p:xfrm>
              <a:off x="9906000" y="1069128"/>
              <a:ext cx="1665460" cy="2299718"/>
            </p:xfrm>
            <a:graphic>
              <a:graphicData uri="http://schemas.openxmlformats.org/drawingml/2006/table">
                <a:tbl>
                  <a:tblPr bandRow="1">
                    <a:tableStyleId>{88D326A9-A81B-9881-C969-13F38E75D658}</a:tableStyleId>
                  </a:tblPr>
                  <a:tblGrid>
                    <a:gridCol w="695349">
                      <a:extLst>
                        <a:ext uri="{9D8B030D-6E8A-4147-A177-3AD203B41FA5}">
                          <a16:colId xmlns:a16="http://schemas.microsoft.com/office/drawing/2014/main" val="2436870830"/>
                        </a:ext>
                      </a:extLst>
                    </a:gridCol>
                    <a:gridCol w="970111">
                      <a:extLst>
                        <a:ext uri="{9D8B030D-6E8A-4147-A177-3AD203B41FA5}">
                          <a16:colId xmlns:a16="http://schemas.microsoft.com/office/drawing/2014/main" val="2330463521"/>
                        </a:ext>
                      </a:extLst>
                    </a:gridCol>
                  </a:tblGrid>
                  <a:tr h="4539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32" t="-5333" r="-143860" b="-4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9.05 kV</a:t>
                          </a:r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71792781"/>
                      </a:ext>
                    </a:extLst>
                  </a:tr>
                  <a:tr h="6958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32" t="-69298" r="-143860" b="-170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9.05 kV</a:t>
                          </a:r>
                        </a:p>
                        <a:p>
                          <a:pPr marL="0" marR="0" lvl="0" indent="0" algn="ctr" defTabSz="914400" eaLnBrk="1" fontAlgn="auto" latinLnBrk="0" hangingPunct="1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8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(179 kJ)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94591071"/>
                      </a:ext>
                    </a:extLst>
                  </a:tr>
                  <a:tr h="6958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32" t="-169298" r="-143860" b="-701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3125" t="-169298" r="-2500" b="-701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74840721"/>
                      </a:ext>
                    </a:extLst>
                  </a:tr>
                  <a:tr h="4539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32" t="-409333" r="-143860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462V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924160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778D1F8-E9B3-4E95-B0DB-9305399AEE6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499" t="2835" r="9248" b="4043"/>
          <a:stretch/>
        </p:blipFill>
        <p:spPr>
          <a:xfrm>
            <a:off x="-76200" y="769407"/>
            <a:ext cx="9525000" cy="550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07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Preliminary results: RCS2 Waveforms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F9803D0-5F0E-4AA3-B674-DB48B0D43F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7"/>
          <a:stretch/>
        </p:blipFill>
        <p:spPr bwMode="auto">
          <a:xfrm>
            <a:off x="9601200" y="3657600"/>
            <a:ext cx="243147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Content Placeholder 7">
                <a:extLst>
                  <a:ext uri="{FF2B5EF4-FFF2-40B4-BE49-F238E27FC236}">
                    <a16:creationId xmlns:a16="http://schemas.microsoft.com/office/drawing/2014/main" id="{4B650E5F-A130-4983-8F27-A94E6B019AD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51100026"/>
                  </p:ext>
                </p:extLst>
              </p:nvPr>
            </p:nvGraphicFramePr>
            <p:xfrm>
              <a:off x="9829800" y="1247514"/>
              <a:ext cx="1665460" cy="907924"/>
            </p:xfrm>
            <a:graphic>
              <a:graphicData uri="http://schemas.openxmlformats.org/drawingml/2006/table">
                <a:tbl>
                  <a:tblPr bandRow="1">
                    <a:tableStyleId>{88D326A9-A81B-9881-C969-13F38E75D658}</a:tableStyleId>
                  </a:tblPr>
                  <a:tblGrid>
                    <a:gridCol w="695349">
                      <a:extLst>
                        <a:ext uri="{9D8B030D-6E8A-4147-A177-3AD203B41FA5}">
                          <a16:colId xmlns:a16="http://schemas.microsoft.com/office/drawing/2014/main" val="2436870830"/>
                        </a:ext>
                      </a:extLst>
                    </a:gridCol>
                    <a:gridCol w="970111">
                      <a:extLst>
                        <a:ext uri="{9D8B030D-6E8A-4147-A177-3AD203B41FA5}">
                          <a16:colId xmlns:a16="http://schemas.microsoft.com/office/drawing/2014/main" val="2330463521"/>
                        </a:ext>
                      </a:extLst>
                    </a:gridCol>
                  </a:tblGrid>
                  <a:tr h="3099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𝑀𝐴𝐺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𝑚𝑎𝑥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337 MW</a:t>
                          </a:r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71792781"/>
                      </a:ext>
                    </a:extLst>
                  </a:tr>
                  <a:tr h="36709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𝐴𝐹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𝑚𝑎𝑥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25 MW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945910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Content Placeholder 7">
                <a:extLst>
                  <a:ext uri="{FF2B5EF4-FFF2-40B4-BE49-F238E27FC236}">
                    <a16:creationId xmlns:a16="http://schemas.microsoft.com/office/drawing/2014/main" id="{4B650E5F-A130-4983-8F27-A94E6B019ADD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51100026"/>
                  </p:ext>
                </p:extLst>
              </p:nvPr>
            </p:nvGraphicFramePr>
            <p:xfrm>
              <a:off x="9829800" y="1247514"/>
              <a:ext cx="1665460" cy="907924"/>
            </p:xfrm>
            <a:graphic>
              <a:graphicData uri="http://schemas.openxmlformats.org/drawingml/2006/table">
                <a:tbl>
                  <a:tblPr bandRow="1">
                    <a:tableStyleId>{88D326A9-A81B-9881-C969-13F38E75D658}</a:tableStyleId>
                  </a:tblPr>
                  <a:tblGrid>
                    <a:gridCol w="695349">
                      <a:extLst>
                        <a:ext uri="{9D8B030D-6E8A-4147-A177-3AD203B41FA5}">
                          <a16:colId xmlns:a16="http://schemas.microsoft.com/office/drawing/2014/main" val="2436870830"/>
                        </a:ext>
                      </a:extLst>
                    </a:gridCol>
                    <a:gridCol w="970111">
                      <a:extLst>
                        <a:ext uri="{9D8B030D-6E8A-4147-A177-3AD203B41FA5}">
                          <a16:colId xmlns:a16="http://schemas.microsoft.com/office/drawing/2014/main" val="2330463521"/>
                        </a:ext>
                      </a:extLst>
                    </a:gridCol>
                  </a:tblGrid>
                  <a:tr h="4539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54" t="-4000" r="-144737" b="-1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337 MW</a:t>
                          </a:r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71792781"/>
                      </a:ext>
                    </a:extLst>
                  </a:tr>
                  <a:tr h="4539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54" t="-104000" r="-144737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a:t>25 MW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79459107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9B744FD-CA64-44BF-ABFC-B76322263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8242" t="1654" r="8016" b="2446"/>
          <a:stretch/>
        </p:blipFill>
        <p:spPr>
          <a:xfrm>
            <a:off x="193958" y="914400"/>
            <a:ext cx="8984678" cy="5317462"/>
          </a:xfrm>
        </p:spPr>
      </p:pic>
    </p:spTree>
    <p:extLst>
      <p:ext uri="{BB962C8B-B14F-4D97-AF65-F5344CB8AC3E}">
        <p14:creationId xmlns:p14="http://schemas.microsoft.com/office/powerpoint/2010/main" val="414923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9895A-4506-430F-8064-E1F649CF4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9D9FE0-83F6-4E90-A8BA-3FC12E4D7098}"/>
              </a:ext>
            </a:extLst>
          </p:cNvPr>
          <p:cNvSpPr txBox="1"/>
          <p:nvPr/>
        </p:nvSpPr>
        <p:spPr bwMode="auto">
          <a:xfrm>
            <a:off x="215590" y="1281583"/>
            <a:ext cx="1158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There is </a:t>
            </a:r>
            <a:r>
              <a:rPr lang="en-US" b="1" dirty="0"/>
              <a:t>no existent application </a:t>
            </a:r>
            <a:r>
              <a:rPr lang="en-US" dirty="0"/>
              <a:t>with very high current pulses and fast repetition rate.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46DA7A-7753-4387-9BDF-55100960FC06}"/>
              </a:ext>
            </a:extLst>
          </p:cNvPr>
          <p:cNvSpPr txBox="1"/>
          <p:nvPr/>
        </p:nvSpPr>
        <p:spPr bwMode="auto">
          <a:xfrm>
            <a:off x="1989318" y="1909772"/>
            <a:ext cx="631648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Laser Mega Joule (France)</a:t>
            </a:r>
          </a:p>
          <a:p>
            <a:r>
              <a:rPr lang="en-US" dirty="0"/>
              <a:t>480xCapacitorBankModule ≈ 400MJ</a:t>
            </a:r>
          </a:p>
          <a:p>
            <a:r>
              <a:rPr lang="en-US" dirty="0"/>
              <a:t>One CBM: 860kJ @ 24kV; 360us wide 240kA current pulse; 1 pulse every 25min; 2500 kg; estimated price 70kCHF</a:t>
            </a:r>
          </a:p>
          <a:p>
            <a:r>
              <a:rPr lang="en-US" dirty="0"/>
              <a:t>total lifetime </a:t>
            </a:r>
            <a:r>
              <a:rPr lang="en-US" dirty="0">
                <a:sym typeface="Wingdings" panose="05000000000000000000" pitchFamily="2" charset="2"/>
              </a:rPr>
              <a:t> 200’000 pulses (12h of the MC)</a:t>
            </a:r>
          </a:p>
          <a:p>
            <a:r>
              <a:rPr lang="en-US" dirty="0">
                <a:sym typeface="Wingdings" panose="05000000000000000000" pitchFamily="2" charset="2"/>
              </a:rPr>
              <a:t>Cost ≈ 0.09 CHF/Joule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A14FCE-F930-43E2-8814-6A6E7FCD805E}"/>
              </a:ext>
            </a:extLst>
          </p:cNvPr>
          <p:cNvSpPr txBox="1"/>
          <p:nvPr/>
        </p:nvSpPr>
        <p:spPr bwMode="auto">
          <a:xfrm>
            <a:off x="215590" y="828906"/>
            <a:ext cx="11760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Muon Collider N of pulses </a:t>
            </a:r>
            <a:r>
              <a:rPr lang="en-US" dirty="0">
                <a:sym typeface="Wingdings" panose="05000000000000000000" pitchFamily="2" charset="2"/>
              </a:rPr>
              <a:t> 10</a:t>
            </a:r>
            <a:r>
              <a:rPr lang="en-US" baseline="30000" dirty="0">
                <a:sym typeface="Wingdings" panose="05000000000000000000" pitchFamily="2" charset="2"/>
              </a:rPr>
              <a:t>9</a:t>
            </a:r>
            <a:r>
              <a:rPr lang="en-US" dirty="0">
                <a:sym typeface="Wingdings" panose="05000000000000000000" pitchFamily="2" charset="2"/>
              </a:rPr>
              <a:t> pulses in 10 years with current peak of 60kA and a repetition period of 200ms  </a:t>
            </a: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EC0B3937-DC64-4527-9162-50071715F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96155"/>
            <a:ext cx="11376025" cy="540807"/>
          </a:xfrm>
        </p:spPr>
        <p:txBody>
          <a:bodyPr/>
          <a:lstStyle/>
          <a:p>
            <a:r>
              <a:rPr lang="en-US" dirty="0"/>
              <a:t>Cost Estimation: example of Capacitors</a:t>
            </a:r>
          </a:p>
        </p:txBody>
      </p:sp>
      <p:pic>
        <p:nvPicPr>
          <p:cNvPr id="18" name="Picture 17" descr="Diagram, schematic&#10;&#10;Description automatically generated">
            <a:extLst>
              <a:ext uri="{FF2B5EF4-FFF2-40B4-BE49-F238E27FC236}">
                <a16:creationId xmlns:a16="http://schemas.microsoft.com/office/drawing/2014/main" id="{10F4B5B5-60CD-4F61-9C99-F4CC59161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7712" y="1980710"/>
            <a:ext cx="2935327" cy="191063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558A98E-EFE6-4605-AFA0-04E1660B5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920" y="1847636"/>
            <a:ext cx="1666178" cy="21147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1AEE65E-CA0B-4777-AE22-77072B58E4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54585"/>
            <a:ext cx="5142604" cy="1905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53A89EC-68A1-4F81-8432-33A0D0124CF3}"/>
              </a:ext>
            </a:extLst>
          </p:cNvPr>
          <p:cNvSpPr txBox="1"/>
          <p:nvPr/>
        </p:nvSpPr>
        <p:spPr bwMode="auto">
          <a:xfrm>
            <a:off x="5330889" y="4329922"/>
            <a:ext cx="631648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POPS (CERN)</a:t>
            </a:r>
          </a:p>
          <a:p>
            <a:r>
              <a:rPr lang="en-US" dirty="0"/>
              <a:t>6xCapacitorContainers ≈ 20MJ</a:t>
            </a:r>
          </a:p>
          <a:p>
            <a:r>
              <a:rPr lang="en-US" dirty="0"/>
              <a:t>One CC: 3.2MJ @ 5kV; 2ms wide 2kA current pulse; 1 pulse every 1.2; 25000 kg; estimated price 500kCHF</a:t>
            </a:r>
          </a:p>
          <a:p>
            <a:r>
              <a:rPr lang="en-US" dirty="0"/>
              <a:t>total lifetime </a:t>
            </a:r>
            <a:r>
              <a:rPr lang="en-US" dirty="0">
                <a:sym typeface="Wingdings" panose="05000000000000000000" pitchFamily="2" charset="2"/>
              </a:rPr>
              <a:t> 120’000’000 pulses (1 year of the MC)</a:t>
            </a:r>
          </a:p>
          <a:p>
            <a:r>
              <a:rPr lang="en-US" dirty="0">
                <a:sym typeface="Wingdings" panose="05000000000000000000" pitchFamily="2" charset="2"/>
              </a:rPr>
              <a:t>Cost ≈ 0.15 CHF/Joule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B3FD2B3-F18D-4F91-93C2-4EA2BBEE41A4}"/>
              </a:ext>
            </a:extLst>
          </p:cNvPr>
          <p:cNvCxnSpPr/>
          <p:nvPr/>
        </p:nvCxnSpPr>
        <p:spPr>
          <a:xfrm>
            <a:off x="152400" y="4114800"/>
            <a:ext cx="11645590" cy="0"/>
          </a:xfrm>
          <a:prstGeom prst="line">
            <a:avLst/>
          </a:prstGeom>
          <a:ln w="635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16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9895A-4506-430F-8064-E1F649CF4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9D9FE0-83F6-4E90-A8BA-3FC12E4D7098}"/>
              </a:ext>
            </a:extLst>
          </p:cNvPr>
          <p:cNvSpPr txBox="1"/>
          <p:nvPr/>
        </p:nvSpPr>
        <p:spPr bwMode="auto">
          <a:xfrm>
            <a:off x="215590" y="1281583"/>
            <a:ext cx="1158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There is no existent application with very high current pulses and fast repetition rate.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A14FCE-F930-43E2-8814-6A6E7FCD805E}"/>
              </a:ext>
            </a:extLst>
          </p:cNvPr>
          <p:cNvSpPr txBox="1"/>
          <p:nvPr/>
        </p:nvSpPr>
        <p:spPr bwMode="auto">
          <a:xfrm>
            <a:off x="215590" y="828906"/>
            <a:ext cx="117608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Muon Collider N of pulses </a:t>
            </a:r>
            <a:r>
              <a:rPr lang="en-US" dirty="0">
                <a:sym typeface="Wingdings" panose="05000000000000000000" pitchFamily="2" charset="2"/>
              </a:rPr>
              <a:t> 10</a:t>
            </a:r>
            <a:r>
              <a:rPr lang="en-US" baseline="30000" dirty="0">
                <a:sym typeface="Wingdings" panose="05000000000000000000" pitchFamily="2" charset="2"/>
              </a:rPr>
              <a:t>9</a:t>
            </a:r>
            <a:r>
              <a:rPr lang="en-US" dirty="0">
                <a:sym typeface="Wingdings" panose="05000000000000000000" pitchFamily="2" charset="2"/>
              </a:rPr>
              <a:t> pulses in 10years with current peak of 60kA and a repetition period of 200us  </a:t>
            </a: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EC0B3937-DC64-4527-9162-50071715F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96155"/>
            <a:ext cx="11376025" cy="540807"/>
          </a:xfrm>
        </p:spPr>
        <p:txBody>
          <a:bodyPr/>
          <a:lstStyle/>
          <a:p>
            <a:r>
              <a:rPr lang="en-US" dirty="0"/>
              <a:t>Cost Estimation: example of Capacitors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1AEE65E-CA0B-4777-AE22-77072B58E4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1780"/>
            <a:ext cx="5142604" cy="19050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53A89EC-68A1-4F81-8432-33A0D0124CF3}"/>
              </a:ext>
            </a:extLst>
          </p:cNvPr>
          <p:cNvSpPr txBox="1"/>
          <p:nvPr/>
        </p:nvSpPr>
        <p:spPr bwMode="auto">
          <a:xfrm>
            <a:off x="5330889" y="1747117"/>
            <a:ext cx="631648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POPS (CERN)</a:t>
            </a:r>
          </a:p>
          <a:p>
            <a:r>
              <a:rPr lang="en-US" dirty="0"/>
              <a:t>6xCapacitorContainers ≈ 20MJ</a:t>
            </a:r>
          </a:p>
          <a:p>
            <a:r>
              <a:rPr lang="en-US" dirty="0"/>
              <a:t>One CC: 3.2MJ @ 5kV; 2ms wide 2kA current pulse; 1 pulse every 1.2; 25000 kg; estimated price 500kCHF</a:t>
            </a:r>
          </a:p>
          <a:p>
            <a:r>
              <a:rPr lang="en-US" dirty="0"/>
              <a:t>total lifetime </a:t>
            </a:r>
            <a:r>
              <a:rPr lang="en-US" dirty="0">
                <a:sym typeface="Wingdings" panose="05000000000000000000" pitchFamily="2" charset="2"/>
              </a:rPr>
              <a:t> 120’000’000 pulses (1 year of the MC)</a:t>
            </a:r>
          </a:p>
          <a:p>
            <a:r>
              <a:rPr lang="en-US" dirty="0">
                <a:sym typeface="Wingdings" panose="05000000000000000000" pitchFamily="2" charset="2"/>
              </a:rPr>
              <a:t>Cost ≈ 0.15 CHF/Joule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F0CCC8-5C57-42E4-9875-BE81A3D9225C}"/>
              </a:ext>
            </a:extLst>
          </p:cNvPr>
          <p:cNvSpPr txBox="1"/>
          <p:nvPr/>
        </p:nvSpPr>
        <p:spPr bwMode="auto">
          <a:xfrm>
            <a:off x="131879" y="3646971"/>
            <a:ext cx="75643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Applying POPS to the MC, we need to reduce the </a:t>
            </a:r>
            <a:r>
              <a:rPr lang="en-US" dirty="0" err="1"/>
              <a:t>Efield</a:t>
            </a:r>
            <a:r>
              <a:rPr lang="en-US" dirty="0"/>
              <a:t> in the capacitor by a factor of 2-3, therefore the energy density by a factor 4-9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599D00-1C60-4EE6-8BFD-7132427C361E}"/>
              </a:ext>
            </a:extLst>
          </p:cNvPr>
          <p:cNvSpPr txBox="1"/>
          <p:nvPr/>
        </p:nvSpPr>
        <p:spPr bwMode="auto">
          <a:xfrm>
            <a:off x="8453438" y="3974386"/>
            <a:ext cx="3886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Is that enough? Too much?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ED9071-51DE-43DC-A2A4-951351D71ACA}"/>
              </a:ext>
            </a:extLst>
          </p:cNvPr>
          <p:cNvSpPr txBox="1"/>
          <p:nvPr/>
        </p:nvSpPr>
        <p:spPr bwMode="auto">
          <a:xfrm>
            <a:off x="8418449" y="3437641"/>
            <a:ext cx="3582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Attempt for order of magnitude</a:t>
            </a:r>
          </a:p>
          <a:p>
            <a:r>
              <a:rPr lang="en-US" dirty="0">
                <a:sym typeface="Wingdings" panose="05000000000000000000" pitchFamily="2" charset="2"/>
              </a:rPr>
              <a:t>Cost ≈ 1.5 CHF/Joule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84BC62-3003-40EF-8AD1-835BC1494D24}"/>
              </a:ext>
            </a:extLst>
          </p:cNvPr>
          <p:cNvSpPr txBox="1"/>
          <p:nvPr/>
        </p:nvSpPr>
        <p:spPr bwMode="auto">
          <a:xfrm>
            <a:off x="131879" y="4445256"/>
            <a:ext cx="40210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ighlight>
                  <a:srgbClr val="FFFF00"/>
                </a:highlight>
                <a:sym typeface="Wingdings" panose="05000000000000000000" pitchFamily="2" charset="2"/>
              </a:rPr>
              <a:t>With the same large approximation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5CD635-1123-4A98-A470-393A69007C7F}"/>
              </a:ext>
            </a:extLst>
          </p:cNvPr>
          <p:cNvSpPr txBox="1"/>
          <p:nvPr/>
        </p:nvSpPr>
        <p:spPr bwMode="auto">
          <a:xfrm>
            <a:off x="112829" y="5199886"/>
            <a:ext cx="60979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Cost Capacitor ≈ 1.5 CHF/Joule</a:t>
            </a:r>
          </a:p>
          <a:p>
            <a:r>
              <a:rPr lang="en-US" dirty="0">
                <a:sym typeface="Wingdings" panose="05000000000000000000" pitchFamily="2" charset="2"/>
              </a:rPr>
              <a:t>Cost Inductance ≈ 0.8 CHF/Joule</a:t>
            </a:r>
          </a:p>
          <a:p>
            <a:r>
              <a:rPr lang="en-US" dirty="0">
                <a:sym typeface="Wingdings" panose="05000000000000000000" pitchFamily="2" charset="2"/>
              </a:rPr>
              <a:t>Cost Active Filter ≈ 0.2 CHF/</a:t>
            </a:r>
            <a:r>
              <a:rPr lang="en-US" dirty="0" err="1">
                <a:sym typeface="Wingdings" panose="05000000000000000000" pitchFamily="2" charset="2"/>
              </a:rPr>
              <a:t>Wpk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F801B03-7103-40CE-87C4-6587B8D8B6EE}"/>
              </a:ext>
            </a:extLst>
          </p:cNvPr>
          <p:cNvSpPr txBox="1"/>
          <p:nvPr/>
        </p:nvSpPr>
        <p:spPr bwMode="auto">
          <a:xfrm>
            <a:off x="4953000" y="5319211"/>
            <a:ext cx="58864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Acceleration for 3TeV collider in 2 stages  2.2BCHF</a:t>
            </a:r>
          </a:p>
          <a:p>
            <a:r>
              <a:rPr lang="en-US" dirty="0">
                <a:sym typeface="Wingdings" panose="05000000000000000000" pitchFamily="2" charset="2"/>
              </a:rPr>
              <a:t>Acceleration for 3TeV collider in 3 stages  4.2BCHF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D5202CED-1B42-4D66-9CAA-BE9025AB73AE}"/>
              </a:ext>
            </a:extLst>
          </p:cNvPr>
          <p:cNvSpPr/>
          <p:nvPr/>
        </p:nvSpPr>
        <p:spPr>
          <a:xfrm>
            <a:off x="7735505" y="3819719"/>
            <a:ext cx="68294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22C4338F-5CDF-4EA6-8DB7-FEA0EBB6907D}"/>
              </a:ext>
            </a:extLst>
          </p:cNvPr>
          <p:cNvSpPr/>
          <p:nvPr/>
        </p:nvSpPr>
        <p:spPr>
          <a:xfrm rot="5400000">
            <a:off x="1296205" y="4819692"/>
            <a:ext cx="455589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98172409-E062-4F2C-B8D2-5E03B82DF4BC}"/>
              </a:ext>
            </a:extLst>
          </p:cNvPr>
          <p:cNvSpPr/>
          <p:nvPr/>
        </p:nvSpPr>
        <p:spPr>
          <a:xfrm>
            <a:off x="4086352" y="5489977"/>
            <a:ext cx="682944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D09682C-2B23-445E-AEB2-435F321BD926}"/>
              </a:ext>
            </a:extLst>
          </p:cNvPr>
          <p:cNvSpPr txBox="1"/>
          <p:nvPr/>
        </p:nvSpPr>
        <p:spPr bwMode="auto">
          <a:xfrm>
            <a:off x="4953000" y="4972092"/>
            <a:ext cx="5867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Only Material, no Civil Engineer no installation: </a:t>
            </a:r>
          </a:p>
        </p:txBody>
      </p:sp>
    </p:spTree>
    <p:extLst>
      <p:ext uri="{BB962C8B-B14F-4D97-AF65-F5344CB8AC3E}">
        <p14:creationId xmlns:p14="http://schemas.microsoft.com/office/powerpoint/2010/main" val="283262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Next Steps and 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166841"/>
            <a:ext cx="11247040" cy="4926455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GB" sz="2400" b="0" dirty="0"/>
              <a:t>Define a R&amp;D Road Map </a:t>
            </a:r>
          </a:p>
          <a:p>
            <a:pPr marL="666750" lvl="1" indent="-342900">
              <a:buFontTx/>
              <a:buChar char="-"/>
            </a:pPr>
            <a:r>
              <a:rPr lang="en-GB" sz="2100" b="0" dirty="0">
                <a:solidFill>
                  <a:schemeClr val="bg2">
                    <a:lumMod val="10000"/>
                  </a:schemeClr>
                </a:solidFill>
              </a:rPr>
              <a:t>Power electronics for Active Filter and Switches</a:t>
            </a:r>
          </a:p>
          <a:p>
            <a:pPr marL="666750" lvl="1" indent="-342900">
              <a:buFontTx/>
              <a:buChar char="-"/>
            </a:pPr>
            <a:r>
              <a:rPr lang="en-GB" sz="2100" b="0" dirty="0">
                <a:solidFill>
                  <a:schemeClr val="bg2">
                    <a:lumMod val="10000"/>
                  </a:schemeClr>
                </a:solidFill>
              </a:rPr>
              <a:t>High voltage storage capacitor with fast pulse discharge and high repetition rate</a:t>
            </a:r>
          </a:p>
          <a:p>
            <a:pPr marL="666750" lvl="1" indent="-342900">
              <a:buFontTx/>
              <a:buChar char="-"/>
            </a:pPr>
            <a:r>
              <a:rPr lang="en-GB" sz="2100" b="0" dirty="0">
                <a:solidFill>
                  <a:schemeClr val="bg2">
                    <a:lumMod val="10000"/>
                  </a:schemeClr>
                </a:solidFill>
              </a:rPr>
              <a:t>Inductor</a:t>
            </a:r>
            <a:r>
              <a:rPr lang="en-GB" sz="2100" dirty="0">
                <a:solidFill>
                  <a:schemeClr val="bg2">
                    <a:lumMod val="10000"/>
                  </a:schemeClr>
                </a:solidFill>
              </a:rPr>
              <a:t> design</a:t>
            </a:r>
          </a:p>
          <a:p>
            <a:pPr marL="666750" lvl="1" indent="-342900">
              <a:buFontTx/>
              <a:buChar char="-"/>
            </a:pPr>
            <a:r>
              <a:rPr lang="en-GB" sz="2100" dirty="0">
                <a:solidFill>
                  <a:schemeClr val="bg2">
                    <a:lumMod val="10000"/>
                  </a:schemeClr>
                </a:solidFill>
              </a:rPr>
              <a:t>Samples testing is required to determine limits of NRG storage elements in MC application conditions</a:t>
            </a:r>
          </a:p>
          <a:p>
            <a:pPr marL="342900" indent="-342900">
              <a:buFontTx/>
              <a:buChar char="-"/>
            </a:pPr>
            <a:r>
              <a:rPr lang="en-GB" b="0" dirty="0">
                <a:solidFill>
                  <a:schemeClr val="bg2">
                    <a:lumMod val="10000"/>
                  </a:schemeClr>
                </a:solidFill>
              </a:rPr>
              <a:t>Necessary cooperation with magnet’s expert for a combined optimisation</a:t>
            </a:r>
          </a:p>
          <a:p>
            <a:pPr marL="666750" lvl="1" indent="-342900">
              <a:buFontTx/>
              <a:buChar char="-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NRG of the airgap versus vacuum chamber (how can we minimize it?)</a:t>
            </a:r>
          </a:p>
          <a:p>
            <a:pPr marL="666750" lvl="1" indent="-342900">
              <a:buFontTx/>
              <a:buChar char="-"/>
            </a:pPr>
            <a:r>
              <a:rPr lang="en-GB" sz="1800" b="0" dirty="0"/>
              <a:t>Magnets’ design should aim at reducing the total inductance due to pulsed operation (voltage levels) </a:t>
            </a:r>
          </a:p>
          <a:p>
            <a:pPr marL="666750" lvl="1" indent="-342900">
              <a:buFontTx/>
              <a:buChar char="-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Can we increase the peak current above that required for injection-extraction? (beneficial for the powering system)</a:t>
            </a:r>
          </a:p>
          <a:p>
            <a:endParaRPr lang="en-GB" b="0" dirty="0">
              <a:solidFill>
                <a:schemeClr val="bg2">
                  <a:lumMod val="10000"/>
                </a:schemeClr>
              </a:solidFill>
            </a:endParaRPr>
          </a:p>
          <a:p>
            <a:pPr marL="342900" indent="-342900">
              <a:buFontTx/>
              <a:buChar char="-"/>
            </a:pPr>
            <a:endParaRPr lang="en-GB" b="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C471B6-7FA9-4102-BC6F-1E959FD1B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fld id="{D7B1ABA5-F20B-4A91-977F-3C593E8CC3AC}" type="datetime1">
              <a:rPr lang="en-US" smtClean="0">
                <a:solidFill>
                  <a:schemeClr val="bg1"/>
                </a:solidFill>
              </a:rPr>
              <a:t>9/20/2021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535926-1DE5-429E-A98D-E5769B97E7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55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990600"/>
            <a:ext cx="11247040" cy="5257800"/>
          </a:xfrm>
        </p:spPr>
        <p:txBody>
          <a:bodyPr>
            <a:normAutofit/>
          </a:bodyPr>
          <a:lstStyle/>
          <a:p>
            <a:r>
              <a:rPr lang="en-GB" sz="2400" b="0" dirty="0"/>
              <a:t>-   </a:t>
            </a:r>
            <a:r>
              <a:rPr lang="en-GB" sz="2400" dirty="0"/>
              <a:t>Power scheme not addressable with standard power converters</a:t>
            </a:r>
          </a:p>
          <a:p>
            <a:pPr marL="666750" lvl="1" indent="-342900">
              <a:buFontTx/>
              <a:buChar char="-"/>
            </a:pPr>
            <a:r>
              <a:rPr lang="en-GB" sz="2100" b="0" dirty="0"/>
              <a:t>Resonant circuit relieves power demands on the electronics</a:t>
            </a:r>
          </a:p>
          <a:p>
            <a:pPr marL="342900" indent="-342900">
              <a:buFontTx/>
              <a:buChar char="-"/>
            </a:pPr>
            <a:r>
              <a:rPr lang="en-GB" sz="2400" dirty="0"/>
              <a:t>Reach a compromise in the waveform of B-Field </a:t>
            </a:r>
          </a:p>
          <a:p>
            <a:pPr marL="666750" lvl="1" indent="-342900">
              <a:buFontTx/>
              <a:buChar char="-"/>
            </a:pPr>
            <a:r>
              <a:rPr lang="en-GB" sz="2100" dirty="0"/>
              <a:t>To reduce linear portion as much as possible</a:t>
            </a:r>
          </a:p>
          <a:p>
            <a:pPr marL="342900" indent="-342900">
              <a:buFontTx/>
              <a:buChar char="-"/>
            </a:pPr>
            <a:r>
              <a:rPr lang="en-GB" sz="2400" dirty="0"/>
              <a:t>Need for input from magnet’s expert in the near future</a:t>
            </a:r>
          </a:p>
          <a:p>
            <a:pPr marL="342900" indent="-342900">
              <a:buFontTx/>
              <a:buChar char="-"/>
            </a:pPr>
            <a:r>
              <a:rPr lang="en-GB" sz="2400" dirty="0"/>
              <a:t>High number of power sectors/converters (&gt;200)</a:t>
            </a:r>
          </a:p>
          <a:p>
            <a:pPr marL="666750" lvl="1" indent="-342900">
              <a:buFontTx/>
              <a:buChar char="-"/>
            </a:pPr>
            <a:r>
              <a:rPr lang="en-GB" sz="2100" dirty="0"/>
              <a:t>To p</a:t>
            </a:r>
            <a:r>
              <a:rPr lang="en-GB" sz="2100" b="0" dirty="0"/>
              <a:t>revent large voltage levels and isolation issues. </a:t>
            </a:r>
          </a:p>
          <a:p>
            <a:pPr marL="666750" lvl="1" indent="-342900">
              <a:buFontTx/>
              <a:buChar char="-"/>
            </a:pPr>
            <a:r>
              <a:rPr lang="en-GB" sz="2100" b="0" dirty="0"/>
              <a:t>Power of individual sector still challenging</a:t>
            </a:r>
          </a:p>
          <a:p>
            <a:pPr marL="342900" indent="-342900">
              <a:buFontTx/>
              <a:buChar char="-"/>
            </a:pPr>
            <a:r>
              <a:rPr lang="en-GB" sz="2400" dirty="0"/>
              <a:t>R&amp;D greatly required in many fields (storage means, power switching, …)</a:t>
            </a:r>
          </a:p>
          <a:p>
            <a:pPr marL="666750" lvl="1" indent="-342900">
              <a:buFontTx/>
              <a:buChar char="-"/>
            </a:pPr>
            <a:r>
              <a:rPr lang="en-GB" sz="2100" dirty="0"/>
              <a:t>To determine the feasibility of the powering and estimate costs</a:t>
            </a:r>
          </a:p>
          <a:p>
            <a:endParaRPr lang="en-GB" sz="2400" b="0" dirty="0">
              <a:solidFill>
                <a:srgbClr val="FF0000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C471B6-7FA9-4102-BC6F-1E959FD1B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fld id="{D7B1ABA5-F20B-4A91-977F-3C593E8CC3AC}" type="datetime1">
              <a:rPr lang="en-US" smtClean="0">
                <a:solidFill>
                  <a:schemeClr val="bg1"/>
                </a:solidFill>
              </a:rPr>
              <a:t>9/20/2021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535926-1DE5-429E-A98D-E5769B97E7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08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150470"/>
            <a:ext cx="11376025" cy="540807"/>
          </a:xfrm>
        </p:spPr>
        <p:txBody>
          <a:bodyPr/>
          <a:lstStyle/>
          <a:p>
            <a:r>
              <a:rPr lang="en-US" dirty="0"/>
              <a:t>Introduction: Problem Statement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7C9884-FD99-4570-A531-44A6772EFA04}"/>
              </a:ext>
            </a:extLst>
          </p:cNvPr>
          <p:cNvSpPr txBox="1"/>
          <p:nvPr/>
        </p:nvSpPr>
        <p:spPr bwMode="auto">
          <a:xfrm>
            <a:off x="214332" y="952590"/>
            <a:ext cx="63246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100" b="1" dirty="0">
                <a:solidFill>
                  <a:schemeClr val="tx2"/>
                </a:solidFill>
              </a:rPr>
              <a:t>Powering dipole magnets with fast rising magnetic field with repetition frequency of 5Hz</a:t>
            </a:r>
            <a:endParaRPr lang="en-GB" sz="2100" b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">
                <a:extLst>
                  <a:ext uri="{FF2B5EF4-FFF2-40B4-BE49-F238E27FC236}">
                    <a16:creationId xmlns:a16="http://schemas.microsoft.com/office/drawing/2014/main" id="{96189ADB-0613-4BDF-9207-CC1ED93FFA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2400" y="1828800"/>
                <a:ext cx="7467600" cy="4282287"/>
              </a:xfrm>
            </p:spPr>
            <p:txBody>
              <a:bodyPr/>
              <a:lstStyle/>
              <a:p>
                <a:pPr marL="342900" indent="-342900">
                  <a:buFontTx/>
                  <a:buChar char="-"/>
                </a:pPr>
                <a:r>
                  <a:rPr lang="en-US" dirty="0"/>
                  <a:t>Example: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US" dirty="0"/>
                  <a:t>Powering dipoles for a B field swing 4T (-2T </a:t>
                </a:r>
                <a:r>
                  <a:rPr lang="en-GB" dirty="0"/>
                  <a:t>→</a:t>
                </a:r>
                <a:r>
                  <a:rPr lang="en-US" dirty="0"/>
                  <a:t> 2T) in 2ms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US" dirty="0"/>
                  <a:t>Energy stored in the magnetic fields of the dipoles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        </m:t>
                    </m:r>
                  </m:oMath>
                </a14:m>
                <a:endParaRPr lang="es-AR" dirty="0"/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>
                              <a:latin typeface="Cambria Math" panose="02040503050406030204" pitchFamily="18" charset="0"/>
                            </a:rPr>
                            <m:t>2 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>
                          <a:latin typeface="Cambria Math" panose="02040503050406030204" pitchFamily="18" charset="0"/>
                        </a:rPr>
                        <m:t> .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𝑟𝑎𝑚𝑝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.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  <m:r>
                        <a:rPr lang="en-US">
                          <a:latin typeface="Cambria Math" panose="02040503050406030204" pitchFamily="18" charset="0"/>
                        </a:rPr>
                        <m:t>=64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MJ</m:t>
                      </m:r>
                      <m:r>
                        <a:rPr lang="en-US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  <a:p>
                <a:pPr marL="666900" lvl="1" indent="-342900">
                  <a:buFontTx/>
                  <a:buChar char="-"/>
                </a:pPr>
                <a:endParaRPr lang="en-GB" dirty="0"/>
              </a:p>
              <a:p>
                <a:pPr marL="666900" lvl="1" indent="-342900">
                  <a:buFontTx/>
                  <a:buChar char="-"/>
                </a:pPr>
                <a:r>
                  <a:rPr lang="en-GB" dirty="0"/>
                  <a:t>Linear ramp requires a huge amount of power    </a:t>
                </a:r>
                <a:r>
                  <a:rPr lang="en-US" dirty="0"/>
                  <a:t>	</a:t>
                </a:r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5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𝑔𝑎𝑝</m:t>
                              </m:r>
                            </m:sub>
                          </m:sSub>
                        </m:num>
                        <m:den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5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.</m:t>
                      </m:r>
                      <m:f>
                        <m:fPr>
                          <m:ctrlPr>
                            <a:rPr lang="en-US" sz="1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5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p>
                            <m:sSupPr>
                              <m:ctrlP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15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15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5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=128</m:t>
                      </m:r>
                      <m:r>
                        <a:rPr lang="en-US" sz="1500" b="0" i="1" smtClean="0">
                          <a:latin typeface="Cambria Math" panose="02040503050406030204" pitchFamily="18" charset="0"/>
                        </a:rPr>
                        <m:t>𝐺𝑊</m:t>
                      </m:r>
                    </m:oMath>
                  </m:oMathPara>
                </a14:m>
                <a:endParaRPr lang="en-US" sz="1100" dirty="0"/>
              </a:p>
              <a:p>
                <a:pPr marL="342900" indent="-342900">
                  <a:buFontTx/>
                  <a:buChar char="-"/>
                </a:pPr>
                <a:r>
                  <a:rPr lang="en-US" sz="1800" dirty="0"/>
                  <a:t>Solving this with Conventional Power Electronics is virtually impossible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US" sz="1600" dirty="0"/>
                  <a:t>Energy stored in Converter much higher than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64 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MJ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/>
                  <a:t> (2-3 times more )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US" sz="1600" dirty="0"/>
                  <a:t>Complex/costly/lossy converter</a:t>
                </a:r>
              </a:p>
              <a:p>
                <a:pPr marL="342900" indent="-342900">
                  <a:buFontTx/>
                  <a:buChar char="-"/>
                </a:pPr>
                <a:endParaRPr lang="en-US" dirty="0"/>
              </a:p>
              <a:p>
                <a:endParaRPr lang="en-US" dirty="0"/>
              </a:p>
              <a:p>
                <a:pPr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6" name="Content Placeholder 1">
                <a:extLst>
                  <a:ext uri="{FF2B5EF4-FFF2-40B4-BE49-F238E27FC236}">
                    <a16:creationId xmlns:a16="http://schemas.microsoft.com/office/drawing/2014/main" id="{96189ADB-0613-4BDF-9207-CC1ED93FFA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828800"/>
                <a:ext cx="7467600" cy="4282287"/>
              </a:xfrm>
              <a:blipFill>
                <a:blip r:embed="rId2"/>
                <a:stretch>
                  <a:fillRect l="-2041" t="-2849" b="-68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ight Brace 16">
            <a:extLst>
              <a:ext uri="{FF2B5EF4-FFF2-40B4-BE49-F238E27FC236}">
                <a16:creationId xmlns:a16="http://schemas.microsoft.com/office/drawing/2014/main" id="{54185334-8DC6-40CE-9EBF-98D310B344A3}"/>
              </a:ext>
            </a:extLst>
          </p:cNvPr>
          <p:cNvSpPr/>
          <p:nvPr/>
        </p:nvSpPr>
        <p:spPr>
          <a:xfrm rot="5400000">
            <a:off x="3848100" y="2593180"/>
            <a:ext cx="228600" cy="1828800"/>
          </a:xfrm>
          <a:prstGeom prst="rightBrace">
            <a:avLst>
              <a:gd name="adj1" fmla="val 8333"/>
              <a:gd name="adj2" fmla="val 49351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8B51D31-C564-4F7D-AE6D-D63D965D0C8B}"/>
                  </a:ext>
                </a:extLst>
              </p:cNvPr>
              <p:cNvSpPr txBox="1"/>
              <p:nvPr/>
            </p:nvSpPr>
            <p:spPr bwMode="auto">
              <a:xfrm>
                <a:off x="3695700" y="3507580"/>
                <a:ext cx="533400" cy="3919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𝑔𝑎𝑝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8B51D31-C564-4F7D-AE6D-D63D965D0C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95700" y="3507580"/>
                <a:ext cx="533400" cy="391902"/>
              </a:xfrm>
              <a:prstGeom prst="rect">
                <a:avLst/>
              </a:prstGeom>
              <a:blipFill>
                <a:blip r:embed="rId3"/>
                <a:stretch>
                  <a:fillRect r="-4545" b="-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picture containing shape&#10;&#10;Description automatically generated">
            <a:extLst>
              <a:ext uri="{FF2B5EF4-FFF2-40B4-BE49-F238E27FC236}">
                <a16:creationId xmlns:a16="http://schemas.microsoft.com/office/drawing/2014/main" id="{1CE67BEB-D4C2-4E82-889B-AC69940A62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r="35355"/>
          <a:stretch/>
        </p:blipFill>
        <p:spPr>
          <a:xfrm>
            <a:off x="7510428" y="1093445"/>
            <a:ext cx="3848207" cy="309815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061B12B-32F4-4291-8BCE-872E1CE6B6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9200" y="4572000"/>
            <a:ext cx="2286000" cy="139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An alternative strategy: resonant converter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1907723C-B8A1-4E71-88DE-45041CB76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41007"/>
            <a:ext cx="7226350" cy="494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81E1978-9330-4B73-ACE4-CCB14EEAF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059" y="971785"/>
            <a:ext cx="6949741" cy="3219215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US" dirty="0"/>
              <a:t>Natural resonant discharge 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The energy initially stored in the capacitors is transfer to the magnets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Lineal ramp approximated by resonance of two harmonics</a:t>
            </a:r>
          </a:p>
          <a:p>
            <a:pPr marL="666900" lvl="1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Active Filter (AF)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Built with modern power electronics.</a:t>
            </a:r>
          </a:p>
          <a:p>
            <a:pPr marL="666900" lvl="1" indent="-342900">
              <a:buFontTx/>
              <a:buChar char="-"/>
            </a:pPr>
            <a:r>
              <a:rPr lang="en-US" dirty="0"/>
              <a:t>Corrects current through magnet 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s-A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B-Field</a:t>
            </a:r>
            <a:r>
              <a:rPr lang="en-US" dirty="0"/>
              <a:t>) to make it linear</a:t>
            </a:r>
          </a:p>
          <a:p>
            <a:pPr lvl="1" indent="0">
              <a:buNone/>
            </a:pP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682336A-6B9E-4E6E-8866-ED2FF39B9024}"/>
              </a:ext>
            </a:extLst>
          </p:cNvPr>
          <p:cNvSpPr txBox="1">
            <a:spLocks/>
          </p:cNvSpPr>
          <p:nvPr/>
        </p:nvSpPr>
        <p:spPr bwMode="auto">
          <a:xfrm>
            <a:off x="213059" y="4419601"/>
            <a:ext cx="6416341" cy="1752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Tx/>
              <a:buChar char="-"/>
            </a:pPr>
            <a:r>
              <a:rPr lang="en-US" dirty="0"/>
              <a:t>Advantages</a:t>
            </a:r>
          </a:p>
          <a:p>
            <a:pPr marL="666900" lvl="1" indent="-342900">
              <a:buFontTx/>
              <a:buChar char="-"/>
            </a:pPr>
            <a:r>
              <a:rPr lang="en-GB" dirty="0"/>
              <a:t>Less power handle by Power Electronics</a:t>
            </a:r>
          </a:p>
          <a:p>
            <a:pPr marL="666900" lvl="1" indent="-342900">
              <a:buFontTx/>
              <a:buChar char="-"/>
            </a:pPr>
            <a:r>
              <a:rPr lang="en-GB" dirty="0"/>
              <a:t>Minimum energy storage configuration</a:t>
            </a:r>
          </a:p>
          <a:p>
            <a:pPr lvl="1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12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386821"/>
            <a:ext cx="11376025" cy="540807"/>
          </a:xfrm>
        </p:spPr>
        <p:txBody>
          <a:bodyPr/>
          <a:lstStyle/>
          <a:p>
            <a:r>
              <a:rPr lang="en-US" dirty="0"/>
              <a:t>Optimization of the B Field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3FBD2B2-0701-4F47-9AB7-1CAA8B505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039" y="1066800"/>
            <a:ext cx="11376024" cy="685800"/>
          </a:xfrm>
        </p:spPr>
        <p:txBody>
          <a:bodyPr/>
          <a:lstStyle/>
          <a:p>
            <a:r>
              <a:rPr lang="en-US" dirty="0"/>
              <a:t>A further improvement in the design can be achieved if some compromise can be accepted with respect to the linear ramping up of the </a:t>
            </a:r>
            <a:r>
              <a:rPr lang="en-US" dirty="0" err="1"/>
              <a:t>Bref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9DF5A6E-2514-4667-AAF8-8433468D2477}"/>
              </a:ext>
            </a:extLst>
          </p:cNvPr>
          <p:cNvSpPr txBox="1">
            <a:spLocks/>
          </p:cNvSpPr>
          <p:nvPr/>
        </p:nvSpPr>
        <p:spPr bwMode="auto">
          <a:xfrm>
            <a:off x="6256360" y="1904720"/>
            <a:ext cx="5120941" cy="35240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Font typeface="Arial"/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1F6AC7-9B89-4C7E-A9B2-FB041C2BA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2105638"/>
            <a:ext cx="5120941" cy="28778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FAA07B-6CFF-497F-AF67-A7D275148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893" y="1990058"/>
            <a:ext cx="5120941" cy="2877884"/>
          </a:xfrm>
          <a:prstGeom prst="rect">
            <a:avLst/>
          </a:prstGeom>
        </p:spPr>
      </p:pic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509C2207-0CF8-4385-91ED-3E413E9CF515}"/>
              </a:ext>
            </a:extLst>
          </p:cNvPr>
          <p:cNvSpPr txBox="1">
            <a:spLocks/>
          </p:cNvSpPr>
          <p:nvPr/>
        </p:nvSpPr>
        <p:spPr bwMode="auto">
          <a:xfrm>
            <a:off x="369781" y="5579185"/>
            <a:ext cx="11376024" cy="685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portion of sinus slightly deviate from a linear acceleration, but the peak power is greatly reduced (30%)</a:t>
            </a: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AA7E0333-B34B-4768-A9A6-9D258EABAB6A}"/>
              </a:ext>
            </a:extLst>
          </p:cNvPr>
          <p:cNvSpPr txBox="1">
            <a:spLocks/>
          </p:cNvSpPr>
          <p:nvPr/>
        </p:nvSpPr>
        <p:spPr bwMode="auto">
          <a:xfrm>
            <a:off x="403039" y="4953280"/>
            <a:ext cx="4473761" cy="383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i="1" dirty="0"/>
              <a:t>B-Field: Linear vs. Sine portion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7BCD99E0-8357-4070-8739-1E736EDE1352}"/>
              </a:ext>
            </a:extLst>
          </p:cNvPr>
          <p:cNvSpPr txBox="1">
            <a:spLocks/>
          </p:cNvSpPr>
          <p:nvPr/>
        </p:nvSpPr>
        <p:spPr bwMode="auto">
          <a:xfrm>
            <a:off x="6293531" y="4913760"/>
            <a:ext cx="4603069" cy="383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i="1" dirty="0"/>
              <a:t>Peak Power: Linear Vs Sine portion</a:t>
            </a:r>
          </a:p>
        </p:txBody>
      </p:sp>
    </p:spTree>
    <p:extLst>
      <p:ext uri="{BB962C8B-B14F-4D97-AF65-F5344CB8AC3E}">
        <p14:creationId xmlns:p14="http://schemas.microsoft.com/office/powerpoint/2010/main" val="71352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386821"/>
            <a:ext cx="11376025" cy="540807"/>
          </a:xfrm>
        </p:spPr>
        <p:txBody>
          <a:bodyPr/>
          <a:lstStyle/>
          <a:p>
            <a:r>
              <a:rPr lang="en-US" dirty="0"/>
              <a:t>Optimization of the B Field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3FBD2B2-0701-4F47-9AB7-1CAA8B505D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9781" y="927628"/>
                <a:ext cx="11376024" cy="5199856"/>
              </a:xfrm>
            </p:spPr>
            <p:txBody>
              <a:bodyPr/>
              <a:lstStyle/>
              <a:p>
                <a:pPr marL="342900" indent="-342900">
                  <a:buFontTx/>
                  <a:buChar char="-"/>
                </a:pPr>
                <a:r>
                  <a:rPr lang="en-US" dirty="0"/>
                  <a:t>Currently developing an optimization tool for minimizing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US" dirty="0"/>
                  <a:t>Costs (passive components and AF)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US" dirty="0"/>
                  <a:t>Volume and energy </a:t>
                </a:r>
                <a:r>
                  <a:rPr lang="en-US" dirty="0" smtClean="0"/>
                  <a:t>of the storage </a:t>
                </a:r>
                <a:r>
                  <a:rPr lang="en-US" dirty="0"/>
                  <a:t>means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GB" dirty="0"/>
                  <a:t>Operational loses (Active Power)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/>
                  <a:t>Inputs: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sSubSup>
                      <m:sSubSup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𝑑𝐵</m:t>
                                </m:r>
                              </m:num>
                              <m:den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b="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𝑑𝐵</m:t>
                                </m:r>
                              </m:num>
                              <m:den>
                                <m:r>
                                  <a:rPr lang="en-US" b="0" i="1">
                                    <a:latin typeface="Cambria Math" panose="02040503050406030204" pitchFamily="18" charset="0"/>
                                  </a:rPr>
                                  <m:t>𝑑𝑡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𝑇𝑟𝑎𝑚𝑝</m:t>
                    </m:r>
                  </m:oMath>
                </a14:m>
                <a:endParaRPr lang="en-GB" dirty="0"/>
              </a:p>
              <a:p>
                <a:pPr marL="342900" indent="-342900">
                  <a:buFontTx/>
                  <a:buChar char="-"/>
                </a:pPr>
                <a:r>
                  <a:rPr lang="en-GB" dirty="0"/>
                  <a:t>Outputs: 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GB" dirty="0"/>
                  <a:t>Optimal harmonics to reduce AF </a:t>
                </a:r>
                <a:r>
                  <a:rPr lang="en-GB" dirty="0" smtClean="0"/>
                  <a:t>utilisation</a:t>
                </a:r>
                <a:endParaRPr lang="en-GB" dirty="0"/>
              </a:p>
              <a:p>
                <a:pPr marL="666900" lvl="1" indent="-342900">
                  <a:buFontTx/>
                  <a:buChar char="-"/>
                </a:pPr>
                <a:r>
                  <a:rPr lang="en-GB" dirty="0"/>
                  <a:t>Components values for natural resonance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GB" dirty="0"/>
                  <a:t>Evaluation of cost function/s</a:t>
                </a:r>
              </a:p>
              <a:p>
                <a:pPr marL="342900" indent="-342900">
                  <a:buFontTx/>
                  <a:buChar char="-"/>
                </a:pPr>
                <a:r>
                  <a:rPr lang="en-GB" dirty="0"/>
                  <a:t>Flexible and adaptable tool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GB" dirty="0"/>
                  <a:t>Allows you to try different sets of inputs</a:t>
                </a:r>
              </a:p>
              <a:p>
                <a:pPr marL="666900" lvl="1" indent="-342900">
                  <a:buFontTx/>
                  <a:buChar char="-"/>
                </a:pPr>
                <a:r>
                  <a:rPr lang="en-GB" dirty="0"/>
                  <a:t>Room for change or improvement of mathematical model of components</a:t>
                </a: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53FBD2B2-0701-4F47-9AB7-1CAA8B505D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781" y="927628"/>
                <a:ext cx="11376024" cy="5199856"/>
              </a:xfrm>
              <a:blipFill>
                <a:blip r:embed="rId2"/>
                <a:stretch>
                  <a:fillRect l="-1340" t="-2345" b="-32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A9DF5A6E-2514-4667-AAF8-8433468D2477}"/>
              </a:ext>
            </a:extLst>
          </p:cNvPr>
          <p:cNvSpPr txBox="1">
            <a:spLocks/>
          </p:cNvSpPr>
          <p:nvPr/>
        </p:nvSpPr>
        <p:spPr bwMode="auto">
          <a:xfrm>
            <a:off x="6256360" y="1904720"/>
            <a:ext cx="5120941" cy="352401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Font typeface="Arial"/>
              <a:buNone/>
            </a:pPr>
            <a:endParaRPr lang="en-US" dirty="0"/>
          </a:p>
        </p:txBody>
      </p:sp>
      <p:pic>
        <p:nvPicPr>
          <p:cNvPr id="4" name="Picture 3" descr="Shape, arrow&#10;&#10;Description automatically generated">
            <a:extLst>
              <a:ext uri="{FF2B5EF4-FFF2-40B4-BE49-F238E27FC236}">
                <a16:creationId xmlns:a16="http://schemas.microsoft.com/office/drawing/2014/main" id="{A7722AD9-BFAA-4A3C-88D6-4EA4CDD88C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89" t="52132" r="25064"/>
          <a:stretch/>
        </p:blipFill>
        <p:spPr>
          <a:xfrm>
            <a:off x="7620000" y="1505606"/>
            <a:ext cx="3592406" cy="3428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43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8F4E48-3E51-44E4-BB07-16FF69A22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of the B Field Reference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7EE175-F10E-447B-A542-81D57F602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24" name="Content Placeholder 23">
            <a:extLst>
              <a:ext uri="{FF2B5EF4-FFF2-40B4-BE49-F238E27FC236}">
                <a16:creationId xmlns:a16="http://schemas.microsoft.com/office/drawing/2014/main" id="{DF39E8F9-746F-44D3-AE92-8248B3447F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129" t="1826" r="8129" b="3927"/>
          <a:stretch/>
        </p:blipFill>
        <p:spPr>
          <a:xfrm>
            <a:off x="3779590" y="1143000"/>
            <a:ext cx="8253661" cy="4800600"/>
          </a:xfr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D72D89B-2C70-4CA9-B4B2-F7ACD0359A05}"/>
              </a:ext>
            </a:extLst>
          </p:cNvPr>
          <p:cNvSpPr txBox="1"/>
          <p:nvPr/>
        </p:nvSpPr>
        <p:spPr bwMode="auto">
          <a:xfrm>
            <a:off x="158749" y="2133600"/>
            <a:ext cx="339733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100" b="1" dirty="0">
                <a:solidFill>
                  <a:schemeClr val="tx2"/>
                </a:solidFill>
              </a:rPr>
              <a:t>Ramping up</a:t>
            </a:r>
            <a:r>
              <a:rPr lang="en-US" sz="2100" dirty="0">
                <a:solidFill>
                  <a:schemeClr val="tx2"/>
                </a:solidFill>
              </a:rPr>
              <a:t>:</a:t>
            </a:r>
          </a:p>
          <a:p>
            <a:pPr marL="666900" lvl="1" indent="-342900">
              <a:buFontTx/>
              <a:buChar char="-"/>
            </a:pPr>
            <a:r>
              <a:rPr lang="en-US" sz="2100" dirty="0">
                <a:solidFill>
                  <a:schemeClr val="tx2"/>
                </a:solidFill>
              </a:rPr>
              <a:t>Sin. + Linear + Sin.</a:t>
            </a:r>
          </a:p>
          <a:p>
            <a:pPr marL="666900" lvl="1" indent="-342900">
              <a:buFontTx/>
              <a:buChar char="-"/>
            </a:pPr>
            <a:endParaRPr lang="en-US" sz="2100" dirty="0">
              <a:solidFill>
                <a:schemeClr val="tx2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>
                <a:solidFill>
                  <a:schemeClr val="tx2"/>
                </a:solidFill>
              </a:rPr>
              <a:t>Inj. and ext. during the sinusoidal portion greatly relaxes the demand on the AF</a:t>
            </a:r>
          </a:p>
          <a:p>
            <a:pPr marL="209700" indent="-342900">
              <a:buFontTx/>
              <a:buChar char="-"/>
            </a:pPr>
            <a:endParaRPr lang="en-US" sz="2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51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540807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Ramping up magnets (Warm type)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EA77EBC4-9E0F-4827-B34F-FFC50D73CCC2}"/>
              </a:ext>
            </a:extLst>
          </p:cNvPr>
          <p:cNvSpPr txBox="1">
            <a:spLocks/>
          </p:cNvSpPr>
          <p:nvPr/>
        </p:nvSpPr>
        <p:spPr bwMode="auto">
          <a:xfrm>
            <a:off x="403226" y="1066800"/>
            <a:ext cx="7064374" cy="2438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b="0" dirty="0">
                <a:solidFill>
                  <a:schemeClr val="tx2">
                    <a:lumMod val="50000"/>
                  </a:schemeClr>
                </a:solidFill>
              </a:rPr>
              <a:t>Magnet characteristics are mandatory for an evaluation of the powering system</a:t>
            </a:r>
          </a:p>
          <a:p>
            <a:pPr>
              <a:defRPr/>
            </a:pPr>
            <a:r>
              <a:rPr lang="en-US" sz="1800" b="0" dirty="0">
                <a:solidFill>
                  <a:schemeClr val="tx2">
                    <a:lumMod val="50000"/>
                  </a:schemeClr>
                </a:solidFill>
              </a:rPr>
              <a:t>The SPS magnet type MBE are our baseline for the moment (also 1.8T - 2T range) </a:t>
            </a:r>
          </a:p>
          <a:p>
            <a:pPr>
              <a:defRPr/>
            </a:pPr>
            <a:r>
              <a:rPr lang="en-US" sz="1800" b="0" dirty="0">
                <a:solidFill>
                  <a:schemeClr val="tx2">
                    <a:lumMod val="50000"/>
                  </a:schemeClr>
                </a:solidFill>
              </a:rPr>
              <a:t>It is very important to correctly evaluate the Energy integral over the total volume of the air gap and not only the vacuum chamber</a:t>
            </a:r>
          </a:p>
          <a:p>
            <a:pPr>
              <a:defRPr/>
            </a:pPr>
            <a:endParaRPr lang="en-US" sz="1800" b="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511EC1-ECD6-47DB-8528-6C99E0758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72" r="2" b="2"/>
          <a:stretch/>
        </p:blipFill>
        <p:spPr>
          <a:xfrm>
            <a:off x="7993702" y="890573"/>
            <a:ext cx="3752104" cy="3081288"/>
          </a:xfrm>
          <a:prstGeom prst="rect">
            <a:avLst/>
          </a:prstGeom>
          <a:noFill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7</a:t>
            </a:fld>
            <a:endParaRPr lang="en-US"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8D7C18-846C-46BE-A54B-AC1090BC3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62967"/>
            <a:ext cx="4046441" cy="2507567"/>
          </a:xfrm>
          <a:prstGeom prst="rect">
            <a:avLst/>
          </a:prstGeom>
        </p:spPr>
      </p:pic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325EE3C2-132B-4D30-A8D1-2D550DEF464F}"/>
              </a:ext>
            </a:extLst>
          </p:cNvPr>
          <p:cNvSpPr txBox="1">
            <a:spLocks/>
          </p:cNvSpPr>
          <p:nvPr/>
        </p:nvSpPr>
        <p:spPr bwMode="auto">
          <a:xfrm>
            <a:off x="4191000" y="4452643"/>
            <a:ext cx="7337533" cy="13385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800" b="0" dirty="0">
                <a:solidFill>
                  <a:schemeClr val="tx2">
                    <a:lumMod val="50000"/>
                  </a:schemeClr>
                </a:solidFill>
              </a:rPr>
              <a:t>In MBE magnets the total energy is 2.5 times the value calculated only considering the vacuum chamber volume</a:t>
            </a:r>
          </a:p>
          <a:p>
            <a:pPr>
              <a:defRPr/>
            </a:pPr>
            <a:r>
              <a:rPr lang="en-GB" sz="1800" dirty="0">
                <a:solidFill>
                  <a:schemeClr val="tx2">
                    <a:lumMod val="50000"/>
                  </a:schemeClr>
                </a:solidFill>
              </a:rPr>
              <a:t>The input of magnet experts is strongly required!</a:t>
            </a:r>
          </a:p>
          <a:p>
            <a:pPr>
              <a:defRPr/>
            </a:pPr>
            <a:endParaRPr lang="en-US" sz="18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773FB39B-93BE-4501-A026-A5C24A477F0D}"/>
              </a:ext>
            </a:extLst>
          </p:cNvPr>
          <p:cNvSpPr txBox="1">
            <a:spLocks/>
          </p:cNvSpPr>
          <p:nvPr/>
        </p:nvSpPr>
        <p:spPr bwMode="auto">
          <a:xfrm>
            <a:off x="4190999" y="5365940"/>
            <a:ext cx="7337533" cy="54080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800" b="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1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B459BE-3D06-418A-9CE3-8591F64F9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41FCD37-7BC8-4330-BE73-5311AE671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14" y="150221"/>
            <a:ext cx="11376025" cy="540807"/>
          </a:xfrm>
        </p:spPr>
        <p:txBody>
          <a:bodyPr/>
          <a:lstStyle/>
          <a:p>
            <a:r>
              <a:rPr lang="en-US" dirty="0"/>
              <a:t>Preliminary results (3TeV collider):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811849-7785-4590-8BA7-4AC6FDAB1C7C}"/>
              </a:ext>
            </a:extLst>
          </p:cNvPr>
          <p:cNvSpPr txBox="1"/>
          <p:nvPr/>
        </p:nvSpPr>
        <p:spPr bwMode="auto">
          <a:xfrm>
            <a:off x="7882293" y="1362047"/>
            <a:ext cx="45866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Low inductance magnet (# of turns = 1)     200 Powering Sector    </a:t>
            </a:r>
          </a:p>
          <a:p>
            <a:pPr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Pulsed operation @5Hz</a:t>
            </a:r>
          </a:p>
        </p:txBody>
      </p:sp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3C954B63-E122-454D-BF57-886385651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5122" y="2329748"/>
            <a:ext cx="4257114" cy="37235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C28A8A0-7191-4F92-9B59-5E0741162559}"/>
              </a:ext>
            </a:extLst>
          </p:cNvPr>
          <p:cNvSpPr txBox="1"/>
          <p:nvPr/>
        </p:nvSpPr>
        <p:spPr bwMode="auto">
          <a:xfrm>
            <a:off x="89764" y="4957550"/>
            <a:ext cx="444344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Acceleration in 2 steps (per sector)</a:t>
            </a:r>
          </a:p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Current on magnets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 60kA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NRG capacitors (total)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 0.9MJ</a:t>
            </a:r>
          </a:p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NRG on inductors  0.25 MJ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Power of Active Filter (peak)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150MW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D039B3-9C6A-427A-9064-CF5DEB40E8BA}"/>
              </a:ext>
            </a:extLst>
          </p:cNvPr>
          <p:cNvSpPr txBox="1"/>
          <p:nvPr/>
        </p:nvSpPr>
        <p:spPr bwMode="auto">
          <a:xfrm>
            <a:off x="3874279" y="4963959"/>
            <a:ext cx="444344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Acceleration in 3 steps (per sector)</a:t>
            </a:r>
          </a:p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Current on magnets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 40kA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NRG capacitors (total)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 1.3MJ</a:t>
            </a:r>
          </a:p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NRG on inductors  0.38 MJ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>
              <a:defRPr/>
            </a:pP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Power of Active Filter (peak)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280MW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5FCB56C-C8BD-42BB-B519-D81E01642F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114" y="868376"/>
            <a:ext cx="6711886" cy="408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19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 dirty="0"/>
              <a:t>Preliminary results: RCS2 Waveforms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1FAA74F9-9BD2-4454-9394-D5D0ED4B3D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77"/>
          <a:stretch/>
        </p:blipFill>
        <p:spPr bwMode="auto">
          <a:xfrm>
            <a:off x="9314328" y="3823467"/>
            <a:ext cx="243147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Content Placeholder 7">
                <a:extLst>
                  <a:ext uri="{FF2B5EF4-FFF2-40B4-BE49-F238E27FC236}">
                    <a16:creationId xmlns:a16="http://schemas.microsoft.com/office/drawing/2014/main" id="{D6497297-5813-40D5-AE24-500742DE3BA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81637062"/>
                  </p:ext>
                </p:extLst>
              </p:nvPr>
            </p:nvGraphicFramePr>
            <p:xfrm>
              <a:off x="9601200" y="1104552"/>
              <a:ext cx="1665460" cy="2093787"/>
            </p:xfrm>
            <a:graphic>
              <a:graphicData uri="http://schemas.openxmlformats.org/drawingml/2006/table">
                <a:tbl>
                  <a:tblPr bandRow="1">
                    <a:tableStyleId>{88D326A9-A81B-9881-C969-13F38E75D658}</a:tableStyleId>
                  </a:tblPr>
                  <a:tblGrid>
                    <a:gridCol w="695349">
                      <a:extLst>
                        <a:ext uri="{9D8B030D-6E8A-4147-A177-3AD203B41FA5}">
                          <a16:colId xmlns:a16="http://schemas.microsoft.com/office/drawing/2014/main" val="2436870830"/>
                        </a:ext>
                      </a:extLst>
                    </a:gridCol>
                    <a:gridCol w="970111">
                      <a:extLst>
                        <a:ext uri="{9D8B030D-6E8A-4147-A177-3AD203B41FA5}">
                          <a16:colId xmlns:a16="http://schemas.microsoft.com/office/drawing/2014/main" val="2330463521"/>
                        </a:ext>
                      </a:extLst>
                    </a:gridCol>
                  </a:tblGrid>
                  <a:tr h="3099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𝑀𝐴𝐺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𝑚𝑎𝑥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eaLnBrk="1" hangingPunct="1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60 kA</a:t>
                          </a:r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71792781"/>
                      </a:ext>
                    </a:extLst>
                  </a:tr>
                  <a:tr h="3099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𝑚𝑎𝑥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eaLnBrk="1" hangingPunct="1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40.7 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600" b="0" i="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kA</m:t>
                                </m:r>
                              </m:oMath>
                            </m:oMathPara>
                          </a14:m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marL="0" algn="ctr" defTabSz="914400" eaLnBrk="1" hangingPunct="1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(127 kJ)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74840721"/>
                      </a:ext>
                    </a:extLst>
                  </a:tr>
                  <a:tr h="3099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𝑀𝐴𝐺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𝑅𝑀𝑆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eaLnBrk="1" hangingPunct="1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8.46 kA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9241603"/>
                      </a:ext>
                    </a:extLst>
                  </a:tr>
                  <a:tr h="309962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1600" b="0" i="1" dirty="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𝑅𝑀𝑆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600" b="0" i="1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eaLnBrk="1" hangingPunct="1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4.23 kA</a:t>
                          </a:r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237052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Content Placeholder 7">
                <a:extLst>
                  <a:ext uri="{FF2B5EF4-FFF2-40B4-BE49-F238E27FC236}">
                    <a16:creationId xmlns:a16="http://schemas.microsoft.com/office/drawing/2014/main" id="{D6497297-5813-40D5-AE24-500742DE3BA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81637062"/>
                  </p:ext>
                </p:extLst>
              </p:nvPr>
            </p:nvGraphicFramePr>
            <p:xfrm>
              <a:off x="9601200" y="1104552"/>
              <a:ext cx="1665460" cy="2074801"/>
            </p:xfrm>
            <a:graphic>
              <a:graphicData uri="http://schemas.openxmlformats.org/drawingml/2006/table">
                <a:tbl>
                  <a:tblPr bandRow="1">
                    <a:tableStyleId>{88D326A9-A81B-9881-C969-13F38E75D658}</a:tableStyleId>
                  </a:tblPr>
                  <a:tblGrid>
                    <a:gridCol w="695349">
                      <a:extLst>
                        <a:ext uri="{9D8B030D-6E8A-4147-A177-3AD203B41FA5}">
                          <a16:colId xmlns:a16="http://schemas.microsoft.com/office/drawing/2014/main" val="2436870830"/>
                        </a:ext>
                      </a:extLst>
                    </a:gridCol>
                    <a:gridCol w="970111">
                      <a:extLst>
                        <a:ext uri="{9D8B030D-6E8A-4147-A177-3AD203B41FA5}">
                          <a16:colId xmlns:a16="http://schemas.microsoft.com/office/drawing/2014/main" val="2330463521"/>
                        </a:ext>
                      </a:extLst>
                    </a:gridCol>
                  </a:tblGrid>
                  <a:tr h="4539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32" t="-5333" r="-143860" b="-36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eaLnBrk="1" hangingPunct="1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60 kA</a:t>
                          </a:r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471792781"/>
                      </a:ext>
                    </a:extLst>
                  </a:tr>
                  <a:tr h="6958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32" t="-69298" r="-143860" b="-1377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3125" t="-69298" r="-2500" b="-1377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74840721"/>
                      </a:ext>
                    </a:extLst>
                  </a:tr>
                  <a:tr h="4641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32" t="-253947" r="-143860" b="-106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eaLnBrk="1" hangingPunct="1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8.46 kA</a:t>
                          </a: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99241603"/>
                      </a:ext>
                    </a:extLst>
                  </a:tr>
                  <a:tr h="4608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32" t="-353947" r="-143860" b="-6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eaLnBrk="1" hangingPunct="1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600" b="0" i="0" dirty="0">
                              <a:solidFill>
                                <a:schemeClr val="dk1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4.23 kA</a:t>
                          </a:r>
                          <a:endParaRPr lang="en-GB" sz="1600" b="0" i="0" dirty="0">
                            <a:solidFill>
                              <a:schemeClr val="dk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7237052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FDB896F-3558-4D9C-AA66-FFF2899523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8300" t="1654" r="8813" b="2446"/>
          <a:stretch/>
        </p:blipFill>
        <p:spPr>
          <a:xfrm>
            <a:off x="228599" y="990600"/>
            <a:ext cx="8410903" cy="5029200"/>
          </a:xfrm>
        </p:spPr>
      </p:pic>
    </p:spTree>
    <p:extLst>
      <p:ext uri="{BB962C8B-B14F-4D97-AF65-F5344CB8AC3E}">
        <p14:creationId xmlns:p14="http://schemas.microsoft.com/office/powerpoint/2010/main" val="253182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6408</TotalTime>
  <Words>1301</Words>
  <Application>Microsoft Office PowerPoint</Application>
  <DocSecurity>0</DocSecurity>
  <PresentationFormat>Widescreen</PresentationFormat>
  <Paragraphs>166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Times New Roman</vt:lpstr>
      <vt:lpstr>Wingdings</vt:lpstr>
      <vt:lpstr>Office Theme</vt:lpstr>
      <vt:lpstr>Fast ramping magnet’s powering for the Muon Collider</vt:lpstr>
      <vt:lpstr>Introduction: Problem Statement</vt:lpstr>
      <vt:lpstr>An alternative strategy: resonant converter</vt:lpstr>
      <vt:lpstr>Optimization of the B Field Reference</vt:lpstr>
      <vt:lpstr>Optimization of the B Field Reference</vt:lpstr>
      <vt:lpstr>Optimization of the B Field Reference</vt:lpstr>
      <vt:lpstr>Ramping up magnets (Warm type)</vt:lpstr>
      <vt:lpstr>Preliminary results (3TeV collider):</vt:lpstr>
      <vt:lpstr>Preliminary results: RCS2 Waveforms</vt:lpstr>
      <vt:lpstr>Preliminary results: RCS2 Waveforms</vt:lpstr>
      <vt:lpstr>Preliminary results: RCS2 Waveforms</vt:lpstr>
      <vt:lpstr>Cost Estimation: example of Capacitors</vt:lpstr>
      <vt:lpstr>Cost Estimation: example of Capacitors</vt:lpstr>
      <vt:lpstr>Next Steps and Conclusions</vt:lpstr>
      <vt:lpstr>Conclusion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 ramping magnet’s powering for the Muon Collider</dc:title>
  <dc:subject/>
  <dc:creator>Guillermo Brauchli</dc:creator>
  <cp:keywords/>
  <dc:description/>
  <cp:lastModifiedBy>Guillermo Brauchli</cp:lastModifiedBy>
  <cp:revision>27</cp:revision>
  <dcterms:created xsi:type="dcterms:W3CDTF">2021-09-15T09:45:47Z</dcterms:created>
  <dcterms:modified xsi:type="dcterms:W3CDTF">2021-09-20T13:22:30Z</dcterms:modified>
  <cp:category/>
  <dc:identifier/>
  <cp:contentStatus/>
  <dc:language/>
  <cp:version/>
</cp:coreProperties>
</file>