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58" r:id="rId4"/>
    <p:sldId id="259" r:id="rId5"/>
    <p:sldId id="260" r:id="rId6"/>
    <p:sldId id="292" r:id="rId7"/>
    <p:sldId id="295" r:id="rId8"/>
    <p:sldId id="287" r:id="rId9"/>
    <p:sldId id="288" r:id="rId10"/>
    <p:sldId id="289" r:id="rId11"/>
    <p:sldId id="261" r:id="rId12"/>
    <p:sldId id="290" r:id="rId13"/>
    <p:sldId id="262" r:id="rId14"/>
    <p:sldId id="263" r:id="rId15"/>
    <p:sldId id="278" r:id="rId16"/>
    <p:sldId id="265" r:id="rId17"/>
    <p:sldId id="266" r:id="rId18"/>
    <p:sldId id="267" r:id="rId19"/>
    <p:sldId id="268" r:id="rId20"/>
    <p:sldId id="264" r:id="rId21"/>
    <p:sldId id="270" r:id="rId22"/>
    <p:sldId id="271" r:id="rId23"/>
    <p:sldId id="275" r:id="rId24"/>
    <p:sldId id="276" r:id="rId25"/>
    <p:sldId id="277" r:id="rId26"/>
    <p:sldId id="272" r:id="rId27"/>
    <p:sldId id="279" r:id="rId28"/>
    <p:sldId id="269" r:id="rId29"/>
    <p:sldId id="280" r:id="rId30"/>
    <p:sldId id="273" r:id="rId31"/>
    <p:sldId id="283" r:id="rId32"/>
    <p:sldId id="284" r:id="rId33"/>
    <p:sldId id="281" r:id="rId34"/>
    <p:sldId id="274" r:id="rId35"/>
    <p:sldId id="285" r:id="rId36"/>
    <p:sldId id="282" r:id="rId37"/>
    <p:sldId id="291" r:id="rId38"/>
    <p:sldId id="293" r:id="rId39"/>
    <p:sldId id="294" r:id="rId40"/>
    <p:sldId id="296" r:id="rId41"/>
    <p:sldId id="297" r:id="rId42"/>
    <p:sldId id="286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D9081-B33A-034A-AD29-DCA0EBEBC488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A3654-5735-7A4A-A8EF-18FFDBF873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73258-3719-5F40-80FE-D9FAE5C38285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BA3A9-D22E-0640-970C-A91AFEAC8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E46E1-FA31-1444-BB6C-8347A23D1DA4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B7E2-A3F9-DF4D-86EF-0014655DF732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154E-CBE8-BD46-BD21-604163917CB5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622E-0210-4B45-B4A2-DA591C508606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E6F3-4050-464E-84DC-CF21587DDED1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D1F0-7A68-804A-8AD2-7A83E3F62F2B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36D8-4AC7-4844-9DCA-EC3160A98E12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31ED-48D0-9F42-9012-73D684FF6003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EF60-98E3-4545-9A32-450EA4886383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7BF0-3905-2F46-AC6E-78A2FC03B2B0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AC93-112C-CC47-864C-5EC1B7E6F702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7F983-82FA-B349-AB70-4F94EC22596C}" type="datetime1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A5B34-F774-0749-8F3F-414D26DD1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gi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tiff"/><Relationship Id="rId7" Type="http://schemas.openxmlformats.org/officeDocument/2006/relationships/image" Target="../media/image21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1101" y="165100"/>
            <a:ext cx="674926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/>
              <a:t>Banff Challenge 2a Results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213385" y="1897945"/>
            <a:ext cx="13757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Tom Junk</a:t>
            </a:r>
          </a:p>
          <a:p>
            <a:pPr algn="ctr"/>
            <a:r>
              <a:rPr lang="en-US" sz="2000" i="1" dirty="0" err="1" smtClean="0"/>
              <a:t>Fermilab</a:t>
            </a:r>
            <a:endParaRPr lang="en-US" sz="20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91848" y="1831623"/>
            <a:ext cx="2224287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PHYSTAT2011</a:t>
            </a:r>
          </a:p>
          <a:p>
            <a:pPr algn="ctr"/>
            <a:r>
              <a:rPr lang="en-US" sz="2400" dirty="0" smtClean="0"/>
              <a:t>CERN</a:t>
            </a:r>
          </a:p>
          <a:p>
            <a:pPr algn="ctr"/>
            <a:r>
              <a:rPr lang="en-US" sz="2400" dirty="0" smtClean="0"/>
              <a:t>18 January 2011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919112" y="4447824"/>
            <a:ext cx="53655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 The Challenge:  Signal Significance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 Designing the Problems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 Figures of Merit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 Submissions Received and Performance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52500" y="165100"/>
            <a:ext cx="716419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A Big Thanks to All of the Participants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11300" y="863600"/>
          <a:ext cx="6096000" cy="55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Participant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Problem</a:t>
                      </a:r>
                      <a:r>
                        <a:rPr lang="en-US" sz="1600" baseline="0" dirty="0" smtClean="0"/>
                        <a:t>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Problem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Ofer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Vitells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dirty="0" err="1" smtClean="0"/>
                        <a:t>Eilam</a:t>
                      </a:r>
                      <a:r>
                        <a:rPr lang="en-US" sz="1600" dirty="0" smtClean="0"/>
                        <a:t> Gross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 + explicit LEE-corrected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</a:t>
                      </a:r>
                      <a:r>
                        <a:rPr lang="en-US" sz="1600" baseline="0" dirty="0" smtClean="0"/>
                        <a:t>-values from a χ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distrib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LEE </a:t>
                      </a:r>
                      <a:r>
                        <a:rPr lang="en-US" sz="1600" baseline="0" dirty="0" err="1" smtClean="0"/>
                        <a:t>corr</a:t>
                      </a:r>
                      <a:r>
                        <a:rPr lang="en-US" sz="1600" baseline="0" dirty="0" smtClean="0"/>
                        <a:t> calibrated with MC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</a:t>
                      </a:r>
                      <a:r>
                        <a:rPr lang="en-US" sz="1600" baseline="0" dirty="0" smtClean="0"/>
                        <a:t> + χ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distrib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</a:t>
                      </a:r>
                      <a:r>
                        <a:rPr lang="en-US" sz="1600" baseline="0" dirty="0" smtClean="0"/>
                        <a:t> values</a:t>
                      </a:r>
                    </a:p>
                    <a:p>
                      <a:r>
                        <a:rPr lang="en-US" sz="1600" baseline="0" dirty="0" smtClean="0"/>
                        <a:t>binned marks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BAT</a:t>
                      </a:r>
                      <a:r>
                        <a:rPr lang="en-US" sz="1600" baseline="0" dirty="0" smtClean="0"/>
                        <a:t> Team:</a:t>
                      </a:r>
                    </a:p>
                    <a:p>
                      <a:r>
                        <a:rPr lang="en-US" sz="1600" baseline="0" dirty="0" smtClean="0"/>
                        <a:t>  F. </a:t>
                      </a:r>
                      <a:r>
                        <a:rPr lang="en-US" sz="1600" baseline="0" dirty="0" err="1" smtClean="0"/>
                        <a:t>Beaujean</a:t>
                      </a:r>
                      <a:r>
                        <a:rPr lang="en-US" sz="1600" baseline="0" dirty="0" smtClean="0"/>
                        <a:t>, </a:t>
                      </a:r>
                    </a:p>
                    <a:p>
                      <a:r>
                        <a:rPr lang="en-US" sz="1600" baseline="0" dirty="0" smtClean="0"/>
                        <a:t>  A. Caldwell,</a:t>
                      </a:r>
                    </a:p>
                    <a:p>
                      <a:r>
                        <a:rPr lang="en-US" sz="1600" baseline="0" dirty="0" smtClean="0"/>
                        <a:t>  S. </a:t>
                      </a:r>
                      <a:r>
                        <a:rPr lang="en-US" sz="1600" baseline="0" dirty="0" err="1" smtClean="0"/>
                        <a:t>Pashapour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Bayesian</a:t>
                      </a:r>
                    </a:p>
                    <a:p>
                      <a:r>
                        <a:rPr lang="en-US" sz="1600" dirty="0" smtClean="0"/>
                        <a:t>LEE accounted</a:t>
                      </a:r>
                      <a:r>
                        <a:rPr lang="en-US" sz="1600" baseline="0" dirty="0" smtClean="0"/>
                        <a:t> for in prior</a:t>
                      </a:r>
                    </a:p>
                    <a:p>
                      <a:r>
                        <a:rPr lang="en-US" sz="1600" baseline="0" dirty="0" err="1" smtClean="0"/>
                        <a:t>p</a:t>
                      </a:r>
                      <a:r>
                        <a:rPr lang="en-US" sz="1600" baseline="0" dirty="0" smtClean="0"/>
                        <a:t>-value first, then further Bayesian selection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Georgios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Choudalakis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BumpHunter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Mark Allen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LLR+MC</a:t>
                      </a:r>
                      <a:r>
                        <a:rPr lang="en-US" sz="1600" baseline="0" dirty="0" smtClean="0"/>
                        <a:t> – repeated fit</a:t>
                      </a:r>
                    </a:p>
                    <a:p>
                      <a:r>
                        <a:rPr lang="en-US" sz="1600" baseline="0" dirty="0" smtClean="0"/>
                        <a:t>with different initial </a:t>
                      </a:r>
                      <a:r>
                        <a:rPr lang="en-US" sz="1600" baseline="0" dirty="0" err="1" smtClean="0"/>
                        <a:t>params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Matt </a:t>
                      </a:r>
                      <a:r>
                        <a:rPr lang="en-US" sz="1600" dirty="0" err="1" smtClean="0"/>
                        <a:t>Bellis</a:t>
                      </a:r>
                      <a:r>
                        <a:rPr lang="en-US" sz="1600" dirty="0" smtClean="0"/>
                        <a:t> and</a:t>
                      </a:r>
                    </a:p>
                    <a:p>
                      <a:r>
                        <a:rPr lang="en-US" sz="1600" dirty="0" smtClean="0"/>
                        <a:t>Doug</a:t>
                      </a:r>
                      <a:r>
                        <a:rPr lang="en-US" sz="1600" baseline="0" dirty="0" smtClean="0"/>
                        <a:t> Applegate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Bootstrapped nearest-</a:t>
                      </a:r>
                    </a:p>
                    <a:p>
                      <a:r>
                        <a:rPr lang="en-US" sz="1600" dirty="0" smtClean="0"/>
                        <a:t>neighbor + MC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Stefano </a:t>
                      </a:r>
                      <a:r>
                        <a:rPr lang="en-US" sz="1600" baseline="0" dirty="0" err="1" smtClean="0"/>
                        <a:t>Andreon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Bayesian – </a:t>
                      </a:r>
                      <a:r>
                        <a:rPr lang="en-US" sz="1600" dirty="0" err="1" smtClean="0"/>
                        <a:t>arb</a:t>
                      </a:r>
                      <a:r>
                        <a:rPr lang="en-US" sz="1600" dirty="0" smtClean="0"/>
                        <a:t> threshold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13349" y="192976"/>
            <a:ext cx="5902377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Challenge Parameters – Problem 1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830" y="928407"/>
            <a:ext cx="79714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Would like to measure Type-I error rates of 0.01 ± 0.001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smtClean="0">
                <a:latin typeface="Snell Roundhand"/>
                <a:cs typeface="Snell Roundhand"/>
                <a:sym typeface="Wingdings"/>
              </a:rPr>
              <a:t>O</a:t>
            </a:r>
            <a:r>
              <a:rPr lang="en-US" dirty="0" smtClean="0">
                <a:sym typeface="Wingdings"/>
              </a:rPr>
              <a:t>(10000)</a:t>
            </a:r>
          </a:p>
          <a:p>
            <a:r>
              <a:rPr lang="en-US" dirty="0" smtClean="0">
                <a:sym typeface="Wingdings"/>
              </a:rPr>
              <a:t>   repetitions are needed.  We picked 20K total samples, including those with signal.</a:t>
            </a:r>
          </a:p>
          <a:p>
            <a:endParaRPr lang="en-US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  Would like a LEE of at least 10 – Signal peak width of 0.03 on a histogram</a:t>
            </a:r>
          </a:p>
          <a:p>
            <a:r>
              <a:rPr lang="en-US" dirty="0" smtClean="0">
                <a:sym typeface="Wingdings"/>
              </a:rPr>
              <a:t>  of marks from 0 to 1.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    (statistics jargon:  A “mark” is a reconstructed quantity, like a measured mass</a:t>
            </a:r>
          </a:p>
          <a:p>
            <a:r>
              <a:rPr lang="en-US" dirty="0" smtClean="0">
                <a:sym typeface="Wingdings"/>
              </a:rPr>
              <a:t>   or a neural network output.  We have a “marked Poisson process”.)</a:t>
            </a:r>
          </a:p>
        </p:txBody>
      </p:sp>
      <p:pic>
        <p:nvPicPr>
          <p:cNvPr id="6" name="Picture 5" descr="Snapshot 2011-01-06 04-28-5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845" y="3493465"/>
            <a:ext cx="2760377" cy="2687201"/>
          </a:xfrm>
          <a:prstGeom prst="rect">
            <a:avLst/>
          </a:prstGeom>
        </p:spPr>
      </p:pic>
      <p:pic>
        <p:nvPicPr>
          <p:cNvPr id="7" name="Picture 6" descr="Snapshot 2011-01-06 04-30-1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12" y="3457222"/>
            <a:ext cx="2854772" cy="28081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1778" y="3584222"/>
            <a:ext cx="249346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Discoveries often</a:t>
            </a:r>
          </a:p>
          <a:p>
            <a:r>
              <a:rPr lang="en-US" dirty="0" smtClean="0"/>
              <a:t>look like these.</a:t>
            </a:r>
          </a:p>
          <a:p>
            <a:endParaRPr lang="en-US" dirty="0" smtClean="0"/>
          </a:p>
          <a:p>
            <a:r>
              <a:rPr lang="en-US" b="1" dirty="0" smtClean="0">
                <a:latin typeface="Snell Roundhand"/>
                <a:cs typeface="Snell Roundhand"/>
                <a:sym typeface="Wingdings"/>
              </a:rPr>
              <a:t>O</a:t>
            </a:r>
            <a:r>
              <a:rPr lang="en-US" dirty="0" smtClean="0">
                <a:sym typeface="Wingdings"/>
              </a:rPr>
              <a:t>(1000) events per </a:t>
            </a:r>
          </a:p>
          <a:p>
            <a:r>
              <a:rPr lang="en-US" dirty="0" smtClean="0">
                <a:sym typeface="Wingdings"/>
              </a:rPr>
              <a:t>simulated experiment</a:t>
            </a:r>
          </a:p>
          <a:p>
            <a:r>
              <a:rPr lang="en-US" dirty="0" smtClean="0">
                <a:sym typeface="Wingdings"/>
              </a:rPr>
              <a:t>to make “high statistics”</a:t>
            </a:r>
          </a:p>
          <a:p>
            <a:r>
              <a:rPr lang="en-US" dirty="0" smtClean="0">
                <a:sym typeface="Wingdings"/>
              </a:rPr>
              <a:t>and “low statistics” </a:t>
            </a:r>
          </a:p>
          <a:p>
            <a:r>
              <a:rPr lang="en-US" dirty="0" smtClean="0">
                <a:sym typeface="Wingdings"/>
              </a:rPr>
              <a:t>outcomes possible (see</a:t>
            </a:r>
          </a:p>
          <a:p>
            <a:r>
              <a:rPr lang="en-US" dirty="0" smtClean="0">
                <a:sym typeface="Wingdings"/>
              </a:rPr>
              <a:t>plots)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27100" y="241300"/>
            <a:ext cx="737233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Problem 1 Has High-Statistics and Low-Statistics Extremes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9333" y="1582356"/>
            <a:ext cx="48883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have to deal with this all the time.</a:t>
            </a:r>
          </a:p>
          <a:p>
            <a:endParaRPr lang="en-US" dirty="0" smtClean="0"/>
          </a:p>
          <a:p>
            <a:r>
              <a:rPr lang="en-US" dirty="0" smtClean="0"/>
              <a:t> Example:  </a:t>
            </a:r>
            <a:r>
              <a:rPr lang="en-US" dirty="0" err="1" smtClean="0"/>
              <a:t>CDF’s</a:t>
            </a:r>
            <a:r>
              <a:rPr lang="en-US" dirty="0" smtClean="0"/>
              <a:t> Z’ search in the </a:t>
            </a:r>
            <a:r>
              <a:rPr lang="en-US" dirty="0" err="1" smtClean="0"/>
              <a:t>μ</a:t>
            </a:r>
            <a:r>
              <a:rPr lang="en-US" baseline="30000" dirty="0" err="1" smtClean="0"/>
              <a:t>+</a:t>
            </a:r>
            <a:r>
              <a:rPr lang="en-US" dirty="0" err="1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 channel:</a:t>
            </a:r>
          </a:p>
          <a:p>
            <a:r>
              <a:rPr lang="en-US" dirty="0" smtClean="0"/>
              <a:t>A real search has elements of both Problem 1 and</a:t>
            </a:r>
          </a:p>
          <a:p>
            <a:r>
              <a:rPr lang="en-US" dirty="0" smtClean="0"/>
              <a:t>Problem 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323" y="817481"/>
            <a:ext cx="3595677" cy="3380064"/>
          </a:xfrm>
          <a:prstGeom prst="rect">
            <a:avLst/>
          </a:prstGeom>
        </p:spPr>
      </p:pic>
      <p:pic>
        <p:nvPicPr>
          <p:cNvPr id="7" name="Picture 6" descr="Snapshot 2011-01-14 12-49-4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04" y="3999223"/>
            <a:ext cx="3525346" cy="2261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71154" y="4099483"/>
            <a:ext cx="120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 Allen</a:t>
            </a:r>
            <a:endParaRPr lang="en-US" dirty="0"/>
          </a:p>
        </p:txBody>
      </p:sp>
      <p:pic>
        <p:nvPicPr>
          <p:cNvPr id="9" name="Picture 8" descr="Snapshot 2011-01-14 12-51-3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7950" y="3883940"/>
            <a:ext cx="2728062" cy="2532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28643" y="4667618"/>
            <a:ext cx="2069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Stanford Challenge</a:t>
            </a:r>
          </a:p>
          <a:p>
            <a:r>
              <a:rPr lang="en-US" dirty="0" smtClean="0"/>
              <a:t>Team (B. </a:t>
            </a:r>
            <a:r>
              <a:rPr lang="en-US" dirty="0" err="1" smtClean="0"/>
              <a:t>Efron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27460" y="0"/>
            <a:ext cx="5902377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Challenge Parameters – Problem 1</a:t>
            </a:r>
            <a:endParaRPr lang="en-US" sz="3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49727" y="1442861"/>
          <a:ext cx="2784829" cy="663055"/>
        </p:xfrm>
        <a:graphic>
          <a:graphicData uri="http://schemas.openxmlformats.org/presentationml/2006/ole">
            <p:oleObj spid="_x0000_s21506" name="Equation" r:id="rId3" imgW="800100" imgH="1905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95210" y="2982381"/>
          <a:ext cx="3795980" cy="686507"/>
        </p:xfrm>
        <a:graphic>
          <a:graphicData uri="http://schemas.openxmlformats.org/presentationml/2006/ole">
            <p:oleObj spid="_x0000_s21507" name="Equation" r:id="rId4" imgW="1193800" imgH="2159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9111" y="1072444"/>
            <a:ext cx="1746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Background: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04333" y="2667000"/>
            <a:ext cx="1003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Signal: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44222" y="3866444"/>
            <a:ext cx="25494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A=10000 ± 1000</a:t>
            </a:r>
          </a:p>
          <a:p>
            <a:r>
              <a:rPr lang="en-US" sz="2400" dirty="0" smtClean="0"/>
              <a:t>C = 10 ± 0</a:t>
            </a:r>
          </a:p>
          <a:p>
            <a:r>
              <a:rPr lang="en-US" sz="2400" dirty="0" err="1" smtClean="0"/>
              <a:t>σ</a:t>
            </a:r>
            <a:r>
              <a:rPr lang="en-US" sz="2400" dirty="0" smtClean="0"/>
              <a:t> = 0.03 ± 0</a:t>
            </a:r>
          </a:p>
          <a:p>
            <a:r>
              <a:rPr lang="en-US" sz="2400" dirty="0" smtClean="0"/>
              <a:t>D, E, unknown, but</a:t>
            </a:r>
          </a:p>
          <a:p>
            <a:r>
              <a:rPr lang="en-US" sz="2400" dirty="0" smtClean="0"/>
              <a:t>D ≥ 0 </a:t>
            </a:r>
          </a:p>
          <a:p>
            <a:r>
              <a:rPr lang="en-US" sz="2400" dirty="0" smtClean="0"/>
              <a:t>0 ≤ E ≤ 1</a:t>
            </a:r>
          </a:p>
        </p:txBody>
      </p:sp>
      <p:pic>
        <p:nvPicPr>
          <p:cNvPr id="11" name="Picture 10" descr="Snapshot 2011-01-13 20-04-2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186827" y="1843036"/>
            <a:ext cx="5700887" cy="328482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Snapshot 2011-01-06 04-48-3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380" y="1086557"/>
            <a:ext cx="5243583" cy="42192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5632" y="165100"/>
            <a:ext cx="6660397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Bump Locations and Rates – Problem 1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041445" y="5192889"/>
            <a:ext cx="1552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Valentin</a:t>
            </a:r>
            <a:r>
              <a:rPr lang="en-US" i="1" dirty="0" smtClean="0"/>
              <a:t> </a:t>
            </a:r>
            <a:r>
              <a:rPr lang="en-US" i="1" dirty="0" err="1" smtClean="0"/>
              <a:t>Niess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66891" y="1072445"/>
            <a:ext cx="34606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Wanted to test the entire range</a:t>
            </a:r>
          </a:p>
          <a:p>
            <a:r>
              <a:rPr lang="en-US" dirty="0" smtClean="0"/>
              <a:t>(but didn’t generate signals right</a:t>
            </a:r>
          </a:p>
          <a:p>
            <a:r>
              <a:rPr lang="en-US" dirty="0" smtClean="0"/>
              <a:t>at the edges of the physical region)</a:t>
            </a:r>
          </a:p>
          <a:p>
            <a:endParaRPr lang="en-US" dirty="0" smtClean="0"/>
          </a:p>
          <a:p>
            <a:r>
              <a:rPr lang="en-US" dirty="0" smtClean="0"/>
              <a:t>Wanted true discovery rates not</a:t>
            </a:r>
          </a:p>
          <a:p>
            <a:r>
              <a:rPr lang="en-US" dirty="0" smtClean="0"/>
              <a:t>to be all 0% or 100% -- need</a:t>
            </a:r>
          </a:p>
          <a:p>
            <a:r>
              <a:rPr lang="en-US" dirty="0" smtClean="0"/>
              <a:t>rates that are measurable with</a:t>
            </a:r>
          </a:p>
          <a:p>
            <a:r>
              <a:rPr lang="en-US" dirty="0" smtClean="0"/>
              <a:t>the remaining datasets –</a:t>
            </a:r>
          </a:p>
          <a:p>
            <a:r>
              <a:rPr lang="en-US" dirty="0" smtClean="0"/>
              <a:t>200 per signal point.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11" y="4191000"/>
            <a:ext cx="319225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signal models at which</a:t>
            </a:r>
          </a:p>
          <a:p>
            <a:r>
              <a:rPr lang="en-US" dirty="0" smtClean="0"/>
              <a:t>to quote sensitivity</a:t>
            </a:r>
          </a:p>
          <a:p>
            <a:endParaRPr lang="en-US" dirty="0" smtClean="0"/>
          </a:p>
          <a:p>
            <a:r>
              <a:rPr lang="en-US" dirty="0" smtClean="0"/>
              <a:t>E=0.1, D=1010</a:t>
            </a:r>
          </a:p>
          <a:p>
            <a:r>
              <a:rPr lang="en-US" dirty="0" smtClean="0"/>
              <a:t>E=0.5, D=137</a:t>
            </a:r>
          </a:p>
          <a:p>
            <a:r>
              <a:rPr lang="en-US" dirty="0" smtClean="0"/>
              <a:t>E=0.9, D=18     (the hardest one)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 descr="Snapshot 2011-01-13 20-16-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202" y="1282700"/>
            <a:ext cx="5490798" cy="530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800" y="342900"/>
            <a:ext cx="816421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Some of the Signals are Small and Way Out on the Tails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26200" y="6057900"/>
            <a:ext cx="1571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Choudalakis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5100" y="1473200"/>
            <a:ext cx="391645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</a:t>
            </a:r>
            <a:r>
              <a:rPr lang="en-US" i="1" dirty="0" smtClean="0"/>
              <a:t>did</a:t>
            </a:r>
            <a:r>
              <a:rPr lang="en-US" dirty="0" smtClean="0"/>
              <a:t> say that the background</a:t>
            </a:r>
          </a:p>
          <a:p>
            <a:r>
              <a:rPr lang="en-US" dirty="0" smtClean="0"/>
              <a:t>distribution was exponential, so</a:t>
            </a:r>
          </a:p>
          <a:p>
            <a:r>
              <a:rPr lang="en-US" dirty="0" smtClean="0"/>
              <a:t>the few events out on the end</a:t>
            </a:r>
          </a:p>
          <a:p>
            <a:r>
              <a:rPr lang="en-US" dirty="0" smtClean="0"/>
              <a:t>of this histogram are evidence of</a:t>
            </a:r>
          </a:p>
          <a:p>
            <a:r>
              <a:rPr lang="en-US" dirty="0" smtClean="0"/>
              <a:t>a signal.</a:t>
            </a:r>
          </a:p>
          <a:p>
            <a:endParaRPr lang="en-US" dirty="0" smtClean="0"/>
          </a:p>
          <a:p>
            <a:r>
              <a:rPr lang="en-US" dirty="0" smtClean="0"/>
              <a:t>But in a real experiment, we’d have a</a:t>
            </a:r>
          </a:p>
          <a:p>
            <a:r>
              <a:rPr lang="en-US" dirty="0" smtClean="0"/>
              <a:t>tough time convincing our collaborators</a:t>
            </a:r>
          </a:p>
          <a:p>
            <a:r>
              <a:rPr lang="en-US" dirty="0" smtClean="0"/>
              <a:t>it’s real.  Tails of distributions are</a:t>
            </a:r>
          </a:p>
          <a:p>
            <a:r>
              <a:rPr lang="en-US" dirty="0" smtClean="0"/>
              <a:t>notoriously hard to model reliably.</a:t>
            </a:r>
          </a:p>
          <a:p>
            <a:endParaRPr lang="en-US" dirty="0" smtClean="0"/>
          </a:p>
          <a:p>
            <a:r>
              <a:rPr lang="en-US" dirty="0" smtClean="0"/>
              <a:t>Importance of assigning proper</a:t>
            </a:r>
          </a:p>
          <a:p>
            <a:r>
              <a:rPr lang="en-US" dirty="0" smtClean="0"/>
              <a:t>systematic uncertainties, which may</a:t>
            </a:r>
          </a:p>
          <a:p>
            <a:r>
              <a:rPr lang="en-US" dirty="0" smtClean="0"/>
              <a:t>be fractionally large on a tail of a </a:t>
            </a:r>
          </a:p>
          <a:p>
            <a:r>
              <a:rPr lang="en-US" dirty="0" smtClean="0"/>
              <a:t>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67556" y="210255"/>
            <a:ext cx="5766923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Handling the Nuisance Parameter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5667" y="1001890"/>
            <a:ext cx="8390601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are the “parameters of interest” – we ask for intervals on both,</a:t>
            </a:r>
          </a:p>
          <a:p>
            <a:r>
              <a:rPr lang="en-US" dirty="0" smtClean="0"/>
              <a:t>and want to test H</a:t>
            </a:r>
            <a:r>
              <a:rPr lang="en-US" baseline="-25000" dirty="0" smtClean="0"/>
              <a:t>0</a:t>
            </a:r>
            <a:r>
              <a:rPr lang="en-US" dirty="0" smtClean="0"/>
              <a:t>: D=0</a:t>
            </a:r>
          </a:p>
          <a:p>
            <a:endParaRPr lang="en-US" dirty="0" smtClean="0"/>
          </a:p>
          <a:p>
            <a:r>
              <a:rPr lang="en-US" dirty="0" smtClean="0"/>
              <a:t>The background normalization is uncertain at the 10% level however.  Fitting the</a:t>
            </a:r>
          </a:p>
          <a:p>
            <a:r>
              <a:rPr lang="en-US" dirty="0" smtClean="0"/>
              <a:t>data gives a fractional uncertainty of</a:t>
            </a:r>
          </a:p>
          <a:p>
            <a:r>
              <a:rPr lang="en-US" dirty="0" smtClean="0"/>
              <a:t>so the </a:t>
            </a:r>
            <a:r>
              <a:rPr lang="en-US" i="1" dirty="0" smtClean="0"/>
              <a:t>a priori </a:t>
            </a:r>
            <a:r>
              <a:rPr lang="en-US" dirty="0" smtClean="0"/>
              <a:t>(or auxiliary) prediction of </a:t>
            </a:r>
            <a:r>
              <a:rPr lang="en-US" i="1" dirty="0" smtClean="0"/>
              <a:t>A</a:t>
            </a:r>
            <a:r>
              <a:rPr lang="en-US" dirty="0" smtClean="0"/>
              <a:t>=10000±1000 carries little extra information.</a:t>
            </a:r>
          </a:p>
          <a:p>
            <a:endParaRPr lang="en-US" dirty="0" smtClean="0"/>
          </a:p>
          <a:p>
            <a:r>
              <a:rPr lang="en-US" dirty="0" smtClean="0"/>
              <a:t>Contributors who fit for </a:t>
            </a:r>
            <a:r>
              <a:rPr lang="en-US" i="1" dirty="0" smtClean="0"/>
              <a:t>A</a:t>
            </a:r>
            <a:r>
              <a:rPr lang="en-US" dirty="0" smtClean="0"/>
              <a:t> (and all did) thus were immune to the broad distribution of </a:t>
            </a:r>
            <a:r>
              <a:rPr lang="en-US" i="1" dirty="0" smtClean="0"/>
              <a:t>A</a:t>
            </a:r>
          </a:p>
          <a:p>
            <a:r>
              <a:rPr lang="en-US" dirty="0" smtClean="0"/>
              <a:t>chosen in the simulated data.</a:t>
            </a:r>
          </a:p>
          <a:p>
            <a:endParaRPr lang="en-US" dirty="0" smtClean="0"/>
          </a:p>
          <a:p>
            <a:r>
              <a:rPr lang="en-US" dirty="0" smtClean="0"/>
              <a:t>In the early phases of an experiment, or for selections resulting in too few data,</a:t>
            </a:r>
          </a:p>
          <a:p>
            <a:r>
              <a:rPr lang="en-US" dirty="0" smtClean="0"/>
              <a:t>the auxiliary predictions can be more powerful than the sideband fits.  With more</a:t>
            </a:r>
          </a:p>
          <a:p>
            <a:r>
              <a:rPr lang="en-US" dirty="0" smtClean="0"/>
              <a:t>running time, the sidebands overpower the predictions.  </a:t>
            </a:r>
          </a:p>
          <a:p>
            <a:endParaRPr lang="en-US" dirty="0" smtClean="0"/>
          </a:p>
          <a:p>
            <a:r>
              <a:rPr lang="en-US" dirty="0" smtClean="0"/>
              <a:t>The most complicated stage is the crossover – theoretical predictions and sideband</a:t>
            </a:r>
          </a:p>
          <a:p>
            <a:r>
              <a:rPr lang="en-US" dirty="0" smtClean="0"/>
              <a:t>measurements have similar uncertainty.</a:t>
            </a:r>
          </a:p>
          <a:p>
            <a:endParaRPr lang="en-US" dirty="0" smtClean="0"/>
          </a:p>
          <a:p>
            <a:r>
              <a:rPr lang="en-US" dirty="0" smtClean="0"/>
              <a:t>A real problem may have a mixture of these – some backgrounds are better determined</a:t>
            </a:r>
          </a:p>
          <a:p>
            <a:r>
              <a:rPr lang="en-US" dirty="0" smtClean="0"/>
              <a:t>with MC, others with the data.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097161" y="2120195"/>
          <a:ext cx="1575507" cy="306917"/>
        </p:xfrm>
        <a:graphic>
          <a:graphicData uri="http://schemas.openxmlformats.org/presentationml/2006/ole">
            <p:oleObj spid="_x0000_s24578" name="Equation" r:id="rId3" imgW="977900" imgH="190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93333" y="197555"/>
            <a:ext cx="5012309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Constructing the Datasets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3914" y="1532467"/>
            <a:ext cx="878958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 Randomly choose an </a:t>
            </a:r>
            <a:r>
              <a:rPr lang="en-US" sz="2000" i="1" dirty="0" smtClean="0"/>
              <a:t>A</a:t>
            </a:r>
            <a:r>
              <a:rPr lang="en-US" sz="2000" dirty="0" smtClean="0"/>
              <a:t> from a Gaussian distribution centered on 10000 with</a:t>
            </a:r>
          </a:p>
          <a:p>
            <a:r>
              <a:rPr lang="en-US" sz="2000" dirty="0" smtClean="0"/>
              <a:t>   width 1000 (do not let </a:t>
            </a:r>
            <a:r>
              <a:rPr lang="en-US" sz="2000" i="1" dirty="0" smtClean="0"/>
              <a:t>A</a:t>
            </a:r>
            <a:r>
              <a:rPr lang="en-US" sz="2000" dirty="0" smtClean="0"/>
              <a:t> be negative)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 Generate a Poisson number from a distribution with mean  A*(0.9999955):</a:t>
            </a:r>
          </a:p>
          <a:p>
            <a:r>
              <a:rPr lang="en-US" sz="2000" dirty="0" smtClean="0"/>
              <a:t>   these will be “background” events </a:t>
            </a:r>
            <a:r>
              <a:rPr lang="en-US" sz="2000" i="1" dirty="0" err="1" smtClean="0"/>
              <a:t>n</a:t>
            </a:r>
            <a:r>
              <a:rPr lang="en-US" sz="2000" i="1" baseline="-25000" dirty="0" err="1"/>
              <a:t>b</a:t>
            </a:r>
            <a:endParaRPr lang="en-US" sz="2000" i="1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Generate a number signal events </a:t>
            </a:r>
            <a:r>
              <a:rPr lang="en-US" sz="2000" i="1" dirty="0" smtClean="0"/>
              <a:t>n</a:t>
            </a:r>
            <a:r>
              <a:rPr lang="en-US" sz="2000" i="1" baseline="-25000" dirty="0" smtClean="0"/>
              <a:t>s</a:t>
            </a:r>
            <a:r>
              <a:rPr lang="en-US" sz="2000" dirty="0" smtClean="0"/>
              <a:t> from a Poisson distribution of mean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Generate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 marks </a:t>
            </a:r>
            <a:r>
              <a:rPr lang="en-US" sz="2000" dirty="0" err="1" smtClean="0"/>
              <a:t>x</a:t>
            </a:r>
            <a:r>
              <a:rPr lang="en-US" sz="2000" dirty="0" smtClean="0"/>
              <a:t> for the background events from the exponential </a:t>
            </a:r>
            <a:r>
              <a:rPr lang="en-US" sz="2000" dirty="0" err="1" smtClean="0"/>
              <a:t>distribuiton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Generate n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marks </a:t>
            </a:r>
            <a:r>
              <a:rPr lang="en-US" sz="2000" dirty="0" err="1" smtClean="0"/>
              <a:t>x</a:t>
            </a:r>
            <a:r>
              <a:rPr lang="en-US" sz="2000" dirty="0" smtClean="0"/>
              <a:t> for the signal events from the Gaussian signal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 Shuffle the marks and write to the challenge file.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 Save the injected values of </a:t>
            </a:r>
            <a:r>
              <a:rPr lang="en-US" sz="2000" i="1" dirty="0" smtClean="0"/>
              <a:t>A</a:t>
            </a:r>
            <a:r>
              <a:rPr lang="en-US" sz="2000" dirty="0" smtClean="0"/>
              <a:t>, </a:t>
            </a:r>
            <a:r>
              <a:rPr lang="en-US" sz="2000" i="1" dirty="0" smtClean="0"/>
              <a:t>D</a:t>
            </a:r>
            <a:r>
              <a:rPr lang="en-US" sz="2000" dirty="0" smtClean="0"/>
              <a:t>, </a:t>
            </a:r>
            <a:r>
              <a:rPr lang="en-US" sz="2000" i="1" dirty="0" smtClean="0"/>
              <a:t>E</a:t>
            </a:r>
            <a:r>
              <a:rPr lang="en-US" sz="2000" dirty="0" smtClean="0"/>
              <a:t>, </a:t>
            </a:r>
            <a:r>
              <a:rPr lang="en-US" sz="2000" i="1" dirty="0" err="1" smtClean="0"/>
              <a:t>n</a:t>
            </a:r>
            <a:r>
              <a:rPr lang="en-US" sz="2000" i="1" baseline="-25000" dirty="0" err="1" smtClean="0"/>
              <a:t>b</a:t>
            </a:r>
            <a:r>
              <a:rPr lang="en-US" sz="2000" dirty="0" smtClean="0"/>
              <a:t> and </a:t>
            </a:r>
            <a:r>
              <a:rPr lang="en-US" sz="2000" i="1" dirty="0" smtClean="0"/>
              <a:t>n</a:t>
            </a:r>
            <a:r>
              <a:rPr lang="en-US" sz="2000" i="1" baseline="-25000" dirty="0" smtClean="0"/>
              <a:t>s</a:t>
            </a:r>
            <a:r>
              <a:rPr lang="en-US" sz="2000" dirty="0" smtClean="0"/>
              <a:t> in an “answer key”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The signal models were chosen from the list of 23 models.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 The simulated dataset order was shuffled.</a:t>
            </a:r>
            <a:endParaRPr lang="en-US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005397" y="2690493"/>
          <a:ext cx="1138603" cy="411835"/>
        </p:xfrm>
        <a:graphic>
          <a:graphicData uri="http://schemas.openxmlformats.org/presentationml/2006/ole">
            <p:oleObj spid="_x0000_s25602" name="Equation" r:id="rId3" imgW="596900" imgH="2159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00667" y="0"/>
            <a:ext cx="6436377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The Prior-Predictive Ensemble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66889" y="860779"/>
            <a:ext cx="8443337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A usual, but not unique choice for handling nuisance parameters in HEP</a:t>
            </a:r>
          </a:p>
          <a:p>
            <a:pPr>
              <a:buFont typeface="Arial"/>
              <a:buChar char="•"/>
            </a:pPr>
            <a:r>
              <a:rPr lang="en-US" dirty="0" smtClean="0"/>
              <a:t>  Fluctuate all nuisance parameters within their priors for each simulated dataset</a:t>
            </a:r>
          </a:p>
          <a:p>
            <a:r>
              <a:rPr lang="en-US" dirty="0" smtClean="0"/>
              <a:t>   used to compute </a:t>
            </a:r>
            <a:r>
              <a:rPr lang="en-US" dirty="0" err="1" smtClean="0"/>
              <a:t>p</a:t>
            </a:r>
            <a:r>
              <a:rPr lang="en-US" dirty="0" smtClean="0"/>
              <a:t> values (and thus coverage)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Has benefits of consistency of treatment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 Setting limits or making discovery – a +2σ excess shows up as a +2σ excess</a:t>
            </a:r>
          </a:p>
          <a:p>
            <a:pPr lvl="1"/>
            <a:r>
              <a:rPr lang="en-US" dirty="0" smtClean="0"/>
              <a:t>   in all plots:  -2lnQ, cross section limit, cross section measurement,</a:t>
            </a:r>
          </a:p>
          <a:p>
            <a:pPr lvl="1"/>
            <a:r>
              <a:rPr lang="en-US" dirty="0" smtClean="0"/>
              <a:t>   </a:t>
            </a:r>
            <a:r>
              <a:rPr lang="en-US" i="1" dirty="0" err="1" smtClean="0"/>
              <a:t>p</a:t>
            </a:r>
            <a:r>
              <a:rPr lang="en-US" dirty="0"/>
              <a:t> </a:t>
            </a:r>
            <a:r>
              <a:rPr lang="en-US" dirty="0" smtClean="0"/>
              <a:t>values for H</a:t>
            </a:r>
            <a:r>
              <a:rPr lang="en-US" baseline="-25000" dirty="0" smtClean="0"/>
              <a:t>0</a:t>
            </a:r>
            <a:r>
              <a:rPr lang="en-US" dirty="0" smtClean="0"/>
              <a:t> and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test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   Alternative:  </a:t>
            </a:r>
            <a:r>
              <a:rPr lang="en-US" dirty="0" err="1" smtClean="0"/>
              <a:t>supremum</a:t>
            </a: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dirty="0" smtClean="0"/>
              <a:t> value – the limit plot could show an excess of data</a:t>
            </a:r>
          </a:p>
          <a:p>
            <a:pPr lvl="1"/>
            <a:r>
              <a:rPr lang="en-US" dirty="0" smtClean="0"/>
              <a:t>    </a:t>
            </a:r>
            <a:r>
              <a:rPr lang="en-US" dirty="0" err="1" smtClean="0"/>
              <a:t>wrt</a:t>
            </a:r>
            <a:r>
              <a:rPr lang="en-US" dirty="0" smtClean="0"/>
              <a:t> the background while the discovery plot could show an excess, just because</a:t>
            </a:r>
          </a:p>
          <a:p>
            <a:pPr lvl="1"/>
            <a:r>
              <a:rPr lang="en-US" dirty="0" smtClean="0"/>
              <a:t>    we picked the most conservative choice of background for the two </a:t>
            </a:r>
          </a:p>
          <a:p>
            <a:pPr lvl="1"/>
            <a:r>
              <a:rPr lang="en-US" dirty="0" smtClean="0"/>
              <a:t>    interpretations.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   </a:t>
            </a:r>
            <a:r>
              <a:rPr lang="en-US" dirty="0" err="1" smtClean="0"/>
              <a:t>Supremum</a:t>
            </a: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dirty="0" smtClean="0"/>
              <a:t> values don’t line up with the cross section measurement – we don’t</a:t>
            </a:r>
          </a:p>
          <a:p>
            <a:pPr lvl="1"/>
            <a:r>
              <a:rPr lang="en-US" dirty="0" smtClean="0"/>
              <a:t>    want always the largest cross section or the smallest, but the best with its</a:t>
            </a:r>
          </a:p>
          <a:p>
            <a:pPr lvl="1"/>
            <a:r>
              <a:rPr lang="en-US" dirty="0" smtClean="0"/>
              <a:t>    uncertainty</a:t>
            </a:r>
          </a:p>
          <a:p>
            <a:pPr>
              <a:buFont typeface="Arial"/>
              <a:buChar char="•"/>
            </a:pPr>
            <a:r>
              <a:rPr lang="en-US" dirty="0" smtClean="0"/>
              <a:t>  Behaves in an intuitive way when systematic uncertainties </a:t>
            </a:r>
            <a:r>
              <a:rPr lang="en-US" dirty="0" err="1" smtClean="0"/>
              <a:t>dominiate</a:t>
            </a:r>
            <a:r>
              <a:rPr lang="en-US" dirty="0" smtClean="0"/>
              <a:t>.  E.g., large</a:t>
            </a:r>
          </a:p>
          <a:p>
            <a:r>
              <a:rPr lang="en-US" dirty="0" smtClean="0"/>
              <a:t> data counts, counting experiment.  Significance of observation depends on where the</a:t>
            </a:r>
          </a:p>
          <a:p>
            <a:r>
              <a:rPr lang="en-US" dirty="0" smtClean="0"/>
              <a:t>  data fall in the tail of the prior for the background prediction.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27111" y="183444"/>
            <a:ext cx="387888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Quoting Error Rates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37444" y="1284111"/>
            <a:ext cx="830227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We use the prior predictive ensemble – drawing </a:t>
            </a:r>
            <a:r>
              <a:rPr lang="en-US" i="1" dirty="0" smtClean="0"/>
              <a:t>A</a:t>
            </a:r>
            <a:r>
              <a:rPr lang="en-US" dirty="0" smtClean="0"/>
              <a:t> from its prior,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are fixed</a:t>
            </a:r>
          </a:p>
          <a:p>
            <a:r>
              <a:rPr lang="en-US" dirty="0" smtClean="0"/>
              <a:t>  for each model tested. 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The Type-I error rate is just the fraction of </a:t>
            </a:r>
            <a:r>
              <a:rPr lang="en-US" i="1" dirty="0" smtClean="0"/>
              <a:t>D</a:t>
            </a:r>
            <a:r>
              <a:rPr lang="en-US" dirty="0" smtClean="0"/>
              <a:t>=0 simulated datasets on which</a:t>
            </a:r>
          </a:p>
          <a:p>
            <a:r>
              <a:rPr lang="en-US" dirty="0" smtClean="0"/>
              <a:t>   an analyzer makes a discovery decision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We want this rate to be ≤ 1% to mimic the procedure used to make a discovery at</a:t>
            </a:r>
          </a:p>
          <a:p>
            <a:r>
              <a:rPr lang="en-US" dirty="0" smtClean="0"/>
              <a:t>   higher significance levels.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Analyzers fit for </a:t>
            </a:r>
            <a:r>
              <a:rPr lang="en-US" i="1" dirty="0" smtClean="0"/>
              <a:t>A</a:t>
            </a:r>
            <a:r>
              <a:rPr lang="en-US" dirty="0" smtClean="0"/>
              <a:t> anyhow.  Had the prior information on </a:t>
            </a:r>
            <a:r>
              <a:rPr lang="en-US" i="1" dirty="0" smtClean="0"/>
              <a:t>A</a:t>
            </a:r>
            <a:r>
              <a:rPr lang="en-US" dirty="0" smtClean="0"/>
              <a:t> been dominant over</a:t>
            </a:r>
          </a:p>
          <a:p>
            <a:r>
              <a:rPr lang="en-US" dirty="0" smtClean="0"/>
              <a:t>  the fits, we would be discussing how to define the multi-</a:t>
            </a:r>
            <a:r>
              <a:rPr lang="en-US" dirty="0" err="1" smtClean="0"/>
              <a:t>σ</a:t>
            </a:r>
            <a:r>
              <a:rPr lang="en-US" dirty="0" smtClean="0"/>
              <a:t> tails on the priors</a:t>
            </a:r>
          </a:p>
          <a:p>
            <a:r>
              <a:rPr lang="en-US" dirty="0" smtClean="0"/>
              <a:t>  for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Similarly for the discovery rates – these are quoted as the fraction of true discoveries</a:t>
            </a:r>
          </a:p>
          <a:p>
            <a:r>
              <a:rPr lang="en-US" dirty="0" smtClean="0"/>
              <a:t>   in each of the signal categories.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52795" y="0"/>
            <a:ext cx="3532462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/>
              <a:t>A Little History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5149" y="770889"/>
            <a:ext cx="7799994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Banff Challenge 1:  Upper limits on a signal in a Poisson counting experiment with</a:t>
            </a:r>
          </a:p>
          <a:p>
            <a:r>
              <a:rPr lang="en-US" dirty="0" smtClean="0"/>
              <a:t>  a background predicted with the help of another Poisson counting experiment</a:t>
            </a:r>
          </a:p>
          <a:p>
            <a:endParaRPr lang="en-US" dirty="0" smtClean="0"/>
          </a:p>
          <a:p>
            <a:r>
              <a:rPr lang="en-US" dirty="0" smtClean="0"/>
              <a:t>From the Banff 2006 workshop.  Files and results are available at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newton.hep.upenn.edu/~heinrich/birs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http://doc.cern.ch/yellowrep/2008/2008-001/p125.pdf</a:t>
            </a:r>
          </a:p>
          <a:p>
            <a:endParaRPr lang="en-US" dirty="0" smtClean="0"/>
          </a:p>
          <a:p>
            <a:r>
              <a:rPr lang="en-US" dirty="0" smtClean="0"/>
              <a:t>The idea:  A open forum to test coverage and power using data samples</a:t>
            </a:r>
          </a:p>
          <a:p>
            <a:r>
              <a:rPr lang="en-US" dirty="0" smtClean="0"/>
              <a:t>with and without signal present</a:t>
            </a:r>
          </a:p>
          <a:p>
            <a:r>
              <a:rPr lang="en-US" dirty="0" smtClean="0"/>
              <a:t>Blind:  signal “answers” hidden from the participants.</a:t>
            </a:r>
          </a:p>
          <a:p>
            <a:endParaRPr lang="en-US" dirty="0" smtClean="0"/>
          </a:p>
          <a:p>
            <a:r>
              <a:rPr lang="en-US" dirty="0" smtClean="0"/>
              <a:t>Many different strategies used:  </a:t>
            </a:r>
            <a:r>
              <a:rPr lang="en-US" dirty="0" err="1" smtClean="0"/>
              <a:t>Frequentist</a:t>
            </a:r>
            <a:r>
              <a:rPr lang="en-US" dirty="0" smtClean="0"/>
              <a:t>, Bayesian, mixtures....</a:t>
            </a:r>
          </a:p>
          <a:p>
            <a:endParaRPr lang="en-US" dirty="0" smtClean="0"/>
          </a:p>
          <a:p>
            <a:r>
              <a:rPr lang="en-US" dirty="0" smtClean="0"/>
              <a:t>Quite a success!  But...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We’d also like to make discoveries.</a:t>
            </a:r>
            <a:r>
              <a:rPr lang="en-US" dirty="0" smtClean="0"/>
              <a:t>  </a:t>
            </a:r>
            <a:r>
              <a:rPr lang="en-US" dirty="0"/>
              <a:t>O</a:t>
            </a:r>
            <a:r>
              <a:rPr lang="en-US" dirty="0" smtClean="0"/>
              <a:t>nly of particles/phenomena that</a:t>
            </a:r>
          </a:p>
          <a:p>
            <a:r>
              <a:rPr lang="en-US" dirty="0" smtClean="0"/>
              <a:t>are truly there of course.</a:t>
            </a:r>
          </a:p>
          <a:p>
            <a:endParaRPr lang="en-US" dirty="0" smtClean="0"/>
          </a:p>
          <a:p>
            <a:r>
              <a:rPr lang="en-US" dirty="0" smtClean="0"/>
              <a:t>Additional issues must be addressed in discovery that aren’t relevant for limits.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2111" y="310444"/>
            <a:ext cx="8363187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Performance – Problem 1 – Discovery Error Rates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35000" y="5753100"/>
            <a:ext cx="7801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 from V. </a:t>
            </a:r>
            <a:r>
              <a:rPr lang="en-US" dirty="0" err="1" smtClean="0"/>
              <a:t>Niess</a:t>
            </a:r>
            <a:r>
              <a:rPr lang="en-US" dirty="0" smtClean="0"/>
              <a:t>:  powers of 0.34,  0.46,  0.17 quoted after answers released.</a:t>
            </a:r>
          </a:p>
          <a:p>
            <a:r>
              <a:rPr lang="en-US" dirty="0" smtClean="0"/>
              <a:t>  (technical issue resolved not related to the answer key) </a:t>
            </a:r>
            <a:endParaRPr lang="en-US" dirty="0"/>
          </a:p>
        </p:txBody>
      </p:sp>
      <p:pic>
        <p:nvPicPr>
          <p:cNvPr id="8" name="Picture 7" descr="Snapshot 2011-01-18 16-32-3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4596"/>
            <a:ext cx="9144000" cy="4148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4556" y="0"/>
            <a:ext cx="8494032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i="1" dirty="0" err="1" smtClean="0"/>
              <a:t>p</a:t>
            </a:r>
            <a:r>
              <a:rPr lang="en-US" sz="3200" dirty="0" smtClean="0"/>
              <a:t> Value Distributions – Should be uniform on [0,1]</a:t>
            </a:r>
            <a:endParaRPr lang="en-US" sz="3200" dirty="0"/>
          </a:p>
        </p:txBody>
      </p:sp>
      <p:pic>
        <p:nvPicPr>
          <p:cNvPr id="5" name="Picture 4" descr="Snapshot 2011-01-06 06-36-1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4222"/>
            <a:ext cx="2923499" cy="2779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1334" y="2201333"/>
            <a:ext cx="1237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Tom Junk</a:t>
            </a:r>
          </a:p>
          <a:p>
            <a:r>
              <a:rPr lang="en-US" dirty="0" smtClean="0"/>
              <a:t>LLR, Minuit</a:t>
            </a:r>
            <a:endParaRPr lang="en-US" dirty="0"/>
          </a:p>
        </p:txBody>
      </p:sp>
      <p:pic>
        <p:nvPicPr>
          <p:cNvPr id="7" name="Picture 6" descr="Snapshot 2011-01-06 06-37-36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178" y="1000365"/>
            <a:ext cx="2867380" cy="27642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4778" y="2286000"/>
            <a:ext cx="1681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Wolfgang </a:t>
            </a:r>
            <a:r>
              <a:rPr lang="en-US" dirty="0" err="1" smtClean="0"/>
              <a:t>Rolke</a:t>
            </a:r>
            <a:r>
              <a:rPr lang="en-US" dirty="0" smtClean="0"/>
              <a:t>,</a:t>
            </a:r>
          </a:p>
          <a:p>
            <a:r>
              <a:rPr lang="en-US" dirty="0" smtClean="0"/>
              <a:t>LLR, Minuit</a:t>
            </a:r>
            <a:endParaRPr lang="en-US" dirty="0"/>
          </a:p>
        </p:txBody>
      </p:sp>
      <p:pic>
        <p:nvPicPr>
          <p:cNvPr id="9" name="Picture 8" descr="Snapshot 2011-01-06 06-39-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9837" y="959556"/>
            <a:ext cx="2825102" cy="279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3445" y="2681111"/>
            <a:ext cx="2069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Stanford Challenge</a:t>
            </a:r>
          </a:p>
          <a:p>
            <a:r>
              <a:rPr lang="en-US" dirty="0" smtClean="0"/>
              <a:t>Team (B. </a:t>
            </a:r>
            <a:r>
              <a:rPr lang="en-US" dirty="0" err="1" smtClean="0"/>
              <a:t>Efron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36884" y="3838222"/>
            <a:ext cx="2781671" cy="2554111"/>
            <a:chOff x="322773" y="3781778"/>
            <a:chExt cx="2921930" cy="2793999"/>
          </a:xfrm>
        </p:grpSpPr>
        <p:grpSp>
          <p:nvGrpSpPr>
            <p:cNvPr id="29" name="Group 28"/>
            <p:cNvGrpSpPr/>
            <p:nvPr/>
          </p:nvGrpSpPr>
          <p:grpSpPr>
            <a:xfrm>
              <a:off x="322773" y="3781778"/>
              <a:ext cx="2921930" cy="2793999"/>
              <a:chOff x="322773" y="3781778"/>
              <a:chExt cx="2921930" cy="2793999"/>
            </a:xfrm>
          </p:grpSpPr>
          <p:pic>
            <p:nvPicPr>
              <p:cNvPr id="13" name="Picture 12" descr="Snapshot 2011-01-06 06-42-57.gi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2773" y="3781778"/>
                <a:ext cx="2921930" cy="2793999"/>
              </a:xfrm>
              <a:prstGeom prst="rect">
                <a:avLst/>
              </a:prstGeom>
            </p:spPr>
          </p:pic>
          <p:sp>
            <p:nvSpPr>
              <p:cNvPr id="16" name="Oval 15"/>
              <p:cNvSpPr/>
              <p:nvPr/>
            </p:nvSpPr>
            <p:spPr>
              <a:xfrm>
                <a:off x="462845" y="4752622"/>
                <a:ext cx="719667" cy="677332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95777" y="4219223"/>
              <a:ext cx="1505540" cy="70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Valentin</a:t>
              </a:r>
              <a:r>
                <a:rPr lang="en-US" dirty="0" smtClean="0"/>
                <a:t> </a:t>
              </a:r>
              <a:r>
                <a:rPr lang="en-US" dirty="0" err="1" smtClean="0"/>
                <a:t>Niess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56000" y="691445"/>
            <a:ext cx="1145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Problem 1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4612" y="945444"/>
            <a:ext cx="2970388" cy="2916381"/>
            <a:chOff x="204612" y="945444"/>
            <a:chExt cx="2970388" cy="2916381"/>
          </a:xfrm>
        </p:grpSpPr>
        <p:pic>
          <p:nvPicPr>
            <p:cNvPr id="22" name="Picture 21" descr="Snapshot 2011-01-06 06-53-36.gif"/>
            <p:cNvPicPr>
              <a:picLocks noChangeAspect="1"/>
            </p:cNvPicPr>
            <p:nvPr/>
          </p:nvPicPr>
          <p:blipFill>
            <a:blip r:embed="rId6">
              <a:biLevel thresh="50000"/>
            </a:blip>
            <a:stretch>
              <a:fillRect/>
            </a:stretch>
          </p:blipFill>
          <p:spPr>
            <a:xfrm>
              <a:off x="204612" y="945444"/>
              <a:ext cx="2970388" cy="291638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467556" y="2159000"/>
              <a:ext cx="1205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Mark Allen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47155" y="3886912"/>
            <a:ext cx="2748845" cy="2604200"/>
            <a:chOff x="3093156" y="973667"/>
            <a:chExt cx="3101622" cy="2914645"/>
          </a:xfrm>
        </p:grpSpPr>
        <p:pic>
          <p:nvPicPr>
            <p:cNvPr id="27" name="Picture 26" descr="Snapshot 2011-01-06 06-56-39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3156" y="973667"/>
              <a:ext cx="3101622" cy="291464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4459111" y="2243667"/>
              <a:ext cx="1591188" cy="1343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BAT team</a:t>
              </a:r>
            </a:p>
            <a:p>
              <a:r>
                <a:rPr lang="en-US" dirty="0"/>
                <a:t>(</a:t>
              </a:r>
              <a:r>
                <a:rPr lang="en-US" dirty="0" err="1" smtClean="0"/>
                <a:t>Frederik</a:t>
              </a:r>
              <a:endParaRPr lang="en-US" dirty="0" smtClean="0"/>
            </a:p>
            <a:p>
              <a:r>
                <a:rPr lang="en-US" dirty="0" err="1" smtClean="0"/>
                <a:t>Beaujean</a:t>
              </a:r>
              <a:r>
                <a:rPr lang="en-US" dirty="0" smtClean="0"/>
                <a:t> </a:t>
              </a:r>
              <a:r>
                <a:rPr lang="en-US" i="1" dirty="0" smtClean="0"/>
                <a:t>et al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pic>
        <p:nvPicPr>
          <p:cNvPr id="31" name="Picture 30" descr="Snapshot 2011-01-13 19-50-1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4006" y="3803044"/>
            <a:ext cx="2749550" cy="269935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309556" y="519288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Tom Junk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0445" y="169333"/>
            <a:ext cx="8348559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Stefan’s </a:t>
            </a:r>
            <a:r>
              <a:rPr lang="en-US" sz="3200" i="1" dirty="0" err="1" smtClean="0"/>
              <a:t>p</a:t>
            </a:r>
            <a:r>
              <a:rPr lang="en-US" sz="3200" dirty="0" smtClean="0"/>
              <a:t> Values – Correcting for Look-Elsewhere</a:t>
            </a:r>
            <a:endParaRPr lang="en-US" sz="3200" dirty="0"/>
          </a:p>
        </p:txBody>
      </p:sp>
      <p:pic>
        <p:nvPicPr>
          <p:cNvPr id="10" name="Picture 9" descr="Snapshot 2011-01-06 07-00-3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9" y="1580444"/>
            <a:ext cx="4403782" cy="43321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2111" y="2046111"/>
            <a:ext cx="20474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Stefan</a:t>
            </a:r>
          </a:p>
          <a:p>
            <a:r>
              <a:rPr lang="en-US" dirty="0" smtClean="0"/>
              <a:t>Schmitt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unbinned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Uncorrected for LEE</a:t>
            </a:r>
            <a:endParaRPr lang="en-US" dirty="0"/>
          </a:p>
        </p:txBody>
      </p:sp>
      <p:pic>
        <p:nvPicPr>
          <p:cNvPr id="19" name="Picture 18" descr="Snapshot 2011-01-13 20-00-1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889" y="1651001"/>
            <a:ext cx="4233333" cy="42333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03333" y="3584222"/>
            <a:ext cx="1805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Corrected for LEE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16001" y="1100666"/>
            <a:ext cx="646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LEE Correction done with Background-Only Monte Carlo simulation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05000" y="3911600"/>
            <a:ext cx="2103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Stefan’s Type-I error</a:t>
            </a:r>
          </a:p>
          <a:p>
            <a:r>
              <a:rPr lang="en-US" dirty="0" smtClean="0"/>
              <a:t>rate is okay, though.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Snapshot 2011-01-06 06-46-5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23" y="1270000"/>
            <a:ext cx="5353943" cy="4797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3501" y="1540867"/>
            <a:ext cx="248833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Georgios</a:t>
            </a:r>
            <a:endParaRPr lang="en-US" dirty="0" smtClean="0"/>
          </a:p>
          <a:p>
            <a:r>
              <a:rPr lang="en-US" dirty="0" err="1" smtClean="0"/>
              <a:t>Choudalakis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53164" y="3079565"/>
            <a:ext cx="2403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stopped</a:t>
            </a:r>
          </a:p>
          <a:p>
            <a:r>
              <a:rPr lang="en-US" dirty="0" smtClean="0"/>
              <a:t>when very sure </a:t>
            </a:r>
            <a:r>
              <a:rPr lang="en-US" dirty="0" err="1" smtClean="0"/>
              <a:t>p</a:t>
            </a:r>
            <a:r>
              <a:rPr lang="en-US" dirty="0" smtClean="0"/>
              <a:t>&gt;0.01</a:t>
            </a:r>
          </a:p>
          <a:p>
            <a:endParaRPr lang="en-US" dirty="0" smtClean="0"/>
          </a:p>
          <a:p>
            <a:r>
              <a:rPr lang="en-US" dirty="0" smtClean="0"/>
              <a:t>Not a problem for discovery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0445" y="169333"/>
            <a:ext cx="8761057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i="1" dirty="0" err="1" smtClean="0"/>
              <a:t>p</a:t>
            </a:r>
            <a:r>
              <a:rPr lang="en-US" sz="2800" dirty="0" smtClean="0"/>
              <a:t> Value Distributions – Some of the More Interesting Cases</a:t>
            </a:r>
          </a:p>
          <a:p>
            <a:r>
              <a:rPr lang="en-US" sz="2800" dirty="0" smtClean="0"/>
              <a:t>for Problem 1</a:t>
            </a: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65101" y="1425222"/>
            <a:ext cx="5479344" cy="4988278"/>
            <a:chOff x="231422" y="3894668"/>
            <a:chExt cx="2901245" cy="2751664"/>
          </a:xfrm>
        </p:grpSpPr>
        <p:pic>
          <p:nvPicPr>
            <p:cNvPr id="5" name="Picture 4" descr="Snapshot 2011-01-06 06-41-15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1422" y="3894668"/>
              <a:ext cx="2703689" cy="261981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55889" y="4064000"/>
              <a:ext cx="1484789" cy="713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Eilam</a:t>
              </a:r>
              <a:r>
                <a:rPr lang="en-US" dirty="0" smtClean="0"/>
                <a:t> Gross &amp;</a:t>
              </a:r>
            </a:p>
            <a:p>
              <a:r>
                <a:rPr lang="en-US" dirty="0" err="1" smtClean="0"/>
                <a:t>Ofer</a:t>
              </a:r>
              <a:r>
                <a:rPr lang="en-US" dirty="0" smtClean="0"/>
                <a:t> </a:t>
              </a:r>
              <a:r>
                <a:rPr lang="en-US" dirty="0" err="1" smtClean="0"/>
                <a:t>Vitells</a:t>
              </a:r>
              <a:endParaRPr lang="en-US" dirty="0" smtClean="0"/>
            </a:p>
            <a:p>
              <a:endParaRPr lang="en-US" dirty="0" smtClean="0"/>
            </a:p>
            <a:p>
              <a:r>
                <a:rPr lang="en-US" sz="1200" dirty="0" smtClean="0"/>
                <a:t>LEE-corrected</a:t>
              </a:r>
            </a:p>
            <a:p>
              <a:r>
                <a:rPr lang="en-US" sz="1200" dirty="0" smtClean="0"/>
                <a:t>(max value=3.5)</a:t>
              </a:r>
              <a:endParaRPr lang="en-US" sz="12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413000" y="5969000"/>
              <a:ext cx="719667" cy="6773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0445" y="169333"/>
            <a:ext cx="8761057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i="1" dirty="0" err="1" smtClean="0"/>
              <a:t>p</a:t>
            </a:r>
            <a:r>
              <a:rPr lang="en-US" sz="2800" dirty="0" smtClean="0"/>
              <a:t> Value Distributions – Some of the More Interesting Cases</a:t>
            </a:r>
          </a:p>
          <a:p>
            <a:r>
              <a:rPr lang="en-US" sz="2800" dirty="0" smtClean="0"/>
              <a:t>for Problem 1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580944" y="1598789"/>
            <a:ext cx="306092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maximum </a:t>
            </a:r>
            <a:r>
              <a:rPr lang="en-US" sz="2000" dirty="0" err="1" smtClean="0"/>
              <a:t>p</a:t>
            </a:r>
            <a:r>
              <a:rPr lang="en-US" sz="2000" dirty="0" smtClean="0"/>
              <a:t> value</a:t>
            </a:r>
          </a:p>
          <a:p>
            <a:r>
              <a:rPr lang="en-US" sz="2000" dirty="0" smtClean="0"/>
              <a:t>comes from the LEE</a:t>
            </a:r>
          </a:p>
          <a:p>
            <a:r>
              <a:rPr lang="en-US" sz="2000" dirty="0" smtClean="0"/>
              <a:t>correction –  See </a:t>
            </a:r>
            <a:r>
              <a:rPr lang="en-US" sz="2000" dirty="0" err="1" smtClean="0"/>
              <a:t>Ofer’s</a:t>
            </a:r>
            <a:r>
              <a:rPr lang="en-US" sz="2000" dirty="0" smtClean="0"/>
              <a:t> talk</a:t>
            </a:r>
          </a:p>
          <a:p>
            <a:r>
              <a:rPr lang="en-US" sz="2000" dirty="0" smtClean="0"/>
              <a:t>tomorrow.</a:t>
            </a:r>
          </a:p>
          <a:p>
            <a:endParaRPr lang="en-US" sz="2000" dirty="0" smtClean="0"/>
          </a:p>
          <a:p>
            <a:r>
              <a:rPr lang="en-US" sz="2000" dirty="0" smtClean="0"/>
              <a:t>Not a problem for </a:t>
            </a:r>
          </a:p>
          <a:p>
            <a:r>
              <a:rPr lang="en-US" sz="2000" dirty="0" smtClean="0"/>
              <a:t>discovery.  May want to use</a:t>
            </a:r>
          </a:p>
          <a:p>
            <a:r>
              <a:rPr lang="en-US" sz="2000" dirty="0" smtClean="0"/>
              <a:t>this distribution as a test </a:t>
            </a:r>
          </a:p>
          <a:p>
            <a:r>
              <a:rPr lang="en-US" sz="2000" dirty="0" smtClean="0"/>
              <a:t>statistic in case there’s</a:t>
            </a:r>
          </a:p>
          <a:p>
            <a:r>
              <a:rPr lang="en-US" sz="2000" dirty="0" smtClean="0"/>
              <a:t>a 1σ deficit...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79967" y="1848555"/>
            <a:ext cx="4429477" cy="4148667"/>
            <a:chOff x="3317522" y="3810000"/>
            <a:chExt cx="3085767" cy="2836333"/>
          </a:xfrm>
        </p:grpSpPr>
        <p:pic>
          <p:nvPicPr>
            <p:cNvPr id="5" name="Picture 4" descr="Snapshot 2011-01-06 07-04-30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17522" y="3810000"/>
              <a:ext cx="2951887" cy="283633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628444" y="4120445"/>
              <a:ext cx="1774845" cy="820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Stefano</a:t>
              </a:r>
            </a:p>
            <a:p>
              <a:r>
                <a:rPr lang="en-US" dirty="0" err="1" smtClean="0"/>
                <a:t>Andreon</a:t>
              </a:r>
              <a:endParaRPr lang="en-US" dirty="0" smtClean="0"/>
            </a:p>
            <a:p>
              <a:r>
                <a:rPr lang="en-US" sz="1200" dirty="0" smtClean="0"/>
                <a:t>(not a </a:t>
              </a:r>
              <a:r>
                <a:rPr lang="en-US" sz="1200" i="1" dirty="0" err="1" smtClean="0"/>
                <a:t>p</a:t>
              </a:r>
              <a:r>
                <a:rPr lang="en-US" sz="1200" dirty="0" smtClean="0"/>
                <a:t> value</a:t>
              </a:r>
            </a:p>
            <a:p>
              <a:r>
                <a:rPr lang="en-US" sz="1200" dirty="0" smtClean="0"/>
                <a:t>but a posterior credibility</a:t>
              </a:r>
            </a:p>
            <a:p>
              <a:r>
                <a:rPr lang="en-US" sz="1200" dirty="0" smtClean="0"/>
                <a:t>of D=0)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9600" y="472722"/>
            <a:ext cx="802169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And One Test Statistic Instead of a </a:t>
            </a:r>
            <a:r>
              <a:rPr lang="en-US" sz="3600" i="1" dirty="0" err="1" smtClean="0"/>
              <a:t>p</a:t>
            </a:r>
            <a:r>
              <a:rPr lang="en-US" sz="3600" dirty="0" smtClean="0"/>
              <a:t> Value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757333" y="2243667"/>
            <a:ext cx="27414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P(D=0|data) – a Bayesian</a:t>
            </a:r>
          </a:p>
          <a:p>
            <a:r>
              <a:rPr lang="en-US" dirty="0" smtClean="0"/>
              <a:t>posterior</a:t>
            </a:r>
          </a:p>
          <a:p>
            <a:endParaRPr lang="en-US" dirty="0" smtClean="0"/>
          </a:p>
          <a:p>
            <a:r>
              <a:rPr lang="en-US" dirty="0" smtClean="0"/>
              <a:t>This is okay too – but</a:t>
            </a:r>
          </a:p>
          <a:p>
            <a:r>
              <a:rPr lang="en-US" dirty="0" smtClean="0"/>
              <a:t>what’s the critical value?</a:t>
            </a:r>
          </a:p>
          <a:p>
            <a:endParaRPr lang="en-US" dirty="0" smtClean="0"/>
          </a:p>
          <a:p>
            <a:r>
              <a:rPr lang="en-US" dirty="0" smtClean="0"/>
              <a:t>Stefano chooses 3x10</a:t>
            </a:r>
            <a:r>
              <a:rPr lang="en-US" baseline="30000" dirty="0" smtClean="0"/>
              <a:t>-4</a:t>
            </a:r>
            <a:r>
              <a:rPr lang="en-US" dirty="0" smtClean="0"/>
              <a:t> and</a:t>
            </a:r>
          </a:p>
          <a:p>
            <a:r>
              <a:rPr lang="en-US" dirty="0" smtClean="0"/>
              <a:t>4x10</a:t>
            </a:r>
            <a:r>
              <a:rPr lang="en-US" baseline="30000" dirty="0" smtClean="0"/>
              <a:t>-4</a:t>
            </a:r>
            <a:r>
              <a:rPr lang="en-US" dirty="0" smtClean="0"/>
              <a:t> as possibilities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07445" y="197555"/>
            <a:ext cx="608151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A Typical Error Rate Summary Table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644445" y="6025444"/>
            <a:ext cx="1597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Tom Junk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905645"/>
            <a:ext cx="9144000" cy="5159599"/>
            <a:chOff x="0" y="905645"/>
            <a:chExt cx="9144000" cy="5159599"/>
          </a:xfrm>
        </p:grpSpPr>
        <p:pic>
          <p:nvPicPr>
            <p:cNvPr id="11" name="Picture 10" descr="Snapshot 2011-01-13 20-06-23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05645"/>
              <a:ext cx="9144000" cy="5159599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296333" y="1890889"/>
              <a:ext cx="8410223" cy="141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1733" y="2932289"/>
              <a:ext cx="8410223" cy="141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9466" y="5356578"/>
              <a:ext cx="8410223" cy="141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" name="Picture 3" descr="Snapshot 2011-01-13 21-48-5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289142"/>
            <a:ext cx="8420100" cy="4549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203200"/>
            <a:ext cx="702067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A summary of the Discovery Probabilities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969000" y="876300"/>
            <a:ext cx="263962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Thanks to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Vitells</a:t>
            </a:r>
            <a:r>
              <a:rPr lang="en-US" dirty="0" smtClean="0"/>
              <a:t> who</a:t>
            </a:r>
          </a:p>
          <a:p>
            <a:r>
              <a:rPr lang="en-US" dirty="0" smtClean="0"/>
              <a:t>made the plot!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9600" y="5880100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Dataset category sorted by average discovery probability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94556" y="296334"/>
            <a:ext cx="5896040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Making Measurements of </a:t>
            </a:r>
            <a:r>
              <a:rPr lang="en-US" sz="3200" i="1" dirty="0" smtClean="0"/>
              <a:t>D</a:t>
            </a:r>
            <a:r>
              <a:rPr lang="en-US" sz="3200" dirty="0" smtClean="0"/>
              <a:t> and </a:t>
            </a:r>
            <a:r>
              <a:rPr lang="en-US" sz="3200" i="1" dirty="0" smtClean="0"/>
              <a:t>E</a:t>
            </a:r>
            <a:endParaRPr 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35000" y="2215445"/>
            <a:ext cx="78208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Requested 68% intervals for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in the case a decision was made to claim</a:t>
            </a:r>
          </a:p>
          <a:p>
            <a:r>
              <a:rPr lang="en-US" dirty="0" smtClean="0"/>
              <a:t>   a discovery.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I regret a little bit not asking for these in case a discovery is not claimed.</a:t>
            </a:r>
          </a:p>
          <a:p>
            <a:r>
              <a:rPr lang="en-US" dirty="0" smtClean="0"/>
              <a:t>    Reporting only the discovery cases biases the measurements of </a:t>
            </a:r>
            <a:r>
              <a:rPr lang="en-US" i="1" dirty="0" smtClean="0"/>
              <a:t>D</a:t>
            </a:r>
            <a:r>
              <a:rPr lang="en-US" dirty="0" smtClean="0"/>
              <a:t> upwards.</a:t>
            </a:r>
          </a:p>
          <a:p>
            <a:endParaRPr lang="en-US" dirty="0" smtClean="0"/>
          </a:p>
          <a:p>
            <a:r>
              <a:rPr lang="en-US" dirty="0" smtClean="0"/>
              <a:t>    HEP experiments rarely report measurements of parameters like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unless</a:t>
            </a:r>
          </a:p>
          <a:p>
            <a:r>
              <a:rPr lang="en-US" dirty="0" smtClean="0"/>
              <a:t>    evidence is claimed.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0444" y="1072444"/>
            <a:ext cx="721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</a:t>
            </a:r>
          </a:p>
          <a:p>
            <a:r>
              <a:rPr lang="en-US" dirty="0" smtClean="0"/>
              <a:t>rate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55556" y="1100667"/>
            <a:ext cx="942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</a:t>
            </a:r>
          </a:p>
          <a:p>
            <a:r>
              <a:rPr lang="en-US" dirty="0" smtClean="0"/>
              <a:t>position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0"/>
          </p:cNvCxnSpPr>
          <p:nvPr/>
        </p:nvCxnSpPr>
        <p:spPr>
          <a:xfrm rot="5400000" flipH="1" flipV="1">
            <a:off x="5775404" y="794182"/>
            <a:ext cx="254000" cy="302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7041445" y="987779"/>
            <a:ext cx="395111" cy="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" name="Picture 3" descr="Snapshot 2011-01-13 21-49-5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8038"/>
            <a:ext cx="8648700" cy="43867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0700" y="177800"/>
            <a:ext cx="817904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A summary of the Coverage of </a:t>
            </a:r>
            <a:r>
              <a:rPr lang="en-US" sz="3200" i="1" dirty="0" smtClean="0"/>
              <a:t>D</a:t>
            </a:r>
            <a:r>
              <a:rPr lang="en-US" sz="3200" dirty="0" smtClean="0"/>
              <a:t> Measurements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350000" y="1003300"/>
            <a:ext cx="263962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Thanks to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Vitells</a:t>
            </a:r>
            <a:r>
              <a:rPr lang="en-US" dirty="0" smtClean="0"/>
              <a:t> who</a:t>
            </a:r>
          </a:p>
          <a:p>
            <a:r>
              <a:rPr lang="en-US" dirty="0" smtClean="0"/>
              <a:t>made the plot!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9600" y="5880100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Dataset category sorted by average discovery probability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00550" y="203200"/>
            <a:ext cx="4479111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Original Banff Challenge 2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68324" y="1060262"/>
            <a:ext cx="854319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</a:t>
            </a:r>
            <a:r>
              <a:rPr lang="en-US" sz="2000" dirty="0" smtClean="0"/>
              <a:t>Discovery significance with a realistic set of problems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 Distributions (histograms, or </a:t>
            </a:r>
            <a:r>
              <a:rPr lang="en-US" sz="2000" dirty="0" err="1" smtClean="0"/>
              <a:t>unbinned</a:t>
            </a:r>
            <a:r>
              <a:rPr lang="en-US" sz="2000" dirty="0" smtClean="0"/>
              <a:t> data) that look like modern</a:t>
            </a:r>
          </a:p>
          <a:p>
            <a:pPr lvl="1"/>
            <a:r>
              <a:rPr lang="en-US" sz="2000" dirty="0" smtClean="0"/>
              <a:t>    multivariate analysis outputs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 A distribution that has a bump in it (or not)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 Rate and Shape uncertainties in distributions – some quite large</a:t>
            </a:r>
          </a:p>
          <a:p>
            <a:pPr lvl="1"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All of these features are present in most modern searches at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colliders.</a:t>
            </a:r>
          </a:p>
          <a:p>
            <a:endParaRPr lang="en-US" sz="2000" dirty="0" smtClean="0"/>
          </a:p>
          <a:p>
            <a:r>
              <a:rPr lang="en-US" sz="2000" dirty="0" smtClean="0"/>
              <a:t>Often the signal yield is smaller than the uncertainty on the background </a:t>
            </a:r>
          </a:p>
          <a:p>
            <a:r>
              <a:rPr lang="en-US" sz="2000" dirty="0" smtClean="0"/>
              <a:t>(as determined from theory or control samples) </a:t>
            </a:r>
          </a:p>
          <a:p>
            <a:endParaRPr lang="en-US" sz="2000" dirty="0" smtClean="0"/>
          </a:p>
          <a:p>
            <a:r>
              <a:rPr lang="en-US" sz="2000" dirty="0" smtClean="0"/>
              <a:t>Not very many solutions attempted by the time of the workshop (Summer 2010)</a:t>
            </a:r>
          </a:p>
          <a:p>
            <a:endParaRPr lang="en-US" sz="2000" dirty="0" smtClean="0"/>
          </a:p>
          <a:p>
            <a:r>
              <a:rPr lang="en-US" sz="2000" dirty="0" smtClean="0"/>
              <a:t>Topics discussed at the workshop needed to be addressed in the challenge.</a:t>
            </a:r>
          </a:p>
          <a:p>
            <a:endParaRPr lang="en-US" sz="2000" dirty="0" smtClean="0"/>
          </a:p>
          <a:p>
            <a:r>
              <a:rPr lang="en-US" sz="2000" dirty="0" smtClean="0"/>
              <a:t>The challenge needed to be advertised to a larger audience</a:t>
            </a:r>
            <a:endParaRPr lang="en-US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89000" y="0"/>
            <a:ext cx="79175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Upper and Lower Interval Edges for </a:t>
            </a:r>
            <a:r>
              <a:rPr lang="en-US" sz="2400" i="1" dirty="0" smtClean="0"/>
              <a:t>D</a:t>
            </a:r>
            <a:r>
              <a:rPr lang="en-US" sz="2400" dirty="0" smtClean="0"/>
              <a:t> for Each Signal Category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896806" y="1439334"/>
            <a:ext cx="124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Junk’s</a:t>
            </a:r>
          </a:p>
          <a:p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155699"/>
            <a:ext cx="172354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signals</a:t>
            </a:r>
          </a:p>
          <a:p>
            <a:r>
              <a:rPr lang="en-US" dirty="0" smtClean="0"/>
              <a:t>OK, small</a:t>
            </a:r>
          </a:p>
          <a:p>
            <a:r>
              <a:rPr lang="en-US" dirty="0" smtClean="0"/>
              <a:t>signals </a:t>
            </a:r>
          </a:p>
          <a:p>
            <a:r>
              <a:rPr lang="en-US" dirty="0" smtClean="0"/>
              <a:t>biased</a:t>
            </a:r>
          </a:p>
          <a:p>
            <a:r>
              <a:rPr lang="en-US" dirty="0" smtClean="0"/>
              <a:t>upwards</a:t>
            </a:r>
          </a:p>
          <a:p>
            <a:endParaRPr lang="en-US" dirty="0" smtClean="0"/>
          </a:p>
          <a:p>
            <a:r>
              <a:rPr lang="en-US" dirty="0" smtClean="0"/>
              <a:t>Sum of </a:t>
            </a:r>
          </a:p>
          <a:p>
            <a:r>
              <a:rPr lang="en-US" dirty="0" smtClean="0"/>
              <a:t>fractional</a:t>
            </a:r>
          </a:p>
          <a:p>
            <a:r>
              <a:rPr lang="en-US" dirty="0" smtClean="0"/>
              <a:t>areas of</a:t>
            </a:r>
          </a:p>
          <a:p>
            <a:r>
              <a:rPr lang="en-US" dirty="0" smtClean="0"/>
              <a:t>red &gt; black</a:t>
            </a:r>
          </a:p>
          <a:p>
            <a:r>
              <a:rPr lang="en-US" dirty="0" smtClean="0"/>
              <a:t>and </a:t>
            </a:r>
          </a:p>
          <a:p>
            <a:r>
              <a:rPr lang="en-US" dirty="0" smtClean="0"/>
              <a:t>blue &lt; black</a:t>
            </a:r>
          </a:p>
          <a:p>
            <a:r>
              <a:rPr lang="en-US" dirty="0" smtClean="0"/>
              <a:t>should be &lt; 32%</a:t>
            </a:r>
            <a:endParaRPr lang="en-US" dirty="0"/>
          </a:p>
        </p:txBody>
      </p:sp>
      <p:pic>
        <p:nvPicPr>
          <p:cNvPr id="8" name="Picture 7" descr="Snapshot 2011-01-13 20-08-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0" y="480416"/>
            <a:ext cx="5944828" cy="581313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6773333" y="5190066"/>
            <a:ext cx="2092653" cy="523220"/>
            <a:chOff x="6773333" y="5190066"/>
            <a:chExt cx="2092653" cy="52322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162800" y="5190066"/>
              <a:ext cx="17031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Lower Interval edges</a:t>
              </a:r>
            </a:p>
            <a:p>
              <a:r>
                <a:rPr lang="en-US" sz="1400" dirty="0" smtClean="0"/>
                <a:t>Upper Interval edges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89200" y="711200"/>
            <a:ext cx="40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321300"/>
            <a:ext cx="5099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Tom: </a:t>
            </a:r>
          </a:p>
          <a:p>
            <a:r>
              <a:rPr lang="en-US" dirty="0" smtClean="0"/>
              <a:t>Call </a:t>
            </a:r>
            <a:r>
              <a:rPr lang="en-US" dirty="0" err="1" smtClean="0"/>
              <a:t>mnseek</a:t>
            </a:r>
            <a:endParaRPr lang="en-US" dirty="0" smtClean="0"/>
          </a:p>
          <a:p>
            <a:r>
              <a:rPr lang="en-US" dirty="0" smtClean="0"/>
              <a:t>MINIMIZE</a:t>
            </a:r>
          </a:p>
          <a:p>
            <a:r>
              <a:rPr lang="en-US" dirty="0" smtClean="0"/>
              <a:t>IMPROVE &amp; quote resulting uncertainties on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endParaRPr lang="en-US" i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" name="Picture 3" descr="Snapshot 2011-01-14 11-15-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405" y="482600"/>
            <a:ext cx="6454968" cy="63754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341533" y="5825066"/>
            <a:ext cx="2092653" cy="523220"/>
            <a:chOff x="6773333" y="5190066"/>
            <a:chExt cx="2092653" cy="5232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162800" y="5190066"/>
              <a:ext cx="17031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Lower Interval edges</a:t>
              </a:r>
            </a:p>
            <a:p>
              <a:r>
                <a:rPr lang="en-US" sz="1400" dirty="0" smtClean="0"/>
                <a:t>Upper Interval edges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98500" y="0"/>
            <a:ext cx="758296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Differences in Participants’ Intervals – This set tends to give too large </a:t>
            </a:r>
            <a:r>
              <a:rPr lang="en-US" sz="2000" i="1" dirty="0" smtClean="0"/>
              <a:t>D</a:t>
            </a:r>
            <a:endParaRPr lang="en-US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404100" y="2298700"/>
            <a:ext cx="1571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Choudalakis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" name="Picture 3" descr="Snapshot 2011-01-14 11-20-4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337" y="932901"/>
            <a:ext cx="5999163" cy="592509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582833" y="5812366"/>
            <a:ext cx="2092653" cy="523220"/>
            <a:chOff x="6773333" y="5190066"/>
            <a:chExt cx="2092653" cy="5232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162800" y="5190066"/>
              <a:ext cx="17031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Lower Interval edges</a:t>
              </a:r>
            </a:p>
            <a:p>
              <a:r>
                <a:rPr lang="en-US" sz="1400" dirty="0" smtClean="0"/>
                <a:t>Upper Interval edges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51000" y="241300"/>
            <a:ext cx="5413135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This set tends to give smaller </a:t>
            </a:r>
            <a:r>
              <a:rPr lang="en-US" sz="3200" i="1" dirty="0" smtClean="0"/>
              <a:t>D</a:t>
            </a:r>
            <a:endParaRPr lang="en-US" sz="3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17500" y="2133600"/>
            <a:ext cx="11586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blue</a:t>
            </a:r>
          </a:p>
          <a:p>
            <a:r>
              <a:rPr lang="en-US" dirty="0" smtClean="0"/>
              <a:t>to the left</a:t>
            </a:r>
          </a:p>
          <a:p>
            <a:r>
              <a:rPr lang="en-US" dirty="0" smtClean="0"/>
              <a:t>of the</a:t>
            </a:r>
          </a:p>
          <a:p>
            <a:r>
              <a:rPr lang="en-US" dirty="0" smtClean="0"/>
              <a:t>black</a:t>
            </a:r>
          </a:p>
          <a:p>
            <a:r>
              <a:rPr lang="en-US" dirty="0" smtClean="0"/>
              <a:t>lines.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32700" y="2057400"/>
            <a:ext cx="116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Schmitt,</a:t>
            </a:r>
          </a:p>
          <a:p>
            <a:r>
              <a:rPr lang="en-US" dirty="0" err="1" smtClean="0"/>
              <a:t>Unbinned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 descr="Snapshot 2011-01-13 21-51-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095"/>
            <a:ext cx="8636000" cy="4310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6600" y="5981700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Dataset category sorted by average discovery probability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700" y="177800"/>
            <a:ext cx="817904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A summary of the Coverage of </a:t>
            </a:r>
            <a:r>
              <a:rPr lang="en-US" sz="3200" i="1" dirty="0" smtClean="0"/>
              <a:t>E</a:t>
            </a:r>
            <a:r>
              <a:rPr lang="en-US" sz="3200" dirty="0" smtClean="0"/>
              <a:t> Measurements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301173" y="927100"/>
            <a:ext cx="263962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Thanks to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Vitells</a:t>
            </a:r>
            <a:r>
              <a:rPr lang="en-US" dirty="0" smtClean="0"/>
              <a:t> who</a:t>
            </a:r>
          </a:p>
          <a:p>
            <a:r>
              <a:rPr lang="en-US" dirty="0" smtClean="0"/>
              <a:t>made the plot!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30488" y="0"/>
            <a:ext cx="568617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Fraction of Correct Intervals for </a:t>
            </a:r>
            <a:r>
              <a:rPr lang="en-US" sz="3200" i="1" dirty="0" smtClean="0"/>
              <a:t>E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394222" y="4430889"/>
            <a:ext cx="124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Junk’s</a:t>
            </a:r>
          </a:p>
          <a:p>
            <a:r>
              <a:rPr lang="en-US" dirty="0" smtClean="0"/>
              <a:t>Submission</a:t>
            </a:r>
            <a:endParaRPr lang="en-US" dirty="0"/>
          </a:p>
        </p:txBody>
      </p:sp>
      <p:pic>
        <p:nvPicPr>
          <p:cNvPr id="7" name="Picture 6" descr="Snapshot 2011-01-13 20-13-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63" y="680212"/>
            <a:ext cx="5913738" cy="583488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252633" y="5431366"/>
            <a:ext cx="2092653" cy="523220"/>
            <a:chOff x="6773333" y="5190066"/>
            <a:chExt cx="2092653" cy="52322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162800" y="5190066"/>
              <a:ext cx="17031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Lower Interval edges</a:t>
              </a:r>
            </a:p>
            <a:p>
              <a:r>
                <a:rPr lang="en-US" sz="1400" dirty="0" smtClean="0"/>
                <a:t>Upper Interval edges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" name="Picture 3" descr="Snapshot 2011-01-14 11-33-2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535" y="749300"/>
            <a:ext cx="5630191" cy="563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2273300"/>
            <a:ext cx="98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Rolke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0200" y="0"/>
            <a:ext cx="754831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Even Intervals that don’t contain the true value quite often enough tend to still</a:t>
            </a:r>
          </a:p>
          <a:p>
            <a:r>
              <a:rPr lang="en-US" dirty="0" smtClean="0"/>
              <a:t>get the right answer.  Intervals just a bit too short.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54300" y="901700"/>
            <a:ext cx="40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600" y="3530600"/>
            <a:ext cx="13542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long tails</a:t>
            </a:r>
          </a:p>
          <a:p>
            <a:endParaRPr lang="en-US" dirty="0" smtClean="0"/>
          </a:p>
          <a:p>
            <a:r>
              <a:rPr lang="en-US" dirty="0" smtClean="0"/>
              <a:t>Avg. interval</a:t>
            </a:r>
          </a:p>
          <a:p>
            <a:r>
              <a:rPr lang="en-US" dirty="0" smtClean="0"/>
              <a:t>length much</a:t>
            </a:r>
          </a:p>
          <a:p>
            <a:r>
              <a:rPr lang="en-US" dirty="0" smtClean="0"/>
              <a:t>shorter than</a:t>
            </a:r>
          </a:p>
          <a:p>
            <a:r>
              <a:rPr lang="en-US" dirty="0" smtClean="0"/>
              <a:t>Tom’s for</a:t>
            </a:r>
          </a:p>
          <a:p>
            <a:r>
              <a:rPr lang="en-US" dirty="0" smtClean="0"/>
              <a:t>example.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12800" y="215900"/>
            <a:ext cx="765804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Problem 2 – A Monte-Carlo Parameterized Example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9900" y="1041400"/>
            <a:ext cx="677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processes contribute – Two Backgrounds and one Signal process.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6400" y="1524000"/>
            <a:ext cx="7483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Monte Carlo simulations of each process provided with 5000 events (“marks”)</a:t>
            </a:r>
          </a:p>
          <a:p>
            <a:r>
              <a:rPr lang="en-US" dirty="0" smtClean="0"/>
              <a:t>apiece.</a:t>
            </a:r>
            <a:endParaRPr lang="en-US" dirty="0"/>
          </a:p>
        </p:txBody>
      </p:sp>
      <p:pic>
        <p:nvPicPr>
          <p:cNvPr id="7" name="Picture 6" descr="Snapshot 2011-01-14 11-56-3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262" y="2501900"/>
            <a:ext cx="3914053" cy="3733800"/>
          </a:xfrm>
          <a:prstGeom prst="rect">
            <a:avLst/>
          </a:prstGeom>
        </p:spPr>
      </p:pic>
      <p:pic>
        <p:nvPicPr>
          <p:cNvPr id="8" name="Picture 7" descr="Snapshot 2011-01-14 12-00-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2231026"/>
            <a:ext cx="3690784" cy="4385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2700" y="5194300"/>
            <a:ext cx="98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Rolke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60989" y="3620467"/>
            <a:ext cx="2249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 one signal model.</a:t>
            </a:r>
          </a:p>
          <a:p>
            <a:r>
              <a:rPr lang="en-US" dirty="0" smtClean="0"/>
              <a:t>-- No LEE!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4" name="Picture 3" descr="Snapshot 2011-01-14 12-54-5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3631"/>
            <a:ext cx="9144000" cy="40907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2628" y="189378"/>
            <a:ext cx="599537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Problem 2 Error Rate Summary</a:t>
            </a:r>
            <a:endParaRPr lang="en-US" sz="3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" y="902333"/>
            <a:ext cx="2907808" cy="2929792"/>
            <a:chOff x="0" y="902332"/>
            <a:chExt cx="3068583" cy="3096891"/>
          </a:xfrm>
        </p:grpSpPr>
        <p:pic>
          <p:nvPicPr>
            <p:cNvPr id="4" name="Picture 3" descr="Snapshot 2011-01-14 13-08-10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02332"/>
              <a:ext cx="3068583" cy="309689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392629" y="2617876"/>
              <a:ext cx="1205673" cy="390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T. Junk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10669" y="980311"/>
            <a:ext cx="2783206" cy="2929793"/>
            <a:chOff x="3210668" y="946890"/>
            <a:chExt cx="3137435" cy="3052333"/>
          </a:xfrm>
        </p:grpSpPr>
        <p:pic>
          <p:nvPicPr>
            <p:cNvPr id="5" name="Picture 4" descr="Snapshot 2011-01-14 13-09-54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0668" y="946890"/>
              <a:ext cx="3137435" cy="305233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999630" y="1470467"/>
              <a:ext cx="1255839" cy="38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W. </a:t>
              </a:r>
              <a:r>
                <a:rPr lang="en-US" dirty="0" err="1" smtClean="0"/>
                <a:t>Rolke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3834" y="0"/>
            <a:ext cx="7084792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Distributions of the </a:t>
            </a:r>
            <a:r>
              <a:rPr lang="en-US" sz="3200" i="1" dirty="0" err="1" smtClean="0"/>
              <a:t>p</a:t>
            </a:r>
            <a:r>
              <a:rPr lang="en-US" sz="3200" dirty="0" smtClean="0"/>
              <a:t> Value for Problem 2</a:t>
            </a:r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115844" y="1020619"/>
            <a:ext cx="2785840" cy="2878345"/>
            <a:chOff x="6115843" y="1020619"/>
            <a:chExt cx="3028157" cy="2934046"/>
          </a:xfrm>
        </p:grpSpPr>
        <p:pic>
          <p:nvPicPr>
            <p:cNvPr id="6" name="Picture 5" descr="Snapshot 2011-01-14 13-10-48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5843" y="1020619"/>
              <a:ext cx="3028157" cy="293404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685100" y="1426337"/>
              <a:ext cx="1477982" cy="941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Stanford</a:t>
              </a:r>
            </a:p>
            <a:p>
              <a:r>
                <a:rPr lang="en-US" dirty="0" smtClean="0"/>
                <a:t>Challenge</a:t>
              </a:r>
            </a:p>
            <a:p>
              <a:r>
                <a:rPr lang="en-US" dirty="0" smtClean="0"/>
                <a:t>Team</a:t>
              </a:r>
              <a:endParaRPr lang="en-US" dirty="0"/>
            </a:p>
          </p:txBody>
        </p:sp>
      </p:grpSp>
      <p:pic>
        <p:nvPicPr>
          <p:cNvPr id="14" name="Picture 13" descr="Snapshot 2011-01-14 13-14-3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92052"/>
            <a:ext cx="2918950" cy="28765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3898" y="4176303"/>
            <a:ext cx="45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O.Vitells</a:t>
            </a:r>
            <a:r>
              <a:rPr lang="en-US" dirty="0" smtClean="0"/>
              <a:t> &amp;</a:t>
            </a:r>
          </a:p>
          <a:p>
            <a:r>
              <a:rPr lang="en-US" dirty="0" smtClean="0"/>
              <a:t>E. Gross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229718" y="3881551"/>
            <a:ext cx="2663886" cy="2600921"/>
            <a:chOff x="3229718" y="3881551"/>
            <a:chExt cx="2663886" cy="2600921"/>
          </a:xfrm>
        </p:grpSpPr>
        <p:pic>
          <p:nvPicPr>
            <p:cNvPr id="16" name="Picture 15" descr="Snapshot 2011-01-14 13-16-29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29718" y="3881551"/>
              <a:ext cx="2663886" cy="260092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155604" y="5135493"/>
              <a:ext cx="11099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S. Schmitt</a:t>
              </a:r>
            </a:p>
            <a:p>
              <a:r>
                <a:rPr lang="en-US" dirty="0" smtClean="0"/>
                <a:t>(50 bins)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02860" y="634974"/>
            <a:ext cx="159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Should be flat..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02962" y="233938"/>
            <a:ext cx="692253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And Some Test Statistics Instead for Problem 2</a:t>
            </a:r>
            <a:endParaRPr lang="en-US" sz="2800" dirty="0"/>
          </a:p>
        </p:txBody>
      </p:sp>
      <p:pic>
        <p:nvPicPr>
          <p:cNvPr id="5" name="Picture 4" descr="Snapshot 2011-01-14 13-19-2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25" y="1125129"/>
            <a:ext cx="3865787" cy="38368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0347" y="1470467"/>
            <a:ext cx="1621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Niess</a:t>
            </a:r>
            <a:endParaRPr lang="en-US" dirty="0" smtClean="0"/>
          </a:p>
          <a:p>
            <a:r>
              <a:rPr lang="en-US" dirty="0" smtClean="0"/>
              <a:t>KS Test Statistic</a:t>
            </a:r>
            <a:endParaRPr lang="en-US" dirty="0"/>
          </a:p>
        </p:txBody>
      </p:sp>
      <p:pic>
        <p:nvPicPr>
          <p:cNvPr id="7" name="Picture 6" descr="Snapshot 2011-01-14 13-36-4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224" y="1091709"/>
            <a:ext cx="3931273" cy="3829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5570515" y="1513867"/>
            <a:ext cx="2049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Matt </a:t>
            </a:r>
            <a:r>
              <a:rPr lang="en-US" dirty="0" err="1" smtClean="0"/>
              <a:t>Bellis</a:t>
            </a:r>
            <a:r>
              <a:rPr lang="en-US" dirty="0" smtClean="0"/>
              <a:t> and </a:t>
            </a:r>
          </a:p>
          <a:p>
            <a:r>
              <a:rPr lang="en-US" dirty="0" smtClean="0"/>
              <a:t>Doug Applegate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1353" y="0"/>
            <a:ext cx="738610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Discovery Issues Addressed by Banff Challenge 2a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0221" y="618508"/>
            <a:ext cx="7378943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 The “Look Elsewhere Effect”, which also goes by these names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 Trials Factor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 Multiple Testing / Multiple Comparisons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 Note: setting limits doesn’t really have a LEE although there is a</a:t>
            </a:r>
          </a:p>
          <a:p>
            <a:r>
              <a:rPr lang="en-US" sz="2000" dirty="0" smtClean="0"/>
              <a:t>   multiple testing effect that makes mass limits weaker</a:t>
            </a:r>
          </a:p>
          <a:p>
            <a:pPr lvl="1"/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Dealing with nuisance parameters which are poorly constrained by</a:t>
            </a:r>
          </a:p>
          <a:p>
            <a:r>
              <a:rPr lang="en-US" sz="2000" dirty="0" smtClean="0"/>
              <a:t>   auxiliary experiments (or theory)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Large vs. small numbers of events of signal and background – in the</a:t>
            </a:r>
          </a:p>
          <a:p>
            <a:r>
              <a:rPr lang="en-US" sz="2000" dirty="0" smtClean="0"/>
              <a:t>    same distribution!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Finite Monte Carlo parameterizations of the expected </a:t>
            </a:r>
          </a:p>
          <a:p>
            <a:r>
              <a:rPr lang="en-US" sz="2000" dirty="0" smtClean="0"/>
              <a:t>    signal and background predictions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Measurements – cross sections and masses (“point estimation”</a:t>
            </a:r>
          </a:p>
          <a:p>
            <a:r>
              <a:rPr lang="en-US" sz="2000" dirty="0" smtClean="0"/>
              <a:t>    in statistics jargon) along with hypothesis testing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 Estimations of power of the test by the analyzer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7526" y="345337"/>
            <a:ext cx="6731731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Measuring the Signal Rate in Problem 2</a:t>
            </a:r>
            <a:endParaRPr lang="en-US" sz="3200" dirty="0"/>
          </a:p>
        </p:txBody>
      </p:sp>
      <p:pic>
        <p:nvPicPr>
          <p:cNvPr id="5" name="Picture 4" descr="Snapshot 2011-01-14 13-50-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656" y="1057290"/>
            <a:ext cx="7038344" cy="2056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103" y="1403627"/>
            <a:ext cx="83920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Niess</a:t>
            </a:r>
            <a:endParaRPr lang="en-US" dirty="0" smtClean="0"/>
          </a:p>
          <a:p>
            <a:r>
              <a:rPr lang="en-US" dirty="0" smtClean="0"/>
              <a:t>-- coverage</a:t>
            </a:r>
          </a:p>
          <a:p>
            <a:r>
              <a:rPr lang="en-US" dirty="0" smtClean="0"/>
              <a:t>is fine for</a:t>
            </a:r>
          </a:p>
          <a:p>
            <a:r>
              <a:rPr lang="en-US" dirty="0" smtClean="0"/>
              <a:t>most categories.</a:t>
            </a:r>
          </a:p>
          <a:p>
            <a:endParaRPr lang="en-US" dirty="0" smtClean="0"/>
          </a:p>
          <a:p>
            <a:r>
              <a:rPr lang="en-US" dirty="0" smtClean="0"/>
              <a:t>For categories</a:t>
            </a:r>
          </a:p>
          <a:p>
            <a:r>
              <a:rPr lang="en-US" dirty="0" smtClean="0"/>
              <a:t>1, 3, and 4, we get the usual bias from small signal rates – quote measurements only for</a:t>
            </a:r>
          </a:p>
          <a:p>
            <a:r>
              <a:rPr lang="en-US" dirty="0" smtClean="0"/>
              <a:t>discoveries biases the rates upwards.</a:t>
            </a:r>
          </a:p>
        </p:txBody>
      </p:sp>
      <p:pic>
        <p:nvPicPr>
          <p:cNvPr id="7" name="Picture 6" descr="Snapshot 2011-01-14 13-55-2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219" y="4221282"/>
            <a:ext cx="7017258" cy="20393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680" y="4678757"/>
            <a:ext cx="19524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Stanford Challenge</a:t>
            </a:r>
          </a:p>
          <a:p>
            <a:r>
              <a:rPr lang="en-US" dirty="0" smtClean="0"/>
              <a:t>Team:  Smaller</a:t>
            </a:r>
          </a:p>
          <a:p>
            <a:r>
              <a:rPr lang="en-US" dirty="0" smtClean="0"/>
              <a:t>intervals, less</a:t>
            </a:r>
          </a:p>
          <a:p>
            <a:r>
              <a:rPr lang="en-US" dirty="0" smtClean="0"/>
              <a:t>coverage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4" name="Picture 3" descr="Snapshot 2011-01-14 13-56-5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0" y="927101"/>
            <a:ext cx="3518061" cy="5537200"/>
          </a:xfrm>
          <a:prstGeom prst="rect">
            <a:avLst/>
          </a:prstGeom>
        </p:spPr>
      </p:pic>
      <p:pic>
        <p:nvPicPr>
          <p:cNvPr id="5" name="Picture 4" descr="Snapshot 2011-01-14 13-58-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1" y="939800"/>
            <a:ext cx="3616992" cy="574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333500"/>
            <a:ext cx="40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05500" y="1231900"/>
            <a:ext cx="40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74900" y="2730500"/>
            <a:ext cx="73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</a:p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78700" y="2400300"/>
            <a:ext cx="73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</a:p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93800" y="0"/>
            <a:ext cx="661912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Signal Rate Intervals for Problem 2</a:t>
            </a:r>
            <a:endParaRPr lang="en-US" sz="3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908800" y="5740398"/>
            <a:ext cx="1866900" cy="461665"/>
            <a:chOff x="6773333" y="5190066"/>
            <a:chExt cx="1882183" cy="565483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162800" y="5190066"/>
              <a:ext cx="1492716" cy="565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Lower Interval edges</a:t>
              </a:r>
            </a:p>
            <a:p>
              <a:r>
                <a:rPr lang="en-US" sz="1200" dirty="0" smtClean="0"/>
                <a:t>Upper Interval edges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247900" y="5702298"/>
            <a:ext cx="1866900" cy="461665"/>
            <a:chOff x="6773333" y="5190066"/>
            <a:chExt cx="1882183" cy="565483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6773333" y="5348111"/>
              <a:ext cx="397934" cy="28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773333" y="5585177"/>
              <a:ext cx="397934" cy="282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162800" y="5190066"/>
              <a:ext cx="1492716" cy="565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Lower Interval edges</a:t>
              </a:r>
            </a:p>
            <a:p>
              <a:r>
                <a:rPr lang="en-US" sz="1200" dirty="0" smtClean="0"/>
                <a:t>Upper Interval edges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47900" y="685800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Niess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84900" y="685800"/>
            <a:ext cx="250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Stanford Challenge Team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71800" y="0"/>
            <a:ext cx="2863021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dirty="0" smtClean="0"/>
              <a:t>Summary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38309" y="948689"/>
            <a:ext cx="8385416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Wow!   </a:t>
            </a:r>
            <a:r>
              <a:rPr lang="en-US" dirty="0" smtClean="0"/>
              <a:t>What a lot of good work went into Banff Challenge 2a.</a:t>
            </a:r>
          </a:p>
          <a:p>
            <a:r>
              <a:rPr lang="en-US" dirty="0" smtClean="0"/>
              <a:t>    I am very pleased with the variety and quality of the solutions.  </a:t>
            </a:r>
          </a:p>
          <a:p>
            <a:r>
              <a:rPr lang="en-US" dirty="0" smtClean="0"/>
              <a:t>    Congratulations to all the participants!</a:t>
            </a:r>
          </a:p>
          <a:p>
            <a:endParaRPr lang="en-US" dirty="0" smtClean="0"/>
          </a:p>
          <a:p>
            <a:r>
              <a:rPr lang="en-US" dirty="0" smtClean="0"/>
              <a:t>    People must be excited about making discoveries.  And have time to solve challenges.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Some methods perform better than others.  Even methods that are nominally</a:t>
            </a:r>
          </a:p>
          <a:p>
            <a:r>
              <a:rPr lang="en-US" dirty="0" smtClean="0"/>
              <a:t>   identical but differ in the details.</a:t>
            </a:r>
          </a:p>
          <a:p>
            <a:r>
              <a:rPr lang="en-US" dirty="0" smtClean="0"/>
              <a:t>   Good to do this with a blind test like BC2a.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No one was tripped up by the Look-Elsewhere Effect in Problem 1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Any method used to make a discovery within a collaboration must be characterized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and approved by the collaboration.  Good performance on the challenge problems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is </a:t>
            </a:r>
            <a:r>
              <a:rPr lang="en-US" i="1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FF0000"/>
                </a:solidFill>
              </a:rPr>
              <a:t> a seal of approval!   Participants’ solutions are not to be  considered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endorsed by any HEP collaboration.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Some technical issues uncovered here are highly problem-specific.  A difficulty</a:t>
            </a:r>
          </a:p>
          <a:p>
            <a:r>
              <a:rPr lang="en-US" dirty="0" smtClean="0"/>
              <a:t>  encountered in Problem 2 may not affect a technique’s performance on Problem 1,</a:t>
            </a:r>
          </a:p>
          <a:p>
            <a:r>
              <a:rPr lang="en-US" dirty="0" smtClean="0"/>
              <a:t>  for example.  It’s a learning exercise to tune up methods on tractable, fairly</a:t>
            </a:r>
          </a:p>
          <a:p>
            <a:r>
              <a:rPr lang="en-US" dirty="0" smtClean="0"/>
              <a:t>  realistic problems.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423" y="3619125"/>
            <a:ext cx="524330" cy="52433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59000" y="152400"/>
            <a:ext cx="4497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“Winners” – Problem 1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84200" y="863600"/>
            <a:ext cx="74726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my criteria – coverage first, then estimated power as long as it is not</a:t>
            </a:r>
          </a:p>
          <a:p>
            <a:r>
              <a:rPr lang="en-US" dirty="0" smtClean="0"/>
              <a:t>overestimated, I put these four in the top teams for Problem 1:</a:t>
            </a:r>
          </a:p>
          <a:p>
            <a:r>
              <a:rPr lang="en-US" dirty="0" smtClean="0"/>
              <a:t>Mark Allen</a:t>
            </a:r>
          </a:p>
          <a:p>
            <a:r>
              <a:rPr lang="en-US" dirty="0" smtClean="0"/>
              <a:t>Stefan Schmitt</a:t>
            </a:r>
          </a:p>
          <a:p>
            <a:r>
              <a:rPr lang="en-US" dirty="0" smtClean="0"/>
              <a:t>Wolfgang </a:t>
            </a:r>
            <a:r>
              <a:rPr lang="en-US" dirty="0" err="1" smtClean="0"/>
              <a:t>Rolke</a:t>
            </a:r>
            <a:endParaRPr lang="en-US" dirty="0" smtClean="0"/>
          </a:p>
          <a:p>
            <a:r>
              <a:rPr lang="en-US" dirty="0" err="1" smtClean="0"/>
              <a:t>Eilam</a:t>
            </a:r>
            <a:r>
              <a:rPr lang="en-US" dirty="0" smtClean="0"/>
              <a:t> Gross and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Vitells</a:t>
            </a:r>
            <a:endParaRPr lang="en-US" dirty="0" smtClean="0"/>
          </a:p>
          <a:p>
            <a:r>
              <a:rPr lang="en-US" dirty="0" smtClean="0"/>
              <a:t> Stanford Challenge Team (modulo a typo in the sensitivity in case 3)</a:t>
            </a:r>
          </a:p>
          <a:p>
            <a:r>
              <a:rPr lang="en-US" dirty="0" smtClean="0"/>
              <a:t>Difficult to rank them because no one “won” all three operating points.</a:t>
            </a:r>
          </a:p>
        </p:txBody>
      </p:sp>
      <p:pic>
        <p:nvPicPr>
          <p:cNvPr id="6" name="Picture 5" descr="Snapshot 2011-01-13 19-58-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99" y="3173332"/>
            <a:ext cx="7643677" cy="34687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84800" y="1803400"/>
            <a:ext cx="3537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winners have to work on the</a:t>
            </a:r>
          </a:p>
          <a:p>
            <a:r>
              <a:rPr lang="en-US" dirty="0" smtClean="0"/>
              <a:t>point estimation of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though!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59000" y="152400"/>
            <a:ext cx="4497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“Winners” – Problem 2</a:t>
            </a:r>
            <a:endParaRPr lang="en-US" sz="3600" dirty="0"/>
          </a:p>
        </p:txBody>
      </p:sp>
      <p:pic>
        <p:nvPicPr>
          <p:cNvPr id="5" name="Picture 4" descr="Snapshot 2011-01-14 12-54-5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2922336"/>
            <a:ext cx="7493000" cy="3352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200" y="1104900"/>
            <a:ext cx="53780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According to the criteria, these solutions were the best:</a:t>
            </a:r>
          </a:p>
          <a:p>
            <a:endParaRPr lang="en-US" dirty="0" smtClean="0"/>
          </a:p>
          <a:p>
            <a:r>
              <a:rPr lang="en-US" dirty="0" smtClean="0"/>
              <a:t>Tom Junk (but I don’t count – I knew the answers!)</a:t>
            </a:r>
          </a:p>
          <a:p>
            <a:r>
              <a:rPr lang="en-US" dirty="0" smtClean="0"/>
              <a:t>Stefan Schmitt   </a:t>
            </a:r>
          </a:p>
          <a:p>
            <a:r>
              <a:rPr lang="en-US" dirty="0" err="1" smtClean="0"/>
              <a:t>Eilam</a:t>
            </a:r>
            <a:r>
              <a:rPr lang="en-US" dirty="0" smtClean="0"/>
              <a:t> Gross &amp; </a:t>
            </a:r>
            <a:r>
              <a:rPr lang="en-US" dirty="0" err="1" smtClean="0"/>
              <a:t>Ofer</a:t>
            </a:r>
            <a:r>
              <a:rPr lang="en-US" dirty="0" smtClean="0"/>
              <a:t> </a:t>
            </a:r>
            <a:r>
              <a:rPr lang="en-US" dirty="0" err="1" smtClean="0"/>
              <a:t>Vitells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1104900"/>
            <a:ext cx="239921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Problem 2’s priors/aux</a:t>
            </a:r>
          </a:p>
          <a:p>
            <a:r>
              <a:rPr lang="en-US" dirty="0" smtClean="0"/>
              <a:t>experiments have more</a:t>
            </a:r>
          </a:p>
          <a:p>
            <a:r>
              <a:rPr lang="en-US" dirty="0" smtClean="0"/>
              <a:t>ambiguity.  What does</a:t>
            </a:r>
          </a:p>
          <a:p>
            <a:r>
              <a:rPr lang="en-US" dirty="0" smtClean="0"/>
              <a:t>±100% mean on bg2?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780" y="0"/>
            <a:ext cx="800869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Discovery Issues Not Addressed by Banff Challenge 2a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89596" y="600734"/>
            <a:ext cx="8487645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3σ “evidence” and 5σ “discovery” levels.  To keep the computation and storage</a:t>
            </a:r>
          </a:p>
          <a:p>
            <a:r>
              <a:rPr lang="en-US" dirty="0" smtClean="0"/>
              <a:t>   requirements under control, we asked for a Type-I error rate (= false discovery</a:t>
            </a:r>
          </a:p>
          <a:p>
            <a:r>
              <a:rPr lang="en-US" dirty="0" smtClean="0"/>
              <a:t>   rate) of no more than 0.01.  Far fewer simulated data sets are needed to measure</a:t>
            </a:r>
          </a:p>
          <a:p>
            <a:r>
              <a:rPr lang="en-US" dirty="0" smtClean="0"/>
              <a:t>   this rate than 3σ and 5σ significances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Multiple channels – a feature of Banff Challenge 2 but not 2a.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Shape uncertainties – also a feature of BC2 but not 2a.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 Many components of signal and background – BC2a problem 2 has two kinds</a:t>
            </a:r>
          </a:p>
          <a:p>
            <a:r>
              <a:rPr lang="en-US" dirty="0" smtClean="0"/>
              <a:t>  of background, while a “real” search can have 10 or more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Many nuisance parameters</a:t>
            </a:r>
          </a:p>
          <a:p>
            <a:endParaRPr lang="en-US" dirty="0" smtClean="0"/>
          </a:p>
          <a:p>
            <a:r>
              <a:rPr lang="en-US" dirty="0" smtClean="0"/>
              <a:t>  For example, a search for a new particle that decays to </a:t>
            </a:r>
            <a:r>
              <a:rPr lang="en-US" dirty="0" err="1" smtClean="0"/>
              <a:t>W+jets</a:t>
            </a:r>
            <a:r>
              <a:rPr lang="en-US" dirty="0" smtClean="0"/>
              <a:t> has as backgrounds: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Wbb</a:t>
            </a:r>
            <a:r>
              <a:rPr lang="en-US" dirty="0" smtClean="0"/>
              <a:t>, </a:t>
            </a:r>
            <a:r>
              <a:rPr lang="en-US" dirty="0" err="1" smtClean="0"/>
              <a:t>Wcc</a:t>
            </a:r>
            <a:r>
              <a:rPr lang="en-US" dirty="0" smtClean="0"/>
              <a:t>, </a:t>
            </a:r>
            <a:r>
              <a:rPr lang="en-US" dirty="0" err="1" smtClean="0"/>
              <a:t>Wc</a:t>
            </a:r>
            <a:r>
              <a:rPr lang="en-US" dirty="0" smtClean="0"/>
              <a:t>, W+LF, </a:t>
            </a:r>
            <a:r>
              <a:rPr lang="en-US" dirty="0" err="1" smtClean="0"/>
              <a:t>Z+jets</a:t>
            </a:r>
            <a:r>
              <a:rPr lang="en-US" dirty="0" smtClean="0"/>
              <a:t> (bb, cc, LF), WW, WZ, ZZ, </a:t>
            </a:r>
            <a:r>
              <a:rPr lang="en-US" dirty="0" err="1" smtClean="0"/>
              <a:t>ttbar</a:t>
            </a:r>
            <a:r>
              <a:rPr lang="en-US" dirty="0" smtClean="0"/>
              <a:t>, single top (</a:t>
            </a:r>
            <a:r>
              <a:rPr lang="en-US" dirty="0" err="1" smtClean="0"/>
              <a:t>s</a:t>
            </a:r>
            <a:r>
              <a:rPr lang="en-US" dirty="0" smtClean="0"/>
              <a:t>, </a:t>
            </a:r>
            <a:r>
              <a:rPr lang="en-US" dirty="0" err="1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tW</a:t>
            </a:r>
            <a:r>
              <a:rPr lang="en-US" dirty="0" smtClean="0"/>
              <a:t>), non W</a:t>
            </a:r>
          </a:p>
          <a:p>
            <a:r>
              <a:rPr lang="en-US" dirty="0" smtClean="0"/>
              <a:t>    and these often can be broken into subcategories.</a:t>
            </a:r>
          </a:p>
          <a:p>
            <a:endParaRPr lang="en-US" dirty="0" smtClean="0"/>
          </a:p>
          <a:p>
            <a:r>
              <a:rPr lang="en-US" dirty="0" smtClean="0"/>
              <a:t>These last four are judgment and bookkeeping exercises – defining an appropriate set of</a:t>
            </a:r>
          </a:p>
          <a:p>
            <a:r>
              <a:rPr lang="en-US" dirty="0" smtClean="0"/>
              <a:t>nuisance parameters and applying them properly to all predictions is part of the daily</a:t>
            </a:r>
          </a:p>
          <a:p>
            <a:r>
              <a:rPr lang="en-US" dirty="0" smtClean="0"/>
              <a:t>business of a HEP experimentalist.  Discoveries often hinge on them.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48873" y="200519"/>
            <a:ext cx="5723842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Importance of Power Estimations</a:t>
            </a:r>
            <a:endParaRPr lang="en-US" sz="3200" dirty="0"/>
          </a:p>
        </p:txBody>
      </p:sp>
      <p:pic>
        <p:nvPicPr>
          <p:cNvPr id="5" name="Picture 4" descr="proj.gif"/>
          <p:cNvPicPr>
            <a:picLocks noChangeAspect="1"/>
          </p:cNvPicPr>
          <p:nvPr/>
        </p:nvPicPr>
        <p:blipFill>
          <a:blip r:embed="rId2"/>
          <a:srcRect t="7227"/>
          <a:stretch>
            <a:fillRect/>
          </a:stretch>
        </p:blipFill>
        <p:spPr>
          <a:xfrm>
            <a:off x="0" y="1233000"/>
            <a:ext cx="5101692" cy="3548076"/>
          </a:xfrm>
          <a:prstGeom prst="rect">
            <a:avLst/>
          </a:prstGeom>
        </p:spPr>
      </p:pic>
      <p:pic>
        <p:nvPicPr>
          <p:cNvPr id="6" name="Picture 2" descr="Snapshot 2009-06-03 11-27-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8712" y="1414768"/>
            <a:ext cx="3834628" cy="31318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09885" y="4645338"/>
            <a:ext cx="3934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CERN-OPEN-2008-020, “Expected Performance of the ATLAS</a:t>
            </a:r>
          </a:p>
          <a:p>
            <a:r>
              <a:rPr lang="en-US" sz="1200" dirty="0" smtClean="0"/>
              <a:t>Experiment”:  arXiv:0901.0512v3 [</a:t>
            </a:r>
            <a:r>
              <a:rPr lang="en-US" sz="1200" dirty="0" err="1" smtClean="0"/>
              <a:t>hep</a:t>
            </a:r>
            <a:r>
              <a:rPr lang="en-US" sz="1200" dirty="0" smtClean="0"/>
              <a:t>-ex]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0205" y="5258030"/>
            <a:ext cx="7662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Plots like these are inputs to decision-making processes!</a:t>
            </a:r>
          </a:p>
          <a:p>
            <a:endParaRPr lang="en-US" dirty="0" smtClean="0"/>
          </a:p>
          <a:p>
            <a:r>
              <a:rPr lang="en-US" dirty="0" smtClean="0"/>
              <a:t>It is important not to overstate or understate sensitivity (overstating it is worse).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77078" y="980311"/>
            <a:ext cx="443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Higgs Sensitivity vs. Integrated </a:t>
            </a:r>
            <a:r>
              <a:rPr lang="en-US" dirty="0" err="1" smtClean="0"/>
              <a:t>Lumi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14373" y="155959"/>
            <a:ext cx="6870791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Figures of Merit – how to Pick a Method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1680" y="880052"/>
            <a:ext cx="8625152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don’t speak for everyone, but this is my preference:</a:t>
            </a:r>
          </a:p>
          <a:p>
            <a:endParaRPr lang="en-US" dirty="0" smtClean="0"/>
          </a:p>
          <a:p>
            <a:r>
              <a:rPr lang="en-US" dirty="0" smtClean="0"/>
              <a:t>1)  Method should have coverage at the stated level  (Type-I error rate ≤ 1% when we</a:t>
            </a:r>
          </a:p>
          <a:p>
            <a:r>
              <a:rPr lang="en-US" dirty="0" smtClean="0"/>
              <a:t>     use that as a target.  3σ and 5σ are more customary and coverage should hold for those</a:t>
            </a:r>
          </a:p>
          <a:p>
            <a:r>
              <a:rPr lang="en-US" dirty="0" smtClean="0"/>
              <a:t>    thresholds as well)    A “yes-no” issue.</a:t>
            </a:r>
          </a:p>
          <a:p>
            <a:endParaRPr lang="en-US" dirty="0" smtClean="0"/>
          </a:p>
          <a:p>
            <a:r>
              <a:rPr lang="en-US" dirty="0" smtClean="0"/>
              <a:t>2)  The quoted sensitivity should not be an overestimate.  A “yes-no” issue.</a:t>
            </a:r>
          </a:p>
          <a:p>
            <a:endParaRPr lang="en-US" dirty="0" smtClean="0"/>
          </a:p>
          <a:p>
            <a:r>
              <a:rPr lang="en-US" dirty="0" smtClean="0"/>
              <a:t>3)  The most powerful quoted sensitivity then helps us select a method.</a:t>
            </a:r>
          </a:p>
          <a:p>
            <a:endParaRPr lang="en-US" dirty="0" smtClean="0"/>
          </a:p>
          <a:p>
            <a:r>
              <a:rPr lang="en-US" dirty="0" smtClean="0"/>
              <a:t>4)  We may use different methods for measuring peak positions and cross sections</a:t>
            </a:r>
          </a:p>
          <a:p>
            <a:r>
              <a:rPr lang="en-US" dirty="0" smtClean="0"/>
              <a:t>that have little to do with the method used to make the hypothesis test.</a:t>
            </a:r>
          </a:p>
          <a:p>
            <a:r>
              <a:rPr lang="en-US" dirty="0" smtClean="0"/>
              <a:t> --  Coverage first, then estimated power. </a:t>
            </a:r>
          </a:p>
          <a:p>
            <a:endParaRPr lang="en-US" dirty="0" smtClean="0"/>
          </a:p>
          <a:p>
            <a:r>
              <a:rPr lang="en-US" dirty="0" smtClean="0"/>
              <a:t>   Usual:  “check the pulls” and work at it until you get it right.  Feldman-Cousins provides</a:t>
            </a:r>
          </a:p>
          <a:p>
            <a:r>
              <a:rPr lang="en-US" dirty="0" smtClean="0"/>
              <a:t>  a way of calibrating all measurements so coverage is okay – you can always add that as</a:t>
            </a:r>
          </a:p>
          <a:p>
            <a:r>
              <a:rPr lang="en-US" dirty="0" smtClean="0"/>
              <a:t>  a last step.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9100" y="317500"/>
            <a:ext cx="836659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Documentation, Challenge Datasets, and Submission Descriptions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815875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problem specifications and data files with challenge </a:t>
            </a:r>
          </a:p>
          <a:p>
            <a:r>
              <a:rPr lang="en-US" sz="2400" dirty="0" smtClean="0"/>
              <a:t>datasets and Monte Carlo signal and background templates:</a:t>
            </a:r>
          </a:p>
          <a:p>
            <a:endParaRPr lang="en-US" sz="2400" dirty="0" smtClean="0"/>
          </a:p>
          <a:p>
            <a:r>
              <a:rPr lang="en-US" sz="2400" dirty="0" smtClean="0"/>
              <a:t>http://www-</a:t>
            </a:r>
            <a:r>
              <a:rPr lang="en-US" sz="2400" dirty="0" err="1" smtClean="0"/>
              <a:t>cdf.fnal.gov/~trj</a:t>
            </a:r>
            <a:r>
              <a:rPr lang="en-US" sz="2400" dirty="0" smtClean="0"/>
              <a:t>/</a:t>
            </a:r>
          </a:p>
          <a:p>
            <a:endParaRPr lang="en-US" sz="2400" dirty="0" smtClean="0"/>
          </a:p>
          <a:p>
            <a:r>
              <a:rPr lang="en-US" sz="2400" dirty="0" smtClean="0"/>
              <a:t>Summary note, submitted entry descriptions, the “answer keys” </a:t>
            </a:r>
          </a:p>
          <a:p>
            <a:r>
              <a:rPr lang="en-US" sz="2400" dirty="0" smtClean="0"/>
              <a:t>and the programs used to generate the challenge datasets:</a:t>
            </a:r>
          </a:p>
          <a:p>
            <a:endParaRPr lang="en-US" sz="2400" dirty="0" smtClean="0"/>
          </a:p>
          <a:p>
            <a:r>
              <a:rPr lang="en-US" sz="2400" dirty="0" smtClean="0"/>
              <a:t>http://www-cdf.fnal.gov/~trj/bc2sub/bc2sub.html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Banff Challenge 2a Results T. Junk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5B34-F774-0749-8F3F-414D26DD1A3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52500" y="165100"/>
            <a:ext cx="716419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A Big Thanks to All of the Participants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33500" y="1092200"/>
          <a:ext cx="6096000" cy="500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Participant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Problem</a:t>
                      </a:r>
                      <a:r>
                        <a:rPr lang="en-US" sz="1600" baseline="0" dirty="0" smtClean="0"/>
                        <a:t>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Problem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Tom Junk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LLR+MINUIT+MC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LLR+MCLIMIT binned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Wolfgang </a:t>
                      </a:r>
                      <a:r>
                        <a:rPr lang="en-US" sz="1600" dirty="0" err="1" smtClean="0"/>
                        <a:t>Rolke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LLR+MINUIT+MC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LLR+MINUIT parameterized marks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Valentin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Niess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Windowed event counting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KS Test</a:t>
                      </a:r>
                      <a:r>
                        <a:rPr lang="en-US" sz="1600" baseline="0" dirty="0" smtClean="0"/>
                        <a:t> + MC</a:t>
                      </a:r>
                    </a:p>
                    <a:p>
                      <a:r>
                        <a:rPr lang="en-US" sz="1600" baseline="0" dirty="0" smtClean="0"/>
                        <a:t>parameterized marks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Stefan Schmitt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Fractional Event Counting</a:t>
                      </a:r>
                    </a:p>
                    <a:p>
                      <a:r>
                        <a:rPr lang="en-US" sz="1600" baseline="0" dirty="0" smtClean="0"/>
                        <a:t>aux MC to correct </a:t>
                      </a:r>
                      <a:r>
                        <a:rPr lang="en-US" sz="1600" baseline="0" dirty="0" err="1" smtClean="0"/>
                        <a:t>p</a:t>
                      </a:r>
                      <a:r>
                        <a:rPr lang="en-US" sz="1600" baseline="0" dirty="0" smtClean="0"/>
                        <a:t> values for LEE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Fractional Event Counting</a:t>
                      </a:r>
                    </a:p>
                    <a:p>
                      <a:r>
                        <a:rPr lang="en-US" sz="1600" baseline="0" dirty="0" smtClean="0"/>
                        <a:t>binned marks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Stanford Challenge Team</a:t>
                      </a:r>
                    </a:p>
                    <a:p>
                      <a:r>
                        <a:rPr lang="en-US" sz="1600" dirty="0" smtClean="0"/>
                        <a:t>  B. </a:t>
                      </a:r>
                      <a:r>
                        <a:rPr lang="en-US" sz="1600" dirty="0" err="1" smtClean="0"/>
                        <a:t>Efron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T. Hastie,</a:t>
                      </a:r>
                    </a:p>
                    <a:p>
                      <a:r>
                        <a:rPr lang="en-US" sz="1600" baseline="0" dirty="0" smtClean="0"/>
                        <a:t>  O. </a:t>
                      </a:r>
                      <a:r>
                        <a:rPr lang="en-US" sz="1600" baseline="0" dirty="0" err="1" smtClean="0"/>
                        <a:t>Muralidharan</a:t>
                      </a:r>
                      <a:r>
                        <a:rPr lang="en-US" sz="1600" baseline="0" dirty="0" smtClean="0"/>
                        <a:t>,</a:t>
                      </a:r>
                    </a:p>
                    <a:p>
                      <a:r>
                        <a:rPr lang="en-US" sz="1600" baseline="0" dirty="0" smtClean="0"/>
                        <a:t>  B. </a:t>
                      </a:r>
                      <a:r>
                        <a:rPr lang="en-US" sz="1600" baseline="0" dirty="0" err="1" smtClean="0"/>
                        <a:t>Narasimhan</a:t>
                      </a:r>
                      <a:r>
                        <a:rPr lang="en-US" sz="1600" baseline="0" dirty="0" smtClean="0"/>
                        <a:t>,</a:t>
                      </a:r>
                    </a:p>
                    <a:p>
                      <a:r>
                        <a:rPr lang="en-US" sz="1600" baseline="0" dirty="0" smtClean="0"/>
                        <a:t>  J. </a:t>
                      </a:r>
                      <a:r>
                        <a:rPr lang="en-US" sz="1600" baseline="0" dirty="0" err="1" smtClean="0"/>
                        <a:t>Scargle</a:t>
                      </a:r>
                      <a:r>
                        <a:rPr lang="en-US" sz="1600" baseline="0" dirty="0" smtClean="0"/>
                        <a:t>,</a:t>
                      </a:r>
                    </a:p>
                    <a:p>
                      <a:r>
                        <a:rPr lang="en-US" sz="1600" baseline="0" dirty="0" smtClean="0"/>
                        <a:t>  Robert </a:t>
                      </a:r>
                      <a:r>
                        <a:rPr lang="en-US" sz="1600" baseline="0" dirty="0" err="1" smtClean="0"/>
                        <a:t>Tibshirani</a:t>
                      </a:r>
                      <a:r>
                        <a:rPr lang="en-US" sz="1600" baseline="0" dirty="0" smtClean="0"/>
                        <a:t>,</a:t>
                      </a:r>
                    </a:p>
                    <a:p>
                      <a:r>
                        <a:rPr lang="en-US" sz="1600" baseline="0" dirty="0" smtClean="0"/>
                        <a:t>  Ryan </a:t>
                      </a:r>
                      <a:r>
                        <a:rPr lang="en-US" sz="1600" baseline="0" dirty="0" err="1" smtClean="0"/>
                        <a:t>Tibshirani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LLR+MC</a:t>
                      </a:r>
                    </a:p>
                    <a:p>
                      <a:r>
                        <a:rPr lang="en-US" sz="1600" dirty="0" smtClean="0"/>
                        <a:t>“</a:t>
                      </a:r>
                      <a:r>
                        <a:rPr lang="en-US" sz="1600" dirty="0" err="1" smtClean="0"/>
                        <a:t>Lindesy’s</a:t>
                      </a:r>
                      <a:r>
                        <a:rPr lang="en-US" sz="1600" dirty="0" smtClean="0"/>
                        <a:t> method”</a:t>
                      </a:r>
                    </a:p>
                    <a:p>
                      <a:r>
                        <a:rPr lang="en-US" sz="1600" dirty="0" smtClean="0"/>
                        <a:t>Binned Poisson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LLR+MC</a:t>
                      </a:r>
                    </a:p>
                    <a:p>
                      <a:r>
                        <a:rPr lang="en-US" sz="1600" dirty="0" smtClean="0"/>
                        <a:t>Parameterized</a:t>
                      </a:r>
                      <a:r>
                        <a:rPr lang="en-US" sz="1600" baseline="0" dirty="0" smtClean="0"/>
                        <a:t> marks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69200" y="1638300"/>
            <a:ext cx="14304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“LLR” =</a:t>
            </a:r>
          </a:p>
          <a:p>
            <a:r>
              <a:rPr lang="en-US" dirty="0" smtClean="0"/>
              <a:t>log likelihood</a:t>
            </a:r>
          </a:p>
          <a:p>
            <a:r>
              <a:rPr lang="en-US" dirty="0" smtClean="0"/>
              <a:t>ratio</a:t>
            </a:r>
          </a:p>
          <a:p>
            <a:r>
              <a:rPr lang="en-US" dirty="0" smtClean="0"/>
              <a:t>“-2lnQ”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Δlogλ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7575900" y="5283651"/>
            <a:ext cx="1568100" cy="885668"/>
          </a:xfrm>
          <a:prstGeom prst="rightArrow">
            <a:avLst>
              <a:gd name="adj1" fmla="val 71462"/>
              <a:gd name="adj2" fmla="val 4902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Continued</a:t>
            </a:r>
          </a:p>
          <a:p>
            <a:r>
              <a:rPr lang="en-US" sz="1600" dirty="0" smtClean="0"/>
              <a:t>on next page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717800"/>
            <a:ext cx="13635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</a:t>
            </a:r>
          </a:p>
          <a:p>
            <a:r>
              <a:rPr lang="en-US" dirty="0" smtClean="0"/>
              <a:t>complete</a:t>
            </a:r>
          </a:p>
          <a:p>
            <a:r>
              <a:rPr lang="en-US" dirty="0" smtClean="0"/>
              <a:t>descriptions</a:t>
            </a:r>
          </a:p>
          <a:p>
            <a:r>
              <a:rPr lang="en-US" dirty="0" smtClean="0"/>
              <a:t>are available</a:t>
            </a:r>
          </a:p>
          <a:p>
            <a:r>
              <a:rPr lang="en-US" dirty="0" smtClean="0"/>
              <a:t>from the</a:t>
            </a:r>
          </a:p>
          <a:p>
            <a:r>
              <a:rPr lang="en-US" dirty="0" smtClean="0"/>
              <a:t>participants</a:t>
            </a:r>
          </a:p>
          <a:p>
            <a:r>
              <a:rPr lang="en-US" dirty="0" smtClean="0"/>
              <a:t>notes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3669</Words>
  <Application>Microsoft Office PowerPoint</Application>
  <PresentationFormat>On-screen Show (4:3)</PresentationFormat>
  <Paragraphs>665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R. Junk</dc:creator>
  <cp:lastModifiedBy>Louis</cp:lastModifiedBy>
  <cp:revision>38</cp:revision>
  <dcterms:created xsi:type="dcterms:W3CDTF">2011-01-18T22:30:32Z</dcterms:created>
  <dcterms:modified xsi:type="dcterms:W3CDTF">2011-03-14T22:09:17Z</dcterms:modified>
</cp:coreProperties>
</file>