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761" r:id="rId3"/>
    <p:sldId id="765" r:id="rId4"/>
    <p:sldId id="763" r:id="rId5"/>
    <p:sldId id="764" r:id="rId6"/>
    <p:sldId id="762" r:id="rId7"/>
    <p:sldId id="759" r:id="rId8"/>
    <p:sldId id="758" r:id="rId9"/>
    <p:sldId id="760" r:id="rId10"/>
  </p:sldIdLst>
  <p:sldSz cx="10048875" cy="7543800"/>
  <p:notesSz cx="6858000" cy="9144000"/>
  <p:defaultTextStyle>
    <a:defPPr>
      <a:defRPr lang="en-US"/>
    </a:defPPr>
    <a:lvl1pPr marL="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2" autoAdjust="0"/>
  </p:normalViewPr>
  <p:slideViewPr>
    <p:cSldViewPr snapToGrid="0" snapToObjects="1">
      <p:cViewPr>
        <p:scale>
          <a:sx n="100" d="100"/>
          <a:sy n="100" d="100"/>
        </p:scale>
        <p:origin x="-920" y="-15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16/09/21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16/09/21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68"/>
            <a:ext cx="8541544" cy="161702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0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4" y="302102"/>
            <a:ext cx="6615509" cy="643667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2"/>
            <a:ext cx="9127728" cy="5186362"/>
          </a:xfrm>
          <a:prstGeom prst="rect">
            <a:avLst/>
          </a:prstGeom>
        </p:spPr>
        <p:txBody>
          <a:bodyPr lIns="100517" tIns="50259" rIns="100517" bIns="50259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7" cy="514096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Collider, EPS-HEP,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3" y="1871982"/>
            <a:ext cx="4103291" cy="4805681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Collider, EPS-HEP,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4" y="7218999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3" y="7219000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1"/>
            <a:ext cx="8541544" cy="1498282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5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5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03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2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5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8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06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4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5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3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5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3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56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1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1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1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587" indent="0">
              <a:buNone/>
              <a:defRPr sz="3100"/>
            </a:lvl2pPr>
            <a:lvl3pPr marL="1005173" indent="0">
              <a:buNone/>
              <a:defRPr sz="2600"/>
            </a:lvl3pPr>
            <a:lvl4pPr marL="1507760" indent="0">
              <a:buNone/>
              <a:defRPr sz="2200"/>
            </a:lvl4pPr>
            <a:lvl5pPr marL="2010347" indent="0">
              <a:buNone/>
              <a:defRPr sz="2200"/>
            </a:lvl5pPr>
            <a:lvl6pPr marL="2512934" indent="0">
              <a:buNone/>
              <a:defRPr sz="2200"/>
            </a:lvl6pPr>
            <a:lvl7pPr marL="3015520" indent="0">
              <a:buNone/>
              <a:defRPr sz="2200"/>
            </a:lvl7pPr>
            <a:lvl8pPr marL="3518107" indent="0">
              <a:buNone/>
              <a:defRPr sz="2200"/>
            </a:lvl8pPr>
            <a:lvl9pPr marL="4020693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1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7" cy="1257300"/>
          </a:xfrm>
          <a:prstGeom prst="rect">
            <a:avLst/>
          </a:prstGeom>
        </p:spPr>
        <p:txBody>
          <a:bodyPr vert="horz" lIns="100517" tIns="50259" rIns="100517" bIns="50259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1"/>
            <a:ext cx="9043987" cy="4978559"/>
          </a:xfrm>
          <a:prstGeom prst="rect">
            <a:avLst/>
          </a:prstGeom>
        </p:spPr>
        <p:txBody>
          <a:bodyPr vert="horz" lIns="100517" tIns="50259" rIns="100517" bIns="50259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789"/>
            <a:ext cx="5108178" cy="282893"/>
          </a:xfrm>
          <a:prstGeom prst="rect">
            <a:avLst/>
          </a:prstGeom>
          <a:noFill/>
        </p:spPr>
        <p:txBody>
          <a:bodyPr vert="horz" lIns="100517" tIns="50259" rIns="100517" bIns="50259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5" y="7306311"/>
            <a:ext cx="446616" cy="282893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5" y="1"/>
            <a:ext cx="949061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258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6703" indent="-314117" algn="l" defTabSz="502587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6466" indent="-251293" algn="l" defTabSz="502587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054" indent="-251293" algn="l" defTabSz="502587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1641" indent="-251293" algn="l" defTabSz="502587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88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2587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703" indent="-314117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6466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9054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1641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Deliverable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4931" y="4093529"/>
            <a:ext cx="7034213" cy="19278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D. Schulte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1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7619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Support Your Local Panel Member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1092200"/>
            <a:ext cx="9043987" cy="59562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Two-round procedure to arrive at deliverable plans</a:t>
            </a:r>
          </a:p>
          <a:p>
            <a:pPr lvl="1"/>
            <a:r>
              <a:rPr lang="en-US" dirty="0" smtClean="0"/>
              <a:t>first round is to discuss deliverables and overall resources with LDG</a:t>
            </a:r>
          </a:p>
          <a:p>
            <a:pPr lvl="1"/>
            <a:r>
              <a:rPr lang="en-US" dirty="0" smtClean="0"/>
              <a:t>second round is likely to discuss reduced scenarios with LDG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LDG charged the panel to provide the scenarios</a:t>
            </a:r>
          </a:p>
          <a:p>
            <a:pPr lvl="1"/>
            <a:r>
              <a:rPr lang="en-US" dirty="0" smtClean="0"/>
              <a:t>will use your input on scope, cost and priority of work</a:t>
            </a:r>
          </a:p>
          <a:p>
            <a:pPr lvl="1"/>
            <a:r>
              <a:rPr lang="en-US" dirty="0" smtClean="0"/>
              <a:t>will discuss and arbitrate in the panel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ill get feedback from LDG</a:t>
            </a:r>
          </a:p>
          <a:p>
            <a:pPr lvl="2"/>
            <a:r>
              <a:rPr lang="en-US" dirty="0" smtClean="0"/>
              <a:t>have to adjust accordingly</a:t>
            </a:r>
          </a:p>
          <a:p>
            <a:pPr lvl="2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4" y="0"/>
            <a:ext cx="9043988" cy="567490"/>
          </a:xfrm>
        </p:spPr>
        <p:txBody>
          <a:bodyPr>
            <a:noAutofit/>
          </a:bodyPr>
          <a:lstStyle/>
          <a:p>
            <a:r>
              <a:rPr lang="en-US" sz="3600" dirty="0" smtClean="0"/>
              <a:t>Timeline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1004021"/>
            <a:ext cx="9043988" cy="57347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Need a structured timeline</a:t>
            </a:r>
          </a:p>
          <a:p>
            <a:pPr lvl="1"/>
            <a:r>
              <a:rPr lang="en-US" dirty="0" smtClean="0"/>
              <a:t>Deliverables and milestones on the way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Will recover original timeline with slight modification</a:t>
            </a:r>
          </a:p>
          <a:p>
            <a:pPr lvl="1"/>
            <a:r>
              <a:rPr lang="en-US" dirty="0" smtClean="0"/>
              <a:t>extend exploratory phase until end of 2023</a:t>
            </a:r>
          </a:p>
          <a:p>
            <a:pPr lvl="1"/>
            <a:r>
              <a:rPr lang="en-US" dirty="0" smtClean="0"/>
              <a:t>reduce definition phase to 2024 and 2025</a:t>
            </a:r>
          </a:p>
          <a:p>
            <a:pPr lvl="1"/>
            <a:r>
              <a:rPr lang="en-US" dirty="0" smtClean="0"/>
              <a:t>more consistent with P5 in US</a:t>
            </a:r>
          </a:p>
          <a:p>
            <a:pPr lvl="1"/>
            <a:r>
              <a:rPr lang="en-US" dirty="0" smtClean="0"/>
              <a:t>more consistent with delay due to roadmap process</a:t>
            </a:r>
          </a:p>
          <a:p>
            <a:pPr lvl="1"/>
            <a:r>
              <a:rPr lang="en-US" dirty="0" smtClean="0"/>
              <a:t>but does not leave 3 year slot for PhD or postdoc</a:t>
            </a:r>
          </a:p>
          <a:p>
            <a:pPr lvl="1"/>
            <a:r>
              <a:rPr lang="en-US" dirty="0" smtClean="0"/>
              <a:t>some ramping up required before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Will provide progress report in 2023</a:t>
            </a:r>
          </a:p>
          <a:p>
            <a:pPr lvl="1"/>
            <a:r>
              <a:rPr lang="en-US" dirty="0" smtClean="0"/>
              <a:t>will need to add this to your plan</a:t>
            </a:r>
          </a:p>
        </p:txBody>
      </p:sp>
    </p:spTree>
    <p:extLst>
      <p:ext uri="{BB962C8B-B14F-4D97-AF65-F5344CB8AC3E}">
        <p14:creationId xmlns:p14="http://schemas.microsoft.com/office/powerpoint/2010/main" val="381145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4" y="0"/>
            <a:ext cx="9043988" cy="567490"/>
          </a:xfrm>
        </p:spPr>
        <p:txBody>
          <a:bodyPr>
            <a:noAutofit/>
          </a:bodyPr>
          <a:lstStyle/>
          <a:p>
            <a:r>
              <a:rPr lang="en-US" sz="3600" dirty="0" smtClean="0"/>
              <a:t>Intermediate Deliverable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664308"/>
            <a:ext cx="9043988" cy="5734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Progress report end of 2023</a:t>
            </a:r>
          </a:p>
          <a:p>
            <a:r>
              <a:rPr lang="en-US" sz="1800" dirty="0"/>
              <a:t>Intermediate results for</a:t>
            </a:r>
          </a:p>
          <a:p>
            <a:pPr lvl="1"/>
            <a:r>
              <a:rPr lang="en-US" sz="1800" dirty="0"/>
              <a:t>collider design</a:t>
            </a:r>
          </a:p>
          <a:p>
            <a:pPr lvl="1"/>
            <a:r>
              <a:rPr lang="en-US" sz="1800" dirty="0"/>
              <a:t>assessment of key technology issues</a:t>
            </a:r>
          </a:p>
          <a:p>
            <a:pPr lvl="1"/>
            <a:r>
              <a:rPr lang="en-US" sz="1800" dirty="0"/>
              <a:t>site considerations</a:t>
            </a:r>
          </a:p>
          <a:p>
            <a:r>
              <a:rPr lang="en-US" sz="1800" dirty="0"/>
              <a:t>Site and scope of test facility identified</a:t>
            </a:r>
          </a:p>
          <a:p>
            <a:pPr marL="0" indent="0">
              <a:buNone/>
            </a:pPr>
            <a:r>
              <a:rPr lang="en-US" sz="1800" dirty="0"/>
              <a:t>Will also </a:t>
            </a:r>
            <a:r>
              <a:rPr lang="en-US" sz="1800" dirty="0" smtClean="0"/>
              <a:t>have </a:t>
            </a:r>
            <a:r>
              <a:rPr lang="en-US" sz="1800" dirty="0"/>
              <a:t>input</a:t>
            </a:r>
          </a:p>
          <a:p>
            <a:r>
              <a:rPr lang="en-US" sz="1800" dirty="0" smtClean="0"/>
              <a:t>Progress of European </a:t>
            </a:r>
            <a:r>
              <a:rPr lang="en-US" sz="1800" dirty="0" err="1" smtClean="0"/>
              <a:t>programme</a:t>
            </a:r>
            <a:endParaRPr lang="en-US" sz="1800" dirty="0" smtClean="0"/>
          </a:p>
          <a:p>
            <a:pPr lvl="1"/>
            <a:r>
              <a:rPr lang="en-US" sz="1800" dirty="0" smtClean="0"/>
              <a:t>e.g</a:t>
            </a:r>
            <a:r>
              <a:rPr lang="en-US" sz="1800" dirty="0"/>
              <a:t>. </a:t>
            </a:r>
            <a:r>
              <a:rPr lang="en-US" sz="1800" dirty="0"/>
              <a:t>from high-field magnet </a:t>
            </a:r>
            <a:r>
              <a:rPr lang="en-US" sz="1800" dirty="0" err="1"/>
              <a:t>programme</a:t>
            </a:r>
            <a:endParaRPr lang="en-US" sz="1800" dirty="0"/>
          </a:p>
          <a:p>
            <a:r>
              <a:rPr lang="en-US" sz="1800" dirty="0"/>
              <a:t>development of </a:t>
            </a:r>
            <a:r>
              <a:rPr lang="en-US" sz="1800" dirty="0" smtClean="0"/>
              <a:t>strategy in other regions</a:t>
            </a: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More detailed work effort will have started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Will adjust </a:t>
            </a:r>
            <a:r>
              <a:rPr lang="en-US" sz="1800" dirty="0"/>
              <a:t>plan</a:t>
            </a:r>
          </a:p>
          <a:p>
            <a:r>
              <a:rPr lang="en-US" sz="1800" dirty="0"/>
              <a:t>Redirect resources to most critical issues</a:t>
            </a:r>
          </a:p>
          <a:p>
            <a:r>
              <a:rPr lang="en-US" sz="1800" dirty="0" smtClean="0"/>
              <a:t>Ask for additional increase if justified</a:t>
            </a:r>
          </a:p>
          <a:p>
            <a:r>
              <a:rPr lang="en-US" sz="1800" dirty="0" smtClean="0"/>
              <a:t>Start </a:t>
            </a:r>
            <a:r>
              <a:rPr lang="en-US" sz="1800" dirty="0"/>
              <a:t>addressing more detailed studies to identify cost and power scale and to prepare demonstration </a:t>
            </a:r>
            <a:r>
              <a:rPr lang="en-US" sz="1800" dirty="0" err="1"/>
              <a:t>programme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487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Tentative Scenario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876300"/>
            <a:ext cx="9043987" cy="62156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1) ”Immediate”</a:t>
            </a:r>
            <a:endParaRPr lang="en-US" dirty="0"/>
          </a:p>
          <a:p>
            <a:r>
              <a:rPr lang="en-US" dirty="0" smtClean="0"/>
              <a:t>Address most critical </a:t>
            </a:r>
            <a:r>
              <a:rPr lang="en-US" dirty="0"/>
              <a:t>challenges </a:t>
            </a:r>
            <a:r>
              <a:rPr lang="en-US" dirty="0" smtClean="0"/>
              <a:t>and most important design drivers to assess feasibility and prepare key design and parameter choices.</a:t>
            </a:r>
          </a:p>
          <a:p>
            <a:r>
              <a:rPr lang="en-US" dirty="0" smtClean="0"/>
              <a:t>Remaining at this level will give a better understanding of the </a:t>
            </a:r>
            <a:r>
              <a:rPr lang="en-US" dirty="0" err="1" smtClean="0"/>
              <a:t>muon</a:t>
            </a:r>
            <a:r>
              <a:rPr lang="en-US" dirty="0" smtClean="0"/>
              <a:t> collider potential in 2026 but leave important gaps in the assessment.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2) </a:t>
            </a:r>
            <a:r>
              <a:rPr lang="en-US" dirty="0" smtClean="0"/>
              <a:t>”Urgent”</a:t>
            </a:r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ddress </a:t>
            </a:r>
            <a:r>
              <a:rPr lang="en-US" dirty="0"/>
              <a:t>a range of key </a:t>
            </a:r>
            <a:r>
              <a:rPr lang="en-US" dirty="0" smtClean="0"/>
              <a:t>challenges to assess the technical maturity of key components. </a:t>
            </a:r>
            <a:r>
              <a:rPr lang="en-US" dirty="0"/>
              <a:t>Allows to have a cost scale for the larger part of the </a:t>
            </a:r>
            <a:r>
              <a:rPr lang="en-US" dirty="0" err="1"/>
              <a:t>muon</a:t>
            </a:r>
            <a:r>
              <a:rPr lang="en-US" dirty="0"/>
              <a:t> collider and to gain confidence by the rate of progress</a:t>
            </a:r>
            <a:r>
              <a:rPr lang="en-US" dirty="0" smtClean="0"/>
              <a:t>. Allows to define the key R&amp;D plan.</a:t>
            </a:r>
          </a:p>
          <a:p>
            <a:r>
              <a:rPr lang="en-US" dirty="0" smtClean="0"/>
              <a:t>Remaining at this level would leave gaps in the assessment in 2026 that </a:t>
            </a:r>
            <a:r>
              <a:rPr lang="en-US" dirty="0"/>
              <a:t>need to be addressed later</a:t>
            </a:r>
            <a:r>
              <a:rPr lang="en-US" dirty="0" smtClean="0"/>
              <a:t>. </a:t>
            </a:r>
            <a:r>
              <a:rPr lang="en-US" dirty="0"/>
              <a:t>Some delay of the CDR phase can occur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3) </a:t>
            </a:r>
            <a:r>
              <a:rPr lang="en-US" dirty="0" smtClean="0"/>
              <a:t>”Important"</a:t>
            </a:r>
            <a:endParaRPr lang="en-US" dirty="0"/>
          </a:p>
          <a:p>
            <a:r>
              <a:rPr lang="en-US" dirty="0" smtClean="0"/>
              <a:t>Address </a:t>
            </a:r>
            <a:r>
              <a:rPr lang="en-US" dirty="0"/>
              <a:t>the key </a:t>
            </a:r>
            <a:r>
              <a:rPr lang="en-US" dirty="0" smtClean="0"/>
              <a:t>issues.</a:t>
            </a:r>
          </a:p>
          <a:p>
            <a:r>
              <a:rPr lang="en-US" dirty="0" smtClean="0"/>
              <a:t>The </a:t>
            </a:r>
            <a:r>
              <a:rPr lang="en-US" dirty="0"/>
              <a:t>assessment will </a:t>
            </a:r>
            <a:r>
              <a:rPr lang="en-US" dirty="0" smtClean="0"/>
              <a:t>allow </a:t>
            </a:r>
            <a:r>
              <a:rPr lang="en-US" dirty="0"/>
              <a:t>to be confident that the </a:t>
            </a:r>
            <a:r>
              <a:rPr lang="en-US" dirty="0" smtClean="0"/>
              <a:t>performance targets </a:t>
            </a:r>
            <a:r>
              <a:rPr lang="en-US" dirty="0"/>
              <a:t>can be </a:t>
            </a:r>
            <a:r>
              <a:rPr lang="en-US" dirty="0" smtClean="0"/>
              <a:t>met after the CDR phase. It will allow </a:t>
            </a:r>
            <a:r>
              <a:rPr lang="en-US" dirty="0"/>
              <a:t>to determine </a:t>
            </a:r>
            <a:r>
              <a:rPr lang="en-US" dirty="0" smtClean="0"/>
              <a:t>the scale of the </a:t>
            </a:r>
            <a:r>
              <a:rPr lang="en-US" dirty="0"/>
              <a:t>cost and power </a:t>
            </a:r>
            <a:r>
              <a:rPr lang="en-US" dirty="0" smtClean="0"/>
              <a:t>consumption. No </a:t>
            </a:r>
            <a:r>
              <a:rPr lang="en-US" dirty="0"/>
              <a:t>delay for the CDR phase.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6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Objectives, Deliverables and Resources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049428"/>
              </p:ext>
            </p:extLst>
          </p:nvPr>
        </p:nvGraphicFramePr>
        <p:xfrm>
          <a:off x="451645" y="867836"/>
          <a:ext cx="8982081" cy="5084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60"/>
                <a:gridCol w="1122760"/>
                <a:gridCol w="1122760"/>
                <a:gridCol w="1122761"/>
                <a:gridCol w="1122760"/>
                <a:gridCol w="1122760"/>
                <a:gridCol w="1122760"/>
                <a:gridCol w="1122760"/>
              </a:tblGrid>
              <a:tr h="425872">
                <a:tc gridSpan="8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Objectives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Basic: Assess whether the neutrino flux can in principle be mitigated sufficiently to allow implementation of the collider in the Geneva area or elsewhere.</a:t>
                      </a: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Develop a concept of the neutrino flux mitigation technology and assess its maturity.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High-level Deliverables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Assessment of the dose and a plan to demonstrate compliance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 Verification that the proposed mitigation method does not compromise beam operation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dirty="0" smtClean="0"/>
                        <a:t>2)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basic concept for the mechanical system including the cryogenics.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dirty="0" smtClean="0"/>
                        <a:t>2)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basic concept of accurate large-stroke, high-resolution mover and alignment system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Resources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Student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Postdoc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Material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Interested partners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US" sz="1600" dirty="0" smtClean="0"/>
                        <a:t>CERN,</a:t>
                      </a:r>
                      <a:r>
                        <a:rPr lang="en-US" sz="1600" baseline="0" dirty="0" smtClean="0"/>
                        <a:t> resources partly in place, FNAL for benchmarking of code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8745" y="6197480"/>
            <a:ext cx="83130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/>
          </a:p>
          <a:p>
            <a:r>
              <a:rPr lang="en-US" sz="1600" dirty="0" smtClean="0"/>
              <a:t>Resources are given in total number of FTE-years for the whole duration and in </a:t>
            </a:r>
            <a:r>
              <a:rPr lang="en-US" sz="1600" dirty="0" err="1" smtClean="0"/>
              <a:t>kEuro</a:t>
            </a:r>
            <a:r>
              <a:rPr lang="en-US" sz="1600" dirty="0" smtClean="0"/>
              <a:t> for material</a:t>
            </a:r>
          </a:p>
        </p:txBody>
      </p:sp>
    </p:spTree>
    <p:extLst>
      <p:ext uri="{BB962C8B-B14F-4D97-AF65-F5344CB8AC3E}">
        <p14:creationId xmlns:p14="http://schemas.microsoft.com/office/powerpoint/2010/main" val="389829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Tasks and Resources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59335"/>
              </p:ext>
            </p:extLst>
          </p:nvPr>
        </p:nvGraphicFramePr>
        <p:xfrm>
          <a:off x="248442" y="614680"/>
          <a:ext cx="941229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/>
                <a:gridCol w="5435600"/>
                <a:gridCol w="800100"/>
                <a:gridCol w="762000"/>
                <a:gridCol w="787400"/>
                <a:gridCol w="787402"/>
              </a:tblGrid>
              <a:tr h="42587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Task description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Resource estimate</a:t>
                      </a:r>
                    </a:p>
                    <a:p>
                      <a:pPr algn="ctr"/>
                      <a:r>
                        <a:rPr lang="en-US" sz="1600" dirty="0" smtClean="0"/>
                        <a:t>staff      postdoc      PhD      material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dirty="0" smtClean="0"/>
                        <a:t>[</a:t>
                      </a:r>
                      <a:r>
                        <a:rPr lang="en-US" sz="1600" dirty="0" err="1" smtClean="0"/>
                        <a:t>FTEy</a:t>
                      </a:r>
                      <a:r>
                        <a:rPr lang="en-US" sz="1600" dirty="0" smtClean="0"/>
                        <a:t>]</a:t>
                      </a:r>
                      <a:r>
                        <a:rPr lang="en-US" sz="1600" baseline="0" dirty="0" smtClean="0"/>
                        <a:t>     [</a:t>
                      </a:r>
                      <a:r>
                        <a:rPr lang="en-US" sz="1600" baseline="0" dirty="0" err="1" smtClean="0"/>
                        <a:t>FTEy</a:t>
                      </a:r>
                      <a:r>
                        <a:rPr lang="en-US" sz="1600" baseline="0" dirty="0" smtClean="0"/>
                        <a:t>]     [</a:t>
                      </a:r>
                      <a:r>
                        <a:rPr lang="en-US" sz="1600" baseline="0" dirty="0" err="1" smtClean="0"/>
                        <a:t>FTEy</a:t>
                      </a:r>
                      <a:r>
                        <a:rPr lang="en-US" sz="1600" baseline="0" dirty="0" smtClean="0"/>
                        <a:t>]     [</a:t>
                      </a:r>
                      <a:r>
                        <a:rPr lang="en-US" sz="1600" baseline="0" dirty="0" err="1" smtClean="0"/>
                        <a:t>kEuro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Monte-Carlo simulations to develop robust dose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Benchmark FLUKA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MARS for dose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tool to link the collider to the surface map and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optimise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</a:t>
                      </a:r>
                      <a:r>
                        <a:rPr lang="en-US" sz="1600" baseline="0" dirty="0" smtClean="0"/>
                        <a:t> tool with realistic source term from beam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Assess dose and develop possible methods to demonstrate compliance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Study impact of lattice deformation on beam and assess tolerances and time needed to recover from movements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dirty="0" smtClean="0"/>
                        <a:t>In HE-Acceleration package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168294"/>
              </p:ext>
            </p:extLst>
          </p:nvPr>
        </p:nvGraphicFramePr>
        <p:xfrm>
          <a:off x="248442" y="4429760"/>
          <a:ext cx="941229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/>
                <a:gridCol w="5435600"/>
                <a:gridCol w="800100"/>
                <a:gridCol w="762000"/>
                <a:gridCol w="787400"/>
                <a:gridCol w="787402"/>
              </a:tblGrid>
              <a:tr h="42587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Task description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Resource estimate</a:t>
                      </a:r>
                    </a:p>
                    <a:p>
                      <a:pPr algn="ctr"/>
                      <a:r>
                        <a:rPr lang="en-US" sz="1600" dirty="0" smtClean="0"/>
                        <a:t>staff      postdoc      PhD      material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dirty="0" smtClean="0"/>
                        <a:t>[</a:t>
                      </a:r>
                      <a:r>
                        <a:rPr lang="en-US" sz="1600" dirty="0" err="1" smtClean="0"/>
                        <a:t>FTEy</a:t>
                      </a:r>
                      <a:r>
                        <a:rPr lang="en-US" sz="1600" dirty="0" smtClean="0"/>
                        <a:t>]</a:t>
                      </a:r>
                      <a:r>
                        <a:rPr lang="en-US" sz="1600" baseline="0" dirty="0" smtClean="0"/>
                        <a:t>     [</a:t>
                      </a:r>
                      <a:r>
                        <a:rPr lang="en-US" sz="1600" baseline="0" dirty="0" err="1" smtClean="0"/>
                        <a:t>FTEy</a:t>
                      </a:r>
                      <a:r>
                        <a:rPr lang="en-US" sz="1600" baseline="0" dirty="0" smtClean="0"/>
                        <a:t>]     [</a:t>
                      </a:r>
                      <a:r>
                        <a:rPr lang="en-US" sz="1600" baseline="0" dirty="0" err="1" smtClean="0"/>
                        <a:t>FTEy</a:t>
                      </a:r>
                      <a:r>
                        <a:rPr lang="en-US" sz="1600" baseline="0" dirty="0" smtClean="0"/>
                        <a:t>]     [</a:t>
                      </a:r>
                      <a:r>
                        <a:rPr lang="en-US" sz="1600" baseline="0" dirty="0" err="1" smtClean="0"/>
                        <a:t>kEuro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Assess impact of movements on mechanical, cryogenics, RF and other systems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concept of large-stroke, high-resolution movers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solution to remotely control positions over a large 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concept of accurate reference system with respect to the surface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39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Work Package Description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16796"/>
              </p:ext>
            </p:extLst>
          </p:nvPr>
        </p:nvGraphicFramePr>
        <p:xfrm>
          <a:off x="248442" y="868680"/>
          <a:ext cx="9412290" cy="2650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2290"/>
              </a:tblGrid>
              <a:tr h="425872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Work</a:t>
                      </a:r>
                      <a:r>
                        <a:rPr lang="en-US" sz="1600" baseline="0" dirty="0" err="1" smtClean="0"/>
                        <a:t>package</a:t>
                      </a:r>
                      <a:r>
                        <a:rPr lang="en-US" sz="1600" baseline="0" dirty="0" smtClean="0"/>
                        <a:t> Description </a:t>
                      </a:r>
                      <a:endParaRPr lang="en-US" sz="1600" dirty="0"/>
                    </a:p>
                  </a:txBody>
                  <a:tcPr/>
                </a:tc>
              </a:tr>
              <a:tr h="2225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Explain</a:t>
                      </a:r>
                      <a:r>
                        <a:rPr lang="en-US" sz="1600" baseline="0" dirty="0" smtClean="0"/>
                        <a:t> the important issue addressed and how it is addressed.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05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186329</TotalTime>
  <Words>810</Words>
  <Application>Microsoft Macintosh PowerPoint</Application>
  <PresentationFormat>Custom</PresentationFormat>
  <Paragraphs>142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IMCC - 1</vt:lpstr>
      <vt:lpstr>Deliverable Plan</vt:lpstr>
      <vt:lpstr>Support Your Local Panel Member </vt:lpstr>
      <vt:lpstr>Timeline</vt:lpstr>
      <vt:lpstr>Intermediate Deliverable</vt:lpstr>
      <vt:lpstr>Tentative Scenario</vt:lpstr>
      <vt:lpstr>Objectives, Deliverables and Resources</vt:lpstr>
      <vt:lpstr>Tasks and Resources</vt:lpstr>
      <vt:lpstr>Work Package Description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648</cp:revision>
  <cp:lastPrinted>2021-07-28T11:13:04Z</cp:lastPrinted>
  <dcterms:created xsi:type="dcterms:W3CDTF">2019-06-07T07:36:38Z</dcterms:created>
  <dcterms:modified xsi:type="dcterms:W3CDTF">2021-09-17T13:08:10Z</dcterms:modified>
</cp:coreProperties>
</file>