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6832" r:id="rId1"/>
  </p:sldMasterIdLst>
  <p:notesMasterIdLst>
    <p:notesMasterId r:id="rId37"/>
  </p:notesMasterIdLst>
  <p:handoutMasterIdLst>
    <p:handoutMasterId r:id="rId38"/>
  </p:handoutMasterIdLst>
  <p:sldIdLst>
    <p:sldId id="802" r:id="rId2"/>
    <p:sldId id="1038" r:id="rId3"/>
    <p:sldId id="1037" r:id="rId4"/>
    <p:sldId id="1042" r:id="rId5"/>
    <p:sldId id="1047" r:id="rId6"/>
    <p:sldId id="1040" r:id="rId7"/>
    <p:sldId id="1043" r:id="rId8"/>
    <p:sldId id="1050" r:id="rId9"/>
    <p:sldId id="1044" r:id="rId10"/>
    <p:sldId id="1051" r:id="rId11"/>
    <p:sldId id="1045" r:id="rId12"/>
    <p:sldId id="1046" r:id="rId13"/>
    <p:sldId id="1048" r:id="rId14"/>
    <p:sldId id="958" r:id="rId15"/>
    <p:sldId id="1049" r:id="rId16"/>
    <p:sldId id="960" r:id="rId17"/>
    <p:sldId id="962" r:id="rId18"/>
    <p:sldId id="1018" r:id="rId19"/>
    <p:sldId id="977" r:id="rId20"/>
    <p:sldId id="1007" r:id="rId21"/>
    <p:sldId id="973" r:id="rId22"/>
    <p:sldId id="975" r:id="rId23"/>
    <p:sldId id="974" r:id="rId24"/>
    <p:sldId id="1023" r:id="rId25"/>
    <p:sldId id="1026" r:id="rId26"/>
    <p:sldId id="1027" r:id="rId27"/>
    <p:sldId id="992" r:id="rId28"/>
    <p:sldId id="998" r:id="rId29"/>
    <p:sldId id="1032" r:id="rId30"/>
    <p:sldId id="1002" r:id="rId31"/>
    <p:sldId id="1005" r:id="rId32"/>
    <p:sldId id="1033" r:id="rId33"/>
    <p:sldId id="1008" r:id="rId34"/>
    <p:sldId id="1031" r:id="rId35"/>
    <p:sldId id="997" r:id="rId36"/>
  </p:sldIdLst>
  <p:sldSz cx="9144000" cy="6858000" type="screen4x3"/>
  <p:notesSz cx="68580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600" b="1" kern="1200">
        <a:solidFill>
          <a:schemeClr val="tx1"/>
        </a:solidFill>
        <a:latin typeface="Tahoma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>
    <p:browse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14881F"/>
    <a:srgbClr val="0038FF"/>
    <a:srgbClr val="000082"/>
    <a:srgbClr val="E48312"/>
    <a:srgbClr val="F8CBAD"/>
    <a:srgbClr val="E52809"/>
    <a:srgbClr val="EC0000"/>
    <a:srgbClr val="A3DA9A"/>
    <a:srgbClr val="DAE3F3"/>
    <a:srgbClr val="AE5A2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867" autoAdjust="0"/>
    <p:restoredTop sz="86418" autoAdjust="0"/>
  </p:normalViewPr>
  <p:slideViewPr>
    <p:cSldViewPr>
      <p:cViewPr varScale="1">
        <p:scale>
          <a:sx n="76" d="100"/>
          <a:sy n="76" d="100"/>
        </p:scale>
        <p:origin x="852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59" d="100"/>
        <a:sy n="59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850"/>
            <a:ext cx="2973388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defTabSz="931863">
              <a:defRPr sz="1200" b="0">
                <a:latin typeface="Times New Roman" pitchFamily="18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>
              <a:latin typeface="Myriad Pro"/>
            </a:endParaRPr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832850"/>
            <a:ext cx="2973387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defTabSz="931863">
              <a:defRPr sz="1200" b="0">
                <a:latin typeface="Times New Roman" charset="0"/>
              </a:defRPr>
            </a:lvl1pPr>
          </a:lstStyle>
          <a:p>
            <a:pPr>
              <a:defRPr/>
            </a:pPr>
            <a:fld id="{A2EE4C6A-2917-A14D-847A-3FE15EAB1035}" type="slidenum">
              <a:rPr lang="en-US">
                <a:latin typeface="Myriad Pro"/>
                <a:ea typeface="Myriad Pro"/>
                <a:cs typeface="Myriad Pro"/>
              </a:rPr>
              <a:pPr>
                <a:defRPr/>
              </a:pPr>
              <a:t>‹#›</a:t>
            </a:fld>
            <a:endParaRPr lang="en-US">
              <a:latin typeface="Myriad Pro"/>
              <a:ea typeface="Myriad Pro"/>
              <a:cs typeface="Myriad Pro"/>
            </a:endParaRPr>
          </a:p>
        </p:txBody>
      </p:sp>
    </p:spTree>
    <p:extLst>
      <p:ext uri="{BB962C8B-B14F-4D97-AF65-F5344CB8AC3E}">
        <p14:creationId xmlns:p14="http://schemas.microsoft.com/office/powerpoint/2010/main" val="417523110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00488" y="0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6175" y="709613"/>
            <a:ext cx="4621213" cy="346551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=""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307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2650" y="4411663"/>
            <a:ext cx="5076825" cy="417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dirty="0"/>
              <a:t>Click to edit Master text styles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Myriad Pro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00488" y="8823325"/>
            <a:ext cx="2943225" cy="47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Myriad Pro"/>
                <a:ea typeface="Myriad Pro"/>
                <a:cs typeface="Myriad Pro"/>
              </a:defRPr>
            </a:lvl1pPr>
          </a:lstStyle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918498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Myriad Pro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Myriad Pro"/>
        <a:ea typeface="Myriad Pro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060171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904231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25961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39929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741943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7168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61942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3172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6622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770734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485492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6497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085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66181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75357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53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56473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67740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125605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8130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8734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2ABA5F57-00E5-D748-B25E-807BE1DC948C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4431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2882773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6000" spc="-50" baseline="0">
                <a:solidFill>
                  <a:schemeClr val="tx1">
                    <a:lumMod val="85000"/>
                    <a:lumOff val="1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3825876"/>
            <a:ext cx="7543800" cy="1772745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none" spc="200" baseline="0">
                <a:solidFill>
                  <a:schemeClr val="tx2"/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fr-FR" dirty="0"/>
              <a:t>Cliquez pour 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37338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1371600"/>
            <a:ext cx="7543801" cy="4497494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  <a:lvl2pPr>
              <a:defRPr>
                <a:latin typeface="Myriad Pro" charset="0"/>
                <a:ea typeface="Myriad Pro" charset="0"/>
                <a:cs typeface="Myriad Pro" charset="0"/>
              </a:defRPr>
            </a:lvl2pPr>
            <a:lvl3pPr>
              <a:defRPr>
                <a:latin typeface="Myriad Pro" charset="0"/>
                <a:ea typeface="Myriad Pro" charset="0"/>
                <a:cs typeface="Myriad Pro" charset="0"/>
              </a:defRPr>
            </a:lvl3pPr>
            <a:lvl4pPr>
              <a:defRPr>
                <a:latin typeface="Myriad Pro" charset="0"/>
                <a:ea typeface="Myriad Pro" charset="0"/>
                <a:cs typeface="Myriad Pro" charset="0"/>
              </a:defRPr>
            </a:lvl4pPr>
            <a:lvl5pPr>
              <a:defRPr>
                <a:latin typeface="Myriad Pro" charset="0"/>
                <a:ea typeface="Myriad Pro" charset="0"/>
                <a:cs typeface="Myriad Pro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hape 59"/>
          <p:cNvSpPr txBox="1">
            <a:spLocks/>
          </p:cNvSpPr>
          <p:nvPr userDrawn="1"/>
        </p:nvSpPr>
        <p:spPr>
          <a:xfrm>
            <a:off x="8441537" y="6492875"/>
            <a:ext cx="245264" cy="223520"/>
          </a:xfrm>
          <a:prstGeom prst="rect">
            <a:avLst/>
          </a:prstGeom>
          <a:ln>
            <a:round/>
          </a:ln>
        </p:spPr>
        <p:txBody>
          <a:bodyPr wrap="none" lIns="38100" tIns="38100" rIns="38100" bIns="38100"/>
          <a:lstStyle>
            <a:defPPr>
              <a:defRPr lang="en-US"/>
            </a:defPPr>
            <a:lvl1pPr algn="r" defTabSz="914400" rtl="0" fontAlgn="base">
              <a:spcBef>
                <a:spcPct val="0"/>
              </a:spcBef>
              <a:spcAft>
                <a:spcPct val="0"/>
              </a:spcAft>
              <a:defRPr sz="1200" b="0" kern="1200">
                <a:solidFill>
                  <a:schemeClr val="tx1"/>
                </a:solidFill>
                <a:uFill>
                  <a:solidFill>
                    <a:srgbClr val="000000"/>
                  </a:solidFill>
                </a:uFill>
                <a:latin typeface="Tahoma" charset="0"/>
                <a:ea typeface="ＭＳ Ｐゴシック" charset="0"/>
                <a:cs typeface="ＭＳ Ｐゴシック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1600" b="1" kern="1200">
                <a:solidFill>
                  <a:schemeClr val="tx1"/>
                </a:solidFill>
                <a:latin typeface="Tahoma" charset="0"/>
                <a:ea typeface="ＭＳ Ｐゴシック" charset="0"/>
                <a:cs typeface="ＭＳ Ｐゴシック" charset="0"/>
              </a:defRPr>
            </a:lvl9pPr>
          </a:lstStyle>
          <a:p>
            <a:fld id="{86CB4B4D-7CA3-9044-876B-883B54F8677D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>
          <a:xfrm>
            <a:off x="76200" y="6461125"/>
            <a:ext cx="5486400" cy="320675"/>
          </a:xfrm>
        </p:spPr>
        <p:txBody>
          <a:bodyPr/>
          <a:lstStyle>
            <a:lvl1pPr>
              <a:defRPr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6" name="Titre 5"/>
          <p:cNvSpPr>
            <a:spLocks noGrp="1"/>
          </p:cNvSpPr>
          <p:nvPr>
            <p:ph type="title"/>
          </p:nvPr>
        </p:nvSpPr>
        <p:spPr>
          <a:xfrm>
            <a:off x="822960" y="76200"/>
            <a:ext cx="7543800" cy="609600"/>
          </a:xfrm>
        </p:spPr>
        <p:txBody>
          <a:bodyPr>
            <a:noAutofit/>
          </a:bodyPr>
          <a:lstStyle>
            <a:lvl1pPr>
              <a:defRPr sz="3600"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</p:spTree>
    <p:extLst>
      <p:ext uri="{BB962C8B-B14F-4D97-AF65-F5344CB8AC3E}">
        <p14:creationId xmlns:p14="http://schemas.microsoft.com/office/powerpoint/2010/main" val="4001320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76200" y="6459786"/>
            <a:ext cx="4419600" cy="365125"/>
          </a:xfrm>
        </p:spPr>
        <p:txBody>
          <a:bodyPr/>
          <a:lstStyle>
            <a:lvl1pPr>
              <a:defRPr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152400"/>
            <a:ext cx="7543800" cy="52537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fr-FR"/>
              <a:t>Cliquez et modifiez le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143000"/>
            <a:ext cx="7543801" cy="47260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5569" y="6400800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 baseline="0">
                <a:solidFill>
                  <a:srgbClr val="FFFFFF"/>
                </a:solidFill>
                <a:latin typeface="Myriad Pro" charset="0"/>
                <a:ea typeface="Myriad Pro" charset="0"/>
                <a:cs typeface="Myriad Pro" charset="0"/>
              </a:defRPr>
            </a:lvl1pPr>
          </a:lstStyle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4FAB73BC-B049-4115-A692-8D63A059BFB8}" type="slidenum">
              <a:rPr lang="en-US"/>
              <a:pPr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762000"/>
            <a:ext cx="7475220" cy="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9BAE6A91-CCEA-494D-B83E-1EF7ED1F18CC}"/>
              </a:ext>
            </a:extLst>
          </p:cNvPr>
          <p:cNvPicPr>
            <a:picLocks noChangeAspect="1"/>
          </p:cNvPicPr>
          <p:nvPr userDrawn="1"/>
        </p:nvPicPr>
        <p:blipFill>
          <a:blip r:embed="rId7"/>
          <a:stretch>
            <a:fillRect/>
          </a:stretch>
        </p:blipFill>
        <p:spPr>
          <a:xfrm>
            <a:off x="46581" y="52668"/>
            <a:ext cx="798790" cy="7855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1144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6833" r:id="rId1"/>
    <p:sldLayoutId id="2147486844" r:id="rId2"/>
    <p:sldLayoutId id="2147486837" r:id="rId3"/>
    <p:sldLayoutId id="2147486838" r:id="rId4"/>
    <p:sldLayoutId id="2147486839" r:id="rId5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3600" kern="1200" spc="-50" baseline="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Myriad Pro" charset="0"/>
          <a:ea typeface="Myriad Pro" charset="0"/>
          <a:cs typeface="Myriad Pro" charset="0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0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066800"/>
            <a:ext cx="7848600" cy="1981200"/>
          </a:xfrm>
        </p:spPr>
        <p:txBody>
          <a:bodyPr/>
          <a:lstStyle/>
          <a:p>
            <a:r>
              <a:rPr lang="fr-FR" sz="4000" dirty="0" err="1">
                <a:solidFill>
                  <a:schemeClr val="tx1"/>
                </a:solidFill>
              </a:rPr>
              <a:t>Coherent</a:t>
            </a:r>
            <a:r>
              <a:rPr lang="fr-FR" sz="4000" dirty="0">
                <a:solidFill>
                  <a:schemeClr val="tx1"/>
                </a:solidFill>
              </a:rPr>
              <a:t> </a:t>
            </a:r>
            <a:r>
              <a:rPr lang="fr-FR" sz="4000" dirty="0" err="1">
                <a:solidFill>
                  <a:schemeClr val="tx1"/>
                </a:solidFill>
              </a:rPr>
              <a:t>Instabilities</a:t>
            </a:r>
            <a:endParaRPr lang="en-US" sz="2400" i="1" baseline="30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4114800"/>
            <a:ext cx="7924800" cy="2209800"/>
          </a:xfrm>
        </p:spPr>
        <p:txBody>
          <a:bodyPr>
            <a:normAutofit lnSpcReduction="10000"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dirty="0">
                <a:solidFill>
                  <a:schemeClr val="tx1"/>
                </a:solidFill>
              </a:rPr>
              <a:t>Xavier </a:t>
            </a:r>
            <a:r>
              <a:rPr lang="en-US" sz="2000" dirty="0" err="1">
                <a:solidFill>
                  <a:schemeClr val="tx1"/>
                </a:solidFill>
              </a:rPr>
              <a:t>Buffat</a:t>
            </a:r>
            <a:r>
              <a:rPr lang="en-US" sz="2000" dirty="0">
                <a:solidFill>
                  <a:schemeClr val="tx1"/>
                </a:solidFill>
              </a:rPr>
              <a:t> and </a:t>
            </a:r>
            <a:r>
              <a:rPr lang="en-US" sz="2000" u="sng" dirty="0">
                <a:solidFill>
                  <a:schemeClr val="tx1"/>
                </a:solidFill>
              </a:rPr>
              <a:t>Nicolas Mounet</a:t>
            </a:r>
            <a:r>
              <a:rPr lang="en-US" sz="2000" dirty="0">
                <a:solidFill>
                  <a:schemeClr val="tx1"/>
                </a:solidFill>
              </a:rPr>
              <a:t>, </a:t>
            </a:r>
            <a:r>
              <a:rPr lang="en-US" sz="20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CERN/BE-ABP-CEI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en-US" sz="20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1600" b="1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Acknowledgements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: D. Amorim, S. A. </a:t>
            </a:r>
            <a:r>
              <a:rPr lang="en-US" sz="16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Antipov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N. </a:t>
            </a:r>
            <a:r>
              <a:rPr lang="en-US" sz="16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Biancacci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R. Bruce</a:t>
            </a:r>
            <a:r>
              <a:rPr lang="en-US" sz="1600" dirty="0">
                <a:solidFill>
                  <a:schemeClr val="tx1"/>
                </a:solidFill>
              </a:rPr>
              <a:t>, E. </a:t>
            </a:r>
            <a:r>
              <a:rPr lang="en-US" sz="1600" dirty="0" err="1">
                <a:solidFill>
                  <a:schemeClr val="tx1"/>
                </a:solidFill>
              </a:rPr>
              <a:t>Carideo</a:t>
            </a:r>
            <a:r>
              <a:rPr lang="en-US" sz="1600" dirty="0">
                <a:solidFill>
                  <a:schemeClr val="tx1"/>
                </a:solidFill>
              </a:rPr>
              <a:t>, L. R. Carver, 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S. </a:t>
            </a:r>
            <a:r>
              <a:rPr lang="en-US" sz="16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Fartoukh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600" dirty="0">
                <a:solidFill>
                  <a:schemeClr val="tx1"/>
                </a:solidFill>
              </a:rPr>
              <a:t>S. V. </a:t>
            </a:r>
            <a:r>
              <a:rPr lang="en-US" sz="1600" dirty="0" err="1">
                <a:solidFill>
                  <a:schemeClr val="tx1"/>
                </a:solidFill>
              </a:rPr>
              <a:t>Furuseth</a:t>
            </a:r>
            <a:r>
              <a:rPr lang="en-US" sz="1600" dirty="0">
                <a:solidFill>
                  <a:schemeClr val="tx1"/>
                </a:solidFill>
              </a:rPr>
              <a:t>, G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. </a:t>
            </a:r>
            <a:r>
              <a:rPr lang="en-US" sz="16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Iadarola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600" dirty="0">
                <a:solidFill>
                  <a:schemeClr val="tx1"/>
                </a:solidFill>
              </a:rPr>
              <a:t>A. </a:t>
            </a:r>
            <a:r>
              <a:rPr lang="en-US" sz="1600" dirty="0" err="1">
                <a:solidFill>
                  <a:schemeClr val="tx1"/>
                </a:solidFill>
              </a:rPr>
              <a:t>Mereghetti</a:t>
            </a:r>
            <a:r>
              <a:rPr lang="en-US" sz="1600" dirty="0">
                <a:solidFill>
                  <a:schemeClr val="tx1"/>
                </a:solidFill>
              </a:rPr>
              <a:t>, L. </a:t>
            </a:r>
            <a:r>
              <a:rPr lang="en-US" sz="1600" dirty="0" err="1">
                <a:solidFill>
                  <a:schemeClr val="tx1"/>
                </a:solidFill>
              </a:rPr>
              <a:t>Mether</a:t>
            </a:r>
            <a:r>
              <a:rPr lang="en-US" sz="1600" dirty="0">
                <a:solidFill>
                  <a:schemeClr val="tx1"/>
                </a:solidFill>
              </a:rPr>
              <a:t>, E. </a:t>
            </a:r>
            <a:r>
              <a:rPr lang="en-US" sz="16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Métral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A. </a:t>
            </a:r>
            <a:r>
              <a:rPr lang="en-US" sz="1600" dirty="0" err="1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Oeftiger</a:t>
            </a:r>
            <a:r>
              <a:rPr lang="en-US" sz="1600" dirty="0">
                <a:solidFill>
                  <a:schemeClr val="tx1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en-US" sz="1600" dirty="0">
                <a:solidFill>
                  <a:schemeClr val="tx1"/>
                </a:solidFill>
              </a:rPr>
              <a:t>Y. </a:t>
            </a:r>
            <a:r>
              <a:rPr lang="en-US" sz="1600" dirty="0" err="1">
                <a:solidFill>
                  <a:schemeClr val="tx1"/>
                </a:solidFill>
              </a:rPr>
              <a:t>Papaphilippou</a:t>
            </a:r>
            <a:r>
              <a:rPr lang="en-US" sz="1600" dirty="0">
                <a:solidFill>
                  <a:schemeClr val="tx1"/>
                </a:solidFill>
              </a:rPr>
              <a:t>, A. </a:t>
            </a:r>
            <a:r>
              <a:rPr lang="en-US" sz="1600" dirty="0" err="1">
                <a:solidFill>
                  <a:schemeClr val="tx1"/>
                </a:solidFill>
              </a:rPr>
              <a:t>Ribes</a:t>
            </a:r>
            <a:r>
              <a:rPr lang="en-US" sz="1600" dirty="0">
                <a:solidFill>
                  <a:schemeClr val="tx1"/>
                </a:solidFill>
              </a:rPr>
              <a:t> </a:t>
            </a:r>
            <a:r>
              <a:rPr lang="en-US" sz="1600" dirty="0" err="1">
                <a:solidFill>
                  <a:schemeClr val="tx1"/>
                </a:solidFill>
              </a:rPr>
              <a:t>Metidieri</a:t>
            </a:r>
            <a:r>
              <a:rPr lang="en-US" sz="1600" dirty="0">
                <a:solidFill>
                  <a:schemeClr val="tx1"/>
                </a:solidFill>
              </a:rPr>
              <a:t>, A. Romano, G. </a:t>
            </a:r>
            <a:r>
              <a:rPr lang="en-US" sz="1600" dirty="0" err="1">
                <a:solidFill>
                  <a:schemeClr val="tx1"/>
                </a:solidFill>
              </a:rPr>
              <a:t>Rumolo</a:t>
            </a:r>
            <a:r>
              <a:rPr lang="en-US" sz="1600" dirty="0">
                <a:solidFill>
                  <a:schemeClr val="tx1"/>
                </a:solidFill>
              </a:rPr>
              <a:t>, L. Sabato, B.</a:t>
            </a:r>
            <a:r>
              <a:rPr lang="fr-FR" sz="1600" dirty="0">
                <a:solidFill>
                  <a:schemeClr val="tx1"/>
                </a:solidFill>
              </a:rPr>
              <a:t> </a:t>
            </a:r>
            <a:r>
              <a:rPr lang="fr-FR" sz="1600" dirty="0" err="1">
                <a:solidFill>
                  <a:schemeClr val="tx1"/>
                </a:solidFill>
              </a:rPr>
              <a:t>Salvant</a:t>
            </a:r>
            <a:r>
              <a:rPr lang="fr-FR" sz="1600" dirty="0">
                <a:solidFill>
                  <a:schemeClr val="tx1"/>
                </a:solidFill>
              </a:rPr>
              <a:t>,</a:t>
            </a:r>
            <a:r>
              <a:rPr lang="en-US" sz="1600" dirty="0">
                <a:solidFill>
                  <a:schemeClr val="tx1"/>
                </a:solidFill>
              </a:rPr>
              <a:t> M. </a:t>
            </a:r>
            <a:r>
              <a:rPr lang="en-US" sz="1600" dirty="0" err="1">
                <a:solidFill>
                  <a:schemeClr val="tx1"/>
                </a:solidFill>
              </a:rPr>
              <a:t>Soderen</a:t>
            </a:r>
            <a:r>
              <a:rPr lang="en-US" sz="1600" dirty="0">
                <a:solidFill>
                  <a:schemeClr val="tx1"/>
                </a:solidFill>
              </a:rPr>
              <a:t>, R. Tomás, D. </a:t>
            </a:r>
            <a:r>
              <a:rPr lang="en-US" sz="1600" dirty="0" err="1">
                <a:solidFill>
                  <a:schemeClr val="tx1"/>
                </a:solidFill>
              </a:rPr>
              <a:t>Valuch</a:t>
            </a:r>
            <a:r>
              <a:rPr lang="en-US" sz="1600" dirty="0">
                <a:solidFill>
                  <a:schemeClr val="tx1"/>
                </a:solidFill>
              </a:rPr>
              <a:t>, J. </a:t>
            </a:r>
            <a:r>
              <a:rPr lang="en-US" sz="1600" dirty="0" err="1">
                <a:solidFill>
                  <a:schemeClr val="tx1"/>
                </a:solidFill>
              </a:rPr>
              <a:t>Wenninger</a:t>
            </a:r>
            <a:r>
              <a:rPr lang="en-US" sz="1600" dirty="0">
                <a:solidFill>
                  <a:schemeClr val="tx1"/>
                </a:solidFill>
              </a:rPr>
              <a:t>.</a:t>
            </a:r>
            <a:endParaRPr lang="en-US" sz="1600" dirty="0">
              <a:solidFill>
                <a:schemeClr val="tx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9AAD41-5EFA-A646-90A3-4D495E1461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318FB59-C53F-4A4C-887F-389B0DC975F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" y="205068"/>
            <a:ext cx="1295400" cy="12738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382316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143344-80F5-492A-AFD8-4301011915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55C21ED-29CA-4746-9E1D-D099CF58E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76200"/>
            <a:ext cx="7787640" cy="609600"/>
          </a:xfrm>
        </p:spPr>
        <p:txBody>
          <a:bodyPr/>
          <a:lstStyle/>
          <a:p>
            <a:r>
              <a:rPr lang="en-US" sz="2800" dirty="0"/>
              <a:t>Collision – lessons learned and recommendations</a:t>
            </a:r>
          </a:p>
        </p:txBody>
      </p:sp>
      <p:sp>
        <p:nvSpPr>
          <p:cNvPr id="9" name="Content Placeholder 1">
            <a:extLst>
              <a:ext uri="{FF2B5EF4-FFF2-40B4-BE49-F238E27FC236}">
                <a16:creationId xmlns:a16="http://schemas.microsoft.com/office/drawing/2014/main" id="{37C8D9A3-C717-40BA-953C-8285D1889993}"/>
              </a:ext>
            </a:extLst>
          </p:cNvPr>
          <p:cNvSpPr txBox="1">
            <a:spLocks/>
          </p:cNvSpPr>
          <p:nvPr/>
        </p:nvSpPr>
        <p:spPr>
          <a:xfrm>
            <a:off x="609600" y="838200"/>
            <a:ext cx="7924800" cy="5324564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b="0" dirty="0">
                <a:solidFill>
                  <a:srgbClr val="FF0000"/>
                </a:solidFill>
              </a:rPr>
              <a:t>Non-colliding bunches:</a:t>
            </a:r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800" b="0" dirty="0"/>
              <a:t>Perform coupling correction based with ADT-AC dipole on non-colliding bunches (bunch-dependent coupling).</a:t>
            </a:r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800" b="0" dirty="0"/>
              <a:t>Correct lattice non-linearities.</a:t>
            </a:r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800" b="0" dirty="0">
                <a:solidFill>
                  <a:schemeClr val="accent1"/>
                </a:solidFill>
              </a:rPr>
              <a:t>Reduce oct. in stable beams ONLY if brightness of non-colliding is reduced </a:t>
            </a:r>
            <a:r>
              <a:rPr lang="en-US" sz="1800" b="0" dirty="0"/>
              <a:t>(</a:t>
            </a:r>
            <a:r>
              <a:rPr lang="en-US" sz="1800" b="0" dirty="0" err="1"/>
              <a:t>HiLumi</a:t>
            </a:r>
            <a:r>
              <a:rPr lang="en-US" sz="1800" b="0" dirty="0"/>
              <a:t> strategy).</a:t>
            </a:r>
          </a:p>
          <a:p>
            <a:pPr marL="457200" lvl="2" indent="0" fontAlgn="auto">
              <a:buClr>
                <a:schemeClr val="tx1"/>
              </a:buClr>
              <a:buNone/>
            </a:pPr>
            <a:br>
              <a:rPr lang="en-US" sz="1800" b="0" dirty="0"/>
            </a:b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endParaRPr lang="en-US" sz="1800" b="0" dirty="0"/>
          </a:p>
          <a:p>
            <a:pPr marL="324612" indent="-342900" fontAlgn="auto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800" b="0" dirty="0"/>
              <a:t>Check for possible </a:t>
            </a:r>
            <a:r>
              <a:rPr lang="en-US" sz="1800" b="0" dirty="0">
                <a:solidFill>
                  <a:srgbClr val="FF0000"/>
                </a:solidFill>
              </a:rPr>
              <a:t>“pop-corn”</a:t>
            </a:r>
            <a:r>
              <a:rPr lang="en-US" sz="1800" b="0" dirty="0"/>
              <a:t> instabilities (related to increased e-cloud effects with intensity decrease from burn-off)</a:t>
            </a:r>
            <a:br>
              <a:rPr lang="en-US" sz="1800" b="0" dirty="0"/>
            </a:br>
            <a:r>
              <a:rPr lang="en-US" sz="1800" b="0" dirty="0"/>
              <a:t>⟶ </a:t>
            </a:r>
            <a:r>
              <a:rPr lang="en-US" sz="1800" b="0" dirty="0">
                <a:solidFill>
                  <a:srgbClr val="FF0000"/>
                </a:solidFill>
              </a:rPr>
              <a:t>high Q’ needed when machine not yet well conditioned</a:t>
            </a:r>
            <a:r>
              <a:rPr lang="en-US" sz="1800" b="0" dirty="0"/>
              <a:t>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D5866D00-B944-5C45-BCF7-20EBBE72B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681" y="2667000"/>
            <a:ext cx="4933718" cy="265756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CCA80081-0E09-3A44-9B40-9739CB2D14AB}"/>
              </a:ext>
            </a:extLst>
          </p:cNvPr>
          <p:cNvSpPr txBox="1"/>
          <p:nvPr/>
        </p:nvSpPr>
        <p:spPr>
          <a:xfrm>
            <a:off x="1600200" y="3048000"/>
            <a:ext cx="26517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Instability during leveling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767BD-C057-49AF-9037-F7ACD7160339}"/>
              </a:ext>
            </a:extLst>
          </p:cNvPr>
          <p:cNvSpPr txBox="1"/>
          <p:nvPr/>
        </p:nvSpPr>
        <p:spPr>
          <a:xfrm>
            <a:off x="5257800" y="4733836"/>
            <a:ext cx="38862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X. </a:t>
            </a:r>
            <a:r>
              <a:rPr lang="en-US" sz="800" dirty="0" err="1"/>
              <a:t>Buffat</a:t>
            </a:r>
            <a:r>
              <a:rPr lang="en-US" sz="800" dirty="0"/>
              <a:t> et al., CERN-ACC-NOTE-2020-0059</a:t>
            </a:r>
          </a:p>
          <a:p>
            <a:pPr algn="r"/>
            <a:r>
              <a:rPr lang="en-US" sz="800" dirty="0"/>
              <a:t>S.V. </a:t>
            </a:r>
            <a:r>
              <a:rPr lang="en-US" sz="800" dirty="0" err="1"/>
              <a:t>Furuseth</a:t>
            </a:r>
            <a:r>
              <a:rPr lang="en-US" sz="800" dirty="0"/>
              <a:t> et al., Phys. Rev. Accel. Beams 24, 011003 (2021)</a:t>
            </a:r>
          </a:p>
          <a:p>
            <a:pPr algn="r"/>
            <a:r>
              <a:rPr lang="en-US" sz="800" dirty="0"/>
              <a:t>A. Ribes </a:t>
            </a:r>
            <a:r>
              <a:rPr lang="en-US" sz="800" dirty="0" err="1"/>
              <a:t>Metidieri</a:t>
            </a:r>
            <a:r>
              <a:rPr lang="en-US" sz="800" dirty="0"/>
              <a:t> and X. Buffat, </a:t>
            </a:r>
            <a:r>
              <a:rPr lang="en-US" sz="900" dirty="0">
                <a:effectLst/>
                <a:latin typeface="Arial" panose="020B0604020202020204" pitchFamily="34" charset="0"/>
              </a:rPr>
              <a:t>CERN-ACC-NOTE-2019-0037</a:t>
            </a:r>
          </a:p>
          <a:p>
            <a:pPr algn="r"/>
            <a:r>
              <a:rPr lang="en-US" sz="800" dirty="0"/>
              <a:t>J. </a:t>
            </a:r>
            <a:r>
              <a:rPr lang="en-US" sz="800" dirty="0" err="1"/>
              <a:t>Wenninger</a:t>
            </a:r>
            <a:r>
              <a:rPr lang="en-US" sz="800" dirty="0"/>
              <a:t> et al. CERN-ACC-NOTE-2018-0026</a:t>
            </a:r>
          </a:p>
        </p:txBody>
      </p:sp>
    </p:spTree>
    <p:extLst>
      <p:ext uri="{BB962C8B-B14F-4D97-AF65-F5344CB8AC3E}">
        <p14:creationId xmlns:p14="http://schemas.microsoft.com/office/powerpoint/2010/main" val="141947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 build="allAtOnce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77B28E5-FCB2-4FDE-A7E5-A13FA8C258D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52400" y="857853"/>
            <a:ext cx="4267200" cy="2028599"/>
          </a:xfrm>
        </p:spPr>
        <p:txBody>
          <a:bodyPr>
            <a:normAutofit fontScale="85000" lnSpcReduction="20000"/>
          </a:bodyPr>
          <a:lstStyle/>
          <a:p>
            <a:pPr marL="342000" indent="-3420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Characterization of the machine </a:t>
            </a:r>
            <a:r>
              <a:rPr lang="en-US" dirty="0"/>
              <a:t>and </a:t>
            </a:r>
            <a:r>
              <a:rPr lang="en-US" dirty="0">
                <a:solidFill>
                  <a:schemeClr val="accent1"/>
                </a:solidFill>
              </a:rPr>
              <a:t>individual collimators’ impedances </a:t>
            </a:r>
            <a:r>
              <a:rPr lang="en-US" dirty="0"/>
              <a:t>with emphasis through tune shift measurements</a:t>
            </a:r>
          </a:p>
          <a:p>
            <a:pPr marL="799200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Identification of non-conformities</a:t>
            </a:r>
          </a:p>
          <a:p>
            <a:pPr marL="799200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Monitoring of the impact of radiation </a:t>
            </a:r>
          </a:p>
          <a:p>
            <a:pPr marL="799200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Input for HL-LHC predictions (upgraded collimators)</a:t>
            </a:r>
          </a:p>
          <a:p>
            <a:pPr marL="799200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Growth rates / octupole thresholds.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3785BC3-3912-4ED5-B285-37755E3C9B2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4D63343-0CF4-4DE4-9BA0-09AD0977A9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MD plan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182A30F-A494-43F0-929F-F7812594FA9F}"/>
              </a:ext>
            </a:extLst>
          </p:cNvPr>
          <p:cNvSpPr txBox="1">
            <a:spLocks/>
          </p:cNvSpPr>
          <p:nvPr/>
        </p:nvSpPr>
        <p:spPr>
          <a:xfrm>
            <a:off x="5680222" y="6019800"/>
            <a:ext cx="3463778" cy="381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800" b="1" spc="-1" dirty="0">
                <a:latin typeface="Arial"/>
              </a:rPr>
              <a:t>S. A </a:t>
            </a:r>
            <a:r>
              <a:rPr lang="en-US" sz="800" b="1" spc="-1" dirty="0" err="1">
                <a:latin typeface="Arial"/>
              </a:rPr>
              <a:t>Antipov</a:t>
            </a:r>
            <a:r>
              <a:rPr lang="en-US" sz="800" b="1" spc="-1" dirty="0">
                <a:latin typeface="Arial"/>
              </a:rPr>
              <a:t> et al., IPAC’18, THPAF035</a:t>
            </a:r>
          </a:p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800" b="1" spc="-1" dirty="0">
                <a:latin typeface="Arial"/>
              </a:rPr>
              <a:t>X. </a:t>
            </a:r>
            <a:r>
              <a:rPr lang="en-US" sz="800" spc="-1" dirty="0" err="1">
                <a:latin typeface="Arial"/>
              </a:rPr>
              <a:t>Buffat</a:t>
            </a:r>
            <a:r>
              <a:rPr lang="en-US" sz="800" spc="-1" dirty="0">
                <a:latin typeface="Arial"/>
              </a:rPr>
              <a:t> et al., in proceedings of HB2021</a:t>
            </a:r>
            <a:endParaRPr lang="en-US" sz="800" b="1" spc="-1" dirty="0">
              <a:latin typeface="Arial"/>
            </a:endParaRP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6286EF93-478C-414C-9F36-FE6948D956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1000" y="2962652"/>
            <a:ext cx="2968758" cy="2066548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68865A43-FB60-4DB0-BB2B-39CD9596597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05200" y="2971800"/>
            <a:ext cx="2527167" cy="1885347"/>
          </a:xfrm>
          <a:prstGeom prst="rect">
            <a:avLst/>
          </a:prstGeom>
        </p:spPr>
      </p:pic>
      <p:sp>
        <p:nvSpPr>
          <p:cNvPr id="10" name="Content Placeholder 1">
            <a:extLst>
              <a:ext uri="{FF2B5EF4-FFF2-40B4-BE49-F238E27FC236}">
                <a16:creationId xmlns:a16="http://schemas.microsoft.com/office/drawing/2014/main" id="{C5BC4A5C-DBE8-4EBB-AB5E-8FAB70FC0634}"/>
              </a:ext>
            </a:extLst>
          </p:cNvPr>
          <p:cNvSpPr txBox="1">
            <a:spLocks/>
          </p:cNvSpPr>
          <p:nvPr/>
        </p:nvSpPr>
        <p:spPr>
          <a:xfrm>
            <a:off x="381000" y="5105400"/>
            <a:ext cx="8540883" cy="1066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0" dirty="0"/>
              <a:t>Probe the accuracy of the stability model including noise</a:t>
            </a:r>
          </a:p>
          <a:p>
            <a:pPr marL="799200" lvl="1" indent="-342000" fontAlgn="auto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FF0000"/>
                </a:solidFill>
              </a:rPr>
              <a:t>Validate the existence of a ‘sweet spot’ at lower chromaticity that would relax operational constraints</a:t>
            </a:r>
            <a:r>
              <a:rPr lang="en-US" b="0" dirty="0"/>
              <a:t> (octupole current, coupling correction, NL correction)</a:t>
            </a:r>
          </a:p>
        </p:txBody>
      </p:sp>
      <p:pic>
        <p:nvPicPr>
          <p:cNvPr id="11" name="Picture 10" descr="Chart, line chart, histogram&#10;&#10;Description automatically generated">
            <a:extLst>
              <a:ext uri="{FF2B5EF4-FFF2-40B4-BE49-F238E27FC236}">
                <a16:creationId xmlns:a16="http://schemas.microsoft.com/office/drawing/2014/main" id="{CB5ED05E-BD8F-4BA2-AF62-0FE9A0976B9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24600" y="2909185"/>
            <a:ext cx="2597283" cy="1947962"/>
          </a:xfrm>
          <a:prstGeom prst="rect">
            <a:avLst/>
          </a:prstGeom>
        </p:spPr>
      </p:pic>
      <p:sp>
        <p:nvSpPr>
          <p:cNvPr id="12" name="Content Placeholder 1">
            <a:extLst>
              <a:ext uri="{FF2B5EF4-FFF2-40B4-BE49-F238E27FC236}">
                <a16:creationId xmlns:a16="http://schemas.microsoft.com/office/drawing/2014/main" id="{62BEA3DC-CCC7-4928-93D3-BF31B7686810}"/>
              </a:ext>
            </a:extLst>
          </p:cNvPr>
          <p:cNvSpPr txBox="1">
            <a:spLocks/>
          </p:cNvSpPr>
          <p:nvPr/>
        </p:nvSpPr>
        <p:spPr>
          <a:xfrm>
            <a:off x="4495799" y="838200"/>
            <a:ext cx="4578483" cy="1885347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0" dirty="0"/>
              <a:t>Online </a:t>
            </a:r>
            <a:r>
              <a:rPr lang="en-US" b="0" dirty="0">
                <a:solidFill>
                  <a:srgbClr val="FF0000"/>
                </a:solidFill>
              </a:rPr>
              <a:t>chromaticity measurement </a:t>
            </a:r>
            <a:r>
              <a:rPr lang="en-US" b="0" dirty="0"/>
              <a:t>based on Beam Transfer Function (BTF)</a:t>
            </a:r>
          </a:p>
          <a:p>
            <a:pPr marL="799200" lvl="1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b="0" dirty="0"/>
              <a:t>Accuracy demonstrated in simulations with non-linear fit / neural network</a:t>
            </a:r>
          </a:p>
          <a:p>
            <a:pPr marL="799200" lvl="1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b="0" dirty="0"/>
              <a:t>Test new BTF method based on noise injection with the ADT (single bunch kick) → could be used at </a:t>
            </a:r>
            <a:r>
              <a:rPr lang="en-US" b="0" dirty="0">
                <a:solidFill>
                  <a:srgbClr val="FF0000"/>
                </a:solidFill>
              </a:rPr>
              <a:t>every fill</a:t>
            </a:r>
            <a:r>
              <a:rPr lang="en-US" b="0" dirty="0"/>
              <a:t>.</a:t>
            </a:r>
          </a:p>
          <a:p>
            <a:pPr lvl="1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A29C8D5F-97AB-BB42-BD54-0F26BD8FEA32}"/>
              </a:ext>
            </a:extLst>
          </p:cNvPr>
          <p:cNvCxnSpPr>
            <a:cxnSpLocks/>
            <a:stCxn id="14" idx="2"/>
          </p:cNvCxnSpPr>
          <p:nvPr/>
        </p:nvCxnSpPr>
        <p:spPr>
          <a:xfrm flipH="1">
            <a:off x="7344786" y="3651513"/>
            <a:ext cx="427614" cy="373075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>
            <a:extLst>
              <a:ext uri="{FF2B5EF4-FFF2-40B4-BE49-F238E27FC236}">
                <a16:creationId xmlns:a16="http://schemas.microsoft.com/office/drawing/2014/main" id="{C3EB9089-A597-E148-9CBC-96BF6E8DC78B}"/>
              </a:ext>
            </a:extLst>
          </p:cNvPr>
          <p:cNvSpPr/>
          <p:nvPr/>
        </p:nvSpPr>
        <p:spPr>
          <a:xfrm>
            <a:off x="7772400" y="3569225"/>
            <a:ext cx="914400" cy="164575"/>
          </a:xfrm>
          <a:prstGeom prst="ellipse">
            <a:avLst/>
          </a:prstGeom>
          <a:solidFill>
            <a:srgbClr val="E48312">
              <a:alpha val="38824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BFD5A4C-C7A0-0444-80AF-99A60DE51CCF}"/>
              </a:ext>
            </a:extLst>
          </p:cNvPr>
          <p:cNvSpPr/>
          <p:nvPr/>
        </p:nvSpPr>
        <p:spPr>
          <a:xfrm>
            <a:off x="7116185" y="4006659"/>
            <a:ext cx="228600" cy="152400"/>
          </a:xfrm>
          <a:prstGeom prst="ellipse">
            <a:avLst/>
          </a:prstGeom>
          <a:solidFill>
            <a:srgbClr val="E48312">
              <a:alpha val="36078"/>
            </a:srgb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6243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animBg="1"/>
      <p:bldP spid="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D8DC2D8-7464-4B8A-AE14-7C8C8E1316C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9A34C2E-68BC-4DDB-9DD8-9429899BE3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Operational tools and monitoring</a:t>
            </a:r>
          </a:p>
        </p:txBody>
      </p:sp>
      <p:pic>
        <p:nvPicPr>
          <p:cNvPr id="6" name="Picture 5" descr="Graphical user interface, application&#10;&#10;Description automatically generated">
            <a:extLst>
              <a:ext uri="{FF2B5EF4-FFF2-40B4-BE49-F238E27FC236}">
                <a16:creationId xmlns:a16="http://schemas.microsoft.com/office/drawing/2014/main" id="{C3892AA0-4A90-4BE8-B9D5-1A3FDF0848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45792" y="1843640"/>
            <a:ext cx="3467415" cy="2725630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59937136-1C0E-4BE9-9557-DEA60A24E86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62799" y="825930"/>
            <a:ext cx="2692749" cy="1852086"/>
          </a:xfrm>
          <a:prstGeom prst="rect">
            <a:avLst/>
          </a:prstGeom>
        </p:spPr>
      </p:pic>
      <p:pic>
        <p:nvPicPr>
          <p:cNvPr id="8" name="Picture 7" descr="Graphical user interface&#10;&#10;Description automatically generated with low confidence">
            <a:extLst>
              <a:ext uri="{FF2B5EF4-FFF2-40B4-BE49-F238E27FC236}">
                <a16:creationId xmlns:a16="http://schemas.microsoft.com/office/drawing/2014/main" id="{F0865889-3A7B-4B85-8CCE-C16E937880E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882" y="3004925"/>
            <a:ext cx="3095918" cy="2100475"/>
          </a:xfrm>
          <a:prstGeom prst="rect">
            <a:avLst/>
          </a:prstGeom>
        </p:spPr>
      </p:pic>
      <p:pic>
        <p:nvPicPr>
          <p:cNvPr id="18" name="Picture 17" descr="Chart, bar chart&#10;&#10;Description automatically generated">
            <a:extLst>
              <a:ext uri="{FF2B5EF4-FFF2-40B4-BE49-F238E27FC236}">
                <a16:creationId xmlns:a16="http://schemas.microsoft.com/office/drawing/2014/main" id="{196C3AB9-507D-4F4F-B6E4-5F3DA96DB9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445" y="2173798"/>
            <a:ext cx="3935377" cy="1585178"/>
          </a:xfrm>
          <a:prstGeom prst="rect">
            <a:avLst/>
          </a:prstGeom>
        </p:spPr>
      </p:pic>
      <p:pic>
        <p:nvPicPr>
          <p:cNvPr id="20" name="Picture 19" descr="Chart&#10;&#10;Description automatically generated">
            <a:extLst>
              <a:ext uri="{FF2B5EF4-FFF2-40B4-BE49-F238E27FC236}">
                <a16:creationId xmlns:a16="http://schemas.microsoft.com/office/drawing/2014/main" id="{132D7264-E0CE-4F4C-AEF5-537C6D5990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48657" y="3254757"/>
            <a:ext cx="2985818" cy="2035386"/>
          </a:xfrm>
          <a:prstGeom prst="rect">
            <a:avLst/>
          </a:prstGeom>
        </p:spPr>
      </p:pic>
      <p:sp>
        <p:nvSpPr>
          <p:cNvPr id="21" name="Content Placeholder 1">
            <a:extLst>
              <a:ext uri="{FF2B5EF4-FFF2-40B4-BE49-F238E27FC236}">
                <a16:creationId xmlns:a16="http://schemas.microsoft.com/office/drawing/2014/main" id="{1D51A2C2-8A15-40A1-B831-A9FD28474D12}"/>
              </a:ext>
            </a:extLst>
          </p:cNvPr>
          <p:cNvSpPr txBox="1">
            <a:spLocks/>
          </p:cNvSpPr>
          <p:nvPr/>
        </p:nvSpPr>
        <p:spPr>
          <a:xfrm>
            <a:off x="4685363" y="5276986"/>
            <a:ext cx="4643155" cy="1449494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0" dirty="0"/>
              <a:t>Up-to-date recommendation and communications (for OP and MDs):</a:t>
            </a:r>
          </a:p>
          <a:p>
            <a:pPr marL="342000" lvl="1" indent="-342000" fontAlgn="auto">
              <a:buClr>
                <a:schemeClr val="tx1"/>
              </a:buClr>
              <a:buNone/>
            </a:pPr>
            <a:r>
              <a:rPr lang="en-US" sz="2400" dirty="0"/>
              <a:t>https://cern.ch/lhcinstability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EFB12DA-8C21-4620-94C7-FB7AB7DA7D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341" y="990631"/>
            <a:ext cx="3009118" cy="1927354"/>
          </a:xfrm>
          <a:noFill/>
        </p:spPr>
        <p:txBody>
          <a:bodyPr>
            <a:normAutofit/>
          </a:bodyPr>
          <a:lstStyle/>
          <a:p>
            <a:pPr marL="342000" indent="-3420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New instability panel </a:t>
            </a:r>
            <a:r>
              <a:rPr lang="en-US" sz="1200" dirty="0"/>
              <a:t>based on acc-</a:t>
            </a:r>
            <a:r>
              <a:rPr lang="en-US" sz="1200" dirty="0" err="1"/>
              <a:t>py</a:t>
            </a:r>
            <a:r>
              <a:rPr lang="en-US" sz="1200" dirty="0"/>
              <a:t> (</a:t>
            </a:r>
            <a:r>
              <a:rPr lang="en-US" sz="1200" dirty="0" err="1"/>
              <a:t>pyQt</a:t>
            </a:r>
            <a:r>
              <a:rPr lang="en-US" sz="1200" dirty="0"/>
              <a:t>, </a:t>
            </a:r>
            <a:r>
              <a:rPr lang="en-US" sz="1200" dirty="0" err="1"/>
              <a:t>pytimber</a:t>
            </a:r>
            <a:r>
              <a:rPr lang="en-US" sz="1200" dirty="0"/>
              <a:t>, </a:t>
            </a:r>
            <a:r>
              <a:rPr lang="en-US" sz="1200" dirty="0" err="1"/>
              <a:t>pyjapc</a:t>
            </a:r>
            <a:r>
              <a:rPr lang="en-US" sz="1200" dirty="0"/>
              <a:t>)</a:t>
            </a:r>
          </a:p>
        </p:txBody>
      </p:sp>
      <p:sp>
        <p:nvSpPr>
          <p:cNvPr id="24" name="Content Placeholder 1">
            <a:extLst>
              <a:ext uri="{FF2B5EF4-FFF2-40B4-BE49-F238E27FC236}">
                <a16:creationId xmlns:a16="http://schemas.microsoft.com/office/drawing/2014/main" id="{BAB71E8B-F0C0-4A11-9A78-9C8739261225}"/>
              </a:ext>
            </a:extLst>
          </p:cNvPr>
          <p:cNvSpPr txBox="1">
            <a:spLocks/>
          </p:cNvSpPr>
          <p:nvPr/>
        </p:nvSpPr>
        <p:spPr>
          <a:xfrm>
            <a:off x="180287" y="5334000"/>
            <a:ext cx="4364076" cy="1317487"/>
          </a:xfrm>
          <a:prstGeom prst="rect">
            <a:avLst/>
          </a:prstGeom>
          <a:noFill/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b="0" dirty="0"/>
              <a:t>Online tools for Scrubbing and MDs</a:t>
            </a:r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b="0" dirty="0"/>
              <a:t>ML based anomaly detection </a:t>
            </a:r>
            <a:r>
              <a:rPr lang="en-US" sz="1400" b="0" dirty="0"/>
              <a:t>(L. Coyle)</a:t>
            </a:r>
          </a:p>
        </p:txBody>
      </p:sp>
      <p:sp>
        <p:nvSpPr>
          <p:cNvPr id="25" name="Content Placeholder 1">
            <a:extLst>
              <a:ext uri="{FF2B5EF4-FFF2-40B4-BE49-F238E27FC236}">
                <a16:creationId xmlns:a16="http://schemas.microsoft.com/office/drawing/2014/main" id="{42BD40D8-2AC2-4548-9775-F3B1218BA41C}"/>
              </a:ext>
            </a:extLst>
          </p:cNvPr>
          <p:cNvSpPr txBox="1">
            <a:spLocks/>
          </p:cNvSpPr>
          <p:nvPr/>
        </p:nvSpPr>
        <p:spPr>
          <a:xfrm>
            <a:off x="6527450" y="968246"/>
            <a:ext cx="2692750" cy="1927354"/>
          </a:xfrm>
          <a:prstGeom prst="rect">
            <a:avLst/>
          </a:prstGeom>
          <a:noFill/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lvl="1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0" dirty="0"/>
              <a:t>Bunch-by-bunch NXCALS data visualization and analysis</a:t>
            </a:r>
          </a:p>
        </p:txBody>
      </p:sp>
      <p:sp>
        <p:nvSpPr>
          <p:cNvPr id="26" name="Content Placeholder 1">
            <a:extLst>
              <a:ext uri="{FF2B5EF4-FFF2-40B4-BE49-F238E27FC236}">
                <a16:creationId xmlns:a16="http://schemas.microsoft.com/office/drawing/2014/main" id="{0CBC9C0D-16AA-44AB-BFA0-79FB779792F7}"/>
              </a:ext>
            </a:extLst>
          </p:cNvPr>
          <p:cNvSpPr txBox="1">
            <a:spLocks/>
          </p:cNvSpPr>
          <p:nvPr/>
        </p:nvSpPr>
        <p:spPr>
          <a:xfrm>
            <a:off x="315560" y="1873429"/>
            <a:ext cx="2732440" cy="1927354"/>
          </a:xfrm>
          <a:prstGeom prst="rect">
            <a:avLst/>
          </a:prstGeom>
          <a:noFill/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800" dirty="0" err="1"/>
              <a:t>ADTObsBox</a:t>
            </a:r>
            <a:r>
              <a:rPr lang="en-US" sz="1800" b="0" dirty="0"/>
              <a:t> data visualization and analysis (24h rolling buffer and LIST)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E98DB9F-5866-4E4D-B575-EF2D2DC02D12}"/>
              </a:ext>
            </a:extLst>
          </p:cNvPr>
          <p:cNvSpPr txBox="1"/>
          <p:nvPr/>
        </p:nvSpPr>
        <p:spPr>
          <a:xfrm>
            <a:off x="1524000" y="3258979"/>
            <a:ext cx="17795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dirty="0">
                <a:latin typeface="Myriad Pro" charset="0"/>
                <a:ea typeface="Myriad Pro" charset="0"/>
                <a:cs typeface="Myriad Pro" charset="0"/>
              </a:rPr>
              <a:t>LHC pilot beam test 2021</a:t>
            </a:r>
          </a:p>
        </p:txBody>
      </p:sp>
    </p:spTree>
    <p:extLst>
      <p:ext uri="{BB962C8B-B14F-4D97-AF65-F5344CB8AC3E}">
        <p14:creationId xmlns:p14="http://schemas.microsoft.com/office/powerpoint/2010/main" val="1662254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4" grpId="0"/>
      <p:bldP spid="25" grpId="0"/>
      <p:bldP spid="26" grpId="0"/>
      <p:bldP spid="2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32C049E-5C30-429F-91FF-333FB4182C3E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0B2DA8A0-686C-4EB5-AAB4-B9E455C8F2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 of recommendations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C61126-3AF3-704A-A0BF-5F4DA6BEAEDB}"/>
              </a:ext>
            </a:extLst>
          </p:cNvPr>
          <p:cNvSpPr txBox="1"/>
          <p:nvPr/>
        </p:nvSpPr>
        <p:spPr>
          <a:xfrm>
            <a:off x="609600" y="875943"/>
            <a:ext cx="8458200" cy="52962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In general: </a:t>
            </a:r>
            <a:r>
              <a:rPr lang="en-US" sz="18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high chromaticity, correct linear coupling, use enhanced ADT bandwidth from injection until end of flat top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. </a:t>
            </a:r>
          </a:p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Injection: start with Run 2 settings (</a:t>
            </a: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Q’~15-20, oct. ~50 A for 1.8 </a:t>
            </a:r>
            <a:r>
              <a:rPr lang="en-US" sz="1800" b="0" dirty="0" err="1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μm</a:t>
            </a: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emit.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), possibly relax step-by-step after scrubbing (when bunch intensities &gt; Run 2).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Ramp: start with injection settings in terms of Q’ / octupoles.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Flat top: 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worst situation for impedance-related stability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teleIndex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=1, positive octupole polarity, brightness of 1.</a:t>
            </a:r>
            <a:r>
              <a:rPr lang="fr-FR" b="0" dirty="0">
                <a:latin typeface="Myriad Pro" panose="020B0503030403020204" pitchFamily="34" charset="0"/>
              </a:rPr>
              <a:t>10</a:t>
            </a:r>
            <a:r>
              <a:rPr lang="fr-FR" b="0" baseline="30000" dirty="0">
                <a:latin typeface="Myriad Pro" panose="020B0503030403020204" pitchFamily="34" charset="0"/>
              </a:rPr>
              <a:t>11</a:t>
            </a:r>
            <a:r>
              <a:rPr lang="fr-FR" b="0" dirty="0">
                <a:latin typeface="Myriad Pro" panose="020B0503030403020204" pitchFamily="34" charset="0"/>
              </a:rPr>
              <a:t> p+/𝜇m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: </a:t>
            </a:r>
            <a:r>
              <a:rPr lang="en-US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oct. ~516 A,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teleIndex</a:t>
            </a:r>
            <a:r>
              <a:rPr lang="en-US" b="0">
                <a:latin typeface="Myriad Pro"/>
                <a:ea typeface="Myriad Pro" charset="0"/>
                <a:cs typeface="Courier New" panose="02070309020205020404" pitchFamily="49" charset="0"/>
              </a:rPr>
              <a:t>=0.5, </a:t>
            </a:r>
            <a:r>
              <a:rPr lang="en-US" b="0" dirty="0">
                <a:latin typeface="Myriad Pro"/>
                <a:ea typeface="Myriad Pro" charset="0"/>
                <a:cs typeface="Courier New" panose="02070309020205020404" pitchFamily="49" charset="0"/>
              </a:rPr>
              <a:t>positive octupole polarity, brightness of 1.</a:t>
            </a:r>
            <a:r>
              <a:rPr lang="fr-FR" b="0" dirty="0">
                <a:latin typeface="Myriad Pro" panose="020B0503030403020204" pitchFamily="34" charset="0"/>
              </a:rPr>
              <a:t>10</a:t>
            </a:r>
            <a:r>
              <a:rPr lang="fr-FR" b="0" baseline="30000" dirty="0">
                <a:latin typeface="Myriad Pro" panose="020B0503030403020204" pitchFamily="34" charset="0"/>
              </a:rPr>
              <a:t>11</a:t>
            </a:r>
            <a:r>
              <a:rPr lang="fr-FR" b="0" dirty="0">
                <a:latin typeface="Myriad Pro" panose="020B0503030403020204" pitchFamily="34" charset="0"/>
              </a:rPr>
              <a:t> p+/𝜇m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: </a:t>
            </a:r>
            <a:r>
              <a:rPr lang="en-US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oct. ~401 A,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depending on new procedure to measure Q’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, decrease Q’ from 15 to ~5.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800" b="0" dirty="0">
                <a:latin typeface="Myriad Pro"/>
                <a:cs typeface="Courier New" panose="02070309020205020404" pitchFamily="49" charset="0"/>
              </a:rPr>
              <a:t>Collisions: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>
                <a:latin typeface="Myriad Pro"/>
                <a:cs typeface="Courier New" panose="02070309020205020404" pitchFamily="49" charset="0"/>
              </a:rPr>
              <a:t>ADT settings to standard bandwidth,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Non-colliding bunches 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define the required octupole current, coupling correction and non-linear correction ⟶ </a:t>
            </a:r>
            <a:r>
              <a:rPr lang="en-US" b="0" dirty="0">
                <a:solidFill>
                  <a:schemeClr val="accent1"/>
                </a:solidFill>
                <a:latin typeface="Myriad Pro"/>
                <a:cs typeface="Courier New" panose="02070309020205020404" pitchFamily="49" charset="0"/>
              </a:rPr>
              <a:t>reducing their brightness 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would relax these constraints.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§"/>
            </a:pPr>
            <a:r>
              <a:rPr lang="en-US" b="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“Pop-corn”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 (e-cloud) instabilities to consider carefully ⟶ start the run with </a:t>
            </a:r>
            <a:r>
              <a:rPr lang="en-US" b="0" dirty="0">
                <a:solidFill>
                  <a:schemeClr val="accent1"/>
                </a:solidFill>
                <a:latin typeface="Myriad Pro"/>
                <a:cs typeface="Courier New" panose="02070309020205020404" pitchFamily="49" charset="0"/>
              </a:rPr>
              <a:t>high Q’</a:t>
            </a:r>
            <a:r>
              <a:rPr lang="en-US" b="0" dirty="0">
                <a:latin typeface="Myriad Pro"/>
                <a:cs typeface="Courier New" panose="02070309020205020404" pitchFamily="49" charset="0"/>
              </a:rPr>
              <a:t>.</a:t>
            </a:r>
            <a:endParaRPr lang="en-US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0154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/>
          <p:cNvSpPr txBox="1"/>
          <p:nvPr/>
        </p:nvSpPr>
        <p:spPr>
          <a:xfrm>
            <a:off x="1828800" y="2581870"/>
            <a:ext cx="5410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6000" b="0" i="1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Backup slides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7FB39A-844D-8F49-8804-CAC71262176C}"/>
              </a:ext>
            </a:extLst>
          </p:cNvPr>
          <p:cNvSpPr txBox="1"/>
          <p:nvPr/>
        </p:nvSpPr>
        <p:spPr>
          <a:xfrm>
            <a:off x="304800" y="5181600"/>
            <a:ext cx="7467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DISCLAIMER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: 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values are not necessarily up-to-date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(in particular,</a:t>
            </a:r>
            <a:r>
              <a:rPr lang="en-US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7 </a:t>
            </a:r>
            <a:r>
              <a:rPr lang="en-US" dirty="0" err="1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TeV</a:t>
            </a:r>
            <a:r>
              <a:rPr lang="en-US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is always considered, instead of 6.8 </a:t>
            </a:r>
            <a:r>
              <a:rPr lang="en-US" b="0" dirty="0" err="1">
                <a:latin typeface="Myriad Pro" charset="0"/>
                <a:ea typeface="Myriad Pro" charset="0"/>
                <a:cs typeface="Myriad Pro" charset="0"/>
              </a:rPr>
              <a:t>TeV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347240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80EA882-0D34-4412-BD54-5AF0D2EE388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733800"/>
            <a:ext cx="8458200" cy="2057400"/>
          </a:xfrm>
        </p:spPr>
        <p:txBody>
          <a:bodyPr>
            <a:normAutofit lnSpcReduction="10000"/>
          </a:bodyPr>
          <a:lstStyle/>
          <a:p>
            <a:pPr marL="342000" indent="-3420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1" dirty="0"/>
              <a:t>Popcorn instabilities </a:t>
            </a:r>
            <a:r>
              <a:rPr lang="en-US" dirty="0"/>
              <a:t>during STABLE BEAM are caused by the increased central density of the electron cloud in the dipoles with low bunch intensity</a:t>
            </a:r>
          </a:p>
          <a:p>
            <a:pPr marL="799200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They could re-appear due to deconditioning of the dipoles</a:t>
            </a:r>
          </a:p>
          <a:p>
            <a:pPr marL="342000" indent="-3420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dirty="0"/>
              <a:t>Proposed strategy: </a:t>
            </a:r>
            <a:r>
              <a:rPr lang="en-US" b="1" dirty="0"/>
              <a:t>Start the run with a high chromaticity in collision </a:t>
            </a:r>
            <a:r>
              <a:rPr lang="en-US" dirty="0"/>
              <a:t>(15 units), possibly reduce it in steps after few weeks of high intensity operation to optimize the beam lifetime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95C5BC8-7E8F-41C3-9940-C76A93C87A2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924618E1-F099-4078-AFE7-0A7498D928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Collision – lessons learned and recommendations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FED61284-1764-4FE9-8459-A0F677E4F3D6}"/>
              </a:ext>
            </a:extLst>
          </p:cNvPr>
          <p:cNvSpPr txBox="1">
            <a:spLocks/>
          </p:cNvSpPr>
          <p:nvPr/>
        </p:nvSpPr>
        <p:spPr>
          <a:xfrm>
            <a:off x="5638800" y="6172200"/>
            <a:ext cx="3463778" cy="3048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 fontAlgn="auto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Calibri" panose="020F0502020204030204" pitchFamily="34" charset="0"/>
              <a:buNone/>
            </a:pPr>
            <a:r>
              <a:rPr lang="en-US" sz="800" b="1" spc="-1" dirty="0">
                <a:latin typeface="Arial"/>
              </a:rPr>
              <a:t>A. Romano, et al., Phys. Rev. Accel. Beams 21, 061002 (2018)</a:t>
            </a:r>
          </a:p>
        </p:txBody>
      </p:sp>
      <p:pic>
        <p:nvPicPr>
          <p:cNvPr id="7" name="Picture 6" descr="Chart&#10;&#10;Description automatically generated">
            <a:extLst>
              <a:ext uri="{FF2B5EF4-FFF2-40B4-BE49-F238E27FC236}">
                <a16:creationId xmlns:a16="http://schemas.microsoft.com/office/drawing/2014/main" id="{2F13AB3F-9654-4CDC-A08F-CF1E262A196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1016" y="810766"/>
            <a:ext cx="3636177" cy="2694434"/>
          </a:xfrm>
          <a:prstGeom prst="rect">
            <a:avLst/>
          </a:prstGeom>
        </p:spPr>
      </p:pic>
      <p:pic>
        <p:nvPicPr>
          <p:cNvPr id="9" name="Picture 8" descr="Chart, histogram&#10;&#10;Description automatically generated">
            <a:extLst>
              <a:ext uri="{FF2B5EF4-FFF2-40B4-BE49-F238E27FC236}">
                <a16:creationId xmlns:a16="http://schemas.microsoft.com/office/drawing/2014/main" id="{8826E638-0609-4091-B7DF-C72C9463278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3340" y="1582641"/>
            <a:ext cx="2124460" cy="1670307"/>
          </a:xfrm>
          <a:prstGeom prst="rect">
            <a:avLst/>
          </a:prstGeom>
        </p:spPr>
      </p:pic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E02B0182-D32C-490E-8D51-B761ADD3CFA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9617" y="1546065"/>
            <a:ext cx="2115316" cy="1706883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C48F8A45-54C4-4FC3-850B-39DAEC41B9AB}"/>
              </a:ext>
            </a:extLst>
          </p:cNvPr>
          <p:cNvSpPr txBox="1"/>
          <p:nvPr/>
        </p:nvSpPr>
        <p:spPr>
          <a:xfrm>
            <a:off x="5084881" y="1150777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>
                <a:latin typeface="Myriad Pro" charset="0"/>
                <a:ea typeface="Myriad Pro" charset="0"/>
                <a:cs typeface="Myriad Pro" charset="0"/>
              </a:rPr>
              <a:t>Beam</a:t>
            </a: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AB5A1211-EEE2-4920-8E12-63D81154CBCD}"/>
              </a:ext>
            </a:extLst>
          </p:cNvPr>
          <p:cNvSpPr/>
          <p:nvPr/>
        </p:nvSpPr>
        <p:spPr>
          <a:xfrm>
            <a:off x="5199181" y="1376529"/>
            <a:ext cx="228600" cy="215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293C965-4617-4F27-88D4-280AC6302385}"/>
              </a:ext>
            </a:extLst>
          </p:cNvPr>
          <p:cNvSpPr txBox="1"/>
          <p:nvPr/>
        </p:nvSpPr>
        <p:spPr>
          <a:xfrm>
            <a:off x="7768655" y="1178021"/>
            <a:ext cx="4572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dirty="0">
                <a:latin typeface="Myriad Pro" charset="0"/>
                <a:ea typeface="Myriad Pro" charset="0"/>
                <a:cs typeface="Myriad Pro" charset="0"/>
              </a:rPr>
              <a:t>Beam</a:t>
            </a:r>
          </a:p>
        </p:txBody>
      </p:sp>
      <p:sp>
        <p:nvSpPr>
          <p:cNvPr id="18" name="Arrow: Down 17">
            <a:extLst>
              <a:ext uri="{FF2B5EF4-FFF2-40B4-BE49-F238E27FC236}">
                <a16:creationId xmlns:a16="http://schemas.microsoft.com/office/drawing/2014/main" id="{1F6E4D5C-1585-4E58-9A93-C1B89E929723}"/>
              </a:ext>
            </a:extLst>
          </p:cNvPr>
          <p:cNvSpPr/>
          <p:nvPr/>
        </p:nvSpPr>
        <p:spPr>
          <a:xfrm>
            <a:off x="7882955" y="1403773"/>
            <a:ext cx="228600" cy="21544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3A815D10-31C1-684D-8984-D53EC9A8DBE7}"/>
              </a:ext>
            </a:extLst>
          </p:cNvPr>
          <p:cNvCxnSpPr>
            <a:cxnSpLocks/>
          </p:cNvCxnSpPr>
          <p:nvPr/>
        </p:nvCxnSpPr>
        <p:spPr>
          <a:xfrm>
            <a:off x="5638800" y="2209801"/>
            <a:ext cx="1981200" cy="21223"/>
          </a:xfrm>
          <a:prstGeom prst="straightConnector1">
            <a:avLst/>
          </a:prstGeom>
          <a:ln w="571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E76B3200-7F82-0C40-9AD6-BE9F3A452B91}"/>
              </a:ext>
            </a:extLst>
          </p:cNvPr>
          <p:cNvSpPr txBox="1"/>
          <p:nvPr/>
        </p:nvSpPr>
        <p:spPr>
          <a:xfrm>
            <a:off x="5867400" y="914400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E-cloud stripes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40C18F-6B19-0B4D-8C94-22256F9E2B2B}"/>
              </a:ext>
            </a:extLst>
          </p:cNvPr>
          <p:cNvSpPr txBox="1"/>
          <p:nvPr/>
        </p:nvSpPr>
        <p:spPr>
          <a:xfrm>
            <a:off x="5715001" y="2231024"/>
            <a:ext cx="13715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after burn-off</a:t>
            </a:r>
          </a:p>
        </p:txBody>
      </p:sp>
    </p:spTree>
    <p:extLst>
      <p:ext uri="{BB962C8B-B14F-4D97-AF65-F5344CB8AC3E}">
        <p14:creationId xmlns:p14="http://schemas.microsoft.com/office/powerpoint/2010/main" val="231636352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Run 3: </a:t>
            </a:r>
            <a:r>
              <a:rPr lang="en-US" dirty="0"/>
              <a:t>Stability from impedance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620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Collimator scenario at top energy (expressed in 𝜎 computed with 𝜀=3.5𝜇m):</a:t>
            </a:r>
          </a:p>
        </p:txBody>
      </p:sp>
      <p:graphicFrame>
        <p:nvGraphicFramePr>
          <p:cNvPr id="3" name="Tableau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832471"/>
              </p:ext>
            </p:extLst>
          </p:nvPr>
        </p:nvGraphicFramePr>
        <p:xfrm>
          <a:off x="2362200" y="1696778"/>
          <a:ext cx="4038600" cy="36499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r-FR"/>
                        <a:t> « </a:t>
                      </a:r>
                      <a:r>
                        <a:rPr lang="fr-FR" err="1"/>
                        <a:t>Tight</a:t>
                      </a:r>
                      <a:r>
                        <a:rPr lang="fr-FR"/>
                        <a:t> » as in</a:t>
                      </a:r>
                    </a:p>
                    <a:p>
                      <a:r>
                        <a:rPr lang="fr-FR"/>
                        <a:t>LHC </a:t>
                      </a:r>
                      <a:r>
                        <a:rPr lang="fr-FR" err="1"/>
                        <a:t>Run</a:t>
                      </a:r>
                      <a:r>
                        <a:rPr lang="fr-FR"/>
                        <a:t> II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/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5 / 6.5 / 10 (10)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/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15 / 18 / 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7.3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/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7.8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/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15 / 15 / parking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/>
                        <a:t>TCT IR2/8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37 / 15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43776" y="5626919"/>
            <a:ext cx="7696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>
                <a:latin typeface="Myriad Pro" charset="0"/>
                <a:ea typeface="Myriad Pro" charset="0"/>
                <a:cs typeface="Myriad Pro" charset="0"/>
              </a:rPr>
              <a:t>Note: IR2 injection protection </a:t>
            </a:r>
            <a:r>
              <a:rPr lang="fr-FR" sz="1800" b="0" err="1">
                <a:latin typeface="Myriad Pro" charset="0"/>
                <a:ea typeface="Myriad Pro" charset="0"/>
                <a:cs typeface="Myriad Pro" charset="0"/>
              </a:rPr>
              <a:t>collimators</a:t>
            </a:r>
            <a:r>
              <a:rPr lang="fr-FR" sz="1800" b="0">
                <a:latin typeface="Myriad Pro" charset="0"/>
                <a:ea typeface="Myriad Pro" charset="0"/>
                <a:cs typeface="Myriad Pro" charset="0"/>
              </a:rPr>
              <a:t> are </a:t>
            </a:r>
            <a:r>
              <a:rPr lang="fr-FR" sz="1800" b="0" err="1">
                <a:latin typeface="Myriad Pro" charset="0"/>
                <a:ea typeface="Myriad Pro" charset="0"/>
                <a:cs typeface="Myriad Pro" charset="0"/>
              </a:rPr>
              <a:t>always</a:t>
            </a:r>
            <a:r>
              <a:rPr lang="fr-FR" sz="1800" b="0">
                <a:latin typeface="Myriad Pro" charset="0"/>
                <a:ea typeface="Myriad Pro" charset="0"/>
                <a:cs typeface="Myriad Pro" charset="0"/>
              </a:rPr>
              <a:t> in parking position.</a:t>
            </a:r>
          </a:p>
        </p:txBody>
      </p:sp>
    </p:spTree>
    <p:extLst>
      <p:ext uri="{BB962C8B-B14F-4D97-AF65-F5344CB8AC3E}">
        <p14:creationId xmlns:p14="http://schemas.microsoft.com/office/powerpoint/2010/main" val="17221275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>
            <a:extLst>
              <a:ext uri="{FF2B5EF4-FFF2-40B4-BE49-F238E27FC236}">
                <a16:creationId xmlns:a16="http://schemas.microsoft.com/office/drawing/2014/main" id="{3B42714A-4FD5-6E4A-83F2-943C75542B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" t="7762" r="8333" b="1092"/>
          <a:stretch/>
        </p:blipFill>
        <p:spPr>
          <a:xfrm>
            <a:off x="65991" y="1340469"/>
            <a:ext cx="6248399" cy="4788492"/>
          </a:xfrm>
          <a:prstGeom prst="rect">
            <a:avLst/>
          </a:prstGeom>
        </p:spPr>
      </p:pic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685800"/>
          </a:xfrm>
        </p:spPr>
        <p:txBody>
          <a:bodyPr>
            <a:normAutofit/>
          </a:bodyPr>
          <a:lstStyle/>
          <a:p>
            <a:r>
              <a:rPr lang="en-US">
                <a:latin typeface="Myriad Pro" charset="0"/>
                <a:ea typeface="Myriad Pro" charset="0"/>
                <a:cs typeface="Myriad Pro" charset="0"/>
              </a:rPr>
              <a:t>Impact of </a:t>
            </a:r>
            <a:r>
              <a:rPr lang="en-US"/>
              <a:t>(anti-)</a:t>
            </a:r>
            <a:r>
              <a:rPr lang="en-US" err="1"/>
              <a:t>TeleIndex</a:t>
            </a:r>
            <a:r>
              <a:rPr lang="en-US">
                <a:latin typeface="Myriad Pro" charset="0"/>
                <a:ea typeface="Myriad Pro" charset="0"/>
                <a:cs typeface="Myriad Pro" charset="0"/>
              </a:rPr>
              <a:t> on stability</a:t>
            </a:r>
          </a:p>
        </p:txBody>
      </p:sp>
      <p:sp>
        <p:nvSpPr>
          <p:cNvPr id="9" name="ZoneTexte 8"/>
          <p:cNvSpPr txBox="1"/>
          <p:nvPr/>
        </p:nvSpPr>
        <p:spPr>
          <a:xfrm>
            <a:off x="6248400" y="1340469"/>
            <a:ext cx="2873189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750" indent="-177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Positive </a:t>
            </a:r>
            <a:r>
              <a:rPr lang="fr-FR" sz="1800" b="0" dirty="0" err="1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polarity</a:t>
            </a:r>
            <a:r>
              <a:rPr lang="fr-FR" sz="18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, 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𝜀=1.8𝜇m</a:t>
            </a:r>
          </a:p>
          <a:p>
            <a:pPr marL="177750" indent="-177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4 RMS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bunch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length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1.2ns</a:t>
            </a:r>
          </a:p>
          <a:p>
            <a:pPr marL="177750" indent="-177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Factor 2 on the modes</a:t>
            </a:r>
          </a:p>
          <a:p>
            <a:pPr marL="177750" indent="-177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7 </a:t>
            </a:r>
            <a:r>
              <a:rPr lang="fr-FR" sz="1800" b="0" dirty="0" err="1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TeV</a:t>
            </a:r>
            <a:endParaRPr lang="fr-FR" sz="1800" b="0" dirty="0">
              <a:solidFill>
                <a:schemeClr val="accent2"/>
              </a:solidFill>
              <a:latin typeface="Myriad Pro" charset="0"/>
              <a:ea typeface="Myriad Pro" charset="0"/>
              <a:cs typeface="Myriad Pro" charset="0"/>
            </a:endParaRPr>
          </a:p>
          <a:p>
            <a:pPr marL="177750" indent="-177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Oct.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current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adjusted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to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stabilize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all modes.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815898" y="895290"/>
            <a:ext cx="816225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Octupole threshold depends on </a:t>
            </a:r>
            <a:r>
              <a:rPr lang="en-US" sz="2000" b="0" err="1">
                <a:latin typeface="Myriad Pro"/>
                <a:ea typeface="Myriad Pro" charset="0"/>
                <a:cs typeface="Courier New" panose="02070309020205020404" pitchFamily="49" charset="0"/>
              </a:rPr>
              <a:t>TeleIndex</a:t>
            </a:r>
            <a:r>
              <a:rPr lang="en-US" sz="2000" b="0">
                <a:latin typeface="Myriad Pro"/>
                <a:ea typeface="Myriad Pro" charset="0"/>
                <a:cs typeface="Courier New" panose="02070309020205020404" pitchFamily="49" charset="0"/>
              </a:rPr>
              <a:t> ⇒ different </a:t>
            </a:r>
            <a:r>
              <a:rPr lang="en-US" sz="2000" b="0">
                <a:solidFill>
                  <a:schemeClr val="accent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stability diagrams</a:t>
            </a:r>
          </a:p>
        </p:txBody>
      </p:sp>
      <p:sp>
        <p:nvSpPr>
          <p:cNvPr id="11" name="ZoneTexte 8">
            <a:extLst>
              <a:ext uri="{FF2B5EF4-FFF2-40B4-BE49-F238E27FC236}">
                <a16:creationId xmlns:a16="http://schemas.microsoft.com/office/drawing/2014/main" id="{60B894E6-8DE2-E24E-AF5B-273914324FB8}"/>
              </a:ext>
            </a:extLst>
          </p:cNvPr>
          <p:cNvSpPr txBox="1"/>
          <p:nvPr/>
        </p:nvSpPr>
        <p:spPr>
          <a:xfrm>
            <a:off x="6313671" y="4911333"/>
            <a:ext cx="287318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⇒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TeleIndex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=1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seems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possible, but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remaining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margin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is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rather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fr-FR" sz="2000" b="0" err="1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small</a:t>
            </a:r>
            <a:r>
              <a:rPr lang="fr-FR" sz="2000" b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. 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DC8EEBB-11F7-4843-8280-6A210AACFE25}"/>
              </a:ext>
            </a:extLst>
          </p:cNvPr>
          <p:cNvSpPr txBox="1"/>
          <p:nvPr/>
        </p:nvSpPr>
        <p:spPr>
          <a:xfrm>
            <a:off x="815898" y="3036056"/>
            <a:ext cx="23083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1/r=2.5 (End Of Ramp with 𝛽*=1.5m)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87131A6-A982-0A4C-9514-8DEA90571C80}"/>
              </a:ext>
            </a:extLst>
          </p:cNvPr>
          <p:cNvCxnSpPr>
            <a:cxnSpLocks/>
          </p:cNvCxnSpPr>
          <p:nvPr/>
        </p:nvCxnSpPr>
        <p:spPr>
          <a:xfrm>
            <a:off x="1981200" y="3682387"/>
            <a:ext cx="1143000" cy="432413"/>
          </a:xfrm>
          <a:prstGeom prst="straightConnector1">
            <a:avLst/>
          </a:prstGeom>
          <a:ln w="38100">
            <a:solidFill>
              <a:srgbClr val="14881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168B0735-F261-5B42-A78A-CA60722840CD}"/>
              </a:ext>
            </a:extLst>
          </p:cNvPr>
          <p:cNvSpPr txBox="1"/>
          <p:nvPr/>
        </p:nvSpPr>
        <p:spPr>
          <a:xfrm>
            <a:off x="6022911" y="3560295"/>
            <a:ext cx="230485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1/r=1.67 (End Of Ramp with 𝛽*=1m)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C90A49F-3FD7-3C46-A819-39C016EE5E29}"/>
              </a:ext>
            </a:extLst>
          </p:cNvPr>
          <p:cNvCxnSpPr>
            <a:cxnSpLocks/>
            <a:stCxn id="19" idx="1"/>
          </p:cNvCxnSpPr>
          <p:nvPr/>
        </p:nvCxnSpPr>
        <p:spPr>
          <a:xfrm flipH="1">
            <a:off x="5066303" y="3883461"/>
            <a:ext cx="956608" cy="603811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86D336F-4C2F-FF4C-B0E6-DAD0A41B78F3}"/>
              </a:ext>
            </a:extLst>
          </p:cNvPr>
          <p:cNvSpPr txBox="1"/>
          <p:nvPr/>
        </p:nvSpPr>
        <p:spPr>
          <a:xfrm>
            <a:off x="3017595" y="5058397"/>
            <a:ext cx="17830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err="1">
                <a:solidFill>
                  <a:srgbClr val="0070C0"/>
                </a:solidFill>
                <a:latin typeface="Myriad Pro" charset="0"/>
                <a:ea typeface="Myriad Pro" charset="0"/>
                <a:cs typeface="Myriad Pro" charset="0"/>
              </a:rPr>
              <a:t>TeleIndex</a:t>
            </a:r>
            <a:r>
              <a:rPr lang="en-GB" sz="1800">
                <a:solidFill>
                  <a:srgbClr val="0070C0"/>
                </a:solidFill>
                <a:latin typeface="Myriad Pro" charset="0"/>
                <a:ea typeface="Myriad Pro" charset="0"/>
                <a:cs typeface="Myriad Pro" charset="0"/>
              </a:rPr>
              <a:t>=r=1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9719FA92-2DE8-FF45-AA81-E5B9210FB14C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3909098" y="4514166"/>
            <a:ext cx="842474" cy="544231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46884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Single-beam stability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Including factor 2, with Gaussian transverse distribution.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C17E01-2B3D-6846-A3BC-73314083A462}"/>
              </a:ext>
            </a:extLst>
          </p:cNvPr>
          <p:cNvSpPr txBox="1"/>
          <p:nvPr/>
        </p:nvSpPr>
        <p:spPr>
          <a:xfrm>
            <a:off x="533400" y="5279502"/>
            <a:ext cx="8077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sz="2000" b="0" dirty="0">
              <a:latin typeface="Myriad Pro" charset="0"/>
              <a:ea typeface="Myriad Pro" charset="0"/>
              <a:cs typeface="Myriad Pro" charset="0"/>
            </a:endParaRPr>
          </a:p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⟹ Negative polarity is twice more stable as positive one, in single-beam.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053DF63-6B3E-6E45-B840-C9B0E76B462A}"/>
              </a:ext>
            </a:extLst>
          </p:cNvPr>
          <p:cNvSpPr txBox="1"/>
          <p:nvPr/>
        </p:nvSpPr>
        <p:spPr>
          <a:xfrm>
            <a:off x="1297186" y="1367234"/>
            <a:ext cx="2057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Positive polarity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B7F98C2-ED3E-B946-BDE1-95EBD4051D93}"/>
              </a:ext>
            </a:extLst>
          </p:cNvPr>
          <p:cNvSpPr txBox="1"/>
          <p:nvPr/>
        </p:nvSpPr>
        <p:spPr>
          <a:xfrm>
            <a:off x="5771774" y="1367234"/>
            <a:ext cx="2133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Negative polarity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9291F89-A7B7-2844-8E57-2207F5FE0D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4619" y="1879557"/>
            <a:ext cx="4801781" cy="3600000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F7C9236-EA76-EA4A-9E2C-10D672067A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" y="1879557"/>
            <a:ext cx="4801781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149158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09600" y="838200"/>
            <a:ext cx="8229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Evolution of the parameters relevant to long-range effects, along ramp:  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Ramp parameters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0D780CC-9A19-FD4B-AC23-A99A09D6C5C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9323"/>
          <a:stretch/>
        </p:blipFill>
        <p:spPr>
          <a:xfrm>
            <a:off x="914399" y="1238310"/>
            <a:ext cx="7254883" cy="493389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1910A4A-D996-6946-9D02-B008530F7379}"/>
              </a:ext>
            </a:extLst>
          </p:cNvPr>
          <p:cNvSpPr txBox="1"/>
          <p:nvPr/>
        </p:nvSpPr>
        <p:spPr>
          <a:xfrm>
            <a:off x="3543300" y="5943634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>
                <a:latin typeface="Myriad Pro" charset="0"/>
                <a:ea typeface="Myriad Pro" charset="0"/>
                <a:cs typeface="Myriad Pro" charset="0"/>
              </a:rPr>
              <a:t>Time along </a:t>
            </a:r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the ramp [s]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BA46C56-C872-9E47-87F8-5C4C5F8D71B0}"/>
              </a:ext>
            </a:extLst>
          </p:cNvPr>
          <p:cNvSpPr txBox="1"/>
          <p:nvPr/>
        </p:nvSpPr>
        <p:spPr>
          <a:xfrm rot="16200000">
            <a:off x="16877" y="3101915"/>
            <a:ext cx="2590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Value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6818785-7BD0-E14E-9495-B0D1F48E6659}"/>
              </a:ext>
            </a:extLst>
          </p:cNvPr>
          <p:cNvSpPr txBox="1"/>
          <p:nvPr/>
        </p:nvSpPr>
        <p:spPr>
          <a:xfrm>
            <a:off x="6477000" y="2133600"/>
            <a:ext cx="838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0" dirty="0">
                <a:latin typeface="Myriad Pro" charset="0"/>
                <a:ea typeface="Myriad Pro" charset="0"/>
                <a:cs typeface="Myriad Pro" charset="0"/>
              </a:rPr>
              <a:t>(𝜇rad)</a:t>
            </a:r>
          </a:p>
        </p:txBody>
      </p:sp>
    </p:spTree>
    <p:extLst>
      <p:ext uri="{BB962C8B-B14F-4D97-AF65-F5344CB8AC3E}">
        <p14:creationId xmlns:p14="http://schemas.microsoft.com/office/powerpoint/2010/main" val="35487484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0C26A4D-333C-44C7-92D3-5249E4518B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60" y="838200"/>
            <a:ext cx="7543801" cy="5257800"/>
          </a:xfrm>
        </p:spPr>
        <p:txBody>
          <a:bodyPr>
            <a:normAutofit lnSpcReduction="10000"/>
          </a:bodyPr>
          <a:lstStyle/>
          <a:p>
            <a:pPr marL="342000" indent="-3420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>
                <a:latin typeface="Myriad Pro"/>
                <a:cs typeface="Courier New" panose="02070309020205020404" pitchFamily="49" charset="0"/>
              </a:rPr>
              <a:t>Beam stability in the LHC is related essentially to </a:t>
            </a:r>
            <a:r>
              <a:rPr lang="en-US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impedance</a:t>
            </a:r>
            <a:r>
              <a:rPr lang="en-US" dirty="0">
                <a:latin typeface="Myriad Pro"/>
                <a:cs typeface="Courier New" panose="02070309020205020404" pitchFamily="49" charset="0"/>
              </a:rPr>
              <a:t> and </a:t>
            </a:r>
            <a:r>
              <a:rPr lang="en-US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electron-cloud</a:t>
            </a:r>
            <a:r>
              <a:rPr lang="en-US" dirty="0">
                <a:latin typeface="Myriad Pro"/>
                <a:cs typeface="Courier New" panose="02070309020205020404" pitchFamily="49" charset="0"/>
              </a:rPr>
              <a:t> effects (see also talk by L. </a:t>
            </a:r>
            <a:r>
              <a:rPr lang="en-US" dirty="0" err="1">
                <a:latin typeface="Myriad Pro"/>
                <a:cs typeface="Courier New" panose="02070309020205020404" pitchFamily="49" charset="0"/>
              </a:rPr>
              <a:t>Mether</a:t>
            </a:r>
            <a:r>
              <a:rPr lang="en-US" dirty="0">
                <a:latin typeface="Myriad Pro"/>
                <a:cs typeface="Courier New" panose="02070309020205020404" pitchFamily="49" charset="0"/>
              </a:rPr>
              <a:t>).</a:t>
            </a:r>
          </a:p>
          <a:p>
            <a:pPr marL="342000" indent="-342000">
              <a:spcBef>
                <a:spcPts val="600"/>
              </a:spcBef>
              <a:spcAft>
                <a:spcPts val="60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>
                <a:latin typeface="Myriad Pro"/>
                <a:cs typeface="Courier New" panose="02070309020205020404" pitchFamily="49" charset="0"/>
              </a:rPr>
              <a:t>During operation, such coherent instabilities sometimes lead to beam dumps (mainly during Run 1) or beam blow-up, and are still </a:t>
            </a:r>
            <a:r>
              <a:rPr lang="en-US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one of the sources of brightness limitation in the LHC</a:t>
            </a:r>
            <a:r>
              <a:rPr lang="en-US" dirty="0">
                <a:latin typeface="Myriad Pro"/>
                <a:cs typeface="Courier New" panose="02070309020205020404" pitchFamily="49" charset="0"/>
              </a:rPr>
              <a:t>.</a:t>
            </a:r>
          </a:p>
          <a:p>
            <a:pPr marL="342900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dirty="0">
                <a:latin typeface="Myriad Pro"/>
                <a:cs typeface="Courier New" panose="02070309020205020404" pitchFamily="49" charset="0"/>
              </a:rPr>
              <a:t>Main evolutions since Run 2 affecting impedance-related stability: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charset="2"/>
              <a:buChar char="ü"/>
            </a:pPr>
            <a:r>
              <a:rPr lang="en-US" sz="2000" dirty="0">
                <a:solidFill>
                  <a:srgbClr val="14881F"/>
                </a:solidFill>
                <a:latin typeface="Myriad Pro"/>
                <a:cs typeface="Courier New" panose="02070309020205020404" pitchFamily="49" charset="0"/>
              </a:rPr>
              <a:t>low-impedance collimator upgrade 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(jaws of 2 TCPs and 4 TCSs in IR7 replaced by Mo-graphite ones, Mo-coated for the TCSs),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charset="2"/>
              <a:buChar char="ü"/>
            </a:pPr>
            <a:r>
              <a:rPr lang="en-US" sz="2000" dirty="0">
                <a:solidFill>
                  <a:srgbClr val="FF0000"/>
                </a:solidFill>
                <a:latin typeface="Myriad Pro"/>
                <a:cs typeface="Courier New" panose="02070309020205020404" pitchFamily="49" charset="0"/>
              </a:rPr>
              <a:t>increased brightness 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from the injectors (post-LIU beams),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charset="2"/>
              <a:buChar char="ü"/>
            </a:pPr>
            <a:r>
              <a:rPr lang="en-US" sz="2000" dirty="0">
                <a:solidFill>
                  <a:schemeClr val="accent1"/>
                </a:solidFill>
                <a:latin typeface="Myriad Pro"/>
                <a:cs typeface="Courier New" panose="02070309020205020404" pitchFamily="49" charset="0"/>
              </a:rPr>
              <a:t>energy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 increase (6.5 ⟶ 6.8 </a:t>
            </a:r>
            <a:r>
              <a:rPr lang="en-US" sz="2000" dirty="0" err="1">
                <a:latin typeface="Myriad Pro"/>
                <a:cs typeface="Courier New" panose="02070309020205020404" pitchFamily="49" charset="0"/>
              </a:rPr>
              <a:t>TeV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charset="2"/>
              <a:buChar char="ü"/>
            </a:pPr>
            <a:r>
              <a:rPr lang="en-US" sz="2000" dirty="0">
                <a:solidFill>
                  <a:schemeClr val="tx1"/>
                </a:solidFill>
                <a:latin typeface="Myriad Pro"/>
                <a:cs typeface="Courier New" panose="02070309020205020404" pitchFamily="49" charset="0"/>
              </a:rPr>
              <a:t>transverse feedback (ADT) improvements 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(in particular in terms of noise from the pickups).</a:t>
            </a:r>
          </a:p>
          <a:p>
            <a:pPr marL="507492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>
                <a:latin typeface="Myriad Pro"/>
                <a:cs typeface="Courier New" panose="02070309020205020404" pitchFamily="49" charset="0"/>
              </a:rPr>
              <a:t>Main modifications since Run 2 affecting e-cloud effects: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rgbClr val="14881F"/>
                </a:solidFill>
                <a:latin typeface="Myriad Pro"/>
                <a:cs typeface="Courier New" panose="02070309020205020404" pitchFamily="49" charset="0"/>
              </a:rPr>
              <a:t>intensity increase 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(see later),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ü"/>
            </a:pPr>
            <a:r>
              <a:rPr lang="en-US" sz="2000" dirty="0">
                <a:solidFill>
                  <a:schemeClr val="accent1"/>
                </a:solidFill>
                <a:latin typeface="Myriad Pro"/>
                <a:cs typeface="Courier New" panose="02070309020205020404" pitchFamily="49" charset="0"/>
              </a:rPr>
              <a:t>deconditioning</a:t>
            </a:r>
            <a:r>
              <a:rPr lang="en-US" sz="2000" dirty="0">
                <a:latin typeface="Myriad Pro"/>
                <a:cs typeface="Courier New" panose="02070309020205020404" pitchFamily="49" charset="0"/>
              </a:rPr>
              <a:t> (should disappear after scrubbing).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Ø"/>
            </a:pPr>
            <a:endParaRPr lang="en-US" sz="2000" dirty="0">
              <a:latin typeface="Myriad Pro"/>
              <a:cs typeface="Courier New" panose="02070309020205020404" pitchFamily="49" charset="0"/>
            </a:endParaRP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CC38E0B-EC34-4FD5-911B-D83AF5F728A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CE5A807-B66F-41AB-AD7F-EB50DE162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</p:txBody>
      </p:sp>
    </p:spTree>
    <p:extLst>
      <p:ext uri="{BB962C8B-B14F-4D97-AF65-F5344CB8AC3E}">
        <p14:creationId xmlns:p14="http://schemas.microsoft.com/office/powerpoint/2010/main" val="21372069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" name="Picture 43">
            <a:extLst>
              <a:ext uri="{FF2B5EF4-FFF2-40B4-BE49-F238E27FC236}">
                <a16:creationId xmlns:a16="http://schemas.microsoft.com/office/drawing/2014/main" id="{7CD009CE-3D4F-F947-B6C0-6F11CAEA45B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334" t="8889" r="8333" b="2222"/>
          <a:stretch/>
        </p:blipFill>
        <p:spPr>
          <a:xfrm>
            <a:off x="76200" y="1418683"/>
            <a:ext cx="6381742" cy="4816409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/>
              <a:t>S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tability with long-range beam-beam effects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Horizontal only, with factor 2 included: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7C17E01-2B3D-6846-A3BC-73314083A462}"/>
              </a:ext>
            </a:extLst>
          </p:cNvPr>
          <p:cNvSpPr txBox="1"/>
          <p:nvPr/>
        </p:nvSpPr>
        <p:spPr>
          <a:xfrm>
            <a:off x="6553200" y="1358093"/>
            <a:ext cx="25455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25 ns beam</a:t>
            </a:r>
          </a:p>
          <a:p>
            <a:pPr marL="285750" indent="-285750">
              <a:buFontTx/>
              <a:buChar char="-"/>
            </a:pPr>
            <a:r>
              <a:rPr lang="en-US" sz="18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18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=1.8e11 p+/b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𝜀=1.8 𝜇m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ADT gain: 50 turns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bunch length (4xRMS)=1.2 ns</a:t>
            </a:r>
          </a:p>
          <a:p>
            <a:pPr marL="285750" indent="-285750">
              <a:buFontTx/>
              <a:buChar char="-"/>
            </a:pP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Gaussian distribution</a:t>
            </a:r>
            <a:endParaRPr lang="en-GB" sz="18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56782CD-8902-A249-936A-E163405C9C6D}"/>
              </a:ext>
            </a:extLst>
          </p:cNvPr>
          <p:cNvSpPr/>
          <p:nvPr/>
        </p:nvSpPr>
        <p:spPr>
          <a:xfrm>
            <a:off x="4889928" y="2910754"/>
            <a:ext cx="381000" cy="381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AD2D40D9-B199-1A4D-8D5F-B7A11498965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739" t="4170" r="4348" b="5652"/>
          <a:stretch/>
        </p:blipFill>
        <p:spPr>
          <a:xfrm>
            <a:off x="1118828" y="2910754"/>
            <a:ext cx="2215343" cy="1595424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5BEAFBDF-73B7-5A46-8DFF-413F9603E4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740" t="5874" r="5651" b="5653"/>
          <a:stretch/>
        </p:blipFill>
        <p:spPr>
          <a:xfrm>
            <a:off x="3603095" y="1240237"/>
            <a:ext cx="1991284" cy="142677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F9D4280-266B-3A47-BE3F-3CEE05B9B359}"/>
              </a:ext>
            </a:extLst>
          </p:cNvPr>
          <p:cNvCxnSpPr>
            <a:cxnSpLocks/>
            <a:stCxn id="19" idx="1"/>
          </p:cNvCxnSpPr>
          <p:nvPr/>
        </p:nvCxnSpPr>
        <p:spPr>
          <a:xfrm flipH="1" flipV="1">
            <a:off x="4751402" y="2572176"/>
            <a:ext cx="194322" cy="394374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9" name="Picture 28">
            <a:extLst>
              <a:ext uri="{FF2B5EF4-FFF2-40B4-BE49-F238E27FC236}">
                <a16:creationId xmlns:a16="http://schemas.microsoft.com/office/drawing/2014/main" id="{1ADEA03E-0451-8348-B096-8D43F470558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740" t="5874" r="5651" b="5653"/>
          <a:stretch/>
        </p:blipFill>
        <p:spPr>
          <a:xfrm>
            <a:off x="6367659" y="3790151"/>
            <a:ext cx="2367146" cy="1696086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24A65AA1-ACAF-E64E-8A8A-CCDAC43E2F91}"/>
              </a:ext>
            </a:extLst>
          </p:cNvPr>
          <p:cNvSpPr/>
          <p:nvPr/>
        </p:nvSpPr>
        <p:spPr>
          <a:xfrm>
            <a:off x="5840508" y="2252289"/>
            <a:ext cx="381000" cy="381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E35FC9E2-96A2-E04C-9D19-F0F7241F41DC}"/>
              </a:ext>
            </a:extLst>
          </p:cNvPr>
          <p:cNvCxnSpPr>
            <a:cxnSpLocks/>
          </p:cNvCxnSpPr>
          <p:nvPr/>
        </p:nvCxnSpPr>
        <p:spPr>
          <a:xfrm>
            <a:off x="6108405" y="2649895"/>
            <a:ext cx="1406424" cy="1945213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Oval 37">
            <a:extLst>
              <a:ext uri="{FF2B5EF4-FFF2-40B4-BE49-F238E27FC236}">
                <a16:creationId xmlns:a16="http://schemas.microsoft.com/office/drawing/2014/main" id="{D83EB5ED-3D1A-2549-AA4D-F3AB46D31926}"/>
              </a:ext>
            </a:extLst>
          </p:cNvPr>
          <p:cNvSpPr/>
          <p:nvPr/>
        </p:nvSpPr>
        <p:spPr>
          <a:xfrm>
            <a:off x="1845499" y="5235900"/>
            <a:ext cx="381000" cy="381000"/>
          </a:xfrm>
          <a:prstGeom prst="ellipse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080D7C99-D858-9145-8B14-31A4AA334997}"/>
              </a:ext>
            </a:extLst>
          </p:cNvPr>
          <p:cNvCxnSpPr>
            <a:cxnSpLocks/>
            <a:stCxn id="38" idx="0"/>
            <a:endCxn id="25" idx="2"/>
          </p:cNvCxnSpPr>
          <p:nvPr/>
        </p:nvCxnSpPr>
        <p:spPr>
          <a:xfrm flipV="1">
            <a:off x="2035999" y="4506178"/>
            <a:ext cx="190501" cy="729722"/>
          </a:xfrm>
          <a:prstGeom prst="straightConnector1">
            <a:avLst/>
          </a:prstGeom>
          <a:ln w="38100">
            <a:solidFill>
              <a:schemeClr val="tx1"/>
            </a:solidFill>
            <a:prstDash val="sys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509502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685800"/>
          </a:xfrm>
        </p:spPr>
        <p:txBody>
          <a:bodyPr>
            <a:noAutofit/>
          </a:bodyPr>
          <a:lstStyle/>
          <a:p>
            <a:r>
              <a:rPr lang="en-US" sz="2800">
                <a:latin typeface="Myriad Pro" charset="0"/>
                <a:ea typeface="Myriad Pro" charset="0"/>
                <a:cs typeface="Myriad Pro" charset="0"/>
              </a:rPr>
              <a:t>Impact of shorter bunch length on stability diagrams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815898" y="895290"/>
            <a:ext cx="84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With bunch length (full, i.e. 4*RMS) = </a:t>
            </a:r>
            <a:r>
              <a:rPr lang="en-US" sz="2000" b="0" dirty="0">
                <a:solidFill>
                  <a:schemeClr val="accent2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1ns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positive polarity, 𝜀=1.8𝜇m, 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7 </a:t>
            </a:r>
            <a:r>
              <a:rPr lang="en-US" sz="2000" b="0" dirty="0" err="1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TeV</a:t>
            </a:r>
            <a:endParaRPr lang="en-US" sz="2000" b="0" dirty="0">
              <a:solidFill>
                <a:schemeClr val="accent1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065F34D3-C64C-FE4D-8595-60AFCA68B2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834" t="7762" r="8333"/>
          <a:stretch/>
        </p:blipFill>
        <p:spPr>
          <a:xfrm>
            <a:off x="791456" y="1312652"/>
            <a:ext cx="6599944" cy="5024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0717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685800"/>
          </a:xfrm>
        </p:spPr>
        <p:txBody>
          <a:bodyPr>
            <a:normAutofit/>
          </a:bodyPr>
          <a:lstStyle/>
          <a:p>
            <a:r>
              <a:rPr lang="en-US">
                <a:latin typeface="Myriad Pro" charset="0"/>
                <a:ea typeface="Myriad Pro" charset="0"/>
                <a:cs typeface="Myriad Pro" charset="0"/>
              </a:rPr>
              <a:t>Dependency on longitudinal profile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815898" y="895290"/>
            <a:ext cx="84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From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Adrian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Oeftiger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109</a:t>
            </a:r>
            <a:r>
              <a:rPr lang="en-US" sz="2000" b="0" baseline="30000" dirty="0">
                <a:latin typeface="Myriad Pro"/>
                <a:ea typeface="Myriad Pro" charset="0"/>
                <a:cs typeface="Courier New" panose="02070309020205020404" pitchFamily="49" charset="0"/>
              </a:rPr>
              <a:t>th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 WP2 meeting (31/10/2017)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E45DC68-A70C-554D-826E-2A462C294F3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0" y="1317811"/>
            <a:ext cx="6770471" cy="5147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29933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685800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Factor 2 discrepancy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815898" y="895290"/>
            <a:ext cx="848147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From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Xavier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Buffat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9th LHC Operations Evian Workshop (01/02/2019):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89EB0B5-2D74-0A45-9BD4-66839EC173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1349885"/>
            <a:ext cx="6629400" cy="49431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573208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8CF928D0-27A4-D647-B1FC-68F781436B3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7352" y="2824679"/>
            <a:ext cx="4648200" cy="3486150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0"/>
            <a:ext cx="7924800" cy="731038"/>
          </a:xfrm>
        </p:spPr>
        <p:txBody>
          <a:bodyPr>
            <a:normAutofit/>
          </a:bodyPr>
          <a:lstStyle/>
          <a:p>
            <a:r>
              <a:rPr lang="en-US" dirty="0"/>
              <a:t>The two options: answers for stability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914400" y="875943"/>
            <a:ext cx="76962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Option 1: large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Piwinsky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 angle</a:t>
            </a:r>
            <a:b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Question: “Is it OK for impedance for the beam brightness limits of above (1.6E11 within 1.8 micron – i.e.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brightness=0.89e11 p+/𝜇m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1.8E11 within 2.2 micron – i.e.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brightness=0.82e11/𝜇m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)?”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Wingdings" pitchFamily="2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Single-beam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 limit with 20% margin = 0.88e11 p+/𝜇m</a:t>
            </a: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⇒ ~OK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 Dingbats"/>
              <a:buChar char="✘"/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Two beams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 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NOT OK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⇒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instability with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offset beams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5506811-9EA9-344C-8A02-093F4CBC43FF}"/>
              </a:ext>
            </a:extLst>
          </p:cNvPr>
          <p:cNvSpPr txBox="1"/>
          <p:nvPr/>
        </p:nvSpPr>
        <p:spPr>
          <a:xfrm>
            <a:off x="228600" y="3245584"/>
            <a:ext cx="39624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Stability parameter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(should be &gt;0.5) vs. </a:t>
            </a:r>
            <a:r>
              <a:rPr lang="en-GB" sz="2000" b="0" dirty="0">
                <a:solidFill>
                  <a:schemeClr val="accent2"/>
                </a:solidFill>
                <a:latin typeface="Myriad Pro" charset="0"/>
                <a:ea typeface="Myriad Pro" charset="0"/>
                <a:cs typeface="Myriad Pro" charset="0"/>
              </a:rPr>
              <a:t>separation and octupole current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with slightly lower emittance (half crossing angle 220𝜇rad, 𝛽*=0.65m, 7TeV, </a:t>
            </a:r>
            <a:r>
              <a:rPr lang="en-GB" sz="2000" b="0" dirty="0" err="1">
                <a:latin typeface="Myriad Pro" charset="0"/>
                <a:ea typeface="Myriad Pro" charset="0"/>
                <a:cs typeface="Myriad Pro" charset="0"/>
              </a:rPr>
              <a:t>N</a:t>
            </a:r>
            <a:r>
              <a:rPr lang="en-GB" sz="2000" b="0" baseline="-25000" dirty="0" err="1">
                <a:latin typeface="Myriad Pro" charset="0"/>
                <a:ea typeface="Myriad Pro" charset="0"/>
                <a:cs typeface="Myriad Pro" charset="0"/>
              </a:rPr>
              <a:t>b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=1.6e11 p+/b, 𝜀=1.6 𝜇m):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674C750-5A70-9143-90F3-5217DE5887DC}"/>
              </a:ext>
            </a:extLst>
          </p:cNvPr>
          <p:cNvSpPr txBox="1"/>
          <p:nvPr/>
        </p:nvSpPr>
        <p:spPr>
          <a:xfrm>
            <a:off x="2430439" y="582288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800" i="1" dirty="0">
                <a:latin typeface="Myriad Pro" charset="0"/>
                <a:ea typeface="Myriad Pro" charset="0"/>
                <a:cs typeface="Myriad Pro" charset="0"/>
              </a:rPr>
              <a:t>Xavier </a:t>
            </a:r>
            <a:r>
              <a:rPr lang="en-GB" sz="1800" i="1" dirty="0" err="1">
                <a:latin typeface="Myriad Pro" charset="0"/>
                <a:ea typeface="Myriad Pro" charset="0"/>
                <a:cs typeface="Myriad Pro" charset="0"/>
              </a:rPr>
              <a:t>Buffat</a:t>
            </a:r>
            <a:endParaRPr lang="en-GB" sz="1800" i="1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B2BB5B4F-4115-0A46-96F4-B728E7AC6068}"/>
              </a:ext>
            </a:extLst>
          </p:cNvPr>
          <p:cNvSpPr/>
          <p:nvPr/>
        </p:nvSpPr>
        <p:spPr>
          <a:xfrm>
            <a:off x="5029200" y="4876800"/>
            <a:ext cx="2819400" cy="762000"/>
          </a:xfrm>
          <a:prstGeom prst="ellipse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DCE22AD-BB51-374B-9109-04D2E0542055}"/>
              </a:ext>
            </a:extLst>
          </p:cNvPr>
          <p:cNvCxnSpPr>
            <a:cxnSpLocks/>
          </p:cNvCxnSpPr>
          <p:nvPr/>
        </p:nvCxnSpPr>
        <p:spPr>
          <a:xfrm flipH="1">
            <a:off x="6553200" y="2906973"/>
            <a:ext cx="147851" cy="196982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65452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5898" y="0"/>
            <a:ext cx="8001000" cy="685800"/>
          </a:xfrm>
        </p:spPr>
        <p:txBody>
          <a:bodyPr>
            <a:noAutofit/>
          </a:bodyPr>
          <a:lstStyle/>
          <a:p>
            <a:r>
              <a:rPr lang="en-US" sz="2800" dirty="0">
                <a:latin typeface="Myriad Pro" charset="0"/>
                <a:ea typeface="Myriad Pro" charset="0"/>
                <a:cs typeface="Myriad Pro" charset="0"/>
              </a:rPr>
              <a:t>Checking the brightness dependency</a:t>
            </a:r>
          </a:p>
        </p:txBody>
      </p:sp>
      <p:sp>
        <p:nvSpPr>
          <p:cNvPr id="10" name="TextBox 6"/>
          <p:cNvSpPr txBox="1"/>
          <p:nvPr/>
        </p:nvSpPr>
        <p:spPr>
          <a:xfrm>
            <a:off x="815898" y="895290"/>
            <a:ext cx="81757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We plot the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octupole threshold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(max. for 10≤Q’≤20) vs.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brightness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20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/𝜀) for two different emittances (4𝜎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RMS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= 1.2ns, positive polarity,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TeleIndex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=1, with factor 2, ADT gain 0.02).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1436BBA-CDDC-2243-8695-7B81093A0CD4}"/>
              </a:ext>
            </a:extLst>
          </p:cNvPr>
          <p:cNvSpPr txBox="1"/>
          <p:nvPr/>
        </p:nvSpPr>
        <p:spPr>
          <a:xfrm>
            <a:off x="6629400" y="3276600"/>
            <a:ext cx="218749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Very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linear dependency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, independent on emittance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FF77C083-A83F-6A44-A412-E71B781312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500" t="7762" r="8333" b="1092"/>
          <a:stretch/>
        </p:blipFill>
        <p:spPr>
          <a:xfrm>
            <a:off x="533400" y="1828800"/>
            <a:ext cx="5867400" cy="4496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376067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pied de page 5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685800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Impedance contributions in </a:t>
            </a:r>
            <a:r>
              <a:rPr lang="en-US" dirty="0"/>
              <a:t>Run III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0" name="TextBox 6"/>
          <p:cNvSpPr txBox="1"/>
          <p:nvPr/>
        </p:nvSpPr>
        <p:spPr>
          <a:xfrm>
            <a:off x="609600" y="895290"/>
            <a:ext cx="84814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Single-bunch octupole threshold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(max. for 10≤Q’≤20),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N</a:t>
            </a:r>
            <a:r>
              <a:rPr lang="en-US" sz="2000" b="0" baseline="-25000" dirty="0" err="1">
                <a:latin typeface="Myriad Pro"/>
                <a:ea typeface="Myriad Pro" charset="0"/>
                <a:cs typeface="Courier New" panose="02070309020205020404" pitchFamily="49" charset="0"/>
              </a:rPr>
              <a:t>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=1.8x10</a:t>
            </a:r>
            <a:r>
              <a:rPr lang="en-US" sz="2000" b="0" baseline="30000" dirty="0">
                <a:latin typeface="Myriad Pro"/>
                <a:ea typeface="Myriad Pro" charset="0"/>
                <a:cs typeface="Courier New" panose="02070309020205020404" pitchFamily="49" charset="0"/>
              </a:rPr>
              <a:t>11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p+/bunch, bunch length 4𝜎</a:t>
            </a:r>
            <a:r>
              <a:rPr lang="en-US" sz="2000" b="0" baseline="-25000" dirty="0">
                <a:latin typeface="Myriad Pro"/>
                <a:ea typeface="Myriad Pro" charset="0"/>
                <a:cs typeface="Courier New" panose="02070309020205020404" pitchFamily="49" charset="0"/>
              </a:rPr>
              <a:t>RMS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=1.2 ns, 𝜀=1.8 𝜇m, d=0.02,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with factor 2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: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655CBCF-D7E1-154D-A92E-CD3E1AAA9AF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1542" b="5787"/>
          <a:stretch/>
        </p:blipFill>
        <p:spPr>
          <a:xfrm>
            <a:off x="2209800" y="1676400"/>
            <a:ext cx="4685771" cy="4649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69816110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III &amp; HL-LHC c</a:t>
            </a:r>
            <a:r>
              <a:rPr lang="en-US" dirty="0"/>
              <a:t>ollimator settings</a:t>
            </a:r>
            <a:endParaRPr lang="en-US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875943"/>
            <a:ext cx="7543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 top energy: </a:t>
            </a: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graphicFrame>
        <p:nvGraphicFramePr>
          <p:cNvPr id="3" name="Tableau 2"/>
          <p:cNvGraphicFramePr>
            <a:graphicFrameLocks noGrp="1"/>
          </p:cNvGraphicFramePr>
          <p:nvPr/>
        </p:nvGraphicFramePr>
        <p:xfrm>
          <a:off x="304800" y="1440379"/>
          <a:ext cx="8686800" cy="406273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73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648228915"/>
                    </a:ext>
                  </a:extLst>
                </a:gridCol>
                <a:gridCol w="2153138">
                  <a:extLst>
                    <a:ext uri="{9D8B030D-6E8A-4147-A177-3AD203B41FA5}">
                      <a16:colId xmlns:a16="http://schemas.microsoft.com/office/drawing/2014/main" val="3629338978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b="1" dirty="0" err="1">
                          <a:latin typeface="Myriad Pro" panose="020B0503030403020204" pitchFamily="34" charset="0"/>
                        </a:rPr>
                        <a:t>Collimators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</a:t>
                      </a:r>
                      <a:br>
                        <a:rPr lang="fr-FR" b="1" dirty="0">
                          <a:latin typeface="Myriad Pro" panose="020B0503030403020204" pitchFamily="34" charset="0"/>
                        </a:rPr>
                      </a:br>
                      <a:r>
                        <a:rPr lang="fr-FR" b="1" dirty="0">
                          <a:latin typeface="Myriad Pro" panose="020B0503030403020204" pitchFamily="34" charset="0"/>
                        </a:rPr>
                        <a:t>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(3.5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b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</a:b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𝛽*=1.5m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HL-LHC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 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(3.5</a:t>
                      </a:r>
                      <a:r>
                        <a:rPr lang="en-US" sz="1800" b="0" dirty="0"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b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</a:b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𝛽*=40cm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latin typeface="Myriad Pro" panose="020B0503030403020204" pitchFamily="34" charset="0"/>
                        </a:rPr>
                        <a:t>HL-LHC </a:t>
                      </a:r>
                      <a:r>
                        <a:rPr lang="fr-FR" b="1" dirty="0" err="1">
                          <a:latin typeface="Myriad Pro" panose="020B0503030403020204" pitchFamily="34" charset="0"/>
                        </a:rPr>
                        <a:t>half</a:t>
                      </a:r>
                      <a:r>
                        <a:rPr lang="fr-FR" b="1" dirty="0">
                          <a:latin typeface="Myriad Pro" panose="020B0503030403020204" pitchFamily="34" charset="0"/>
                        </a:rPr>
                        <a:t>-gaps [#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𝜎 </a:t>
                      </a:r>
                      <a:r>
                        <a:rPr lang="en-US" sz="1800" b="1" dirty="0">
                          <a:solidFill>
                            <a:schemeClr val="bg1"/>
                          </a:solidFill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(</a:t>
                      </a:r>
                      <a:r>
                        <a:rPr lang="en-US" sz="1800" b="1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2.5</a:t>
                      </a:r>
                      <a:r>
                        <a:rPr lang="en-US" sz="1800" b="0" dirty="0">
                          <a:solidFill>
                            <a:srgbClr val="0038FF"/>
                          </a:solidFill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𝜇m</a:t>
                      </a:r>
                      <a:r>
                        <a:rPr lang="en-US" sz="1800" b="0" dirty="0">
                          <a:solidFill>
                            <a:schemeClr val="bg1"/>
                          </a:solidFill>
                          <a:latin typeface="Myriad Pro"/>
                          <a:ea typeface="Myriad Pro" charset="0"/>
                          <a:cs typeface="Courier New" panose="02070309020205020404" pitchFamily="49" charset="0"/>
                        </a:rPr>
                        <a:t>)</a:t>
                      </a: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]</a:t>
                      </a:r>
                      <a:b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</a:br>
                      <a:r>
                        <a:rPr lang="en-US" sz="1800" b="1" dirty="0">
                          <a:latin typeface="Myriad Pro" panose="020B0503030403020204" pitchFamily="34" charset="0"/>
                          <a:ea typeface="Myriad Pro" charset="0"/>
                          <a:cs typeface="Courier New" panose="02070309020205020404" pitchFamily="49" charset="0"/>
                        </a:rPr>
                        <a:t>𝛽*=40cm</a:t>
                      </a:r>
                      <a:endParaRPr lang="fr-FR" b="1" dirty="0">
                        <a:latin typeface="Myriad Pro" panose="020B0503030403020204" pitchFamily="34" charset="0"/>
                      </a:endParaRP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TCP/TCS/TCLA(D) IR7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5 / 6.5 / 10 (10)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5.7 /</a:t>
                      </a:r>
                      <a:r>
                        <a:rPr lang="fr-FR" baseline="0" dirty="0">
                          <a:latin typeface="Myriad Pro" panose="020B0503030403020204" pitchFamily="34" charset="0"/>
                        </a:rPr>
                        <a:t> 7.7</a:t>
                      </a:r>
                      <a:r>
                        <a:rPr lang="fr-FR" dirty="0">
                          <a:latin typeface="Myriad Pro" panose="020B0503030403020204" pitchFamily="34" charset="0"/>
                        </a:rPr>
                        <a:t> / 10.7 (14)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6.7 /</a:t>
                      </a:r>
                      <a:r>
                        <a:rPr lang="fr-FR" baseline="0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 9.1</a:t>
                      </a:r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 / 12.7 (16.6)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TCP/TCS/TCLA IR3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/>
                        <a:t>15 / 18 /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15 / 18 / 20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17.7 / 21.3 / 23.7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>
                          <a:latin typeface="Myriad Pro" panose="020B0503030403020204" pitchFamily="34" charset="0"/>
                        </a:rPr>
                        <a:t>TCDQ/TCS IR6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7.3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latin typeface="Myriad Pro" panose="020B0503030403020204" pitchFamily="34" charset="0"/>
                        </a:rPr>
                        <a:t>8.5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10.1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TCT IR1/5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/>
                        <a:t>7.8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13.9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16.4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TCL (IR1/5) Q4/Q5/Q6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15 / 15 / parking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18.9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22.4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r>
                        <a:rPr lang="fr-FR" dirty="0">
                          <a:latin typeface="Myriad Pro" panose="020B0503030403020204" pitchFamily="34" charset="0"/>
                        </a:rPr>
                        <a:t>TCT IR2/8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37 /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  <a:latin typeface="Myriad Pro" panose="020B0503030403020204" pitchFamily="34" charset="0"/>
                        </a:rPr>
                        <a:t>30 </a:t>
                      </a:r>
                      <a:r>
                        <a:rPr lang="fr-FR" dirty="0">
                          <a:latin typeface="Myriad Pro" panose="020B0503030403020204" pitchFamily="34" charset="0"/>
                        </a:rPr>
                        <a:t>/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rgbClr val="0038FF"/>
                          </a:solidFill>
                          <a:latin typeface="Myriad Pro" panose="020B0503030403020204" pitchFamily="34" charset="0"/>
                        </a:rPr>
                        <a:t>35.5 / 17.7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4" name="ZoneTexte 3"/>
          <p:cNvSpPr txBox="1"/>
          <p:nvPr/>
        </p:nvSpPr>
        <p:spPr>
          <a:xfrm>
            <a:off x="843776" y="5650468"/>
            <a:ext cx="81478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Note: injection protection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collimators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and TCLD in IR2 are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always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 in parking position at top </a:t>
            </a:r>
            <a:r>
              <a:rPr lang="fr-FR" sz="1800" b="0" dirty="0" err="1">
                <a:latin typeface="Myriad Pro" charset="0"/>
                <a:ea typeface="Myriad Pro" charset="0"/>
                <a:cs typeface="Myriad Pro" charset="0"/>
              </a:rPr>
              <a:t>energy</a:t>
            </a:r>
            <a:r>
              <a:rPr lang="fr-FR" sz="1800" b="0" dirty="0">
                <a:latin typeface="Myriad Pro" charset="0"/>
                <a:ea typeface="Myriad Pro" charset="0"/>
                <a:cs typeface="Myriad Pro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02219697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III &amp; HL-LHC parameters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38200" y="838200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At top energy, and unless specified differently, the main parameters used in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DELPHI simulations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are: </a:t>
            </a:r>
            <a:endParaRPr lang="en-US" sz="2000" b="0" dirty="0">
              <a:solidFill>
                <a:srgbClr val="FF0000"/>
              </a:solidFill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3" name="Tableau 2"/>
              <p:cNvGraphicFramePr>
                <a:graphicFrameLocks noGrp="1"/>
              </p:cNvGraphicFramePr>
              <p:nvPr/>
            </p:nvGraphicFramePr>
            <p:xfrm>
              <a:off x="1343268" y="1583829"/>
              <a:ext cx="6533663" cy="47376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763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866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28666">
                      <a:extLst>
                        <a:ext uri="{9D8B030D-6E8A-4147-A177-3AD203B41FA5}">
                          <a16:colId xmlns:a16="http://schemas.microsoft.com/office/drawing/2014/main" val="648228915"/>
                        </a:ext>
                      </a:extLst>
                    </a:gridCol>
                  </a:tblGrid>
                  <a:tr h="501650">
                    <a:tc>
                      <a:txBody>
                        <a:bodyPr/>
                        <a:lstStyle/>
                        <a:p>
                          <a:pPr algn="ctr"/>
                          <a:endParaRPr lang="en-GB" sz="2000" b="1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latin typeface="Myriad Pro" panose="020B0503030403020204" pitchFamily="34" charset="0"/>
                            </a:rPr>
                            <a:t>LHC (B1)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latin typeface="Myriad Pro" panose="020B0503030403020204" pitchFamily="34" charset="0"/>
                            </a:rPr>
                            <a:t>HL-LHC (B1)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0" noProof="0" dirty="0">
                              <a:latin typeface="Myriad Pro" panose="020B0503030403020204" pitchFamily="34" charset="0"/>
                            </a:rPr>
                            <a:t>Intensity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latin typeface="Myriad Pro" panose="020B0503030403020204" pitchFamily="34" charset="0"/>
                            </a:rPr>
                            <a:t>1.8 10</a:t>
                          </a:r>
                          <a:r>
                            <a:rPr lang="en-GB" sz="2000" b="0" baseline="30000" noProof="0" dirty="0">
                              <a:latin typeface="Myriad Pro" panose="020B0503030403020204" pitchFamily="34" charset="0"/>
                            </a:rPr>
                            <a:t>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latin typeface="Myriad Pro" panose="020B0503030403020204" pitchFamily="34" charset="0"/>
                            </a:rPr>
                            <a:t>2.3 10</a:t>
                          </a:r>
                          <a:r>
                            <a:rPr lang="en-GB" sz="2000" b="0" baseline="30000" noProof="0" dirty="0">
                              <a:latin typeface="Myriad Pro" panose="020B0503030403020204" pitchFamily="34" charset="0"/>
                            </a:rPr>
                            <a:t>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20795355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Energy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7 </a:t>
                          </a:r>
                          <a:r>
                            <a:rPr lang="en-GB" sz="2000" noProof="0" dirty="0" err="1"/>
                            <a:t>TeV</a:t>
                          </a:r>
                          <a:endParaRPr lang="en-GB" sz="2000" noProof="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Bunch length (4*</a:t>
                          </a:r>
                          <a:r>
                            <a:rPr lang="en-GB" sz="2000" noProof="0" dirty="0" err="1">
                              <a:latin typeface="Myriad Pro" panose="020B0503030403020204" pitchFamily="34" charset="0"/>
                            </a:rPr>
                            <a:t>rms</a:t>
                          </a:r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)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noProof="0" dirty="0"/>
                            <a:t>1.2 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Revolution frequency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kern="1200" noProof="0" dirty="0">
                              <a:solidFill>
                                <a:schemeClr val="dk1"/>
                              </a:solidFill>
                              <a:effectLst/>
                              <a:latin typeface="Myriad Pro" panose="020B0503030403020204" pitchFamily="34" charset="0"/>
                              <a:ea typeface="+mn-ea"/>
                              <a:cs typeface="+mn-cs"/>
                            </a:rPr>
                            <a:t>11.2455kHz</a:t>
                          </a:r>
                          <a:endParaRPr lang="en-GB" sz="2000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</m:oMath>
                          </a14:m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 /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𝑄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𝑦</m:t>
                                  </m:r>
                                </m:sub>
                              </m:sSub>
                            </m:oMath>
                          </a14:m>
                          <a:endParaRPr lang="en-GB" sz="2000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tx1"/>
                              </a:solidFill>
                              <a:latin typeface="Myriad Pro" panose="020B0503030403020204" pitchFamily="34" charset="0"/>
                            </a:rPr>
                            <a:t>62.31 / 60.32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solidFill>
                              <a:schemeClr val="tx1"/>
                            </a:solidFill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US" sz="2000" b="0" noProof="0" dirty="0"/>
                            <a:t>Slippage factor </a:t>
                          </a:r>
                          <a14:m>
                            <m:oMath xmlns:m="http://schemas.openxmlformats.org/officeDocument/2006/math"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𝜂</m:t>
                              </m:r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=</m:t>
                              </m:r>
                              <m:sSub>
                                <m:sSub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𝛼</m:t>
                                  </m:r>
                                </m:e>
                                <m:sub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</m:sub>
                              </m:sSub>
                              <m:r>
                                <a:rPr lang="en-US" sz="2000" b="0" i="1" noProof="0" smtClean="0">
                                  <a:latin typeface="Cambria Math" panose="02040503050406030204" pitchFamily="18" charset="0"/>
                                </a:rPr>
                                <m:t>−1/</m:t>
                              </m:r>
                              <m:sSup>
                                <m:sSupPr>
                                  <m:ctrlP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𝛾</m:t>
                                  </m:r>
                                </m:e>
                                <m:sup>
                                  <m:r>
                                    <a:rPr lang="en-US" sz="2000" b="0" i="1" noProof="0" smtClean="0"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oMath>
                          </a14:m>
                          <a:endParaRPr lang="en-GB" sz="2000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3.48 10</a:t>
                          </a:r>
                          <a:r>
                            <a:rPr lang="en-GB" sz="2000" baseline="30000" noProof="0" dirty="0"/>
                            <a:t>-4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solidFill>
                              <a:schemeClr val="tx1"/>
                            </a:solidFill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RF voltage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16 MV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pPr/>
                          <a14:m>
                            <m:oMathPara xmlns:m="http://schemas.openxmlformats.org/officeDocument/2006/math">
                              <m:oMathParaPr>
                                <m:jc m:val="left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𝑄</m:t>
                                    </m:r>
                                  </m:e>
                                  <m:sub>
                                    <m:r>
                                      <a:rPr lang="en-US" sz="2000" b="0" i="1" noProof="0" smtClean="0">
                                        <a:latin typeface="Cambria Math" panose="02040503050406030204" pitchFamily="18" charset="0"/>
                                      </a:rPr>
                                      <m:t>𝑠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2000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2.12 10</a:t>
                          </a:r>
                          <a:r>
                            <a:rPr lang="en-GB" sz="2000" baseline="30000" noProof="0" dirty="0"/>
                            <a:t>-3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9157128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3" name="Tableau 2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092781802"/>
                  </p:ext>
                </p:extLst>
              </p:nvPr>
            </p:nvGraphicFramePr>
            <p:xfrm>
              <a:off x="1343268" y="1583829"/>
              <a:ext cx="6533663" cy="4737672"/>
            </p:xfrm>
            <a:graphic>
              <a:graphicData uri="http://schemas.openxmlformats.org/drawingml/2006/table">
                <a:tbl>
                  <a:tblPr firstRow="1" bandRow="1">
                    <a:tableStyleId>{5C22544A-7EE6-4342-B048-85BDC9FD1C3A}</a:tableStyleId>
                  </a:tblPr>
                  <a:tblGrid>
                    <a:gridCol w="3076331">
                      <a:extLst>
                        <a:ext uri="{9D8B030D-6E8A-4147-A177-3AD203B41FA5}">
                          <a16:colId xmlns:a16="http://schemas.microsoft.com/office/drawing/2014/main" val="20000"/>
                        </a:ext>
                      </a:extLst>
                    </a:gridCol>
                    <a:gridCol w="1728666">
                      <a:extLst>
                        <a:ext uri="{9D8B030D-6E8A-4147-A177-3AD203B41FA5}">
                          <a16:colId xmlns:a16="http://schemas.microsoft.com/office/drawing/2014/main" val="20001"/>
                        </a:ext>
                      </a:extLst>
                    </a:gridCol>
                    <a:gridCol w="1728666">
                      <a:extLst>
                        <a:ext uri="{9D8B030D-6E8A-4147-A177-3AD203B41FA5}">
                          <a16:colId xmlns:a16="http://schemas.microsoft.com/office/drawing/2014/main" val="648228915"/>
                        </a:ext>
                      </a:extLst>
                    </a:gridCol>
                  </a:tblGrid>
                  <a:tr h="501650">
                    <a:tc>
                      <a:txBody>
                        <a:bodyPr/>
                        <a:lstStyle/>
                        <a:p>
                          <a:pPr algn="ctr"/>
                          <a:endParaRPr lang="en-GB" sz="2000" b="1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latin typeface="Myriad Pro" panose="020B0503030403020204" pitchFamily="34" charset="0"/>
                            </a:rPr>
                            <a:t>LHC (B1)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1" noProof="0" dirty="0">
                              <a:latin typeface="Myriad Pro" panose="020B0503030403020204" pitchFamily="34" charset="0"/>
                            </a:rPr>
                            <a:t>HL-LHC (B1)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0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pPr algn="l"/>
                          <a:r>
                            <a:rPr lang="en-GB" sz="2000" b="0" noProof="0" dirty="0">
                              <a:latin typeface="Myriad Pro" panose="020B0503030403020204" pitchFamily="34" charset="0"/>
                            </a:rPr>
                            <a:t>Intensity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latin typeface="Myriad Pro" panose="020B0503030403020204" pitchFamily="34" charset="0"/>
                            </a:rPr>
                            <a:t>1.8 10</a:t>
                          </a:r>
                          <a:r>
                            <a:rPr lang="en-GB" sz="2000" b="0" baseline="30000" noProof="0" dirty="0">
                              <a:latin typeface="Myriad Pro" panose="020B0503030403020204" pitchFamily="34" charset="0"/>
                            </a:rPr>
                            <a:t>11</a:t>
                          </a:r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GB" sz="2000" b="0" noProof="0" dirty="0">
                              <a:latin typeface="Myriad Pro" panose="020B0503030403020204" pitchFamily="34" charset="0"/>
                            </a:rPr>
                            <a:t>2.3 10</a:t>
                          </a:r>
                          <a:r>
                            <a:rPr lang="en-GB" sz="2000" b="0" baseline="30000" noProof="0" dirty="0">
                              <a:latin typeface="Myriad Pro" panose="020B0503030403020204" pitchFamily="34" charset="0"/>
                            </a:rPr>
                            <a:t>11</a:t>
                          </a: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2520795355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Energy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7 </a:t>
                          </a:r>
                          <a:r>
                            <a:rPr lang="en-GB" sz="2000" noProof="0" dirty="0" err="1"/>
                            <a:t>TeV</a:t>
                          </a:r>
                          <a:endParaRPr lang="en-GB" sz="2000" noProof="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1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Bunch length (4*</a:t>
                          </a:r>
                          <a:r>
                            <a:rPr lang="en-GB" sz="2000" noProof="0" dirty="0" err="1">
                              <a:latin typeface="Myriad Pro" panose="020B0503030403020204" pitchFamily="34" charset="0"/>
                            </a:rPr>
                            <a:t>rms</a:t>
                          </a:r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)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noProof="0" dirty="0"/>
                            <a:t>1.2 ns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2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pPr marL="0" marR="0" indent="0" algn="l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Revolution frequency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kern="1200" noProof="0" dirty="0">
                              <a:solidFill>
                                <a:schemeClr val="dk1"/>
                              </a:solidFill>
                              <a:effectLst/>
                              <a:latin typeface="Myriad Pro" panose="020B0503030403020204" pitchFamily="34" charset="0"/>
                              <a:ea typeface="+mn-ea"/>
                              <a:cs typeface="+mn-cs"/>
                            </a:rPr>
                            <a:t>11.2455kHz</a:t>
                          </a:r>
                          <a:endParaRPr lang="en-GB" sz="2000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3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497500" r="-112757" b="-35000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>
                              <a:solidFill>
                                <a:schemeClr val="tx1"/>
                              </a:solidFill>
                              <a:latin typeface="Myriad Pro" panose="020B0503030403020204" pitchFamily="34" charset="0"/>
                            </a:rPr>
                            <a:t>62.31 / 60.32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solidFill>
                              <a:schemeClr val="tx1"/>
                            </a:solidFill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4"/>
                      </a:ext>
                    </a:extLst>
                  </a:tr>
                  <a:tr h="724472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419298" r="-112757" b="-145614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3.48 10</a:t>
                          </a:r>
                          <a:r>
                            <a:rPr lang="en-GB" sz="2000" baseline="30000" noProof="0" dirty="0"/>
                            <a:t>-4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solidFill>
                              <a:schemeClr val="tx1"/>
                            </a:solidFill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5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r>
                            <a:rPr lang="en-GB" sz="2000" noProof="0" dirty="0">
                              <a:latin typeface="Myriad Pro" panose="020B0503030403020204" pitchFamily="34" charset="0"/>
                            </a:rPr>
                            <a:t>RF voltage</a:t>
                          </a:r>
                        </a:p>
                      </a:txBody>
                      <a:tcPr anchor="ctr"/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16 MV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pPr algn="ctr"/>
                          <a:endParaRPr lang="en-GB" noProof="0" dirty="0">
                            <a:latin typeface="Myriad Pro" panose="020B0503030403020204" pitchFamily="34" charset="0"/>
                          </a:endParaRPr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10006"/>
                      </a:ext>
                    </a:extLst>
                  </a:tr>
                  <a:tr h="50165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3"/>
                          <a:stretch>
                            <a:fillRect t="-837500" r="-112757" b="-10000"/>
                          </a:stretch>
                        </a:blipFill>
                      </a:tcPr>
                    </a:tc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n-GB" sz="2000" noProof="0" dirty="0"/>
                            <a:t>2.12 10</a:t>
                          </a:r>
                          <a:r>
                            <a:rPr lang="en-GB" sz="2000" baseline="30000" noProof="0" dirty="0"/>
                            <a:t>-3</a:t>
                          </a:r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n-GB"/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589157128"/>
                      </a:ext>
                    </a:extLst>
                  </a:tr>
                </a:tbl>
              </a:graphicData>
            </a:graphic>
          </p:graphicFrame>
        </mc:Fallback>
      </mc:AlternateContent>
    </p:spTree>
    <p:extLst>
      <p:ext uri="{BB962C8B-B14F-4D97-AF65-F5344CB8AC3E}">
        <p14:creationId xmlns:p14="http://schemas.microsoft.com/office/powerpoint/2010/main" val="889229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4D934388-7DDE-594C-9ADE-D032625DF172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537" t="11116" r="8058" b="2282"/>
          <a:stretch/>
        </p:blipFill>
        <p:spPr>
          <a:xfrm>
            <a:off x="4646544" y="2106178"/>
            <a:ext cx="4320000" cy="3209023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G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rowth rates vs. chromaticity – checks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Do growth rates depend on the </a:t>
            </a:r>
            <a:r>
              <a:rPr lang="en-US" sz="200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optics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 (here 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LHC Run 3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, 25ns beam)?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E6B58019-70B5-F446-8B44-560932AC18A3}"/>
              </a:ext>
            </a:extLst>
          </p:cNvPr>
          <p:cNvSpPr txBox="1"/>
          <p:nvPr/>
        </p:nvSpPr>
        <p:spPr>
          <a:xfrm>
            <a:off x="721691" y="1550781"/>
            <a:ext cx="35455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YES (slightly) </a:t>
            </a:r>
            <a:r>
              <a:rPr lang="en-GB" sz="200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without damper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8085DA5-7A63-574F-98B9-F0F228914BD1}"/>
              </a:ext>
            </a:extLst>
          </p:cNvPr>
          <p:cNvSpPr txBox="1"/>
          <p:nvPr/>
        </p:nvSpPr>
        <p:spPr>
          <a:xfrm>
            <a:off x="2177857" y="4093074"/>
            <a:ext cx="139289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Old model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223934D3-B709-C344-BD1C-9395CEEC0C68}"/>
              </a:ext>
            </a:extLst>
          </p:cNvPr>
          <p:cNvCxnSpPr/>
          <p:nvPr/>
        </p:nvCxnSpPr>
        <p:spPr>
          <a:xfrm flipV="1">
            <a:off x="3581400" y="4107270"/>
            <a:ext cx="609600" cy="15993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43996439-8E1C-FD41-9EC9-A164071C59FF}"/>
              </a:ext>
            </a:extLst>
          </p:cNvPr>
          <p:cNvSpPr txBox="1"/>
          <p:nvPr/>
        </p:nvSpPr>
        <p:spPr>
          <a:xfrm>
            <a:off x="4978056" y="1550781"/>
            <a:ext cx="3937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NO, </a:t>
            </a:r>
            <a:r>
              <a:rPr lang="en-GB" sz="200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with damper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(here 100 turns)</a:t>
            </a:r>
            <a:endParaRPr lang="en-GB" sz="2000" dirty="0">
              <a:solidFill>
                <a:schemeClr val="accent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BB91AED-80D2-084B-A28D-17EF476EECE7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834" t="11448" r="8333" b="2682"/>
          <a:stretch/>
        </p:blipFill>
        <p:spPr>
          <a:xfrm>
            <a:off x="175800" y="2093836"/>
            <a:ext cx="4320000" cy="3240164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17DA574C-3C76-894C-B9DD-837D183E5BC7}"/>
              </a:ext>
            </a:extLst>
          </p:cNvPr>
          <p:cNvSpPr txBox="1"/>
          <p:nvPr/>
        </p:nvSpPr>
        <p:spPr>
          <a:xfrm>
            <a:off x="2819400" y="5538632"/>
            <a:ext cx="4038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solidFill>
                  <a:srgbClr val="0070C0"/>
                </a:solidFill>
                <a:latin typeface="Myriad Pro" charset="0"/>
                <a:ea typeface="Myriad Pro" charset="0"/>
                <a:cs typeface="Myriad Pro" charset="0"/>
              </a:rPr>
              <a:t>Pre LS2 (2018), for comparison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A80ACFD-CE13-BA49-8EB3-EEC28EE9720A}"/>
              </a:ext>
            </a:extLst>
          </p:cNvPr>
          <p:cNvCxnSpPr>
            <a:cxnSpLocks/>
            <a:stCxn id="18" idx="0"/>
          </p:cNvCxnSpPr>
          <p:nvPr/>
        </p:nvCxnSpPr>
        <p:spPr>
          <a:xfrm flipH="1" flipV="1">
            <a:off x="3124200" y="4267200"/>
            <a:ext cx="1714500" cy="1271432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41670CC-4430-B842-BD8E-957BA9C723CE}"/>
              </a:ext>
            </a:extLst>
          </p:cNvPr>
          <p:cNvCxnSpPr>
            <a:cxnSpLocks/>
            <a:stCxn id="18" idx="0"/>
          </p:cNvCxnSpPr>
          <p:nvPr/>
        </p:nvCxnSpPr>
        <p:spPr>
          <a:xfrm flipV="1">
            <a:off x="4838700" y="4093074"/>
            <a:ext cx="1028700" cy="1445558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F6E5F05-670F-784B-B7BF-844344EFF2C4}"/>
              </a:ext>
            </a:extLst>
          </p:cNvPr>
          <p:cNvCxnSpPr>
            <a:cxnSpLocks/>
          </p:cNvCxnSpPr>
          <p:nvPr/>
        </p:nvCxnSpPr>
        <p:spPr>
          <a:xfrm flipV="1">
            <a:off x="1143000" y="2819400"/>
            <a:ext cx="0" cy="228600"/>
          </a:xfrm>
          <a:prstGeom prst="straightConnector1">
            <a:avLst/>
          </a:prstGeom>
          <a:ln w="28575">
            <a:solidFill>
              <a:srgbClr val="FF0000"/>
            </a:solidFill>
            <a:prstDash val="sysDash"/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E5E3CE01-647E-4F4B-9B87-7DBFDF144B0E}"/>
              </a:ext>
            </a:extLst>
          </p:cNvPr>
          <p:cNvCxnSpPr>
            <a:cxnSpLocks/>
          </p:cNvCxnSpPr>
          <p:nvPr/>
        </p:nvCxnSpPr>
        <p:spPr>
          <a:xfrm flipH="1">
            <a:off x="1192696" y="1950891"/>
            <a:ext cx="483706" cy="1044100"/>
          </a:xfrm>
          <a:prstGeom prst="straightConnector1">
            <a:avLst/>
          </a:prstGeom>
          <a:ln>
            <a:solidFill>
              <a:srgbClr val="FF0000"/>
            </a:solidFill>
            <a:prstDash val="sysDash"/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25363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430159-9F6E-42DF-9512-3FCD638AE4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FECD3C-C05A-4071-8057-15A999198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Injection - Lessons learned from Run 2</a:t>
            </a:r>
          </a:p>
        </p:txBody>
      </p:sp>
      <p:pic>
        <p:nvPicPr>
          <p:cNvPr id="11" name="Picture 10" descr="Chart, histogram&#10;&#10;Description automatically generated">
            <a:extLst>
              <a:ext uri="{FF2B5EF4-FFF2-40B4-BE49-F238E27FC236}">
                <a16:creationId xmlns:a16="http://schemas.microsoft.com/office/drawing/2014/main" id="{6B3F6140-0204-4F4F-AAE0-A431F252E9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0200" y="2933700"/>
            <a:ext cx="6502522" cy="2209800"/>
          </a:xfrm>
          <a:prstGeom prst="rect">
            <a:avLst/>
          </a:prstGeom>
        </p:spPr>
      </p:pic>
      <p:sp>
        <p:nvSpPr>
          <p:cNvPr id="16" name="Content Placeholder 1">
            <a:extLst>
              <a:ext uri="{FF2B5EF4-FFF2-40B4-BE49-F238E27FC236}">
                <a16:creationId xmlns:a16="http://schemas.microsoft.com/office/drawing/2014/main" id="{B388275B-DC4A-499F-9E08-770CE3940931}"/>
              </a:ext>
            </a:extLst>
          </p:cNvPr>
          <p:cNvSpPr txBox="1">
            <a:spLocks/>
          </p:cNvSpPr>
          <p:nvPr/>
        </p:nvSpPr>
        <p:spPr>
          <a:xfrm>
            <a:off x="442546" y="838200"/>
            <a:ext cx="8472853" cy="24384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0" dirty="0"/>
              <a:t>Possible stability issues are related to </a:t>
            </a:r>
            <a:r>
              <a:rPr lang="en-US" b="0" dirty="0">
                <a:solidFill>
                  <a:srgbClr val="FF0000"/>
                </a:solidFill>
              </a:rPr>
              <a:t>electron-cloud</a:t>
            </a:r>
            <a:r>
              <a:rPr lang="en-US" b="0" dirty="0"/>
              <a:t>.</a:t>
            </a:r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0" dirty="0"/>
              <a:t>After scrubbing, instabilities at injection were well contained with a </a:t>
            </a:r>
            <a:r>
              <a:rPr lang="en-US" b="0" dirty="0">
                <a:solidFill>
                  <a:srgbClr val="FF0000"/>
                </a:solidFill>
              </a:rPr>
              <a:t>high chromaticity </a:t>
            </a:r>
            <a:r>
              <a:rPr lang="en-US" b="0" dirty="0"/>
              <a:t>(</a:t>
            </a:r>
            <a:r>
              <a:rPr lang="en-US" b="0" dirty="0">
                <a:solidFill>
                  <a:srgbClr val="FF0000"/>
                </a:solidFill>
              </a:rPr>
              <a:t>15-20</a:t>
            </a:r>
            <a:r>
              <a:rPr lang="en-US" b="0" dirty="0"/>
              <a:t>) and </a:t>
            </a:r>
            <a:r>
              <a:rPr lang="en-US" b="0" dirty="0">
                <a:solidFill>
                  <a:srgbClr val="FF0000"/>
                </a:solidFill>
              </a:rPr>
              <a:t>octupole</a:t>
            </a:r>
            <a:r>
              <a:rPr lang="en-US" b="0" dirty="0"/>
              <a:t> current </a:t>
            </a:r>
            <a:r>
              <a:rPr lang="en-US" b="0" dirty="0">
                <a:solidFill>
                  <a:srgbClr val="FF0000"/>
                </a:solidFill>
              </a:rPr>
              <a:t>(~50 A</a:t>
            </a:r>
            <a:r>
              <a:rPr lang="en-US" b="0" dirty="0"/>
              <a:t>)</a:t>
            </a:r>
            <a:br>
              <a:rPr lang="en-US" b="0" dirty="0"/>
            </a:br>
            <a:endParaRPr lang="en-US" b="0" dirty="0"/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800" b="0" dirty="0">
                <a:solidFill>
                  <a:schemeClr val="accent1"/>
                </a:solidFill>
              </a:rPr>
              <a:t>Weak single bunch instabilities </a:t>
            </a:r>
            <a:r>
              <a:rPr lang="en-US" sz="1800" b="0" dirty="0"/>
              <a:t>remained, with a marginal impact on the beam quality at flat top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97AA634B-C994-3448-9411-22EF302D8C47}"/>
              </a:ext>
            </a:extLst>
          </p:cNvPr>
          <p:cNvCxnSpPr>
            <a:cxnSpLocks/>
          </p:cNvCxnSpPr>
          <p:nvPr/>
        </p:nvCxnSpPr>
        <p:spPr>
          <a:xfrm>
            <a:off x="3810000" y="2514600"/>
            <a:ext cx="1752600" cy="121920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998152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F697A62E-49C9-8B4F-8624-5214CD6063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03" t="11000" r="8261" b="2978"/>
          <a:stretch/>
        </p:blipFill>
        <p:spPr>
          <a:xfrm>
            <a:off x="26504" y="2022223"/>
            <a:ext cx="4500000" cy="3315397"/>
          </a:xfrm>
          <a:prstGeom prst="rect">
            <a:avLst/>
          </a:prstGeom>
        </p:spPr>
      </p:pic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G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rowth rates vs. chromaticity – checks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Do growth rates with </a:t>
            </a:r>
            <a:r>
              <a:rPr lang="en-US" sz="2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damper on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(here 50 turns), depend on </a:t>
            </a:r>
            <a:r>
              <a:rPr lang="en-US" sz="200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number of bunches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?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3996439-8E1C-FD41-9EC9-A164071C59FF}"/>
              </a:ext>
            </a:extLst>
          </p:cNvPr>
          <p:cNvSpPr txBox="1"/>
          <p:nvPr/>
        </p:nvSpPr>
        <p:spPr>
          <a:xfrm>
            <a:off x="495300" y="1581090"/>
            <a:ext cx="393734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~NO for LHC</a:t>
            </a:r>
            <a:endParaRPr lang="en-GB" sz="2000" dirty="0">
              <a:solidFill>
                <a:schemeClr val="accent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6329DC9-620D-2641-8BBE-5BF3D53F8BFD}"/>
                  </a:ext>
                </a:extLst>
              </p:cNvPr>
              <p:cNvSpPr txBox="1"/>
              <p:nvPr/>
            </p:nvSpPr>
            <p:spPr>
              <a:xfrm>
                <a:off x="520872" y="5410200"/>
                <a:ext cx="38862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GB" sz="1800" b="0" dirty="0">
                    <a:latin typeface="Myriad Pro" charset="0"/>
                    <a:ea typeface="Myriad Pro" charset="0"/>
                    <a:cs typeface="Myriad Pro" charset="0"/>
                  </a:rPr>
                  <a:t>LHC Run 3, flat top with 2022 ramp 2022 (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GB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yriad Pro" charset="0"/>
                          </a:rPr>
                          <m:t>𝛽</m:t>
                        </m:r>
                      </m:e>
                      <m:sup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yriad Pro" charset="0"/>
                          </a:rPr>
                          <m:t>∗</m:t>
                        </m:r>
                      </m:sup>
                    </m:sSup>
                    <m:r>
                      <a:rPr lang="en-US" sz="18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Myriad Pro" charset="0"/>
                      </a:rPr>
                      <m:t>=1.5</m:t>
                    </m:r>
                  </m:oMath>
                </a14:m>
                <a:r>
                  <a:rPr lang="en-GB" sz="1800" b="0" dirty="0">
                    <a:latin typeface="Myriad Pro" charset="0"/>
                    <a:ea typeface="Myriad Pro" charset="0"/>
                    <a:cs typeface="Myriad Pro" charset="0"/>
                  </a:rPr>
                  <a:t>m , TeleIndex=0.4)</a:t>
                </a: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26329DC9-620D-2641-8BBE-5BF3D53F8BF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0872" y="5410200"/>
                <a:ext cx="3886200" cy="646331"/>
              </a:xfrm>
              <a:prstGeom prst="rect">
                <a:avLst/>
              </a:prstGeom>
              <a:blipFill>
                <a:blip r:embed="rId4"/>
                <a:stretch>
                  <a:fillRect t="-3846" b="-1153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835035760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/>
              <a:t>Final g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rowth rates vs. chromaticity: LHC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609600" y="875943"/>
                <a:ext cx="8001000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LHC Run 3 </a:t>
                </a:r>
                <a:r>
                  <a:rPr lang="en-GB" sz="2000" b="0" dirty="0">
                    <a:latin typeface="Myriad Pro" charset="0"/>
                    <a:ea typeface="Myriad Pro" charset="0"/>
                    <a:cs typeface="Myriad Pro" charset="0"/>
                  </a:rPr>
                  <a:t>(end of 2022 ramp,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yriad Pro" charset="0"/>
                          </a:rPr>
                        </m:ctrlPr>
                      </m:sSupPr>
                      <m:e>
                        <m:r>
                          <a:rPr lang="en-GB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yriad Pro" charset="0"/>
                          </a:rPr>
                          <m:t>𝛽</m:t>
                        </m:r>
                      </m:e>
                      <m:sup>
                        <m:r>
                          <a:rPr lang="en-US" sz="2000" b="0" i="1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Myriad Pro" charset="0"/>
                          </a:rPr>
                          <m:t>∗</m:t>
                        </m:r>
                      </m:sup>
                    </m:sSup>
                    <m:r>
                      <a:rPr lang="en-US" sz="2000" b="0" i="1">
                        <a:latin typeface="Cambria Math" panose="02040503050406030204" pitchFamily="18" charset="0"/>
                        <a:ea typeface="Cambria Math" panose="02040503050406030204" pitchFamily="18" charset="0"/>
                        <a:cs typeface="Myriad Pro" charset="0"/>
                      </a:rPr>
                      <m:t>=</m:t>
                    </m:r>
                    <m:r>
                      <a:rPr lang="en-US" sz="2000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  <a:cs typeface="Myriad Pro" charset="0"/>
                      </a:rPr>
                      <m:t>1.5</m:t>
                    </m:r>
                  </m:oMath>
                </a14:m>
                <a:r>
                  <a:rPr lang="en-GB" sz="2000" b="0" dirty="0">
                    <a:latin typeface="Myriad Pro" charset="0"/>
                    <a:ea typeface="Myriad Pro" charset="0"/>
                    <a:cs typeface="Myriad Pro" charset="0"/>
                  </a:rPr>
                  <a:t>m, TeleIndex=0.4)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25ns beam, compared to pre LS2 (2018, with corresponding intensity)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9600" y="875943"/>
                <a:ext cx="8001000" cy="707886"/>
              </a:xfrm>
              <a:prstGeom prst="rect">
                <a:avLst/>
              </a:prstGeom>
              <a:blipFill>
                <a:blip r:embed="rId3"/>
                <a:stretch>
                  <a:fillRect l="-635" t="-3509" r="-794" b="-122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>
            <a:extLst>
              <a:ext uri="{FF2B5EF4-FFF2-40B4-BE49-F238E27FC236}">
                <a16:creationId xmlns:a16="http://schemas.microsoft.com/office/drawing/2014/main" id="{43996439-8E1C-FD41-9EC9-A164071C59FF}"/>
              </a:ext>
            </a:extLst>
          </p:cNvPr>
          <p:cNvSpPr txBox="1"/>
          <p:nvPr/>
        </p:nvSpPr>
        <p:spPr>
          <a:xfrm>
            <a:off x="0" y="55626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Higher coupled-bunch growth rates </a:t>
            </a:r>
            <a:r>
              <a:rPr lang="en-GB" sz="20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without damper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for Run 3 vs 2018, despite the impedance upgrade (from </a:t>
            </a:r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beam screens impedance &amp; higher intensity)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.</a:t>
            </a:r>
            <a:endParaRPr lang="en-GB" sz="200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6329DC9-620D-2641-8BBE-5BF3D53F8BFD}"/>
              </a:ext>
            </a:extLst>
          </p:cNvPr>
          <p:cNvSpPr txBox="1"/>
          <p:nvPr/>
        </p:nvSpPr>
        <p:spPr>
          <a:xfrm>
            <a:off x="605668" y="1657290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latin typeface="Myriad Pro" charset="0"/>
                <a:ea typeface="Myriad Pro" charset="0"/>
                <a:cs typeface="Myriad Pro" charset="0"/>
              </a:rPr>
              <a:t>No damper</a:t>
            </a:r>
            <a:endParaRPr lang="en-GB" sz="20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18CF0D2-69F7-FE49-9AB1-C89F4B694AA8}"/>
              </a:ext>
            </a:extLst>
          </p:cNvPr>
          <p:cNvSpPr txBox="1"/>
          <p:nvPr/>
        </p:nvSpPr>
        <p:spPr>
          <a:xfrm>
            <a:off x="4953000" y="1657290"/>
            <a:ext cx="3886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0" dirty="0">
                <a:latin typeface="Myriad Pro" charset="0"/>
                <a:ea typeface="Myriad Pro" charset="0"/>
                <a:cs typeface="Myriad Pro" charset="0"/>
              </a:rPr>
              <a:t>Damper 100 turns</a:t>
            </a:r>
            <a:endParaRPr lang="en-GB" sz="2000" b="0" dirty="0">
              <a:latin typeface="Myriad Pro" charset="0"/>
              <a:ea typeface="Myriad Pro" charset="0"/>
              <a:cs typeface="Myriad Pro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EDED94-5F19-3F49-8E4D-8478C5B1B66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5217" t="11357" r="8271" b="2676"/>
          <a:stretch/>
        </p:blipFill>
        <p:spPr>
          <a:xfrm>
            <a:off x="76200" y="2149560"/>
            <a:ext cx="4500000" cy="335251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174F2E9-3A33-C641-A26C-31E2C661458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4493" t="11567" r="8007" b="2179"/>
          <a:stretch/>
        </p:blipFill>
        <p:spPr>
          <a:xfrm>
            <a:off x="4561304" y="2171979"/>
            <a:ext cx="4500000" cy="332572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E534018C-C221-E144-BFEB-72F71F18C0BF}"/>
              </a:ext>
            </a:extLst>
          </p:cNvPr>
          <p:cNvSpPr txBox="1"/>
          <p:nvPr/>
        </p:nvSpPr>
        <p:spPr>
          <a:xfrm>
            <a:off x="605668" y="4419600"/>
            <a:ext cx="765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2018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031CC4A0-8537-1A4A-87CB-A80FFD8EA40E}"/>
              </a:ext>
            </a:extLst>
          </p:cNvPr>
          <p:cNvCxnSpPr>
            <a:cxnSpLocks/>
          </p:cNvCxnSpPr>
          <p:nvPr/>
        </p:nvCxnSpPr>
        <p:spPr>
          <a:xfrm flipV="1">
            <a:off x="1219200" y="4114802"/>
            <a:ext cx="685800" cy="380998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E5ED6866-61A9-7043-ADA9-580D7F9ECAF5}"/>
              </a:ext>
            </a:extLst>
          </p:cNvPr>
          <p:cNvSpPr txBox="1"/>
          <p:nvPr/>
        </p:nvSpPr>
        <p:spPr>
          <a:xfrm>
            <a:off x="2888994" y="3590956"/>
            <a:ext cx="8367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solidFill>
                  <a:srgbClr val="0070C0"/>
                </a:solidFill>
                <a:latin typeface="Myriad Pro" charset="0"/>
                <a:ea typeface="Myriad Pro" charset="0"/>
                <a:cs typeface="Myriad Pro" charset="0"/>
              </a:rPr>
              <a:t>Run 3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54C55A4C-C552-2746-B5D1-7C3363F3D16A}"/>
              </a:ext>
            </a:extLst>
          </p:cNvPr>
          <p:cNvCxnSpPr>
            <a:cxnSpLocks/>
          </p:cNvCxnSpPr>
          <p:nvPr/>
        </p:nvCxnSpPr>
        <p:spPr>
          <a:xfrm flipH="1">
            <a:off x="2392278" y="3886330"/>
            <a:ext cx="497974" cy="533270"/>
          </a:xfrm>
          <a:prstGeom prst="straightConnector1">
            <a:avLst/>
          </a:prstGeom>
          <a:ln w="381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406922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8201557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Transverse Mode-Coupling Instability: LHC Run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single-bunch: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TMCI threshold ~4.9 10</a:t>
            </a:r>
            <a:r>
              <a:rPr lang="en-US" sz="2000" b="0" baseline="30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11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p+/bunch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(vs. 3.4 10</a:t>
            </a:r>
            <a:r>
              <a:rPr lang="en-US" sz="2000" b="0" baseline="30000" dirty="0">
                <a:latin typeface="Myriad Pro"/>
                <a:ea typeface="Myriad Pro" charset="0"/>
                <a:cs typeface="Courier New" panose="02070309020205020404" pitchFamily="49" charset="0"/>
              </a:rPr>
              <a:t>11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2018)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0A1945-E218-E44B-A820-F1A089C881C6}"/>
              </a:ext>
            </a:extLst>
          </p:cNvPr>
          <p:cNvSpPr txBox="1"/>
          <p:nvPr/>
        </p:nvSpPr>
        <p:spPr>
          <a:xfrm>
            <a:off x="1981200" y="12192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Horizontal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CF6164-CFEF-3546-8CE2-8219F30D5A38}"/>
              </a:ext>
            </a:extLst>
          </p:cNvPr>
          <p:cNvSpPr txBox="1"/>
          <p:nvPr/>
        </p:nvSpPr>
        <p:spPr>
          <a:xfrm>
            <a:off x="6286501" y="12192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Vertical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DFEAC2C-43ED-6F43-ACA9-B07AA2C16F1C}"/>
              </a:ext>
            </a:extLst>
          </p:cNvPr>
          <p:cNvSpPr txBox="1"/>
          <p:nvPr/>
        </p:nvSpPr>
        <p:spPr>
          <a:xfrm>
            <a:off x="337722" y="5408278"/>
            <a:ext cx="85776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Independent on optics choice for Run 3.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2000" i="1" dirty="0">
                <a:latin typeface="Myriad Pro" charset="0"/>
                <a:ea typeface="Myriad Pro" charset="0"/>
                <a:cs typeface="Myriad Pro" charset="0"/>
              </a:rPr>
              <a:t>David Amorim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 found </a:t>
            </a:r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5.7 10</a:t>
            </a:r>
            <a:r>
              <a:rPr lang="en-GB" sz="2000" baseline="30000" dirty="0">
                <a:latin typeface="Myriad Pro" charset="0"/>
                <a:ea typeface="Myriad Pro" charset="0"/>
                <a:cs typeface="Myriad Pro" charset="0"/>
              </a:rPr>
              <a:t>11</a:t>
            </a:r>
            <a:r>
              <a:rPr lang="en-GB" sz="2000" dirty="0">
                <a:latin typeface="Myriad Pro" charset="0"/>
                <a:ea typeface="Myriad Pro" charset="0"/>
                <a:cs typeface="Myriad Pro" charset="0"/>
              </a:rPr>
              <a:t>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in 2018, for HL-LHC with </a:t>
            </a:r>
            <a:r>
              <a:rPr lang="en-GB" sz="2000" b="0">
                <a:latin typeface="Myriad Pro" charset="0"/>
                <a:ea typeface="Myriad Pro" charset="0"/>
                <a:cs typeface="Myriad Pro" charset="0"/>
              </a:rPr>
              <a:t>LS2.2 configuration </a:t>
            </a:r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(HSC meeting, 20/08/2018).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1C7738-AFE3-834E-868C-03B0D9F863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6" t="11532" r="9167" b="2203"/>
          <a:stretch/>
        </p:blipFill>
        <p:spPr>
          <a:xfrm>
            <a:off x="6626" y="1600200"/>
            <a:ext cx="4320000" cy="32237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4D79B3-E20A-214D-8933-EEBD506238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83" t="11193" r="8841" b="3365"/>
          <a:stretch/>
        </p:blipFill>
        <p:spPr>
          <a:xfrm>
            <a:off x="4443000" y="1615219"/>
            <a:ext cx="4320000" cy="3203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7142765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199" y="0"/>
            <a:ext cx="8201557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Transverse Mode-Coupling Instability: LHC Run 3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15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single-bunch: 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TMCI threshold ~4.9 10</a:t>
            </a:r>
            <a:r>
              <a:rPr lang="en-US" sz="2000" b="0" baseline="3000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11</a:t>
            </a:r>
            <a:r>
              <a:rPr lang="en-US" sz="2000" b="0" dirty="0">
                <a:solidFill>
                  <a:srgbClr val="FF0000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 p+/bunch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(vs. 3.4 10</a:t>
            </a:r>
            <a:r>
              <a:rPr lang="en-US" sz="2000" b="0" baseline="30000" dirty="0">
                <a:latin typeface="Myriad Pro"/>
                <a:ea typeface="Myriad Pro" charset="0"/>
                <a:cs typeface="Courier New" panose="02070309020205020404" pitchFamily="49" charset="0"/>
              </a:rPr>
              <a:t>11 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 2018)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B0A1945-E218-E44B-A820-F1A089C881C6}"/>
              </a:ext>
            </a:extLst>
          </p:cNvPr>
          <p:cNvSpPr txBox="1"/>
          <p:nvPr/>
        </p:nvSpPr>
        <p:spPr>
          <a:xfrm>
            <a:off x="1981200" y="12192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Horizontal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30CF6164-CFEF-3546-8CE2-8219F30D5A38}"/>
              </a:ext>
            </a:extLst>
          </p:cNvPr>
          <p:cNvSpPr txBox="1"/>
          <p:nvPr/>
        </p:nvSpPr>
        <p:spPr>
          <a:xfrm>
            <a:off x="6286501" y="1219200"/>
            <a:ext cx="1371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0" dirty="0">
                <a:latin typeface="Myriad Pro" charset="0"/>
                <a:ea typeface="Myriad Pro" charset="0"/>
                <a:cs typeface="Myriad Pro" charset="0"/>
              </a:rPr>
              <a:t>Vertical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81C7738-AFE3-834E-868C-03B0D9F8637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166" t="11532" r="9167" b="2203"/>
          <a:stretch/>
        </p:blipFill>
        <p:spPr>
          <a:xfrm>
            <a:off x="6626" y="1600200"/>
            <a:ext cx="4320000" cy="32237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B64D79B3-E20A-214D-8933-EEBD50623883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83" t="11193" r="8841" b="3365"/>
          <a:stretch/>
        </p:blipFill>
        <p:spPr>
          <a:xfrm>
            <a:off x="4443000" y="1615219"/>
            <a:ext cx="4320000" cy="3203758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9ECDE948-B194-DA49-9B36-CE30907077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753" t="11386" r="8841" b="2785"/>
          <a:stretch/>
        </p:blipFill>
        <p:spPr>
          <a:xfrm>
            <a:off x="867000" y="3657600"/>
            <a:ext cx="3600000" cy="262032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B12DD76A-85D2-B24E-9517-01C3107AC1FE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043" t="10645" r="8985" b="2591"/>
          <a:stretch/>
        </p:blipFill>
        <p:spPr>
          <a:xfrm>
            <a:off x="5327374" y="3605434"/>
            <a:ext cx="3600000" cy="2661962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A387E08-B401-594A-9759-2B2755BC7068}"/>
              </a:ext>
            </a:extLst>
          </p:cNvPr>
          <p:cNvSpPr txBox="1"/>
          <p:nvPr/>
        </p:nvSpPr>
        <p:spPr>
          <a:xfrm>
            <a:off x="4191000" y="5227772"/>
            <a:ext cx="3073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Destabilizing effect of damper present here as well.</a:t>
            </a:r>
          </a:p>
        </p:txBody>
      </p:sp>
    </p:spTree>
    <p:extLst>
      <p:ext uri="{BB962C8B-B14F-4D97-AF65-F5344CB8AC3E}">
        <p14:creationId xmlns:p14="http://schemas.microsoft.com/office/powerpoint/2010/main" val="968750602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impedance model </a:t>
            </a:r>
            <a:r>
              <a:rPr lang="mr-IN" dirty="0">
                <a:latin typeface="Myriad Pro" charset="0"/>
                <a:ea typeface="Myriad Pro" charset="0"/>
                <a:cs typeface="Myriad Pro" charset="0"/>
              </a:rPr>
              <a:t>–</a:t>
            </a:r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 Run III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4555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The main LS2 planned modifications that can affect impedance at top energy, are in the model: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solidFill>
                  <a:srgbClr val="FF0000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Low-impedance collimator upgrade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(jaws of 2 TCPs and 4 TCSs in IR7 replaced by Mo-graphite ones, Mo-coated for the TCSs),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Updated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tapers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of collimators (thanks to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E. 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Carideo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&amp;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S. 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Antipov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Addition of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TCLD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absorber (tungsten) in IR7,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Addition of TCLD in IR2 (will stay in parking for the proton run),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Beta functions in the arcs and triplets (new optics from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S. 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Fartoukh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fully updated </a:t>
            </a: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TDIS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– geometric and resistive-wall (thanks to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N. 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Biancacci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&amp;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B. </a:t>
            </a:r>
            <a:r>
              <a:rPr lang="en-US" sz="2000" dirty="0" err="1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600"/>
              </a:spcAft>
              <a:buFont typeface="Wingdings" charset="2"/>
              <a:buChar char="ü"/>
            </a:pPr>
            <a:r>
              <a:rPr lang="en-US" sz="2000" b="0" dirty="0">
                <a:solidFill>
                  <a:schemeClr val="accent1"/>
                </a:solidFill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New MKI cool 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(implemented by </a:t>
            </a:r>
            <a:r>
              <a:rPr lang="en-US" sz="200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D. Amorim</a:t>
            </a:r>
            <a:r>
              <a:rPr lang="en-US" sz="2000" b="0" dirty="0">
                <a:latin typeface="Myriad Pro" panose="020B0503030403020204" pitchFamily="34" charset="0"/>
                <a:ea typeface="Myriad Pro" charset="0"/>
                <a:cs typeface="Courier New" panose="02070309020205020404" pitchFamily="49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90623388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pied de page 4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X. Buffat and N. Mounet - Coherent Instabilities - Evian workshop - 23/11/2021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8001000" cy="731038"/>
          </a:xfrm>
        </p:spPr>
        <p:txBody>
          <a:bodyPr>
            <a:normAutofit fontScale="90000"/>
          </a:bodyPr>
          <a:lstStyle/>
          <a:p>
            <a:r>
              <a:rPr lang="en-US" dirty="0">
                <a:latin typeface="Myriad Pro" charset="0"/>
                <a:ea typeface="Myriad Pro" charset="0"/>
                <a:cs typeface="Myriad Pro" charset="0"/>
              </a:rPr>
              <a:t>LHC Run 3 impedance model – what’s not there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875943"/>
            <a:ext cx="822960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spcBef>
                <a:spcPts val="600"/>
              </a:spcBef>
              <a:spcAft>
                <a:spcPts val="0"/>
              </a:spcAft>
              <a:buFont typeface="Wingdings" panose="05000000000000000000" pitchFamily="2" charset="2"/>
              <a:buChar char="Ø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Planned modifications that are not yet in the model (thanks to </a:t>
            </a:r>
            <a:r>
              <a:rPr lang="en-US" sz="2000" dirty="0">
                <a:latin typeface="Myriad Pro"/>
                <a:ea typeface="Myriad Pro" charset="0"/>
                <a:cs typeface="Courier New" panose="02070309020205020404" pitchFamily="49" charset="0"/>
              </a:rPr>
              <a:t>B. </a:t>
            </a:r>
            <a:r>
              <a:rPr lang="en-US" sz="2000" dirty="0" err="1">
                <a:latin typeface="Myriad Pro"/>
                <a:ea typeface="Myriad Pro" charset="0"/>
                <a:cs typeface="Courier New" panose="02070309020205020404" pitchFamily="49" charset="0"/>
              </a:rPr>
              <a:t>Salvant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): </a:t>
            </a:r>
            <a:b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</a:b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experimental chamber upgrades (CMS, ALICE,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VELO and SMOG2 (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LHCb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in-situ </a:t>
            </a:r>
            <a:r>
              <a:rPr lang="en-US" sz="2000" b="0" dirty="0" err="1">
                <a:latin typeface="Myriad Pro"/>
                <a:ea typeface="Myriad Pro" charset="0"/>
                <a:cs typeface="Courier New" panose="02070309020205020404" pitchFamily="49" charset="0"/>
              </a:rPr>
              <a:t>aC</a:t>
            </a: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-coating in Q5 and Q6 (beam screens of stand-alones),</a:t>
            </a:r>
          </a:p>
          <a:p>
            <a:pPr marL="800100" lvl="1" indent="-342900">
              <a:spcBef>
                <a:spcPts val="600"/>
              </a:spcBef>
              <a:spcAft>
                <a:spcPts val="0"/>
              </a:spcAft>
              <a:buFont typeface="ZapfDingbatsITC" charset="0"/>
              <a:buChar char="✘"/>
            </a:pPr>
            <a:r>
              <a:rPr lang="en-US" sz="2000" b="0" dirty="0">
                <a:latin typeface="Myriad Pro"/>
                <a:ea typeface="Myriad Pro" charset="0"/>
                <a:cs typeface="Courier New" panose="02070309020205020404" pitchFamily="49" charset="0"/>
              </a:rPr>
              <a:t>new BGC (negligible) and potential new beam instrumentation.</a:t>
            </a:r>
          </a:p>
        </p:txBody>
      </p:sp>
    </p:spTree>
    <p:extLst>
      <p:ext uri="{BB962C8B-B14F-4D97-AF65-F5344CB8AC3E}">
        <p14:creationId xmlns:p14="http://schemas.microsoft.com/office/powerpoint/2010/main" val="15486503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>
            <a:extLst>
              <a:ext uri="{FF2B5EF4-FFF2-40B4-BE49-F238E27FC236}">
                <a16:creationId xmlns:a16="http://schemas.microsoft.com/office/drawing/2014/main" id="{09A9C022-92C8-434D-8841-12B9ECB4063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4099"/>
          <a:stretch/>
        </p:blipFill>
        <p:spPr>
          <a:xfrm>
            <a:off x="0" y="1891101"/>
            <a:ext cx="4664384" cy="2241840"/>
          </a:xfrm>
          <a:prstGeom prst="rect">
            <a:avLst/>
          </a:prstGeom>
        </p:spPr>
      </p:pic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4E3A6C-39DD-48AB-A12C-7AFDB8109F3D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C38CB6F-C0BC-4FC9-84EE-D88187ABE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 - Recommendation</a:t>
            </a:r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9C7550A0-440C-7245-9B39-EFA76F7969E5}"/>
              </a:ext>
            </a:extLst>
          </p:cNvPr>
          <p:cNvSpPr txBox="1">
            <a:spLocks/>
          </p:cNvSpPr>
          <p:nvPr/>
        </p:nvSpPr>
        <p:spPr>
          <a:xfrm>
            <a:off x="533400" y="914399"/>
            <a:ext cx="8204982" cy="5546725"/>
          </a:xfrm>
          <a:prstGeom prst="rect">
            <a:avLst/>
          </a:prstGeom>
        </p:spPr>
        <p:txBody>
          <a:bodyPr vert="horz" lIns="0" tIns="45720" rIns="0" bIns="45720" rtlCol="0">
            <a:normAutofit fontScale="92500" lnSpcReduction="10000"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200" b="0" dirty="0">
                <a:solidFill>
                  <a:srgbClr val="FF0000"/>
                </a:solidFill>
              </a:rPr>
              <a:t>Improvements are expected with higher bunch intensities</a:t>
            </a:r>
            <a:r>
              <a:rPr lang="en-US" sz="2200" b="0" dirty="0"/>
              <a:t>, allowing for a reduction of the octupole current:</a:t>
            </a:r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0" dirty="0"/>
          </a:p>
          <a:p>
            <a:pPr marL="457200" lvl="2" indent="0" fontAlgn="auto">
              <a:buClr>
                <a:schemeClr val="tx1"/>
              </a:buClr>
              <a:buNone/>
            </a:pPr>
            <a:endParaRPr lang="en-US" sz="1900" b="0" dirty="0"/>
          </a:p>
          <a:p>
            <a:pPr marL="457200" lvl="2" indent="0" fontAlgn="auto">
              <a:buClr>
                <a:schemeClr val="tx1"/>
              </a:buClr>
              <a:buNone/>
            </a:pPr>
            <a:r>
              <a:rPr lang="en-US" sz="2100" b="0" dirty="0"/>
              <a:t>⟹ </a:t>
            </a:r>
            <a:r>
              <a:rPr lang="en-US" sz="2100" b="0" dirty="0">
                <a:solidFill>
                  <a:srgbClr val="FF0000"/>
                </a:solidFill>
              </a:rPr>
              <a:t>50 A and Q’~15-20</a:t>
            </a:r>
            <a:r>
              <a:rPr lang="en-US" sz="2100" b="0" dirty="0"/>
              <a:t> (for 1.8 </a:t>
            </a:r>
            <a:r>
              <a:rPr lang="en-US" sz="2100" b="0" dirty="0" err="1"/>
              <a:t>μm</a:t>
            </a:r>
            <a:r>
              <a:rPr lang="en-US" sz="2100" b="0" dirty="0"/>
              <a:t> emittance) is a very safe starting point.</a:t>
            </a:r>
          </a:p>
          <a:p>
            <a:pPr marL="457200" lvl="2" indent="0" fontAlgn="auto">
              <a:buClr>
                <a:schemeClr val="tx1"/>
              </a:buClr>
              <a:buNone/>
            </a:pPr>
            <a:r>
              <a:rPr lang="en-US" sz="2100" b="0" dirty="0"/>
              <a:t>⟹ Possibility to relax these can be determined empirically.</a:t>
            </a:r>
          </a:p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2200" b="0" dirty="0"/>
              <a:t>The </a:t>
            </a:r>
            <a:r>
              <a:rPr lang="en-US" sz="2200" b="0" dirty="0">
                <a:solidFill>
                  <a:schemeClr val="accent1"/>
                </a:solidFill>
              </a:rPr>
              <a:t>octupole current </a:t>
            </a:r>
            <a:r>
              <a:rPr lang="en-US" sz="2200" b="0" dirty="0"/>
              <a:t>should be </a:t>
            </a:r>
            <a:r>
              <a:rPr lang="en-US" sz="2200" b="0" dirty="0">
                <a:solidFill>
                  <a:schemeClr val="accent1"/>
                </a:solidFill>
              </a:rPr>
              <a:t>scaled inversely proportional</a:t>
            </a:r>
            <a:r>
              <a:rPr lang="en-US" sz="2200" b="0" dirty="0"/>
              <a:t> to the </a:t>
            </a:r>
            <a:r>
              <a:rPr lang="en-US" sz="2200" b="0" dirty="0">
                <a:solidFill>
                  <a:schemeClr val="accent1"/>
                </a:solidFill>
              </a:rPr>
              <a:t>transverse emittance</a:t>
            </a:r>
            <a:r>
              <a:rPr lang="en-US" sz="2200" b="0" dirty="0"/>
              <a:t>.</a:t>
            </a:r>
          </a:p>
        </p:txBody>
      </p:sp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5D5CAE4-2E63-4B44-8342-5E31278FF3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6905" y="4069960"/>
            <a:ext cx="3463778" cy="502040"/>
          </a:xfrm>
        </p:spPr>
        <p:txBody>
          <a:bodyPr>
            <a:normAutofit/>
          </a:bodyPr>
          <a:lstStyle/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strike="noStrike" spc="-1" dirty="0">
                <a:latin typeface="Arial"/>
              </a:rPr>
              <a:t>A. Romano et al., Phys. Rev. Accel. Beams 21, 061002 (2018)</a:t>
            </a: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strike="noStrike" spc="-1" dirty="0">
                <a:latin typeface="Arial"/>
              </a:rPr>
              <a:t>G. </a:t>
            </a:r>
            <a:r>
              <a:rPr lang="en-US" sz="800" b="1" strike="noStrike" spc="-1" dirty="0" err="1">
                <a:latin typeface="Arial"/>
              </a:rPr>
              <a:t>Iadarola,et</a:t>
            </a:r>
            <a:r>
              <a:rPr lang="en-US" sz="800" b="1" strike="noStrike" spc="-1" dirty="0">
                <a:latin typeface="Arial"/>
              </a:rPr>
              <a:t> al., Chamonix 2018</a:t>
            </a:r>
            <a:endParaRPr lang="en-US" sz="800" b="1" spc="-1" dirty="0">
              <a:latin typeface="Arial"/>
            </a:endParaRPr>
          </a:p>
          <a:p>
            <a:pPr mar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800" b="1" dirty="0"/>
              <a:t>L. Sabato et al., CERN-ACC-NOTE-2020-0050</a:t>
            </a:r>
          </a:p>
        </p:txBody>
      </p:sp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9FFF46D7-454E-C64C-B573-2347D394FB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45352" y="1894064"/>
            <a:ext cx="4871832" cy="22320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18D86EBF-68D2-1B46-BDA6-914FDDC6894D}"/>
              </a:ext>
            </a:extLst>
          </p:cNvPr>
          <p:cNvSpPr txBox="1"/>
          <p:nvPr/>
        </p:nvSpPr>
        <p:spPr>
          <a:xfrm>
            <a:off x="4781561" y="1524000"/>
            <a:ext cx="395682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1.8e11 p+/b, </a:t>
            </a:r>
            <a:r>
              <a:rPr lang="en-US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0 A</a:t>
            </a:r>
            <a:r>
              <a:rPr lang="en-US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in octupoles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(12b-trains) </a:t>
            </a:r>
            <a:endParaRPr lang="en-US" b="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8F94526-D423-1142-A27B-AEC8CA3DC08F}"/>
              </a:ext>
            </a:extLst>
          </p:cNvPr>
          <p:cNvSpPr txBox="1"/>
          <p:nvPr/>
        </p:nvSpPr>
        <p:spPr>
          <a:xfrm>
            <a:off x="6909849" y="2169598"/>
            <a:ext cx="155017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Fully stable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85A3639-10B6-E547-AA45-66712B21A5A8}"/>
              </a:ext>
            </a:extLst>
          </p:cNvPr>
          <p:cNvSpPr txBox="1"/>
          <p:nvPr/>
        </p:nvSpPr>
        <p:spPr>
          <a:xfrm>
            <a:off x="596898" y="1555510"/>
            <a:ext cx="406748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0.7e11 p+/b, </a:t>
            </a:r>
            <a:r>
              <a:rPr lang="en-US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56 A </a:t>
            </a:r>
            <a:r>
              <a:rPr lang="en-US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in octupoles </a:t>
            </a:r>
            <a:r>
              <a:rPr lang="en-US" b="0" dirty="0">
                <a:latin typeface="Myriad Pro" charset="0"/>
                <a:ea typeface="Myriad Pro" charset="0"/>
                <a:cs typeface="Myriad Pro" charset="0"/>
              </a:rPr>
              <a:t>(12b-trains) </a:t>
            </a:r>
            <a:endParaRPr lang="en-US" b="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CC657-753B-3943-B41C-E9851FEDC45D}"/>
              </a:ext>
            </a:extLst>
          </p:cNvPr>
          <p:cNvSpPr txBox="1"/>
          <p:nvPr/>
        </p:nvSpPr>
        <p:spPr>
          <a:xfrm>
            <a:off x="723461" y="2038682"/>
            <a:ext cx="31430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Some unstable bunches</a:t>
            </a:r>
          </a:p>
        </p:txBody>
      </p:sp>
    </p:spTree>
    <p:extLst>
      <p:ext uri="{BB962C8B-B14F-4D97-AF65-F5344CB8AC3E}">
        <p14:creationId xmlns:p14="http://schemas.microsoft.com/office/powerpoint/2010/main" val="933497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36F401-931F-4FF4-BCAB-E965625821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2000" y="914400"/>
            <a:ext cx="7543801" cy="5334000"/>
          </a:xfrm>
        </p:spPr>
        <p:txBody>
          <a:bodyPr>
            <a:normAutofit lnSpcReduction="10000"/>
          </a:bodyPr>
          <a:lstStyle/>
          <a:p>
            <a:pPr marL="342000" indent="-342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>
                <a:solidFill>
                  <a:srgbClr val="FF0000"/>
                </a:solidFill>
              </a:rPr>
              <a:t>Weak single bunch instabilities </a:t>
            </a:r>
            <a:r>
              <a:rPr lang="en-US" dirty="0"/>
              <a:t>were observed at the beginning of the ramp, similarly to those of </a:t>
            </a:r>
            <a:r>
              <a:rPr lang="en-US" dirty="0">
                <a:solidFill>
                  <a:srgbClr val="FF0000"/>
                </a:solidFill>
              </a:rPr>
              <a:t>injection</a:t>
            </a:r>
            <a:r>
              <a:rPr lang="en-US" dirty="0"/>
              <a:t> (e-cloud).</a:t>
            </a:r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endParaRPr lang="en-US" dirty="0"/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ü"/>
            </a:pPr>
            <a:r>
              <a:rPr lang="en-US" dirty="0"/>
              <a:t>Still </a:t>
            </a:r>
            <a:r>
              <a:rPr lang="en-US" dirty="0">
                <a:solidFill>
                  <a:schemeClr val="accent1"/>
                </a:solidFill>
              </a:rPr>
              <a:t>well-contained if octupole and chromaticity starts at injection values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/>
              <a:t>marginal impact on the beam quality at flat top).</a:t>
            </a:r>
          </a:p>
          <a:p>
            <a:pPr marL="292608" lvl="1" indent="0">
              <a:buClr>
                <a:schemeClr val="tx1"/>
              </a:buClr>
              <a:buNone/>
            </a:pPr>
            <a:r>
              <a:rPr lang="en-US" sz="2000" dirty="0"/>
              <a:t>⟹ </a:t>
            </a:r>
            <a:r>
              <a:rPr lang="en-US" sz="2000" dirty="0">
                <a:solidFill>
                  <a:srgbClr val="FF0000"/>
                </a:solidFill>
              </a:rPr>
              <a:t>Incorporate injection settings into the ramp </a:t>
            </a:r>
            <a:r>
              <a:rPr lang="en-US" sz="2000" dirty="0"/>
              <a:t>– in particular octupoles &amp; chromaticity. ADT gain can be reduced (50 turns).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FDDD856-37E1-49E6-A5C6-6196E1929CD3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CA873C3-EBDA-4C21-9514-3AF5A88258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/>
              <a:t>Ramp - Lessons learned and recommendations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7706925-4342-844C-9804-5ACDF1A273F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1524000"/>
            <a:ext cx="4876800" cy="332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56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4E0D27F-84CF-4EA0-B844-97407601D80E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381000" y="838199"/>
                <a:ext cx="8458199" cy="1143001"/>
              </a:xfrm>
            </p:spPr>
            <p:txBody>
              <a:bodyPr>
                <a:normAutofit fontScale="85000" lnSpcReduction="10000"/>
              </a:bodyPr>
              <a:lstStyle/>
              <a:p>
                <a:pPr marL="342000" indent="-342000">
                  <a:buClr>
                    <a:schemeClr val="tx1"/>
                  </a:buClr>
                  <a:buFont typeface="Wingdings" panose="05000000000000000000" pitchFamily="2" charset="2"/>
                  <a:buChar char="Ø"/>
                </a:pPr>
                <a:r>
                  <a:rPr lang="en-US" dirty="0"/>
                  <a:t>Reliable recommendations provided, considering an </a:t>
                </a:r>
                <a:r>
                  <a:rPr lang="en-US" b="1" dirty="0">
                    <a:solidFill>
                      <a:srgbClr val="FF0000"/>
                    </a:solidFill>
                  </a:rPr>
                  <a:t>empirical factor 2 </a:t>
                </a:r>
                <a:r>
                  <a:rPr lang="en-US" dirty="0" err="1"/>
                  <a:t>w.r.t</a:t>
                </a:r>
                <a:r>
                  <a:rPr lang="en-US" dirty="0"/>
                  <a:t>. model (</a:t>
                </a:r>
                <a:r>
                  <a:rPr lang="en-US" dirty="0">
                    <a:solidFill>
                      <a:srgbClr val="FF0000"/>
                    </a:solidFill>
                  </a:rPr>
                  <a:t>full machine impedance</a:t>
                </a:r>
                <a:r>
                  <a:rPr lang="en-US" dirty="0">
                    <a:solidFill>
                      <a:schemeClr val="tx1"/>
                    </a:solidFill>
                  </a:rPr>
                  <a:t> +</a:t>
                </a:r>
                <a:r>
                  <a:rPr lang="en-US" dirty="0"/>
                  <a:t> ADT + Landau damping from arc octupoles).</a:t>
                </a:r>
              </a:p>
              <a:p>
                <a:pPr marL="799200" lvl="2" indent="-342000">
                  <a:buClr>
                    <a:schemeClr val="tx1"/>
                  </a:buClr>
                  <a:buFont typeface="Wingdings" pitchFamily="2" charset="2"/>
                  <a:buChar char="§"/>
                </a:pPr>
                <a:r>
                  <a:rPr lang="en-US" sz="1700" dirty="0"/>
                  <a:t>Provided </a:t>
                </a:r>
                <a:r>
                  <a:rPr lang="en-US" sz="1700" b="1" dirty="0"/>
                  <a:t>linear coupling </a:t>
                </a:r>
                <a:r>
                  <a:rPr lang="en-US" sz="1700" dirty="0"/>
                  <a:t>is under control (</a:t>
                </a:r>
                <a14:m>
                  <m:oMath xmlns:m="http://schemas.openxmlformats.org/officeDocument/2006/math">
                    <m:r>
                      <a:rPr lang="en-US" sz="1700" b="0" i="0" smtClean="0">
                        <a:solidFill>
                          <a:srgbClr val="836967"/>
                        </a:solidFill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US" sz="1700" i="1" smtClean="0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1700" i="1" smtClean="0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1700" i="1" smtClean="0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 i="1" smtClean="0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1700" b="0" i="1" smtClean="0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1700" i="1" smtClean="0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1700" i="1" smtClean="0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US" sz="1700" i="1" smtClean="0"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17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1700" i="1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1700" dirty="0"/>
                  <a:t> ) and </a:t>
                </a:r>
                <a:r>
                  <a:rPr lang="en-US" sz="1700" b="1" dirty="0"/>
                  <a:t>detuning from lattice non-linearities</a:t>
                </a:r>
                <a:r>
                  <a:rPr lang="en-US" sz="1700" dirty="0"/>
                  <a:t> is corrected / compensated</a:t>
                </a:r>
              </a:p>
            </p:txBody>
          </p:sp>
        </mc:Choice>
        <mc:Fallback xmlns="">
          <p:sp>
            <p:nvSpPr>
              <p:cNvPr id="2" name="Content Placeholder 1">
                <a:extLst>
                  <a:ext uri="{FF2B5EF4-FFF2-40B4-BE49-F238E27FC236}">
                    <a16:creationId xmlns:a16="http://schemas.microsoft.com/office/drawing/2014/main" id="{14E0D27F-84CF-4EA0-B844-97407601D80E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1000" y="838199"/>
                <a:ext cx="8458199" cy="1143001"/>
              </a:xfrm>
              <a:blipFill>
                <a:blip r:embed="rId2"/>
                <a:stretch>
                  <a:fillRect l="-1442" t="-585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6430159-9F6E-42DF-9512-3FCD638AE477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BFECD3C-C05A-4071-8057-15A999198E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/>
              <a:t>Flat top - Lessons learned from Run 2</a:t>
            </a:r>
          </a:p>
        </p:txBody>
      </p:sp>
      <p:pic>
        <p:nvPicPr>
          <p:cNvPr id="6" name="Picture 5" descr="Chart, scatter chart&#10;&#10;Description automatically generated">
            <a:extLst>
              <a:ext uri="{FF2B5EF4-FFF2-40B4-BE49-F238E27FC236}">
                <a16:creationId xmlns:a16="http://schemas.microsoft.com/office/drawing/2014/main" id="{881925A1-F31F-47D3-AE27-291533AE6F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5412" y="1885950"/>
            <a:ext cx="3276600" cy="2457450"/>
          </a:xfrm>
          <a:prstGeom prst="rect">
            <a:avLst/>
          </a:prstGeom>
        </p:spPr>
      </p:pic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FBB4FBF2-C74C-45A2-ADF6-F17366973607}"/>
              </a:ext>
            </a:extLst>
          </p:cNvPr>
          <p:cNvSpPr txBox="1">
            <a:spLocks/>
          </p:cNvSpPr>
          <p:nvPr/>
        </p:nvSpPr>
        <p:spPr>
          <a:xfrm>
            <a:off x="381000" y="4366755"/>
            <a:ext cx="8686800" cy="1752600"/>
          </a:xfrm>
          <a:prstGeom prst="rect">
            <a:avLst/>
          </a:prstGeom>
        </p:spPr>
        <p:txBody>
          <a:bodyPr vert="horz" lIns="0" tIns="45720" rIns="0" bIns="45720" rtlCol="0">
            <a:noAutofit/>
          </a:bodyPr>
          <a:lstStyle>
            <a:lvl1pPr marL="91440" indent="-91440" algn="l" defTabSz="914400" rtl="0" eaLnBrk="1" latinLnBrk="0" hangingPunct="1">
              <a:lnSpc>
                <a:spcPct val="90000"/>
              </a:lnSpc>
              <a:spcBef>
                <a:spcPts val="1200"/>
              </a:spcBef>
              <a:spcAft>
                <a:spcPts val="200"/>
              </a:spcAft>
              <a:buClr>
                <a:schemeClr val="accent1"/>
              </a:buClr>
              <a:buSzPct val="100000"/>
              <a:buFont typeface="Calibri" panose="020F0502020204030204" pitchFamily="34" charset="0"/>
              <a:buChar char=" 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1pPr>
            <a:lvl2pPr marL="38404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2pPr>
            <a:lvl3pPr marL="56692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3pPr>
            <a:lvl4pPr marL="74980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4pPr>
            <a:lvl5pPr marL="932688" indent="-18288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Myriad Pro" charset="0"/>
                <a:ea typeface="Myriad Pro" charset="0"/>
                <a:cs typeface="Myriad Pro" charset="0"/>
              </a:defRPr>
            </a:lvl5pPr>
            <a:lvl6pPr marL="11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3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15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1700000" indent="-228600" algn="l" defTabSz="914400" rtl="0" eaLnBrk="1" latinLnBrk="0" hangingPunct="1">
              <a:lnSpc>
                <a:spcPct val="90000"/>
              </a:lnSpc>
              <a:spcBef>
                <a:spcPts val="200"/>
              </a:spcBef>
              <a:spcAft>
                <a:spcPts val="400"/>
              </a:spcAft>
              <a:buClr>
                <a:schemeClr val="accent1"/>
              </a:buClr>
              <a:buFont typeface="Calibri" pitchFamily="34" charset="0"/>
              <a:buChar char="◦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000" indent="-342000" fontAlgn="auto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b="0" dirty="0">
                <a:solidFill>
                  <a:srgbClr val="FF0000"/>
                </a:solidFill>
              </a:rPr>
              <a:t>Empirical factor 2 can be understood </a:t>
            </a:r>
            <a:r>
              <a:rPr lang="en-US" sz="1600" b="0" dirty="0"/>
              <a:t>knowing the </a:t>
            </a:r>
            <a:r>
              <a:rPr lang="en-US" sz="1600" dirty="0">
                <a:solidFill>
                  <a:schemeClr val="accent1"/>
                </a:solidFill>
              </a:rPr>
              <a:t>impact of noise on Landau damping</a:t>
            </a:r>
            <a:r>
              <a:rPr lang="en-US" sz="1600" b="0" dirty="0"/>
              <a:t>, within uncertainties (noise amplitude, impedance, residual coupling, emittance measurement).</a:t>
            </a:r>
          </a:p>
          <a:p>
            <a:pPr marL="799200" lvl="2" indent="-342000" fontAlgn="auto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b="0" dirty="0">
                <a:solidFill>
                  <a:schemeClr val="accent1"/>
                </a:solidFill>
              </a:rPr>
              <a:t>noise reduction in the ADT pickups beneficial </a:t>
            </a:r>
            <a:r>
              <a:rPr lang="en-US" sz="1600" b="0" dirty="0"/>
              <a:t>(upgrade in LS2 – see talk by M. </a:t>
            </a:r>
            <a:r>
              <a:rPr lang="en-US" sz="1600" b="0" dirty="0" err="1"/>
              <a:t>Soderen</a:t>
            </a:r>
            <a:r>
              <a:rPr lang="en-US" sz="1600" b="0" dirty="0"/>
              <a:t>), </a:t>
            </a:r>
          </a:p>
          <a:p>
            <a:pPr marL="799200" lvl="2" indent="-342000" fontAlgn="auto">
              <a:spcAft>
                <a:spcPts val="0"/>
              </a:spcAft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1600" b="0" dirty="0"/>
              <a:t>… but impact on stability at flat top remains </a:t>
            </a:r>
            <a:r>
              <a:rPr lang="en-US" sz="1600" b="0" dirty="0">
                <a:solidFill>
                  <a:srgbClr val="FF0000"/>
                </a:solidFill>
              </a:rPr>
              <a:t>marginal</a:t>
            </a:r>
            <a:r>
              <a:rPr lang="en-US" sz="1600" b="0" dirty="0"/>
              <a:t> (residual noise in the machine).</a:t>
            </a:r>
          </a:p>
          <a:p>
            <a:pPr marL="342000" indent="-342000" fontAlgn="auto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sz="1600" b="0" dirty="0"/>
              <a:t>Currently the </a:t>
            </a:r>
            <a:r>
              <a:rPr lang="en-US" sz="1600" b="0" dirty="0">
                <a:solidFill>
                  <a:schemeClr val="accent1"/>
                </a:solidFill>
              </a:rPr>
              <a:t>chromaticity</a:t>
            </a:r>
            <a:r>
              <a:rPr lang="en-US" sz="1600" b="0" dirty="0"/>
              <a:t> is kept high (</a:t>
            </a:r>
            <a:r>
              <a:rPr lang="en-US" sz="1600" b="0" dirty="0">
                <a:solidFill>
                  <a:schemeClr val="accent1"/>
                </a:solidFill>
              </a:rPr>
              <a:t>15</a:t>
            </a:r>
            <a:r>
              <a:rPr lang="en-US" sz="1600" b="0" dirty="0"/>
              <a:t>) to avoid small (or even negative) values.</a:t>
            </a:r>
          </a:p>
        </p:txBody>
      </p:sp>
      <p:pic>
        <p:nvPicPr>
          <p:cNvPr id="8" name="Picture 7" descr="Chart, line chart, histogram&#10;&#10;Description automatically generated">
            <a:extLst>
              <a:ext uri="{FF2B5EF4-FFF2-40B4-BE49-F238E27FC236}">
                <a16:creationId xmlns:a16="http://schemas.microsoft.com/office/drawing/2014/main" id="{6E525986-5E94-48DF-94D0-1354D6C204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6487" y="1828800"/>
            <a:ext cx="3276600" cy="2457450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355D992B-818A-46C8-982A-5A32DA44FBEF}"/>
              </a:ext>
            </a:extLst>
          </p:cNvPr>
          <p:cNvSpPr txBox="1"/>
          <p:nvPr/>
        </p:nvSpPr>
        <p:spPr>
          <a:xfrm>
            <a:off x="3886200" y="5922317"/>
            <a:ext cx="532637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b="1" dirty="0"/>
              <a:t>L. R. Carver et al., Phys. Rev. Accel. Beams 21, 044401 (2018)</a:t>
            </a:r>
            <a:endParaRPr lang="en-US" sz="800" dirty="0"/>
          </a:p>
          <a:p>
            <a:pPr algn="r"/>
            <a:r>
              <a:rPr lang="en-US" sz="800" dirty="0"/>
              <a:t>X. </a:t>
            </a:r>
            <a:r>
              <a:rPr lang="en-US" sz="800" dirty="0" err="1"/>
              <a:t>Buffat</a:t>
            </a:r>
            <a:r>
              <a:rPr lang="en-US" sz="800" dirty="0"/>
              <a:t> et al., in proceedings of Evian 2019</a:t>
            </a:r>
          </a:p>
          <a:p>
            <a:pPr algn="r"/>
            <a:r>
              <a:rPr lang="en-US" sz="800" dirty="0"/>
              <a:t>S.V. </a:t>
            </a:r>
            <a:r>
              <a:rPr lang="en-US" sz="800" dirty="0" err="1"/>
              <a:t>Furuseth</a:t>
            </a:r>
            <a:r>
              <a:rPr lang="en-US" sz="800" dirty="0"/>
              <a:t> and X. Buffat, Phys. Rev. Accel. Beams 23, 11440 (2020)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6CB7AF8-7898-B348-9416-FC3AC9A04440}"/>
              </a:ext>
            </a:extLst>
          </p:cNvPr>
          <p:cNvSpPr txBox="1"/>
          <p:nvPr/>
        </p:nvSpPr>
        <p:spPr>
          <a:xfrm>
            <a:off x="98612" y="2230450"/>
            <a:ext cx="121919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No unstable cases above this line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E49F89B-1894-244F-88C9-9E80530AA21B}"/>
              </a:ext>
            </a:extLst>
          </p:cNvPr>
          <p:cNvCxnSpPr>
            <a:cxnSpLocks/>
            <a:stCxn id="5" idx="3"/>
          </p:cNvCxnSpPr>
          <p:nvPr/>
        </p:nvCxnSpPr>
        <p:spPr>
          <a:xfrm>
            <a:off x="1317811" y="2645949"/>
            <a:ext cx="952500" cy="402051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451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>
            <a:extLst>
              <a:ext uri="{FF2B5EF4-FFF2-40B4-BE49-F238E27FC236}">
                <a16:creationId xmlns:a16="http://schemas.microsoft.com/office/drawing/2014/main" id="{72D6157B-734F-D64E-89A4-19555A5FB9D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172" t="8356" r="8189"/>
          <a:stretch/>
        </p:blipFill>
        <p:spPr>
          <a:xfrm>
            <a:off x="2496969" y="3276600"/>
            <a:ext cx="3880353" cy="3078396"/>
          </a:xfrm>
          <a:prstGeom prst="rect">
            <a:avLst/>
          </a:prstGeom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92B48307-7797-4B0F-AA0B-E9446F37A8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22959" y="838200"/>
            <a:ext cx="7543801" cy="4878494"/>
          </a:xfrm>
        </p:spPr>
        <p:txBody>
          <a:bodyPr/>
          <a:lstStyle/>
          <a:p>
            <a:pPr marL="342000" indent="-342000">
              <a:buClr>
                <a:schemeClr val="tx1"/>
              </a:buClr>
              <a:buFont typeface="Wingdings" pitchFamily="2" charset="2"/>
              <a:buChar char="Ø"/>
            </a:pPr>
            <a:r>
              <a:rPr lang="en-US" dirty="0"/>
              <a:t>Regarding impedance-related instabilities, flat top is </a:t>
            </a:r>
            <a:r>
              <a:rPr lang="en-US" dirty="0">
                <a:solidFill>
                  <a:srgbClr val="FF0000"/>
                </a:solidFill>
              </a:rPr>
              <a:t>the most critical part of the cycle</a:t>
            </a:r>
            <a:r>
              <a:rPr lang="en-US" dirty="0"/>
              <a:t>:</a:t>
            </a:r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collimators (main impedance contributors) at the </a:t>
            </a:r>
            <a:r>
              <a:rPr lang="en-US" dirty="0">
                <a:solidFill>
                  <a:srgbClr val="FF0000"/>
                </a:solidFill>
              </a:rPr>
              <a:t>tightest settings</a:t>
            </a:r>
            <a:r>
              <a:rPr lang="en-US" dirty="0"/>
              <a:t>,</a:t>
            </a:r>
          </a:p>
          <a:p>
            <a:pPr marL="634608" lvl="1" indent="-342000">
              <a:buClr>
                <a:schemeClr val="tx1"/>
              </a:buClr>
              <a:buFont typeface="Wingdings" pitchFamily="2" charset="2"/>
              <a:buChar char="§"/>
            </a:pPr>
            <a:r>
              <a:rPr lang="en-US" dirty="0"/>
              <a:t>we get </a:t>
            </a:r>
            <a:r>
              <a:rPr lang="en-US" dirty="0">
                <a:solidFill>
                  <a:srgbClr val="FF0000"/>
                </a:solidFill>
              </a:rPr>
              <a:t>only later </a:t>
            </a:r>
            <a:r>
              <a:rPr lang="en-US" dirty="0"/>
              <a:t>the large, stabilizing effect from </a:t>
            </a:r>
            <a:r>
              <a:rPr lang="en-US" dirty="0">
                <a:solidFill>
                  <a:schemeClr val="accent1"/>
                </a:solidFill>
              </a:rPr>
              <a:t>head-on </a:t>
            </a:r>
            <a:r>
              <a:rPr lang="en-US" dirty="0" err="1">
                <a:solidFill>
                  <a:schemeClr val="accent1"/>
                </a:solidFill>
              </a:rPr>
              <a:t>tunespread</a:t>
            </a:r>
            <a:r>
              <a:rPr lang="en-US" dirty="0">
                <a:solidFill>
                  <a:schemeClr val="accent1"/>
                </a:solidFill>
              </a:rPr>
              <a:t> </a:t>
            </a:r>
            <a:r>
              <a:rPr lang="en-US" dirty="0"/>
              <a:t>(in stable beam, when collisions are established).</a:t>
            </a:r>
          </a:p>
          <a:p>
            <a:pPr marL="342000" indent="-3420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Ø"/>
            </a:pPr>
            <a:r>
              <a:rPr lang="en-US" sz="1800" dirty="0"/>
              <a:t>The most critical stability threshold is in </a:t>
            </a:r>
            <a:r>
              <a:rPr lang="en-US" sz="1800" dirty="0">
                <a:solidFill>
                  <a:srgbClr val="FF0000"/>
                </a:solidFill>
              </a:rPr>
              <a:t>single-beam</a:t>
            </a:r>
            <a:r>
              <a:rPr lang="en-US" sz="1800" dirty="0"/>
              <a:t> (long-range interactions have a beneficial effect with positive octupole polarity, but vary from bunch to bunch ⟶ we do not include them here).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D877B0-0C3A-4F92-979F-4D176440B4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D34AD7-528A-489E-AD3F-F8AC0E4A2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top prediction – octupole vs. Q’</a:t>
            </a:r>
          </a:p>
        </p:txBody>
      </p:sp>
      <p:sp>
        <p:nvSpPr>
          <p:cNvPr id="6" name="TextBox 6">
            <a:extLst>
              <a:ext uri="{FF2B5EF4-FFF2-40B4-BE49-F238E27FC236}">
                <a16:creationId xmlns:a16="http://schemas.microsoft.com/office/drawing/2014/main" id="{798646A9-5814-544A-8F10-242402F70B92}"/>
              </a:ext>
            </a:extLst>
          </p:cNvPr>
          <p:cNvSpPr txBox="1"/>
          <p:nvPr/>
        </p:nvSpPr>
        <p:spPr>
          <a:xfrm>
            <a:off x="76200" y="3712601"/>
            <a:ext cx="2496617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en-US" sz="20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Octupole threshold vs. chromaticity 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(N=1.8e11 p+/b, 𝜀=1.8𝜇m, 25 ns, </a:t>
            </a:r>
            <a:r>
              <a:rPr lang="en-US" sz="1800" b="0" dirty="0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6.8 </a:t>
            </a:r>
            <a:r>
              <a:rPr lang="en-US" sz="1800" b="0" dirty="0" err="1">
                <a:solidFill>
                  <a:schemeClr val="accent1"/>
                </a:solidFill>
                <a:latin typeface="Myriad Pro"/>
                <a:ea typeface="Myriad Pro" charset="0"/>
                <a:cs typeface="Courier New" panose="02070309020205020404" pitchFamily="49" charset="0"/>
              </a:rPr>
              <a:t>TeV</a:t>
            </a:r>
            <a:r>
              <a:rPr lang="en-US" sz="1800" b="0" dirty="0">
                <a:latin typeface="Myriad Pro"/>
                <a:ea typeface="Myriad Pro" charset="0"/>
                <a:cs typeface="Courier New" panose="02070309020205020404" pitchFamily="49" charset="0"/>
              </a:rPr>
              <a:t>, single beam, 50 turns damper, factor 2 included, oct. &gt; 0)</a:t>
            </a:r>
            <a:endParaRPr lang="en-US" sz="2000" b="0" dirty="0">
              <a:latin typeface="Myriad Pro"/>
              <a:ea typeface="Myriad Pro" charset="0"/>
              <a:cs typeface="Courier New" panose="02070309020205020404" pitchFamily="49" charset="0"/>
            </a:endParaRPr>
          </a:p>
        </p:txBody>
      </p:sp>
      <p:cxnSp>
        <p:nvCxnSpPr>
          <p:cNvPr id="7" name="Connecteur droit avec flèche 16">
            <a:extLst>
              <a:ext uri="{FF2B5EF4-FFF2-40B4-BE49-F238E27FC236}">
                <a16:creationId xmlns:a16="http://schemas.microsoft.com/office/drawing/2014/main" id="{7E5867BD-7791-0340-8AC0-5F0195CB2D70}"/>
              </a:ext>
            </a:extLst>
          </p:cNvPr>
          <p:cNvCxnSpPr>
            <a:cxnSpLocks/>
            <a:stCxn id="8" idx="1"/>
            <a:endCxn id="16" idx="6"/>
          </p:cNvCxnSpPr>
          <p:nvPr/>
        </p:nvCxnSpPr>
        <p:spPr>
          <a:xfrm flipH="1">
            <a:off x="5791200" y="3891512"/>
            <a:ext cx="663246" cy="98389"/>
          </a:xfrm>
          <a:prstGeom prst="straightConnector1">
            <a:avLst/>
          </a:prstGeom>
          <a:ln w="38100">
            <a:solidFill>
              <a:schemeClr val="accent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ZoneTexte 19">
            <a:extLst>
              <a:ext uri="{FF2B5EF4-FFF2-40B4-BE49-F238E27FC236}">
                <a16:creationId xmlns:a16="http://schemas.microsoft.com/office/drawing/2014/main" id="{F689EC3B-2F84-EB4F-BCE6-09673E05EC42}"/>
              </a:ext>
            </a:extLst>
          </p:cNvPr>
          <p:cNvSpPr txBox="1"/>
          <p:nvPr/>
        </p:nvSpPr>
        <p:spPr>
          <a:xfrm>
            <a:off x="6454446" y="3429847"/>
            <a:ext cx="27118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This is the </a:t>
            </a:r>
            <a:r>
              <a:rPr lang="en-GB" sz="1800" b="0" dirty="0">
                <a:solidFill>
                  <a:schemeClr val="accent1"/>
                </a:solidFill>
                <a:latin typeface="Myriad Pro" charset="0"/>
                <a:ea typeface="Myriad Pro" charset="0"/>
                <a:cs typeface="Myriad Pro" charset="0"/>
              </a:rPr>
              <a:t>« plateau » </a:t>
            </a:r>
            <a:r>
              <a:rPr lang="en-GB" sz="1800" b="0" dirty="0">
                <a:latin typeface="Myriad Pro" charset="0"/>
                <a:ea typeface="Myriad Pro" charset="0"/>
                <a:cs typeface="Myriad Pro" charset="0"/>
              </a:rPr>
              <a:t>we usually consider « safe » (chromaticity uncertainty)</a:t>
            </a:r>
            <a:endParaRPr lang="en-GB" sz="1800" dirty="0">
              <a:solidFill>
                <a:schemeClr val="accent1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CAA37DCD-DE9D-AA42-BC15-2F898DF9B73E}"/>
              </a:ext>
            </a:extLst>
          </p:cNvPr>
          <p:cNvSpPr/>
          <p:nvPr/>
        </p:nvSpPr>
        <p:spPr>
          <a:xfrm>
            <a:off x="4648200" y="3712601"/>
            <a:ext cx="1143000" cy="554599"/>
          </a:xfrm>
          <a:prstGeom prst="ellipse">
            <a:avLst/>
          </a:prstGeom>
          <a:noFill/>
          <a:ln w="38100">
            <a:solidFill>
              <a:schemeClr val="accent1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7476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1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CD877B0-0C3A-4F92-979F-4D176440B44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E6D34AD7-528A-489E-AD3F-F8AC0E4A2D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top – recommendations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5A557EA-43BC-6448-890B-4F88D59B0402}"/>
                  </a:ext>
                </a:extLst>
              </p:cNvPr>
              <p:cNvSpPr txBox="1"/>
              <p:nvPr/>
            </p:nvSpPr>
            <p:spPr>
              <a:xfrm>
                <a:off x="381001" y="875943"/>
                <a:ext cx="8440270" cy="200112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42900" indent="-342900">
                  <a:spcBef>
                    <a:spcPts val="600"/>
                  </a:spcBef>
                  <a:spcAft>
                    <a:spcPts val="0"/>
                  </a:spcAft>
                  <a:buFont typeface="Wingdings" panose="05000000000000000000" pitchFamily="2" charset="2"/>
                  <a:buChar char="Ø"/>
                </a:pP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Beam / machine conditions: 25 ns beam, 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6.8 </a:t>
                </a:r>
                <a:r>
                  <a:rPr lang="en-US" sz="2000" b="0" dirty="0" err="1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TeV</a:t>
                </a:r>
                <a:r>
                  <a:rPr lang="en-US" sz="2000" b="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(including impact on collimator settings / tune shifts / Landau damping due to</a:t>
                </a:r>
                <a:r>
                  <a:rPr lang="en-US" sz="1800" b="0" dirty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7 </a:t>
                </a:r>
                <a:r>
                  <a:rPr lang="en-US" sz="1800" b="0" dirty="0" err="1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TeV</a:t>
                </a:r>
                <a:r>
                  <a:rPr lang="en-US" sz="1800" b="0" dirty="0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→ 6.8 </a:t>
                </a:r>
                <a:r>
                  <a:rPr lang="en-US" sz="1800" b="0" dirty="0" err="1">
                    <a:solidFill>
                      <a:srgbClr val="0038FF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TeV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  <a:endParaRPr lang="en-US" sz="2000" b="0" dirty="0">
                  <a:latin typeface="Myriad Pro"/>
                  <a:ea typeface="Myriad Pro" charset="0"/>
                  <a:cs typeface="Courier New" panose="02070309020205020404" pitchFamily="49" charset="0"/>
                </a:endParaRPr>
              </a:p>
              <a:p>
                <a:pPr marL="800100" lvl="1" indent="-342900">
                  <a:spcBef>
                    <a:spcPts val="6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Q’ ~15 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(see also MD plan) and</a:t>
                </a:r>
                <a:r>
                  <a:rPr lang="en-US" sz="200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coupling corrected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 (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000" i="1">
                            <a:solidFill>
                              <a:srgbClr val="836967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m:rPr>
                            <m:sty m:val="p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Δ</m:t>
                        </m:r>
                        <m:sSub>
                          <m:sSubPr>
                            <m:ctrlPr>
                              <a:rPr lang="en-US" sz="2000" i="1">
                                <a:solidFill>
                                  <a:srgbClr val="836967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latin typeface="Cambria Math" panose="02040503050406030204" pitchFamily="18" charset="0"/>
                              </a:rPr>
                              <m:t>𝑄</m:t>
                            </m:r>
                          </m:e>
                          <m:sub>
                            <m:r>
                              <a:rPr lang="en-US" sz="2000" b="0" i="1">
                                <a:latin typeface="Cambria Math" panose="02040503050406030204" pitchFamily="18" charset="0"/>
                              </a:rPr>
                              <m:t>𝑚𝑖𝑛</m:t>
                            </m:r>
                          </m:sub>
                        </m:sSub>
                      </m:num>
                      <m:den>
                        <m:r>
                          <m:rPr>
                            <m:sty m:val="p"/>
                          </m:rPr>
                          <a:rPr lang="en-US" sz="2000" i="1">
                            <a:latin typeface="Cambria Math" panose="02040503050406030204" pitchFamily="18" charset="0"/>
                          </a:rPr>
                          <m:t>Δ</m:t>
                        </m:r>
                        <m:r>
                          <a:rPr lang="en-US" sz="2000" i="1">
                            <a:latin typeface="Cambria Math" panose="02040503050406030204" pitchFamily="18" charset="0"/>
                          </a:rPr>
                          <m:t>𝑄</m:t>
                        </m:r>
                      </m:den>
                    </m:f>
                    <m:r>
                      <a:rPr lang="en-US" sz="2000" i="1">
                        <a:latin typeface="Cambria Math" panose="02040503050406030204" pitchFamily="18" charset="0"/>
                      </a:rPr>
                      <m:t>&lt;0</m:t>
                    </m:r>
                    <m:r>
                      <a:rPr lang="en-US" sz="2000" b="0" i="1">
                        <a:latin typeface="Cambria Math" panose="02040503050406030204" pitchFamily="18" charset="0"/>
                      </a:rPr>
                      <m:t>.</m:t>
                    </m:r>
                    <m:r>
                      <a:rPr lang="en-US" sz="2000" i="1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)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ADT gain at 50 turns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, with </a:t>
                </a:r>
                <a:r>
                  <a:rPr lang="en-US" sz="200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enhanced bandwidth</a:t>
                </a:r>
              </a:p>
              <a:p>
                <a:pPr marL="800100" lvl="1" indent="-342900">
                  <a:spcBef>
                    <a:spcPts val="600"/>
                  </a:spcBef>
                  <a:spcAft>
                    <a:spcPts val="0"/>
                  </a:spcAft>
                  <a:buFont typeface="Wingdings" pitchFamily="2" charset="2"/>
                  <a:buChar char="§"/>
                </a:pPr>
                <a:r>
                  <a:rPr lang="en-US" sz="2000" dirty="0">
                    <a:solidFill>
                      <a:srgbClr val="FF0000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octupole</a:t>
                </a:r>
                <a:r>
                  <a:rPr lang="en-US" sz="2000" dirty="0">
                    <a:solidFill>
                      <a:schemeClr val="accent1"/>
                    </a:solidFill>
                    <a:latin typeface="Myriad Pro"/>
                    <a:ea typeface="Myriad Pro" charset="0"/>
                    <a:cs typeface="Courier New" panose="02070309020205020404" pitchFamily="49" charset="0"/>
                  </a:rPr>
                  <a:t> </a:t>
                </a:r>
                <a:r>
                  <a:rPr lang="en-US" sz="200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current needed </a:t>
                </a:r>
                <a:r>
                  <a:rPr lang="en-US" sz="18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(max for 10 ≤ Q’ ≤ 20, include factor 2)</a:t>
                </a:r>
                <a:r>
                  <a:rPr lang="en-US" sz="2000" b="0" dirty="0">
                    <a:latin typeface="Myriad Pro"/>
                    <a:ea typeface="Myriad Pro" charset="0"/>
                    <a:cs typeface="Courier New" panose="02070309020205020404" pitchFamily="49" charset="0"/>
                  </a:rPr>
                  <a:t>:</a:t>
                </a: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15A557EA-43BC-6448-890B-4F88D59B0402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1001" y="875943"/>
                <a:ext cx="8440270" cy="2001125"/>
              </a:xfrm>
              <a:prstGeom prst="rect">
                <a:avLst/>
              </a:prstGeom>
              <a:blipFill>
                <a:blip r:embed="rId2"/>
                <a:stretch>
                  <a:fillRect l="-650" t="-1524" b="-487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aphicFrame>
        <p:nvGraphicFramePr>
          <p:cNvPr id="11" name="Tableau 2">
            <a:extLst>
              <a:ext uri="{FF2B5EF4-FFF2-40B4-BE49-F238E27FC236}">
                <a16:creationId xmlns:a16="http://schemas.microsoft.com/office/drawing/2014/main" id="{CE8E81B2-D8D6-8042-AC59-6584FF23873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474926"/>
              </p:ext>
            </p:extLst>
          </p:nvPr>
        </p:nvGraphicFramePr>
        <p:xfrm>
          <a:off x="838198" y="2901950"/>
          <a:ext cx="7632000" cy="34226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216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4901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03076">
                  <a:extLst>
                    <a:ext uri="{9D8B030D-6E8A-4147-A177-3AD203B41FA5}">
                      <a16:colId xmlns:a16="http://schemas.microsoft.com/office/drawing/2014/main" val="2330082890"/>
                    </a:ext>
                  </a:extLst>
                </a:gridCol>
                <a:gridCol w="1958261">
                  <a:extLst>
                    <a:ext uri="{9D8B030D-6E8A-4147-A177-3AD203B41FA5}">
                      <a16:colId xmlns:a16="http://schemas.microsoft.com/office/drawing/2014/main" val="677753111"/>
                    </a:ext>
                  </a:extLst>
                </a:gridCol>
              </a:tblGrid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 err="1"/>
                        <a:t>Brightness</a:t>
                      </a:r>
                      <a:r>
                        <a:rPr lang="fr-FR" dirty="0"/>
                        <a:t> [10</a:t>
                      </a:r>
                      <a:r>
                        <a:rPr lang="fr-FR" baseline="30000" dirty="0"/>
                        <a:t>11</a:t>
                      </a:r>
                      <a:r>
                        <a:rPr lang="fr-FR" dirty="0"/>
                        <a:t> p+/𝜇m]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 Oct. </a:t>
                      </a:r>
                      <a:r>
                        <a:rPr lang="fr-FR" dirty="0" err="1"/>
                        <a:t>Threshold</a:t>
                      </a:r>
                      <a:r>
                        <a:rPr lang="fr-FR" dirty="0"/>
                        <a:t> [A]</a:t>
                      </a:r>
                      <a:br>
                        <a:rPr lang="fr-FR" dirty="0"/>
                      </a:br>
                      <a:r>
                        <a:rPr lang="fr-FR" dirty="0"/>
                        <a:t>1.2 ns</a:t>
                      </a:r>
                      <a:br>
                        <a:rPr lang="fr-FR" dirty="0"/>
                      </a:br>
                      <a:r>
                        <a:rPr lang="fr-FR" dirty="0" err="1"/>
                        <a:t>TeleIndex</a:t>
                      </a:r>
                      <a:r>
                        <a:rPr lang="fr-FR" dirty="0"/>
                        <a:t>=1</a:t>
                      </a:r>
                      <a:endParaRPr lang="fr-FR" baseline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Oct. </a:t>
                      </a:r>
                      <a:r>
                        <a:rPr lang="fr-FR" dirty="0" err="1"/>
                        <a:t>Threshold</a:t>
                      </a:r>
                      <a:r>
                        <a:rPr lang="fr-FR" dirty="0"/>
                        <a:t> [A] 1.2 ns</a:t>
                      </a:r>
                      <a:br>
                        <a:rPr lang="fr-FR" dirty="0"/>
                      </a:br>
                      <a:r>
                        <a:rPr lang="fr-FR" dirty="0" err="1">
                          <a:solidFill>
                            <a:srgbClr val="000082"/>
                          </a:solidFill>
                        </a:rPr>
                        <a:t>TeleIndex</a:t>
                      </a:r>
                      <a:r>
                        <a:rPr lang="fr-FR" dirty="0">
                          <a:solidFill>
                            <a:srgbClr val="000082"/>
                          </a:solidFill>
                        </a:rPr>
                        <a:t>=0.5</a:t>
                      </a:r>
                      <a:endParaRPr lang="fr-FR" baseline="0" dirty="0">
                        <a:solidFill>
                          <a:srgbClr val="000082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aseline="0" dirty="0"/>
                        <a:t>Oct. </a:t>
                      </a:r>
                      <a:r>
                        <a:rPr lang="fr-FR" baseline="0" dirty="0" err="1"/>
                        <a:t>threshold</a:t>
                      </a:r>
                      <a:r>
                        <a:rPr lang="fr-FR" baseline="0" dirty="0"/>
                        <a:t> [A]</a:t>
                      </a:r>
                      <a:br>
                        <a:rPr lang="fr-FR" baseline="0" dirty="0"/>
                      </a:br>
                      <a:r>
                        <a:rPr lang="fr-FR" b="1" baseline="0" dirty="0">
                          <a:solidFill>
                            <a:srgbClr val="000082"/>
                          </a:solidFill>
                        </a:rPr>
                        <a:t>1.4 ns</a:t>
                      </a:r>
                      <a:br>
                        <a:rPr lang="fr-FR" baseline="0" dirty="0"/>
                      </a:br>
                      <a:r>
                        <a:rPr lang="fr-FR" baseline="0" dirty="0" err="1"/>
                        <a:t>TeleIndex</a:t>
                      </a:r>
                      <a:r>
                        <a:rPr lang="fr-FR" baseline="0" dirty="0"/>
                        <a:t>=1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/>
                        <a:t>0.7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281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320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02560969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0.8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14881F"/>
                          </a:solidFill>
                        </a:rPr>
                        <a:t>413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321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367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633419747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464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361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317555893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1.0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FF0000"/>
                          </a:solidFill>
                        </a:rPr>
                        <a:t>516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FF0000"/>
                          </a:solidFill>
                        </a:rPr>
                        <a:t>401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b="1" dirty="0">
                          <a:solidFill>
                            <a:srgbClr val="FF0000"/>
                          </a:solidFill>
                        </a:rPr>
                        <a:t>458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873890590"/>
                  </a:ext>
                </a:extLst>
              </a:tr>
              <a:tr h="501650">
                <a:tc>
                  <a:txBody>
                    <a:bodyPr/>
                    <a:lstStyle/>
                    <a:p>
                      <a:pPr algn="ctr"/>
                      <a:r>
                        <a:rPr lang="fr-FR" dirty="0"/>
                        <a:t>1.1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568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441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>
                          <a:solidFill>
                            <a:schemeClr val="tx1"/>
                          </a:solidFill>
                        </a:rPr>
                        <a:t>504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7958943"/>
                  </a:ext>
                </a:extLst>
              </a:tr>
            </a:tbl>
          </a:graphicData>
        </a:graphic>
      </p:graphicFrame>
      <p:sp>
        <p:nvSpPr>
          <p:cNvPr id="12" name="Oval 11">
            <a:extLst>
              <a:ext uri="{FF2B5EF4-FFF2-40B4-BE49-F238E27FC236}">
                <a16:creationId xmlns:a16="http://schemas.microsoft.com/office/drawing/2014/main" id="{5E62082E-66D9-6B4A-8051-91C4FFDB7165}"/>
              </a:ext>
            </a:extLst>
          </p:cNvPr>
          <p:cNvSpPr/>
          <p:nvPr/>
        </p:nvSpPr>
        <p:spPr>
          <a:xfrm>
            <a:off x="1295401" y="5299339"/>
            <a:ext cx="533399" cy="53340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F42CBCD-6F35-B745-B8A3-39ABCFF469DB}"/>
              </a:ext>
            </a:extLst>
          </p:cNvPr>
          <p:cNvSpPr txBox="1"/>
          <p:nvPr/>
        </p:nvSpPr>
        <p:spPr>
          <a:xfrm>
            <a:off x="-152399" y="5432684"/>
            <a:ext cx="13716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2023/2024</a:t>
            </a:r>
            <a:br>
              <a:rPr lang="en-GB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(1.8e11 in</a:t>
            </a:r>
            <a:br>
              <a:rPr lang="en-GB" b="0" i="1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1.8 𝜇m)</a:t>
            </a:r>
            <a:endParaRPr lang="en-GB" sz="1800" b="0" dirty="0">
              <a:solidFill>
                <a:srgbClr val="FF0000"/>
              </a:solidFill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3877D37-A2E5-9144-90FF-7BCD1085AE1F}"/>
              </a:ext>
            </a:extLst>
          </p:cNvPr>
          <p:cNvSpPr/>
          <p:nvPr/>
        </p:nvSpPr>
        <p:spPr>
          <a:xfrm>
            <a:off x="1295402" y="4322337"/>
            <a:ext cx="533398" cy="533400"/>
          </a:xfrm>
          <a:prstGeom prst="ellipse">
            <a:avLst/>
          </a:prstGeom>
          <a:noFill/>
          <a:ln w="38100">
            <a:solidFill>
              <a:srgbClr val="14881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D42311-303B-3748-BEEA-B1295E5E3FC1}"/>
              </a:ext>
            </a:extLst>
          </p:cNvPr>
          <p:cNvSpPr txBox="1"/>
          <p:nvPr/>
        </p:nvSpPr>
        <p:spPr>
          <a:xfrm>
            <a:off x="-152400" y="4428001"/>
            <a:ext cx="1368289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  <a:t>   </a:t>
            </a:r>
            <a:r>
              <a:rPr lang="en-GB" sz="1800" b="0" dirty="0">
                <a:solidFill>
                  <a:srgbClr val="14881F"/>
                </a:solidFill>
                <a:latin typeface="Myriad Pro" charset="0"/>
                <a:ea typeface="Myriad Pro" charset="0"/>
                <a:cs typeface="Myriad Pro" charset="0"/>
              </a:rPr>
              <a:t>2022</a:t>
            </a:r>
            <a:br>
              <a:rPr lang="en-GB" sz="1800" b="0" dirty="0">
                <a:solidFill>
                  <a:srgbClr val="FF0000"/>
                </a:solidFill>
                <a:latin typeface="Myriad Pro" charset="0"/>
                <a:ea typeface="Myriad Pro" charset="0"/>
                <a:cs typeface="Myriad Pro" charset="0"/>
              </a:rPr>
            </a:b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(1.4e11 in</a:t>
            </a:r>
            <a:br>
              <a:rPr lang="en-GB" b="0" i="1" dirty="0">
                <a:latin typeface="Myriad Pro" charset="0"/>
                <a:ea typeface="Myriad Pro" charset="0"/>
                <a:cs typeface="Myriad Pro" charset="0"/>
              </a:rPr>
            </a:br>
            <a:r>
              <a:rPr lang="en-GB" b="0" i="1" dirty="0">
                <a:latin typeface="Myriad Pro" charset="0"/>
                <a:ea typeface="Myriad Pro" charset="0"/>
                <a:cs typeface="Myriad Pro" charset="0"/>
              </a:rPr>
              <a:t>1.8 𝜇m)</a:t>
            </a:r>
            <a:endParaRPr lang="en-GB" sz="1800" b="0" i="1" dirty="0">
              <a:latin typeface="Myriad Pro" charset="0"/>
              <a:ea typeface="Myriad Pro" charset="0"/>
              <a:cs typeface="Myriad Pro" charset="0"/>
            </a:endParaRP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072A9583-D765-A74B-A0D7-751EE4694CB3}"/>
              </a:ext>
            </a:extLst>
          </p:cNvPr>
          <p:cNvSpPr/>
          <p:nvPr/>
        </p:nvSpPr>
        <p:spPr>
          <a:xfrm>
            <a:off x="2289268" y="5351331"/>
            <a:ext cx="1981201" cy="470545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7906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/>
      <p:bldP spid="14" grpId="0" animBg="1"/>
      <p:bldP spid="15" grpId="0"/>
      <p:bldP spid="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A09C5C0-3688-445D-8977-112506E84F1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3429000"/>
          </a:xfrm>
        </p:spPr>
        <p:txBody>
          <a:bodyPr>
            <a:noAutofit/>
          </a:bodyPr>
          <a:lstStyle/>
          <a:p>
            <a:pPr marL="342000" indent="-342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dirty="0"/>
              <a:t>Bunches </a:t>
            </a:r>
            <a:r>
              <a:rPr lang="en-US" dirty="0">
                <a:solidFill>
                  <a:srgbClr val="FF0000"/>
                </a:solidFill>
              </a:rPr>
              <a:t>colliding with an offset (1-2</a:t>
            </a:r>
            <a:r>
              <a:rPr lang="el-GR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σ</a:t>
            </a:r>
            <a:r>
              <a:rPr lang="en-US" dirty="0">
                <a:solidFill>
                  <a:srgbClr val="FF0000"/>
                </a:solidFill>
              </a:rPr>
              <a:t>) can lose Landau damping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Keep </a:t>
            </a:r>
            <a:r>
              <a:rPr lang="en-US" sz="2000" dirty="0">
                <a:solidFill>
                  <a:schemeClr val="accent1"/>
                </a:solidFill>
              </a:rPr>
              <a:t>one of the main IPs colliding </a:t>
            </a:r>
            <a:r>
              <a:rPr lang="en-US" sz="2000" dirty="0"/>
              <a:t>during emittance / </a:t>
            </a:r>
            <a:r>
              <a:rPr lang="en-US" sz="2000" dirty="0" err="1"/>
              <a:t>lumi</a:t>
            </a:r>
            <a:r>
              <a:rPr lang="en-US" sz="2000" dirty="0"/>
              <a:t> scans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>
                <a:solidFill>
                  <a:schemeClr val="accent1"/>
                </a:solidFill>
              </a:rPr>
              <a:t>Avoid bunches colliding only at levelled IPs </a:t>
            </a:r>
            <a:r>
              <a:rPr lang="en-US" sz="2000" dirty="0"/>
              <a:t>in the filling schemes</a:t>
            </a: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dirty="0"/>
              <a:t>Design the </a:t>
            </a:r>
            <a:r>
              <a:rPr lang="en-US" sz="2000" dirty="0" err="1"/>
              <a:t>VdM</a:t>
            </a:r>
            <a:r>
              <a:rPr lang="en-US" sz="2000" dirty="0"/>
              <a:t> configurations </a:t>
            </a:r>
            <a:r>
              <a:rPr lang="en-US" sz="2000" dirty="0">
                <a:solidFill>
                  <a:schemeClr val="accent1"/>
                </a:solidFill>
              </a:rPr>
              <a:t>with the instability team</a:t>
            </a:r>
          </a:p>
          <a:p>
            <a:pPr marL="342000" indent="-342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endParaRPr lang="en-US" b="1" dirty="0">
              <a:solidFill>
                <a:srgbClr val="FF0000"/>
              </a:solidFill>
            </a:endParaRPr>
          </a:p>
          <a:p>
            <a:pPr marL="342000" indent="-342000">
              <a:spcBef>
                <a:spcPts val="600"/>
              </a:spcBef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en-US" b="1" dirty="0">
                <a:solidFill>
                  <a:srgbClr val="FF0000"/>
                </a:solidFill>
              </a:rPr>
              <a:t>Enhanced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ADT bandwidth </a:t>
            </a:r>
            <a:r>
              <a:rPr lang="en-US" dirty="0">
                <a:solidFill>
                  <a:schemeClr val="tx1"/>
                </a:solidFill>
              </a:rPr>
              <a:t>(</a:t>
            </a:r>
            <a:r>
              <a:rPr lang="en-US" dirty="0"/>
              <a:t>optimal for beam stability), should be maintained </a:t>
            </a:r>
            <a:r>
              <a:rPr lang="en-US" b="1" dirty="0">
                <a:solidFill>
                  <a:srgbClr val="FF0000"/>
                </a:solidFill>
              </a:rPr>
              <a:t>from injection to start of collision</a:t>
            </a:r>
            <a:r>
              <a:rPr lang="en-US" dirty="0">
                <a:solidFill>
                  <a:srgbClr val="FF0000"/>
                </a:solidFill>
              </a:rPr>
              <a:t> </a:t>
            </a:r>
            <a:endParaRPr lang="en-US" b="1" dirty="0">
              <a:solidFill>
                <a:srgbClr val="FF0000"/>
              </a:solidFill>
            </a:endParaRPr>
          </a:p>
          <a:p>
            <a:pPr marL="800100" lvl="1" indent="-342900">
              <a:spcBef>
                <a:spcPts val="600"/>
              </a:spcBef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b="1" dirty="0"/>
              <a:t>Once in collision </a:t>
            </a:r>
            <a:r>
              <a:rPr lang="en-US" sz="2000" dirty="0"/>
              <a:t>the</a:t>
            </a:r>
            <a:r>
              <a:rPr lang="en-US" sz="2000" b="1" dirty="0"/>
              <a:t> standard ADT bandwidth </a:t>
            </a:r>
            <a:r>
              <a:rPr lang="en-US" sz="2000" dirty="0"/>
              <a:t>reduces the emittance growth, and is enough since </a:t>
            </a:r>
            <a:r>
              <a:rPr lang="en-US" sz="2000" dirty="0">
                <a:solidFill>
                  <a:schemeClr val="accent1"/>
                </a:solidFill>
              </a:rPr>
              <a:t>head-on </a:t>
            </a:r>
            <a:r>
              <a:rPr lang="en-US" sz="2000" dirty="0" err="1">
                <a:solidFill>
                  <a:schemeClr val="accent1"/>
                </a:solidFill>
              </a:rPr>
              <a:t>tunespread</a:t>
            </a:r>
            <a:r>
              <a:rPr lang="en-US" sz="2000" dirty="0">
                <a:solidFill>
                  <a:schemeClr val="accent1"/>
                </a:solidFill>
              </a:rPr>
              <a:t> stabilizes the beam</a:t>
            </a:r>
            <a:r>
              <a:rPr lang="en-US" sz="2000" dirty="0"/>
              <a:t>.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C143344-80F5-492A-AFD8-430101191529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 algn="l">
              <a:defRPr/>
            </a:pPr>
            <a:r>
              <a:rPr lang="en-US"/>
              <a:t>X. Buffat and N. Mounet - Coherent Instabilities - Evian workshop - 23/11/2021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55C21ED-29CA-4746-9E1D-D099CF58E6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76200"/>
            <a:ext cx="8016240" cy="609600"/>
          </a:xfrm>
        </p:spPr>
        <p:txBody>
          <a:bodyPr/>
          <a:lstStyle/>
          <a:p>
            <a:r>
              <a:rPr lang="en-US" sz="2800" dirty="0"/>
              <a:t>Collision – lessons learned and recommendations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A7A767BD-C057-49AF-9037-F7ACD7160339}"/>
              </a:ext>
            </a:extLst>
          </p:cNvPr>
          <p:cNvSpPr txBox="1"/>
          <p:nvPr/>
        </p:nvSpPr>
        <p:spPr>
          <a:xfrm>
            <a:off x="4648200" y="5715000"/>
            <a:ext cx="4572000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US" sz="800" dirty="0"/>
              <a:t>X. </a:t>
            </a:r>
            <a:r>
              <a:rPr lang="en-US" sz="800" dirty="0" err="1"/>
              <a:t>Buffat</a:t>
            </a:r>
            <a:r>
              <a:rPr lang="en-US" sz="800" dirty="0"/>
              <a:t> et al., CERN-ACC-NOTE-2020-0059</a:t>
            </a:r>
          </a:p>
          <a:p>
            <a:pPr algn="r"/>
            <a:r>
              <a:rPr lang="en-US" sz="800" dirty="0"/>
              <a:t>S.V. </a:t>
            </a:r>
            <a:r>
              <a:rPr lang="en-US" sz="800" dirty="0" err="1"/>
              <a:t>Furuseth</a:t>
            </a:r>
            <a:r>
              <a:rPr lang="en-US" sz="800" dirty="0"/>
              <a:t> et al., Phys. Rev. Accel. Beams 24, 011003 (2021)</a:t>
            </a:r>
          </a:p>
          <a:p>
            <a:pPr algn="r"/>
            <a:r>
              <a:rPr lang="en-US" sz="800" dirty="0"/>
              <a:t>A. Ribes </a:t>
            </a:r>
            <a:r>
              <a:rPr lang="en-US" sz="800" dirty="0" err="1"/>
              <a:t>Metidieri</a:t>
            </a:r>
            <a:r>
              <a:rPr lang="en-US" sz="800" dirty="0"/>
              <a:t> and X. Buffat, </a:t>
            </a:r>
            <a:r>
              <a:rPr lang="en-US" sz="900" dirty="0">
                <a:effectLst/>
                <a:latin typeface="Arial" panose="020B0604020202020204" pitchFamily="34" charset="0"/>
              </a:rPr>
              <a:t>CERN-ACC-NOTE-2019-0037</a:t>
            </a:r>
          </a:p>
          <a:p>
            <a:pPr algn="r"/>
            <a:r>
              <a:rPr lang="en-US" sz="800" dirty="0"/>
              <a:t>J. </a:t>
            </a:r>
            <a:r>
              <a:rPr lang="en-US" sz="800" dirty="0" err="1"/>
              <a:t>Wenninger</a:t>
            </a:r>
            <a:r>
              <a:rPr lang="en-US" sz="800" dirty="0"/>
              <a:t> et al, CERN-ACC-NOTE-2018-0026</a:t>
            </a:r>
          </a:p>
        </p:txBody>
      </p:sp>
    </p:spTree>
    <p:extLst>
      <p:ext uri="{BB962C8B-B14F-4D97-AF65-F5344CB8AC3E}">
        <p14:creationId xmlns:p14="http://schemas.microsoft.com/office/powerpoint/2010/main" val="417931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theme/theme1.xml><?xml version="1.0" encoding="utf-8"?>
<a:theme xmlns:a="http://schemas.openxmlformats.org/drawingml/2006/main" name="Rétrospection">
  <a:themeElements>
    <a:clrScheme name="Rétrospection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étrospection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étrospection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b="0" smtClean="0">
            <a:latin typeface="Myriad Pro" charset="0"/>
            <a:ea typeface="Myriad Pro" charset="0"/>
            <a:cs typeface="Myriad Pro" charset="0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51737</TotalTime>
  <Words>3647</Words>
  <Application>Microsoft Office PowerPoint</Application>
  <PresentationFormat>On-screen Show (4:3)</PresentationFormat>
  <Paragraphs>397</Paragraphs>
  <Slides>35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5" baseType="lpstr">
      <vt:lpstr>Arial</vt:lpstr>
      <vt:lpstr>Calibri</vt:lpstr>
      <vt:lpstr>Cambria Math</vt:lpstr>
      <vt:lpstr>Myriad Pro</vt:lpstr>
      <vt:lpstr>Tahoma</vt:lpstr>
      <vt:lpstr>Times New Roman</vt:lpstr>
      <vt:lpstr>Wingdings</vt:lpstr>
      <vt:lpstr>Zapf Dingbats</vt:lpstr>
      <vt:lpstr>ZapfDingbatsITC</vt:lpstr>
      <vt:lpstr>Rétrospection</vt:lpstr>
      <vt:lpstr>Coherent Instabilities</vt:lpstr>
      <vt:lpstr>Introduction</vt:lpstr>
      <vt:lpstr>Injection - Lessons learned from Run 2</vt:lpstr>
      <vt:lpstr>Injection - Recommendation</vt:lpstr>
      <vt:lpstr>Ramp - Lessons learned and recommendations</vt:lpstr>
      <vt:lpstr>Flat top - Lessons learned from Run 2</vt:lpstr>
      <vt:lpstr>Flat top prediction – octupole vs. Q’</vt:lpstr>
      <vt:lpstr>Flat top – recommendations</vt:lpstr>
      <vt:lpstr>Collision – lessons learned and recommendations</vt:lpstr>
      <vt:lpstr>Collision – lessons learned and recommendations</vt:lpstr>
      <vt:lpstr>MD plan</vt:lpstr>
      <vt:lpstr>Operational tools and monitoring</vt:lpstr>
      <vt:lpstr>Summary of recommendations</vt:lpstr>
      <vt:lpstr>PowerPoint Presentation</vt:lpstr>
      <vt:lpstr>Collision – lessons learned and recommendations</vt:lpstr>
      <vt:lpstr>Run 3: Stability from impedance</vt:lpstr>
      <vt:lpstr>Impact of (anti-)TeleIndex on stability</vt:lpstr>
      <vt:lpstr>Single-beam stability</vt:lpstr>
      <vt:lpstr>Ramp parameters</vt:lpstr>
      <vt:lpstr>Stability with long-range beam-beam effects</vt:lpstr>
      <vt:lpstr>Impact of shorter bunch length on stability diagrams</vt:lpstr>
      <vt:lpstr>Dependency on longitudinal profile</vt:lpstr>
      <vt:lpstr>Factor 2 discrepancy</vt:lpstr>
      <vt:lpstr>The two options: answers for stability</vt:lpstr>
      <vt:lpstr>Checking the brightness dependency</vt:lpstr>
      <vt:lpstr>Impedance contributions in Run III</vt:lpstr>
      <vt:lpstr>LHC Run III &amp; HL-LHC collimator settings</vt:lpstr>
      <vt:lpstr>LHC Run III &amp; HL-LHC parameters</vt:lpstr>
      <vt:lpstr>Growth rates vs. chromaticity – checks</vt:lpstr>
      <vt:lpstr>Growth rates vs. chromaticity – checks</vt:lpstr>
      <vt:lpstr>Final growth rates vs. chromaticity: LHC</vt:lpstr>
      <vt:lpstr>Transverse Mode-Coupling Instability: LHC Run 3</vt:lpstr>
      <vt:lpstr>Transverse Mode-Coupling Instability: LHC Run 3</vt:lpstr>
      <vt:lpstr>LHC impedance model – Run III</vt:lpstr>
      <vt:lpstr>LHC Run 3 impedance model – what’s not there</vt:lpstr>
    </vt:vector>
  </TitlesOfParts>
  <Company>MIT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Ballistic Conductance of Functionalized Carbon Nanotubes : First-principles Simulation</dc:title>
  <dc:creator>Nicolas Mounet</dc:creator>
  <cp:lastModifiedBy>Nicolas Mounet</cp:lastModifiedBy>
  <cp:revision>1712</cp:revision>
  <cp:lastPrinted>2021-11-24T10:32:55Z</cp:lastPrinted>
  <dcterms:created xsi:type="dcterms:W3CDTF">2003-11-20T04:59:35Z</dcterms:created>
  <dcterms:modified xsi:type="dcterms:W3CDTF">2021-11-24T12:39:27Z</dcterms:modified>
</cp:coreProperties>
</file>