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6" r:id="rId2"/>
    <p:sldMasterId id="2147483688" r:id="rId3"/>
    <p:sldMasterId id="2147483713" r:id="rId4"/>
    <p:sldMasterId id="2147483725" r:id="rId5"/>
  </p:sldMasterIdLst>
  <p:notesMasterIdLst>
    <p:notesMasterId r:id="rId37"/>
  </p:notesMasterIdLst>
  <p:handoutMasterIdLst>
    <p:handoutMasterId r:id="rId38"/>
  </p:handoutMasterIdLst>
  <p:sldIdLst>
    <p:sldId id="1073" r:id="rId6"/>
    <p:sldId id="612" r:id="rId7"/>
    <p:sldId id="1008" r:id="rId8"/>
    <p:sldId id="1013" r:id="rId9"/>
    <p:sldId id="1009" r:id="rId10"/>
    <p:sldId id="971" r:id="rId11"/>
    <p:sldId id="1165" r:id="rId12"/>
    <p:sldId id="1775" r:id="rId13"/>
    <p:sldId id="1209" r:id="rId14"/>
    <p:sldId id="1248" r:id="rId15"/>
    <p:sldId id="1249" r:id="rId16"/>
    <p:sldId id="1228" r:id="rId17"/>
    <p:sldId id="1214" r:id="rId18"/>
    <p:sldId id="1252" r:id="rId19"/>
    <p:sldId id="1212" r:id="rId20"/>
    <p:sldId id="1210" r:id="rId21"/>
    <p:sldId id="1241" r:id="rId22"/>
    <p:sldId id="1256" r:id="rId23"/>
    <p:sldId id="1243" r:id="rId24"/>
    <p:sldId id="1244" r:id="rId25"/>
    <p:sldId id="1254" r:id="rId26"/>
    <p:sldId id="1767" r:id="rId27"/>
    <p:sldId id="1765" r:id="rId28"/>
    <p:sldId id="1796" r:id="rId29"/>
    <p:sldId id="1766" r:id="rId30"/>
    <p:sldId id="1793" r:id="rId31"/>
    <p:sldId id="1807" r:id="rId32"/>
    <p:sldId id="1808" r:id="rId33"/>
    <p:sldId id="1821" r:id="rId34"/>
    <p:sldId id="256" r:id="rId35"/>
    <p:sldId id="182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0096FF"/>
    <a:srgbClr val="FF9300"/>
    <a:srgbClr val="7A81FF"/>
    <a:srgbClr val="76D6FF"/>
    <a:srgbClr val="00FF00"/>
    <a:srgbClr val="F76BC1"/>
    <a:srgbClr val="80008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143" autoAdjust="0"/>
    <p:restoredTop sz="86896" autoAdjust="0"/>
  </p:normalViewPr>
  <p:slideViewPr>
    <p:cSldViewPr>
      <p:cViewPr varScale="1">
        <p:scale>
          <a:sx n="118" d="100"/>
          <a:sy n="118" d="100"/>
        </p:scale>
        <p:origin x="1840" y="2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6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160" d="100"/>
          <a:sy n="160" d="100"/>
        </p:scale>
        <p:origin x="67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11/22/21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11/22/21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26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6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828C62-F0C2-9645-A5FA-46E4D2B401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4239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23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80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88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8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  <a:defRPr/>
              </a:pPr>
              <a:endParaRPr lang="en-US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3962400" y="1828800"/>
            <a:ext cx="80264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962400" y="4267200"/>
            <a:ext cx="80264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26E3E824-1D33-4083-932F-B12D7D09EB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047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07FC7-9701-4F56-BA21-47F785F44A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562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67801" y="25401"/>
            <a:ext cx="2817284" cy="6283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5401"/>
            <a:ext cx="8255000" cy="6283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6FE21-7D5A-4944-9B4F-14EE2A8435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02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4" y="25401"/>
            <a:ext cx="109728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196975"/>
            <a:ext cx="10972800" cy="51117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3100-3704-4E7F-9742-368FE9AA16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41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4" y="25401"/>
            <a:ext cx="109728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196975"/>
            <a:ext cx="53848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96975"/>
            <a:ext cx="53848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F8F70-BBF6-4832-98A0-56CA85B1B7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9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284" y="25401"/>
            <a:ext cx="109728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196975"/>
            <a:ext cx="53848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196976"/>
            <a:ext cx="5384800" cy="2479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829051"/>
            <a:ext cx="5384800" cy="2479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A8A3B-17E3-4A11-B239-2716609288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81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990600"/>
            <a:ext cx="56896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203200" y="990600"/>
            <a:ext cx="56896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338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08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46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232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90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712" y="1000108"/>
            <a:ext cx="10972800" cy="5111750"/>
          </a:xfrm>
        </p:spPr>
        <p:txBody>
          <a:bodyPr/>
          <a:lstStyle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361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977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03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25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0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023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156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7.12.2010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- bold beginnings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547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01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577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83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38A6-77F0-4FCF-B06D-A581D0D4EF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0023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279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03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066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08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538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2326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4764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6.01.12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261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0236F-5354-6649-B04E-5DF980C9D8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B5054B-9276-CA4C-90E2-013D6B52E7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B4FD2-5EC2-5045-BA2B-BEC0A786B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5C397-3F90-484A-AAD4-1C9593EC2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2EFA7-8CB3-3147-863D-9518CB259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7889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215ED-12F8-F64C-BA27-F812E3990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C961B-2813-1144-97D3-1F194F5C7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7C94E-07DD-644F-92C1-F85427925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9C9B3-92C4-704B-BCFF-FB6F35BF9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65588-1753-A940-B8FE-0C0744B4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391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96975"/>
            <a:ext cx="53848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96975"/>
            <a:ext cx="53848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31215-DB5D-475E-B8AB-8117DA16C7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164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B9A5D-BAC0-D445-9C25-A261E8AEB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D1345C-E17D-4646-AAAA-AC49E6ECD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29207-AA33-BC49-862F-7E9113171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E86E1-6A34-4749-843C-F507A849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CE8D6-884F-9047-9B68-B98B39E38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783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2CA26-1D92-C346-BF49-6DD1359AF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3E64C-0083-234A-9BAF-76E83E003F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0A7B32-6B87-AD48-AF9D-0A94E9E4E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B5881-52A3-424D-BFC6-CB0132D2D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4A112-FEAC-2A48-A5E3-DEA3A9E9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47F67-EEE8-AA46-BEDF-4D6F4263A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477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2A06B-C860-6543-99D5-DDC65E9E2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A41586-69F2-1746-9E42-D3B0ED290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BFFDCB-CC39-1243-9A21-50F9891E22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FFEB6-5AFC-4642-A7E6-B7C8D751D0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6EAA30-4DA8-E34B-B67E-C10FB19D26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C6ADD4-06F8-9842-8B70-1330CE56D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47FF4D-DA2D-CF40-9F93-D559020EE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F5075-A59C-414E-BCC7-4AF68E7D1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8138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F01C3-FA58-004E-BD53-FEE28A93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3178AE-F2BD-9540-9375-76899298B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A8899-5990-2842-95D2-F1AABA395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DE5D10-532E-A047-AA71-887216326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9506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077630-41E7-BE4A-A32C-E2D9C8076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55FD1C-BE33-AB43-B8DD-9F672AE63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A7371-D81E-7E4C-B4C0-DD25154D7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3376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C624-4894-004D-8ED5-B6292BC33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452D4-FAEA-9B43-AA5A-4C98DA9DC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CD7B30-E2C5-5344-A1AD-51AA7B2C7E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FE7A7F-F772-5743-9C15-E60FDD7A6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26524-CC1D-6040-9FE5-7BB0F9D9E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50F675-F54E-FB45-95A0-302E6B9C4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4918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BBEF8-6A65-CA4E-A29A-DF34E5898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4D849D-E28C-6840-B8E9-CDF7DB3E09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44EBB6-6D53-3E4B-820D-E2DD0C35F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311740-DEFC-E241-9832-60062F6A8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A7C75E-0640-3441-91E3-9CF5317CD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1C808D-A9A4-B840-B4DA-9EC34DA88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6785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F0B7E-24C0-EF4A-8941-3F580904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978E15-9EC3-824E-B4CF-AC97A1640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DA997-D997-0C43-B7B7-F62354E19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ED528-8342-1449-A381-588FFC9B9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A0D95-CEF5-6641-8667-C27B5A372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9710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D1DE9D-D6BE-F34D-AA27-2623D2B092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2FB297-6F7A-B441-B157-49A2BD0D4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F19EA-BB65-744D-BF61-25D16A3AA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5C3CE-F623-0442-8829-FEE9844E1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79A05-8DBC-CD4C-87F9-63A9B2D76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9487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0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03C1-DF11-4A20-A24B-2DE152F8D0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438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0070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131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63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9870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9975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809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626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923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2208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17/1/13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5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A8FA0-5CB1-47CC-8E14-97CA62F16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5232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334745" y="274638"/>
            <a:ext cx="10620233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305985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575" y="115416"/>
            <a:ext cx="9118964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13163" y="6597352"/>
            <a:ext cx="28448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>
                <a:solidFill>
                  <a:prstClr val="black"/>
                </a:solidFill>
              </a:rPr>
              <a:t>17/1/13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8989" y="6597352"/>
            <a:ext cx="5334037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99872" y="6597352"/>
            <a:ext cx="28448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0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AADED-51EB-4F42-B5F1-2ACE1DF1E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68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4457D-55E5-4A3A-B391-7D7C2479BC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496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2502F-1A98-441D-8A55-88868DC7B2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75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632576"/>
            <a:ext cx="3860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/>
              <a:t>Evian summary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03267" y="6632576"/>
            <a:ext cx="2844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22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12284" y="25401"/>
            <a:ext cx="10972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22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96975"/>
            <a:ext cx="109728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567" y="6616700"/>
            <a:ext cx="28448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/>
              <a:t>15-12-2010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912284" y="620713"/>
            <a:ext cx="11040533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pic>
        <p:nvPicPr>
          <p:cNvPr id="9224" name="Picture 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872067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</p:spPr>
      </p:pic>
    </p:spTree>
    <p:extLst>
      <p:ext uri="{BB962C8B-B14F-4D97-AF65-F5344CB8AC3E}">
        <p14:creationId xmlns:p14="http://schemas.microsoft.com/office/powerpoint/2010/main" val="323441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accent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7.12.2010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763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 - bold beginnings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688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0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6.01.12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763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688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29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D581B0-2C31-7C4C-9878-395EB04BE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7EF2CC-265A-3A47-8A1B-8735C8DD4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F9DB9-D243-B248-A835-53ED2200E6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9B851-C5EA-3941-866D-31B1C74323A2}" type="datetimeFigureOut">
              <a:rPr lang="en-GB" smtClean="0"/>
              <a:t>22/11/2021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5673-3D8C-A949-897C-27DD09A07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A0B23-4258-EE46-9FEF-47C8CCA6F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C51E7-4700-FD4D-8344-DAF1D502B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056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17/1/13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763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688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2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991430" y="1268700"/>
            <a:ext cx="8229600" cy="5111750"/>
          </a:xfrm>
        </p:spPr>
        <p:txBody>
          <a:bodyPr/>
          <a:lstStyle/>
          <a:p>
            <a:r>
              <a:rPr lang="en-US" dirty="0"/>
              <a:t>Energy to 4 TeV under consideration</a:t>
            </a:r>
          </a:p>
          <a:p>
            <a:pPr lvl="1"/>
            <a:r>
              <a:rPr lang="en-US" dirty="0"/>
              <a:t>Not yet given</a:t>
            </a:r>
          </a:p>
          <a:p>
            <a:r>
              <a:rPr lang="en-US" dirty="0"/>
              <a:t>No limit on beam intensity from collimation</a:t>
            </a:r>
          </a:p>
          <a:p>
            <a:r>
              <a:rPr lang="en-US" dirty="0"/>
              <a:t>Reduction of beta* to a minimum of 1.5 m</a:t>
            </a:r>
          </a:p>
          <a:p>
            <a:pPr lvl="1"/>
            <a:r>
              <a:rPr lang="en-US" dirty="0"/>
              <a:t>Collimation, aperture, orbit look OK</a:t>
            </a:r>
          </a:p>
          <a:p>
            <a:pPr lvl="1"/>
            <a:r>
              <a:rPr lang="en-US" dirty="0"/>
              <a:t>Alice and LHCb (max. </a:t>
            </a:r>
            <a:r>
              <a:rPr lang="en-US" dirty="0" err="1"/>
              <a:t>lumi</a:t>
            </a:r>
            <a:r>
              <a:rPr lang="en-US" dirty="0"/>
              <a:t> 1e32) to be decided </a:t>
            </a:r>
          </a:p>
          <a:p>
            <a:pPr lvl="1"/>
            <a:r>
              <a:rPr lang="en-US" dirty="0"/>
              <a:t>Between 2.5 to 1.5 m certainly possible</a:t>
            </a:r>
          </a:p>
          <a:p>
            <a:r>
              <a:rPr lang="en-US" dirty="0"/>
              <a:t>Bunch intensity at least nominal </a:t>
            </a:r>
          </a:p>
          <a:p>
            <a:pPr lvl="1"/>
            <a:r>
              <a:rPr lang="en-US" dirty="0"/>
              <a:t>1.2e11 with emittance of 2 micron – 75 ns – single batch</a:t>
            </a:r>
          </a:p>
          <a:p>
            <a:r>
              <a:rPr lang="en-US" dirty="0"/>
              <a:t>beta* Alice and LHCb to be defined</a:t>
            </a:r>
          </a:p>
          <a:p>
            <a:pPr lvl="1"/>
            <a:r>
              <a:rPr lang="en-US" dirty="0"/>
              <a:t>LHCb: 5 to 3.5 m (semi-dynamic squeeze?)</a:t>
            </a:r>
          </a:p>
          <a:p>
            <a:pPr lvl="1"/>
            <a:r>
              <a:rPr lang="en-US" dirty="0"/>
              <a:t>Alice 10 m and accepted overhead of commissioning squeeze for ion run?</a:t>
            </a:r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for 2011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r>
              <a:rPr lang="en-US">
                <a:solidFill>
                  <a:srgbClr val="00007D"/>
                </a:solidFill>
                <a:latin typeface="Arial" charset="0"/>
              </a:rPr>
              <a:t>15-12-2010</a:t>
            </a:r>
            <a:endParaRPr lang="en-US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 fontAlgn="base">
              <a:spcAft>
                <a:spcPct val="0"/>
              </a:spcAft>
              <a:defRPr/>
            </a:pPr>
            <a:r>
              <a:rPr lang="en-US">
                <a:solidFill>
                  <a:srgbClr val="00007D"/>
                </a:solidFill>
                <a:latin typeface="Arial" charset="0"/>
              </a:rPr>
              <a:t>Evian summary</a:t>
            </a:r>
            <a:endParaRPr lang="en-US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  <a:latin typeface="Arial" charset="0"/>
              </a:rPr>
              <a:pPr fontAlgn="base">
                <a:spcAft>
                  <a:spcPct val="0"/>
                </a:spcAft>
                <a:defRPr/>
              </a:pPr>
              <a:t>1</a:t>
            </a:fld>
            <a:endParaRPr lang="en-US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5650" y="764630"/>
            <a:ext cx="4032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srgbClr val="FF0000"/>
                </a:solidFill>
                <a:latin typeface="Arial" charset="0"/>
              </a:rPr>
              <a:t>Goal: 1 fb</a:t>
            </a:r>
            <a:r>
              <a:rPr lang="en-US" sz="2800" baseline="30000" dirty="0">
                <a:solidFill>
                  <a:srgbClr val="FF0000"/>
                </a:solidFill>
                <a:latin typeface="Arial" charset="0"/>
              </a:rPr>
              <a:t>-1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90847-40AF-5249-94B4-E2CBD5D16129}"/>
              </a:ext>
            </a:extLst>
          </p:cNvPr>
          <p:cNvSpPr txBox="1"/>
          <p:nvPr/>
        </p:nvSpPr>
        <p:spPr>
          <a:xfrm>
            <a:off x="8382000" y="152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Evian 2010</a:t>
            </a:r>
          </a:p>
        </p:txBody>
      </p:sp>
    </p:spTree>
    <p:extLst>
      <p:ext uri="{BB962C8B-B14F-4D97-AF65-F5344CB8AC3E}">
        <p14:creationId xmlns:p14="http://schemas.microsoft.com/office/powerpoint/2010/main" val="3629741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143" y="914400"/>
            <a:ext cx="8919714" cy="50292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133600" y="2667000"/>
            <a:ext cx="838200" cy="838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343400" y="3352800"/>
            <a:ext cx="838200" cy="838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4887967" y="2895600"/>
            <a:ext cx="587266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3469257" y="2590800"/>
            <a:ext cx="838200" cy="838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133600" y="6096000"/>
            <a:ext cx="8077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First beam at 6.5 </a:t>
            </a:r>
            <a:r>
              <a:rPr lang="en-US" sz="3200" dirty="0" err="1"/>
              <a:t>TeV</a:t>
            </a:r>
            <a:r>
              <a:rPr lang="en-US" sz="3200" dirty="0"/>
              <a:t>  - 1 o’clock in the morning</a:t>
            </a:r>
          </a:p>
        </p:txBody>
      </p:sp>
    </p:spTree>
    <p:extLst>
      <p:ext uri="{BB962C8B-B14F-4D97-AF65-F5344CB8AC3E}">
        <p14:creationId xmlns:p14="http://schemas.microsoft.com/office/powerpoint/2010/main" val="2887399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"/>
            <a:ext cx="9171114" cy="612171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823927" y="2170814"/>
            <a:ext cx="838200" cy="838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3302716" y="3276601"/>
            <a:ext cx="610598" cy="560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3954213" y="2261910"/>
            <a:ext cx="531757" cy="5285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267382" y="2209802"/>
            <a:ext cx="636532" cy="5723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4993255" y="2309648"/>
            <a:ext cx="507133" cy="4786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6891690" y="2045578"/>
            <a:ext cx="593835" cy="5889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7746630" y="3294124"/>
            <a:ext cx="814884" cy="7444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6400669" y="2823786"/>
            <a:ext cx="657218" cy="6490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6100462" y="2170814"/>
            <a:ext cx="576757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5618620" y="2151994"/>
            <a:ext cx="608293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7577483" y="2093095"/>
            <a:ext cx="617631" cy="5833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8094458" y="1890771"/>
            <a:ext cx="838200" cy="838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6585572" y="1921876"/>
            <a:ext cx="494468" cy="5614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124200" y="621167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First Stable Beams – office hours</a:t>
            </a:r>
          </a:p>
        </p:txBody>
      </p:sp>
    </p:spTree>
    <p:extLst>
      <p:ext uri="{BB962C8B-B14F-4D97-AF65-F5344CB8AC3E}">
        <p14:creationId xmlns:p14="http://schemas.microsoft.com/office/powerpoint/2010/main" val="4045868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ordle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928845"/>
            <a:ext cx="9144000" cy="6553200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7620000" y="1"/>
            <a:ext cx="4191000" cy="179640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prstClr val="white"/>
                </a:solidFill>
                <a:latin typeface="Calibri"/>
              </a:rPr>
              <a:t>59 days - 177 shifts</a:t>
            </a:r>
          </a:p>
          <a:p>
            <a:r>
              <a:rPr lang="en-US" sz="2400" dirty="0">
                <a:solidFill>
                  <a:prstClr val="white"/>
                </a:solidFill>
                <a:latin typeface="Calibri"/>
              </a:rPr>
              <a:t>9 weekends</a:t>
            </a:r>
          </a:p>
          <a:p>
            <a:r>
              <a:rPr lang="en-US" sz="2400" dirty="0">
                <a:solidFill>
                  <a:prstClr val="white"/>
                </a:solidFill>
                <a:latin typeface="Calibri"/>
              </a:rPr>
              <a:t>4 public holidays</a:t>
            </a:r>
          </a:p>
          <a:p>
            <a:r>
              <a:rPr lang="en-US" sz="2400" dirty="0">
                <a:solidFill>
                  <a:prstClr val="white"/>
                </a:solidFill>
                <a:latin typeface="Calibri"/>
              </a:rPr>
              <a:t>133 loss-maps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0200" y="15767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prstClr val="white"/>
                </a:solidFill>
                <a:latin typeface="Calibri"/>
              </a:rPr>
              <a:t>Beam commissioning</a:t>
            </a:r>
          </a:p>
        </p:txBody>
      </p:sp>
    </p:spTree>
    <p:extLst>
      <p:ext uri="{BB962C8B-B14F-4D97-AF65-F5344CB8AC3E}">
        <p14:creationId xmlns:p14="http://schemas.microsoft.com/office/powerpoint/2010/main" val="1897719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-26276"/>
            <a:ext cx="9504854" cy="71286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8800" y="1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/>
              <a:t>Unidentified lying objects</a:t>
            </a:r>
          </a:p>
        </p:txBody>
      </p:sp>
    </p:spTree>
    <p:extLst>
      <p:ext uri="{BB962C8B-B14F-4D97-AF65-F5344CB8AC3E}">
        <p14:creationId xmlns:p14="http://schemas.microsoft.com/office/powerpoint/2010/main" val="278668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79665" cy="68580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389681" y="2590800"/>
            <a:ext cx="5448300" cy="4095750"/>
            <a:chOff x="1752600" y="1676400"/>
            <a:chExt cx="5448300" cy="40957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2600" y="1676400"/>
              <a:ext cx="5448300" cy="409575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819275" y="5402818"/>
              <a:ext cx="5314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Belen dumps the last physics beam of #PbPb2015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52600" y="1676400"/>
              <a:ext cx="1479331" cy="369332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FF00"/>
                  </a:solidFill>
                </a:rPr>
                <a:t>Ion curtains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412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2000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16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52400"/>
            <a:ext cx="8839200" cy="65962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1" y="152400"/>
            <a:ext cx="6476999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Experiment perspective</a:t>
            </a:r>
          </a:p>
        </p:txBody>
      </p:sp>
    </p:spTree>
    <p:extLst>
      <p:ext uri="{BB962C8B-B14F-4D97-AF65-F5344CB8AC3E}">
        <p14:creationId xmlns:p14="http://schemas.microsoft.com/office/powerpoint/2010/main" val="1623652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2-13 at 4.07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850900"/>
            <a:ext cx="9144000" cy="51543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70866"/>
            <a:ext cx="5867400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Machine perspective</a:t>
            </a:r>
          </a:p>
        </p:txBody>
      </p:sp>
    </p:spTree>
    <p:extLst>
      <p:ext uri="{BB962C8B-B14F-4D97-AF65-F5344CB8AC3E}">
        <p14:creationId xmlns:p14="http://schemas.microsoft.com/office/powerpoint/2010/main" val="712488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606" y="-297"/>
            <a:ext cx="10028789" cy="685859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DBAF1C-44A4-5C4C-81D8-ABA11A3926BF}"/>
              </a:ext>
            </a:extLst>
          </p:cNvPr>
          <p:cNvSpPr/>
          <p:nvPr/>
        </p:nvSpPr>
        <p:spPr>
          <a:xfrm>
            <a:off x="2819400" y="6248400"/>
            <a:ext cx="71628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GB" dirty="0"/>
              <a:t>Operations group perspective</a:t>
            </a:r>
          </a:p>
        </p:txBody>
      </p:sp>
    </p:spTree>
    <p:extLst>
      <p:ext uri="{BB962C8B-B14F-4D97-AF65-F5344CB8AC3E}">
        <p14:creationId xmlns:p14="http://schemas.microsoft.com/office/powerpoint/2010/main" val="2036854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12-13 at 4.09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-571500"/>
            <a:ext cx="9906000" cy="742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42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006950"/>
            <a:ext cx="9144000" cy="58510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752600" y="1578449"/>
            <a:ext cx="7620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75 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71800" y="1578449"/>
            <a:ext cx="7620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50 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28601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prstClr val="black"/>
                </a:solidFill>
                <a:latin typeface="Calibri"/>
              </a:rPr>
              <a:t>2011 – a brief recap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971800" y="2362200"/>
            <a:ext cx="1371600" cy="838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  <a:latin typeface="Calibri"/>
              </a:rPr>
              <a:t>1. Increase number of bunches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400800" y="5029200"/>
            <a:ext cx="1600200" cy="838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  <a:latin typeface="Calibri"/>
              </a:rPr>
              <a:t>2. Reduce beam size from injectors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629400" y="1905000"/>
            <a:ext cx="1371600" cy="838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  <a:latin typeface="Calibri"/>
              </a:rPr>
              <a:t>3. Squeeze further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534400" y="3581400"/>
            <a:ext cx="1981200" cy="838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  <a:latin typeface="Calibri"/>
              </a:rPr>
              <a:t>4. Increase bunch intensity </a:t>
            </a:r>
          </a:p>
        </p:txBody>
      </p:sp>
    </p:spTree>
    <p:extLst>
      <p:ext uri="{BB962C8B-B14F-4D97-AF65-F5344CB8AC3E}">
        <p14:creationId xmlns:p14="http://schemas.microsoft.com/office/powerpoint/2010/main" val="125585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12-13 at 4.13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-76200"/>
            <a:ext cx="10363200" cy="707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6687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21</a:t>
            </a:fld>
            <a:endParaRPr lang="en-US"/>
          </a:p>
        </p:txBody>
      </p:sp>
      <p:pic>
        <p:nvPicPr>
          <p:cNvPr id="3" name="Picture 2" descr="Screen Shot 2015-12-14 at 12.07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1" y="-152400"/>
            <a:ext cx="11709887" cy="739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947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55650"/>
            <a:ext cx="9144000" cy="61023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9000" y="1524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very calm hardware commissioning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12B5C1-C27B-E14D-8BD7-DEF96F47994A}"/>
              </a:ext>
            </a:extLst>
          </p:cNvPr>
          <p:cNvSpPr txBox="1">
            <a:spLocks/>
          </p:cNvSpPr>
          <p:nvPr/>
        </p:nvSpPr>
        <p:spPr>
          <a:xfrm>
            <a:off x="-304800" y="-46364"/>
            <a:ext cx="3124200" cy="76199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2016 </a:t>
            </a:r>
          </a:p>
        </p:txBody>
      </p:sp>
    </p:spTree>
    <p:extLst>
      <p:ext uri="{BB962C8B-B14F-4D97-AF65-F5344CB8AC3E}">
        <p14:creationId xmlns:p14="http://schemas.microsoft.com/office/powerpoint/2010/main" val="300686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990600"/>
            <a:ext cx="8128000" cy="5422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9800" y="15240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Usual high level of interest for first circulating beams</a:t>
            </a:r>
          </a:p>
        </p:txBody>
      </p:sp>
    </p:spTree>
    <p:extLst>
      <p:ext uri="{BB962C8B-B14F-4D97-AF65-F5344CB8AC3E}">
        <p14:creationId xmlns:p14="http://schemas.microsoft.com/office/powerpoint/2010/main" val="659063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295401"/>
            <a:ext cx="8001000" cy="53520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457200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2 shifts required for commissioning of nonlinear optics</a:t>
            </a:r>
          </a:p>
        </p:txBody>
      </p:sp>
    </p:spTree>
    <p:extLst>
      <p:ext uri="{BB962C8B-B14F-4D97-AF65-F5344CB8AC3E}">
        <p14:creationId xmlns:p14="http://schemas.microsoft.com/office/powerpoint/2010/main" val="1017776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55650"/>
            <a:ext cx="9144000" cy="61023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0" y="762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First stable beams 2016 – four hitch hikers </a:t>
            </a:r>
          </a:p>
        </p:txBody>
      </p:sp>
    </p:spTree>
    <p:extLst>
      <p:ext uri="{BB962C8B-B14F-4D97-AF65-F5344CB8AC3E}">
        <p14:creationId xmlns:p14="http://schemas.microsoft.com/office/powerpoint/2010/main" val="32724181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828801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err="1">
                <a:solidFill>
                  <a:srgbClr val="0000FF"/>
                </a:solidFill>
              </a:rPr>
              <a:t>Cryo</a:t>
            </a:r>
            <a:r>
              <a:rPr lang="en-US" sz="7200" b="1" dirty="0">
                <a:solidFill>
                  <a:srgbClr val="0000FF"/>
                </a:solidFill>
              </a:rPr>
              <a:t> maintain: 98.6%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2600" y="3733800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00FF"/>
                </a:solidFill>
              </a:rPr>
              <a:t>QPS: MTBF per element : ~4Mh</a:t>
            </a:r>
          </a:p>
          <a:p>
            <a:r>
              <a:rPr lang="en-US" sz="4800" b="1" dirty="0">
                <a:solidFill>
                  <a:srgbClr val="0000FF"/>
                </a:solidFill>
              </a:rPr>
              <a:t>Average availability for proton run: 99.49%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performance is excellent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943DD-6F17-CB4D-ACF8-309A9BC20CB3}"/>
              </a:ext>
            </a:extLst>
          </p:cNvPr>
          <p:cNvSpPr txBox="1"/>
          <p:nvPr/>
        </p:nvSpPr>
        <p:spPr>
          <a:xfrm>
            <a:off x="10363200" y="632657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Evian 2016</a:t>
            </a:r>
          </a:p>
        </p:txBody>
      </p:sp>
    </p:spTree>
    <p:extLst>
      <p:ext uri="{BB962C8B-B14F-4D97-AF65-F5344CB8AC3E}">
        <p14:creationId xmlns:p14="http://schemas.microsoft.com/office/powerpoint/2010/main" val="33230148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performance is excellent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1200" y="2209800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0000FF"/>
                </a:solidFill>
              </a:rPr>
              <a:t>MKI 1.2 million pulses since 2014 – 3 </a:t>
            </a:r>
            <a:r>
              <a:rPr lang="en-US" sz="7200" b="1" dirty="0" err="1">
                <a:solidFill>
                  <a:srgbClr val="0000FF"/>
                </a:solidFill>
              </a:rPr>
              <a:t>erratics</a:t>
            </a:r>
            <a:r>
              <a:rPr lang="en-US" sz="7200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3A969F-D63F-9B46-AFFE-7F318B4806A6}"/>
              </a:ext>
            </a:extLst>
          </p:cNvPr>
          <p:cNvSpPr txBox="1"/>
          <p:nvPr/>
        </p:nvSpPr>
        <p:spPr>
          <a:xfrm>
            <a:off x="10363200" y="632657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Evian 2016</a:t>
            </a:r>
          </a:p>
        </p:txBody>
      </p:sp>
    </p:spTree>
    <p:extLst>
      <p:ext uri="{BB962C8B-B14F-4D97-AF65-F5344CB8AC3E}">
        <p14:creationId xmlns:p14="http://schemas.microsoft.com/office/powerpoint/2010/main" val="3612534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269206"/>
            <a:ext cx="9144000" cy="475059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performance is excellent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1" y="1447800"/>
            <a:ext cx="6920523" cy="449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72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is a safe machine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1200" y="16002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3600" b="1" dirty="0">
                <a:solidFill>
                  <a:srgbClr val="000090"/>
                </a:solidFill>
              </a:rPr>
              <a:t>No asynchronous beam dumps in 2016</a:t>
            </a:r>
            <a:endParaRPr lang="en-US" sz="3600" dirty="0">
              <a:solidFill>
                <a:srgbClr val="000090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57400" y="266700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LBDS is a part of Machine Protection:</a:t>
            </a:r>
            <a:r>
              <a:rPr lang="en-US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0" y="32766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We do not run in degraded mode (we don’t mask faults / adjust thresholds…)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42672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System returns in ‘As Good As New’ state after every fault / intervention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05200" y="502920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FF"/>
                </a:solidFill>
              </a:rPr>
              <a:t>Even if it takes all night</a:t>
            </a:r>
          </a:p>
        </p:txBody>
      </p:sp>
    </p:spTree>
    <p:extLst>
      <p:ext uri="{BB962C8B-B14F-4D97-AF65-F5344CB8AC3E}">
        <p14:creationId xmlns:p14="http://schemas.microsoft.com/office/powerpoint/2010/main" val="139978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chine.jpeg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116632"/>
            <a:ext cx="7537648" cy="56524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71800" y="5867401"/>
            <a:ext cx="6553200" cy="830263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3366FF"/>
                </a:solidFill>
                <a:latin typeface="Calibri"/>
              </a:rPr>
              <a:t>We delivered 5.6 fb</a:t>
            </a:r>
            <a:r>
              <a:rPr lang="en-US" sz="2400" baseline="30000" dirty="0">
                <a:solidFill>
                  <a:srgbClr val="3366FF"/>
                </a:solidFill>
                <a:latin typeface="Calibri"/>
              </a:rPr>
              <a:t>-1</a:t>
            </a:r>
            <a:r>
              <a:rPr lang="en-US" sz="2400" dirty="0">
                <a:solidFill>
                  <a:srgbClr val="3366FF"/>
                </a:solidFill>
                <a:latin typeface="Calibri"/>
              </a:rPr>
              <a:t> to Atlas in 2011 and all we got was a blooming tee shirt</a:t>
            </a:r>
          </a:p>
        </p:txBody>
      </p:sp>
    </p:spTree>
    <p:extLst>
      <p:ext uri="{BB962C8B-B14F-4D97-AF65-F5344CB8AC3E}">
        <p14:creationId xmlns:p14="http://schemas.microsoft.com/office/powerpoint/2010/main" val="20691621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5770F3-805A-574D-8AD4-54F6D809C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63" y="0"/>
            <a:ext cx="10866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60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10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38800" y="64770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0.5 and 0.25 million dollar babies</a:t>
            </a:r>
          </a:p>
        </p:txBody>
      </p:sp>
    </p:spTree>
    <p:extLst>
      <p:ext uri="{BB962C8B-B14F-4D97-AF65-F5344CB8AC3E}">
        <p14:creationId xmlns:p14="http://schemas.microsoft.com/office/powerpoint/2010/main" val="2124850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855" y="381001"/>
            <a:ext cx="9144000" cy="5978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9482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977900"/>
            <a:ext cx="76200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955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 - what we want?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Reliable tune measurement, feedback to stay on</a:t>
            </a:r>
          </a:p>
          <a:p>
            <a:r>
              <a:rPr lang="en-GB" dirty="0"/>
              <a:t>Orbit feedback to stay on through the cycle ( 21 dumps assigned in 2012)</a:t>
            </a:r>
          </a:p>
          <a:p>
            <a:r>
              <a:rPr lang="en-GB" dirty="0">
                <a:solidFill>
                  <a:srgbClr val="FF0000"/>
                </a:solidFill>
              </a:rPr>
              <a:t>Release management and testing</a:t>
            </a:r>
          </a:p>
          <a:p>
            <a:r>
              <a:rPr lang="en-GB" dirty="0">
                <a:solidFill>
                  <a:srgbClr val="FF0000"/>
                </a:solidFill>
              </a:rPr>
              <a:t>Better information flow</a:t>
            </a:r>
          </a:p>
          <a:p>
            <a:r>
              <a:rPr lang="en-GB" dirty="0"/>
              <a:t>Interlocked BPMS…</a:t>
            </a:r>
          </a:p>
          <a:p>
            <a:r>
              <a:rPr lang="en-GB" dirty="0"/>
              <a:t>Beam size: operational applications in CCC</a:t>
            </a:r>
          </a:p>
          <a:p>
            <a:r>
              <a:rPr lang="en-GB" dirty="0"/>
              <a:t>Improved instability observation tools</a:t>
            </a:r>
          </a:p>
          <a:p>
            <a:r>
              <a:rPr lang="en-GB" dirty="0">
                <a:solidFill>
                  <a:srgbClr val="FF0000"/>
                </a:solidFill>
              </a:rPr>
              <a:t>Reduced time steering lines…</a:t>
            </a:r>
          </a:p>
          <a:p>
            <a:r>
              <a:rPr lang="en-GB" dirty="0"/>
              <a:t>Ease the wrestling match with the injection kickers</a:t>
            </a:r>
          </a:p>
          <a:p>
            <a:r>
              <a:rPr lang="en-GB" dirty="0"/>
              <a:t>RF: interlock diagnostics; phase acquisition per batch; faster BQM; phase/amplitude noise for each klystron…</a:t>
            </a:r>
          </a:p>
          <a:p>
            <a:r>
              <a:rPr lang="en-GB" dirty="0"/>
              <a:t>ADT settings management – less dependency on experts</a:t>
            </a:r>
          </a:p>
          <a:p>
            <a:r>
              <a:rPr lang="en-GB" dirty="0">
                <a:solidFill>
                  <a:srgbClr val="FF0000"/>
                </a:solidFill>
              </a:rPr>
              <a:t>Control System and data management – 3 pages of requirements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1" y="1017639"/>
            <a:ext cx="5716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Analysis of systems issues from an OP perspective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77200" y="6477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Delphine</a:t>
            </a:r>
            <a:r>
              <a:rPr lang="en-GB" dirty="0"/>
              <a:t> </a:t>
            </a:r>
            <a:r>
              <a:rPr lang="en-GB" dirty="0" err="1"/>
              <a:t>Jacquet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15DAF6-348B-084E-B798-CEF0A6C0B092}"/>
              </a:ext>
            </a:extLst>
          </p:cNvPr>
          <p:cNvSpPr txBox="1"/>
          <p:nvPr/>
        </p:nvSpPr>
        <p:spPr>
          <a:xfrm>
            <a:off x="609600" y="381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End 2012</a:t>
            </a:r>
          </a:p>
        </p:txBody>
      </p:sp>
    </p:spTree>
    <p:extLst>
      <p:ext uri="{BB962C8B-B14F-4D97-AF65-F5344CB8AC3E}">
        <p14:creationId xmlns:p14="http://schemas.microsoft.com/office/powerpoint/2010/main" val="1188935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3" y="-138113"/>
            <a:ext cx="10734675" cy="7134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" y="-76200"/>
            <a:ext cx="1371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val="3183013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Coming out of LS1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752600" y="1037178"/>
            <a:ext cx="8763000" cy="2448972"/>
            <a:chOff x="228600" y="1037178"/>
            <a:chExt cx="8763000" cy="244897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600" y="1143000"/>
              <a:ext cx="3124200" cy="234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3352800" y="1037178"/>
              <a:ext cx="563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Copper Stabilizer Continuity Measurements (CSCM) using modified Quench Protection System (</a:t>
              </a:r>
              <a:r>
                <a:rPr lang="en-US" dirty="0" err="1"/>
                <a:t>mQPS</a:t>
              </a:r>
              <a:r>
                <a:rPr lang="en-US" dirty="0"/>
                <a:t>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685340" y="2438400"/>
            <a:ext cx="6077661" cy="3095122"/>
            <a:chOff x="1127595" y="2438400"/>
            <a:chExt cx="5443079" cy="254678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14600" y="2438400"/>
              <a:ext cx="4056074" cy="250800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127595" y="4681280"/>
              <a:ext cx="1676400" cy="303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Dipole training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756857" y="2819400"/>
            <a:ext cx="4805452" cy="3810000"/>
            <a:chOff x="4232857" y="2819400"/>
            <a:chExt cx="4805452" cy="3810000"/>
          </a:xfrm>
        </p:grpSpPr>
        <p:pic>
          <p:nvPicPr>
            <p:cNvPr id="6" name="Picture 5" descr="Screen Shot 2015-11-11 at 10.39.51 AM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600" y="2819400"/>
              <a:ext cx="3475709" cy="3810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232857" y="62484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Earth fault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725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6609806</TotalTime>
  <Words>501</Words>
  <Application>Microsoft Macintosh PowerPoint</Application>
  <PresentationFormat>Widescreen</PresentationFormat>
  <Paragraphs>91</Paragraphs>
  <Slides>31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31</vt:i4>
      </vt:variant>
    </vt:vector>
  </HeadingPairs>
  <TitlesOfParts>
    <vt:vector size="43" baseType="lpstr">
      <vt:lpstr>Arial</vt:lpstr>
      <vt:lpstr>Arial Black</vt:lpstr>
      <vt:lpstr>Calibri</vt:lpstr>
      <vt:lpstr>Calibri Light</vt:lpstr>
      <vt:lpstr>Franklin Gothic Heavy</vt:lpstr>
      <vt:lpstr>Times New Roman</vt:lpstr>
      <vt:lpstr>Wingdings</vt:lpstr>
      <vt:lpstr>Pixel</vt:lpstr>
      <vt:lpstr>1_Office Theme</vt:lpstr>
      <vt:lpstr>2_Office Theme</vt:lpstr>
      <vt:lpstr>Office Theme</vt:lpstr>
      <vt:lpstr>3_Office Theme</vt:lpstr>
      <vt:lpstr>Options for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 - what we want?</vt:lpstr>
      <vt:lpstr>PowerPoint Presentation</vt:lpstr>
      <vt:lpstr>Coming out of LS1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System performance is excellent</vt:lpstr>
      <vt:lpstr>System performance is excellent</vt:lpstr>
      <vt:lpstr>System performance is excellent</vt:lpstr>
      <vt:lpstr>It is a safe machine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ATS</dc:title>
  <dc:subject/>
  <dc:creator>Mike Lamont</dc:creator>
  <cp:keywords/>
  <dc:description/>
  <cp:lastModifiedBy>Mike Lamont</cp:lastModifiedBy>
  <cp:revision>5411</cp:revision>
  <cp:lastPrinted>2021-01-17T21:10:22Z</cp:lastPrinted>
  <dcterms:created xsi:type="dcterms:W3CDTF">2011-01-18T19:25:28Z</dcterms:created>
  <dcterms:modified xsi:type="dcterms:W3CDTF">2021-11-23T08:44:16Z</dcterms:modified>
  <cp:category/>
</cp:coreProperties>
</file>