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
  </p:notesMasterIdLst>
  <p:handoutMasterIdLst>
    <p:handoutMasterId r:id="rId7"/>
  </p:handoutMasterIdLst>
  <p:sldIdLst>
    <p:sldId id="427" r:id="rId2"/>
    <p:sldId id="424" r:id="rId3"/>
    <p:sldId id="420" r:id="rId4"/>
    <p:sldId id="421"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6807" autoAdjust="0"/>
  </p:normalViewPr>
  <p:slideViewPr>
    <p:cSldViewPr snapToGrid="0">
      <p:cViewPr varScale="1">
        <p:scale>
          <a:sx n="130" d="100"/>
          <a:sy n="130" d="100"/>
        </p:scale>
        <p:origin x="840"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7A4B50-109A-3648-AE83-7639CBD19B7B}" type="datetimeFigureOut">
              <a:rPr lang="en-US" smtClean="0"/>
              <a:t>02-Nov-21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431D3C3-14F5-7A41-A2BE-4916C253F147}" type="slidenum">
              <a:rPr lang="en-US" smtClean="0"/>
              <a:t>‹#›</a:t>
            </a:fld>
            <a:endParaRPr lang="en-US"/>
          </a:p>
        </p:txBody>
      </p:sp>
    </p:spTree>
    <p:extLst>
      <p:ext uri="{BB962C8B-B14F-4D97-AF65-F5344CB8AC3E}">
        <p14:creationId xmlns:p14="http://schemas.microsoft.com/office/powerpoint/2010/main" val="37138658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484256-49B4-4035-B8A5-FFAC5BCC5997}" type="datetimeFigureOut">
              <a:rPr lang="en-US" smtClean="0"/>
              <a:t>02-Nov-21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5DED32-3385-45A4-B053-FD11A8C2334C}" type="slidenum">
              <a:rPr lang="en-US" smtClean="0"/>
              <a:t>‹#›</a:t>
            </a:fld>
            <a:endParaRPr lang="en-US"/>
          </a:p>
        </p:txBody>
      </p:sp>
    </p:spTree>
    <p:extLst>
      <p:ext uri="{BB962C8B-B14F-4D97-AF65-F5344CB8AC3E}">
        <p14:creationId xmlns:p14="http://schemas.microsoft.com/office/powerpoint/2010/main" val="102190824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sp>
        <p:nvSpPr>
          <p:cNvPr id="2" name="Titre 1"/>
          <p:cNvSpPr>
            <a:spLocks noGrp="1"/>
          </p:cNvSpPr>
          <p:nvPr>
            <p:ph type="title"/>
          </p:nvPr>
        </p:nvSpPr>
        <p:spPr>
          <a:xfrm>
            <a:off x="431800" y="2121311"/>
            <a:ext cx="8265984" cy="1826363"/>
          </a:xfrm>
        </p:spPr>
        <p:txBody>
          <a:bodyPr tIns="0" bIns="0" anchor="b">
            <a:normAutofit/>
          </a:bodyPr>
          <a:lstStyle>
            <a:lvl1pPr algn="l">
              <a:lnSpc>
                <a:spcPct val="90000"/>
              </a:lnSpc>
              <a:spcBef>
                <a:spcPts val="0"/>
              </a:spcBef>
              <a:buNone/>
              <a:defRPr kumimoji="0" lang="en-US" sz="3000" b="1" i="0" kern="1200" cap="none" spc="0" baseline="0" dirty="0">
                <a:ln w="12700">
                  <a:noFill/>
                  <a:prstDash val="solid"/>
                </a:ln>
                <a:solidFill>
                  <a:schemeClr val="accent1"/>
                </a:solidFill>
                <a:effectLst/>
                <a:latin typeface="+mj-lt"/>
                <a:ea typeface="+mj-ea"/>
                <a:cs typeface="Ubuntu"/>
              </a:defRPr>
            </a:lvl1pPr>
          </a:lstStyle>
          <a:p>
            <a:r>
              <a:rPr lang="en-US"/>
              <a:t>Click to edit Master title style</a:t>
            </a:r>
            <a:endParaRPr lang="en-US" dirty="0"/>
          </a:p>
        </p:txBody>
      </p:sp>
      <p:sp>
        <p:nvSpPr>
          <p:cNvPr id="3" name="Espace réservé du texte 2"/>
          <p:cNvSpPr>
            <a:spLocks noGrp="1"/>
          </p:cNvSpPr>
          <p:nvPr>
            <p:ph type="body" idx="1"/>
          </p:nvPr>
        </p:nvSpPr>
        <p:spPr>
          <a:xfrm>
            <a:off x="431800" y="4171952"/>
            <a:ext cx="8265984" cy="1066688"/>
          </a:xfrm>
        </p:spPr>
        <p:txBody>
          <a:bodyPr lIns="45720" tIns="0" rIns="45720" bIns="0"/>
          <a:lstStyle>
            <a:lvl1pPr marL="0" indent="0" algn="l">
              <a:lnSpc>
                <a:spcPct val="90000"/>
              </a:lnSpc>
              <a:spcBef>
                <a:spcPts val="0"/>
              </a:spcBef>
              <a:buNone/>
              <a:defRPr sz="2100" b="0" i="0">
                <a:solidFill>
                  <a:schemeClr val="accent4"/>
                </a:solidFill>
                <a:effectLst/>
                <a:latin typeface="+mn-lt"/>
                <a:cs typeface="Ubuntu Ligh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a:r>
              <a:rPr lang="en-US"/>
              <a:t>Click to edit Master text styles</a:t>
            </a:r>
          </a:p>
        </p:txBody>
      </p:sp>
      <p:pic>
        <p:nvPicPr>
          <p:cNvPr id="5" name="Picture 3">
            <a:extLst>
              <a:ext uri="{FF2B5EF4-FFF2-40B4-BE49-F238E27FC236}">
                <a16:creationId xmlns:a16="http://schemas.microsoft.com/office/drawing/2014/main" id="{8A14A89E-E408-45A9-982C-DB7387787EA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03364" y="5325920"/>
            <a:ext cx="1594420" cy="1445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picture containing venn diagram&#10;&#10;Description automatically generated">
            <a:extLst>
              <a:ext uri="{FF2B5EF4-FFF2-40B4-BE49-F238E27FC236}">
                <a16:creationId xmlns:a16="http://schemas.microsoft.com/office/drawing/2014/main" id="{0E600346-63C4-4AC1-BE0B-41ABA70E46A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4893" y="5462918"/>
            <a:ext cx="1632830" cy="1296872"/>
          </a:xfrm>
          <a:prstGeom prst="rect">
            <a:avLst/>
          </a:prstGeom>
        </p:spPr>
      </p:pic>
    </p:spTree>
    <p:extLst>
      <p:ext uri="{BB962C8B-B14F-4D97-AF65-F5344CB8AC3E}">
        <p14:creationId xmlns:p14="http://schemas.microsoft.com/office/powerpoint/2010/main" val="880670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cxnSp>
        <p:nvCxnSpPr>
          <p:cNvPr id="4" name="Straight Connector 3"/>
          <p:cNvCxnSpPr/>
          <p:nvPr userDrawn="1"/>
        </p:nvCxnSpPr>
        <p:spPr>
          <a:xfrm>
            <a:off x="457211" y="1060449"/>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12" y="1245528"/>
            <a:ext cx="8226425" cy="5028279"/>
          </a:xfrm>
        </p:spPr>
        <p:txBody>
          <a:bodyPr/>
          <a:lstStyle>
            <a:lvl2pPr>
              <a:defRPr sz="1800" baseline="0"/>
            </a:lvl2pPr>
            <a:lvl3pPr>
              <a:defRPr sz="1800"/>
            </a:lvl3pPr>
            <a:lvl4pPr>
              <a:defRPr sz="1500"/>
            </a:lvl4pPr>
            <a:lvl5pPr>
              <a:defRPr sz="15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4"/>
          <p:cNvSpPr>
            <a:spLocks noGrp="1"/>
          </p:cNvSpPr>
          <p:nvPr>
            <p:ph type="sldNum" sz="quarter" idx="16"/>
          </p:nvPr>
        </p:nvSpPr>
        <p:spPr/>
        <p:txBody>
          <a:bodyPr/>
          <a:lstStyle>
            <a:lvl1pPr>
              <a:defRPr sz="1100"/>
            </a:lvl1pPr>
          </a:lstStyle>
          <a:p>
            <a:fld id="{B9FC9755-3F17-4A88-BC36-1FB3879279FF}" type="slidenum">
              <a:rPr lang="en-US" altLang="en-US" smtClean="0"/>
              <a:pPr/>
              <a:t>‹#›</a:t>
            </a:fld>
            <a:endParaRPr lang="en-US" altLang="en-US" dirty="0"/>
          </a:p>
        </p:txBody>
      </p:sp>
      <p:sp>
        <p:nvSpPr>
          <p:cNvPr id="11" name="Date Placeholder 3"/>
          <p:cNvSpPr>
            <a:spLocks noGrp="1"/>
          </p:cNvSpPr>
          <p:nvPr>
            <p:ph type="dt" sz="half" idx="2"/>
          </p:nvPr>
        </p:nvSpPr>
        <p:spPr>
          <a:xfrm>
            <a:off x="2093082" y="6356369"/>
            <a:ext cx="2598712" cy="365125"/>
          </a:xfrm>
          <a:prstGeom prst="rect">
            <a:avLst/>
          </a:prstGeom>
        </p:spPr>
        <p:txBody>
          <a:bodyPr/>
          <a:lstStyle>
            <a:lvl1pPr>
              <a:defRPr sz="1100"/>
            </a:lvl1pPr>
          </a:lstStyle>
          <a:p>
            <a:pPr>
              <a:defRPr/>
            </a:pPr>
            <a:fld id="{438AF2F8-BD95-4901-8A01-9E4B32B30673}" type="datetime1">
              <a:rPr lang="fr-FR" smtClean="0"/>
              <a:t>02/11/2021</a:t>
            </a:fld>
            <a:endParaRPr lang="en-US" dirty="0"/>
          </a:p>
        </p:txBody>
      </p:sp>
      <p:sp>
        <p:nvSpPr>
          <p:cNvPr id="12" name="Footer Placeholder 4"/>
          <p:cNvSpPr>
            <a:spLocks noGrp="1"/>
          </p:cNvSpPr>
          <p:nvPr>
            <p:ph type="ftr" sz="quarter" idx="3"/>
          </p:nvPr>
        </p:nvSpPr>
        <p:spPr>
          <a:xfrm>
            <a:off x="5514915" y="6356369"/>
            <a:ext cx="2441646" cy="365125"/>
          </a:xfrm>
          <a:prstGeom prst="rect">
            <a:avLst/>
          </a:prstGeom>
        </p:spPr>
        <p:txBody>
          <a:bodyPr/>
          <a:lstStyle>
            <a:lvl1pPr>
              <a:defRPr sz="1100"/>
            </a:lvl1pPr>
          </a:lstStyle>
          <a:p>
            <a:pPr>
              <a:defRPr/>
            </a:pPr>
            <a:r>
              <a:rPr lang="en-GB" smtClean="0"/>
              <a:t>A. Gerbershagen on behalf of B. Rae | FOM</a:t>
            </a:r>
            <a:endParaRPr lang="en-US" dirty="0"/>
          </a:p>
        </p:txBody>
      </p:sp>
    </p:spTree>
    <p:extLst>
      <p:ext uri="{BB962C8B-B14F-4D97-AF65-F5344CB8AC3E}">
        <p14:creationId xmlns:p14="http://schemas.microsoft.com/office/powerpoint/2010/main" val="1720973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cxnSp>
        <p:nvCxnSpPr>
          <p:cNvPr id="4" name="Straight Connector 3"/>
          <p:cNvCxnSpPr/>
          <p:nvPr userDrawn="1"/>
        </p:nvCxnSpPr>
        <p:spPr>
          <a:xfrm>
            <a:off x="457211" y="1060449"/>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39"/>
            <a:ext cx="8226854" cy="833711"/>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12" y="1260001"/>
            <a:ext cx="822642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4"/>
          <p:cNvSpPr>
            <a:spLocks noGrp="1"/>
          </p:cNvSpPr>
          <p:nvPr>
            <p:ph type="sldNum" sz="quarter" idx="16"/>
          </p:nvPr>
        </p:nvSpPr>
        <p:spPr/>
        <p:txBody>
          <a:bodyPr/>
          <a:lstStyle>
            <a:lvl1pPr>
              <a:defRPr/>
            </a:lvl1pPr>
          </a:lstStyle>
          <a:p>
            <a:fld id="{E70421B4-580E-4317-84D1-ED4C3F55CB37}" type="slidenum">
              <a:rPr lang="en-US" altLang="en-US"/>
              <a:pPr/>
              <a:t>‹#›</a:t>
            </a:fld>
            <a:endParaRPr lang="en-US" altLang="en-US"/>
          </a:p>
        </p:txBody>
      </p:sp>
      <p:sp>
        <p:nvSpPr>
          <p:cNvPr id="9" name="Date Placeholder 3"/>
          <p:cNvSpPr>
            <a:spLocks noGrp="1"/>
          </p:cNvSpPr>
          <p:nvPr>
            <p:ph type="dt" sz="half" idx="2"/>
          </p:nvPr>
        </p:nvSpPr>
        <p:spPr>
          <a:xfrm>
            <a:off x="2093081" y="6356369"/>
            <a:ext cx="2481123" cy="365125"/>
          </a:xfrm>
          <a:prstGeom prst="rect">
            <a:avLst/>
          </a:prstGeom>
        </p:spPr>
        <p:txBody>
          <a:bodyPr/>
          <a:lstStyle>
            <a:lvl1pPr>
              <a:defRPr sz="1100"/>
            </a:lvl1pPr>
          </a:lstStyle>
          <a:p>
            <a:pPr>
              <a:defRPr/>
            </a:pPr>
            <a:fld id="{699128CB-5D58-4777-BCFE-E570054891D1}" type="datetime1">
              <a:rPr lang="fr-FR" smtClean="0"/>
              <a:t>02/11/2021</a:t>
            </a:fld>
            <a:endParaRPr lang="en-US" dirty="0"/>
          </a:p>
        </p:txBody>
      </p:sp>
      <p:sp>
        <p:nvSpPr>
          <p:cNvPr id="10" name="Footer Placeholder 4"/>
          <p:cNvSpPr>
            <a:spLocks noGrp="1"/>
          </p:cNvSpPr>
          <p:nvPr>
            <p:ph type="ftr" sz="quarter" idx="3"/>
          </p:nvPr>
        </p:nvSpPr>
        <p:spPr>
          <a:xfrm>
            <a:off x="5514915" y="6356369"/>
            <a:ext cx="2441646" cy="365125"/>
          </a:xfrm>
          <a:prstGeom prst="rect">
            <a:avLst/>
          </a:prstGeom>
        </p:spPr>
        <p:txBody>
          <a:bodyPr/>
          <a:lstStyle>
            <a:lvl1pPr>
              <a:defRPr sz="1100"/>
            </a:lvl1pPr>
          </a:lstStyle>
          <a:p>
            <a:pPr>
              <a:defRPr/>
            </a:pPr>
            <a:r>
              <a:rPr lang="en-GB" smtClean="0"/>
              <a:t>A. Gerbershagen on behalf of B. Rae | FOM</a:t>
            </a:r>
            <a:endParaRPr lang="en-US" dirty="0"/>
          </a:p>
        </p:txBody>
      </p:sp>
    </p:spTree>
    <p:extLst>
      <p:ext uri="{BB962C8B-B14F-4D97-AF65-F5344CB8AC3E}">
        <p14:creationId xmlns:p14="http://schemas.microsoft.com/office/powerpoint/2010/main" val="504855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cxnSp>
        <p:nvCxnSpPr>
          <p:cNvPr id="5" name="Straight Connector 4"/>
          <p:cNvCxnSpPr/>
          <p:nvPr userDrawn="1"/>
        </p:nvCxnSpPr>
        <p:spPr>
          <a:xfrm>
            <a:off x="457211" y="1060449"/>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39"/>
            <a:ext cx="8226854" cy="833711"/>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1"/>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1"/>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4"/>
          <p:cNvSpPr>
            <a:spLocks noGrp="1"/>
          </p:cNvSpPr>
          <p:nvPr>
            <p:ph type="sldNum" sz="quarter" idx="17"/>
          </p:nvPr>
        </p:nvSpPr>
        <p:spPr/>
        <p:txBody>
          <a:bodyPr/>
          <a:lstStyle>
            <a:lvl1pPr>
              <a:defRPr/>
            </a:lvl1pPr>
          </a:lstStyle>
          <a:p>
            <a:fld id="{18FE782C-61DB-49A1-9DB7-03288D73706A}" type="slidenum">
              <a:rPr lang="en-US" altLang="en-US"/>
              <a:pPr/>
              <a:t>‹#›</a:t>
            </a:fld>
            <a:endParaRPr lang="en-US" altLang="en-US"/>
          </a:p>
        </p:txBody>
      </p:sp>
    </p:spTree>
    <p:extLst>
      <p:ext uri="{BB962C8B-B14F-4D97-AF65-F5344CB8AC3E}">
        <p14:creationId xmlns:p14="http://schemas.microsoft.com/office/powerpoint/2010/main" val="664742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s withTitle">
    <p:spTree>
      <p:nvGrpSpPr>
        <p:cNvPr id="1" name=""/>
        <p:cNvGrpSpPr/>
        <p:nvPr/>
      </p:nvGrpSpPr>
      <p:grpSpPr>
        <a:xfrm>
          <a:off x="0" y="0"/>
          <a:ext cx="0" cy="0"/>
          <a:chOff x="0" y="0"/>
          <a:chExt cx="0" cy="0"/>
        </a:xfrm>
      </p:grpSpPr>
      <p:cxnSp>
        <p:nvCxnSpPr>
          <p:cNvPr id="5" name="Straight Connector 4"/>
          <p:cNvCxnSpPr/>
          <p:nvPr userDrawn="1"/>
        </p:nvCxnSpPr>
        <p:spPr>
          <a:xfrm>
            <a:off x="457211" y="1060449"/>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417514" y="1438279"/>
            <a:ext cx="4113212" cy="833439"/>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dirty="0"/>
              <a:t>Slide Title</a:t>
            </a:r>
            <a:endParaRPr lang="en-US" sz="2700" dirty="0"/>
          </a:p>
        </p:txBody>
      </p:sp>
      <p:sp>
        <p:nvSpPr>
          <p:cNvPr id="8" name="Title 1"/>
          <p:cNvSpPr txBox="1">
            <a:spLocks/>
          </p:cNvSpPr>
          <p:nvPr userDrawn="1"/>
        </p:nvSpPr>
        <p:spPr>
          <a:xfrm>
            <a:off x="4570413" y="1438279"/>
            <a:ext cx="4113212" cy="833439"/>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dirty="0"/>
              <a:t>Slide Title</a:t>
            </a:r>
            <a:endParaRPr lang="en-US" sz="2700" dirty="0"/>
          </a:p>
        </p:txBody>
      </p:sp>
      <p:sp>
        <p:nvSpPr>
          <p:cNvPr id="2" name="Title 1"/>
          <p:cNvSpPr>
            <a:spLocks noGrp="1"/>
          </p:cNvSpPr>
          <p:nvPr>
            <p:ph type="title"/>
          </p:nvPr>
        </p:nvSpPr>
        <p:spPr>
          <a:xfrm>
            <a:off x="457201" y="224539"/>
            <a:ext cx="8226854" cy="833711"/>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2352792"/>
            <a:ext cx="4073702" cy="3923287"/>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2352792"/>
            <a:ext cx="4071135" cy="3923287"/>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2"/>
          <p:cNvSpPr>
            <a:spLocks noGrp="1"/>
          </p:cNvSpPr>
          <p:nvPr>
            <p:ph type="dt" sz="half" idx="15"/>
          </p:nvPr>
        </p:nvSpPr>
        <p:spPr>
          <a:xfrm>
            <a:off x="2295525" y="6356369"/>
            <a:ext cx="1371600" cy="365125"/>
          </a:xfrm>
          <a:prstGeom prst="rect">
            <a:avLst/>
          </a:prstGeom>
        </p:spPr>
        <p:txBody>
          <a:bodyPr/>
          <a:lstStyle>
            <a:lvl1pPr>
              <a:defRPr/>
            </a:lvl1pPr>
          </a:lstStyle>
          <a:p>
            <a:pPr>
              <a:defRPr/>
            </a:pPr>
            <a:fld id="{15AAB54A-1912-47E2-90C8-7E7A69EE4CD3}" type="datetime1">
              <a:rPr lang="fr-FR" smtClean="0"/>
              <a:t>02/11/2021</a:t>
            </a:fld>
            <a:endParaRPr lang="en-US"/>
          </a:p>
        </p:txBody>
      </p:sp>
      <p:sp>
        <p:nvSpPr>
          <p:cNvPr id="11" name="Footer Placeholder 3"/>
          <p:cNvSpPr>
            <a:spLocks noGrp="1"/>
          </p:cNvSpPr>
          <p:nvPr>
            <p:ph type="ftr" sz="quarter" idx="16"/>
          </p:nvPr>
        </p:nvSpPr>
        <p:spPr>
          <a:xfrm>
            <a:off x="3667136" y="6356369"/>
            <a:ext cx="4289425" cy="365125"/>
          </a:xfrm>
          <a:prstGeom prst="rect">
            <a:avLst/>
          </a:prstGeom>
        </p:spPr>
        <p:txBody>
          <a:bodyPr/>
          <a:lstStyle>
            <a:lvl1pPr>
              <a:defRPr/>
            </a:lvl1pPr>
          </a:lstStyle>
          <a:p>
            <a:pPr>
              <a:defRPr/>
            </a:pPr>
            <a:r>
              <a:rPr lang="en-GB" smtClean="0"/>
              <a:t>A. Gerbershagen on behalf of B. Rae | FOM</a:t>
            </a:r>
            <a:endParaRPr lang="en-US"/>
          </a:p>
        </p:txBody>
      </p:sp>
      <p:sp>
        <p:nvSpPr>
          <p:cNvPr id="12" name="Slide Number Placeholder 4"/>
          <p:cNvSpPr>
            <a:spLocks noGrp="1"/>
          </p:cNvSpPr>
          <p:nvPr>
            <p:ph type="sldNum" sz="quarter" idx="17"/>
          </p:nvPr>
        </p:nvSpPr>
        <p:spPr/>
        <p:txBody>
          <a:bodyPr/>
          <a:lstStyle>
            <a:lvl1pPr>
              <a:defRPr/>
            </a:lvl1pPr>
          </a:lstStyle>
          <a:p>
            <a:fld id="{54A95BAA-57E0-43A6-9BEB-8F8A537BF452}" type="slidenum">
              <a:rPr lang="en-US" altLang="en-US"/>
              <a:pPr/>
              <a:t>‹#›</a:t>
            </a:fld>
            <a:endParaRPr lang="en-US" altLang="en-US"/>
          </a:p>
        </p:txBody>
      </p:sp>
    </p:spTree>
    <p:extLst>
      <p:ext uri="{BB962C8B-B14F-4D97-AF65-F5344CB8AC3E}">
        <p14:creationId xmlns:p14="http://schemas.microsoft.com/office/powerpoint/2010/main" val="2033254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cxnSp>
        <p:nvCxnSpPr>
          <p:cNvPr id="3" name="Straight Connector 2"/>
          <p:cNvCxnSpPr/>
          <p:nvPr userDrawn="1"/>
        </p:nvCxnSpPr>
        <p:spPr>
          <a:xfrm>
            <a:off x="457211" y="1060449"/>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2"/>
          <p:cNvSpPr>
            <a:spLocks noGrp="1"/>
          </p:cNvSpPr>
          <p:nvPr>
            <p:ph type="dt" sz="half" idx="10"/>
          </p:nvPr>
        </p:nvSpPr>
        <p:spPr>
          <a:xfrm>
            <a:off x="2295525" y="6356369"/>
            <a:ext cx="1371600" cy="365125"/>
          </a:xfrm>
          <a:prstGeom prst="rect">
            <a:avLst/>
          </a:prstGeom>
        </p:spPr>
        <p:txBody>
          <a:bodyPr/>
          <a:lstStyle>
            <a:lvl1pPr>
              <a:defRPr/>
            </a:lvl1pPr>
          </a:lstStyle>
          <a:p>
            <a:pPr>
              <a:defRPr/>
            </a:pPr>
            <a:fld id="{4772640C-3D42-4248-A06B-307394577507}" type="datetime1">
              <a:rPr lang="fr-FR" smtClean="0"/>
              <a:t>02/11/2021</a:t>
            </a:fld>
            <a:endParaRPr lang="en-US"/>
          </a:p>
        </p:txBody>
      </p:sp>
      <p:sp>
        <p:nvSpPr>
          <p:cNvPr id="5" name="Footer Placeholder 3"/>
          <p:cNvSpPr>
            <a:spLocks noGrp="1"/>
          </p:cNvSpPr>
          <p:nvPr>
            <p:ph type="ftr" sz="quarter" idx="11"/>
          </p:nvPr>
        </p:nvSpPr>
        <p:spPr>
          <a:xfrm>
            <a:off x="3667136" y="6356369"/>
            <a:ext cx="4289425" cy="365125"/>
          </a:xfrm>
          <a:prstGeom prst="rect">
            <a:avLst/>
          </a:prstGeom>
        </p:spPr>
        <p:txBody>
          <a:bodyPr/>
          <a:lstStyle>
            <a:lvl1pPr>
              <a:defRPr/>
            </a:lvl1pPr>
          </a:lstStyle>
          <a:p>
            <a:pPr>
              <a:defRPr/>
            </a:pPr>
            <a:r>
              <a:rPr lang="en-GB" smtClean="0"/>
              <a:t>A. Gerbershagen on behalf of B. Rae | FOM</a:t>
            </a:r>
            <a:endParaRPr lang="en-US"/>
          </a:p>
        </p:txBody>
      </p:sp>
      <p:sp>
        <p:nvSpPr>
          <p:cNvPr id="6" name="Slide Number Placeholder 4"/>
          <p:cNvSpPr>
            <a:spLocks noGrp="1"/>
          </p:cNvSpPr>
          <p:nvPr>
            <p:ph type="sldNum" sz="quarter" idx="12"/>
          </p:nvPr>
        </p:nvSpPr>
        <p:spPr/>
        <p:txBody>
          <a:bodyPr/>
          <a:lstStyle>
            <a:lvl1pPr>
              <a:defRPr/>
            </a:lvl1pPr>
          </a:lstStyle>
          <a:p>
            <a:fld id="{B39EEE8E-04E1-46DF-8F91-11A50BCA2497}" type="slidenum">
              <a:rPr lang="en-US" altLang="en-US"/>
              <a:pPr/>
              <a:t>‹#›</a:t>
            </a:fld>
            <a:endParaRPr lang="en-US" altLang="en-US"/>
          </a:p>
        </p:txBody>
      </p:sp>
    </p:spTree>
    <p:extLst>
      <p:ext uri="{BB962C8B-B14F-4D97-AF65-F5344CB8AC3E}">
        <p14:creationId xmlns:p14="http://schemas.microsoft.com/office/powerpoint/2010/main" val="843974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295525" y="6356369"/>
            <a:ext cx="1371600" cy="365125"/>
          </a:xfrm>
          <a:prstGeom prst="rect">
            <a:avLst/>
          </a:prstGeom>
        </p:spPr>
        <p:txBody>
          <a:bodyPr/>
          <a:lstStyle>
            <a:lvl1pPr>
              <a:defRPr/>
            </a:lvl1pPr>
          </a:lstStyle>
          <a:p>
            <a:pPr>
              <a:defRPr/>
            </a:pPr>
            <a:fld id="{22D4DB19-592F-4E79-9E86-8E53F8CD9356}" type="datetime1">
              <a:rPr lang="fr-FR" smtClean="0"/>
              <a:t>02/11/2021</a:t>
            </a:fld>
            <a:endParaRPr lang="en-US"/>
          </a:p>
        </p:txBody>
      </p:sp>
      <p:sp>
        <p:nvSpPr>
          <p:cNvPr id="3" name="Footer Placeholder 2"/>
          <p:cNvSpPr>
            <a:spLocks noGrp="1"/>
          </p:cNvSpPr>
          <p:nvPr>
            <p:ph type="ftr" sz="quarter" idx="11"/>
          </p:nvPr>
        </p:nvSpPr>
        <p:spPr>
          <a:xfrm>
            <a:off x="3667136" y="6356369"/>
            <a:ext cx="4289425" cy="365125"/>
          </a:xfrm>
          <a:prstGeom prst="rect">
            <a:avLst/>
          </a:prstGeom>
        </p:spPr>
        <p:txBody>
          <a:bodyPr/>
          <a:lstStyle>
            <a:lvl1pPr>
              <a:defRPr/>
            </a:lvl1pPr>
          </a:lstStyle>
          <a:p>
            <a:pPr>
              <a:defRPr/>
            </a:pPr>
            <a:r>
              <a:rPr lang="en-GB" smtClean="0"/>
              <a:t>A. Gerbershagen on behalf of B. Rae | FOM</a:t>
            </a:r>
            <a:endParaRPr lang="en-US"/>
          </a:p>
        </p:txBody>
      </p:sp>
      <p:sp>
        <p:nvSpPr>
          <p:cNvPr id="4" name="Slide Number Placeholder 3"/>
          <p:cNvSpPr>
            <a:spLocks noGrp="1"/>
          </p:cNvSpPr>
          <p:nvPr>
            <p:ph type="sldNum" sz="quarter" idx="12"/>
          </p:nvPr>
        </p:nvSpPr>
        <p:spPr/>
        <p:txBody>
          <a:bodyPr/>
          <a:lstStyle>
            <a:lvl1pPr>
              <a:defRPr/>
            </a:lvl1pPr>
          </a:lstStyle>
          <a:p>
            <a:fld id="{29ACD9C9-8FB1-4DB5-8443-88D9D5EF6F40}" type="slidenum">
              <a:rPr lang="en-US" altLang="en-US"/>
              <a:pPr/>
              <a:t>‹#›</a:t>
            </a:fld>
            <a:endParaRPr lang="en-US" altLang="en-US"/>
          </a:p>
        </p:txBody>
      </p:sp>
    </p:spTree>
    <p:extLst>
      <p:ext uri="{BB962C8B-B14F-4D97-AF65-F5344CB8AC3E}">
        <p14:creationId xmlns:p14="http://schemas.microsoft.com/office/powerpoint/2010/main" val="2360499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1752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s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34"/>
            <a:ext cx="6535738" cy="1609725"/>
          </a:xfrm>
        </p:spPr>
        <p:txBody>
          <a:bodyPr anchor="ctr"/>
          <a:lstStyle>
            <a:lvl1pPr marL="0" indent="0" algn="ctr">
              <a:buNone/>
              <a:defRPr>
                <a:solidFill>
                  <a:schemeClr val="accent4"/>
                </a:solidFill>
              </a:defRPr>
            </a:lvl1pPr>
          </a:lstStyle>
          <a:p>
            <a:pPr lvl="0"/>
            <a:r>
              <a:rPr lang="en-US"/>
              <a:t>Click to edit Master text styles</a:t>
            </a:r>
          </a:p>
        </p:txBody>
      </p:sp>
      <p:pic>
        <p:nvPicPr>
          <p:cNvPr id="6" name="Picture 3">
            <a:extLst>
              <a:ext uri="{FF2B5EF4-FFF2-40B4-BE49-F238E27FC236}">
                <a16:creationId xmlns:a16="http://schemas.microsoft.com/office/drawing/2014/main" id="{3205D8B7-2AE5-4970-9E3F-0C33AA53DA7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582319" y="2290499"/>
            <a:ext cx="1074861" cy="97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 picture containing venn diagram&#10;&#10;Description automatically generated">
            <a:extLst>
              <a:ext uri="{FF2B5EF4-FFF2-40B4-BE49-F238E27FC236}">
                <a16:creationId xmlns:a16="http://schemas.microsoft.com/office/drawing/2014/main" id="{1EFD54A7-63CF-45DE-8FBA-10C98345D9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07458" y="2411252"/>
            <a:ext cx="1074861" cy="853708"/>
          </a:xfrm>
          <a:prstGeom prst="rect">
            <a:avLst/>
          </a:prstGeom>
        </p:spPr>
      </p:pic>
    </p:spTree>
    <p:extLst>
      <p:ext uri="{BB962C8B-B14F-4D97-AF65-F5344CB8AC3E}">
        <p14:creationId xmlns:p14="http://schemas.microsoft.com/office/powerpoint/2010/main" val="3620242829"/>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a:xfrm>
            <a:off x="7956550" y="6356369"/>
            <a:ext cx="73025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729FCF"/>
                </a:solidFill>
              </a:defRPr>
            </a:lvl1pPr>
          </a:lstStyle>
          <a:p>
            <a:fld id="{C8079559-D982-4BBB-B918-CE7B7CA1B2AF}" type="slidenum">
              <a:rPr lang="en-US" altLang="en-US"/>
              <a:pPr/>
              <a:t>‹#›</a:t>
            </a:fld>
            <a:endParaRPr lang="en-US" altLang="en-US"/>
          </a:p>
        </p:txBody>
      </p:sp>
      <p:sp>
        <p:nvSpPr>
          <p:cNvPr id="1030" name="Espace réservé du texte 29"/>
          <p:cNvSpPr>
            <a:spLocks noGrp="1"/>
          </p:cNvSpPr>
          <p:nvPr>
            <p:ph type="body" idx="1"/>
          </p:nvPr>
        </p:nvSpPr>
        <p:spPr bwMode="auto">
          <a:xfrm>
            <a:off x="457211" y="1131888"/>
            <a:ext cx="8226425"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dirty="0"/>
              <a:t>Slide text first level</a:t>
            </a:r>
          </a:p>
          <a:p>
            <a:pPr lvl="1"/>
            <a:r>
              <a:rPr lang="fr-CH" altLang="en-US" dirty="0"/>
              <a:t>Slide text second level</a:t>
            </a:r>
          </a:p>
          <a:p>
            <a:pPr lvl="2"/>
            <a:r>
              <a:rPr lang="fr-CH" altLang="en-US" dirty="0"/>
              <a:t>Slide text third level</a:t>
            </a:r>
          </a:p>
          <a:p>
            <a:pPr lvl="3"/>
            <a:r>
              <a:rPr lang="fr-CH" altLang="en-US" dirty="0"/>
              <a:t>Slide text fourth level</a:t>
            </a:r>
          </a:p>
          <a:p>
            <a:pPr lvl="4"/>
            <a:r>
              <a:rPr lang="fr-CH" altLang="en-US" dirty="0"/>
              <a:t>Slide text fifth level</a:t>
            </a:r>
            <a:endParaRPr lang="en-US" altLang="en-US" dirty="0"/>
          </a:p>
        </p:txBody>
      </p:sp>
      <p:sp>
        <p:nvSpPr>
          <p:cNvPr id="1031" name="Espace réservé du titre 8"/>
          <p:cNvSpPr>
            <a:spLocks noGrp="1"/>
          </p:cNvSpPr>
          <p:nvPr>
            <p:ph type="title"/>
          </p:nvPr>
        </p:nvSpPr>
        <p:spPr bwMode="auto">
          <a:xfrm>
            <a:off x="457211" y="233363"/>
            <a:ext cx="8226425"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GB" altLang="en-US"/>
              <a:t>Slide Title</a:t>
            </a:r>
          </a:p>
        </p:txBody>
      </p:sp>
      <p:sp>
        <p:nvSpPr>
          <p:cNvPr id="11" name="Date Placeholder 3"/>
          <p:cNvSpPr>
            <a:spLocks noGrp="1"/>
          </p:cNvSpPr>
          <p:nvPr>
            <p:ph type="dt" sz="half" idx="2"/>
          </p:nvPr>
        </p:nvSpPr>
        <p:spPr>
          <a:xfrm>
            <a:off x="2093082" y="6356369"/>
            <a:ext cx="2234186" cy="365125"/>
          </a:xfrm>
          <a:prstGeom prst="rect">
            <a:avLst/>
          </a:prstGeom>
        </p:spPr>
        <p:txBody>
          <a:bodyPr/>
          <a:lstStyle>
            <a:lvl1pPr>
              <a:defRPr sz="1100"/>
            </a:lvl1pPr>
          </a:lstStyle>
          <a:p>
            <a:pPr>
              <a:defRPr/>
            </a:pPr>
            <a:fld id="{2F09424A-C2E9-4BB2-A5FE-DB7A1001E16C}" type="datetime1">
              <a:rPr lang="fr-FR" smtClean="0"/>
              <a:t>02/11/2021</a:t>
            </a:fld>
            <a:endParaRPr lang="en-US" dirty="0"/>
          </a:p>
        </p:txBody>
      </p:sp>
      <p:sp>
        <p:nvSpPr>
          <p:cNvPr id="12" name="Footer Placeholder 4"/>
          <p:cNvSpPr>
            <a:spLocks noGrp="1"/>
          </p:cNvSpPr>
          <p:nvPr>
            <p:ph type="ftr" sz="quarter" idx="3"/>
          </p:nvPr>
        </p:nvSpPr>
        <p:spPr>
          <a:xfrm>
            <a:off x="5514915" y="6356369"/>
            <a:ext cx="2441646" cy="365125"/>
          </a:xfrm>
          <a:prstGeom prst="rect">
            <a:avLst/>
          </a:prstGeom>
        </p:spPr>
        <p:txBody>
          <a:bodyPr/>
          <a:lstStyle>
            <a:lvl1pPr>
              <a:defRPr sz="1100"/>
            </a:lvl1pPr>
          </a:lstStyle>
          <a:p>
            <a:pPr>
              <a:defRPr/>
            </a:pPr>
            <a:r>
              <a:rPr lang="en-GB" smtClean="0"/>
              <a:t>A. Gerbershagen on behalf of B. Rae | FOM</a:t>
            </a:r>
            <a:endParaRPr lang="en-US" dirty="0"/>
          </a:p>
        </p:txBody>
      </p:sp>
      <p:pic>
        <p:nvPicPr>
          <p:cNvPr id="8" name="Picture 3">
            <a:extLst>
              <a:ext uri="{FF2B5EF4-FFF2-40B4-BE49-F238E27FC236}">
                <a16:creationId xmlns:a16="http://schemas.microsoft.com/office/drawing/2014/main" id="{A7C27FE4-686A-4D9C-B5D6-B65FBFA304FB}"/>
              </a:ext>
            </a:extLst>
          </p:cNvPr>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790514" y="6321238"/>
            <a:ext cx="558288" cy="506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 picture containing venn diagram&#10;&#10;Description automatically generated">
            <a:extLst>
              <a:ext uri="{FF2B5EF4-FFF2-40B4-BE49-F238E27FC236}">
                <a16:creationId xmlns:a16="http://schemas.microsoft.com/office/drawing/2014/main" id="{F27656C0-12CE-4254-BBBF-B32C6B8C176D}"/>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232226" y="6352598"/>
            <a:ext cx="558288" cy="443420"/>
          </a:xfrm>
          <a:prstGeom prst="rect">
            <a:avLst/>
          </a:prstGeom>
        </p:spPr>
      </p:pic>
    </p:spTree>
    <p:extLst>
      <p:ext uri="{BB962C8B-B14F-4D97-AF65-F5344CB8AC3E}">
        <p14:creationId xmlns:p14="http://schemas.microsoft.com/office/powerpoint/2010/main" val="8148119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hf hdr="0"/>
  <p:txStyles>
    <p:titleStyle>
      <a:lvl1pPr algn="l" rtl="0" eaLnBrk="0" fontAlgn="base" hangingPunct="0">
        <a:spcBef>
          <a:spcPct val="0"/>
        </a:spcBef>
        <a:spcAft>
          <a:spcPct val="0"/>
        </a:spcAft>
        <a:defRPr sz="3600" b="1" kern="1200">
          <a:solidFill>
            <a:srgbClr val="0C377B"/>
          </a:solidFill>
          <a:latin typeface="+mj-lt"/>
          <a:ea typeface="MS PGothic" panose="020B0600070205080204" pitchFamily="34" charset="-128"/>
          <a:cs typeface="Ubuntu Light"/>
        </a:defRPr>
      </a:lvl1pPr>
      <a:lvl2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2pPr>
      <a:lvl3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3pPr>
      <a:lvl4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4pPr>
      <a:lvl5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5pPr>
      <a:lvl6pPr marL="457200" algn="l" rtl="0" fontAlgn="base">
        <a:spcBef>
          <a:spcPct val="0"/>
        </a:spcBef>
        <a:spcAft>
          <a:spcPct val="0"/>
        </a:spcAft>
        <a:defRPr sz="3600" b="1">
          <a:solidFill>
            <a:srgbClr val="0C377B"/>
          </a:solidFill>
          <a:latin typeface="Corbel" charset="0"/>
          <a:ea typeface="ＭＳ Ｐゴシック" charset="0"/>
          <a:cs typeface="Ubuntu Light" charset="0"/>
        </a:defRPr>
      </a:lvl6pPr>
      <a:lvl7pPr marL="914400" algn="l" rtl="0" fontAlgn="base">
        <a:spcBef>
          <a:spcPct val="0"/>
        </a:spcBef>
        <a:spcAft>
          <a:spcPct val="0"/>
        </a:spcAft>
        <a:defRPr sz="3600" b="1">
          <a:solidFill>
            <a:srgbClr val="0C377B"/>
          </a:solidFill>
          <a:latin typeface="Corbel" charset="0"/>
          <a:ea typeface="ＭＳ Ｐゴシック" charset="0"/>
          <a:cs typeface="Ubuntu Light" charset="0"/>
        </a:defRPr>
      </a:lvl7pPr>
      <a:lvl8pPr marL="1371600" algn="l" rtl="0" fontAlgn="base">
        <a:spcBef>
          <a:spcPct val="0"/>
        </a:spcBef>
        <a:spcAft>
          <a:spcPct val="0"/>
        </a:spcAft>
        <a:defRPr sz="3600" b="1">
          <a:solidFill>
            <a:srgbClr val="0C377B"/>
          </a:solidFill>
          <a:latin typeface="Corbel" charset="0"/>
          <a:ea typeface="ＭＳ Ｐゴシック" charset="0"/>
          <a:cs typeface="Ubuntu Light" charset="0"/>
        </a:defRPr>
      </a:lvl8pPr>
      <a:lvl9pPr marL="1828800" algn="l" rtl="0" fontAlgn="base">
        <a:spcBef>
          <a:spcPct val="0"/>
        </a:spcBef>
        <a:spcAft>
          <a:spcPct val="0"/>
        </a:spcAft>
        <a:defRPr sz="3600" b="1">
          <a:solidFill>
            <a:srgbClr val="0C377B"/>
          </a:solidFill>
          <a:latin typeface="Corbel" charset="0"/>
          <a:ea typeface="ＭＳ Ｐゴシック" charset="0"/>
          <a:cs typeface="Ubuntu Light" charset="0"/>
        </a:defRPr>
      </a:lvl9pPr>
    </p:titleStyle>
    <p:bodyStyle>
      <a:lvl1pPr marL="168275" indent="-168275" algn="l" rtl="0" eaLnBrk="0" fontAlgn="base" hangingPunct="0">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MS PGothic" panose="020B0600070205080204" pitchFamily="34" charset="-128"/>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2100" kern="1200">
          <a:solidFill>
            <a:srgbClr val="0C377B"/>
          </a:solidFill>
          <a:latin typeface="+mn-lt"/>
          <a:ea typeface="Ubuntu Light" charset="0"/>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kern="1200">
          <a:solidFill>
            <a:srgbClr val="0C377B"/>
          </a:solidFill>
          <a:latin typeface="+mn-lt"/>
          <a:ea typeface="Ubuntu Light" charset="0"/>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kern="1200">
          <a:solidFill>
            <a:srgbClr val="0C377B"/>
          </a:solidFill>
          <a:latin typeface="+mn-lt"/>
          <a:ea typeface="Ubuntu Light" charset="0"/>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kern="1200">
          <a:solidFill>
            <a:srgbClr val="0C377B"/>
          </a:solidFill>
          <a:latin typeface="+mn-lt"/>
          <a:ea typeface="Ubuntu Light" charset="0"/>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540DE-D90D-4E23-A25A-3D903953456F}"/>
              </a:ext>
            </a:extLst>
          </p:cNvPr>
          <p:cNvSpPr>
            <a:spLocks noGrp="1"/>
          </p:cNvSpPr>
          <p:nvPr>
            <p:ph type="title"/>
          </p:nvPr>
        </p:nvSpPr>
        <p:spPr>
          <a:xfrm>
            <a:off x="457201" y="224539"/>
            <a:ext cx="8226854" cy="833711"/>
          </a:xfrm>
        </p:spPr>
        <p:txBody>
          <a:bodyPr wrap="square" anchor="ctr">
            <a:normAutofit/>
          </a:bodyPr>
          <a:lstStyle/>
          <a:p>
            <a:r>
              <a:rPr lang="en-GB" dirty="0" smtClean="0"/>
              <a:t>East Area </a:t>
            </a:r>
            <a:r>
              <a:rPr lang="en-US" dirty="0" smtClean="0"/>
              <a:t>FOM Report – PS AFT</a:t>
            </a:r>
            <a:endParaRPr lang="en-GB" dirty="0"/>
          </a:p>
        </p:txBody>
      </p:sp>
      <p:sp>
        <p:nvSpPr>
          <p:cNvPr id="4" name="Slide Number Placeholder 3">
            <a:extLst>
              <a:ext uri="{FF2B5EF4-FFF2-40B4-BE49-F238E27FC236}">
                <a16:creationId xmlns:a16="http://schemas.microsoft.com/office/drawing/2014/main" id="{61DF837D-07D4-4E3E-AA53-4C60D15B6FB5}"/>
              </a:ext>
            </a:extLst>
          </p:cNvPr>
          <p:cNvSpPr>
            <a:spLocks noGrp="1"/>
          </p:cNvSpPr>
          <p:nvPr>
            <p:ph type="sldNum" sz="quarter" idx="17"/>
          </p:nvPr>
        </p:nvSpPr>
        <p:spPr>
          <a:xfrm>
            <a:off x="7956550" y="6356369"/>
            <a:ext cx="730250" cy="365125"/>
          </a:xfrm>
        </p:spPr>
        <p:txBody>
          <a:bodyPr wrap="square" anchor="ctr">
            <a:normAutofit/>
          </a:bodyPr>
          <a:lstStyle/>
          <a:p>
            <a:pPr>
              <a:spcAft>
                <a:spcPts val="600"/>
              </a:spcAft>
            </a:pPr>
            <a:fld id="{E70421B4-580E-4317-84D1-ED4C3F55CB37}" type="slidenum">
              <a:rPr lang="en-US" altLang="en-US" smtClean="0"/>
              <a:pPr>
                <a:spcAft>
                  <a:spcPts val="600"/>
                </a:spcAft>
              </a:pPr>
              <a:t>1</a:t>
            </a:fld>
            <a:endParaRPr lang="en-US" altLang="en-US"/>
          </a:p>
        </p:txBody>
      </p:sp>
      <p:sp>
        <p:nvSpPr>
          <p:cNvPr id="5" name="Date Placeholder 4" hidden="1">
            <a:extLst>
              <a:ext uri="{FF2B5EF4-FFF2-40B4-BE49-F238E27FC236}">
                <a16:creationId xmlns:a16="http://schemas.microsoft.com/office/drawing/2014/main" id="{07113193-7B74-4220-A514-69151B6B14B8}"/>
              </a:ext>
            </a:extLst>
          </p:cNvPr>
          <p:cNvSpPr>
            <a:spLocks noGrp="1"/>
          </p:cNvSpPr>
          <p:nvPr>
            <p:ph type="dt" sz="half" idx="4294967295"/>
          </p:nvPr>
        </p:nvSpPr>
        <p:spPr>
          <a:xfrm>
            <a:off x="2093081" y="6356369"/>
            <a:ext cx="2481123" cy="365125"/>
          </a:xfrm>
        </p:spPr>
        <p:txBody>
          <a:bodyPr/>
          <a:lstStyle/>
          <a:p>
            <a:pPr>
              <a:spcAft>
                <a:spcPts val="600"/>
              </a:spcAft>
              <a:defRPr/>
            </a:pPr>
            <a:fld id="{6515042F-F281-4AC2-BEEA-B46B106352B3}" type="datetime1">
              <a:rPr lang="fr-FR" smtClean="0"/>
              <a:t>02/11/2021</a:t>
            </a:fld>
            <a:endParaRPr lang="en-US"/>
          </a:p>
        </p:txBody>
      </p:sp>
      <p:sp>
        <p:nvSpPr>
          <p:cNvPr id="6" name="Footer Placeholder 5">
            <a:extLst>
              <a:ext uri="{FF2B5EF4-FFF2-40B4-BE49-F238E27FC236}">
                <a16:creationId xmlns:a16="http://schemas.microsoft.com/office/drawing/2014/main" id="{4536D152-B11F-43D4-A823-3D7452136362}"/>
              </a:ext>
            </a:extLst>
          </p:cNvPr>
          <p:cNvSpPr>
            <a:spLocks noGrp="1"/>
          </p:cNvSpPr>
          <p:nvPr>
            <p:ph type="ftr" sz="quarter" idx="4294967295"/>
          </p:nvPr>
        </p:nvSpPr>
        <p:spPr>
          <a:xfrm>
            <a:off x="5458968" y="6356369"/>
            <a:ext cx="2726193" cy="365125"/>
          </a:xfrm>
        </p:spPr>
        <p:txBody>
          <a:bodyPr/>
          <a:lstStyle/>
          <a:p>
            <a:pPr>
              <a:spcAft>
                <a:spcPts val="600"/>
              </a:spcAft>
              <a:defRPr/>
            </a:pPr>
            <a:r>
              <a:rPr lang="en-GB" dirty="0" smtClean="0"/>
              <a:t>A. Gerbershagen on behalf of B. Rae | FOM</a:t>
            </a:r>
            <a:endParaRPr lang="en-US" dirty="0"/>
          </a:p>
        </p:txBody>
      </p:sp>
      <p:sp>
        <p:nvSpPr>
          <p:cNvPr id="9" name="Date Placeholder 4">
            <a:extLst>
              <a:ext uri="{FF2B5EF4-FFF2-40B4-BE49-F238E27FC236}">
                <a16:creationId xmlns:a16="http://schemas.microsoft.com/office/drawing/2014/main" id="{34BBB85F-A14A-42D5-A6BC-856197CD3458}"/>
              </a:ext>
            </a:extLst>
          </p:cNvPr>
          <p:cNvSpPr txBox="1">
            <a:spLocks/>
          </p:cNvSpPr>
          <p:nvPr/>
        </p:nvSpPr>
        <p:spPr>
          <a:xfrm>
            <a:off x="2089505" y="6356369"/>
            <a:ext cx="2481123"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defRPr/>
            </a:pPr>
            <a:fld id="{771DDB73-BBBA-4A16-839C-A42A08B25563}" type="datetime1">
              <a:rPr lang="fr-FR" sz="1100" smtClean="0"/>
              <a:pPr>
                <a:spcAft>
                  <a:spcPts val="600"/>
                </a:spcAft>
                <a:defRPr/>
              </a:pPr>
              <a:t>02/11/2021</a:t>
            </a:fld>
            <a:endParaRPr lang="en-US" sz="11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95865"/>
            <a:ext cx="9144000" cy="5066270"/>
          </a:xfrm>
          <a:prstGeom prst="rect">
            <a:avLst/>
          </a:prstGeom>
        </p:spPr>
      </p:pic>
    </p:spTree>
    <p:extLst>
      <p:ext uri="{BB962C8B-B14F-4D97-AF65-F5344CB8AC3E}">
        <p14:creationId xmlns:p14="http://schemas.microsoft.com/office/powerpoint/2010/main" val="10036814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540DE-D90D-4E23-A25A-3D903953456F}"/>
              </a:ext>
            </a:extLst>
          </p:cNvPr>
          <p:cNvSpPr>
            <a:spLocks noGrp="1"/>
          </p:cNvSpPr>
          <p:nvPr>
            <p:ph type="title"/>
          </p:nvPr>
        </p:nvSpPr>
        <p:spPr>
          <a:xfrm>
            <a:off x="457201" y="224539"/>
            <a:ext cx="8226854" cy="833711"/>
          </a:xfrm>
        </p:spPr>
        <p:txBody>
          <a:bodyPr wrap="square" anchor="ctr">
            <a:normAutofit/>
          </a:bodyPr>
          <a:lstStyle/>
          <a:p>
            <a:r>
              <a:rPr lang="en-GB" dirty="0"/>
              <a:t>East </a:t>
            </a:r>
            <a:r>
              <a:rPr lang="en-GB" dirty="0" smtClean="0"/>
              <a:t>Area </a:t>
            </a:r>
            <a:r>
              <a:rPr lang="en-US" dirty="0"/>
              <a:t>FOM Report</a:t>
            </a:r>
            <a:endParaRPr lang="en-GB" dirty="0"/>
          </a:p>
        </p:txBody>
      </p:sp>
      <p:sp>
        <p:nvSpPr>
          <p:cNvPr id="14" name="Content Placeholder 2">
            <a:extLst>
              <a:ext uri="{FF2B5EF4-FFF2-40B4-BE49-F238E27FC236}">
                <a16:creationId xmlns:a16="http://schemas.microsoft.com/office/drawing/2014/main" id="{506CFA72-CD92-4FD5-B037-CF57CF6B0116}"/>
              </a:ext>
            </a:extLst>
          </p:cNvPr>
          <p:cNvSpPr>
            <a:spLocks noGrp="1"/>
          </p:cNvSpPr>
          <p:nvPr>
            <p:ph sz="quarter" idx="13"/>
          </p:nvPr>
        </p:nvSpPr>
        <p:spPr>
          <a:xfrm>
            <a:off x="457201" y="1260000"/>
            <a:ext cx="8576186" cy="3525851"/>
          </a:xfrm>
        </p:spPr>
        <p:txBody>
          <a:bodyPr wrap="square" anchor="t">
            <a:noAutofit/>
          </a:bodyPr>
          <a:lstStyle/>
          <a:p>
            <a:pPr marL="0" indent="0">
              <a:lnSpc>
                <a:spcPct val="90000"/>
              </a:lnSpc>
              <a:buNone/>
            </a:pPr>
            <a:r>
              <a:rPr lang="en-GB" sz="1600" dirty="0" smtClean="0">
                <a:effectLst/>
                <a:latin typeface="Calibri" panose="020F0502020204030204" pitchFamily="34" charset="0"/>
                <a:cs typeface="Calibri" panose="020F0502020204030204" pitchFamily="34" charset="0"/>
              </a:rPr>
              <a:t>T8 :</a:t>
            </a:r>
          </a:p>
          <a:p>
            <a:pPr>
              <a:lnSpc>
                <a:spcPct val="90000"/>
              </a:lnSpc>
            </a:pPr>
            <a:r>
              <a:rPr lang="en-GB" sz="1200" dirty="0" smtClean="0">
                <a:latin typeface="Calibri" panose="020F0502020204030204" pitchFamily="34" charset="0"/>
                <a:cs typeface="Calibri" panose="020F0502020204030204" pitchFamily="34" charset="0"/>
              </a:rPr>
              <a:t>Safety </a:t>
            </a:r>
            <a:r>
              <a:rPr lang="en-GB" sz="1200" dirty="0">
                <a:latin typeface="Calibri" panose="020F0502020204030204" pitchFamily="34" charset="0"/>
                <a:cs typeface="Calibri" panose="020F0502020204030204" pitchFamily="34" charset="0"/>
              </a:rPr>
              <a:t>clarifications for the Ion beam permit have taken place. A more thorough study with FLUKA/BDSIM simulations should better clarify the situation in the future. Measurement campaign to connect F61-T8 is being organized in YETS by BE-OP </a:t>
            </a:r>
            <a:endParaRPr lang="en-GB" sz="1200" dirty="0" smtClean="0">
              <a:latin typeface="Calibri" panose="020F0502020204030204" pitchFamily="34" charset="0"/>
              <a:cs typeface="Calibri" panose="020F0502020204030204" pitchFamily="34" charset="0"/>
            </a:endParaRPr>
          </a:p>
          <a:p>
            <a:pPr marL="0" indent="0">
              <a:lnSpc>
                <a:spcPct val="90000"/>
              </a:lnSpc>
              <a:buNone/>
            </a:pPr>
            <a:r>
              <a:rPr lang="en-US" sz="1600" dirty="0" smtClean="0">
                <a:latin typeface="Calibri" panose="020F0502020204030204" pitchFamily="34" charset="0"/>
                <a:cs typeface="Calibri" panose="020F0502020204030204" pitchFamily="34" charset="0"/>
              </a:rPr>
              <a:t>T9:</a:t>
            </a:r>
          </a:p>
          <a:p>
            <a:pPr lvl="0"/>
            <a:r>
              <a:rPr lang="en-GB" sz="1200" dirty="0" smtClean="0">
                <a:latin typeface="Calibri" panose="020F0502020204030204" pitchFamily="34" charset="0"/>
                <a:cs typeface="Calibri" panose="020F0502020204030204" pitchFamily="34" charset="0"/>
              </a:rPr>
              <a:t>LDMX </a:t>
            </a:r>
            <a:r>
              <a:rPr lang="en-GB" sz="1200" dirty="0">
                <a:latin typeface="Calibri" panose="020F0502020204030204" pitchFamily="34" charset="0"/>
                <a:cs typeface="Calibri" panose="020F0502020204030204" pitchFamily="34" charset="0"/>
              </a:rPr>
              <a:t>detectors were delayed and they were not able to take the intended beam with the full setup. However, they took data with their trigger system and performed all debugging necessary. They aim to take beam early next year with their full setup.</a:t>
            </a:r>
          </a:p>
          <a:p>
            <a:pPr lvl="0"/>
            <a:r>
              <a:rPr lang="en-GB" sz="1200" dirty="0" smtClean="0">
                <a:latin typeface="Calibri" panose="020F0502020204030204" pitchFamily="34" charset="0"/>
                <a:cs typeface="Calibri" panose="020F0502020204030204" pitchFamily="34" charset="0"/>
              </a:rPr>
              <a:t>HERD </a:t>
            </a:r>
            <a:r>
              <a:rPr lang="en-GB" sz="1200" dirty="0" smtClean="0">
                <a:latin typeface="Calibri" panose="020F0502020204030204" pitchFamily="34" charset="0"/>
                <a:cs typeface="Calibri" panose="020F0502020204030204" pitchFamily="34" charset="0"/>
              </a:rPr>
              <a:t>started </a:t>
            </a:r>
            <a:r>
              <a:rPr lang="en-GB" sz="1200" dirty="0">
                <a:latin typeface="Calibri" panose="020F0502020204030204" pitchFamily="34" charset="0"/>
                <a:cs typeface="Calibri" panose="020F0502020204030204" pitchFamily="34" charset="0"/>
              </a:rPr>
              <a:t>their run from Monday, November 1st.</a:t>
            </a:r>
          </a:p>
          <a:p>
            <a:pPr lvl="0"/>
            <a:r>
              <a:rPr lang="en-GB" sz="1200" dirty="0" smtClean="0">
                <a:latin typeface="Calibri" panose="020F0502020204030204" pitchFamily="34" charset="0"/>
                <a:cs typeface="Calibri" panose="020F0502020204030204" pitchFamily="34" charset="0"/>
              </a:rPr>
              <a:t>The </a:t>
            </a:r>
            <a:r>
              <a:rPr lang="en-GB" sz="1200" dirty="0">
                <a:latin typeface="Calibri" panose="020F0502020204030204" pitchFamily="34" charset="0"/>
                <a:cs typeface="Calibri" panose="020F0502020204030204" pitchFamily="34" charset="0"/>
              </a:rPr>
              <a:t>XCETs are operational now and will be used by HERD the coming week. The operational pressure is limited to 3.5 bars for both XCETs.</a:t>
            </a:r>
          </a:p>
          <a:p>
            <a:pPr marL="0" indent="0">
              <a:buNone/>
            </a:pPr>
            <a:r>
              <a:rPr lang="en-US" sz="1600" dirty="0" smtClean="0">
                <a:latin typeface="Calibri" panose="020F0502020204030204" pitchFamily="34" charset="0"/>
                <a:cs typeface="Calibri" panose="020F0502020204030204" pitchFamily="34" charset="0"/>
              </a:rPr>
              <a:t>T10 </a:t>
            </a:r>
            <a:r>
              <a:rPr lang="en-US" sz="1600" dirty="0">
                <a:latin typeface="Calibri" panose="020F0502020204030204" pitchFamily="34" charset="0"/>
                <a:cs typeface="Calibri" panose="020F0502020204030204" pitchFamily="34" charset="0"/>
              </a:rPr>
              <a:t>:</a:t>
            </a:r>
          </a:p>
          <a:p>
            <a:r>
              <a:rPr lang="en-GB" sz="1200" dirty="0" smtClean="0">
                <a:latin typeface="Calibri" panose="020F0502020204030204" pitchFamily="34" charset="0"/>
                <a:cs typeface="Calibri" panose="020F0502020204030204" pitchFamily="34" charset="0"/>
              </a:rPr>
              <a:t>We </a:t>
            </a:r>
            <a:r>
              <a:rPr lang="en-GB" sz="1200" dirty="0">
                <a:latin typeface="Calibri" panose="020F0502020204030204" pitchFamily="34" charset="0"/>
                <a:cs typeface="Calibri" panose="020F0502020204030204" pitchFamily="34" charset="0"/>
              </a:rPr>
              <a:t>found a problem with the BHZ01 power supply in the beginning of the week. This was not visible in the control software and let probably to have a factor 0.77 less beam momentum than originally set. We were lucky that the users were not sensitive to the momentum.</a:t>
            </a:r>
            <a:endParaRPr lang="en-US" sz="12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61DF837D-07D4-4E3E-AA53-4C60D15B6FB5}"/>
              </a:ext>
            </a:extLst>
          </p:cNvPr>
          <p:cNvSpPr>
            <a:spLocks noGrp="1"/>
          </p:cNvSpPr>
          <p:nvPr>
            <p:ph type="sldNum" sz="quarter" idx="17"/>
          </p:nvPr>
        </p:nvSpPr>
        <p:spPr>
          <a:xfrm>
            <a:off x="7956550" y="6356369"/>
            <a:ext cx="730250" cy="365125"/>
          </a:xfrm>
        </p:spPr>
        <p:txBody>
          <a:bodyPr wrap="square" anchor="ctr">
            <a:normAutofit/>
          </a:bodyPr>
          <a:lstStyle/>
          <a:p>
            <a:pPr>
              <a:spcAft>
                <a:spcPts val="600"/>
              </a:spcAft>
            </a:pPr>
            <a:fld id="{E70421B4-580E-4317-84D1-ED4C3F55CB37}" type="slidenum">
              <a:rPr lang="en-US" altLang="en-US" smtClean="0"/>
              <a:pPr>
                <a:spcAft>
                  <a:spcPts val="600"/>
                </a:spcAft>
              </a:pPr>
              <a:t>2</a:t>
            </a:fld>
            <a:endParaRPr lang="en-US" altLang="en-US"/>
          </a:p>
        </p:txBody>
      </p:sp>
      <p:sp>
        <p:nvSpPr>
          <p:cNvPr id="5" name="Date Placeholder 4" hidden="1">
            <a:extLst>
              <a:ext uri="{FF2B5EF4-FFF2-40B4-BE49-F238E27FC236}">
                <a16:creationId xmlns:a16="http://schemas.microsoft.com/office/drawing/2014/main" id="{07113193-7B74-4220-A514-69151B6B14B8}"/>
              </a:ext>
            </a:extLst>
          </p:cNvPr>
          <p:cNvSpPr>
            <a:spLocks noGrp="1"/>
          </p:cNvSpPr>
          <p:nvPr>
            <p:ph type="dt" sz="half" idx="4294967295"/>
          </p:nvPr>
        </p:nvSpPr>
        <p:spPr>
          <a:xfrm>
            <a:off x="2093081" y="6356369"/>
            <a:ext cx="2481123" cy="365125"/>
          </a:xfrm>
        </p:spPr>
        <p:txBody>
          <a:bodyPr/>
          <a:lstStyle/>
          <a:p>
            <a:pPr>
              <a:spcAft>
                <a:spcPts val="600"/>
              </a:spcAft>
              <a:defRPr/>
            </a:pPr>
            <a:fld id="{6515042F-F281-4AC2-BEEA-B46B106352B3}" type="datetime1">
              <a:rPr lang="fr-FR" smtClean="0"/>
              <a:t>02/11/2021</a:t>
            </a:fld>
            <a:endParaRPr lang="en-US"/>
          </a:p>
        </p:txBody>
      </p:sp>
      <p:sp>
        <p:nvSpPr>
          <p:cNvPr id="9" name="Date Placeholder 4">
            <a:extLst>
              <a:ext uri="{FF2B5EF4-FFF2-40B4-BE49-F238E27FC236}">
                <a16:creationId xmlns:a16="http://schemas.microsoft.com/office/drawing/2014/main" id="{34BBB85F-A14A-42D5-A6BC-856197CD3458}"/>
              </a:ext>
            </a:extLst>
          </p:cNvPr>
          <p:cNvSpPr txBox="1">
            <a:spLocks/>
          </p:cNvSpPr>
          <p:nvPr/>
        </p:nvSpPr>
        <p:spPr>
          <a:xfrm>
            <a:off x="2089505" y="6356369"/>
            <a:ext cx="2481123"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defRPr/>
            </a:pPr>
            <a:fld id="{771DDB73-BBBA-4A16-839C-A42A08B25563}" type="datetime1">
              <a:rPr lang="fr-FR" sz="1100" smtClean="0"/>
              <a:pPr>
                <a:spcAft>
                  <a:spcPts val="600"/>
                </a:spcAft>
                <a:defRPr/>
              </a:pPr>
              <a:t>02/11/2021</a:t>
            </a:fld>
            <a:endParaRPr lang="en-US" sz="1100" dirty="0"/>
          </a:p>
        </p:txBody>
      </p:sp>
      <p:sp>
        <p:nvSpPr>
          <p:cNvPr id="8" name="TextBox 7">
            <a:extLst>
              <a:ext uri="{FF2B5EF4-FFF2-40B4-BE49-F238E27FC236}">
                <a16:creationId xmlns:a16="http://schemas.microsoft.com/office/drawing/2014/main" id="{A7135653-C56E-4924-81D3-65B3999FF852}"/>
              </a:ext>
            </a:extLst>
          </p:cNvPr>
          <p:cNvSpPr txBox="1"/>
          <p:nvPr/>
        </p:nvSpPr>
        <p:spPr>
          <a:xfrm>
            <a:off x="4790443" y="6261932"/>
            <a:ext cx="3987798" cy="276999"/>
          </a:xfrm>
          <a:prstGeom prst="rect">
            <a:avLst/>
          </a:prstGeom>
          <a:noFill/>
        </p:spPr>
        <p:txBody>
          <a:bodyPr wrap="square" rtlCol="0">
            <a:spAutoFit/>
          </a:bodyPr>
          <a:lstStyle/>
          <a:p>
            <a:r>
              <a:rPr lang="en-GB" sz="1200" dirty="0"/>
              <a:t>Courtesy : D. Banerjees, J. Bernhard, N. </a:t>
            </a:r>
            <a:r>
              <a:rPr lang="en-GB" sz="1200" dirty="0" smtClean="0"/>
              <a:t>Charitonidis, B. Rae</a:t>
            </a:r>
            <a:endParaRPr lang="en-GB" sz="1200" dirty="0"/>
          </a:p>
        </p:txBody>
      </p:sp>
    </p:spTree>
    <p:extLst>
      <p:ext uri="{BB962C8B-B14F-4D97-AF65-F5344CB8AC3E}">
        <p14:creationId xmlns:p14="http://schemas.microsoft.com/office/powerpoint/2010/main" val="36514765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518A0556-5376-44E2-B4BF-0D353B78AF12}"/>
              </a:ext>
            </a:extLst>
          </p:cNvPr>
          <p:cNvSpPr>
            <a:spLocks noGrp="1"/>
          </p:cNvSpPr>
          <p:nvPr>
            <p:ph type="title"/>
          </p:nvPr>
        </p:nvSpPr>
        <p:spPr>
          <a:xfrm>
            <a:off x="457201" y="224539"/>
            <a:ext cx="8226854" cy="833711"/>
          </a:xfrm>
        </p:spPr>
        <p:txBody>
          <a:bodyPr wrap="square" anchor="ctr">
            <a:normAutofit/>
          </a:bodyPr>
          <a:lstStyle/>
          <a:p>
            <a:r>
              <a:rPr lang="en-US" dirty="0"/>
              <a:t>North Area FOM Report</a:t>
            </a:r>
          </a:p>
        </p:txBody>
      </p:sp>
      <p:sp>
        <p:nvSpPr>
          <p:cNvPr id="4" name="Slide Number Placeholder 3">
            <a:extLst>
              <a:ext uri="{FF2B5EF4-FFF2-40B4-BE49-F238E27FC236}">
                <a16:creationId xmlns:a16="http://schemas.microsoft.com/office/drawing/2014/main" id="{B8A09609-C019-4DD3-BE9D-6A550F9BF713}"/>
              </a:ext>
            </a:extLst>
          </p:cNvPr>
          <p:cNvSpPr>
            <a:spLocks noGrp="1"/>
          </p:cNvSpPr>
          <p:nvPr>
            <p:ph type="sldNum" sz="quarter" idx="16"/>
          </p:nvPr>
        </p:nvSpPr>
        <p:spPr>
          <a:xfrm>
            <a:off x="7956550" y="6356369"/>
            <a:ext cx="730250" cy="365125"/>
          </a:xfrm>
        </p:spPr>
        <p:txBody>
          <a:bodyPr vert="horz" wrap="square" lIns="91440" tIns="45720" rIns="91440" bIns="45720" numCol="1" anchor="ctr" anchorCtr="0" compatLnSpc="1">
            <a:prstTxWarp prst="textNoShape">
              <a:avLst/>
            </a:prstTxWarp>
            <a:normAutofit/>
          </a:bodyPr>
          <a:lstStyle/>
          <a:p>
            <a:pPr>
              <a:spcAft>
                <a:spcPts val="600"/>
              </a:spcAft>
            </a:pPr>
            <a:fld id="{29ACD9C9-8FB1-4DB5-8443-88D9D5EF6F40}" type="slidenum">
              <a:rPr lang="en-US" altLang="en-US" kern="1200" smtClean="0"/>
              <a:pPr>
                <a:spcAft>
                  <a:spcPts val="600"/>
                </a:spcAft>
              </a:pPr>
              <a:t>3</a:t>
            </a:fld>
            <a:endParaRPr lang="en-US" altLang="en-US" kern="1200"/>
          </a:p>
        </p:txBody>
      </p:sp>
      <p:sp>
        <p:nvSpPr>
          <p:cNvPr id="18" name="Date Placeholder 4">
            <a:extLst>
              <a:ext uri="{FF2B5EF4-FFF2-40B4-BE49-F238E27FC236}">
                <a16:creationId xmlns:a16="http://schemas.microsoft.com/office/drawing/2014/main" id="{34BBB85F-A14A-42D5-A6BC-856197CD3458}"/>
              </a:ext>
            </a:extLst>
          </p:cNvPr>
          <p:cNvSpPr>
            <a:spLocks noGrp="1"/>
          </p:cNvSpPr>
          <p:nvPr>
            <p:ph type="dt" sz="half" idx="2"/>
          </p:nvPr>
        </p:nvSpPr>
        <p:spPr>
          <a:xfrm>
            <a:off x="2093081" y="6356369"/>
            <a:ext cx="2481123" cy="365125"/>
          </a:xfrm>
        </p:spPr>
        <p:txBody>
          <a:bodyPr>
            <a:normAutofit/>
          </a:bodyPr>
          <a:lstStyle/>
          <a:p>
            <a:pPr>
              <a:spcAft>
                <a:spcPts val="600"/>
              </a:spcAft>
              <a:defRPr/>
            </a:pPr>
            <a:fld id="{771DDB73-BBBA-4A16-839C-A42A08B25563}" type="datetime1">
              <a:rPr lang="fr-FR" smtClean="0"/>
              <a:t>02/11/2021</a:t>
            </a:fld>
            <a:endParaRPr lang="en-US" dirty="0"/>
          </a:p>
        </p:txBody>
      </p:sp>
      <p:sp>
        <p:nvSpPr>
          <p:cNvPr id="3" name="Footer Placeholder 2">
            <a:extLst>
              <a:ext uri="{FF2B5EF4-FFF2-40B4-BE49-F238E27FC236}">
                <a16:creationId xmlns:a16="http://schemas.microsoft.com/office/drawing/2014/main" id="{E793E36A-A200-424F-B83F-B06EB80F217C}"/>
              </a:ext>
            </a:extLst>
          </p:cNvPr>
          <p:cNvSpPr>
            <a:spLocks noGrp="1"/>
          </p:cNvSpPr>
          <p:nvPr>
            <p:ph type="ftr" sz="quarter" idx="3"/>
          </p:nvPr>
        </p:nvSpPr>
        <p:spPr>
          <a:xfrm>
            <a:off x="5514915" y="6356369"/>
            <a:ext cx="2667272" cy="365125"/>
          </a:xfrm>
        </p:spPr>
        <p:txBody>
          <a:bodyPr>
            <a:noAutofit/>
          </a:bodyPr>
          <a:lstStyle/>
          <a:p>
            <a:pPr>
              <a:spcAft>
                <a:spcPts val="600"/>
              </a:spcAft>
              <a:defRPr/>
            </a:pPr>
            <a:r>
              <a:rPr lang="en-GB" dirty="0" smtClean="0"/>
              <a:t>A. Gerbershagen on behalf of B. Rae | FOM</a:t>
            </a:r>
            <a:endParaRPr lang="en-US" dirty="0"/>
          </a:p>
        </p:txBody>
      </p:sp>
      <p:sp>
        <p:nvSpPr>
          <p:cNvPr id="2" name="Date Placeholder 1" hidden="1">
            <a:extLst>
              <a:ext uri="{FF2B5EF4-FFF2-40B4-BE49-F238E27FC236}">
                <a16:creationId xmlns:a16="http://schemas.microsoft.com/office/drawing/2014/main" id="{A94F5A0D-CB5D-4182-BB0E-3FCB66253449}"/>
              </a:ext>
            </a:extLst>
          </p:cNvPr>
          <p:cNvSpPr>
            <a:spLocks noGrp="1"/>
          </p:cNvSpPr>
          <p:nvPr>
            <p:ph type="dt" sz="half" idx="4294967295"/>
          </p:nvPr>
        </p:nvSpPr>
        <p:spPr>
          <a:xfrm>
            <a:off x="2295525" y="6356369"/>
            <a:ext cx="1371600" cy="365125"/>
          </a:xfrm>
        </p:spPr>
        <p:txBody>
          <a:bodyPr/>
          <a:lstStyle/>
          <a:p>
            <a:pPr>
              <a:spcAft>
                <a:spcPts val="600"/>
              </a:spcAft>
              <a:defRPr/>
            </a:pPr>
            <a:fld id="{1AF20186-B1AE-48CC-8E9B-BA960EB86021}" type="datetime1">
              <a:rPr lang="fr-FR" smtClean="0"/>
              <a:t>02/11/2021</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81941"/>
            <a:ext cx="9144000" cy="5174428"/>
          </a:xfrm>
          <a:prstGeom prst="rect">
            <a:avLst/>
          </a:prstGeom>
        </p:spPr>
      </p:pic>
    </p:spTree>
    <p:extLst>
      <p:ext uri="{BB962C8B-B14F-4D97-AF65-F5344CB8AC3E}">
        <p14:creationId xmlns:p14="http://schemas.microsoft.com/office/powerpoint/2010/main" val="28828069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E95B0D-F6E8-4DB2-8912-75D05B0D337D}"/>
              </a:ext>
            </a:extLst>
          </p:cNvPr>
          <p:cNvSpPr>
            <a:spLocks noGrp="1"/>
          </p:cNvSpPr>
          <p:nvPr>
            <p:ph type="title"/>
          </p:nvPr>
        </p:nvSpPr>
        <p:spPr/>
        <p:txBody>
          <a:bodyPr/>
          <a:lstStyle/>
          <a:p>
            <a:r>
              <a:rPr lang="en-GB" dirty="0"/>
              <a:t>North Area FOM Report</a:t>
            </a:r>
          </a:p>
        </p:txBody>
      </p:sp>
      <p:sp>
        <p:nvSpPr>
          <p:cNvPr id="5" name="Slide Number Placeholder 4">
            <a:extLst>
              <a:ext uri="{FF2B5EF4-FFF2-40B4-BE49-F238E27FC236}">
                <a16:creationId xmlns:a16="http://schemas.microsoft.com/office/drawing/2014/main" id="{11EF088A-A13D-40E4-A97A-367EACE8406F}"/>
              </a:ext>
            </a:extLst>
          </p:cNvPr>
          <p:cNvSpPr>
            <a:spLocks noGrp="1"/>
          </p:cNvSpPr>
          <p:nvPr>
            <p:ph type="sldNum" sz="quarter" idx="17"/>
          </p:nvPr>
        </p:nvSpPr>
        <p:spPr/>
        <p:txBody>
          <a:bodyPr/>
          <a:lstStyle/>
          <a:p>
            <a:fld id="{18FE782C-61DB-49A1-9DB7-03288D73706A}" type="slidenum">
              <a:rPr lang="en-US" altLang="en-US" smtClean="0"/>
              <a:pPr/>
              <a:t>4</a:t>
            </a:fld>
            <a:endParaRPr lang="en-US" altLang="en-US"/>
          </a:p>
        </p:txBody>
      </p:sp>
      <p:sp>
        <p:nvSpPr>
          <p:cNvPr id="6" name="TextBox 5">
            <a:extLst>
              <a:ext uri="{FF2B5EF4-FFF2-40B4-BE49-F238E27FC236}">
                <a16:creationId xmlns:a16="http://schemas.microsoft.com/office/drawing/2014/main" id="{09415D1C-21EB-4B4E-BD44-674833687DEA}"/>
              </a:ext>
            </a:extLst>
          </p:cNvPr>
          <p:cNvSpPr txBox="1"/>
          <p:nvPr/>
        </p:nvSpPr>
        <p:spPr bwMode="auto">
          <a:xfrm>
            <a:off x="361337" y="1199275"/>
            <a:ext cx="8573730" cy="5016068"/>
          </a:xfrm>
          <a:prstGeom prst="rect">
            <a:avLst/>
          </a:prstGeom>
          <a:noFill/>
          <a:ln>
            <a:noFill/>
          </a:ln>
        </p:spPr>
        <p:txBody>
          <a:bodyPr vert="horz" wrap="square" lIns="91440" tIns="45720" rIns="91440" bIns="45720" numCol="1" anchor="t" anchorCtr="0" compatLnSpc="1">
            <a:prstTxWarp prst="textNoShape">
              <a:avLst/>
            </a:prstTxWarp>
            <a:normAutofit fontScale="70000" lnSpcReduction="20000"/>
          </a:bodyPr>
          <a:lstStyle/>
          <a:p>
            <a:r>
              <a:rPr lang="en-US" dirty="0">
                <a:latin typeface="Calibri" panose="020F0502020204030204" pitchFamily="34" charset="0"/>
                <a:cs typeface="Calibri" panose="020F0502020204030204" pitchFamily="34" charset="0"/>
              </a:rPr>
              <a:t>H2 :</a:t>
            </a:r>
          </a:p>
          <a:p>
            <a:pPr marL="285750" lvl="0" indent="-285750">
              <a:buFont typeface="Arial" panose="020B0604020202020204" pitchFamily="34" charset="0"/>
              <a:buChar char="•"/>
            </a:pPr>
            <a:r>
              <a:rPr lang="en-GB" dirty="0" smtClean="0">
                <a:latin typeface="Calibri" panose="020F0502020204030204" pitchFamily="34" charset="0"/>
                <a:cs typeface="Calibri" panose="020F0502020204030204" pitchFamily="34" charset="0"/>
              </a:rPr>
              <a:t>NA61 </a:t>
            </a:r>
            <a:r>
              <a:rPr lang="en-GB" dirty="0">
                <a:latin typeface="Calibri" panose="020F0502020204030204" pitchFamily="34" charset="0"/>
                <a:cs typeface="Calibri" panose="020F0502020204030204" pitchFamily="34" charset="0"/>
              </a:rPr>
              <a:t>run </a:t>
            </a:r>
            <a:r>
              <a:rPr lang="en-GB" dirty="0" smtClean="0">
                <a:latin typeface="Calibri" panose="020F0502020204030204" pitchFamily="34" charset="0"/>
                <a:cs typeface="Calibri" panose="020F0502020204030204" pitchFamily="34" charset="0"/>
              </a:rPr>
              <a:t>smoothly, </a:t>
            </a:r>
            <a:r>
              <a:rPr lang="en-GB" dirty="0">
                <a:latin typeface="Calibri" panose="020F0502020204030204" pitchFamily="34" charset="0"/>
                <a:cs typeface="Calibri" panose="020F0502020204030204" pitchFamily="34" charset="0"/>
              </a:rPr>
              <a:t>their momentum scan allowed very good beam configurations for HERD &amp; </a:t>
            </a:r>
            <a:r>
              <a:rPr lang="en-GB" dirty="0" smtClean="0">
                <a:latin typeface="Calibri" panose="020F0502020204030204" pitchFamily="34" charset="0"/>
                <a:cs typeface="Calibri" panose="020F0502020204030204" pitchFamily="34" charset="0"/>
              </a:rPr>
              <a:t>this </a:t>
            </a:r>
            <a:r>
              <a:rPr lang="en-GB" dirty="0">
                <a:latin typeface="Calibri" panose="020F0502020204030204" pitchFamily="34" charset="0"/>
                <a:cs typeface="Calibri" panose="020F0502020204030204" pitchFamily="34" charset="0"/>
              </a:rPr>
              <a:t>week for LHCB-cal.</a:t>
            </a:r>
            <a:endParaRPr lang="en-US" dirty="0" smtClean="0">
              <a:latin typeface="Calibri" panose="020F0502020204030204" pitchFamily="34" charset="0"/>
              <a:cs typeface="Calibri" panose="020F0502020204030204" pitchFamily="34" charset="0"/>
            </a:endParaRPr>
          </a:p>
          <a:p>
            <a:r>
              <a:rPr lang="en-US" dirty="0" smtClean="0">
                <a:latin typeface="Calibri" panose="020F0502020204030204" pitchFamily="34" charset="0"/>
                <a:cs typeface="Calibri" panose="020F0502020204030204" pitchFamily="34" charset="0"/>
              </a:rPr>
              <a:t>H4 :</a:t>
            </a:r>
          </a:p>
          <a:p>
            <a:pPr marL="285750" lvl="0" indent="-285750">
              <a:buFont typeface="Arial" panose="020B0604020202020204" pitchFamily="34" charset="0"/>
              <a:buChar char="•"/>
            </a:pPr>
            <a:r>
              <a:rPr lang="en-GB" dirty="0" smtClean="0">
                <a:latin typeface="Calibri" panose="020F0502020204030204" pitchFamily="34" charset="0"/>
                <a:cs typeface="Calibri" panose="020F0502020204030204" pitchFamily="34" charset="0"/>
              </a:rPr>
              <a:t>Last </a:t>
            </a:r>
            <a:r>
              <a:rPr lang="en-GB" dirty="0">
                <a:latin typeface="Calibri" panose="020F0502020204030204" pitchFamily="34" charset="0"/>
                <a:cs typeface="Calibri" panose="020F0502020204030204" pitchFamily="34" charset="0"/>
              </a:rPr>
              <a:t>week we had XCSV.022.213 collimator stuck </a:t>
            </a:r>
            <a:r>
              <a:rPr lang="en-GB" dirty="0" smtClean="0">
                <a:latin typeface="Calibri" panose="020F0502020204030204" pitchFamily="34" charset="0"/>
                <a:cs typeface="Calibri" panose="020F0502020204030204" pitchFamily="34" charset="0"/>
              </a:rPr>
              <a:t>in-beam. </a:t>
            </a:r>
            <a:r>
              <a:rPr lang="en-GB" dirty="0">
                <a:latin typeface="Calibri" panose="020F0502020204030204" pitchFamily="34" charset="0"/>
                <a:cs typeface="Calibri" panose="020F0502020204030204" pitchFamily="34" charset="0"/>
              </a:rPr>
              <a:t>The problem was not clear for the BE-CEM piquet that intervened on Friday night, resulted to degraded beam for RD51 / GIF++ during the weekend. Intervention on Monday resolved the issue. GIF++ pre-dump installed yesterday and accompanied by RP measurements, first results very promising a) decoupling operation from PPE134 b) using a proper dump as a muon dump and not a collimator and c) better rate &amp; spectrum of muons for GIF</a:t>
            </a:r>
            <a:r>
              <a:rPr lang="en-GB" dirty="0" smtClean="0">
                <a:latin typeface="Calibri" panose="020F0502020204030204" pitchFamily="34" charset="0"/>
                <a:cs typeface="Calibri" panose="020F0502020204030204" pitchFamily="34" charset="0"/>
              </a:rPr>
              <a:t>++.</a:t>
            </a:r>
          </a:p>
          <a:p>
            <a:pPr lvl="0"/>
            <a:r>
              <a:rPr lang="en-GB" dirty="0" smtClean="0">
                <a:latin typeface="Calibri" panose="020F0502020204030204" pitchFamily="34" charset="0"/>
                <a:cs typeface="Calibri" panose="020F0502020204030204" pitchFamily="34" charset="0"/>
              </a:rPr>
              <a:t>T4 </a:t>
            </a:r>
            <a:r>
              <a:rPr lang="en-GB" dirty="0">
                <a:latin typeface="Calibri" panose="020F0502020204030204" pitchFamily="34" charset="0"/>
                <a:cs typeface="Calibri" panose="020F0502020204030204" pitchFamily="34" charset="0"/>
              </a:rPr>
              <a:t>target:</a:t>
            </a:r>
          </a:p>
          <a:p>
            <a:pPr marL="342900" indent="-342900">
              <a:buFont typeface="Arial" panose="020B0604020202020204" pitchFamily="34" charset="0"/>
              <a:buChar char="•"/>
            </a:pPr>
            <a:r>
              <a:rPr lang="en-GB" sz="1900" dirty="0">
                <a:latin typeface="Calibri" panose="020F0502020204030204" pitchFamily="34" charset="0"/>
                <a:cs typeface="Calibri" panose="020F0502020204030204" pitchFamily="34" charset="0"/>
              </a:rPr>
              <a:t>As the NA62 beam dump run ended the intensity on T4 was reduced on Friday to 80 units as well as the target was changed back to 100 mm.</a:t>
            </a:r>
          </a:p>
          <a:p>
            <a:r>
              <a:rPr lang="en-GB" dirty="0" smtClean="0">
                <a:latin typeface="Calibri" panose="020F0502020204030204" pitchFamily="34" charset="0"/>
                <a:cs typeface="Calibri" panose="020F0502020204030204" pitchFamily="34" charset="0"/>
              </a:rPr>
              <a:t>H6</a:t>
            </a:r>
            <a:r>
              <a:rPr lang="en-GB"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GB" dirty="0" smtClean="0">
                <a:latin typeface="Calibri" panose="020F0502020204030204" pitchFamily="34" charset="0"/>
                <a:cs typeface="Calibri" panose="020F0502020204030204" pitchFamily="34" charset="0"/>
              </a:rPr>
              <a:t>Operation </a:t>
            </a:r>
            <a:r>
              <a:rPr lang="en-GB" dirty="0">
                <a:latin typeface="Calibri" panose="020F0502020204030204" pitchFamily="34" charset="0"/>
                <a:cs typeface="Calibri" panose="020F0502020204030204" pitchFamily="34" charset="0"/>
              </a:rPr>
              <a:t>is ongoing with the users taking 120 GeV hadron beam with alternating high intensity and low intensity runs.</a:t>
            </a:r>
          </a:p>
          <a:p>
            <a:pPr marL="285750" indent="-285750">
              <a:buFont typeface="Arial" panose="020B0604020202020204" pitchFamily="34" charset="0"/>
              <a:buChar char="•"/>
            </a:pPr>
            <a:r>
              <a:rPr lang="en-GB" dirty="0" smtClean="0">
                <a:latin typeface="Calibri" panose="020F0502020204030204" pitchFamily="34" charset="0"/>
                <a:cs typeface="Calibri" panose="020F0502020204030204" pitchFamily="34" charset="0"/>
              </a:rPr>
              <a:t>H6 </a:t>
            </a:r>
            <a:r>
              <a:rPr lang="en-GB" dirty="0">
                <a:latin typeface="Calibri" panose="020F0502020204030204" pitchFamily="34" charset="0"/>
                <a:cs typeface="Calibri" panose="020F0502020204030204" pitchFamily="34" charset="0"/>
              </a:rPr>
              <a:t>has been retuned after the target change to have the same conditions. </a:t>
            </a:r>
          </a:p>
          <a:p>
            <a:r>
              <a:rPr lang="en-GB" dirty="0" smtClean="0">
                <a:latin typeface="Calibri" panose="020F0502020204030204" pitchFamily="34" charset="0"/>
                <a:cs typeface="Calibri" panose="020F0502020204030204" pitchFamily="34" charset="0"/>
              </a:rPr>
              <a:t>H8</a:t>
            </a:r>
            <a:r>
              <a:rPr lang="en-GB" dirty="0">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n-GB" dirty="0" smtClean="0">
                <a:latin typeface="Calibri" panose="020F0502020204030204" pitchFamily="34" charset="0"/>
                <a:cs typeface="Calibri" panose="020F0502020204030204" pitchFamily="34" charset="0"/>
              </a:rPr>
              <a:t>Operation </a:t>
            </a:r>
            <a:r>
              <a:rPr lang="en-GB" dirty="0">
                <a:latin typeface="Calibri" panose="020F0502020204030204" pitchFamily="34" charset="0"/>
                <a:cs typeface="Calibri" panose="020F0502020204030204" pitchFamily="34" charset="0"/>
              </a:rPr>
              <a:t>continues as in the previous week, with parallel user being TOTEM instead of CMS MTD. </a:t>
            </a:r>
          </a:p>
          <a:p>
            <a:pPr marL="285750" indent="-285750">
              <a:buFont typeface="Arial" panose="020B0604020202020204" pitchFamily="34" charset="0"/>
              <a:buChar char="•"/>
            </a:pPr>
            <a:r>
              <a:rPr lang="en-GB" dirty="0" smtClean="0">
                <a:latin typeface="Calibri" panose="020F0502020204030204" pitchFamily="34" charset="0"/>
                <a:cs typeface="Calibri" panose="020F0502020204030204" pitchFamily="34" charset="0"/>
              </a:rPr>
              <a:t>The </a:t>
            </a:r>
            <a:r>
              <a:rPr lang="en-GB" dirty="0">
                <a:latin typeface="Calibri" panose="020F0502020204030204" pitchFamily="34" charset="0"/>
                <a:cs typeface="Calibri" panose="020F0502020204030204" pitchFamily="34" charset="0"/>
              </a:rPr>
              <a:t>beam has been retuned after the target change to not trigger the radiation alarms.</a:t>
            </a:r>
          </a:p>
          <a:p>
            <a:r>
              <a:rPr lang="en-GB" dirty="0" smtClean="0">
                <a:latin typeface="Calibri" panose="020F0502020204030204" pitchFamily="34" charset="0"/>
                <a:cs typeface="Calibri" panose="020F0502020204030204" pitchFamily="34" charset="0"/>
              </a:rPr>
              <a:t>M2</a:t>
            </a:r>
            <a:r>
              <a:rPr lang="en-GB"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GB" dirty="0" smtClean="0">
                <a:latin typeface="Calibri" panose="020F0502020204030204" pitchFamily="34" charset="0"/>
                <a:cs typeface="Calibri" panose="020F0502020204030204" pitchFamily="34" charset="0"/>
              </a:rPr>
              <a:t>AMBER </a:t>
            </a:r>
            <a:r>
              <a:rPr lang="en-GB" dirty="0">
                <a:latin typeface="Calibri" panose="020F0502020204030204" pitchFamily="34" charset="0"/>
                <a:cs typeface="Calibri" panose="020F0502020204030204" pitchFamily="34" charset="0"/>
              </a:rPr>
              <a:t>finished their run on Wednesday. They got the hydrogen gas clearance last Friday and ran in that configuration for the remainder of their beam time.</a:t>
            </a:r>
          </a:p>
          <a:p>
            <a:pPr marL="285750" indent="-285750">
              <a:buFont typeface="Arial" panose="020B0604020202020204" pitchFamily="34" charset="0"/>
              <a:buChar char="•"/>
            </a:pPr>
            <a:r>
              <a:rPr lang="en-GB" dirty="0" smtClean="0">
                <a:latin typeface="Calibri" panose="020F0502020204030204" pitchFamily="34" charset="0"/>
                <a:cs typeface="Calibri" panose="020F0502020204030204" pitchFamily="34" charset="0"/>
              </a:rPr>
              <a:t>NA64µ </a:t>
            </a:r>
            <a:r>
              <a:rPr lang="en-GB" dirty="0">
                <a:latin typeface="Calibri" panose="020F0502020204030204" pitchFamily="34" charset="0"/>
                <a:cs typeface="Calibri" panose="020F0502020204030204" pitchFamily="34" charset="0"/>
              </a:rPr>
              <a:t>is currently installing in the CEDAR region and </a:t>
            </a:r>
            <a:r>
              <a:rPr lang="en-GB" dirty="0" err="1">
                <a:latin typeface="Calibri" panose="020F0502020204030204" pitchFamily="34" charset="0"/>
                <a:cs typeface="Calibri" panose="020F0502020204030204" pitchFamily="34" charset="0"/>
              </a:rPr>
              <a:t>MUonE</a:t>
            </a:r>
            <a:r>
              <a:rPr lang="en-GB" dirty="0">
                <a:latin typeface="Calibri" panose="020F0502020204030204" pitchFamily="34" charset="0"/>
                <a:cs typeface="Calibri" panose="020F0502020204030204" pitchFamily="34" charset="0"/>
              </a:rPr>
              <a:t> is already installed downstream of COMPASS near the dump region to take parasitic data.</a:t>
            </a:r>
          </a:p>
          <a:p>
            <a:pPr marL="285750" indent="-285750">
              <a:buFont typeface="Arial" panose="020B0604020202020204" pitchFamily="34" charset="0"/>
              <a:buChar char="•"/>
            </a:pPr>
            <a:r>
              <a:rPr lang="en-GB" dirty="0" smtClean="0">
                <a:latin typeface="Calibri" panose="020F0502020204030204" pitchFamily="34" charset="0"/>
                <a:cs typeface="Calibri" panose="020F0502020204030204" pitchFamily="34" charset="0"/>
              </a:rPr>
              <a:t>The </a:t>
            </a:r>
            <a:r>
              <a:rPr lang="en-GB" dirty="0">
                <a:latin typeface="Calibri" panose="020F0502020204030204" pitchFamily="34" charset="0"/>
                <a:cs typeface="Calibri" panose="020F0502020204030204" pitchFamily="34" charset="0"/>
              </a:rPr>
              <a:t>safety clearance of NA64µ </a:t>
            </a:r>
            <a:r>
              <a:rPr lang="en-GB" dirty="0" smtClean="0">
                <a:latin typeface="Calibri" panose="020F0502020204030204" pitchFamily="34" charset="0"/>
                <a:cs typeface="Calibri" panose="020F0502020204030204" pitchFamily="34" charset="0"/>
              </a:rPr>
              <a:t>and of </a:t>
            </a:r>
            <a:r>
              <a:rPr lang="en-GB" dirty="0" err="1" smtClean="0">
                <a:latin typeface="Calibri" panose="020F0502020204030204" pitchFamily="34" charset="0"/>
                <a:cs typeface="Calibri" panose="020F0502020204030204" pitchFamily="34" charset="0"/>
              </a:rPr>
              <a:t>MUonE</a:t>
            </a:r>
            <a:r>
              <a:rPr lang="en-GB" dirty="0" smtClean="0">
                <a:latin typeface="Calibri" panose="020F0502020204030204" pitchFamily="34" charset="0"/>
                <a:cs typeface="Calibri" panose="020F0502020204030204" pitchFamily="34" charset="0"/>
              </a:rPr>
              <a:t> has taken place on Monday</a:t>
            </a:r>
            <a:endParaRPr lang="en-GB" dirty="0">
              <a:latin typeface="Calibri" panose="020F0502020204030204" pitchFamily="34" charset="0"/>
              <a:cs typeface="Calibri" panose="020F0502020204030204" pitchFamily="34" charset="0"/>
            </a:endParaRPr>
          </a:p>
          <a:p>
            <a:r>
              <a:rPr lang="en-GB" dirty="0" smtClean="0">
                <a:latin typeface="Calibri" panose="020F0502020204030204" pitchFamily="34" charset="0"/>
                <a:cs typeface="Calibri" panose="020F0502020204030204" pitchFamily="34" charset="0"/>
              </a:rPr>
              <a:t>P42/K12</a:t>
            </a:r>
            <a:endParaRPr lang="en-GB"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dirty="0" smtClean="0">
                <a:latin typeface="Calibri" panose="020F0502020204030204" pitchFamily="34" charset="0"/>
                <a:cs typeface="Calibri" panose="020F0502020204030204" pitchFamily="34" charset="0"/>
              </a:rPr>
              <a:t>The </a:t>
            </a:r>
            <a:r>
              <a:rPr lang="en-GB" dirty="0">
                <a:latin typeface="Calibri" panose="020F0502020204030204" pitchFamily="34" charset="0"/>
                <a:cs typeface="Calibri" panose="020F0502020204030204" pitchFamily="34" charset="0"/>
              </a:rPr>
              <a:t>experiment moved today back from the beam dump mode to standard data taking. The intensity on the targets was adjusted and NA62 will keep taking data until the end of the run. We profited from the beam dump mode to also have NA62 colleagues take some measurements for the muons outside of the beam for benchmarking our simulations</a:t>
            </a:r>
            <a:r>
              <a:rPr lang="en-GB" dirty="0" smtClean="0">
                <a:latin typeface="Calibri" panose="020F0502020204030204" pitchFamily="34" charset="0"/>
                <a:cs typeface="Calibri" panose="020F0502020204030204" pitchFamily="34" charset="0"/>
              </a:rPr>
              <a:t>.</a:t>
            </a:r>
            <a:endParaRPr lang="en-GB"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A7135653-C56E-4924-81D3-65B3999FF852}"/>
              </a:ext>
            </a:extLst>
          </p:cNvPr>
          <p:cNvSpPr txBox="1"/>
          <p:nvPr/>
        </p:nvSpPr>
        <p:spPr>
          <a:xfrm>
            <a:off x="4790443" y="6261932"/>
            <a:ext cx="3987798" cy="276999"/>
          </a:xfrm>
          <a:prstGeom prst="rect">
            <a:avLst/>
          </a:prstGeom>
          <a:noFill/>
        </p:spPr>
        <p:txBody>
          <a:bodyPr wrap="square" rtlCol="0">
            <a:spAutoFit/>
          </a:bodyPr>
          <a:lstStyle/>
          <a:p>
            <a:r>
              <a:rPr lang="en-GB" sz="1200" dirty="0"/>
              <a:t>Courtesy : D. Banerjees, J. Bernhard, N. </a:t>
            </a:r>
            <a:r>
              <a:rPr lang="en-GB" sz="1200" dirty="0" smtClean="0"/>
              <a:t>Charitonidis, B. Rae</a:t>
            </a:r>
            <a:endParaRPr lang="en-GB" sz="1200" dirty="0"/>
          </a:p>
        </p:txBody>
      </p:sp>
      <p:sp>
        <p:nvSpPr>
          <p:cNvPr id="8" name="Date Placeholder 4">
            <a:extLst>
              <a:ext uri="{FF2B5EF4-FFF2-40B4-BE49-F238E27FC236}">
                <a16:creationId xmlns:a16="http://schemas.microsoft.com/office/drawing/2014/main" id="{34BBB85F-A14A-42D5-A6BC-856197CD3458}"/>
              </a:ext>
            </a:extLst>
          </p:cNvPr>
          <p:cNvSpPr txBox="1">
            <a:spLocks/>
          </p:cNvSpPr>
          <p:nvPr/>
        </p:nvSpPr>
        <p:spPr>
          <a:xfrm>
            <a:off x="2093081" y="6356369"/>
            <a:ext cx="2481123"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defRPr/>
            </a:pPr>
            <a:fld id="{771DDB73-BBBA-4A16-839C-A42A08B25563}" type="datetime1">
              <a:rPr lang="fr-FR" sz="1100" smtClean="0"/>
              <a:pPr>
                <a:spcAft>
                  <a:spcPts val="600"/>
                </a:spcAft>
                <a:defRPr/>
              </a:pPr>
              <a:t>02/11/2021</a:t>
            </a:fld>
            <a:endParaRPr lang="en-US" sz="1100" dirty="0"/>
          </a:p>
        </p:txBody>
      </p:sp>
    </p:spTree>
    <p:extLst>
      <p:ext uri="{BB962C8B-B14F-4D97-AF65-F5344CB8AC3E}">
        <p14:creationId xmlns:p14="http://schemas.microsoft.com/office/powerpoint/2010/main" val="2107025330"/>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N Department template" id="{5ECFE7AF-D9A1-4298-8928-D1955F309E82}" vid="{1273F9BD-111A-445A-9BB1-83C187A986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3007</TotalTime>
  <Words>618</Words>
  <Application>Microsoft Office PowerPoint</Application>
  <PresentationFormat>On-screen Show (4:3)</PresentationFormat>
  <Paragraphs>45</Paragraphs>
  <Slides>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vt:i4>
      </vt:variant>
    </vt:vector>
  </HeadingPairs>
  <TitlesOfParts>
    <vt:vector size="12" baseType="lpstr">
      <vt:lpstr>MS PGothic</vt:lpstr>
      <vt:lpstr>MS PGothic</vt:lpstr>
      <vt:lpstr>Arial</vt:lpstr>
      <vt:lpstr>Calibri</vt:lpstr>
      <vt:lpstr>Corbel</vt:lpstr>
      <vt:lpstr>Ubuntu</vt:lpstr>
      <vt:lpstr>Ubuntu Light</vt:lpstr>
      <vt:lpstr>CERN_ENdept_Presentation_ArialFont copy</vt:lpstr>
      <vt:lpstr>East Area FOM Report – PS AFT</vt:lpstr>
      <vt:lpstr>East Area FOM Report</vt:lpstr>
      <vt:lpstr>North Area FOM Report</vt:lpstr>
      <vt:lpstr>North Area FOM Report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Experimental Areas Planning EATM 26 January 2021</dc:title>
  <dc:creator>Bastien Rae</dc:creator>
  <cp:lastModifiedBy>Alexander Gerbershagen</cp:lastModifiedBy>
  <cp:revision>180</cp:revision>
  <dcterms:created xsi:type="dcterms:W3CDTF">2021-01-26T09:56:08Z</dcterms:created>
  <dcterms:modified xsi:type="dcterms:W3CDTF">2021-11-02T08:00:43Z</dcterms:modified>
</cp:coreProperties>
</file>