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88" r:id="rId2"/>
    <p:sldId id="746" r:id="rId3"/>
    <p:sldId id="784" r:id="rId4"/>
    <p:sldId id="783" r:id="rId5"/>
    <p:sldId id="782" r:id="rId6"/>
    <p:sldId id="533" r:id="rId7"/>
    <p:sldId id="781" r:id="rId8"/>
    <p:sldId id="777" r:id="rId9"/>
    <p:sldId id="778" r:id="rId10"/>
    <p:sldId id="779" r:id="rId11"/>
    <p:sldId id="770" r:id="rId12"/>
    <p:sldId id="771" r:id="rId13"/>
    <p:sldId id="772" r:id="rId14"/>
  </p:sldIdLst>
  <p:sldSz cx="9144000" cy="6858000" type="screen4x3"/>
  <p:notesSz cx="9893300" cy="674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4">
          <p15:clr>
            <a:srgbClr val="A4A3A4"/>
          </p15:clr>
        </p15:guide>
        <p15:guide id="2" pos="3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000"/>
    <a:srgbClr val="009900"/>
    <a:srgbClr val="FFFFCC"/>
    <a:srgbClr val="FFFF99"/>
    <a:srgbClr val="20E032"/>
    <a:srgbClr val="003399"/>
    <a:srgbClr val="C00000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89" autoAdjust="0"/>
    <p:restoredTop sz="98025" autoAdjust="0"/>
  </p:normalViewPr>
  <p:slideViewPr>
    <p:cSldViewPr>
      <p:cViewPr varScale="1">
        <p:scale>
          <a:sx n="138" d="100"/>
          <a:sy n="138" d="100"/>
        </p:scale>
        <p:origin x="117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768"/>
    </p:cViewPr>
  </p:sorterViewPr>
  <p:notesViewPr>
    <p:cSldViewPr>
      <p:cViewPr varScale="1">
        <p:scale>
          <a:sx n="105" d="100"/>
          <a:sy n="105" d="100"/>
        </p:scale>
        <p:origin x="-342" y="-96"/>
      </p:cViewPr>
      <p:guideLst>
        <p:guide orient="horz" pos="2124"/>
        <p:guide pos="3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03698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A04946DF-4975-4919-9F53-A6393498ED6F}" type="datetimeFigureOut">
              <a:rPr lang="en-GB"/>
              <a:pPr>
                <a:defRPr/>
              </a:pPr>
              <a:t>02/11/2021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03698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991D4E74-62C5-4E1F-A9B8-8508045D6F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5304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03698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23D93AC8-4DA6-4744-A836-F665BECFF98E}" type="datetimeFigureOut">
              <a:rPr lang="en-GB"/>
              <a:pPr>
                <a:defRPr/>
              </a:pPr>
              <a:t>02/11/2021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2313" y="506413"/>
            <a:ext cx="3368675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45" tIns="47523" rIns="95045" bIns="47523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8890" y="3202918"/>
            <a:ext cx="7915525" cy="3034508"/>
          </a:xfrm>
          <a:prstGeom prst="rect">
            <a:avLst/>
          </a:prstGeom>
        </p:spPr>
        <p:txBody>
          <a:bodyPr vert="horz" lIns="95045" tIns="47523" rIns="95045" bIns="47523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03698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67F0E5B5-8C1E-427C-8B43-5C98F1169A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7811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468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277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387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874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188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439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457200"/>
            <a:ext cx="10763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GB" alt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496944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4392488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95538" y="5691687"/>
            <a:ext cx="1295375" cy="905669"/>
          </a:xfrm>
        </p:spPr>
        <p:txBody>
          <a:bodyPr rtlCol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 noProof="0"/>
              <a:t>Haga clic en el icono para agregar una imagen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9625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E3E3E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457200"/>
          </a:xfrm>
        </p:spPr>
        <p:txBody>
          <a:bodyPr>
            <a:noAutofit/>
          </a:bodyPr>
          <a:lstStyle>
            <a:lvl1pPr algn="l">
              <a:lnSpc>
                <a:spcPts val="3200"/>
              </a:lnSpc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32" indent="-285744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71" indent="-228594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7273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D0C38-B285-C947-AB4E-C7BCFF863D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77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title style</a:t>
            </a:r>
            <a:endParaRPr lang="en-GB" altLang="es-E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text styles</a:t>
            </a:r>
          </a:p>
          <a:p>
            <a:pPr lvl="1"/>
            <a:r>
              <a:rPr lang="en-US" altLang="es-ES"/>
              <a:t>Second level</a:t>
            </a:r>
          </a:p>
          <a:p>
            <a:pPr lvl="2"/>
            <a:r>
              <a:rPr lang="en-US" altLang="es-ES"/>
              <a:t>Third level</a:t>
            </a:r>
          </a:p>
          <a:p>
            <a:pPr lvl="3"/>
            <a:r>
              <a:rPr lang="en-US" altLang="es-ES"/>
              <a:t>Fourth level</a:t>
            </a:r>
          </a:p>
          <a:p>
            <a:pPr lvl="4"/>
            <a:r>
              <a:rPr lang="en-US" altLang="es-ES"/>
              <a:t>Fifth level</a:t>
            </a:r>
            <a:endParaRPr lang="en-GB" alt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EA2BFE7A-63C3-4696-BA76-19E63631F2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7.jpeg"/><Relationship Id="rId4" Type="http://schemas.openxmlformats.org/officeDocument/2006/relationships/image" Target="../media/image5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32" indent="-28574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71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60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349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537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726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914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103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B7061C1-9976-C34A-9491-706A0E2A4006}" type="slidenum">
              <a:rPr lang="en-GB">
                <a:solidFill>
                  <a:srgbClr val="898989"/>
                </a:solidFill>
              </a:rPr>
              <a:pPr eaLnBrk="1" hangingPunct="1"/>
              <a:t>1</a:t>
            </a:fld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3075" name="Title 4"/>
          <p:cNvSpPr>
            <a:spLocks noGrp="1"/>
          </p:cNvSpPr>
          <p:nvPr>
            <p:ph type="title"/>
          </p:nvPr>
        </p:nvSpPr>
        <p:spPr>
          <a:xfrm>
            <a:off x="1043608" y="836712"/>
            <a:ext cx="6984776" cy="4176464"/>
          </a:xfrm>
        </p:spPr>
        <p:txBody>
          <a:bodyPr/>
          <a:lstStyle/>
          <a:p>
            <a:pPr eaLnBrk="1" hangingPunct="1"/>
            <a:r>
              <a:rPr lang="es-ES" sz="3400" b="1" dirty="0">
                <a:solidFill>
                  <a:srgbClr val="3333FF"/>
                </a:solidFill>
                <a:latin typeface="Perpetua"/>
                <a:cs typeface="Perpetua"/>
              </a:rPr>
              <a:t>n_TOF</a:t>
            </a:r>
            <a:br>
              <a:rPr lang="es-ES" sz="2600" b="1" dirty="0">
                <a:solidFill>
                  <a:srgbClr val="3333FF"/>
                </a:solidFill>
                <a:latin typeface="Perpetua"/>
                <a:cs typeface="Perpetua"/>
              </a:rPr>
            </a:br>
            <a:br>
              <a:rPr lang="es-ES" sz="2600" b="1" dirty="0">
                <a:solidFill>
                  <a:srgbClr val="3333FF"/>
                </a:solidFill>
                <a:latin typeface="Perpetua"/>
                <a:cs typeface="Perpetua"/>
              </a:rPr>
            </a:br>
            <a:r>
              <a:rPr lang="es-ES" sz="2200" b="1" dirty="0">
                <a:solidFill>
                  <a:srgbClr val="3333FF"/>
                </a:solidFill>
                <a:latin typeface="Perpetua"/>
                <a:cs typeface="Perpetua"/>
              </a:rPr>
              <a:t>Report, </a:t>
            </a:r>
            <a:r>
              <a:rPr lang="es-ES" sz="2200" b="1" dirty="0" err="1">
                <a:solidFill>
                  <a:srgbClr val="3333FF"/>
                </a:solidFill>
                <a:latin typeface="Perpetua"/>
                <a:cs typeface="Perpetua"/>
              </a:rPr>
              <a:t>Week</a:t>
            </a:r>
            <a:r>
              <a:rPr lang="es-ES" sz="2200" b="1" dirty="0">
                <a:solidFill>
                  <a:srgbClr val="3333FF"/>
                </a:solidFill>
                <a:latin typeface="Perpetua"/>
                <a:cs typeface="Perpetua"/>
              </a:rPr>
              <a:t> 42-43</a:t>
            </a:r>
            <a:br>
              <a:rPr lang="es-ES" sz="2200" b="1" dirty="0">
                <a:solidFill>
                  <a:srgbClr val="3333FF"/>
                </a:solidFill>
                <a:latin typeface="Perpetua"/>
                <a:cs typeface="Perpetua"/>
              </a:rPr>
            </a:br>
            <a:r>
              <a:rPr lang="es-ES" sz="2200" b="1" dirty="0">
                <a:solidFill>
                  <a:srgbClr val="3333FF"/>
                </a:solidFill>
                <a:latin typeface="Perpetua"/>
                <a:cs typeface="Perpetua"/>
              </a:rPr>
              <a:t>26/10 – 02/11/2021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 err="1">
                <a:latin typeface="Perpetua"/>
                <a:cs typeface="Perpetua"/>
              </a:rPr>
              <a:t>On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behalf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of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the</a:t>
            </a:r>
            <a:r>
              <a:rPr lang="es-ES_tradnl" sz="1800" b="1" dirty="0">
                <a:latin typeface="Perpetua"/>
                <a:cs typeface="Perpetua"/>
              </a:rPr>
              <a:t> n_TOF </a:t>
            </a:r>
            <a:r>
              <a:rPr lang="es-ES_tradnl" sz="1800" b="1" dirty="0" err="1">
                <a:latin typeface="Perpetua"/>
                <a:cs typeface="Perpetua"/>
              </a:rPr>
              <a:t>Collaboration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>
                <a:latin typeface="Perpetua"/>
                <a:cs typeface="Perpetua"/>
              </a:rPr>
              <a:t>Javier Praena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Prof. Titular, Universidad de Granada (</a:t>
            </a:r>
            <a:r>
              <a:rPr lang="es-ES_tradnl" sz="1600" dirty="0" err="1">
                <a:latin typeface="Perpetua"/>
                <a:cs typeface="Perpetua"/>
              </a:rPr>
              <a:t>Spain</a:t>
            </a:r>
            <a:r>
              <a:rPr lang="es-ES_tradnl" sz="1600" dirty="0">
                <a:latin typeface="Perpetua"/>
                <a:cs typeface="Perpetua"/>
              </a:rPr>
              <a:t>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CERN </a:t>
            </a:r>
            <a:r>
              <a:rPr lang="es-ES_tradnl" sz="1600" dirty="0" err="1">
                <a:latin typeface="Perpetua"/>
                <a:cs typeface="Perpetua"/>
              </a:rPr>
              <a:t>Scientific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Associate</a:t>
            </a:r>
            <a:r>
              <a:rPr lang="es-ES_tradnl" sz="1600" dirty="0">
                <a:latin typeface="Perpetua"/>
                <a:cs typeface="Perpetua"/>
              </a:rPr>
              <a:t> (EP/SME)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n_TOF </a:t>
            </a:r>
            <a:r>
              <a:rPr lang="es-ES_tradnl" sz="1600" dirty="0" err="1">
                <a:latin typeface="Perpetua"/>
                <a:cs typeface="Perpetua"/>
              </a:rPr>
              <a:t>Physics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Coordinator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endParaRPr lang="es-ES_tradnl" sz="1600" b="1" dirty="0">
              <a:latin typeface="Perpetua"/>
              <a:cs typeface="Perpetua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</a:t>
            </a:fld>
            <a:endParaRPr lang="en-GB" sz="1200" dirty="0">
              <a:solidFill>
                <a:srgbClr val="89898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767" y="5833336"/>
            <a:ext cx="802431" cy="80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361" y="5973595"/>
            <a:ext cx="985803" cy="57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CERN - © CERN - for terms of use see http://cern.ch/copyrigh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129" y="5973595"/>
            <a:ext cx="679871" cy="67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39B15B-780B-4CF3-9F7F-B19F5AEEC6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208" y="5882221"/>
            <a:ext cx="802430" cy="80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49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10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NEAR: 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multiactivation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 characterization of the neutron flux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3060760-6CD5-4550-9088-5F6767A8690B}"/>
              </a:ext>
            </a:extLst>
          </p:cNvPr>
          <p:cNvCxnSpPr>
            <a:cxnSpLocks/>
          </p:cNvCxnSpPr>
          <p:nvPr/>
        </p:nvCxnSpPr>
        <p:spPr>
          <a:xfrm flipH="1">
            <a:off x="5964990" y="4489808"/>
            <a:ext cx="738832" cy="1606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1FA2F-BD0E-4259-9C36-4EF999F8DF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599" y="4410731"/>
            <a:ext cx="3559391" cy="1934263"/>
          </a:xfrm>
          <a:prstGeom prst="rect">
            <a:avLst/>
          </a:prstGeom>
        </p:spPr>
      </p:pic>
      <p:sp>
        <p:nvSpPr>
          <p:cNvPr id="24" name="TextBox 64">
            <a:extLst>
              <a:ext uri="{FF2B5EF4-FFF2-40B4-BE49-F238E27FC236}">
                <a16:creationId xmlns:a16="http://schemas.microsoft.com/office/drawing/2014/main" id="{F7906808-5F2F-4008-BF0A-C20ECD5D680D}"/>
              </a:ext>
            </a:extLst>
          </p:cNvPr>
          <p:cNvSpPr txBox="1"/>
          <p:nvPr/>
        </p:nvSpPr>
        <p:spPr>
          <a:xfrm>
            <a:off x="6370946" y="4781276"/>
            <a:ext cx="1142570" cy="95410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 NEAR: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N_TOF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R2M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R2E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8" name="Picture 7" descr="A picture containing indoor, wall, miller&#10;&#10;Description automatically generated">
            <a:extLst>
              <a:ext uri="{FF2B5EF4-FFF2-40B4-BE49-F238E27FC236}">
                <a16:creationId xmlns:a16="http://schemas.microsoft.com/office/drawing/2014/main" id="{260797A0-63F4-48E7-84E6-2A5FB6854FF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88" y="1403602"/>
            <a:ext cx="3474535" cy="2605901"/>
          </a:xfrm>
          <a:prstGeom prst="rect">
            <a:avLst/>
          </a:prstGeom>
        </p:spPr>
      </p:pic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38C16643-2005-4565-9C1F-6C6AA9AD1DCC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FOM Meeting,  12/10/2021</a:t>
            </a:r>
          </a:p>
        </p:txBody>
      </p:sp>
    </p:spTree>
    <p:extLst>
      <p:ext uri="{BB962C8B-B14F-4D97-AF65-F5344CB8AC3E}">
        <p14:creationId xmlns:p14="http://schemas.microsoft.com/office/powerpoint/2010/main" val="42140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pic>
        <p:nvPicPr>
          <p:cNvPr id="6" name="Picture 5" descr="A picture containing engine&#10;&#10;Description automatically generated">
            <a:extLst>
              <a:ext uri="{FF2B5EF4-FFF2-40B4-BE49-F238E27FC236}">
                <a16:creationId xmlns:a16="http://schemas.microsoft.com/office/drawing/2014/main" id="{E5000B9B-9A98-492A-AD48-94794CC501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54" y="1424321"/>
            <a:ext cx="7596336" cy="2788713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11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EAR1: previous setup.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cxnSp>
        <p:nvCxnSpPr>
          <p:cNvPr id="25" name="Straight Arrow Connector 62">
            <a:extLst>
              <a:ext uri="{FF2B5EF4-FFF2-40B4-BE49-F238E27FC236}">
                <a16:creationId xmlns:a16="http://schemas.microsoft.com/office/drawing/2014/main" id="{61AC101F-BDFD-4B7C-BA93-C3D6002688DC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4">
            <a:extLst>
              <a:ext uri="{FF2B5EF4-FFF2-40B4-BE49-F238E27FC236}">
                <a16:creationId xmlns:a16="http://schemas.microsoft.com/office/drawing/2014/main" id="{3CB6BFB3-978C-49A8-A6F6-C66FEFD8BA3B}"/>
              </a:ext>
            </a:extLst>
          </p:cNvPr>
          <p:cNvSpPr txBox="1"/>
          <p:nvPr/>
        </p:nvSpPr>
        <p:spPr>
          <a:xfrm rot="940427">
            <a:off x="1505671" y="2132850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29" name="Straight Arrow Connector 62">
            <a:extLst>
              <a:ext uri="{FF2B5EF4-FFF2-40B4-BE49-F238E27FC236}">
                <a16:creationId xmlns:a16="http://schemas.microsoft.com/office/drawing/2014/main" id="{B9396B4D-1684-4DB2-95FA-1E1ADAA02584}"/>
              </a:ext>
            </a:extLst>
          </p:cNvPr>
          <p:cNvCxnSpPr>
            <a:cxnSpLocks/>
          </p:cNvCxnSpPr>
          <p:nvPr/>
        </p:nvCxnSpPr>
        <p:spPr>
          <a:xfrm>
            <a:off x="1769258" y="2851375"/>
            <a:ext cx="275490" cy="85652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64">
            <a:extLst>
              <a:ext uri="{FF2B5EF4-FFF2-40B4-BE49-F238E27FC236}">
                <a16:creationId xmlns:a16="http://schemas.microsoft.com/office/drawing/2014/main" id="{A7F24A96-D136-49F5-BE66-CDEF762BF795}"/>
              </a:ext>
            </a:extLst>
          </p:cNvPr>
          <p:cNvSpPr txBox="1"/>
          <p:nvPr/>
        </p:nvSpPr>
        <p:spPr>
          <a:xfrm>
            <a:off x="1512168" y="3279830"/>
            <a:ext cx="1277840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Simon1  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(4 Si detectors off-beam)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33" name="TextBox 64">
            <a:extLst>
              <a:ext uri="{FF2B5EF4-FFF2-40B4-BE49-F238E27FC236}">
                <a16:creationId xmlns:a16="http://schemas.microsoft.com/office/drawing/2014/main" id="{05A43026-A9A2-4481-AFC5-7EFE746D7348}"/>
              </a:ext>
            </a:extLst>
          </p:cNvPr>
          <p:cNvSpPr txBox="1"/>
          <p:nvPr/>
        </p:nvSpPr>
        <p:spPr>
          <a:xfrm>
            <a:off x="3105902" y="1970256"/>
            <a:ext cx="1142570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PPAC1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(2x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 gas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34" name="Straight Arrow Connector 62">
            <a:extLst>
              <a:ext uri="{FF2B5EF4-FFF2-40B4-BE49-F238E27FC236}">
                <a16:creationId xmlns:a16="http://schemas.microsoft.com/office/drawing/2014/main" id="{A2DC02F3-7620-4489-A17B-CFF0A2F6B992}"/>
              </a:ext>
            </a:extLst>
          </p:cNvPr>
          <p:cNvCxnSpPr>
            <a:cxnSpLocks/>
          </p:cNvCxnSpPr>
          <p:nvPr/>
        </p:nvCxnSpPr>
        <p:spPr>
          <a:xfrm flipV="1">
            <a:off x="1772572" y="3212976"/>
            <a:ext cx="231162" cy="116566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62">
            <a:extLst>
              <a:ext uri="{FF2B5EF4-FFF2-40B4-BE49-F238E27FC236}">
                <a16:creationId xmlns:a16="http://schemas.microsoft.com/office/drawing/2014/main" id="{536A318C-A248-48C1-8723-F88DEDEDCEB4}"/>
              </a:ext>
            </a:extLst>
          </p:cNvPr>
          <p:cNvCxnSpPr>
            <a:cxnSpLocks/>
          </p:cNvCxnSpPr>
          <p:nvPr/>
        </p:nvCxnSpPr>
        <p:spPr>
          <a:xfrm flipH="1">
            <a:off x="2956102" y="2204864"/>
            <a:ext cx="211757" cy="539183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64">
            <a:extLst>
              <a:ext uri="{FF2B5EF4-FFF2-40B4-BE49-F238E27FC236}">
                <a16:creationId xmlns:a16="http://schemas.microsoft.com/office/drawing/2014/main" id="{44B00D37-C3A6-4252-B7E6-E05E68DE80E7}"/>
              </a:ext>
            </a:extLst>
          </p:cNvPr>
          <p:cNvSpPr txBox="1"/>
          <p:nvPr/>
        </p:nvSpPr>
        <p:spPr>
          <a:xfrm>
            <a:off x="2891600" y="3721060"/>
            <a:ext cx="214896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MGAS1 (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 and 2x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10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B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(Gas Ionization 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43" name="Straight Arrow Connector 62">
            <a:extLst>
              <a:ext uri="{FF2B5EF4-FFF2-40B4-BE49-F238E27FC236}">
                <a16:creationId xmlns:a16="http://schemas.microsoft.com/office/drawing/2014/main" id="{4973BC81-B89D-47DB-9F3C-3F5C5B6FA2AE}"/>
              </a:ext>
            </a:extLst>
          </p:cNvPr>
          <p:cNvCxnSpPr>
            <a:cxnSpLocks/>
          </p:cNvCxnSpPr>
          <p:nvPr/>
        </p:nvCxnSpPr>
        <p:spPr>
          <a:xfrm flipV="1">
            <a:off x="3433844" y="3508768"/>
            <a:ext cx="166556" cy="253347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62">
            <a:extLst>
              <a:ext uri="{FF2B5EF4-FFF2-40B4-BE49-F238E27FC236}">
                <a16:creationId xmlns:a16="http://schemas.microsoft.com/office/drawing/2014/main" id="{D39A4818-AAE8-47D3-A668-8AB24F72E208}"/>
              </a:ext>
            </a:extLst>
          </p:cNvPr>
          <p:cNvCxnSpPr>
            <a:cxnSpLocks/>
          </p:cNvCxnSpPr>
          <p:nvPr/>
        </p:nvCxnSpPr>
        <p:spPr>
          <a:xfrm flipH="1">
            <a:off x="4318581" y="2722290"/>
            <a:ext cx="341596" cy="273051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64">
            <a:extLst>
              <a:ext uri="{FF2B5EF4-FFF2-40B4-BE49-F238E27FC236}">
                <a16:creationId xmlns:a16="http://schemas.microsoft.com/office/drawing/2014/main" id="{FFEEBF11-3FDE-4929-AA33-A33DA9203E85}"/>
              </a:ext>
            </a:extLst>
          </p:cNvPr>
          <p:cNvSpPr txBox="1"/>
          <p:nvPr/>
        </p:nvSpPr>
        <p:spPr>
          <a:xfrm>
            <a:off x="4601650" y="2311911"/>
            <a:ext cx="1561577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PTB (10x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U,gas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53" name="TextBox 64">
            <a:extLst>
              <a:ext uri="{FF2B5EF4-FFF2-40B4-BE49-F238E27FC236}">
                <a16:creationId xmlns:a16="http://schemas.microsoft.com/office/drawing/2014/main" id="{57F2F259-EE4F-4D2F-A4EF-4E54010A3E3C}"/>
              </a:ext>
            </a:extLst>
          </p:cNvPr>
          <p:cNvSpPr txBox="1"/>
          <p:nvPr/>
        </p:nvSpPr>
        <p:spPr>
          <a:xfrm>
            <a:off x="8181958" y="3176736"/>
            <a:ext cx="1142570" cy="95410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Timepix1.2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(Si detector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  <a:p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56" name="Straight Arrow Connector 62">
            <a:extLst>
              <a:ext uri="{FF2B5EF4-FFF2-40B4-BE49-F238E27FC236}">
                <a16:creationId xmlns:a16="http://schemas.microsoft.com/office/drawing/2014/main" id="{847E7348-BAC5-4945-BA33-185018C69972}"/>
              </a:ext>
            </a:extLst>
          </p:cNvPr>
          <p:cNvCxnSpPr>
            <a:cxnSpLocks/>
          </p:cNvCxnSpPr>
          <p:nvPr/>
        </p:nvCxnSpPr>
        <p:spPr>
          <a:xfrm flipH="1" flipV="1">
            <a:off x="8640960" y="2859035"/>
            <a:ext cx="73008" cy="306456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64">
            <a:extLst>
              <a:ext uri="{FF2B5EF4-FFF2-40B4-BE49-F238E27FC236}">
                <a16:creationId xmlns:a16="http://schemas.microsoft.com/office/drawing/2014/main" id="{6F68F3B3-F439-49B8-9E25-B2BF6973215E}"/>
              </a:ext>
            </a:extLst>
          </p:cNvPr>
          <p:cNvSpPr txBox="1"/>
          <p:nvPr/>
        </p:nvSpPr>
        <p:spPr>
          <a:xfrm>
            <a:off x="7382165" y="2093462"/>
            <a:ext cx="929189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C</a:t>
            </a:r>
            <a:r>
              <a:rPr lang="en-US" sz="1400" b="1" baseline="-25000" dirty="0">
                <a:solidFill>
                  <a:schemeClr val="bg1"/>
                </a:solidFill>
                <a:latin typeface="Perpetua" panose="02020502060401020303" pitchFamily="18" charset="0"/>
              </a:rPr>
              <a:t>6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D</a:t>
            </a:r>
            <a:r>
              <a:rPr lang="en-US" sz="1400" b="1" baseline="-25000" dirty="0">
                <a:solidFill>
                  <a:schemeClr val="bg1"/>
                </a:solidFill>
                <a:latin typeface="Perpetua" panose="02020502060401020303" pitchFamily="18" charset="0"/>
              </a:rPr>
              <a:t>6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 and </a:t>
            </a:r>
            <a:r>
              <a:rPr lang="en-US" sz="1400" b="1" dirty="0" err="1">
                <a:solidFill>
                  <a:schemeClr val="bg1"/>
                </a:solidFill>
                <a:latin typeface="Perpetua" panose="02020502060401020303" pitchFamily="18" charset="0"/>
              </a:rPr>
              <a:t>iTED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59" name="Straight Arrow Connector 62">
            <a:extLst>
              <a:ext uri="{FF2B5EF4-FFF2-40B4-BE49-F238E27FC236}">
                <a16:creationId xmlns:a16="http://schemas.microsoft.com/office/drawing/2014/main" id="{B3982798-C496-4AC7-946C-BB56AD4B17E4}"/>
              </a:ext>
            </a:extLst>
          </p:cNvPr>
          <p:cNvCxnSpPr>
            <a:cxnSpLocks/>
          </p:cNvCxnSpPr>
          <p:nvPr/>
        </p:nvCxnSpPr>
        <p:spPr>
          <a:xfrm>
            <a:off x="7735798" y="2536946"/>
            <a:ext cx="110961" cy="207101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2">
            <a:extLst>
              <a:ext uri="{FF2B5EF4-FFF2-40B4-BE49-F238E27FC236}">
                <a16:creationId xmlns:a16="http://schemas.microsoft.com/office/drawing/2014/main" id="{9B9CD2A7-9677-4FE6-8175-8C43F377C9FD}"/>
              </a:ext>
            </a:extLst>
          </p:cNvPr>
          <p:cNvCxnSpPr>
            <a:cxnSpLocks/>
          </p:cNvCxnSpPr>
          <p:nvPr/>
        </p:nvCxnSpPr>
        <p:spPr>
          <a:xfrm flipV="1">
            <a:off x="7570751" y="2944298"/>
            <a:ext cx="321722" cy="12271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62">
            <a:extLst>
              <a:ext uri="{FF2B5EF4-FFF2-40B4-BE49-F238E27FC236}">
                <a16:creationId xmlns:a16="http://schemas.microsoft.com/office/drawing/2014/main" id="{C0FA5A4C-C8ED-406D-B4C3-24830BFCB8F8}"/>
              </a:ext>
            </a:extLst>
          </p:cNvPr>
          <p:cNvCxnSpPr>
            <a:cxnSpLocks/>
          </p:cNvCxnSpPr>
          <p:nvPr/>
        </p:nvCxnSpPr>
        <p:spPr>
          <a:xfrm flipV="1">
            <a:off x="8723059" y="2527171"/>
            <a:ext cx="321722" cy="12271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62">
            <a:extLst>
              <a:ext uri="{FF2B5EF4-FFF2-40B4-BE49-F238E27FC236}">
                <a16:creationId xmlns:a16="http://schemas.microsoft.com/office/drawing/2014/main" id="{086A4EC9-140A-4DE6-9FBF-D54995D45F1C}"/>
              </a:ext>
            </a:extLst>
          </p:cNvPr>
          <p:cNvCxnSpPr>
            <a:cxnSpLocks/>
          </p:cNvCxnSpPr>
          <p:nvPr/>
        </p:nvCxnSpPr>
        <p:spPr>
          <a:xfrm flipV="1">
            <a:off x="5298482" y="3258338"/>
            <a:ext cx="452396" cy="7120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62">
            <a:extLst>
              <a:ext uri="{FF2B5EF4-FFF2-40B4-BE49-F238E27FC236}">
                <a16:creationId xmlns:a16="http://schemas.microsoft.com/office/drawing/2014/main" id="{673F4A24-6659-47D0-8EFE-85470C1E3A2D}"/>
              </a:ext>
            </a:extLst>
          </p:cNvPr>
          <p:cNvCxnSpPr>
            <a:cxnSpLocks/>
          </p:cNvCxnSpPr>
          <p:nvPr/>
        </p:nvCxnSpPr>
        <p:spPr>
          <a:xfrm>
            <a:off x="3024105" y="3229351"/>
            <a:ext cx="312489" cy="2898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 Marcador de pie de página">
            <a:extLst>
              <a:ext uri="{FF2B5EF4-FFF2-40B4-BE49-F238E27FC236}">
                <a16:creationId xmlns:a16="http://schemas.microsoft.com/office/drawing/2014/main" id="{FA043BFD-2AE0-4176-A5EE-717D2D779E3A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30/09/2021</a:t>
            </a:r>
          </a:p>
        </p:txBody>
      </p:sp>
    </p:spTree>
    <p:extLst>
      <p:ext uri="{BB962C8B-B14F-4D97-AF65-F5344CB8AC3E}">
        <p14:creationId xmlns:p14="http://schemas.microsoft.com/office/powerpoint/2010/main" val="1349299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pic>
        <p:nvPicPr>
          <p:cNvPr id="4" name="Picture 3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87BD5E2B-CA01-4AC1-8465-F7CE7A231A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34744" y="1386606"/>
            <a:ext cx="5513939" cy="413545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3" name="TextBox 64">
            <a:extLst>
              <a:ext uri="{FF2B5EF4-FFF2-40B4-BE49-F238E27FC236}">
                <a16:creationId xmlns:a16="http://schemas.microsoft.com/office/drawing/2014/main" id="{7088D902-E7A4-4EA7-A880-358541F9B832}"/>
              </a:ext>
            </a:extLst>
          </p:cNvPr>
          <p:cNvSpPr txBox="1"/>
          <p:nvPr/>
        </p:nvSpPr>
        <p:spPr>
          <a:xfrm>
            <a:off x="5981915" y="208583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12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0" name="TextBox 64">
            <a:extLst>
              <a:ext uri="{FF2B5EF4-FFF2-40B4-BE49-F238E27FC236}">
                <a16:creationId xmlns:a16="http://schemas.microsoft.com/office/drawing/2014/main" id="{53359BDD-41FE-4755-9C68-307B5389902A}"/>
              </a:ext>
            </a:extLst>
          </p:cNvPr>
          <p:cNvSpPr txBox="1"/>
          <p:nvPr/>
        </p:nvSpPr>
        <p:spPr>
          <a:xfrm rot="16200000">
            <a:off x="7221645" y="363054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1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 flipV="1">
            <a:off x="7399717" y="3446427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62">
            <a:extLst>
              <a:ext uri="{FF2B5EF4-FFF2-40B4-BE49-F238E27FC236}">
                <a16:creationId xmlns:a16="http://schemas.microsoft.com/office/drawing/2014/main" id="{EB1DEF58-D0BF-4236-B523-260CFB521E4C}"/>
              </a:ext>
            </a:extLst>
          </p:cNvPr>
          <p:cNvCxnSpPr>
            <a:cxnSpLocks/>
          </p:cNvCxnSpPr>
          <p:nvPr/>
        </p:nvCxnSpPr>
        <p:spPr>
          <a:xfrm flipH="1">
            <a:off x="4211960" y="2347448"/>
            <a:ext cx="1637570" cy="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64">
            <a:extLst>
              <a:ext uri="{FF2B5EF4-FFF2-40B4-BE49-F238E27FC236}">
                <a16:creationId xmlns:a16="http://schemas.microsoft.com/office/drawing/2014/main" id="{8085D594-AB7C-43F2-8574-6A8AE4783130}"/>
              </a:ext>
            </a:extLst>
          </p:cNvPr>
          <p:cNvSpPr txBox="1"/>
          <p:nvPr/>
        </p:nvSpPr>
        <p:spPr>
          <a:xfrm>
            <a:off x="2621112" y="4984192"/>
            <a:ext cx="1505385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Simon2  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(4 Si detectors off-beam)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42" name="TextBox 64">
            <a:extLst>
              <a:ext uri="{FF2B5EF4-FFF2-40B4-BE49-F238E27FC236}">
                <a16:creationId xmlns:a16="http://schemas.microsoft.com/office/drawing/2014/main" id="{857FA8E7-644C-4F4D-91A9-98FC2747EE4B}"/>
              </a:ext>
            </a:extLst>
          </p:cNvPr>
          <p:cNvSpPr txBox="1"/>
          <p:nvPr/>
        </p:nvSpPr>
        <p:spPr>
          <a:xfrm rot="16200000">
            <a:off x="2003903" y="5283368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43" name="Straight Arrow Connector 62">
            <a:extLst>
              <a:ext uri="{FF2B5EF4-FFF2-40B4-BE49-F238E27FC236}">
                <a16:creationId xmlns:a16="http://schemas.microsoft.com/office/drawing/2014/main" id="{32F09B50-CE8E-4A19-BB49-9FF2ADC8B819}"/>
              </a:ext>
            </a:extLst>
          </p:cNvPr>
          <p:cNvCxnSpPr>
            <a:cxnSpLocks/>
          </p:cNvCxnSpPr>
          <p:nvPr/>
        </p:nvCxnSpPr>
        <p:spPr>
          <a:xfrm flipV="1">
            <a:off x="2051720" y="5191430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64">
            <a:extLst>
              <a:ext uri="{FF2B5EF4-FFF2-40B4-BE49-F238E27FC236}">
                <a16:creationId xmlns:a16="http://schemas.microsoft.com/office/drawing/2014/main" id="{89C02C0C-ABB3-431B-9F98-9548B21CD029}"/>
              </a:ext>
            </a:extLst>
          </p:cNvPr>
          <p:cNvSpPr txBox="1"/>
          <p:nvPr/>
        </p:nvSpPr>
        <p:spPr>
          <a:xfrm rot="16200000">
            <a:off x="1929120" y="1067838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0" name="Straight Arrow Connector 62">
            <a:extLst>
              <a:ext uri="{FF2B5EF4-FFF2-40B4-BE49-F238E27FC236}">
                <a16:creationId xmlns:a16="http://schemas.microsoft.com/office/drawing/2014/main" id="{469D48B0-AA8D-4824-A3DB-8A3BBE1EDB94}"/>
              </a:ext>
            </a:extLst>
          </p:cNvPr>
          <p:cNvCxnSpPr>
            <a:cxnSpLocks/>
          </p:cNvCxnSpPr>
          <p:nvPr/>
        </p:nvCxnSpPr>
        <p:spPr>
          <a:xfrm flipV="1">
            <a:off x="2051720" y="845616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4748B2EB-8B26-4661-9074-072F0FBD51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C7D7F3C-AED8-45B6-AA82-5F2A5B841CAD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TextBox 64">
            <a:extLst>
              <a:ext uri="{FF2B5EF4-FFF2-40B4-BE49-F238E27FC236}">
                <a16:creationId xmlns:a16="http://schemas.microsoft.com/office/drawing/2014/main" id="{291E42CC-FBDF-4844-A6B7-023B58156E18}"/>
              </a:ext>
            </a:extLst>
          </p:cNvPr>
          <p:cNvSpPr txBox="1"/>
          <p:nvPr/>
        </p:nvSpPr>
        <p:spPr>
          <a:xfrm>
            <a:off x="2596586" y="1539976"/>
            <a:ext cx="1433829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PPAC1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238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 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237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Np gas, 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46" name="Straight Arrow Connector 62">
            <a:extLst>
              <a:ext uri="{FF2B5EF4-FFF2-40B4-BE49-F238E27FC236}">
                <a16:creationId xmlns:a16="http://schemas.microsoft.com/office/drawing/2014/main" id="{236E7606-F45C-4A3F-946F-66AB1FBAC4E6}"/>
              </a:ext>
            </a:extLst>
          </p:cNvPr>
          <p:cNvCxnSpPr>
            <a:cxnSpLocks/>
          </p:cNvCxnSpPr>
          <p:nvPr/>
        </p:nvCxnSpPr>
        <p:spPr>
          <a:xfrm flipH="1">
            <a:off x="2508898" y="2207856"/>
            <a:ext cx="312094" cy="482768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64">
            <a:extLst>
              <a:ext uri="{FF2B5EF4-FFF2-40B4-BE49-F238E27FC236}">
                <a16:creationId xmlns:a16="http://schemas.microsoft.com/office/drawing/2014/main" id="{6A08EA25-1F3E-42FA-A263-4FC9A138D9A1}"/>
              </a:ext>
            </a:extLst>
          </p:cNvPr>
          <p:cNvSpPr txBox="1"/>
          <p:nvPr/>
        </p:nvSpPr>
        <p:spPr>
          <a:xfrm>
            <a:off x="2681877" y="3906939"/>
            <a:ext cx="150538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MGAS2 (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 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10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B, gas 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48" name="Straight Arrow Connector 62">
            <a:extLst>
              <a:ext uri="{FF2B5EF4-FFF2-40B4-BE49-F238E27FC236}">
                <a16:creationId xmlns:a16="http://schemas.microsoft.com/office/drawing/2014/main" id="{926E6799-82D1-41CE-9E37-F1A928F25CA9}"/>
              </a:ext>
            </a:extLst>
          </p:cNvPr>
          <p:cNvCxnSpPr>
            <a:cxnSpLocks/>
            <a:stCxn id="47" idx="1"/>
          </p:cNvCxnSpPr>
          <p:nvPr/>
        </p:nvCxnSpPr>
        <p:spPr>
          <a:xfrm flipH="1" flipV="1">
            <a:off x="2270311" y="4112203"/>
            <a:ext cx="411566" cy="56346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62">
            <a:extLst>
              <a:ext uri="{FF2B5EF4-FFF2-40B4-BE49-F238E27FC236}">
                <a16:creationId xmlns:a16="http://schemas.microsoft.com/office/drawing/2014/main" id="{31FE5CDC-3568-49C3-8692-3F775A1D733C}"/>
              </a:ext>
            </a:extLst>
          </p:cNvPr>
          <p:cNvCxnSpPr>
            <a:cxnSpLocks/>
          </p:cNvCxnSpPr>
          <p:nvPr/>
        </p:nvCxnSpPr>
        <p:spPr>
          <a:xfrm flipV="1">
            <a:off x="2051720" y="4335521"/>
            <a:ext cx="0" cy="31750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4">
            <a:extLst>
              <a:ext uri="{FF2B5EF4-FFF2-40B4-BE49-F238E27FC236}">
                <a16:creationId xmlns:a16="http://schemas.microsoft.com/office/drawing/2014/main" id="{FFC6D734-07FE-4E70-97F5-4DA0AE15289A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EAR2: previous setup</a:t>
            </a:r>
          </a:p>
        </p:txBody>
      </p:sp>
      <p:sp>
        <p:nvSpPr>
          <p:cNvPr id="31" name="2 Marcador de pie de página">
            <a:extLst>
              <a:ext uri="{FF2B5EF4-FFF2-40B4-BE49-F238E27FC236}">
                <a16:creationId xmlns:a16="http://schemas.microsoft.com/office/drawing/2014/main" id="{9939A342-9521-4F59-A6DF-54FFA293268A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30/09/2021</a:t>
            </a:r>
          </a:p>
        </p:txBody>
      </p:sp>
    </p:spTree>
    <p:extLst>
      <p:ext uri="{BB962C8B-B14F-4D97-AF65-F5344CB8AC3E}">
        <p14:creationId xmlns:p14="http://schemas.microsoft.com/office/powerpoint/2010/main" val="1283527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13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NEAR: change of the setup for 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multiactivation</a:t>
            </a:r>
            <a:endParaRPr lang="en-US" sz="2400" b="1" dirty="0">
              <a:solidFill>
                <a:sysClr val="window" lastClr="FFFFFF"/>
              </a:solidFill>
              <a:latin typeface="Perpetua" pitchFamily="18" charset="0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3060760-6CD5-4550-9088-5F6767A8690B}"/>
              </a:ext>
            </a:extLst>
          </p:cNvPr>
          <p:cNvCxnSpPr>
            <a:cxnSpLocks/>
          </p:cNvCxnSpPr>
          <p:nvPr/>
        </p:nvCxnSpPr>
        <p:spPr>
          <a:xfrm flipH="1">
            <a:off x="5787768" y="4492365"/>
            <a:ext cx="738832" cy="1606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1FA2F-BD0E-4259-9C36-4EF999F8DF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170" y="4379092"/>
            <a:ext cx="3559391" cy="1934263"/>
          </a:xfrm>
          <a:prstGeom prst="rect">
            <a:avLst/>
          </a:prstGeom>
        </p:spPr>
      </p:pic>
      <p:sp>
        <p:nvSpPr>
          <p:cNvPr id="23" name="TextBox 64">
            <a:extLst>
              <a:ext uri="{FF2B5EF4-FFF2-40B4-BE49-F238E27FC236}">
                <a16:creationId xmlns:a16="http://schemas.microsoft.com/office/drawing/2014/main" id="{F65C75F6-9E84-49BE-85B6-D92F62C08A63}"/>
              </a:ext>
            </a:extLst>
          </p:cNvPr>
          <p:cNvSpPr txBox="1"/>
          <p:nvPr/>
        </p:nvSpPr>
        <p:spPr>
          <a:xfrm>
            <a:off x="5981915" y="208583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24" name="TextBox 64">
            <a:extLst>
              <a:ext uri="{FF2B5EF4-FFF2-40B4-BE49-F238E27FC236}">
                <a16:creationId xmlns:a16="http://schemas.microsoft.com/office/drawing/2014/main" id="{F7906808-5F2F-4008-BF0A-C20ECD5D680D}"/>
              </a:ext>
            </a:extLst>
          </p:cNvPr>
          <p:cNvSpPr txBox="1"/>
          <p:nvPr/>
        </p:nvSpPr>
        <p:spPr>
          <a:xfrm>
            <a:off x="6370946" y="4781276"/>
            <a:ext cx="1142570" cy="95410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 NEAR: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N_TOF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R2M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R2E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3" name="Picture 2" descr="A picture containing indoor, green&#10;&#10;Description automatically generated">
            <a:extLst>
              <a:ext uri="{FF2B5EF4-FFF2-40B4-BE49-F238E27FC236}">
                <a16:creationId xmlns:a16="http://schemas.microsoft.com/office/drawing/2014/main" id="{33380D6C-56F5-4E2C-BA54-2DB48A0E1F2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16" y="2740322"/>
            <a:ext cx="2616610" cy="2605901"/>
          </a:xfrm>
          <a:prstGeom prst="rect">
            <a:avLst/>
          </a:prstGeom>
        </p:spPr>
      </p:pic>
      <p:pic>
        <p:nvPicPr>
          <p:cNvPr id="8" name="Picture 7" descr="A picture containing indoor, wall, miller&#10;&#10;Description automatically generated">
            <a:extLst>
              <a:ext uri="{FF2B5EF4-FFF2-40B4-BE49-F238E27FC236}">
                <a16:creationId xmlns:a16="http://schemas.microsoft.com/office/drawing/2014/main" id="{260797A0-63F4-48E7-84E6-2A5FB6854FF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19" y="758540"/>
            <a:ext cx="3474535" cy="2605901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FE027FC-459F-486E-98C3-FF4EFD134628}"/>
              </a:ext>
            </a:extLst>
          </p:cNvPr>
          <p:cNvCxnSpPr>
            <a:cxnSpLocks/>
          </p:cNvCxnSpPr>
          <p:nvPr/>
        </p:nvCxnSpPr>
        <p:spPr>
          <a:xfrm flipV="1">
            <a:off x="2815097" y="2609058"/>
            <a:ext cx="2377922" cy="77126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 Marcador de pie de página">
            <a:extLst>
              <a:ext uri="{FF2B5EF4-FFF2-40B4-BE49-F238E27FC236}">
                <a16:creationId xmlns:a16="http://schemas.microsoft.com/office/drawing/2014/main" id="{B6CDDFC9-E13A-4E7D-B8D3-A03109A6785F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30/09/2021</a:t>
            </a:r>
          </a:p>
        </p:txBody>
      </p:sp>
    </p:spTree>
    <p:extLst>
      <p:ext uri="{BB962C8B-B14F-4D97-AF65-F5344CB8AC3E}">
        <p14:creationId xmlns:p14="http://schemas.microsoft.com/office/powerpoint/2010/main" val="86533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Summary of the week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13" name="1 Rectángulo">
            <a:extLst>
              <a:ext uri="{FF2B5EF4-FFF2-40B4-BE49-F238E27FC236}">
                <a16:creationId xmlns:a16="http://schemas.microsoft.com/office/drawing/2014/main" id="{4652EA1C-F8B6-473D-8F02-4BE13314AFC9}"/>
              </a:ext>
            </a:extLst>
          </p:cNvPr>
          <p:cNvSpPr/>
          <p:nvPr/>
        </p:nvSpPr>
        <p:spPr>
          <a:xfrm>
            <a:off x="53752" y="633711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Perpetua" panose="02020502060401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Issue on  Module fault from Monday to Tuesday, BE team was able to provide beam with this issue </a:t>
            </a:r>
            <a:r>
              <a:rPr lang="en-US" sz="2000" dirty="0">
                <a:cs typeface="Calibri" panose="020F0502020204030204" pitchFamily="34" charset="0"/>
              </a:rPr>
              <a:t>→</a:t>
            </a:r>
            <a:r>
              <a:rPr lang="en-US" sz="2000" dirty="0">
                <a:latin typeface="Perpetua" panose="02020502060401020303" pitchFamily="18" charset="0"/>
              </a:rPr>
              <a:t>Thank you very much to Frank </a:t>
            </a:r>
            <a:r>
              <a:rPr lang="en-US" sz="2000" dirty="0" err="1">
                <a:latin typeface="Perpetua" panose="02020502060401020303" pitchFamily="18" charset="0"/>
              </a:rPr>
              <a:t>Tecker</a:t>
            </a:r>
            <a:r>
              <a:rPr lang="en-US" sz="2000" dirty="0">
                <a:latin typeface="Perpetua" panose="02020502060401020303" pitchFamily="18" charset="0"/>
              </a:rPr>
              <a:t> and all the PS and BE team.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Perpetua" panose="02020502060401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Sunday 31/10 a problem was solved. No beam few hours. Frank </a:t>
            </a:r>
            <a:r>
              <a:rPr lang="en-US" sz="2000" dirty="0" err="1">
                <a:latin typeface="Perpetua" panose="02020502060401020303" pitchFamily="18" charset="0"/>
              </a:rPr>
              <a:t>Tecker</a:t>
            </a:r>
            <a:r>
              <a:rPr lang="en-US" sz="2000" dirty="0">
                <a:latin typeface="Perpetua" panose="02020502060401020303" pitchFamily="18" charset="0"/>
              </a:rPr>
              <a:t> , thanks.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Perpetua" panose="02020502060401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MD dedicated to n_TOF not affecting other experiments on Thursday 04 afternoon. Timing issue of the proton beam detected only with “fast” detectors. </a:t>
            </a:r>
          </a:p>
          <a:p>
            <a:endParaRPr lang="en-US" sz="2000" dirty="0">
              <a:latin typeface="Perpetua" panose="02020502060401020303" pitchFamily="18" charset="0"/>
            </a:endParaRPr>
          </a:p>
          <a:p>
            <a:endParaRPr lang="en-US" sz="2000" dirty="0">
              <a:latin typeface="Perpetua" panose="02020502060401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EAR1: physics program </a:t>
            </a:r>
            <a:r>
              <a:rPr lang="en-US" sz="2000" baseline="30000" dirty="0">
                <a:latin typeface="Perpetua" panose="02020502060401020303" pitchFamily="18" charset="0"/>
              </a:rPr>
              <a:t>176</a:t>
            </a:r>
            <a:r>
              <a:rPr lang="en-US" sz="2000" dirty="0">
                <a:latin typeface="Perpetua" panose="02020502060401020303" pitchFamily="18" charset="0"/>
              </a:rPr>
              <a:t>Yb(n,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2000" dirty="0">
                <a:latin typeface="Perpetua" panose="02020502060401020303" pitchFamily="18" charset="0"/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latin typeface="Perpetua" panose="02020502060401020303" pitchFamily="18" charset="0"/>
              </a:rPr>
              <a:t>177</a:t>
            </a:r>
            <a:r>
              <a:rPr lang="en-US" sz="2000" dirty="0">
                <a:latin typeface="Perpetua" panose="02020502060401020303" pitchFamily="18" charset="0"/>
              </a:rPr>
              <a:t>Yb</a:t>
            </a:r>
            <a:r>
              <a:rPr lang="en-US" sz="2000" dirty="0">
                <a:cs typeface="Calibri" panose="020F0502020204030204" pitchFamily="34" charset="0"/>
              </a:rPr>
              <a:t>→</a:t>
            </a:r>
            <a:r>
              <a:rPr lang="en-US" sz="2000" baseline="30000" dirty="0">
                <a:latin typeface="Perpetua" panose="02020502060401020303" pitchFamily="18" charset="0"/>
              </a:rPr>
              <a:t>177</a:t>
            </a:r>
            <a:r>
              <a:rPr lang="en-US" sz="2000" dirty="0">
                <a:latin typeface="Perpetua" panose="02020502060401020303" pitchFamily="18" charset="0"/>
              </a:rPr>
              <a:t>Lu,</a:t>
            </a:r>
            <a:r>
              <a:rPr lang="en-US" sz="2000" baseline="30000" dirty="0">
                <a:latin typeface="Perpetua" panose="02020502060401020303" pitchFamily="18" charset="0"/>
              </a:rPr>
              <a:t> </a:t>
            </a:r>
            <a:r>
              <a:rPr lang="en-US" sz="2000" dirty="0">
                <a:latin typeface="Perpetua" panose="02020502060401020303" pitchFamily="18" charset="0"/>
              </a:rPr>
              <a:t>for production of </a:t>
            </a:r>
            <a:r>
              <a:rPr lang="en-US" sz="2000" baseline="30000" dirty="0">
                <a:latin typeface="Perpetua" panose="02020502060401020303" pitchFamily="18" charset="0"/>
              </a:rPr>
              <a:t>177</a:t>
            </a:r>
            <a:r>
              <a:rPr lang="en-US" sz="2000" dirty="0">
                <a:latin typeface="Perpetua" panose="02020502060401020303" pitchFamily="18" charset="0"/>
              </a:rPr>
              <a:t>Lu for cancer therapy.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EAR2: physics program </a:t>
            </a:r>
            <a:r>
              <a:rPr lang="en-US" sz="2000" baseline="30000" dirty="0">
                <a:latin typeface="Perpetua" panose="02020502060401020303" pitchFamily="18" charset="0"/>
              </a:rPr>
              <a:t>94,95,96</a:t>
            </a:r>
            <a:r>
              <a:rPr lang="en-US" sz="2000" dirty="0">
                <a:latin typeface="Perpetua" panose="02020502060401020303" pitchFamily="18" charset="0"/>
              </a:rPr>
              <a:t>Mo(n,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2000" dirty="0">
                <a:latin typeface="Perpetua" panose="02020502060401020303" pitchFamily="18" charset="0"/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latin typeface="Perpetua" panose="02020502060401020303" pitchFamily="18" charset="0"/>
              </a:rPr>
              <a:t> </a:t>
            </a: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for astrophysics.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NEAR: commissioning of the neutron flux (outside the bunker)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R2E irradiations (outside the bunker)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R2M irradiations (inside the bunker)</a:t>
            </a:r>
          </a:p>
        </p:txBody>
      </p:sp>
      <p:sp>
        <p:nvSpPr>
          <p:cNvPr id="14" name="2 Marcador de pie de página">
            <a:extLst>
              <a:ext uri="{FF2B5EF4-FFF2-40B4-BE49-F238E27FC236}">
                <a16:creationId xmlns:a16="http://schemas.microsoft.com/office/drawing/2014/main" id="{B7DCFB08-0458-4DCC-8CA9-B6A050171C30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FOM Meeting,  02/11/2021</a:t>
            </a:r>
          </a:p>
        </p:txBody>
      </p:sp>
    </p:spTree>
    <p:extLst>
      <p:ext uri="{BB962C8B-B14F-4D97-AF65-F5344CB8AC3E}">
        <p14:creationId xmlns:p14="http://schemas.microsoft.com/office/powerpoint/2010/main" val="95516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“Bad” proton pulse for timing (high intensity 8.5e12ppp)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42AE159-9193-4CC6-A2F6-2E413A2AE9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8497895" cy="467600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F0F9F6-5239-402C-88DC-D5CA1271FA46}"/>
              </a:ext>
            </a:extLst>
          </p:cNvPr>
          <p:cNvCxnSpPr/>
          <p:nvPr/>
        </p:nvCxnSpPr>
        <p:spPr>
          <a:xfrm>
            <a:off x="6553601" y="3152394"/>
            <a:ext cx="467072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BABD0AA-CC2F-4B2C-9343-BBE4AA5513C7}"/>
              </a:ext>
            </a:extLst>
          </p:cNvPr>
          <p:cNvCxnSpPr>
            <a:cxnSpLocks/>
          </p:cNvCxnSpPr>
          <p:nvPr/>
        </p:nvCxnSpPr>
        <p:spPr>
          <a:xfrm>
            <a:off x="3854105" y="4641137"/>
            <a:ext cx="341083" cy="114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CDA74CF-D5CE-4517-87B8-DED43B27C176}"/>
              </a:ext>
            </a:extLst>
          </p:cNvPr>
          <p:cNvCxnSpPr>
            <a:cxnSpLocks/>
          </p:cNvCxnSpPr>
          <p:nvPr/>
        </p:nvCxnSpPr>
        <p:spPr>
          <a:xfrm>
            <a:off x="3790059" y="4829907"/>
            <a:ext cx="666272" cy="649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2 Marcador de pie de página">
            <a:extLst>
              <a:ext uri="{FF2B5EF4-FFF2-40B4-BE49-F238E27FC236}">
                <a16:creationId xmlns:a16="http://schemas.microsoft.com/office/drawing/2014/main" id="{AFCB5EA0-C6E5-48CF-B2AD-1DECF2C29683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FOM Meeting,  02/11/2021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A163C4-5FAC-4AC6-BEE6-C213850108E8}"/>
              </a:ext>
            </a:extLst>
          </p:cNvPr>
          <p:cNvSpPr txBox="1"/>
          <p:nvPr/>
        </p:nvSpPr>
        <p:spPr>
          <a:xfrm>
            <a:off x="1730351" y="4183576"/>
            <a:ext cx="205970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Perpetua" panose="02020502060401020303" pitchFamily="18" charset="0"/>
                <a:cs typeface="Calibri" panose="020F0502020204030204" pitchFamily="34" charset="0"/>
              </a:rPr>
              <a:t>Time Zero of our TOF has “uncertainties”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D53268-3182-44B4-B86E-A81EC9BAB71C}"/>
              </a:ext>
            </a:extLst>
          </p:cNvPr>
          <p:cNvSpPr txBox="1"/>
          <p:nvPr/>
        </p:nvSpPr>
        <p:spPr>
          <a:xfrm>
            <a:off x="4781006" y="2518105"/>
            <a:ext cx="215994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Perpetua" panose="02020502060401020303" pitchFamily="18" charset="0"/>
                <a:cs typeface="Calibri" panose="020F0502020204030204" pitchFamily="34" charset="0"/>
              </a:rPr>
              <a:t>Pickup signal has not a “sharp” rising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59CAA6-1E75-47BF-A4C4-7E646F0233C6}"/>
              </a:ext>
            </a:extLst>
          </p:cNvPr>
          <p:cNvSpPr txBox="1"/>
          <p:nvPr/>
        </p:nvSpPr>
        <p:spPr>
          <a:xfrm>
            <a:off x="5288916" y="5188550"/>
            <a:ext cx="173433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Perpetua" panose="02020502060401020303" pitchFamily="18" charset="0"/>
                <a:cs typeface="Calibri" panose="020F0502020204030204" pitchFamily="34" charset="0"/>
              </a:rPr>
              <a:t>“Real” Time Zero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E4F6D34-9FF9-4126-9570-385256AF83D9}"/>
              </a:ext>
            </a:extLst>
          </p:cNvPr>
          <p:cNvCxnSpPr>
            <a:cxnSpLocks/>
          </p:cNvCxnSpPr>
          <p:nvPr/>
        </p:nvCxnSpPr>
        <p:spPr>
          <a:xfrm flipH="1">
            <a:off x="4848498" y="5430094"/>
            <a:ext cx="416157" cy="260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D581421-6B35-4EED-BAD7-22C365884310}"/>
              </a:ext>
            </a:extLst>
          </p:cNvPr>
          <p:cNvSpPr txBox="1"/>
          <p:nvPr/>
        </p:nvSpPr>
        <p:spPr>
          <a:xfrm>
            <a:off x="107504" y="556582"/>
            <a:ext cx="88569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Perpetua" panose="02020502060401020303" pitchFamily="18" charset="0"/>
              </a:rPr>
              <a:t>Time cero provided by gammas from the target in our experiments is crucial since we measure with the time-of-flight technique…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677BC-44F8-4769-B4AB-580EBA9A7F7B}"/>
              </a:ext>
            </a:extLst>
          </p:cNvPr>
          <p:cNvSpPr txBox="1"/>
          <p:nvPr/>
        </p:nvSpPr>
        <p:spPr>
          <a:xfrm>
            <a:off x="5048856" y="4423299"/>
            <a:ext cx="2505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Perpetua" panose="02020502060401020303" pitchFamily="18" charset="0"/>
                <a:cs typeface="Calibri" panose="020F0502020204030204" pitchFamily="34" charset="0"/>
              </a:rPr>
              <a:t>Signals from fast detectors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E2144B-7A21-4874-BA59-65F77D0423C9}"/>
              </a:ext>
            </a:extLst>
          </p:cNvPr>
          <p:cNvCxnSpPr>
            <a:cxnSpLocks/>
          </p:cNvCxnSpPr>
          <p:nvPr/>
        </p:nvCxnSpPr>
        <p:spPr>
          <a:xfrm flipH="1" flipV="1">
            <a:off x="5069523" y="4219282"/>
            <a:ext cx="390265" cy="155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DDEB6FA-9BAA-435A-AC7D-5071888338AF}"/>
              </a:ext>
            </a:extLst>
          </p:cNvPr>
          <p:cNvCxnSpPr>
            <a:cxnSpLocks/>
          </p:cNvCxnSpPr>
          <p:nvPr/>
        </p:nvCxnSpPr>
        <p:spPr>
          <a:xfrm flipV="1">
            <a:off x="6152611" y="4013591"/>
            <a:ext cx="253244" cy="391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6FC98C0-693B-418D-89AF-F903B2F31100}"/>
              </a:ext>
            </a:extLst>
          </p:cNvPr>
          <p:cNvCxnSpPr>
            <a:cxnSpLocks/>
          </p:cNvCxnSpPr>
          <p:nvPr/>
        </p:nvCxnSpPr>
        <p:spPr>
          <a:xfrm flipV="1">
            <a:off x="6603182" y="4011495"/>
            <a:ext cx="253244" cy="391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755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“Good” proton pulse for timing (low intensity 2e12ppp)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699F10AC-BBF1-48EC-AED0-8BFD6D2408D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29" y="1196752"/>
            <a:ext cx="8819156" cy="4824536"/>
          </a:xfrm>
          <a:prstGeom prst="rect">
            <a:avLst/>
          </a:prstGeom>
        </p:spPr>
      </p:pic>
      <p:sp>
        <p:nvSpPr>
          <p:cNvPr id="12" name="2 Marcador de pie de página">
            <a:extLst>
              <a:ext uri="{FF2B5EF4-FFF2-40B4-BE49-F238E27FC236}">
                <a16:creationId xmlns:a16="http://schemas.microsoft.com/office/drawing/2014/main" id="{5AD714AF-190A-42F5-849F-A33EC846F088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FOM Meeting,  02/11/2021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83F48E-2B8A-4E14-A344-C1994242B026}"/>
              </a:ext>
            </a:extLst>
          </p:cNvPr>
          <p:cNvSpPr txBox="1"/>
          <p:nvPr/>
        </p:nvSpPr>
        <p:spPr>
          <a:xfrm>
            <a:off x="2123728" y="1724169"/>
            <a:ext cx="40944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Perpetua" panose="02020502060401020303" pitchFamily="18" charset="0"/>
                <a:cs typeface="Calibri" panose="020F0502020204030204" pitchFamily="34" charset="0"/>
              </a:rPr>
              <a:t>Pickup signal with excellent and “sharp” rising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CAD532-2C0B-4461-BBAB-E2374F737194}"/>
              </a:ext>
            </a:extLst>
          </p:cNvPr>
          <p:cNvCxnSpPr>
            <a:cxnSpLocks/>
          </p:cNvCxnSpPr>
          <p:nvPr/>
        </p:nvCxnSpPr>
        <p:spPr>
          <a:xfrm>
            <a:off x="6218147" y="2018752"/>
            <a:ext cx="802125" cy="251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DF67707-4F65-4297-AD26-884CF29A4BA7}"/>
              </a:ext>
            </a:extLst>
          </p:cNvPr>
          <p:cNvSpPr txBox="1"/>
          <p:nvPr/>
        </p:nvSpPr>
        <p:spPr>
          <a:xfrm>
            <a:off x="5621137" y="3549830"/>
            <a:ext cx="24792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Perpetua" panose="02020502060401020303" pitchFamily="18" charset="0"/>
                <a:cs typeface="Calibri" panose="020F0502020204030204" pitchFamily="34" charset="0"/>
              </a:rPr>
              <a:t>Signals from fast detectors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074505C-440C-437F-A9E4-30E94336181C}"/>
              </a:ext>
            </a:extLst>
          </p:cNvPr>
          <p:cNvCxnSpPr>
            <a:cxnSpLocks/>
          </p:cNvCxnSpPr>
          <p:nvPr/>
        </p:nvCxnSpPr>
        <p:spPr>
          <a:xfrm flipH="1" flipV="1">
            <a:off x="5146517" y="3411960"/>
            <a:ext cx="474620" cy="147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A5DDCE8-C5EE-47EB-BD56-E649395B7BFF}"/>
              </a:ext>
            </a:extLst>
          </p:cNvPr>
          <p:cNvCxnSpPr>
            <a:cxnSpLocks/>
          </p:cNvCxnSpPr>
          <p:nvPr/>
        </p:nvCxnSpPr>
        <p:spPr>
          <a:xfrm flipV="1">
            <a:off x="6797683" y="2851644"/>
            <a:ext cx="334478" cy="664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51FD477-6DE3-47D6-AADE-E3C61ED76878}"/>
              </a:ext>
            </a:extLst>
          </p:cNvPr>
          <p:cNvCxnSpPr>
            <a:cxnSpLocks/>
          </p:cNvCxnSpPr>
          <p:nvPr/>
        </p:nvCxnSpPr>
        <p:spPr>
          <a:xfrm flipH="1">
            <a:off x="4571207" y="3919162"/>
            <a:ext cx="1049930" cy="500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95502A2-4948-4B2E-A967-AE702323C3FB}"/>
              </a:ext>
            </a:extLst>
          </p:cNvPr>
          <p:cNvSpPr txBox="1"/>
          <p:nvPr/>
        </p:nvSpPr>
        <p:spPr>
          <a:xfrm>
            <a:off x="2133438" y="3489943"/>
            <a:ext cx="173433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Perpetua" panose="02020502060401020303" pitchFamily="18" charset="0"/>
                <a:cs typeface="Calibri" panose="020F0502020204030204" pitchFamily="34" charset="0"/>
              </a:rPr>
              <a:t>Real and very good Time Zero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95A71D1-6807-42A2-93E8-68DBDDE38AD4}"/>
              </a:ext>
            </a:extLst>
          </p:cNvPr>
          <p:cNvCxnSpPr>
            <a:cxnSpLocks/>
          </p:cNvCxnSpPr>
          <p:nvPr/>
        </p:nvCxnSpPr>
        <p:spPr>
          <a:xfrm>
            <a:off x="3923928" y="4186484"/>
            <a:ext cx="432048" cy="304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071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2A922BF0-CF7C-4F7A-BEA8-8C290CC0A6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695" y="586903"/>
            <a:ext cx="5805872" cy="326580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Number of protons up to now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13" name="1 Rectángulo">
            <a:extLst>
              <a:ext uri="{FF2B5EF4-FFF2-40B4-BE49-F238E27FC236}">
                <a16:creationId xmlns:a16="http://schemas.microsoft.com/office/drawing/2014/main" id="{4652EA1C-F8B6-473D-8F02-4BE13314AFC9}"/>
              </a:ext>
            </a:extLst>
          </p:cNvPr>
          <p:cNvSpPr/>
          <p:nvPr/>
        </p:nvSpPr>
        <p:spPr>
          <a:xfrm>
            <a:off x="324125" y="3923919"/>
            <a:ext cx="877739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In the campaigns previous to the LS2 the average is 1.06e17 protons/day (including only days with beam, beam stops….).</a:t>
            </a:r>
          </a:p>
          <a:p>
            <a:endParaRPr lang="en-US" sz="600" dirty="0">
              <a:latin typeface="Perpetua" panose="02020502060401020303" pitchFamily="18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The present year 2021: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25e17 protons for the target commissioning, up to 13/09/2021.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13/09/2021-02/11/2021 = 41 days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We expected 69e17 protons and we have received 70e17 (“one day more”). Specially because the present we could get more beam than previous weeks.</a:t>
            </a:r>
          </a:p>
        </p:txBody>
      </p:sp>
      <p:sp>
        <p:nvSpPr>
          <p:cNvPr id="14" name="1 Rectángulo">
            <a:extLst>
              <a:ext uri="{FF2B5EF4-FFF2-40B4-BE49-F238E27FC236}">
                <a16:creationId xmlns:a16="http://schemas.microsoft.com/office/drawing/2014/main" id="{C2B768E4-CDE7-4E1E-8704-768F43533AB2}"/>
              </a:ext>
            </a:extLst>
          </p:cNvPr>
          <p:cNvSpPr/>
          <p:nvPr/>
        </p:nvSpPr>
        <p:spPr>
          <a:xfrm>
            <a:off x="2195736" y="1356873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Total number = 70e17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DDA3CC8C-CF7B-48A2-B6BC-54F786D907EB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FOM Meeting,  02/11/2021</a:t>
            </a:r>
          </a:p>
        </p:txBody>
      </p:sp>
    </p:spTree>
    <p:extLst>
      <p:ext uri="{BB962C8B-B14F-4D97-AF65-F5344CB8AC3E}">
        <p14:creationId xmlns:p14="http://schemas.microsoft.com/office/powerpoint/2010/main" val="172065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32" indent="-28574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71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60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349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537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726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914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103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B7061C1-9976-C34A-9491-706A0E2A4006}" type="slidenum">
              <a:rPr lang="en-GB">
                <a:solidFill>
                  <a:srgbClr val="898989"/>
                </a:solidFill>
              </a:rPr>
              <a:pPr eaLnBrk="1" hangingPunct="1"/>
              <a:t>6</a:t>
            </a:fld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6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979712" y="1725216"/>
            <a:ext cx="52629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>
                <a:solidFill>
                  <a:srgbClr val="3333FF"/>
                </a:solidFill>
                <a:latin typeface="Perpetua" pitchFamily="18" charset="0"/>
              </a:rPr>
              <a:t>Thank you</a:t>
            </a:r>
            <a:endParaRPr lang="en-GB" sz="4000" b="1" i="1" dirty="0">
              <a:solidFill>
                <a:srgbClr val="3333FF"/>
              </a:solidFill>
            </a:endParaRPr>
          </a:p>
        </p:txBody>
      </p:sp>
      <p:sp>
        <p:nvSpPr>
          <p:cNvPr id="4" name="AutoShape 4" descr="CERN - © CERN - for terms of use see http://cern.ch/copyrigh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C79EA1-F214-44CB-A880-7B7D70E27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43" y="5922893"/>
            <a:ext cx="990765" cy="581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AA37745A-26B0-4106-A263-8321F1C85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076" y="5859755"/>
            <a:ext cx="7174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4A111-350F-4E3E-A050-BA57B3D31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536" y="5833336"/>
            <a:ext cx="802431" cy="80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4">
            <a:extLst>
              <a:ext uri="{FF2B5EF4-FFF2-40B4-BE49-F238E27FC236}">
                <a16:creationId xmlns:a16="http://schemas.microsoft.com/office/drawing/2014/main" id="{275C8528-CC9F-4A98-BA4A-80334A04B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886" y="2852936"/>
            <a:ext cx="6624736" cy="1872208"/>
          </a:xfrm>
        </p:spPr>
        <p:txBody>
          <a:bodyPr/>
          <a:lstStyle/>
          <a:p>
            <a:pPr eaLnBrk="1" hangingPunct="1"/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>
                <a:latin typeface="Perpetua"/>
                <a:cs typeface="Perpetua"/>
              </a:rPr>
              <a:t>Javier Praena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Universidad de Granada (</a:t>
            </a:r>
            <a:r>
              <a:rPr lang="es-ES_tradnl" sz="1600" dirty="0" err="1">
                <a:latin typeface="Perpetua"/>
                <a:cs typeface="Perpetua"/>
              </a:rPr>
              <a:t>Spain</a:t>
            </a:r>
            <a:r>
              <a:rPr lang="es-ES_tradnl" sz="1600" dirty="0">
                <a:latin typeface="Perpetua"/>
                <a:cs typeface="Perpetua"/>
              </a:rPr>
              <a:t>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CERN </a:t>
            </a:r>
            <a:r>
              <a:rPr lang="es-ES_tradnl" sz="1600" dirty="0" err="1">
                <a:latin typeface="Perpetua"/>
                <a:cs typeface="Perpetua"/>
              </a:rPr>
              <a:t>Scientific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Associate</a:t>
            </a:r>
            <a:r>
              <a:rPr lang="es-ES_tradnl" sz="1600" dirty="0">
                <a:latin typeface="Perpetua"/>
                <a:cs typeface="Perpetua"/>
              </a:rPr>
              <a:t> (EP/SME)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n_TOF </a:t>
            </a:r>
            <a:r>
              <a:rPr lang="es-ES_tradnl" sz="1600" dirty="0" err="1">
                <a:latin typeface="Perpetua"/>
                <a:cs typeface="Perpetua"/>
              </a:rPr>
              <a:t>Physics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Coordinator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endParaRPr lang="es-ES_tradnl" sz="1600" b="1" dirty="0">
              <a:latin typeface="Perpetua"/>
              <a:cs typeface="Perpetua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74F1C4D-85A0-434E-A8F0-9B77516F07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502" y="5834061"/>
            <a:ext cx="802430" cy="80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864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Beam stops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13" name="1 Rectángulo">
            <a:extLst>
              <a:ext uri="{FF2B5EF4-FFF2-40B4-BE49-F238E27FC236}">
                <a16:creationId xmlns:a16="http://schemas.microsoft.com/office/drawing/2014/main" id="{4652EA1C-F8B6-473D-8F02-4BE13314AFC9}"/>
              </a:ext>
            </a:extLst>
          </p:cNvPr>
          <p:cNvSpPr/>
          <p:nvPr/>
        </p:nvSpPr>
        <p:spPr>
          <a:xfrm>
            <a:off x="107504" y="1052736"/>
            <a:ext cx="9036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Perpetua" panose="02020502060401020303" pitchFamily="18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Perpetua" panose="02020502060401020303" pitchFamily="18" charset="0"/>
                <a:cs typeface="Calibri" panose="020F0502020204030204" pitchFamily="34" charset="0"/>
              </a:rPr>
              <a:t>Beam stops</a:t>
            </a: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Monday 01/11/2021, from 5:00 to 12:30.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Changing setup in EAR2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Changing setup in NEAR (cooling time)</a:t>
            </a:r>
          </a:p>
          <a:p>
            <a:pPr lvl="1"/>
            <a:endParaRPr lang="en-US" sz="2000" dirty="0">
              <a:latin typeface="Perpetua" panose="02020502060401020303" pitchFamily="18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Depending on the result of the new setup in EAR2 we could need another stop on Tuesday 02/11/2021. I will report to PS coordinator and BE.</a:t>
            </a:r>
          </a:p>
        </p:txBody>
      </p:sp>
      <p:sp>
        <p:nvSpPr>
          <p:cNvPr id="14" name="2 Marcador de pie de página">
            <a:extLst>
              <a:ext uri="{FF2B5EF4-FFF2-40B4-BE49-F238E27FC236}">
                <a16:creationId xmlns:a16="http://schemas.microsoft.com/office/drawing/2014/main" id="{5E81E85F-760A-46DD-800C-3C2567E2703E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28/10/2021</a:t>
            </a:r>
          </a:p>
        </p:txBody>
      </p:sp>
    </p:spTree>
    <p:extLst>
      <p:ext uri="{BB962C8B-B14F-4D97-AF65-F5344CB8AC3E}">
        <p14:creationId xmlns:p14="http://schemas.microsoft.com/office/powerpoint/2010/main" val="95733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8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EAR1: continue commissioning time-to-energy conversion.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cxnSp>
        <p:nvCxnSpPr>
          <p:cNvPr id="25" name="Straight Arrow Connector 62">
            <a:extLst>
              <a:ext uri="{FF2B5EF4-FFF2-40B4-BE49-F238E27FC236}">
                <a16:creationId xmlns:a16="http://schemas.microsoft.com/office/drawing/2014/main" id="{61AC101F-BDFD-4B7C-BA93-C3D6002688DC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" name="Picture 2" descr="A picture containing map&#10;&#10;Description automatically generated">
            <a:extLst>
              <a:ext uri="{FF2B5EF4-FFF2-40B4-BE49-F238E27FC236}">
                <a16:creationId xmlns:a16="http://schemas.microsoft.com/office/drawing/2014/main" id="{901405A1-057E-4A1E-BBDE-60E49B137F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08" y="980728"/>
            <a:ext cx="7122091" cy="4535249"/>
          </a:xfrm>
          <a:prstGeom prst="rect">
            <a:avLst/>
          </a:prstGeom>
        </p:spPr>
      </p:pic>
      <p:cxnSp>
        <p:nvCxnSpPr>
          <p:cNvPr id="37" name="Straight Arrow Connector 62">
            <a:extLst>
              <a:ext uri="{FF2B5EF4-FFF2-40B4-BE49-F238E27FC236}">
                <a16:creationId xmlns:a16="http://schemas.microsoft.com/office/drawing/2014/main" id="{BC319D9A-4555-4C24-B6F2-1C82AA30B44B}"/>
              </a:ext>
            </a:extLst>
          </p:cNvPr>
          <p:cNvCxnSpPr>
            <a:cxnSpLocks/>
          </p:cNvCxnSpPr>
          <p:nvPr/>
        </p:nvCxnSpPr>
        <p:spPr>
          <a:xfrm flipH="1" flipV="1">
            <a:off x="7222535" y="3638292"/>
            <a:ext cx="794930" cy="210774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64">
            <a:extLst>
              <a:ext uri="{FF2B5EF4-FFF2-40B4-BE49-F238E27FC236}">
                <a16:creationId xmlns:a16="http://schemas.microsoft.com/office/drawing/2014/main" id="{E0059F6D-9C13-4790-8F86-273A5F2B5770}"/>
              </a:ext>
            </a:extLst>
          </p:cNvPr>
          <p:cNvSpPr txBox="1"/>
          <p:nvPr/>
        </p:nvSpPr>
        <p:spPr>
          <a:xfrm rot="1540403">
            <a:off x="7297072" y="3266424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1A1477C3-67ED-4543-8733-4AE03419E84C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14/10/2021</a:t>
            </a:r>
          </a:p>
        </p:txBody>
      </p:sp>
    </p:spTree>
    <p:extLst>
      <p:ext uri="{BB962C8B-B14F-4D97-AF65-F5344CB8AC3E}">
        <p14:creationId xmlns:p14="http://schemas.microsoft.com/office/powerpoint/2010/main" val="2832316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3" name="TextBox 64">
            <a:extLst>
              <a:ext uri="{FF2B5EF4-FFF2-40B4-BE49-F238E27FC236}">
                <a16:creationId xmlns:a16="http://schemas.microsoft.com/office/drawing/2014/main" id="{7088D902-E7A4-4EA7-A880-358541F9B832}"/>
              </a:ext>
            </a:extLst>
          </p:cNvPr>
          <p:cNvSpPr txBox="1"/>
          <p:nvPr/>
        </p:nvSpPr>
        <p:spPr>
          <a:xfrm>
            <a:off x="5981915" y="208583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9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0" name="TextBox 64">
            <a:extLst>
              <a:ext uri="{FF2B5EF4-FFF2-40B4-BE49-F238E27FC236}">
                <a16:creationId xmlns:a16="http://schemas.microsoft.com/office/drawing/2014/main" id="{53359BDD-41FE-4755-9C68-307B5389902A}"/>
              </a:ext>
            </a:extLst>
          </p:cNvPr>
          <p:cNvSpPr txBox="1"/>
          <p:nvPr/>
        </p:nvSpPr>
        <p:spPr>
          <a:xfrm rot="16200000">
            <a:off x="7221645" y="363054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1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 flipV="1">
            <a:off x="7399717" y="3446427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62">
            <a:extLst>
              <a:ext uri="{FF2B5EF4-FFF2-40B4-BE49-F238E27FC236}">
                <a16:creationId xmlns:a16="http://schemas.microsoft.com/office/drawing/2014/main" id="{EB1DEF58-D0BF-4236-B523-260CFB521E4C}"/>
              </a:ext>
            </a:extLst>
          </p:cNvPr>
          <p:cNvCxnSpPr>
            <a:cxnSpLocks/>
          </p:cNvCxnSpPr>
          <p:nvPr/>
        </p:nvCxnSpPr>
        <p:spPr>
          <a:xfrm flipH="1">
            <a:off x="4211960" y="2347448"/>
            <a:ext cx="1637570" cy="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4748B2EB-8B26-4661-9074-072F0FBD51C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C7D7F3C-AED8-45B6-AA82-5F2A5B841CAD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62">
            <a:extLst>
              <a:ext uri="{FF2B5EF4-FFF2-40B4-BE49-F238E27FC236}">
                <a16:creationId xmlns:a16="http://schemas.microsoft.com/office/drawing/2014/main" id="{31FE5CDC-3568-49C3-8692-3F775A1D733C}"/>
              </a:ext>
            </a:extLst>
          </p:cNvPr>
          <p:cNvCxnSpPr>
            <a:cxnSpLocks/>
          </p:cNvCxnSpPr>
          <p:nvPr/>
        </p:nvCxnSpPr>
        <p:spPr>
          <a:xfrm flipV="1">
            <a:off x="2051720" y="4335521"/>
            <a:ext cx="0" cy="31750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4">
            <a:extLst>
              <a:ext uri="{FF2B5EF4-FFF2-40B4-BE49-F238E27FC236}">
                <a16:creationId xmlns:a16="http://schemas.microsoft.com/office/drawing/2014/main" id="{FFC6D734-07FE-4E70-97F5-4DA0AE15289A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EAR2: start of Physics Measurements before expected </a:t>
            </a:r>
          </a:p>
        </p:txBody>
      </p:sp>
      <p:cxnSp>
        <p:nvCxnSpPr>
          <p:cNvPr id="31" name="Straight Arrow Connector 62">
            <a:extLst>
              <a:ext uri="{FF2B5EF4-FFF2-40B4-BE49-F238E27FC236}">
                <a16:creationId xmlns:a16="http://schemas.microsoft.com/office/drawing/2014/main" id="{901A1D03-86C4-4D6B-89BC-701EF9BA2B06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4">
            <a:extLst>
              <a:ext uri="{FF2B5EF4-FFF2-40B4-BE49-F238E27FC236}">
                <a16:creationId xmlns:a16="http://schemas.microsoft.com/office/drawing/2014/main" id="{48B92ACB-E2F3-4B5E-853D-933BA3A04D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412" y="1400473"/>
            <a:ext cx="3211642" cy="4275945"/>
          </a:xfrm>
          <a:prstGeom prst="rect">
            <a:avLst/>
          </a:prstGeom>
        </p:spPr>
      </p:pic>
      <p:sp>
        <p:nvSpPr>
          <p:cNvPr id="42" name="TextBox 64">
            <a:extLst>
              <a:ext uri="{FF2B5EF4-FFF2-40B4-BE49-F238E27FC236}">
                <a16:creationId xmlns:a16="http://schemas.microsoft.com/office/drawing/2014/main" id="{857FA8E7-644C-4F4D-91A9-98FC2747EE4B}"/>
              </a:ext>
            </a:extLst>
          </p:cNvPr>
          <p:cNvSpPr txBox="1"/>
          <p:nvPr/>
        </p:nvSpPr>
        <p:spPr>
          <a:xfrm rot="16200000">
            <a:off x="1088727" y="4753780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43" name="Straight Arrow Connector 62">
            <a:extLst>
              <a:ext uri="{FF2B5EF4-FFF2-40B4-BE49-F238E27FC236}">
                <a16:creationId xmlns:a16="http://schemas.microsoft.com/office/drawing/2014/main" id="{32F09B50-CE8E-4A19-BB49-9FF2ADC8B819}"/>
              </a:ext>
            </a:extLst>
          </p:cNvPr>
          <p:cNvCxnSpPr>
            <a:cxnSpLocks/>
          </p:cNvCxnSpPr>
          <p:nvPr/>
        </p:nvCxnSpPr>
        <p:spPr>
          <a:xfrm flipV="1">
            <a:off x="1933948" y="4553990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64">
            <a:extLst>
              <a:ext uri="{FF2B5EF4-FFF2-40B4-BE49-F238E27FC236}">
                <a16:creationId xmlns:a16="http://schemas.microsoft.com/office/drawing/2014/main" id="{89C02C0C-ABB3-431B-9F98-9548B21CD029}"/>
              </a:ext>
            </a:extLst>
          </p:cNvPr>
          <p:cNvSpPr txBox="1"/>
          <p:nvPr/>
        </p:nvSpPr>
        <p:spPr>
          <a:xfrm rot="16200000">
            <a:off x="1398303" y="239192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0" name="Straight Arrow Connector 62">
            <a:extLst>
              <a:ext uri="{FF2B5EF4-FFF2-40B4-BE49-F238E27FC236}">
                <a16:creationId xmlns:a16="http://schemas.microsoft.com/office/drawing/2014/main" id="{469D48B0-AA8D-4824-A3DB-8A3BBE1EDB94}"/>
              </a:ext>
            </a:extLst>
          </p:cNvPr>
          <p:cNvCxnSpPr>
            <a:cxnSpLocks/>
          </p:cNvCxnSpPr>
          <p:nvPr/>
        </p:nvCxnSpPr>
        <p:spPr>
          <a:xfrm flipV="1">
            <a:off x="2051720" y="1958164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09FC46D-3E65-4897-8ED4-4968487D628F}"/>
              </a:ext>
            </a:extLst>
          </p:cNvPr>
          <p:cNvSpPr txBox="1"/>
          <p:nvPr/>
        </p:nvSpPr>
        <p:spPr>
          <a:xfrm>
            <a:off x="346418" y="691492"/>
            <a:ext cx="50982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baseline="30000" dirty="0">
                <a:latin typeface="Perpetua" panose="02020502060401020303" pitchFamily="18" charset="0"/>
              </a:rPr>
              <a:t>94,95,96</a:t>
            </a:r>
            <a:r>
              <a:rPr lang="es-ES" b="1" dirty="0">
                <a:latin typeface="Perpetua" panose="02020502060401020303" pitchFamily="18" charset="0"/>
              </a:rPr>
              <a:t>Mo(n,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with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application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to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astrophysics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b="1" baseline="30000" dirty="0">
              <a:latin typeface="Perpetua" panose="02020502060401020303" pitchFamily="18" charset="0"/>
            </a:endParaRPr>
          </a:p>
        </p:txBody>
      </p:sp>
      <p:sp>
        <p:nvSpPr>
          <p:cNvPr id="25" name="2 Marcador de pie de página">
            <a:extLst>
              <a:ext uri="{FF2B5EF4-FFF2-40B4-BE49-F238E27FC236}">
                <a16:creationId xmlns:a16="http://schemas.microsoft.com/office/drawing/2014/main" id="{1A1477C3-67ED-4543-8733-4AE03419E84C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21/10/2021</a:t>
            </a:r>
          </a:p>
        </p:txBody>
      </p:sp>
    </p:spTree>
    <p:extLst>
      <p:ext uri="{BB962C8B-B14F-4D97-AF65-F5344CB8AC3E}">
        <p14:creationId xmlns:p14="http://schemas.microsoft.com/office/powerpoint/2010/main" val="3430830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35550</TotalTime>
  <Words>865</Words>
  <Application>Microsoft Office PowerPoint</Application>
  <PresentationFormat>On-screen Show (4:3)</PresentationFormat>
  <Paragraphs>153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Perpetua</vt:lpstr>
      <vt:lpstr>Times New Roman</vt:lpstr>
      <vt:lpstr>Office Theme</vt:lpstr>
      <vt:lpstr>n_TOF  Report, Week 42-43 26/10 – 02/11/2021   On behalf of the n_TOF Collaboration  Javier Praena  Prof. Titular, Universidad de Granada (Spain) CERN Scientific Associate (EP/SME) n_TOF Physics Coordinator </vt:lpstr>
      <vt:lpstr>PowerPoint Presentation</vt:lpstr>
      <vt:lpstr>PowerPoint Presentation</vt:lpstr>
      <vt:lpstr>PowerPoint Presentation</vt:lpstr>
      <vt:lpstr>PowerPoint Presentation</vt:lpstr>
      <vt:lpstr> Javier Praena  Universidad de Granada (Spain) CERN Scientific Associate (EP/SME) n_TOF Physics Coordinator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Kinga Gal</dc:creator>
  <cp:lastModifiedBy>Antonio Javier Praena Rodriguez</cp:lastModifiedBy>
  <cp:revision>2715</cp:revision>
  <cp:lastPrinted>2015-07-13T10:31:25Z</cp:lastPrinted>
  <dcterms:created xsi:type="dcterms:W3CDTF">2014-10-27T16:40:37Z</dcterms:created>
  <dcterms:modified xsi:type="dcterms:W3CDTF">2021-11-02T10:21:38Z</dcterms:modified>
</cp:coreProperties>
</file>