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2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CD353-73B2-DA49-810D-A1DB4E2F6748}" type="datetimeFigureOut">
              <a:rPr lang="en-US" smtClean="0"/>
              <a:pPr/>
              <a:t>9/20/10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4590-9A4A-584C-956E-7C1A9DB72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CD353-73B2-DA49-810D-A1DB4E2F6748}" type="datetimeFigureOut">
              <a:rPr lang="en-US" smtClean="0"/>
              <a:pPr/>
              <a:t>9/20/10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4590-9A4A-584C-956E-7C1A9DB72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CD353-73B2-DA49-810D-A1DB4E2F6748}" type="datetimeFigureOut">
              <a:rPr lang="en-US" smtClean="0"/>
              <a:pPr/>
              <a:t>9/20/10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4590-9A4A-584C-956E-7C1A9DB72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CD353-73B2-DA49-810D-A1DB4E2F6748}" type="datetimeFigureOut">
              <a:rPr lang="en-US" smtClean="0"/>
              <a:pPr/>
              <a:t>9/20/10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4590-9A4A-584C-956E-7C1A9DB72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CD353-73B2-DA49-810D-A1DB4E2F6748}" type="datetimeFigureOut">
              <a:rPr lang="en-US" smtClean="0"/>
              <a:pPr/>
              <a:t>9/20/10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4590-9A4A-584C-956E-7C1A9DB72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CD353-73B2-DA49-810D-A1DB4E2F6748}" type="datetimeFigureOut">
              <a:rPr lang="en-US" smtClean="0"/>
              <a:pPr/>
              <a:t>9/20/10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4590-9A4A-584C-956E-7C1A9DB72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CD353-73B2-DA49-810D-A1DB4E2F6748}" type="datetimeFigureOut">
              <a:rPr lang="en-US" smtClean="0"/>
              <a:pPr/>
              <a:t>9/20/10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4590-9A4A-584C-956E-7C1A9DB72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CD353-73B2-DA49-810D-A1DB4E2F6748}" type="datetimeFigureOut">
              <a:rPr lang="en-US" smtClean="0"/>
              <a:pPr/>
              <a:t>9/20/10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4590-9A4A-584C-956E-7C1A9DB72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CD353-73B2-DA49-810D-A1DB4E2F6748}" type="datetimeFigureOut">
              <a:rPr lang="en-US" smtClean="0"/>
              <a:pPr/>
              <a:t>9/20/10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4590-9A4A-584C-956E-7C1A9DB72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CD353-73B2-DA49-810D-A1DB4E2F6748}" type="datetimeFigureOut">
              <a:rPr lang="en-US" smtClean="0"/>
              <a:pPr/>
              <a:t>9/20/10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4590-9A4A-584C-956E-7C1A9DB72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CD353-73B2-DA49-810D-A1DB4E2F6748}" type="datetimeFigureOut">
              <a:rPr lang="en-US" smtClean="0"/>
              <a:pPr/>
              <a:t>9/20/10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4590-9A4A-584C-956E-7C1A9DB72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CD353-73B2-DA49-810D-A1DB4E2F6748}" type="datetimeFigureOut">
              <a:rPr lang="en-US" smtClean="0"/>
              <a:pPr/>
              <a:t>9/20/10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84590-9A4A-584C-956E-7C1A9DB72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Jamie.Shiers@cern.ch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WLCG Prolonged Site Downtimes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Towards A Common Strategy?</a:t>
            </a:r>
          </a:p>
          <a:p>
            <a:r>
              <a:rPr lang="en-US" dirty="0" smtClean="0">
                <a:hlinkClick r:id="rId2"/>
              </a:rPr>
              <a:t>Jamie.Shiers@cern.ch</a:t>
            </a:r>
            <a:r>
              <a:rPr lang="en-US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Prolonged Site Downtimes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Can we agree on</a:t>
            </a:r>
            <a:r>
              <a:rPr lang="en-US" dirty="0" smtClean="0"/>
              <a:t> common </a:t>
            </a:r>
            <a:r>
              <a:rPr lang="en-US" dirty="0" smtClean="0"/>
              <a:t>timelines based on those proposed by CMS and EGI?</a:t>
            </a:r>
          </a:p>
          <a:p>
            <a:endParaRPr lang="en-US" dirty="0" smtClean="0"/>
          </a:p>
          <a:p>
            <a:r>
              <a:rPr lang="en-US" dirty="0" smtClean="0"/>
              <a:t>EGI talks of:</a:t>
            </a:r>
          </a:p>
          <a:p>
            <a:pPr lvl="1"/>
            <a:r>
              <a:rPr lang="en-US" dirty="0" smtClean="0"/>
              <a:t>Up to 24 hours;</a:t>
            </a:r>
          </a:p>
          <a:p>
            <a:pPr lvl="1"/>
            <a:r>
              <a:rPr lang="en-US" dirty="0" smtClean="0"/>
              <a:t>Up to 72 hours;</a:t>
            </a:r>
          </a:p>
          <a:p>
            <a:pPr lvl="1"/>
            <a:r>
              <a:rPr lang="en-US" dirty="0" smtClean="0"/>
              <a:t>Up to 30 days.</a:t>
            </a:r>
          </a:p>
          <a:p>
            <a:endParaRPr lang="en-US" dirty="0" smtClean="0"/>
          </a:p>
          <a:p>
            <a:r>
              <a:rPr lang="en-US" dirty="0" smtClean="0"/>
              <a:t>CMS timelines “similar” (next):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75" y="224502"/>
            <a:ext cx="9122125" cy="63700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WLCG Timelines (proposal)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59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24 hours: site internal</a:t>
            </a:r>
          </a:p>
          <a:p>
            <a:r>
              <a:rPr lang="en-US" dirty="0" smtClean="0"/>
              <a:t>Following 48 hours: 1</a:t>
            </a:r>
            <a:r>
              <a:rPr lang="en-US" baseline="30000" dirty="0" smtClean="0"/>
              <a:t>st</a:t>
            </a:r>
            <a:r>
              <a:rPr lang="en-US" dirty="0" smtClean="0"/>
              <a:t> level escalation</a:t>
            </a:r>
            <a:endParaRPr lang="en-US" dirty="0" smtClean="0"/>
          </a:p>
          <a:p>
            <a:pPr lvl="1"/>
            <a:r>
              <a:rPr lang="en-US" dirty="0" smtClean="0"/>
              <a:t>Updates r</a:t>
            </a:r>
            <a:r>
              <a:rPr lang="en-US" dirty="0" smtClean="0"/>
              <a:t>eported </a:t>
            </a:r>
            <a:r>
              <a:rPr lang="en-US" dirty="0" smtClean="0"/>
              <a:t>to WLCG operations </a:t>
            </a:r>
            <a:r>
              <a:rPr lang="en-US" dirty="0" smtClean="0"/>
              <a:t>meeting &amp; GGUS tickets;</a:t>
            </a:r>
            <a:endParaRPr lang="en-US" dirty="0" smtClean="0"/>
          </a:p>
          <a:p>
            <a:pPr lvl="1"/>
            <a:r>
              <a:rPr lang="en-US" dirty="0" smtClean="0"/>
              <a:t>Formal notification to WLCG MB(?) [ IMHO yes ]</a:t>
            </a:r>
          </a:p>
          <a:p>
            <a:r>
              <a:rPr lang="en-US" dirty="0" smtClean="0"/>
              <a:t>Up to 2 weeks: 2</a:t>
            </a:r>
            <a:r>
              <a:rPr lang="en-US" baseline="30000" dirty="0" smtClean="0"/>
              <a:t>nd</a:t>
            </a:r>
            <a:r>
              <a:rPr lang="en-US" dirty="0" smtClean="0"/>
              <a:t> level escalation</a:t>
            </a:r>
          </a:p>
          <a:p>
            <a:pPr lvl="1"/>
            <a:r>
              <a:rPr lang="en-US" dirty="0" smtClean="0"/>
              <a:t>“Recovery” (if appropriate) may still be an option (</a:t>
            </a:r>
            <a:r>
              <a:rPr lang="en-US" dirty="0" err="1" smtClean="0"/>
              <a:t>cf</a:t>
            </a:r>
            <a:r>
              <a:rPr lang="en-US" dirty="0" smtClean="0"/>
              <a:t> NL-T1 case)</a:t>
            </a:r>
          </a:p>
          <a:p>
            <a:pPr lvl="1"/>
            <a:r>
              <a:rPr lang="en-US" dirty="0" smtClean="0"/>
              <a:t>N.B. 3</a:t>
            </a:r>
            <a:r>
              <a:rPr lang="en-US" baseline="30000" dirty="0" smtClean="0"/>
              <a:t>rd</a:t>
            </a:r>
            <a:r>
              <a:rPr lang="en-US" dirty="0" smtClean="0"/>
              <a:t> level escalation may be triggered earlier if felt appropriate (e.g.</a:t>
            </a:r>
            <a:r>
              <a:rPr lang="en-US" dirty="0" smtClean="0"/>
              <a:t> </a:t>
            </a:r>
            <a:r>
              <a:rPr lang="en-US" dirty="0" smtClean="0"/>
              <a:t>i</a:t>
            </a:r>
            <a:r>
              <a:rPr lang="en-US" dirty="0" smtClean="0"/>
              <a:t>f </a:t>
            </a:r>
            <a:r>
              <a:rPr lang="en-US" dirty="0" smtClean="0"/>
              <a:t>all reasonable options exhausted)</a:t>
            </a:r>
          </a:p>
          <a:p>
            <a:pPr lvl="1"/>
            <a:r>
              <a:rPr lang="en-US" dirty="0" smtClean="0"/>
              <a:t>WLCG helps mediate choice of backup </a:t>
            </a:r>
            <a:r>
              <a:rPr lang="en-US" dirty="0" smtClean="0"/>
              <a:t>sites (inter-VO issues)</a:t>
            </a:r>
          </a:p>
          <a:p>
            <a:r>
              <a:rPr lang="en-US" dirty="0" smtClean="0"/>
              <a:t>Beyond: 3</a:t>
            </a:r>
            <a:r>
              <a:rPr lang="en-US" baseline="30000" dirty="0" smtClean="0"/>
              <a:t>rd</a:t>
            </a:r>
            <a:r>
              <a:rPr lang="en-US" dirty="0" smtClean="0"/>
              <a:t> level escalation</a:t>
            </a:r>
          </a:p>
          <a:p>
            <a:pPr lvl="1"/>
            <a:r>
              <a:rPr lang="en-US" dirty="0" smtClean="0"/>
              <a:t>Recovery no longer appropriate(?)</a:t>
            </a:r>
          </a:p>
          <a:p>
            <a:pPr lvl="1"/>
            <a:r>
              <a:rPr lang="en-US" dirty="0" smtClean="0"/>
              <a:t>Restoration of service is now top priority but may take a long time – e.g. in case of disaster </a:t>
            </a:r>
          </a:p>
          <a:p>
            <a:pPr lvl="1"/>
            <a:r>
              <a:rPr lang="en-US" dirty="0" smtClean="0"/>
              <a:t>Incident reported to WLCG OB and CB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Incidents Affecting Multiple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508" y="1600200"/>
            <a:ext cx="8943492" cy="486716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They happen…</a:t>
            </a:r>
          </a:p>
          <a:p>
            <a:r>
              <a:rPr lang="en-US" dirty="0" smtClean="0"/>
              <a:t>Need to agree action beforehand</a:t>
            </a:r>
          </a:p>
          <a:p>
            <a:r>
              <a:rPr lang="en-US" dirty="0" smtClean="0"/>
              <a:t>Goal: minimize impact</a:t>
            </a:r>
          </a:p>
          <a:p>
            <a:r>
              <a:rPr lang="en-US" dirty="0" smtClean="0"/>
              <a:t>A preventative downtime – even if it impacts data taking – may be strongly preferred to the alternatives (which could involve lengthy site re-installs and/or uncertainty about data security/integrity</a:t>
            </a:r>
          </a:p>
          <a:p>
            <a:r>
              <a:rPr lang="en-US" dirty="0" smtClean="0"/>
              <a:t>Proposal: top priority upgrades not counted as site downtime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</a:t>
            </a:r>
            <a:r>
              <a:rPr lang="en-US" dirty="0" smtClean="0"/>
              <a:t>o </a:t>
            </a:r>
            <a:r>
              <a:rPr lang="en-US" dirty="0" smtClean="0"/>
              <a:t>be confirmed on a case-by-case </a:t>
            </a:r>
            <a:r>
              <a:rPr lang="en-US" dirty="0" smtClean="0"/>
              <a:t>basis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had numerous </a:t>
            </a:r>
            <a:r>
              <a:rPr lang="en-US" b="1" u="sng" dirty="0" smtClean="0"/>
              <a:t>prolonged</a:t>
            </a:r>
            <a:r>
              <a:rPr lang="en-US" dirty="0" smtClean="0"/>
              <a:t>  </a:t>
            </a:r>
            <a:r>
              <a:rPr lang="en-US" dirty="0" smtClean="0"/>
              <a:t>and </a:t>
            </a:r>
            <a:r>
              <a:rPr lang="en-US" b="1" u="sng" dirty="0" smtClean="0"/>
              <a:t>disruptive</a:t>
            </a:r>
            <a:r>
              <a:rPr lang="en-US" dirty="0" smtClean="0"/>
              <a:t> </a:t>
            </a:r>
            <a:r>
              <a:rPr lang="en-US" dirty="0" smtClean="0"/>
              <a:t>site </a:t>
            </a:r>
            <a:r>
              <a:rPr lang="en-US" dirty="0" smtClean="0"/>
              <a:t>downtimes</a:t>
            </a:r>
          </a:p>
          <a:p>
            <a:r>
              <a:rPr lang="en-US" dirty="0" smtClean="0"/>
              <a:t>We need a strategy for handling them</a:t>
            </a:r>
          </a:p>
          <a:p>
            <a:r>
              <a:rPr lang="en-US" dirty="0" smtClean="0"/>
              <a:t>The proposed timelines are suggestions – they can be adjusted as necessary </a:t>
            </a:r>
            <a:r>
              <a:rPr lang="en-US" i="1" dirty="0" smtClean="0"/>
              <a:t>but not too much!</a:t>
            </a:r>
            <a:endParaRPr lang="en-US" dirty="0" smtClean="0"/>
          </a:p>
          <a:p>
            <a:r>
              <a:rPr lang="en-US" dirty="0" smtClean="0"/>
              <a:t>We should start handling such downtimes systematically now…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314</Words>
  <Application>Microsoft Macintosh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WLCG Prolonged Site Downtimes</vt:lpstr>
      <vt:lpstr>Prolonged Site Downtimes </vt:lpstr>
      <vt:lpstr>Slide 3</vt:lpstr>
      <vt:lpstr>WLCG Timelines (proposal)</vt:lpstr>
      <vt:lpstr>Incidents Affecting Multiple Sites</vt:lpstr>
      <vt:lpstr>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WLCG Prolonged Site Downtimes</dc:title>
  <dc:creator>Jamie Shiers</dc:creator>
  <cp:lastModifiedBy>Jamie Shiers</cp:lastModifiedBy>
  <cp:revision>6</cp:revision>
  <dcterms:created xsi:type="dcterms:W3CDTF">2010-09-20T18:01:52Z</dcterms:created>
  <dcterms:modified xsi:type="dcterms:W3CDTF">2010-09-20T18:06:34Z</dcterms:modified>
</cp:coreProperties>
</file>