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309" r:id="rId3"/>
    <p:sldId id="315" r:id="rId4"/>
    <p:sldId id="318" r:id="rId5"/>
    <p:sldId id="316" r:id="rId6"/>
    <p:sldId id="319" r:id="rId7"/>
    <p:sldId id="320" r:id="rId8"/>
    <p:sldId id="311" r:id="rId9"/>
    <p:sldId id="321" r:id="rId10"/>
  </p:sldIdLst>
  <p:sldSz cx="12192000" cy="6858000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2" roundtripDataSignature="AMtx7mijU73MH323TY7z1PWEZ7nqg6Irv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UGLIELMO FRISELLA" initials="" lastIdx="5" clrIdx="0"/>
  <p:cmAuthor id="1" name="Simone Savazzi" initials="" lastIdx="1" clrIdx="1"/>
  <p:cmAuthor id="2" name="Pullia Marco" initials="PM" lastIdx="2" clrIdx="2"/>
  <p:cmAuthor id="3" name="Felcini Enrico" initials="FE" lastIdx="2" clrIdx="3">
    <p:extLst>
      <p:ext uri="{19B8F6BF-5375-455C-9EA6-DF929625EA0E}">
        <p15:presenceInfo xmlns:p15="http://schemas.microsoft.com/office/powerpoint/2012/main" userId="S-1-5-21-2077113340-2236981092-2711159739-87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002E6C"/>
    <a:srgbClr val="079146"/>
    <a:srgbClr val="CF3C3C"/>
    <a:srgbClr val="0490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76" autoAdjust="0"/>
    <p:restoredTop sz="94660"/>
  </p:normalViewPr>
  <p:slideViewPr>
    <p:cSldViewPr snapToGrid="0">
      <p:cViewPr varScale="1">
        <p:scale>
          <a:sx n="84" d="100"/>
          <a:sy n="84" d="100"/>
        </p:scale>
        <p:origin x="720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3" Type="http://schemas.openxmlformats.org/officeDocument/2006/relationships/slide" Target="slides/slide2.xml"/><Relationship Id="rId63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67" Type="http://schemas.openxmlformats.org/officeDocument/2006/relationships/tableStyles" Target="tableStyles.xml"/><Relationship Id="rId2" Type="http://schemas.openxmlformats.org/officeDocument/2006/relationships/slide" Target="slides/slide1.xml"/><Relationship Id="rId62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6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623372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97566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gda8c27320f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4" name="Google Shape;834;gda8c27320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93416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gda8c27320f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4" name="Google Shape;834;gda8c27320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67237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gda8c27320f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4" name="Google Shape;834;gda8c27320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511714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gda8c27320f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4" name="Google Shape;834;gda8c27320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34807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gda8c27320f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4" name="Google Shape;834;gda8c27320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988070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gda8c27320f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4" name="Google Shape;834;gda8c27320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865515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gda8c27320f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4" name="Google Shape;834;gda8c27320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057253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gda8c27320f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4" name="Google Shape;834;gda8c27320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33370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002E6C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ctrTitle"/>
          </p:nvPr>
        </p:nvSpPr>
        <p:spPr>
          <a:xfrm>
            <a:off x="650696" y="404378"/>
            <a:ext cx="9315237" cy="1470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3"/>
              <a:buFont typeface="Calibri"/>
              <a:buNone/>
              <a:defRPr sz="5003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subTitle" idx="1"/>
          </p:nvPr>
        </p:nvSpPr>
        <p:spPr>
          <a:xfrm>
            <a:off x="650697" y="2375907"/>
            <a:ext cx="8534400" cy="778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641"/>
              </a:spcBef>
              <a:spcAft>
                <a:spcPts val="0"/>
              </a:spcAft>
              <a:buClr>
                <a:schemeClr val="lt1"/>
              </a:buClr>
              <a:buSzPts val="3203"/>
              <a:buNone/>
              <a:defRPr b="0">
                <a:solidFill>
                  <a:schemeClr val="lt1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799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18" name="Google Shape;18;p8" descr="Immagine che contiene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8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9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9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" name="Google Shape;23;p9" descr="Immagine che contiene disegnando,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9"/>
          <p:cNvSpPr txBox="1"/>
          <p:nvPr/>
        </p:nvSpPr>
        <p:spPr>
          <a:xfrm>
            <a:off x="9281163" y="6473656"/>
            <a:ext cx="144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40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0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0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8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10" descr="Immagine che contiene disegnando,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0"/>
          <p:cNvSpPr txBox="1"/>
          <p:nvPr/>
        </p:nvSpPr>
        <p:spPr>
          <a:xfrm>
            <a:off x="9281163" y="6473656"/>
            <a:ext cx="144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3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403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10"/>
          <p:cNvSpPr txBox="1"/>
          <p:nvPr/>
        </p:nvSpPr>
        <p:spPr>
          <a:xfrm>
            <a:off x="2160000" y="6473656"/>
            <a:ext cx="432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3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EITOC 9</a:t>
            </a:r>
            <a:endParaRPr sz="1403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0"/>
          <p:cNvSpPr txBox="1"/>
          <p:nvPr/>
        </p:nvSpPr>
        <p:spPr>
          <a:xfrm>
            <a:off x="559560" y="6473656"/>
            <a:ext cx="1290738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3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29-30/09/2020</a:t>
            </a:r>
            <a:endParaRPr sz="1403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8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11" descr="Immagine che contiene disegnando,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3"/>
              <a:buFont typeface="Calibri"/>
              <a:buNone/>
              <a:defRPr sz="4403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990" algn="l" rtl="0">
              <a:spcBef>
                <a:spcPts val="641"/>
              </a:spcBef>
              <a:spcAft>
                <a:spcPts val="0"/>
              </a:spcAft>
              <a:buClr>
                <a:schemeClr val="dk1"/>
              </a:buClr>
              <a:buSzPts val="3203"/>
              <a:buFont typeface="Arial"/>
              <a:buChar char="•"/>
              <a:defRPr sz="32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336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799"/>
              <a:buFont typeface="Arial"/>
              <a:buChar char="–"/>
              <a:defRPr sz="27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790" algn="l" rtl="0"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–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790" algn="l" rtl="0"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»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790" algn="l" rtl="0"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790" algn="l" rtl="0"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790" algn="l" rtl="0"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790" algn="l" rtl="0"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609600" y="6356361"/>
            <a:ext cx="2844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4165600" y="6356361"/>
            <a:ext cx="3860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8737600" y="6356361"/>
            <a:ext cx="2844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"/>
          <p:cNvSpPr txBox="1">
            <a:spLocks noGrp="1"/>
          </p:cNvSpPr>
          <p:nvPr>
            <p:ph type="ctrTitle"/>
          </p:nvPr>
        </p:nvSpPr>
        <p:spPr>
          <a:xfrm>
            <a:off x="760432" y="1419359"/>
            <a:ext cx="93153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99940"/>
              <a:buFont typeface="Calibri"/>
              <a:buNone/>
            </a:pPr>
            <a:r>
              <a:rPr lang="en-US" dirty="0" smtClean="0"/>
              <a:t>Comparison between magnet</a:t>
            </a:r>
            <a:br>
              <a:rPr lang="en-US" dirty="0" smtClean="0"/>
            </a:br>
            <a:r>
              <a:rPr lang="en-US" dirty="0" smtClean="0"/>
              <a:t>configurations for C-ions gantry</a:t>
            </a:r>
            <a:endParaRPr dirty="0"/>
          </a:p>
        </p:txBody>
      </p:sp>
      <p:sp>
        <p:nvSpPr>
          <p:cNvPr id="41" name="Google Shape;41;p1"/>
          <p:cNvSpPr txBox="1">
            <a:spLocks noGrp="1"/>
          </p:cNvSpPr>
          <p:nvPr>
            <p:ph type="subTitle" idx="1"/>
          </p:nvPr>
        </p:nvSpPr>
        <p:spPr>
          <a:xfrm>
            <a:off x="760432" y="4961362"/>
            <a:ext cx="3968524" cy="94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US" sz="2200" dirty="0"/>
              <a:t>E. </a:t>
            </a:r>
            <a:r>
              <a:rPr lang="en-US" sz="2200" dirty="0" smtClean="0"/>
              <a:t>Felcini</a:t>
            </a:r>
            <a:endParaRPr sz="1800" dirty="0"/>
          </a:p>
          <a:p>
            <a:pPr marL="0" lvl="0" indent="0" algn="l" rtl="0">
              <a:spcBef>
                <a:spcPts val="408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US" sz="1800" dirty="0" smtClean="0"/>
              <a:t>21/09/2021</a:t>
            </a:r>
            <a:endParaRPr sz="1800" dirty="0"/>
          </a:p>
        </p:txBody>
      </p:sp>
      <p:sp>
        <p:nvSpPr>
          <p:cNvPr id="4" name="Google Shape;40;p1"/>
          <p:cNvSpPr txBox="1">
            <a:spLocks/>
          </p:cNvSpPr>
          <p:nvPr/>
        </p:nvSpPr>
        <p:spPr>
          <a:xfrm>
            <a:off x="760432" y="3213223"/>
            <a:ext cx="7598822" cy="728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3"/>
              <a:buFont typeface="Calibri"/>
              <a:buNone/>
              <a:defRPr sz="5003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ct val="99940"/>
            </a:pPr>
            <a:r>
              <a:rPr lang="en-GB" sz="3000" dirty="0" smtClean="0"/>
              <a:t>A first proposal</a:t>
            </a:r>
            <a:endParaRPr lang="en-GB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2;p3"/>
          <p:cNvSpPr txBox="1"/>
          <p:nvPr/>
        </p:nvSpPr>
        <p:spPr>
          <a:xfrm>
            <a:off x="781816" y="220775"/>
            <a:ext cx="6130775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 smtClean="0">
                <a:solidFill>
                  <a:srgbClr val="002E6C"/>
                </a:solidFill>
                <a:latin typeface="Calibri"/>
                <a:ea typeface="Calibri"/>
                <a:cs typeface="Calibri"/>
                <a:sym typeface="Calibri"/>
              </a:rPr>
              <a:t>The Gantry magnet’s tree</a:t>
            </a:r>
            <a:endParaRPr sz="4000" dirty="0">
              <a:solidFill>
                <a:srgbClr val="002E6C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825763" y="2490662"/>
            <a:ext cx="1915413" cy="367308"/>
          </a:xfrm>
          <a:prstGeom prst="snip2Diag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Dipole Field, B0 = 4T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731112" y="3592408"/>
            <a:ext cx="2104716" cy="1138654"/>
          </a:xfrm>
          <a:prstGeom prst="snip2Diag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Ramp rate:</a:t>
            </a:r>
          </a:p>
          <a:p>
            <a:endParaRPr lang="en-US" dirty="0"/>
          </a:p>
          <a:p>
            <a:r>
              <a:rPr lang="en-US" dirty="0" smtClean="0"/>
              <a:t>0.35 T/s at B0</a:t>
            </a:r>
            <a:r>
              <a:rPr lang="en-US" baseline="-25000" dirty="0" smtClean="0"/>
              <a:t>min</a:t>
            </a:r>
            <a:r>
              <a:rPr lang="en-US" dirty="0" smtClean="0"/>
              <a:t>  (2T)</a:t>
            </a:r>
          </a:p>
          <a:p>
            <a:r>
              <a:rPr lang="en-US" dirty="0" smtClean="0"/>
              <a:t>0.10 T/s </a:t>
            </a:r>
            <a:r>
              <a:rPr lang="en-US" dirty="0"/>
              <a:t>at </a:t>
            </a:r>
            <a:r>
              <a:rPr lang="en-US" dirty="0" smtClean="0"/>
              <a:t>B0</a:t>
            </a:r>
            <a:r>
              <a:rPr lang="en-US" baseline="-25000" dirty="0" smtClean="0"/>
              <a:t>max</a:t>
            </a:r>
            <a:r>
              <a:rPr lang="en-US" dirty="0" smtClean="0"/>
              <a:t> (4T)</a:t>
            </a:r>
            <a:endParaRPr lang="en-US" dirty="0"/>
          </a:p>
        </p:txBody>
      </p:sp>
      <p:cxnSp>
        <p:nvCxnSpPr>
          <p:cNvPr id="10" name="Connettore 1 9"/>
          <p:cNvCxnSpPr>
            <a:stCxn id="3" idx="1"/>
            <a:endCxn id="8" idx="3"/>
          </p:cNvCxnSpPr>
          <p:nvPr/>
        </p:nvCxnSpPr>
        <p:spPr>
          <a:xfrm>
            <a:off x="1783470" y="2857970"/>
            <a:ext cx="0" cy="734438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 flipH="1">
            <a:off x="1783470" y="3217304"/>
            <a:ext cx="1388352" cy="788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13"/>
          <p:cNvCxnSpPr/>
          <p:nvPr/>
        </p:nvCxnSpPr>
        <p:spPr>
          <a:xfrm rot="1800000">
            <a:off x="3315823" y="2691776"/>
            <a:ext cx="0" cy="57600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/>
        </p:nvCxnSpPr>
        <p:spPr>
          <a:xfrm rot="-1800000">
            <a:off x="3315823" y="3178721"/>
            <a:ext cx="0" cy="57600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3460457" y="2139606"/>
            <a:ext cx="2025964" cy="881539"/>
          </a:xfrm>
          <a:prstGeom prst="snip2Diag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Fixed gradient</a:t>
            </a:r>
          </a:p>
          <a:p>
            <a:r>
              <a:rPr lang="en-US" dirty="0" smtClean="0"/>
              <a:t>&lt; 5 T/m (mechanical)</a:t>
            </a:r>
          </a:p>
          <a:p>
            <a:r>
              <a:rPr lang="en-US" dirty="0" smtClean="0"/>
              <a:t>+ bolted quads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3460457" y="3392442"/>
            <a:ext cx="1791669" cy="881539"/>
          </a:xfrm>
          <a:prstGeom prst="snip2Diag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Variable gradient</a:t>
            </a:r>
          </a:p>
          <a:p>
            <a:r>
              <a:rPr lang="en-US" dirty="0" smtClean="0"/>
              <a:t>&lt; 5 T/m ± 0.5 T/m </a:t>
            </a:r>
          </a:p>
          <a:p>
            <a:r>
              <a:rPr lang="en-US" dirty="0" smtClean="0"/>
              <a:t>(separate circuits)</a:t>
            </a:r>
          </a:p>
        </p:txBody>
      </p:sp>
      <p:cxnSp>
        <p:nvCxnSpPr>
          <p:cNvPr id="22" name="Connettore 1 21"/>
          <p:cNvCxnSpPr/>
          <p:nvPr/>
        </p:nvCxnSpPr>
        <p:spPr>
          <a:xfrm rot="2700000">
            <a:off x="5876613" y="2187164"/>
            <a:ext cx="0" cy="50400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1 22"/>
          <p:cNvCxnSpPr/>
          <p:nvPr/>
        </p:nvCxnSpPr>
        <p:spPr>
          <a:xfrm rot="-2700000">
            <a:off x="5876613" y="2543546"/>
            <a:ext cx="0" cy="50400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1 23"/>
          <p:cNvCxnSpPr/>
          <p:nvPr/>
        </p:nvCxnSpPr>
        <p:spPr>
          <a:xfrm flipH="1" flipV="1">
            <a:off x="5478779" y="2617355"/>
            <a:ext cx="216000" cy="1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/>
          <p:cNvSpPr txBox="1"/>
          <p:nvPr/>
        </p:nvSpPr>
        <p:spPr>
          <a:xfrm>
            <a:off x="6056079" y="2090377"/>
            <a:ext cx="1131324" cy="367308"/>
          </a:xfrm>
          <a:prstGeom prst="snip2Diag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30 degrees</a:t>
            </a:r>
          </a:p>
        </p:txBody>
      </p:sp>
      <p:sp>
        <p:nvSpPr>
          <p:cNvPr id="27" name="CasellaDiTesto 26"/>
          <p:cNvSpPr txBox="1"/>
          <p:nvPr/>
        </p:nvSpPr>
        <p:spPr>
          <a:xfrm>
            <a:off x="6054804" y="2790567"/>
            <a:ext cx="1131324" cy="367308"/>
          </a:xfrm>
          <a:prstGeom prst="snip2Diag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45 degrees</a:t>
            </a:r>
          </a:p>
        </p:txBody>
      </p:sp>
      <p:cxnSp>
        <p:nvCxnSpPr>
          <p:cNvPr id="28" name="Connettore 1 27"/>
          <p:cNvCxnSpPr/>
          <p:nvPr/>
        </p:nvCxnSpPr>
        <p:spPr>
          <a:xfrm rot="2700000">
            <a:off x="5876613" y="3463928"/>
            <a:ext cx="0" cy="50400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1 28"/>
          <p:cNvCxnSpPr/>
          <p:nvPr/>
        </p:nvCxnSpPr>
        <p:spPr>
          <a:xfrm rot="-2700000">
            <a:off x="5876613" y="3820310"/>
            <a:ext cx="0" cy="50400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1 29"/>
          <p:cNvCxnSpPr/>
          <p:nvPr/>
        </p:nvCxnSpPr>
        <p:spPr>
          <a:xfrm flipH="1" flipV="1">
            <a:off x="5252126" y="3886924"/>
            <a:ext cx="446296" cy="719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sellaDiTesto 30"/>
          <p:cNvSpPr txBox="1"/>
          <p:nvPr/>
        </p:nvSpPr>
        <p:spPr>
          <a:xfrm>
            <a:off x="6056079" y="3367141"/>
            <a:ext cx="1131324" cy="367308"/>
          </a:xfrm>
          <a:prstGeom prst="snip2Diag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30 degrees</a:t>
            </a:r>
          </a:p>
        </p:txBody>
      </p:sp>
      <p:sp>
        <p:nvSpPr>
          <p:cNvPr id="32" name="CasellaDiTesto 31"/>
          <p:cNvSpPr txBox="1"/>
          <p:nvPr/>
        </p:nvSpPr>
        <p:spPr>
          <a:xfrm>
            <a:off x="6054804" y="4067331"/>
            <a:ext cx="1131324" cy="367308"/>
          </a:xfrm>
          <a:prstGeom prst="snip2Diag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45 degrees</a:t>
            </a:r>
          </a:p>
        </p:txBody>
      </p:sp>
      <p:cxnSp>
        <p:nvCxnSpPr>
          <p:cNvPr id="34" name="Connettore 1 33"/>
          <p:cNvCxnSpPr/>
          <p:nvPr/>
        </p:nvCxnSpPr>
        <p:spPr>
          <a:xfrm>
            <a:off x="7472363" y="1504016"/>
            <a:ext cx="1" cy="804598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/>
          <p:cNvSpPr txBox="1"/>
          <p:nvPr/>
        </p:nvSpPr>
        <p:spPr>
          <a:xfrm>
            <a:off x="6959147" y="1111096"/>
            <a:ext cx="1026432" cy="367308"/>
          </a:xfrm>
          <a:prstGeom prst="snip2Diag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70 mm Ø </a:t>
            </a:r>
          </a:p>
        </p:txBody>
      </p:sp>
      <p:cxnSp>
        <p:nvCxnSpPr>
          <p:cNvPr id="36" name="Connettore 1 35"/>
          <p:cNvCxnSpPr/>
          <p:nvPr/>
        </p:nvCxnSpPr>
        <p:spPr>
          <a:xfrm flipH="1" flipV="1">
            <a:off x="7187354" y="2299801"/>
            <a:ext cx="285009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1 38"/>
          <p:cNvCxnSpPr/>
          <p:nvPr/>
        </p:nvCxnSpPr>
        <p:spPr>
          <a:xfrm flipV="1">
            <a:off x="7470458" y="1988332"/>
            <a:ext cx="339523" cy="316472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1 41"/>
          <p:cNvCxnSpPr/>
          <p:nvPr/>
        </p:nvCxnSpPr>
        <p:spPr>
          <a:xfrm flipV="1">
            <a:off x="7461122" y="4266947"/>
            <a:ext cx="3208" cy="53632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1 42"/>
          <p:cNvCxnSpPr/>
          <p:nvPr/>
        </p:nvCxnSpPr>
        <p:spPr>
          <a:xfrm rot="5400000" flipV="1">
            <a:off x="7449597" y="4277812"/>
            <a:ext cx="339523" cy="316472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1 44"/>
          <p:cNvCxnSpPr/>
          <p:nvPr/>
        </p:nvCxnSpPr>
        <p:spPr>
          <a:xfrm flipH="1">
            <a:off x="7132320" y="2796953"/>
            <a:ext cx="332043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asellaDiTesto 45"/>
          <p:cNvSpPr txBox="1"/>
          <p:nvPr/>
        </p:nvSpPr>
        <p:spPr>
          <a:xfrm>
            <a:off x="7746804" y="1624834"/>
            <a:ext cx="1026432" cy="367308"/>
          </a:xfrm>
          <a:prstGeom prst="snip2Diag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 mm Ø </a:t>
            </a:r>
          </a:p>
        </p:txBody>
      </p:sp>
      <p:cxnSp>
        <p:nvCxnSpPr>
          <p:cNvPr id="47" name="Connettore 1 46"/>
          <p:cNvCxnSpPr/>
          <p:nvPr/>
        </p:nvCxnSpPr>
        <p:spPr>
          <a:xfrm rot="2700000" flipH="1" flipV="1">
            <a:off x="7422623" y="2902721"/>
            <a:ext cx="285009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1 47"/>
          <p:cNvCxnSpPr/>
          <p:nvPr/>
        </p:nvCxnSpPr>
        <p:spPr>
          <a:xfrm rot="-2700000" flipH="1" flipV="1">
            <a:off x="7422624" y="2696187"/>
            <a:ext cx="285009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sellaDiTesto 48"/>
          <p:cNvSpPr txBox="1"/>
          <p:nvPr/>
        </p:nvSpPr>
        <p:spPr>
          <a:xfrm>
            <a:off x="7676364" y="2293515"/>
            <a:ext cx="1026432" cy="367308"/>
          </a:xfrm>
          <a:prstGeom prst="snip2Diag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70 mm Ø </a:t>
            </a:r>
          </a:p>
        </p:txBody>
      </p:sp>
      <p:sp>
        <p:nvSpPr>
          <p:cNvPr id="50" name="CasellaDiTesto 49"/>
          <p:cNvSpPr txBox="1"/>
          <p:nvPr/>
        </p:nvSpPr>
        <p:spPr>
          <a:xfrm>
            <a:off x="7676364" y="2719067"/>
            <a:ext cx="1026432" cy="367308"/>
          </a:xfrm>
          <a:prstGeom prst="snip2Diag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 mm Ø </a:t>
            </a:r>
          </a:p>
        </p:txBody>
      </p:sp>
      <p:cxnSp>
        <p:nvCxnSpPr>
          <p:cNvPr id="51" name="Connettore 1 50"/>
          <p:cNvCxnSpPr/>
          <p:nvPr/>
        </p:nvCxnSpPr>
        <p:spPr>
          <a:xfrm flipH="1" flipV="1">
            <a:off x="7189823" y="3719119"/>
            <a:ext cx="285009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1 51"/>
          <p:cNvCxnSpPr/>
          <p:nvPr/>
        </p:nvCxnSpPr>
        <p:spPr>
          <a:xfrm rot="2700000" flipH="1" flipV="1">
            <a:off x="7433093" y="3824887"/>
            <a:ext cx="285009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1 52"/>
          <p:cNvCxnSpPr/>
          <p:nvPr/>
        </p:nvCxnSpPr>
        <p:spPr>
          <a:xfrm rot="-2700000" flipH="1" flipV="1">
            <a:off x="7433094" y="3618353"/>
            <a:ext cx="285009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asellaDiTesto 53"/>
          <p:cNvSpPr txBox="1"/>
          <p:nvPr/>
        </p:nvSpPr>
        <p:spPr>
          <a:xfrm>
            <a:off x="7676364" y="3280062"/>
            <a:ext cx="1026432" cy="367308"/>
          </a:xfrm>
          <a:prstGeom prst="snip2Diag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70 mm Ø </a:t>
            </a:r>
          </a:p>
        </p:txBody>
      </p:sp>
      <p:sp>
        <p:nvSpPr>
          <p:cNvPr id="55" name="CasellaDiTesto 54"/>
          <p:cNvSpPr txBox="1"/>
          <p:nvPr/>
        </p:nvSpPr>
        <p:spPr>
          <a:xfrm>
            <a:off x="7676364" y="3732958"/>
            <a:ext cx="1026432" cy="367308"/>
          </a:xfrm>
          <a:prstGeom prst="snip2Diag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 mm Ø </a:t>
            </a:r>
          </a:p>
        </p:txBody>
      </p:sp>
      <p:cxnSp>
        <p:nvCxnSpPr>
          <p:cNvPr id="57" name="Connettore 1 56"/>
          <p:cNvCxnSpPr/>
          <p:nvPr/>
        </p:nvCxnSpPr>
        <p:spPr>
          <a:xfrm flipH="1" flipV="1">
            <a:off x="7187354" y="4273981"/>
            <a:ext cx="285009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asellaDiTesto 57"/>
          <p:cNvSpPr txBox="1"/>
          <p:nvPr/>
        </p:nvSpPr>
        <p:spPr>
          <a:xfrm>
            <a:off x="6964342" y="4840717"/>
            <a:ext cx="1026432" cy="367308"/>
          </a:xfrm>
          <a:prstGeom prst="snip2Diag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 mm Ø </a:t>
            </a:r>
          </a:p>
        </p:txBody>
      </p:sp>
      <p:sp>
        <p:nvSpPr>
          <p:cNvPr id="59" name="CasellaDiTesto 58"/>
          <p:cNvSpPr txBox="1"/>
          <p:nvPr/>
        </p:nvSpPr>
        <p:spPr>
          <a:xfrm>
            <a:off x="7746804" y="4386330"/>
            <a:ext cx="1026432" cy="367308"/>
          </a:xfrm>
          <a:prstGeom prst="snip2Diag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 mm Ø </a:t>
            </a:r>
          </a:p>
        </p:txBody>
      </p:sp>
    </p:spTree>
    <p:extLst>
      <p:ext uri="{BB962C8B-B14F-4D97-AF65-F5344CB8AC3E}">
        <p14:creationId xmlns:p14="http://schemas.microsoft.com/office/powerpoint/2010/main" val="241154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2;p3"/>
          <p:cNvSpPr txBox="1"/>
          <p:nvPr/>
        </p:nvSpPr>
        <p:spPr>
          <a:xfrm>
            <a:off x="781816" y="220775"/>
            <a:ext cx="6130775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 smtClean="0">
                <a:solidFill>
                  <a:srgbClr val="002E6C"/>
                </a:solidFill>
                <a:latin typeface="Calibri"/>
                <a:ea typeface="Calibri"/>
                <a:cs typeface="Calibri"/>
                <a:sym typeface="Calibri"/>
              </a:rPr>
              <a:t>The Gantry magnet’s tree</a:t>
            </a:r>
            <a:endParaRPr sz="4000" dirty="0">
              <a:solidFill>
                <a:srgbClr val="002E6C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825763" y="2490662"/>
            <a:ext cx="1915413" cy="367308"/>
          </a:xfrm>
          <a:prstGeom prst="snip2DiagRect">
            <a:avLst/>
          </a:prstGeom>
          <a:ln>
            <a:solidFill>
              <a:srgbClr val="07914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Dipole Field, B0 = 4T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731112" y="3592408"/>
            <a:ext cx="2104716" cy="1138654"/>
          </a:xfrm>
          <a:prstGeom prst="snip2DiagRect">
            <a:avLst/>
          </a:prstGeom>
          <a:ln>
            <a:solidFill>
              <a:srgbClr val="07914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Ramp rate:</a:t>
            </a:r>
          </a:p>
          <a:p>
            <a:endParaRPr lang="en-US" dirty="0"/>
          </a:p>
          <a:p>
            <a:r>
              <a:rPr lang="en-US" dirty="0" smtClean="0"/>
              <a:t>0.35 T/s at B0</a:t>
            </a:r>
            <a:r>
              <a:rPr lang="en-US" baseline="-25000" dirty="0" smtClean="0"/>
              <a:t>min</a:t>
            </a:r>
            <a:r>
              <a:rPr lang="en-US" dirty="0" smtClean="0"/>
              <a:t>  (2T)</a:t>
            </a:r>
          </a:p>
          <a:p>
            <a:r>
              <a:rPr lang="en-US" dirty="0" smtClean="0"/>
              <a:t>0.10 T/s </a:t>
            </a:r>
            <a:r>
              <a:rPr lang="en-US" dirty="0"/>
              <a:t>at </a:t>
            </a:r>
            <a:r>
              <a:rPr lang="en-US" dirty="0" smtClean="0"/>
              <a:t>B0</a:t>
            </a:r>
            <a:r>
              <a:rPr lang="en-US" baseline="-25000" dirty="0" smtClean="0"/>
              <a:t>max</a:t>
            </a:r>
            <a:r>
              <a:rPr lang="en-US" dirty="0" smtClean="0"/>
              <a:t> (4T)</a:t>
            </a:r>
            <a:endParaRPr lang="en-US" dirty="0"/>
          </a:p>
        </p:txBody>
      </p:sp>
      <p:cxnSp>
        <p:nvCxnSpPr>
          <p:cNvPr id="10" name="Connettore 1 9"/>
          <p:cNvCxnSpPr>
            <a:stCxn id="3" idx="1"/>
            <a:endCxn id="8" idx="3"/>
          </p:cNvCxnSpPr>
          <p:nvPr/>
        </p:nvCxnSpPr>
        <p:spPr>
          <a:xfrm>
            <a:off x="1783470" y="2857970"/>
            <a:ext cx="0" cy="734438"/>
          </a:xfrm>
          <a:prstGeom prst="line">
            <a:avLst/>
          </a:prstGeom>
          <a:ln w="28575">
            <a:solidFill>
              <a:srgbClr val="0791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 flipH="1">
            <a:off x="1783470" y="3217304"/>
            <a:ext cx="1388352" cy="7885"/>
          </a:xfrm>
          <a:prstGeom prst="line">
            <a:avLst/>
          </a:prstGeom>
          <a:ln w="28575">
            <a:solidFill>
              <a:srgbClr val="0791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13"/>
          <p:cNvCxnSpPr/>
          <p:nvPr/>
        </p:nvCxnSpPr>
        <p:spPr>
          <a:xfrm rot="1800000">
            <a:off x="3315823" y="2691776"/>
            <a:ext cx="0" cy="576000"/>
          </a:xfrm>
          <a:prstGeom prst="line">
            <a:avLst/>
          </a:prstGeom>
          <a:ln w="28575">
            <a:solidFill>
              <a:srgbClr val="0791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/>
        </p:nvCxnSpPr>
        <p:spPr>
          <a:xfrm rot="-1800000">
            <a:off x="3315823" y="3178721"/>
            <a:ext cx="0" cy="57600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3460457" y="2139606"/>
            <a:ext cx="2025964" cy="881539"/>
          </a:xfrm>
          <a:prstGeom prst="snip2DiagRect">
            <a:avLst/>
          </a:prstGeom>
          <a:ln>
            <a:solidFill>
              <a:srgbClr val="07914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Fixed gradient</a:t>
            </a:r>
          </a:p>
          <a:p>
            <a:r>
              <a:rPr lang="en-US" dirty="0" smtClean="0"/>
              <a:t>&lt; 5 T/m (mechanical)</a:t>
            </a:r>
          </a:p>
          <a:p>
            <a:r>
              <a:rPr lang="en-US" dirty="0" smtClean="0"/>
              <a:t>+ bolted quads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3460457" y="3392442"/>
            <a:ext cx="1791669" cy="881539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Variable gradient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 5 T/m ± 0.5 T/m 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(separate circuits)</a:t>
            </a:r>
          </a:p>
        </p:txBody>
      </p:sp>
      <p:cxnSp>
        <p:nvCxnSpPr>
          <p:cNvPr id="22" name="Connettore 1 21"/>
          <p:cNvCxnSpPr/>
          <p:nvPr/>
        </p:nvCxnSpPr>
        <p:spPr>
          <a:xfrm rot="2700000">
            <a:off x="5876613" y="2187164"/>
            <a:ext cx="0" cy="50400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1 22"/>
          <p:cNvCxnSpPr/>
          <p:nvPr/>
        </p:nvCxnSpPr>
        <p:spPr>
          <a:xfrm rot="-2700000">
            <a:off x="5876613" y="2543546"/>
            <a:ext cx="0" cy="504000"/>
          </a:xfrm>
          <a:prstGeom prst="line">
            <a:avLst/>
          </a:prstGeom>
          <a:ln w="28575">
            <a:solidFill>
              <a:srgbClr val="0791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1 23"/>
          <p:cNvCxnSpPr/>
          <p:nvPr/>
        </p:nvCxnSpPr>
        <p:spPr>
          <a:xfrm flipH="1" flipV="1">
            <a:off x="5478779" y="2617355"/>
            <a:ext cx="216000" cy="1"/>
          </a:xfrm>
          <a:prstGeom prst="line">
            <a:avLst/>
          </a:prstGeom>
          <a:ln w="28575">
            <a:solidFill>
              <a:srgbClr val="0791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/>
          <p:cNvSpPr txBox="1"/>
          <p:nvPr/>
        </p:nvSpPr>
        <p:spPr>
          <a:xfrm>
            <a:off x="6056079" y="2090377"/>
            <a:ext cx="1131324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30 degrees</a:t>
            </a:r>
          </a:p>
        </p:txBody>
      </p:sp>
      <p:sp>
        <p:nvSpPr>
          <p:cNvPr id="27" name="CasellaDiTesto 26"/>
          <p:cNvSpPr txBox="1"/>
          <p:nvPr/>
        </p:nvSpPr>
        <p:spPr>
          <a:xfrm>
            <a:off x="6054804" y="2790567"/>
            <a:ext cx="1131324" cy="367308"/>
          </a:xfrm>
          <a:prstGeom prst="snip2DiagRect">
            <a:avLst/>
          </a:prstGeom>
          <a:ln>
            <a:solidFill>
              <a:srgbClr val="07914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45 degrees</a:t>
            </a:r>
          </a:p>
        </p:txBody>
      </p:sp>
      <p:cxnSp>
        <p:nvCxnSpPr>
          <p:cNvPr id="28" name="Connettore 1 27"/>
          <p:cNvCxnSpPr/>
          <p:nvPr/>
        </p:nvCxnSpPr>
        <p:spPr>
          <a:xfrm rot="2700000">
            <a:off x="5876613" y="3463928"/>
            <a:ext cx="0" cy="50400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1 28"/>
          <p:cNvCxnSpPr/>
          <p:nvPr/>
        </p:nvCxnSpPr>
        <p:spPr>
          <a:xfrm rot="-2700000">
            <a:off x="5876613" y="3820310"/>
            <a:ext cx="0" cy="50400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1 29"/>
          <p:cNvCxnSpPr/>
          <p:nvPr/>
        </p:nvCxnSpPr>
        <p:spPr>
          <a:xfrm flipH="1" flipV="1">
            <a:off x="5252126" y="3886924"/>
            <a:ext cx="446296" cy="7195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sellaDiTesto 30"/>
          <p:cNvSpPr txBox="1"/>
          <p:nvPr/>
        </p:nvSpPr>
        <p:spPr>
          <a:xfrm>
            <a:off x="6056079" y="3367141"/>
            <a:ext cx="1131324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30 degrees</a:t>
            </a:r>
          </a:p>
        </p:txBody>
      </p:sp>
      <p:sp>
        <p:nvSpPr>
          <p:cNvPr id="32" name="CasellaDiTesto 31"/>
          <p:cNvSpPr txBox="1"/>
          <p:nvPr/>
        </p:nvSpPr>
        <p:spPr>
          <a:xfrm>
            <a:off x="6054804" y="4067331"/>
            <a:ext cx="1131324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45 degrees</a:t>
            </a:r>
          </a:p>
        </p:txBody>
      </p:sp>
      <p:cxnSp>
        <p:nvCxnSpPr>
          <p:cNvPr id="34" name="Connettore 1 33"/>
          <p:cNvCxnSpPr/>
          <p:nvPr/>
        </p:nvCxnSpPr>
        <p:spPr>
          <a:xfrm>
            <a:off x="7472363" y="1504016"/>
            <a:ext cx="1" cy="804598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/>
          <p:cNvSpPr txBox="1"/>
          <p:nvPr/>
        </p:nvSpPr>
        <p:spPr>
          <a:xfrm>
            <a:off x="6959147" y="1111096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70 mm Ø </a:t>
            </a:r>
          </a:p>
        </p:txBody>
      </p:sp>
      <p:cxnSp>
        <p:nvCxnSpPr>
          <p:cNvPr id="36" name="Connettore 1 35"/>
          <p:cNvCxnSpPr/>
          <p:nvPr/>
        </p:nvCxnSpPr>
        <p:spPr>
          <a:xfrm flipH="1" flipV="1">
            <a:off x="7187354" y="2299801"/>
            <a:ext cx="28500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1 38"/>
          <p:cNvCxnSpPr/>
          <p:nvPr/>
        </p:nvCxnSpPr>
        <p:spPr>
          <a:xfrm flipV="1">
            <a:off x="7470458" y="1988332"/>
            <a:ext cx="339523" cy="316472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1 41"/>
          <p:cNvCxnSpPr/>
          <p:nvPr/>
        </p:nvCxnSpPr>
        <p:spPr>
          <a:xfrm flipV="1">
            <a:off x="7461122" y="4266947"/>
            <a:ext cx="3208" cy="53632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1 42"/>
          <p:cNvCxnSpPr/>
          <p:nvPr/>
        </p:nvCxnSpPr>
        <p:spPr>
          <a:xfrm rot="5400000" flipV="1">
            <a:off x="7449597" y="4277812"/>
            <a:ext cx="339523" cy="316472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1 44"/>
          <p:cNvCxnSpPr/>
          <p:nvPr/>
        </p:nvCxnSpPr>
        <p:spPr>
          <a:xfrm flipH="1">
            <a:off x="7132320" y="2796953"/>
            <a:ext cx="332043" cy="0"/>
          </a:xfrm>
          <a:prstGeom prst="line">
            <a:avLst/>
          </a:prstGeom>
          <a:ln w="28575">
            <a:solidFill>
              <a:srgbClr val="0791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asellaDiTesto 45"/>
          <p:cNvSpPr txBox="1"/>
          <p:nvPr/>
        </p:nvSpPr>
        <p:spPr>
          <a:xfrm>
            <a:off x="7746804" y="1624834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 mm Ø </a:t>
            </a:r>
          </a:p>
        </p:txBody>
      </p:sp>
      <p:cxnSp>
        <p:nvCxnSpPr>
          <p:cNvPr id="47" name="Connettore 1 46"/>
          <p:cNvCxnSpPr/>
          <p:nvPr/>
        </p:nvCxnSpPr>
        <p:spPr>
          <a:xfrm rot="2700000" flipH="1" flipV="1">
            <a:off x="7422623" y="2902721"/>
            <a:ext cx="28500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1 47"/>
          <p:cNvCxnSpPr/>
          <p:nvPr/>
        </p:nvCxnSpPr>
        <p:spPr>
          <a:xfrm rot="-2700000" flipH="1" flipV="1">
            <a:off x="7422624" y="2696187"/>
            <a:ext cx="285009" cy="0"/>
          </a:xfrm>
          <a:prstGeom prst="line">
            <a:avLst/>
          </a:prstGeom>
          <a:ln w="28575">
            <a:solidFill>
              <a:srgbClr val="0791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sellaDiTesto 48"/>
          <p:cNvSpPr txBox="1"/>
          <p:nvPr/>
        </p:nvSpPr>
        <p:spPr>
          <a:xfrm>
            <a:off x="7676364" y="2293515"/>
            <a:ext cx="1026432" cy="367308"/>
          </a:xfrm>
          <a:prstGeom prst="snip2DiagRect">
            <a:avLst/>
          </a:prstGeom>
          <a:ln>
            <a:solidFill>
              <a:srgbClr val="07914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70 mm Ø </a:t>
            </a:r>
          </a:p>
        </p:txBody>
      </p:sp>
      <p:sp>
        <p:nvSpPr>
          <p:cNvPr id="50" name="CasellaDiTesto 49"/>
          <p:cNvSpPr txBox="1"/>
          <p:nvPr/>
        </p:nvSpPr>
        <p:spPr>
          <a:xfrm>
            <a:off x="7676364" y="2719067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 mm Ø </a:t>
            </a:r>
          </a:p>
        </p:txBody>
      </p:sp>
      <p:cxnSp>
        <p:nvCxnSpPr>
          <p:cNvPr id="51" name="Connettore 1 50"/>
          <p:cNvCxnSpPr/>
          <p:nvPr/>
        </p:nvCxnSpPr>
        <p:spPr>
          <a:xfrm flipH="1" flipV="1">
            <a:off x="7189823" y="3719119"/>
            <a:ext cx="28500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1 51"/>
          <p:cNvCxnSpPr/>
          <p:nvPr/>
        </p:nvCxnSpPr>
        <p:spPr>
          <a:xfrm rot="2700000" flipH="1" flipV="1">
            <a:off x="7433093" y="3824887"/>
            <a:ext cx="28500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1 52"/>
          <p:cNvCxnSpPr/>
          <p:nvPr/>
        </p:nvCxnSpPr>
        <p:spPr>
          <a:xfrm rot="-2700000" flipH="1" flipV="1">
            <a:off x="7433094" y="3618353"/>
            <a:ext cx="28500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asellaDiTesto 53"/>
          <p:cNvSpPr txBox="1"/>
          <p:nvPr/>
        </p:nvSpPr>
        <p:spPr>
          <a:xfrm>
            <a:off x="7676364" y="3280062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70 mm Ø </a:t>
            </a:r>
          </a:p>
        </p:txBody>
      </p:sp>
      <p:sp>
        <p:nvSpPr>
          <p:cNvPr id="55" name="CasellaDiTesto 54"/>
          <p:cNvSpPr txBox="1"/>
          <p:nvPr/>
        </p:nvSpPr>
        <p:spPr>
          <a:xfrm>
            <a:off x="7676364" y="3732958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 mm Ø </a:t>
            </a:r>
          </a:p>
        </p:txBody>
      </p:sp>
      <p:cxnSp>
        <p:nvCxnSpPr>
          <p:cNvPr id="57" name="Connettore 1 56"/>
          <p:cNvCxnSpPr/>
          <p:nvPr/>
        </p:nvCxnSpPr>
        <p:spPr>
          <a:xfrm flipH="1" flipV="1">
            <a:off x="7187354" y="4273981"/>
            <a:ext cx="28500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asellaDiTesto 57"/>
          <p:cNvSpPr txBox="1"/>
          <p:nvPr/>
        </p:nvSpPr>
        <p:spPr>
          <a:xfrm>
            <a:off x="6964342" y="4840717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 mm Ø </a:t>
            </a:r>
          </a:p>
        </p:txBody>
      </p:sp>
      <p:sp>
        <p:nvSpPr>
          <p:cNvPr id="59" name="CasellaDiTesto 58"/>
          <p:cNvSpPr txBox="1"/>
          <p:nvPr/>
        </p:nvSpPr>
        <p:spPr>
          <a:xfrm>
            <a:off x="7746804" y="4386330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 mm Ø </a:t>
            </a:r>
          </a:p>
        </p:txBody>
      </p:sp>
    </p:spTree>
    <p:extLst>
      <p:ext uri="{BB962C8B-B14F-4D97-AF65-F5344CB8AC3E}">
        <p14:creationId xmlns:p14="http://schemas.microsoft.com/office/powerpoint/2010/main" val="427870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2;p3"/>
          <p:cNvSpPr txBox="1"/>
          <p:nvPr/>
        </p:nvSpPr>
        <p:spPr>
          <a:xfrm>
            <a:off x="781816" y="220775"/>
            <a:ext cx="6130775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 smtClean="0">
                <a:solidFill>
                  <a:srgbClr val="002E6C"/>
                </a:solidFill>
                <a:latin typeface="Calibri"/>
                <a:ea typeface="Calibri"/>
                <a:cs typeface="Calibri"/>
                <a:sym typeface="Calibri"/>
              </a:rPr>
              <a:t>The Gantry magnet’s tree</a:t>
            </a:r>
            <a:endParaRPr sz="4000" dirty="0">
              <a:solidFill>
                <a:srgbClr val="002E6C"/>
              </a:solidFill>
            </a:endParaRPr>
          </a:p>
        </p:txBody>
      </p:sp>
      <p:sp>
        <p:nvSpPr>
          <p:cNvPr id="63" name="CasellaDiTesto 62"/>
          <p:cNvSpPr txBox="1"/>
          <p:nvPr/>
        </p:nvSpPr>
        <p:spPr>
          <a:xfrm>
            <a:off x="825763" y="1393382"/>
            <a:ext cx="1915413" cy="367308"/>
          </a:xfrm>
          <a:prstGeom prst="snip2DiagRect">
            <a:avLst/>
          </a:prstGeom>
          <a:ln>
            <a:solidFill>
              <a:srgbClr val="07914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Dipole Field, B0 = 4T</a:t>
            </a:r>
          </a:p>
        </p:txBody>
      </p:sp>
      <p:sp>
        <p:nvSpPr>
          <p:cNvPr id="64" name="CasellaDiTesto 63"/>
          <p:cNvSpPr txBox="1"/>
          <p:nvPr/>
        </p:nvSpPr>
        <p:spPr>
          <a:xfrm>
            <a:off x="731112" y="2495128"/>
            <a:ext cx="2104716" cy="1138654"/>
          </a:xfrm>
          <a:prstGeom prst="snip2DiagRect">
            <a:avLst/>
          </a:prstGeom>
          <a:ln>
            <a:solidFill>
              <a:srgbClr val="07914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Ramp rate:</a:t>
            </a:r>
          </a:p>
          <a:p>
            <a:endParaRPr lang="en-US" dirty="0"/>
          </a:p>
          <a:p>
            <a:r>
              <a:rPr lang="en-US" dirty="0" smtClean="0"/>
              <a:t>0.35 T/s at B0</a:t>
            </a:r>
            <a:r>
              <a:rPr lang="en-US" baseline="-25000" dirty="0" smtClean="0"/>
              <a:t>min</a:t>
            </a:r>
            <a:r>
              <a:rPr lang="en-US" dirty="0" smtClean="0"/>
              <a:t>  (2T)</a:t>
            </a:r>
          </a:p>
          <a:p>
            <a:r>
              <a:rPr lang="en-US" dirty="0" smtClean="0"/>
              <a:t>0.10 T/s </a:t>
            </a:r>
            <a:r>
              <a:rPr lang="en-US" dirty="0"/>
              <a:t>at </a:t>
            </a:r>
            <a:r>
              <a:rPr lang="en-US" dirty="0" smtClean="0"/>
              <a:t>B0</a:t>
            </a:r>
            <a:r>
              <a:rPr lang="en-US" baseline="-25000" dirty="0" smtClean="0"/>
              <a:t>max</a:t>
            </a:r>
            <a:r>
              <a:rPr lang="en-US" dirty="0" smtClean="0"/>
              <a:t> (4T)</a:t>
            </a:r>
            <a:endParaRPr lang="en-US" dirty="0"/>
          </a:p>
        </p:txBody>
      </p:sp>
      <p:cxnSp>
        <p:nvCxnSpPr>
          <p:cNvPr id="65" name="Connettore 1 64"/>
          <p:cNvCxnSpPr>
            <a:stCxn id="63" idx="1"/>
            <a:endCxn id="64" idx="3"/>
          </p:cNvCxnSpPr>
          <p:nvPr/>
        </p:nvCxnSpPr>
        <p:spPr>
          <a:xfrm>
            <a:off x="1783470" y="1760690"/>
            <a:ext cx="0" cy="734438"/>
          </a:xfrm>
          <a:prstGeom prst="line">
            <a:avLst/>
          </a:prstGeom>
          <a:ln w="28575">
            <a:solidFill>
              <a:srgbClr val="0791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ttore 1 65"/>
          <p:cNvCxnSpPr/>
          <p:nvPr/>
        </p:nvCxnSpPr>
        <p:spPr>
          <a:xfrm flipH="1">
            <a:off x="1783470" y="2120024"/>
            <a:ext cx="1388352" cy="7885"/>
          </a:xfrm>
          <a:prstGeom prst="line">
            <a:avLst/>
          </a:prstGeom>
          <a:ln w="28575">
            <a:solidFill>
              <a:srgbClr val="0791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ttore 1 66"/>
          <p:cNvCxnSpPr/>
          <p:nvPr/>
        </p:nvCxnSpPr>
        <p:spPr>
          <a:xfrm rot="1800000">
            <a:off x="3315823" y="1594496"/>
            <a:ext cx="0" cy="576000"/>
          </a:xfrm>
          <a:prstGeom prst="line">
            <a:avLst/>
          </a:prstGeom>
          <a:ln w="28575">
            <a:solidFill>
              <a:srgbClr val="0791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ttore 1 67"/>
          <p:cNvCxnSpPr/>
          <p:nvPr/>
        </p:nvCxnSpPr>
        <p:spPr>
          <a:xfrm rot="-1800000">
            <a:off x="3315823" y="2081441"/>
            <a:ext cx="0" cy="57600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CasellaDiTesto 68"/>
          <p:cNvSpPr txBox="1"/>
          <p:nvPr/>
        </p:nvSpPr>
        <p:spPr>
          <a:xfrm>
            <a:off x="3460457" y="1042326"/>
            <a:ext cx="2025964" cy="881539"/>
          </a:xfrm>
          <a:prstGeom prst="snip2DiagRect">
            <a:avLst/>
          </a:prstGeom>
          <a:ln>
            <a:solidFill>
              <a:srgbClr val="07914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Fixed gradient</a:t>
            </a:r>
          </a:p>
          <a:p>
            <a:r>
              <a:rPr lang="en-US" dirty="0" smtClean="0"/>
              <a:t>&lt; 5 T/m (mechanical)</a:t>
            </a:r>
          </a:p>
          <a:p>
            <a:r>
              <a:rPr lang="en-US" dirty="0" smtClean="0"/>
              <a:t>+ bolted quads</a:t>
            </a:r>
          </a:p>
        </p:txBody>
      </p:sp>
      <p:sp>
        <p:nvSpPr>
          <p:cNvPr id="70" name="CasellaDiTesto 69"/>
          <p:cNvSpPr txBox="1"/>
          <p:nvPr/>
        </p:nvSpPr>
        <p:spPr>
          <a:xfrm>
            <a:off x="3460457" y="2295162"/>
            <a:ext cx="1791669" cy="881539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Variable gradient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 5 T/m ± 0.5 T/m 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(separate circuits)</a:t>
            </a:r>
          </a:p>
        </p:txBody>
      </p:sp>
      <p:cxnSp>
        <p:nvCxnSpPr>
          <p:cNvPr id="71" name="Connettore 1 70"/>
          <p:cNvCxnSpPr/>
          <p:nvPr/>
        </p:nvCxnSpPr>
        <p:spPr>
          <a:xfrm rot="2700000">
            <a:off x="5876613" y="1089884"/>
            <a:ext cx="0" cy="50400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ttore 1 71"/>
          <p:cNvCxnSpPr/>
          <p:nvPr/>
        </p:nvCxnSpPr>
        <p:spPr>
          <a:xfrm rot="-2700000">
            <a:off x="5876613" y="1446266"/>
            <a:ext cx="0" cy="504000"/>
          </a:xfrm>
          <a:prstGeom prst="line">
            <a:avLst/>
          </a:prstGeom>
          <a:ln w="28575">
            <a:solidFill>
              <a:srgbClr val="0791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ttore 1 72"/>
          <p:cNvCxnSpPr/>
          <p:nvPr/>
        </p:nvCxnSpPr>
        <p:spPr>
          <a:xfrm flipH="1" flipV="1">
            <a:off x="5478779" y="1520075"/>
            <a:ext cx="216000" cy="1"/>
          </a:xfrm>
          <a:prstGeom prst="line">
            <a:avLst/>
          </a:prstGeom>
          <a:ln w="28575">
            <a:solidFill>
              <a:srgbClr val="0791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CasellaDiTesto 73"/>
          <p:cNvSpPr txBox="1"/>
          <p:nvPr/>
        </p:nvSpPr>
        <p:spPr>
          <a:xfrm>
            <a:off x="6056079" y="993097"/>
            <a:ext cx="1131324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30 degrees</a:t>
            </a:r>
          </a:p>
        </p:txBody>
      </p:sp>
      <p:sp>
        <p:nvSpPr>
          <p:cNvPr id="75" name="CasellaDiTesto 74"/>
          <p:cNvSpPr txBox="1"/>
          <p:nvPr/>
        </p:nvSpPr>
        <p:spPr>
          <a:xfrm>
            <a:off x="6054804" y="1693287"/>
            <a:ext cx="1131324" cy="367308"/>
          </a:xfrm>
          <a:prstGeom prst="snip2DiagRect">
            <a:avLst/>
          </a:prstGeom>
          <a:ln>
            <a:solidFill>
              <a:srgbClr val="07914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45 degrees</a:t>
            </a:r>
          </a:p>
        </p:txBody>
      </p:sp>
      <p:cxnSp>
        <p:nvCxnSpPr>
          <p:cNvPr id="76" name="Connettore 1 75"/>
          <p:cNvCxnSpPr/>
          <p:nvPr/>
        </p:nvCxnSpPr>
        <p:spPr>
          <a:xfrm rot="2700000">
            <a:off x="5876613" y="2366648"/>
            <a:ext cx="0" cy="50400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ttore 1 76"/>
          <p:cNvCxnSpPr/>
          <p:nvPr/>
        </p:nvCxnSpPr>
        <p:spPr>
          <a:xfrm rot="-2700000">
            <a:off x="5876613" y="2723030"/>
            <a:ext cx="0" cy="50400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ttore 1 77"/>
          <p:cNvCxnSpPr/>
          <p:nvPr/>
        </p:nvCxnSpPr>
        <p:spPr>
          <a:xfrm flipH="1" flipV="1">
            <a:off x="5252126" y="2789644"/>
            <a:ext cx="446296" cy="7195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CasellaDiTesto 78"/>
          <p:cNvSpPr txBox="1"/>
          <p:nvPr/>
        </p:nvSpPr>
        <p:spPr>
          <a:xfrm>
            <a:off x="6056079" y="2269861"/>
            <a:ext cx="1131324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30 degrees</a:t>
            </a:r>
          </a:p>
        </p:txBody>
      </p:sp>
      <p:sp>
        <p:nvSpPr>
          <p:cNvPr id="80" name="CasellaDiTesto 79"/>
          <p:cNvSpPr txBox="1"/>
          <p:nvPr/>
        </p:nvSpPr>
        <p:spPr>
          <a:xfrm>
            <a:off x="6054804" y="2970051"/>
            <a:ext cx="1131324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45 degrees</a:t>
            </a:r>
          </a:p>
        </p:txBody>
      </p:sp>
      <p:cxnSp>
        <p:nvCxnSpPr>
          <p:cNvPr id="81" name="Connettore 1 80"/>
          <p:cNvCxnSpPr/>
          <p:nvPr/>
        </p:nvCxnSpPr>
        <p:spPr>
          <a:xfrm>
            <a:off x="7472363" y="406736"/>
            <a:ext cx="1" cy="804598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CasellaDiTesto 81"/>
          <p:cNvSpPr txBox="1"/>
          <p:nvPr/>
        </p:nvSpPr>
        <p:spPr>
          <a:xfrm>
            <a:off x="6959147" y="13816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70 mm Ø </a:t>
            </a:r>
          </a:p>
        </p:txBody>
      </p:sp>
      <p:cxnSp>
        <p:nvCxnSpPr>
          <p:cNvPr id="83" name="Connettore 1 82"/>
          <p:cNvCxnSpPr/>
          <p:nvPr/>
        </p:nvCxnSpPr>
        <p:spPr>
          <a:xfrm flipH="1" flipV="1">
            <a:off x="7187354" y="1202521"/>
            <a:ext cx="28500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ttore 1 83"/>
          <p:cNvCxnSpPr/>
          <p:nvPr/>
        </p:nvCxnSpPr>
        <p:spPr>
          <a:xfrm flipV="1">
            <a:off x="7470458" y="891052"/>
            <a:ext cx="339523" cy="316472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1 84"/>
          <p:cNvCxnSpPr/>
          <p:nvPr/>
        </p:nvCxnSpPr>
        <p:spPr>
          <a:xfrm flipV="1">
            <a:off x="7461122" y="3169667"/>
            <a:ext cx="3208" cy="53632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ttore 1 85"/>
          <p:cNvCxnSpPr/>
          <p:nvPr/>
        </p:nvCxnSpPr>
        <p:spPr>
          <a:xfrm rot="5400000" flipV="1">
            <a:off x="7449597" y="3180532"/>
            <a:ext cx="339523" cy="316472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ttore 1 86"/>
          <p:cNvCxnSpPr/>
          <p:nvPr/>
        </p:nvCxnSpPr>
        <p:spPr>
          <a:xfrm flipH="1">
            <a:off x="7132320" y="1699673"/>
            <a:ext cx="332043" cy="0"/>
          </a:xfrm>
          <a:prstGeom prst="line">
            <a:avLst/>
          </a:prstGeom>
          <a:ln w="28575">
            <a:solidFill>
              <a:srgbClr val="0791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CasellaDiTesto 87"/>
          <p:cNvSpPr txBox="1"/>
          <p:nvPr/>
        </p:nvSpPr>
        <p:spPr>
          <a:xfrm>
            <a:off x="7746804" y="527554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 mm Ø </a:t>
            </a:r>
          </a:p>
        </p:txBody>
      </p:sp>
      <p:cxnSp>
        <p:nvCxnSpPr>
          <p:cNvPr id="89" name="Connettore 1 88"/>
          <p:cNvCxnSpPr/>
          <p:nvPr/>
        </p:nvCxnSpPr>
        <p:spPr>
          <a:xfrm rot="2700000" flipH="1" flipV="1">
            <a:off x="7422623" y="1805441"/>
            <a:ext cx="28500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ttore 1 89"/>
          <p:cNvCxnSpPr/>
          <p:nvPr/>
        </p:nvCxnSpPr>
        <p:spPr>
          <a:xfrm rot="-2700000" flipH="1" flipV="1">
            <a:off x="7422624" y="1598907"/>
            <a:ext cx="285009" cy="0"/>
          </a:xfrm>
          <a:prstGeom prst="line">
            <a:avLst/>
          </a:prstGeom>
          <a:ln w="28575">
            <a:solidFill>
              <a:srgbClr val="0791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CasellaDiTesto 90"/>
          <p:cNvSpPr txBox="1"/>
          <p:nvPr/>
        </p:nvSpPr>
        <p:spPr>
          <a:xfrm>
            <a:off x="7676364" y="1196235"/>
            <a:ext cx="1026432" cy="367308"/>
          </a:xfrm>
          <a:prstGeom prst="snip2DiagRect">
            <a:avLst/>
          </a:prstGeom>
          <a:ln>
            <a:solidFill>
              <a:srgbClr val="07914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70 mm Ø </a:t>
            </a:r>
          </a:p>
        </p:txBody>
      </p:sp>
      <p:sp>
        <p:nvSpPr>
          <p:cNvPr id="92" name="CasellaDiTesto 91"/>
          <p:cNvSpPr txBox="1"/>
          <p:nvPr/>
        </p:nvSpPr>
        <p:spPr>
          <a:xfrm>
            <a:off x="7676364" y="1621787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 mm Ø </a:t>
            </a:r>
          </a:p>
        </p:txBody>
      </p:sp>
      <p:cxnSp>
        <p:nvCxnSpPr>
          <p:cNvPr id="93" name="Connettore 1 92"/>
          <p:cNvCxnSpPr/>
          <p:nvPr/>
        </p:nvCxnSpPr>
        <p:spPr>
          <a:xfrm flipH="1" flipV="1">
            <a:off x="7189823" y="2621839"/>
            <a:ext cx="28500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ttore 1 93"/>
          <p:cNvCxnSpPr/>
          <p:nvPr/>
        </p:nvCxnSpPr>
        <p:spPr>
          <a:xfrm rot="2700000" flipH="1" flipV="1">
            <a:off x="7433093" y="2727607"/>
            <a:ext cx="28500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ttore 1 94"/>
          <p:cNvCxnSpPr/>
          <p:nvPr/>
        </p:nvCxnSpPr>
        <p:spPr>
          <a:xfrm rot="-2700000" flipH="1" flipV="1">
            <a:off x="7433094" y="2521073"/>
            <a:ext cx="28500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CasellaDiTesto 95"/>
          <p:cNvSpPr txBox="1"/>
          <p:nvPr/>
        </p:nvSpPr>
        <p:spPr>
          <a:xfrm>
            <a:off x="7676364" y="2182782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70 mm Ø </a:t>
            </a:r>
          </a:p>
        </p:txBody>
      </p:sp>
      <p:sp>
        <p:nvSpPr>
          <p:cNvPr id="97" name="CasellaDiTesto 96"/>
          <p:cNvSpPr txBox="1"/>
          <p:nvPr/>
        </p:nvSpPr>
        <p:spPr>
          <a:xfrm>
            <a:off x="7676364" y="2635678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 mm Ø </a:t>
            </a:r>
          </a:p>
        </p:txBody>
      </p:sp>
      <p:cxnSp>
        <p:nvCxnSpPr>
          <p:cNvPr id="98" name="Connettore 1 97"/>
          <p:cNvCxnSpPr/>
          <p:nvPr/>
        </p:nvCxnSpPr>
        <p:spPr>
          <a:xfrm flipH="1" flipV="1">
            <a:off x="7187354" y="3176701"/>
            <a:ext cx="28500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CasellaDiTesto 98"/>
          <p:cNvSpPr txBox="1"/>
          <p:nvPr/>
        </p:nvSpPr>
        <p:spPr>
          <a:xfrm>
            <a:off x="6964342" y="3743437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 mm Ø </a:t>
            </a:r>
          </a:p>
        </p:txBody>
      </p:sp>
      <p:sp>
        <p:nvSpPr>
          <p:cNvPr id="100" name="CasellaDiTesto 99"/>
          <p:cNvSpPr txBox="1"/>
          <p:nvPr/>
        </p:nvSpPr>
        <p:spPr>
          <a:xfrm>
            <a:off x="7746804" y="3289050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 mm Ø </a:t>
            </a:r>
          </a:p>
        </p:txBody>
      </p:sp>
      <p:pic>
        <p:nvPicPr>
          <p:cNvPr id="44" name="Picture 4" descr="https://lh4.googleusercontent.com/-V66a7aHWN6jv8sCO9jsSg0ap36v_sV-VVkhtEvm6PyPEwQTzE_X1p5bYdYEt58aiQJVx_sy0dyPQgrKXT_IVpKLCAmmOqLKUrnCXY1SUXEZ7cieM7atLylLr3tL2zyW4C51fbA=s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597" y="2755301"/>
            <a:ext cx="4915605" cy="403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ttore 2 4"/>
          <p:cNvCxnSpPr/>
          <p:nvPr/>
        </p:nvCxnSpPr>
        <p:spPr>
          <a:xfrm flipH="1">
            <a:off x="8034750" y="3761231"/>
            <a:ext cx="0" cy="1692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CasellaDiTesto 6"/>
          <p:cNvSpPr txBox="1"/>
          <p:nvPr/>
        </p:nvSpPr>
        <p:spPr>
          <a:xfrm>
            <a:off x="7329858" y="4351064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5.25 m</a:t>
            </a:r>
            <a:endParaRPr lang="en-US" dirty="0"/>
          </a:p>
        </p:txBody>
      </p:sp>
      <p:cxnSp>
        <p:nvCxnSpPr>
          <p:cNvPr id="56" name="Connettore 2 55"/>
          <p:cNvCxnSpPr/>
          <p:nvPr/>
        </p:nvCxnSpPr>
        <p:spPr>
          <a:xfrm>
            <a:off x="11448510" y="4504952"/>
            <a:ext cx="5874" cy="9936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CasellaDiTesto 59"/>
          <p:cNvSpPr txBox="1"/>
          <p:nvPr/>
        </p:nvSpPr>
        <p:spPr>
          <a:xfrm>
            <a:off x="10790209" y="4835691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3.0 m</a:t>
            </a:r>
            <a:endParaRPr lang="en-US" dirty="0"/>
          </a:p>
        </p:txBody>
      </p:sp>
      <p:cxnSp>
        <p:nvCxnSpPr>
          <p:cNvPr id="61" name="Connettore 2 60"/>
          <p:cNvCxnSpPr/>
          <p:nvPr/>
        </p:nvCxnSpPr>
        <p:spPr>
          <a:xfrm flipH="1" flipV="1">
            <a:off x="7235952" y="5630100"/>
            <a:ext cx="4383024" cy="3308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CasellaDiTesto 61"/>
          <p:cNvSpPr txBox="1"/>
          <p:nvPr/>
        </p:nvSpPr>
        <p:spPr>
          <a:xfrm>
            <a:off x="9128178" y="5668787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13.5 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98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2;p3"/>
          <p:cNvSpPr txBox="1"/>
          <p:nvPr/>
        </p:nvSpPr>
        <p:spPr>
          <a:xfrm>
            <a:off x="781816" y="220775"/>
            <a:ext cx="6130775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 smtClean="0">
                <a:solidFill>
                  <a:srgbClr val="002E6C"/>
                </a:solidFill>
                <a:latin typeface="Calibri"/>
                <a:ea typeface="Calibri"/>
                <a:cs typeface="Calibri"/>
                <a:sym typeface="Calibri"/>
              </a:rPr>
              <a:t>The Gantry magnet’s tree</a:t>
            </a:r>
            <a:endParaRPr sz="4000" dirty="0">
              <a:solidFill>
                <a:srgbClr val="002E6C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825763" y="2490662"/>
            <a:ext cx="1915413" cy="367308"/>
          </a:xfrm>
          <a:prstGeom prst="snip2DiagRect">
            <a:avLst/>
          </a:prstGeom>
          <a:ln>
            <a:solidFill>
              <a:srgbClr val="3366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Dipole Field, B0 = 4T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731112" y="3592408"/>
            <a:ext cx="2104716" cy="1138654"/>
          </a:xfrm>
          <a:prstGeom prst="snip2DiagRect">
            <a:avLst/>
          </a:prstGeom>
          <a:ln>
            <a:solidFill>
              <a:srgbClr val="3366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Ramp rate:</a:t>
            </a:r>
          </a:p>
          <a:p>
            <a:endParaRPr lang="en-US" dirty="0"/>
          </a:p>
          <a:p>
            <a:r>
              <a:rPr lang="en-US" dirty="0" smtClean="0"/>
              <a:t>0.35 T/s at B0</a:t>
            </a:r>
            <a:r>
              <a:rPr lang="en-US" baseline="-25000" dirty="0" smtClean="0"/>
              <a:t>min</a:t>
            </a:r>
            <a:r>
              <a:rPr lang="en-US" dirty="0" smtClean="0"/>
              <a:t>  (2T)</a:t>
            </a:r>
          </a:p>
          <a:p>
            <a:r>
              <a:rPr lang="en-US" dirty="0" smtClean="0"/>
              <a:t>0.10 T/s </a:t>
            </a:r>
            <a:r>
              <a:rPr lang="en-US" dirty="0"/>
              <a:t>at </a:t>
            </a:r>
            <a:r>
              <a:rPr lang="en-US" dirty="0" smtClean="0"/>
              <a:t>B0</a:t>
            </a:r>
            <a:r>
              <a:rPr lang="en-US" baseline="-25000" dirty="0" smtClean="0"/>
              <a:t>max</a:t>
            </a:r>
            <a:r>
              <a:rPr lang="en-US" dirty="0" smtClean="0"/>
              <a:t> (4T)</a:t>
            </a:r>
            <a:endParaRPr lang="en-US" dirty="0"/>
          </a:p>
        </p:txBody>
      </p:sp>
      <p:cxnSp>
        <p:nvCxnSpPr>
          <p:cNvPr id="10" name="Connettore 1 9"/>
          <p:cNvCxnSpPr>
            <a:stCxn id="3" idx="1"/>
            <a:endCxn id="8" idx="3"/>
          </p:cNvCxnSpPr>
          <p:nvPr/>
        </p:nvCxnSpPr>
        <p:spPr>
          <a:xfrm>
            <a:off x="1783470" y="2857970"/>
            <a:ext cx="0" cy="734438"/>
          </a:xfrm>
          <a:prstGeom prst="line">
            <a:avLst/>
          </a:prstGeom>
          <a:ln w="28575">
            <a:solidFill>
              <a:srgbClr val="33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 flipH="1">
            <a:off x="1783470" y="3217304"/>
            <a:ext cx="1388352" cy="7885"/>
          </a:xfrm>
          <a:prstGeom prst="line">
            <a:avLst/>
          </a:prstGeom>
          <a:ln w="28575">
            <a:solidFill>
              <a:srgbClr val="33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13"/>
          <p:cNvCxnSpPr/>
          <p:nvPr/>
        </p:nvCxnSpPr>
        <p:spPr>
          <a:xfrm rot="1800000">
            <a:off x="3315823" y="2691776"/>
            <a:ext cx="0" cy="57600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/>
        </p:nvCxnSpPr>
        <p:spPr>
          <a:xfrm rot="-1800000">
            <a:off x="3315823" y="3178721"/>
            <a:ext cx="0" cy="576000"/>
          </a:xfrm>
          <a:prstGeom prst="line">
            <a:avLst/>
          </a:prstGeom>
          <a:ln w="28575">
            <a:solidFill>
              <a:srgbClr val="33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3460457" y="2139606"/>
            <a:ext cx="2025964" cy="881539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Fixed gradient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&lt; 5 T/m (mechanical)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+ bolted quads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3460457" y="3392442"/>
            <a:ext cx="1791669" cy="881539"/>
          </a:xfrm>
          <a:prstGeom prst="snip2DiagRect">
            <a:avLst/>
          </a:prstGeom>
          <a:ln>
            <a:solidFill>
              <a:srgbClr val="3366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Variable gradient</a:t>
            </a:r>
          </a:p>
          <a:p>
            <a:r>
              <a:rPr lang="en-US" dirty="0" smtClean="0"/>
              <a:t>&lt; 5 T/m ± 0.5 T/m </a:t>
            </a:r>
          </a:p>
          <a:p>
            <a:r>
              <a:rPr lang="en-US" dirty="0" smtClean="0"/>
              <a:t>(separate circuits)</a:t>
            </a:r>
          </a:p>
        </p:txBody>
      </p:sp>
      <p:cxnSp>
        <p:nvCxnSpPr>
          <p:cNvPr id="22" name="Connettore 1 21"/>
          <p:cNvCxnSpPr/>
          <p:nvPr/>
        </p:nvCxnSpPr>
        <p:spPr>
          <a:xfrm rot="2700000">
            <a:off x="5876613" y="2187164"/>
            <a:ext cx="0" cy="50400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1 22"/>
          <p:cNvCxnSpPr/>
          <p:nvPr/>
        </p:nvCxnSpPr>
        <p:spPr>
          <a:xfrm rot="-2700000">
            <a:off x="5876613" y="2543546"/>
            <a:ext cx="0" cy="50400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1 23"/>
          <p:cNvCxnSpPr/>
          <p:nvPr/>
        </p:nvCxnSpPr>
        <p:spPr>
          <a:xfrm flipH="1" flipV="1">
            <a:off x="5478779" y="2617355"/>
            <a:ext cx="216000" cy="1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/>
          <p:cNvSpPr txBox="1"/>
          <p:nvPr/>
        </p:nvSpPr>
        <p:spPr>
          <a:xfrm>
            <a:off x="6056079" y="2090377"/>
            <a:ext cx="1131324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30 degrees</a:t>
            </a:r>
          </a:p>
        </p:txBody>
      </p:sp>
      <p:sp>
        <p:nvSpPr>
          <p:cNvPr id="27" name="CasellaDiTesto 26"/>
          <p:cNvSpPr txBox="1"/>
          <p:nvPr/>
        </p:nvSpPr>
        <p:spPr>
          <a:xfrm>
            <a:off x="6054804" y="2790567"/>
            <a:ext cx="1131324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45 degrees</a:t>
            </a:r>
          </a:p>
        </p:txBody>
      </p:sp>
      <p:cxnSp>
        <p:nvCxnSpPr>
          <p:cNvPr id="28" name="Connettore 1 27"/>
          <p:cNvCxnSpPr/>
          <p:nvPr/>
        </p:nvCxnSpPr>
        <p:spPr>
          <a:xfrm rot="2700000">
            <a:off x="5876613" y="3463928"/>
            <a:ext cx="0" cy="504000"/>
          </a:xfrm>
          <a:prstGeom prst="line">
            <a:avLst/>
          </a:prstGeom>
          <a:ln w="28575">
            <a:solidFill>
              <a:srgbClr val="33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1 28"/>
          <p:cNvCxnSpPr/>
          <p:nvPr/>
        </p:nvCxnSpPr>
        <p:spPr>
          <a:xfrm rot="-2700000">
            <a:off x="5876613" y="3820310"/>
            <a:ext cx="0" cy="50400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1 29"/>
          <p:cNvCxnSpPr/>
          <p:nvPr/>
        </p:nvCxnSpPr>
        <p:spPr>
          <a:xfrm flipH="1" flipV="1">
            <a:off x="5252126" y="3886924"/>
            <a:ext cx="446296" cy="7195"/>
          </a:xfrm>
          <a:prstGeom prst="line">
            <a:avLst/>
          </a:prstGeom>
          <a:ln w="28575">
            <a:solidFill>
              <a:srgbClr val="33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sellaDiTesto 30"/>
          <p:cNvSpPr txBox="1"/>
          <p:nvPr/>
        </p:nvSpPr>
        <p:spPr>
          <a:xfrm>
            <a:off x="6056079" y="3367141"/>
            <a:ext cx="1131324" cy="367308"/>
          </a:xfrm>
          <a:prstGeom prst="snip2DiagRect">
            <a:avLst/>
          </a:prstGeom>
          <a:ln>
            <a:solidFill>
              <a:srgbClr val="3366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30 degrees</a:t>
            </a:r>
          </a:p>
        </p:txBody>
      </p:sp>
      <p:sp>
        <p:nvSpPr>
          <p:cNvPr id="32" name="CasellaDiTesto 31"/>
          <p:cNvSpPr txBox="1"/>
          <p:nvPr/>
        </p:nvSpPr>
        <p:spPr>
          <a:xfrm>
            <a:off x="6054804" y="4067331"/>
            <a:ext cx="1131324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45 degrees</a:t>
            </a:r>
          </a:p>
        </p:txBody>
      </p:sp>
      <p:cxnSp>
        <p:nvCxnSpPr>
          <p:cNvPr id="34" name="Connettore 1 33"/>
          <p:cNvCxnSpPr/>
          <p:nvPr/>
        </p:nvCxnSpPr>
        <p:spPr>
          <a:xfrm>
            <a:off x="7472363" y="1504016"/>
            <a:ext cx="1" cy="804598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/>
          <p:cNvSpPr txBox="1"/>
          <p:nvPr/>
        </p:nvSpPr>
        <p:spPr>
          <a:xfrm>
            <a:off x="6959147" y="1111096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70 mm Ø </a:t>
            </a:r>
          </a:p>
        </p:txBody>
      </p:sp>
      <p:cxnSp>
        <p:nvCxnSpPr>
          <p:cNvPr id="36" name="Connettore 1 35"/>
          <p:cNvCxnSpPr/>
          <p:nvPr/>
        </p:nvCxnSpPr>
        <p:spPr>
          <a:xfrm flipH="1" flipV="1">
            <a:off x="7187354" y="2299801"/>
            <a:ext cx="28500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1 38"/>
          <p:cNvCxnSpPr/>
          <p:nvPr/>
        </p:nvCxnSpPr>
        <p:spPr>
          <a:xfrm flipV="1">
            <a:off x="7470458" y="1988332"/>
            <a:ext cx="339523" cy="316472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1 41"/>
          <p:cNvCxnSpPr/>
          <p:nvPr/>
        </p:nvCxnSpPr>
        <p:spPr>
          <a:xfrm flipV="1">
            <a:off x="7461122" y="4266947"/>
            <a:ext cx="3208" cy="53632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1 42"/>
          <p:cNvCxnSpPr/>
          <p:nvPr/>
        </p:nvCxnSpPr>
        <p:spPr>
          <a:xfrm rot="5400000" flipV="1">
            <a:off x="7449597" y="4277812"/>
            <a:ext cx="339523" cy="316472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1 44"/>
          <p:cNvCxnSpPr/>
          <p:nvPr/>
        </p:nvCxnSpPr>
        <p:spPr>
          <a:xfrm flipH="1">
            <a:off x="7132320" y="2796953"/>
            <a:ext cx="332043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asellaDiTesto 45"/>
          <p:cNvSpPr txBox="1"/>
          <p:nvPr/>
        </p:nvSpPr>
        <p:spPr>
          <a:xfrm>
            <a:off x="7746804" y="1624834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9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0 mm Ø </a:t>
            </a:r>
          </a:p>
        </p:txBody>
      </p:sp>
      <p:cxnSp>
        <p:nvCxnSpPr>
          <p:cNvPr id="47" name="Connettore 1 46"/>
          <p:cNvCxnSpPr/>
          <p:nvPr/>
        </p:nvCxnSpPr>
        <p:spPr>
          <a:xfrm rot="2700000" flipH="1" flipV="1">
            <a:off x="7422623" y="2902721"/>
            <a:ext cx="28500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1 47"/>
          <p:cNvCxnSpPr/>
          <p:nvPr/>
        </p:nvCxnSpPr>
        <p:spPr>
          <a:xfrm rot="-2700000" flipH="1" flipV="1">
            <a:off x="7422624" y="2696187"/>
            <a:ext cx="28500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sellaDiTesto 48"/>
          <p:cNvSpPr txBox="1"/>
          <p:nvPr/>
        </p:nvSpPr>
        <p:spPr>
          <a:xfrm>
            <a:off x="7676364" y="2293515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70 mm Ø </a:t>
            </a:r>
          </a:p>
        </p:txBody>
      </p:sp>
      <p:sp>
        <p:nvSpPr>
          <p:cNvPr id="50" name="CasellaDiTesto 49"/>
          <p:cNvSpPr txBox="1"/>
          <p:nvPr/>
        </p:nvSpPr>
        <p:spPr>
          <a:xfrm>
            <a:off x="7676364" y="2719067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9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0 mm Ø </a:t>
            </a:r>
          </a:p>
        </p:txBody>
      </p:sp>
      <p:cxnSp>
        <p:nvCxnSpPr>
          <p:cNvPr id="51" name="Connettore 1 50"/>
          <p:cNvCxnSpPr/>
          <p:nvPr/>
        </p:nvCxnSpPr>
        <p:spPr>
          <a:xfrm flipH="1" flipV="1">
            <a:off x="7189823" y="3719119"/>
            <a:ext cx="285009" cy="0"/>
          </a:xfrm>
          <a:prstGeom prst="line">
            <a:avLst/>
          </a:prstGeom>
          <a:ln w="28575">
            <a:solidFill>
              <a:srgbClr val="33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1 51"/>
          <p:cNvCxnSpPr/>
          <p:nvPr/>
        </p:nvCxnSpPr>
        <p:spPr>
          <a:xfrm rot="2700000" flipH="1" flipV="1">
            <a:off x="7433093" y="3824887"/>
            <a:ext cx="285009" cy="0"/>
          </a:xfrm>
          <a:prstGeom prst="line">
            <a:avLst/>
          </a:prstGeom>
          <a:ln w="28575">
            <a:solidFill>
              <a:srgbClr val="33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1 52"/>
          <p:cNvCxnSpPr/>
          <p:nvPr/>
        </p:nvCxnSpPr>
        <p:spPr>
          <a:xfrm rot="-2700000" flipH="1" flipV="1">
            <a:off x="7433094" y="3618353"/>
            <a:ext cx="28500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asellaDiTesto 53"/>
          <p:cNvSpPr txBox="1"/>
          <p:nvPr/>
        </p:nvSpPr>
        <p:spPr>
          <a:xfrm>
            <a:off x="7676364" y="3280062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70 mm Ø </a:t>
            </a:r>
          </a:p>
        </p:txBody>
      </p:sp>
      <p:sp>
        <p:nvSpPr>
          <p:cNvPr id="55" name="CasellaDiTesto 54"/>
          <p:cNvSpPr txBox="1"/>
          <p:nvPr/>
        </p:nvSpPr>
        <p:spPr>
          <a:xfrm>
            <a:off x="7676364" y="3732958"/>
            <a:ext cx="1026432" cy="367308"/>
          </a:xfrm>
          <a:prstGeom prst="snip2DiagRect">
            <a:avLst/>
          </a:prstGeom>
          <a:ln>
            <a:solidFill>
              <a:srgbClr val="3366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 mm Ø </a:t>
            </a:r>
          </a:p>
        </p:txBody>
      </p:sp>
      <p:cxnSp>
        <p:nvCxnSpPr>
          <p:cNvPr id="57" name="Connettore 1 56"/>
          <p:cNvCxnSpPr/>
          <p:nvPr/>
        </p:nvCxnSpPr>
        <p:spPr>
          <a:xfrm flipH="1" flipV="1">
            <a:off x="7187354" y="4273981"/>
            <a:ext cx="28500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asellaDiTesto 57"/>
          <p:cNvSpPr txBox="1"/>
          <p:nvPr/>
        </p:nvSpPr>
        <p:spPr>
          <a:xfrm>
            <a:off x="6964342" y="4840717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9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0 mm Ø </a:t>
            </a:r>
          </a:p>
        </p:txBody>
      </p:sp>
      <p:sp>
        <p:nvSpPr>
          <p:cNvPr id="59" name="CasellaDiTesto 58"/>
          <p:cNvSpPr txBox="1"/>
          <p:nvPr/>
        </p:nvSpPr>
        <p:spPr>
          <a:xfrm>
            <a:off x="7746804" y="4386330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9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0 mm Ø </a:t>
            </a:r>
          </a:p>
        </p:txBody>
      </p:sp>
    </p:spTree>
    <p:extLst>
      <p:ext uri="{BB962C8B-B14F-4D97-AF65-F5344CB8AC3E}">
        <p14:creationId xmlns:p14="http://schemas.microsoft.com/office/powerpoint/2010/main" val="95518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2;p3"/>
          <p:cNvSpPr txBox="1"/>
          <p:nvPr/>
        </p:nvSpPr>
        <p:spPr>
          <a:xfrm>
            <a:off x="781816" y="220775"/>
            <a:ext cx="6130775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 smtClean="0">
                <a:solidFill>
                  <a:srgbClr val="002E6C"/>
                </a:solidFill>
                <a:latin typeface="Calibri"/>
                <a:ea typeface="Calibri"/>
                <a:cs typeface="Calibri"/>
                <a:sym typeface="Calibri"/>
              </a:rPr>
              <a:t>The Gantry magnet’s tree</a:t>
            </a:r>
            <a:endParaRPr sz="4000" dirty="0">
              <a:solidFill>
                <a:srgbClr val="002E6C"/>
              </a:solidFill>
            </a:endParaRPr>
          </a:p>
        </p:txBody>
      </p:sp>
      <p:sp>
        <p:nvSpPr>
          <p:cNvPr id="64" name="CasellaDiTesto 63"/>
          <p:cNvSpPr txBox="1"/>
          <p:nvPr/>
        </p:nvSpPr>
        <p:spPr>
          <a:xfrm>
            <a:off x="825763" y="1248602"/>
            <a:ext cx="1915413" cy="367308"/>
          </a:xfrm>
          <a:prstGeom prst="snip2DiagRect">
            <a:avLst/>
          </a:prstGeom>
          <a:ln>
            <a:solidFill>
              <a:srgbClr val="3366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Dipole Field, B0 = 4T</a:t>
            </a:r>
          </a:p>
        </p:txBody>
      </p:sp>
      <p:sp>
        <p:nvSpPr>
          <p:cNvPr id="65" name="CasellaDiTesto 64"/>
          <p:cNvSpPr txBox="1"/>
          <p:nvPr/>
        </p:nvSpPr>
        <p:spPr>
          <a:xfrm>
            <a:off x="731112" y="2350348"/>
            <a:ext cx="2104716" cy="1138654"/>
          </a:xfrm>
          <a:prstGeom prst="snip2DiagRect">
            <a:avLst/>
          </a:prstGeom>
          <a:ln>
            <a:solidFill>
              <a:srgbClr val="3366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Ramp rate:</a:t>
            </a:r>
          </a:p>
          <a:p>
            <a:endParaRPr lang="en-US" dirty="0"/>
          </a:p>
          <a:p>
            <a:r>
              <a:rPr lang="en-US" dirty="0" smtClean="0"/>
              <a:t>0.35 T/s at B0</a:t>
            </a:r>
            <a:r>
              <a:rPr lang="en-US" baseline="-25000" dirty="0" smtClean="0"/>
              <a:t>min</a:t>
            </a:r>
            <a:r>
              <a:rPr lang="en-US" dirty="0" smtClean="0"/>
              <a:t>  (2T)</a:t>
            </a:r>
          </a:p>
          <a:p>
            <a:r>
              <a:rPr lang="en-US" dirty="0" smtClean="0"/>
              <a:t>0.10 T/s </a:t>
            </a:r>
            <a:r>
              <a:rPr lang="en-US" dirty="0"/>
              <a:t>at </a:t>
            </a:r>
            <a:r>
              <a:rPr lang="en-US" dirty="0" smtClean="0"/>
              <a:t>B0</a:t>
            </a:r>
            <a:r>
              <a:rPr lang="en-US" baseline="-25000" dirty="0" smtClean="0"/>
              <a:t>max</a:t>
            </a:r>
            <a:r>
              <a:rPr lang="en-US" dirty="0" smtClean="0"/>
              <a:t> (4T)</a:t>
            </a:r>
            <a:endParaRPr lang="en-US" dirty="0"/>
          </a:p>
        </p:txBody>
      </p:sp>
      <p:cxnSp>
        <p:nvCxnSpPr>
          <p:cNvPr id="66" name="Connettore 1 65"/>
          <p:cNvCxnSpPr>
            <a:stCxn id="64" idx="1"/>
            <a:endCxn id="65" idx="3"/>
          </p:cNvCxnSpPr>
          <p:nvPr/>
        </p:nvCxnSpPr>
        <p:spPr>
          <a:xfrm>
            <a:off x="1783470" y="1615910"/>
            <a:ext cx="0" cy="734438"/>
          </a:xfrm>
          <a:prstGeom prst="line">
            <a:avLst/>
          </a:prstGeom>
          <a:ln w="28575">
            <a:solidFill>
              <a:srgbClr val="33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ttore 1 66"/>
          <p:cNvCxnSpPr/>
          <p:nvPr/>
        </p:nvCxnSpPr>
        <p:spPr>
          <a:xfrm flipH="1">
            <a:off x="1783470" y="1975244"/>
            <a:ext cx="1388352" cy="7885"/>
          </a:xfrm>
          <a:prstGeom prst="line">
            <a:avLst/>
          </a:prstGeom>
          <a:ln w="28575">
            <a:solidFill>
              <a:srgbClr val="33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ttore 1 67"/>
          <p:cNvCxnSpPr/>
          <p:nvPr/>
        </p:nvCxnSpPr>
        <p:spPr>
          <a:xfrm rot="1800000">
            <a:off x="3315823" y="1449716"/>
            <a:ext cx="0" cy="57600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ttore 1 68"/>
          <p:cNvCxnSpPr/>
          <p:nvPr/>
        </p:nvCxnSpPr>
        <p:spPr>
          <a:xfrm rot="-1800000">
            <a:off x="3315823" y="1936661"/>
            <a:ext cx="0" cy="576000"/>
          </a:xfrm>
          <a:prstGeom prst="line">
            <a:avLst/>
          </a:prstGeom>
          <a:ln w="28575">
            <a:solidFill>
              <a:srgbClr val="33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CasellaDiTesto 69"/>
          <p:cNvSpPr txBox="1"/>
          <p:nvPr/>
        </p:nvSpPr>
        <p:spPr>
          <a:xfrm>
            <a:off x="3460457" y="897546"/>
            <a:ext cx="2025964" cy="881539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Fixed gradient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&lt; 5 T/m (mechanical)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+ bolted quads</a:t>
            </a:r>
          </a:p>
        </p:txBody>
      </p:sp>
      <p:sp>
        <p:nvSpPr>
          <p:cNvPr id="71" name="CasellaDiTesto 70"/>
          <p:cNvSpPr txBox="1"/>
          <p:nvPr/>
        </p:nvSpPr>
        <p:spPr>
          <a:xfrm>
            <a:off x="3460457" y="2150382"/>
            <a:ext cx="1791669" cy="881539"/>
          </a:xfrm>
          <a:prstGeom prst="snip2DiagRect">
            <a:avLst/>
          </a:prstGeom>
          <a:ln>
            <a:solidFill>
              <a:srgbClr val="3366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Variable gradient</a:t>
            </a:r>
          </a:p>
          <a:p>
            <a:r>
              <a:rPr lang="en-US" dirty="0" smtClean="0"/>
              <a:t>&lt; 5 T/m ± 0.5 T/m </a:t>
            </a:r>
          </a:p>
          <a:p>
            <a:r>
              <a:rPr lang="en-US" dirty="0" smtClean="0"/>
              <a:t>(separate circuits)</a:t>
            </a:r>
          </a:p>
        </p:txBody>
      </p:sp>
      <p:cxnSp>
        <p:nvCxnSpPr>
          <p:cNvPr id="72" name="Connettore 1 71"/>
          <p:cNvCxnSpPr/>
          <p:nvPr/>
        </p:nvCxnSpPr>
        <p:spPr>
          <a:xfrm rot="2700000">
            <a:off x="5876613" y="945104"/>
            <a:ext cx="0" cy="50400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ttore 1 72"/>
          <p:cNvCxnSpPr/>
          <p:nvPr/>
        </p:nvCxnSpPr>
        <p:spPr>
          <a:xfrm rot="-2700000">
            <a:off x="5876613" y="1301486"/>
            <a:ext cx="0" cy="50400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ttore 1 73"/>
          <p:cNvCxnSpPr/>
          <p:nvPr/>
        </p:nvCxnSpPr>
        <p:spPr>
          <a:xfrm flipH="1" flipV="1">
            <a:off x="5478779" y="1375295"/>
            <a:ext cx="216000" cy="1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CasellaDiTesto 74"/>
          <p:cNvSpPr txBox="1"/>
          <p:nvPr/>
        </p:nvSpPr>
        <p:spPr>
          <a:xfrm>
            <a:off x="6056079" y="848317"/>
            <a:ext cx="1131324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30 degrees</a:t>
            </a:r>
          </a:p>
        </p:txBody>
      </p:sp>
      <p:sp>
        <p:nvSpPr>
          <p:cNvPr id="76" name="CasellaDiTesto 75"/>
          <p:cNvSpPr txBox="1"/>
          <p:nvPr/>
        </p:nvSpPr>
        <p:spPr>
          <a:xfrm>
            <a:off x="6054804" y="1548507"/>
            <a:ext cx="1131324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45 degrees</a:t>
            </a:r>
          </a:p>
        </p:txBody>
      </p:sp>
      <p:cxnSp>
        <p:nvCxnSpPr>
          <p:cNvPr id="77" name="Connettore 1 76"/>
          <p:cNvCxnSpPr/>
          <p:nvPr/>
        </p:nvCxnSpPr>
        <p:spPr>
          <a:xfrm rot="2700000">
            <a:off x="5876613" y="2221868"/>
            <a:ext cx="0" cy="504000"/>
          </a:xfrm>
          <a:prstGeom prst="line">
            <a:avLst/>
          </a:prstGeom>
          <a:ln w="28575">
            <a:solidFill>
              <a:srgbClr val="33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ttore 1 77"/>
          <p:cNvCxnSpPr/>
          <p:nvPr/>
        </p:nvCxnSpPr>
        <p:spPr>
          <a:xfrm rot="-2700000">
            <a:off x="5876613" y="2578250"/>
            <a:ext cx="0" cy="50400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1 78"/>
          <p:cNvCxnSpPr/>
          <p:nvPr/>
        </p:nvCxnSpPr>
        <p:spPr>
          <a:xfrm flipH="1" flipV="1">
            <a:off x="5252126" y="2644864"/>
            <a:ext cx="446296" cy="7195"/>
          </a:xfrm>
          <a:prstGeom prst="line">
            <a:avLst/>
          </a:prstGeom>
          <a:ln w="28575">
            <a:solidFill>
              <a:srgbClr val="33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CasellaDiTesto 79"/>
          <p:cNvSpPr txBox="1"/>
          <p:nvPr/>
        </p:nvSpPr>
        <p:spPr>
          <a:xfrm>
            <a:off x="6056079" y="2125081"/>
            <a:ext cx="1131324" cy="367308"/>
          </a:xfrm>
          <a:prstGeom prst="snip2DiagRect">
            <a:avLst/>
          </a:prstGeom>
          <a:ln>
            <a:solidFill>
              <a:srgbClr val="3366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30 degrees</a:t>
            </a:r>
          </a:p>
        </p:txBody>
      </p:sp>
      <p:sp>
        <p:nvSpPr>
          <p:cNvPr id="81" name="CasellaDiTesto 80"/>
          <p:cNvSpPr txBox="1"/>
          <p:nvPr/>
        </p:nvSpPr>
        <p:spPr>
          <a:xfrm>
            <a:off x="6054804" y="2825271"/>
            <a:ext cx="1131324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45 degrees</a:t>
            </a:r>
          </a:p>
        </p:txBody>
      </p:sp>
      <p:cxnSp>
        <p:nvCxnSpPr>
          <p:cNvPr id="82" name="Connettore 1 81"/>
          <p:cNvCxnSpPr/>
          <p:nvPr/>
        </p:nvCxnSpPr>
        <p:spPr>
          <a:xfrm>
            <a:off x="7472363" y="261956"/>
            <a:ext cx="1" cy="804598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CasellaDiTesto 82"/>
          <p:cNvSpPr txBox="1"/>
          <p:nvPr/>
        </p:nvSpPr>
        <p:spPr>
          <a:xfrm>
            <a:off x="6451126" y="43770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70 mm Ø </a:t>
            </a:r>
          </a:p>
        </p:txBody>
      </p:sp>
      <p:cxnSp>
        <p:nvCxnSpPr>
          <p:cNvPr id="84" name="Connettore 1 83"/>
          <p:cNvCxnSpPr/>
          <p:nvPr/>
        </p:nvCxnSpPr>
        <p:spPr>
          <a:xfrm flipH="1" flipV="1">
            <a:off x="7187354" y="1057741"/>
            <a:ext cx="28500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1 84"/>
          <p:cNvCxnSpPr/>
          <p:nvPr/>
        </p:nvCxnSpPr>
        <p:spPr>
          <a:xfrm flipV="1">
            <a:off x="7470458" y="746272"/>
            <a:ext cx="339523" cy="316472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ttore 1 85"/>
          <p:cNvCxnSpPr/>
          <p:nvPr/>
        </p:nvCxnSpPr>
        <p:spPr>
          <a:xfrm flipV="1">
            <a:off x="7461122" y="3024887"/>
            <a:ext cx="3208" cy="53632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ttore 1 86"/>
          <p:cNvCxnSpPr/>
          <p:nvPr/>
        </p:nvCxnSpPr>
        <p:spPr>
          <a:xfrm rot="5400000" flipV="1">
            <a:off x="7449597" y="3035752"/>
            <a:ext cx="339523" cy="316472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ttore 1 87"/>
          <p:cNvCxnSpPr/>
          <p:nvPr/>
        </p:nvCxnSpPr>
        <p:spPr>
          <a:xfrm flipH="1">
            <a:off x="7132320" y="1554893"/>
            <a:ext cx="332043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CasellaDiTesto 88"/>
          <p:cNvSpPr txBox="1"/>
          <p:nvPr/>
        </p:nvSpPr>
        <p:spPr>
          <a:xfrm>
            <a:off x="7746804" y="382774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9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0 mm Ø </a:t>
            </a:r>
          </a:p>
        </p:txBody>
      </p:sp>
      <p:cxnSp>
        <p:nvCxnSpPr>
          <p:cNvPr id="90" name="Connettore 1 89"/>
          <p:cNvCxnSpPr/>
          <p:nvPr/>
        </p:nvCxnSpPr>
        <p:spPr>
          <a:xfrm rot="2700000" flipH="1" flipV="1">
            <a:off x="7422623" y="1660661"/>
            <a:ext cx="28500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ttore 1 90"/>
          <p:cNvCxnSpPr/>
          <p:nvPr/>
        </p:nvCxnSpPr>
        <p:spPr>
          <a:xfrm rot="-2700000" flipH="1" flipV="1">
            <a:off x="7422624" y="1454127"/>
            <a:ext cx="28500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CasellaDiTesto 91"/>
          <p:cNvSpPr txBox="1"/>
          <p:nvPr/>
        </p:nvSpPr>
        <p:spPr>
          <a:xfrm>
            <a:off x="7676364" y="1051455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70 mm Ø </a:t>
            </a:r>
          </a:p>
        </p:txBody>
      </p:sp>
      <p:sp>
        <p:nvSpPr>
          <p:cNvPr id="93" name="CasellaDiTesto 92"/>
          <p:cNvSpPr txBox="1"/>
          <p:nvPr/>
        </p:nvSpPr>
        <p:spPr>
          <a:xfrm>
            <a:off x="7676364" y="1477007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9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0 mm Ø </a:t>
            </a:r>
          </a:p>
        </p:txBody>
      </p:sp>
      <p:cxnSp>
        <p:nvCxnSpPr>
          <p:cNvPr id="94" name="Connettore 1 93"/>
          <p:cNvCxnSpPr/>
          <p:nvPr/>
        </p:nvCxnSpPr>
        <p:spPr>
          <a:xfrm flipH="1" flipV="1">
            <a:off x="7189823" y="2477059"/>
            <a:ext cx="285009" cy="0"/>
          </a:xfrm>
          <a:prstGeom prst="line">
            <a:avLst/>
          </a:prstGeom>
          <a:ln w="28575">
            <a:solidFill>
              <a:srgbClr val="33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ttore 1 94"/>
          <p:cNvCxnSpPr/>
          <p:nvPr/>
        </p:nvCxnSpPr>
        <p:spPr>
          <a:xfrm rot="2700000" flipH="1" flipV="1">
            <a:off x="7433093" y="2582827"/>
            <a:ext cx="285009" cy="0"/>
          </a:xfrm>
          <a:prstGeom prst="line">
            <a:avLst/>
          </a:prstGeom>
          <a:ln w="28575">
            <a:solidFill>
              <a:srgbClr val="33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ttore 1 95"/>
          <p:cNvCxnSpPr/>
          <p:nvPr/>
        </p:nvCxnSpPr>
        <p:spPr>
          <a:xfrm rot="-2700000" flipH="1" flipV="1">
            <a:off x="7433094" y="2376293"/>
            <a:ext cx="28500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CasellaDiTesto 96"/>
          <p:cNvSpPr txBox="1"/>
          <p:nvPr/>
        </p:nvSpPr>
        <p:spPr>
          <a:xfrm>
            <a:off x="7676364" y="2038002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70 mm Ø </a:t>
            </a:r>
          </a:p>
        </p:txBody>
      </p:sp>
      <p:cxnSp>
        <p:nvCxnSpPr>
          <p:cNvPr id="99" name="Connettore 1 98"/>
          <p:cNvCxnSpPr/>
          <p:nvPr/>
        </p:nvCxnSpPr>
        <p:spPr>
          <a:xfrm flipH="1" flipV="1">
            <a:off x="7187354" y="3031921"/>
            <a:ext cx="28500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CasellaDiTesto 99"/>
          <p:cNvSpPr txBox="1"/>
          <p:nvPr/>
        </p:nvSpPr>
        <p:spPr>
          <a:xfrm>
            <a:off x="6964342" y="3598657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9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0 mm Ø </a:t>
            </a:r>
          </a:p>
        </p:txBody>
      </p:sp>
      <p:sp>
        <p:nvSpPr>
          <p:cNvPr id="101" name="CasellaDiTesto 100"/>
          <p:cNvSpPr txBox="1"/>
          <p:nvPr/>
        </p:nvSpPr>
        <p:spPr>
          <a:xfrm>
            <a:off x="7746804" y="3144270"/>
            <a:ext cx="1026432" cy="367308"/>
          </a:xfrm>
          <a:prstGeom prst="snip2Diag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9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0 mm Ø </a:t>
            </a:r>
          </a:p>
        </p:txBody>
      </p:sp>
      <p:pic>
        <p:nvPicPr>
          <p:cNvPr id="3074" name="Picture 2" descr="https://lh6.googleusercontent.com/rrEOM243G9T3ndt0bUzJpGq7BVIle705NiKIeuFzdEfDf4d2RMAXVYOx5w8WqKYDoreckSdfm8zfuccGRTVG6ZsE4J9EreOHcTnTBbuO7noqgOkqEx02PevGXR-cHzx8Sv1qiKw=s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260" y="2753927"/>
            <a:ext cx="4880838" cy="403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" name="CasellaDiTesto 97"/>
          <p:cNvSpPr txBox="1"/>
          <p:nvPr/>
        </p:nvSpPr>
        <p:spPr>
          <a:xfrm>
            <a:off x="7676364" y="2490898"/>
            <a:ext cx="1026432" cy="367308"/>
          </a:xfrm>
          <a:prstGeom prst="snip2DiagRect">
            <a:avLst/>
          </a:prstGeom>
          <a:ln>
            <a:solidFill>
              <a:srgbClr val="3366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 mm Ø </a:t>
            </a:r>
          </a:p>
        </p:txBody>
      </p:sp>
      <p:cxnSp>
        <p:nvCxnSpPr>
          <p:cNvPr id="44" name="Connettore 2 43"/>
          <p:cNvCxnSpPr/>
          <p:nvPr/>
        </p:nvCxnSpPr>
        <p:spPr>
          <a:xfrm>
            <a:off x="8872950" y="3537697"/>
            <a:ext cx="4350" cy="21620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CasellaDiTesto 55"/>
          <p:cNvSpPr txBox="1"/>
          <p:nvPr/>
        </p:nvSpPr>
        <p:spPr>
          <a:xfrm>
            <a:off x="8177512" y="4387161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6.4 m</a:t>
            </a:r>
            <a:endParaRPr lang="en-US" dirty="0"/>
          </a:p>
        </p:txBody>
      </p:sp>
      <p:cxnSp>
        <p:nvCxnSpPr>
          <p:cNvPr id="60" name="Connettore 2 59"/>
          <p:cNvCxnSpPr/>
          <p:nvPr/>
        </p:nvCxnSpPr>
        <p:spPr>
          <a:xfrm>
            <a:off x="11795493" y="4387161"/>
            <a:ext cx="0" cy="131259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CasellaDiTesto 60"/>
          <p:cNvSpPr txBox="1"/>
          <p:nvPr/>
        </p:nvSpPr>
        <p:spPr>
          <a:xfrm>
            <a:off x="11163589" y="4771727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.0 m</a:t>
            </a:r>
            <a:endParaRPr lang="en-US" dirty="0"/>
          </a:p>
        </p:txBody>
      </p:sp>
      <p:cxnSp>
        <p:nvCxnSpPr>
          <p:cNvPr id="62" name="Connettore 2 61"/>
          <p:cNvCxnSpPr/>
          <p:nvPr/>
        </p:nvCxnSpPr>
        <p:spPr>
          <a:xfrm flipH="1" flipV="1">
            <a:off x="7609332" y="5948485"/>
            <a:ext cx="4383024" cy="3308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CasellaDiTesto 62"/>
          <p:cNvSpPr txBox="1"/>
          <p:nvPr/>
        </p:nvSpPr>
        <p:spPr>
          <a:xfrm>
            <a:off x="9501558" y="5987172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12. 9m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68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2;p3"/>
          <p:cNvSpPr txBox="1"/>
          <p:nvPr/>
        </p:nvSpPr>
        <p:spPr>
          <a:xfrm>
            <a:off x="781816" y="220775"/>
            <a:ext cx="591241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 smtClean="0">
                <a:solidFill>
                  <a:srgbClr val="002E6C"/>
                </a:solidFill>
                <a:latin typeface="Calibri"/>
                <a:cs typeface="Calibri"/>
                <a:sym typeface="Calibri"/>
              </a:rPr>
              <a:t>Comparison criteria</a:t>
            </a:r>
            <a:endParaRPr sz="4000" dirty="0">
              <a:solidFill>
                <a:srgbClr val="002E6C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907577" y="1453487"/>
            <a:ext cx="84001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Different configurations </a:t>
            </a:r>
            <a:r>
              <a:rPr lang="en-US" sz="1600" dirty="0"/>
              <a:t>m</a:t>
            </a:r>
            <a:r>
              <a:rPr lang="en-US" sz="1600" dirty="0" smtClean="0"/>
              <a:t>ust be evaluated with common and objective criteria.</a:t>
            </a:r>
          </a:p>
          <a:p>
            <a:r>
              <a:rPr lang="en-US" sz="1600" dirty="0" smtClean="0"/>
              <a:t>The cost estimation would provide a solid and easy parameter for the comparison*</a:t>
            </a:r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The same work is ongoing for all the main aspects, i.e. mechanics, magnet design,</a:t>
            </a:r>
          </a:p>
          <a:p>
            <a:r>
              <a:rPr lang="en-US" sz="1600" dirty="0" smtClean="0"/>
              <a:t>beam optics solutions, building costs, etc.</a:t>
            </a:r>
          </a:p>
          <a:p>
            <a:endParaRPr lang="en-US" sz="16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781816" y="6241183"/>
            <a:ext cx="9567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  <a:r>
              <a:rPr lang="en-US" dirty="0" smtClean="0"/>
              <a:t>(so that we can compare apples with apples)</a:t>
            </a:r>
          </a:p>
        </p:txBody>
      </p:sp>
    </p:spTree>
    <p:extLst>
      <p:ext uri="{BB962C8B-B14F-4D97-AF65-F5344CB8AC3E}">
        <p14:creationId xmlns:p14="http://schemas.microsoft.com/office/powerpoint/2010/main" val="353381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2;p3"/>
          <p:cNvSpPr txBox="1"/>
          <p:nvPr/>
        </p:nvSpPr>
        <p:spPr>
          <a:xfrm>
            <a:off x="781816" y="220775"/>
            <a:ext cx="591241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 smtClean="0">
                <a:solidFill>
                  <a:srgbClr val="002E6C"/>
                </a:solidFill>
                <a:latin typeface="Calibri"/>
                <a:cs typeface="Calibri"/>
                <a:sym typeface="Calibri"/>
              </a:rPr>
              <a:t>Comparison criteria</a:t>
            </a:r>
            <a:endParaRPr sz="4000" dirty="0">
              <a:solidFill>
                <a:srgbClr val="002E6C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907577" y="1453487"/>
            <a:ext cx="77178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Different configurations must be evaluated with common and objective criteria.</a:t>
            </a:r>
          </a:p>
          <a:p>
            <a:r>
              <a:rPr lang="en-GB" sz="1600" dirty="0"/>
              <a:t>The cost estimation would provide a solid and easy parameter for the comparison*</a:t>
            </a:r>
          </a:p>
          <a:p>
            <a:endParaRPr lang="en-US" sz="1600" dirty="0"/>
          </a:p>
          <a:p>
            <a:r>
              <a:rPr lang="en-US" sz="1600" dirty="0" smtClean="0"/>
              <a:t> </a:t>
            </a:r>
          </a:p>
          <a:p>
            <a:endParaRPr lang="en-US" sz="1600" dirty="0" smtClean="0"/>
          </a:p>
          <a:p>
            <a:r>
              <a:rPr lang="en-US" sz="1600" dirty="0" smtClean="0"/>
              <a:t>We propose to use the following parameters: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Estimated cost of the magnets</a:t>
            </a:r>
            <a:br>
              <a:rPr lang="en-US" sz="1600" dirty="0" smtClean="0"/>
            </a:b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Required R&amp;D: cost and time</a:t>
            </a:r>
            <a:br>
              <a:rPr lang="en-US" sz="1600" dirty="0" smtClean="0"/>
            </a:b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Design feasibility in 3 years </a:t>
            </a:r>
            <a:br>
              <a:rPr lang="en-US" sz="1600" dirty="0" smtClean="0"/>
            </a:br>
            <a:r>
              <a:rPr lang="en-US" sz="1600" dirty="0" smtClean="0"/>
              <a:t>(estimated probability of success) </a:t>
            </a:r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781816" y="6241183"/>
            <a:ext cx="9567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  <a:r>
              <a:rPr lang="en-US" dirty="0" smtClean="0"/>
              <a:t>(so that we can compare apples with apples)</a:t>
            </a:r>
          </a:p>
        </p:txBody>
      </p:sp>
      <p:sp>
        <p:nvSpPr>
          <p:cNvPr id="6" name="Rettangolo 5"/>
          <p:cNvSpPr/>
          <p:nvPr/>
        </p:nvSpPr>
        <p:spPr>
          <a:xfrm>
            <a:off x="1235122" y="3159452"/>
            <a:ext cx="2920621" cy="3753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Connettore 2 6"/>
          <p:cNvCxnSpPr/>
          <p:nvPr/>
        </p:nvCxnSpPr>
        <p:spPr>
          <a:xfrm flipV="1">
            <a:off x="4247764" y="3364173"/>
            <a:ext cx="1080000" cy="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5419785" y="2540398"/>
            <a:ext cx="5518674" cy="206210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SC magnets probably represents the main contribution to the gantry cost. We should evaluate the cost in terms of:</a:t>
            </a:r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Fixed costs (e.g. find machines and tools)</a:t>
            </a:r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Variable costs (e.g. amount of superconductors)</a:t>
            </a:r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Number of required magnets (small series, spares, etc.)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1492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2;p3"/>
          <p:cNvSpPr txBox="1"/>
          <p:nvPr/>
        </p:nvSpPr>
        <p:spPr>
          <a:xfrm>
            <a:off x="781816" y="220775"/>
            <a:ext cx="591241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 smtClean="0">
                <a:solidFill>
                  <a:srgbClr val="002E6C"/>
                </a:solidFill>
                <a:latin typeface="Calibri"/>
                <a:cs typeface="Calibri"/>
                <a:sym typeface="Calibri"/>
              </a:rPr>
              <a:t>Comparison criteria</a:t>
            </a:r>
            <a:endParaRPr sz="4000" dirty="0">
              <a:solidFill>
                <a:srgbClr val="002E6C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907577" y="1453487"/>
            <a:ext cx="77178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Different configurations must be evaluated with common and objective criteria.</a:t>
            </a:r>
          </a:p>
          <a:p>
            <a:r>
              <a:rPr lang="en-GB" sz="1600" dirty="0"/>
              <a:t>The cost estimation would provide a solid and easy parameter for the comparison*</a:t>
            </a:r>
          </a:p>
          <a:p>
            <a:endParaRPr lang="en-US" sz="1600" dirty="0"/>
          </a:p>
          <a:p>
            <a:r>
              <a:rPr lang="en-US" sz="1600" dirty="0" smtClean="0"/>
              <a:t> </a:t>
            </a:r>
          </a:p>
          <a:p>
            <a:endParaRPr lang="en-US" sz="1600" dirty="0" smtClean="0"/>
          </a:p>
          <a:p>
            <a:r>
              <a:rPr lang="en-US" sz="1600" dirty="0" smtClean="0"/>
              <a:t>We propose to use the following parameters: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Estimated cost of the magnets</a:t>
            </a:r>
            <a:br>
              <a:rPr lang="en-US" sz="1600" dirty="0" smtClean="0"/>
            </a:b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Required R&amp;D: cost and time</a:t>
            </a:r>
            <a:br>
              <a:rPr lang="en-US" sz="1600" dirty="0" smtClean="0"/>
            </a:b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Design feasibility in 3 years </a:t>
            </a:r>
            <a:br>
              <a:rPr lang="en-US" sz="1600" dirty="0" smtClean="0"/>
            </a:br>
            <a:r>
              <a:rPr lang="en-US" sz="1600" dirty="0" smtClean="0"/>
              <a:t>(estimated probability of success) </a:t>
            </a:r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781816" y="6241183"/>
            <a:ext cx="9567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  <a:r>
              <a:rPr lang="en-US" dirty="0" smtClean="0"/>
              <a:t>(so that we can compare apples with apples)</a:t>
            </a:r>
          </a:p>
        </p:txBody>
      </p:sp>
      <p:sp>
        <p:nvSpPr>
          <p:cNvPr id="6" name="Rettangolo 5"/>
          <p:cNvSpPr/>
          <p:nvPr/>
        </p:nvSpPr>
        <p:spPr>
          <a:xfrm>
            <a:off x="1211876" y="4114794"/>
            <a:ext cx="3271414" cy="7028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Connettore 2 6"/>
          <p:cNvCxnSpPr/>
          <p:nvPr/>
        </p:nvCxnSpPr>
        <p:spPr>
          <a:xfrm flipV="1">
            <a:off x="4561662" y="4490114"/>
            <a:ext cx="1080000" cy="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5720034" y="4197726"/>
            <a:ext cx="4337562" cy="58477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 too ambitious and aggressive design could be a major threat </a:t>
            </a:r>
            <a:r>
              <a:rPr lang="en-US" sz="1600" dirty="0"/>
              <a:t>for </a:t>
            </a:r>
            <a:r>
              <a:rPr lang="en-US" sz="1600" dirty="0" smtClean="0"/>
              <a:t>the project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564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8414</TotalTime>
  <Words>666</Words>
  <Application>Microsoft Office PowerPoint</Application>
  <PresentationFormat>Widescreen</PresentationFormat>
  <Paragraphs>170</Paragraphs>
  <Slides>9</Slides>
  <Notes>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2" baseType="lpstr">
      <vt:lpstr>Arial</vt:lpstr>
      <vt:lpstr>Calibri</vt:lpstr>
      <vt:lpstr>Custom Design</vt:lpstr>
      <vt:lpstr>Comparison between magnet configurations for C-ions gantry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Explorative Optics for a C-ion gantry</dc:title>
  <dc:creator>Microsoft Office User</dc:creator>
  <cp:lastModifiedBy>Felcini Enrico</cp:lastModifiedBy>
  <cp:revision>105</cp:revision>
  <dcterms:created xsi:type="dcterms:W3CDTF">2019-12-09T11:54:53Z</dcterms:created>
  <dcterms:modified xsi:type="dcterms:W3CDTF">2021-09-21T07:13:55Z</dcterms:modified>
</cp:coreProperties>
</file>