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303" r:id="rId6"/>
    <p:sldId id="277" r:id="rId7"/>
    <p:sldId id="280" r:id="rId8"/>
    <p:sldId id="302" r:id="rId9"/>
    <p:sldId id="281" r:id="rId10"/>
    <p:sldId id="279" r:id="rId11"/>
    <p:sldId id="282" r:id="rId12"/>
    <p:sldId id="284" r:id="rId13"/>
    <p:sldId id="285" r:id="rId14"/>
    <p:sldId id="291" r:id="rId15"/>
    <p:sldId id="288" r:id="rId16"/>
    <p:sldId id="289" r:id="rId17"/>
    <p:sldId id="296" r:id="rId18"/>
    <p:sldId id="290" r:id="rId19"/>
    <p:sldId id="293" r:id="rId20"/>
    <p:sldId id="294" r:id="rId21"/>
    <p:sldId id="297" r:id="rId22"/>
    <p:sldId id="298" r:id="rId23"/>
    <p:sldId id="299" r:id="rId24"/>
    <p:sldId id="295" r:id="rId25"/>
    <p:sldId id="300" r:id="rId26"/>
    <p:sldId id="301" r:id="rId27"/>
    <p:sldId id="292" r:id="rId28"/>
    <p:sldId id="266" r:id="rId2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2E4"/>
    <a:srgbClr val="5A5A5A"/>
    <a:srgbClr val="00E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39" d="100"/>
          <a:sy n="139" d="100"/>
        </p:scale>
        <p:origin x="-108" y="-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24/09/2021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24/09/2021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R. Bruce, 2021.09.28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R. Bruce, 2021.09.28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cds.cern.ch/record/2724830?ln=en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40/epjp/s13360-021-01685-5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cds.cern.ch/record/272275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edms.cern.ch/document/2377765/1" TargetMode="External"/><Relationship Id="rId4" Type="http://schemas.openxmlformats.org/officeDocument/2006/relationships/hyperlink" Target="https://indico.cern.ch/event/910499/contributions/3830163/attachments/2032002/3402257/2020.05.05--WP2_heavy_ion_OP_performance_HL_Run3.pdf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://cds.cern.ch/record/2724830?ln=en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ds.cern.ch/record/265017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140/epjp/s13360-021-01685-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Options for ion operational scenarios with increased performance 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R. </a:t>
            </a:r>
            <a:r>
              <a:rPr lang="en-GB" dirty="0" smtClean="0"/>
              <a:t>Bruce</a:t>
            </a:r>
          </a:p>
          <a:p>
            <a:r>
              <a:rPr lang="en-GB" dirty="0" smtClean="0"/>
              <a:t>Acknowledgement</a:t>
            </a:r>
            <a:r>
              <a:rPr lang="en-GB" dirty="0" smtClean="0"/>
              <a:t>: H. </a:t>
            </a:r>
            <a:r>
              <a:rPr lang="en-GB" dirty="0" err="1" smtClean="0"/>
              <a:t>Bartosik</a:t>
            </a:r>
            <a:r>
              <a:rPr lang="en-GB" dirty="0" smtClean="0"/>
              <a:t>, G. </a:t>
            </a:r>
            <a:r>
              <a:rPr lang="en-GB" dirty="0" err="1" smtClean="0"/>
              <a:t>Iadarola</a:t>
            </a:r>
            <a:r>
              <a:rPr lang="en-GB" dirty="0"/>
              <a:t>, J.M. Jowett</a:t>
            </a:r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WP2 meeting, 28/09/2021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5400160" cy="540000"/>
          </a:xfrm>
        </p:spPr>
        <p:txBody>
          <a:bodyPr/>
          <a:lstStyle/>
          <a:p>
            <a:r>
              <a:rPr lang="en-US" dirty="0" smtClean="0"/>
              <a:t>Decreased crossing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71550"/>
            <a:ext cx="5953046" cy="288148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Smaller </a:t>
            </a:r>
            <a:r>
              <a:rPr lang="en-US" dirty="0" smtClean="0"/>
              <a:t>crossing angle </a:t>
            </a:r>
            <a:r>
              <a:rPr lang="en-US" dirty="0" smtClean="0"/>
              <a:t>limited </a:t>
            </a:r>
            <a:r>
              <a:rPr lang="en-US" dirty="0"/>
              <a:t>by </a:t>
            </a:r>
            <a:r>
              <a:rPr lang="en-US" dirty="0" smtClean="0"/>
              <a:t>beam-beam and parasitic collisions</a:t>
            </a:r>
          </a:p>
          <a:p>
            <a:pPr lvl="1"/>
            <a:r>
              <a:rPr lang="en-US" dirty="0" smtClean="0"/>
              <a:t>Good </a:t>
            </a:r>
            <a:r>
              <a:rPr lang="en-US" dirty="0"/>
              <a:t>hope </a:t>
            </a:r>
            <a:r>
              <a:rPr lang="en-US" dirty="0" smtClean="0"/>
              <a:t>that decrease is possible (see </a:t>
            </a:r>
            <a:r>
              <a:rPr lang="en-US" dirty="0"/>
              <a:t>talk by Sofia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At IP2, have UPPER 100 </a:t>
            </a:r>
            <a:r>
              <a:rPr lang="en-US" dirty="0" err="1" smtClean="0"/>
              <a:t>urad</a:t>
            </a:r>
            <a:r>
              <a:rPr lang="en-US" dirty="0" smtClean="0"/>
              <a:t> limit from ZDC </a:t>
            </a:r>
            <a:r>
              <a:rPr lang="en-US" dirty="0" smtClean="0"/>
              <a:t>acceptance</a:t>
            </a:r>
          </a:p>
          <a:p>
            <a:pPr lvl="1"/>
            <a:endParaRPr lang="en-US" dirty="0"/>
          </a:p>
          <a:p>
            <a:r>
              <a:rPr lang="en-US" dirty="0"/>
              <a:t>At IP8: no preference from </a:t>
            </a:r>
            <a:r>
              <a:rPr lang="en-US" dirty="0" err="1"/>
              <a:t>LHCb</a:t>
            </a:r>
            <a:r>
              <a:rPr lang="en-US" dirty="0"/>
              <a:t> on spectrometer polarity.</a:t>
            </a:r>
          </a:p>
          <a:p>
            <a:pPr lvl="1"/>
            <a:r>
              <a:rPr lang="en-US" dirty="0"/>
              <a:t>Could use opposite polarity of spectrometer to crossing bump, e.g. </a:t>
            </a:r>
            <a:r>
              <a:rPr lang="en-US" dirty="0" smtClean="0"/>
              <a:t>half external </a:t>
            </a:r>
            <a:r>
              <a:rPr lang="en-US" dirty="0"/>
              <a:t>angle = -235 </a:t>
            </a:r>
            <a:r>
              <a:rPr lang="el-GR" dirty="0"/>
              <a:t>μ</a:t>
            </a:r>
            <a:r>
              <a:rPr lang="en-US" dirty="0"/>
              <a:t>rad, spectrometer = +135 </a:t>
            </a:r>
            <a:r>
              <a:rPr lang="el-GR" dirty="0"/>
              <a:t>μ</a:t>
            </a:r>
            <a:r>
              <a:rPr lang="en-US" dirty="0" smtClean="0"/>
              <a:t>rad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First try: using 100 </a:t>
            </a:r>
            <a:r>
              <a:rPr lang="el-GR" dirty="0"/>
              <a:t>μ</a:t>
            </a:r>
            <a:r>
              <a:rPr lang="en-US" dirty="0"/>
              <a:t>rad net half angle at </a:t>
            </a:r>
            <a:r>
              <a:rPr lang="en-US" dirty="0" smtClean="0"/>
              <a:t>IP1/5, as already in baseline for IP2 – better, but not enough</a:t>
            </a:r>
          </a:p>
          <a:p>
            <a:endParaRPr lang="en-US" dirty="0" smtClean="0"/>
          </a:p>
          <a:p>
            <a:r>
              <a:rPr lang="en-US" dirty="0" smtClean="0"/>
              <a:t>Second try: using 70 </a:t>
            </a:r>
            <a:r>
              <a:rPr lang="en-US" dirty="0" err="1" smtClean="0"/>
              <a:t>urad</a:t>
            </a:r>
            <a:r>
              <a:rPr lang="en-US" dirty="0" smtClean="0"/>
              <a:t> net half angle at all IPs, as studied by Sofia – </a:t>
            </a:r>
            <a:r>
              <a:rPr lang="en-US" dirty="0" smtClean="0">
                <a:solidFill>
                  <a:srgbClr val="1202E4"/>
                </a:solidFill>
              </a:rPr>
              <a:t>almost there, still miss 2% in best case</a:t>
            </a:r>
            <a:endParaRPr lang="en-US" dirty="0">
              <a:solidFill>
                <a:srgbClr val="1202E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558" y="1923678"/>
            <a:ext cx="3015917" cy="1654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2" y="3723878"/>
            <a:ext cx="9082278" cy="1397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190" y="131582"/>
            <a:ext cx="3051810" cy="1707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46358" y="-20538"/>
            <a:ext cx="2230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Net crossing 100/100/100/305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50807" y="1790695"/>
            <a:ext cx="1890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Net crossing 70/70/70/70</a:t>
            </a:r>
          </a:p>
        </p:txBody>
      </p:sp>
    </p:spTree>
    <p:extLst>
      <p:ext uri="{BB962C8B-B14F-4D97-AF65-F5344CB8AC3E}">
        <p14:creationId xmlns:p14="http://schemas.microsoft.com/office/powerpoint/2010/main" val="308073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515" y="135000"/>
            <a:ext cx="5966677" cy="540000"/>
          </a:xfrm>
        </p:spPr>
        <p:txBody>
          <a:bodyPr/>
          <a:lstStyle/>
          <a:p>
            <a:r>
              <a:rPr lang="en-US" dirty="0" smtClean="0"/>
              <a:t>Smaller crossing, smaller IP8 </a:t>
            </a:r>
            <a:r>
              <a:rPr lang="el-GR" dirty="0" smtClean="0"/>
              <a:t>β</a:t>
            </a:r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14401"/>
            <a:ext cx="5328592" cy="259345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Assuming 100 </a:t>
            </a:r>
            <a:r>
              <a:rPr lang="el-GR" dirty="0" smtClean="0"/>
              <a:t>μ</a:t>
            </a:r>
            <a:r>
              <a:rPr lang="en-US" dirty="0" smtClean="0"/>
              <a:t>rad net half angle at all IPs, </a:t>
            </a:r>
            <a:r>
              <a:rPr lang="el-GR" dirty="0" smtClean="0"/>
              <a:t>β</a:t>
            </a:r>
            <a:r>
              <a:rPr lang="en-US" dirty="0" smtClean="0"/>
              <a:t>*=1m at IP8: very close to targets: miss by 2% in best scheme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1202E4"/>
                </a:solidFill>
              </a:rPr>
              <a:t>Assuming 70 </a:t>
            </a:r>
            <a:r>
              <a:rPr lang="el-GR" dirty="0">
                <a:solidFill>
                  <a:srgbClr val="1202E4"/>
                </a:solidFill>
              </a:rPr>
              <a:t>μ</a:t>
            </a:r>
            <a:r>
              <a:rPr lang="en-US" dirty="0">
                <a:solidFill>
                  <a:srgbClr val="1202E4"/>
                </a:solidFill>
              </a:rPr>
              <a:t>rad net angle at all IPs, </a:t>
            </a:r>
            <a:r>
              <a:rPr lang="el-GR" dirty="0">
                <a:solidFill>
                  <a:srgbClr val="1202E4"/>
                </a:solidFill>
              </a:rPr>
              <a:t>β</a:t>
            </a:r>
            <a:r>
              <a:rPr lang="en-US" dirty="0">
                <a:solidFill>
                  <a:srgbClr val="1202E4"/>
                </a:solidFill>
              </a:rPr>
              <a:t>*=1m at IP8: reach target exactly </a:t>
            </a:r>
            <a:r>
              <a:rPr lang="en-US" dirty="0"/>
              <a:t>at IP1/2/5, get more at IP8</a:t>
            </a:r>
          </a:p>
          <a:p>
            <a:pPr lvl="1"/>
            <a:r>
              <a:rPr lang="en-US" dirty="0"/>
              <a:t>Could consider switching between filling schemes during the run to distribute more to IP1/2/5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189" y="135000"/>
            <a:ext cx="2940368" cy="165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55290"/>
            <a:ext cx="9054656" cy="1408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772" y="2077005"/>
            <a:ext cx="2973705" cy="1646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00192" y="1923678"/>
            <a:ext cx="23952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70 </a:t>
            </a:r>
            <a:r>
              <a:rPr lang="en-US" sz="1100" i="1" dirty="0" err="1" smtClean="0">
                <a:solidFill>
                  <a:srgbClr val="5A5A5A"/>
                </a:solidFill>
                <a:cs typeface="Calibri" panose="020F0502020204030204" pitchFamily="34" charset="0"/>
              </a:rPr>
              <a:t>urad</a:t>
            </a:r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 net at all IPs; </a:t>
            </a:r>
            <a:r>
              <a:rPr lang="el-GR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β</a:t>
            </a:r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*=1m @ IP8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00192" y="5884"/>
            <a:ext cx="24737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100 </a:t>
            </a:r>
            <a:r>
              <a:rPr lang="en-US" sz="1100" i="1" dirty="0" err="1" smtClean="0">
                <a:solidFill>
                  <a:srgbClr val="5A5A5A"/>
                </a:solidFill>
                <a:cs typeface="Calibri" panose="020F0502020204030204" pitchFamily="34" charset="0"/>
              </a:rPr>
              <a:t>urad</a:t>
            </a:r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 net at all IPs; </a:t>
            </a:r>
            <a:r>
              <a:rPr lang="el-GR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β</a:t>
            </a:r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*=1m @ IP8</a:t>
            </a:r>
          </a:p>
        </p:txBody>
      </p:sp>
    </p:spTree>
    <p:extLst>
      <p:ext uri="{BB962C8B-B14F-4D97-AF65-F5344CB8AC3E}">
        <p14:creationId xmlns:p14="http://schemas.microsoft.com/office/powerpoint/2010/main" val="66974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Decreased </a:t>
            </a:r>
            <a:r>
              <a:rPr lang="el-GR" dirty="0" smtClean="0"/>
              <a:t>β</a:t>
            </a:r>
            <a:r>
              <a:rPr lang="en-US" dirty="0" smtClean="0"/>
              <a:t>* at all 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43558"/>
            <a:ext cx="4392048" cy="2665461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Decreasing </a:t>
            </a:r>
            <a:r>
              <a:rPr lang="el-GR" dirty="0"/>
              <a:t>β</a:t>
            </a:r>
            <a:r>
              <a:rPr lang="en-US" dirty="0" smtClean="0"/>
              <a:t>* only, even to 40 cm at IP1/2/5 and 50 cm at IP8, keeping nominal crossing: still no scheme satisfying all – IP1/5 </a:t>
            </a:r>
            <a:r>
              <a:rPr lang="en-US" dirty="0" smtClean="0"/>
              <a:t>limiting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1202E4"/>
                </a:solidFill>
              </a:rPr>
              <a:t>100 </a:t>
            </a:r>
            <a:r>
              <a:rPr lang="en-US" dirty="0" err="1" smtClean="0">
                <a:solidFill>
                  <a:srgbClr val="1202E4"/>
                </a:solidFill>
              </a:rPr>
              <a:t>urad</a:t>
            </a:r>
            <a:r>
              <a:rPr lang="en-US" dirty="0" smtClean="0">
                <a:solidFill>
                  <a:srgbClr val="1202E4"/>
                </a:solidFill>
              </a:rPr>
              <a:t> crossing at all IPs, </a:t>
            </a:r>
            <a:r>
              <a:rPr lang="el-GR" dirty="0" smtClean="0">
                <a:solidFill>
                  <a:srgbClr val="1202E4"/>
                </a:solidFill>
              </a:rPr>
              <a:t>β</a:t>
            </a:r>
            <a:r>
              <a:rPr lang="en-US" dirty="0" smtClean="0">
                <a:solidFill>
                  <a:srgbClr val="1202E4"/>
                </a:solidFill>
              </a:rPr>
              <a:t>*=0.45 m at IP1/2/5, </a:t>
            </a:r>
            <a:r>
              <a:rPr lang="el-GR" dirty="0">
                <a:solidFill>
                  <a:srgbClr val="1202E4"/>
                </a:solidFill>
              </a:rPr>
              <a:t>β</a:t>
            </a:r>
            <a:r>
              <a:rPr lang="en-US" dirty="0" smtClean="0">
                <a:solidFill>
                  <a:srgbClr val="1202E4"/>
                </a:solidFill>
              </a:rPr>
              <a:t>*=1m at IP8 =&gt; Reach targets </a:t>
            </a:r>
            <a:r>
              <a:rPr lang="en-US" dirty="0" smtClean="0"/>
              <a:t>at all IPs with one scheme, with quite some margin at IP8 </a:t>
            </a:r>
          </a:p>
          <a:p>
            <a:pPr lvl="1"/>
            <a:r>
              <a:rPr lang="en-US" dirty="0" smtClean="0"/>
              <a:t>Could consider switching filling schemes throughout the run to get more margin also at </a:t>
            </a:r>
            <a:r>
              <a:rPr lang="en-US" dirty="0" smtClean="0"/>
              <a:t>IP1/2/5 – to be discussed and agreed with the experiments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984" y="843558"/>
            <a:ext cx="385881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5" y="3758167"/>
            <a:ext cx="906570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2160" y="699542"/>
            <a:ext cx="1999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/>
              <a:t>β</a:t>
            </a:r>
            <a:r>
              <a:rPr lang="en-US" sz="1200" dirty="0" smtClean="0"/>
              <a:t>*=45/45/100cm, 100 </a:t>
            </a:r>
            <a:r>
              <a:rPr lang="en-US" sz="1200" dirty="0" err="1" smtClean="0"/>
              <a:t>urad</a:t>
            </a:r>
            <a:endParaRPr lang="en-US" sz="1200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070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Pushed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3887992" cy="244943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Assuming aggressively </a:t>
            </a:r>
            <a:r>
              <a:rPr lang="el-GR" dirty="0" smtClean="0"/>
              <a:t>β</a:t>
            </a:r>
            <a:r>
              <a:rPr lang="en-US" dirty="0" smtClean="0"/>
              <a:t>*=40 cm at IP1/2/5, </a:t>
            </a:r>
            <a:r>
              <a:rPr lang="el-GR" dirty="0"/>
              <a:t>β</a:t>
            </a:r>
            <a:r>
              <a:rPr lang="en-US" dirty="0" smtClean="0"/>
              <a:t>*=50 cm at IP8, 100 </a:t>
            </a:r>
            <a:r>
              <a:rPr lang="en-US" dirty="0" err="1" smtClean="0"/>
              <a:t>urad</a:t>
            </a:r>
            <a:r>
              <a:rPr lang="en-US" dirty="0" smtClean="0"/>
              <a:t> net angle at all </a:t>
            </a:r>
            <a:r>
              <a:rPr lang="en-US" dirty="0" err="1" smtClean="0"/>
              <a:t>Ips</a:t>
            </a:r>
            <a:r>
              <a:rPr lang="en-US" dirty="0" smtClean="0"/>
              <a:t> =&gt; </a:t>
            </a:r>
            <a:r>
              <a:rPr lang="en-US" dirty="0" smtClean="0">
                <a:solidFill>
                  <a:srgbClr val="1202E4"/>
                </a:solidFill>
              </a:rPr>
              <a:t>comfortably reach targets with some margins for several filling </a:t>
            </a:r>
            <a:r>
              <a:rPr lang="en-US" dirty="0" smtClean="0">
                <a:solidFill>
                  <a:srgbClr val="1202E4"/>
                </a:solidFill>
              </a:rPr>
              <a:t>schemes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This configuration might not be feasible – further studies required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37" y="906724"/>
            <a:ext cx="421957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19223"/>
            <a:ext cx="9020816" cy="1272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34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leveling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14401"/>
            <a:ext cx="5256584" cy="360156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Increasing IP8 </a:t>
            </a:r>
            <a:r>
              <a:rPr lang="en-US" dirty="0" err="1" smtClean="0"/>
              <a:t>levelling</a:t>
            </a:r>
            <a:r>
              <a:rPr lang="en-US" dirty="0" smtClean="0"/>
              <a:t> target L=to 1.5E27</a:t>
            </a:r>
          </a:p>
          <a:p>
            <a:pPr lvl="1"/>
            <a:r>
              <a:rPr lang="en-US" dirty="0" smtClean="0"/>
              <a:t>Note: in 2015 quench test, quenched at </a:t>
            </a:r>
            <a:r>
              <a:rPr lang="en-US" dirty="0" smtClean="0"/>
              <a:t>L=2.3E27</a:t>
            </a:r>
            <a:endParaRPr lang="en-US" dirty="0" smtClean="0"/>
          </a:p>
          <a:p>
            <a:pPr lvl="1"/>
            <a:r>
              <a:rPr lang="en-US" dirty="0"/>
              <a:t>Don’t know if we can do this </a:t>
            </a:r>
            <a:r>
              <a:rPr lang="en-US" dirty="0" smtClean="0"/>
              <a:t>in IP8 – limiting luminosity might be different. Needs further </a:t>
            </a:r>
            <a:r>
              <a:rPr lang="en-US" dirty="0" smtClean="0"/>
              <a:t>study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Increasing IP1/2/5 </a:t>
            </a:r>
            <a:r>
              <a:rPr lang="en-US" dirty="0" err="1" smtClean="0"/>
              <a:t>levelling</a:t>
            </a:r>
            <a:r>
              <a:rPr lang="en-US" dirty="0" smtClean="0"/>
              <a:t> to L=7E27</a:t>
            </a:r>
          </a:p>
          <a:p>
            <a:pPr lvl="1"/>
            <a:r>
              <a:rPr lang="en-US" dirty="0" smtClean="0"/>
              <a:t>Will be slightly above </a:t>
            </a:r>
            <a:r>
              <a:rPr lang="en-US" dirty="0" smtClean="0"/>
              <a:t>limiting 50 </a:t>
            </a:r>
            <a:r>
              <a:rPr lang="en-US" dirty="0" smtClean="0"/>
              <a:t>kHz rate at ALICE in the beginning of the fill – possibly </a:t>
            </a:r>
            <a:r>
              <a:rPr lang="en-US" dirty="0" smtClean="0"/>
              <a:t>OK, to be seen</a:t>
            </a:r>
            <a:endParaRPr lang="en-US" dirty="0" smtClean="0"/>
          </a:p>
          <a:p>
            <a:pPr lvl="1"/>
            <a:r>
              <a:rPr lang="en-US" dirty="0" smtClean="0"/>
              <a:t>Used as tentative </a:t>
            </a:r>
            <a:r>
              <a:rPr lang="en-US" dirty="0" err="1" smtClean="0"/>
              <a:t>levelling</a:t>
            </a:r>
            <a:r>
              <a:rPr lang="en-US" dirty="0" smtClean="0"/>
              <a:t> value in previous iteration at Chamonix </a:t>
            </a:r>
            <a:r>
              <a:rPr lang="en-US" dirty="0" smtClean="0"/>
              <a:t>2017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Result: </a:t>
            </a:r>
            <a:r>
              <a:rPr lang="en-US" dirty="0" smtClean="0">
                <a:solidFill>
                  <a:srgbClr val="1202E4"/>
                </a:solidFill>
              </a:rPr>
              <a:t>Increasing </a:t>
            </a:r>
            <a:r>
              <a:rPr lang="en-US" dirty="0" err="1" smtClean="0">
                <a:solidFill>
                  <a:srgbClr val="1202E4"/>
                </a:solidFill>
              </a:rPr>
              <a:t>levelling</a:t>
            </a:r>
            <a:r>
              <a:rPr lang="en-US" dirty="0" smtClean="0">
                <a:solidFill>
                  <a:srgbClr val="1202E4"/>
                </a:solidFill>
              </a:rPr>
              <a:t> targets </a:t>
            </a:r>
            <a:r>
              <a:rPr lang="en-US" dirty="0" smtClean="0">
                <a:solidFill>
                  <a:srgbClr val="1202E4"/>
                </a:solidFill>
              </a:rPr>
              <a:t>to these values alone is not </a:t>
            </a:r>
            <a:r>
              <a:rPr lang="en-US" dirty="0" smtClean="0">
                <a:solidFill>
                  <a:srgbClr val="1202E4"/>
                </a:solidFill>
              </a:rPr>
              <a:t>enough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1202E4"/>
                </a:solidFill>
              </a:rPr>
              <a:t>In combination with 100 </a:t>
            </a:r>
            <a:r>
              <a:rPr lang="en-US" dirty="0" err="1" smtClean="0">
                <a:solidFill>
                  <a:srgbClr val="1202E4"/>
                </a:solidFill>
              </a:rPr>
              <a:t>urad</a:t>
            </a:r>
            <a:r>
              <a:rPr lang="en-US" dirty="0" smtClean="0">
                <a:solidFill>
                  <a:srgbClr val="1202E4"/>
                </a:solidFill>
              </a:rPr>
              <a:t> net half crossing at all IPs and </a:t>
            </a:r>
            <a:r>
              <a:rPr lang="el-GR" dirty="0" smtClean="0">
                <a:solidFill>
                  <a:srgbClr val="1202E4"/>
                </a:solidFill>
              </a:rPr>
              <a:t>β</a:t>
            </a:r>
            <a:r>
              <a:rPr lang="en-US" dirty="0" smtClean="0">
                <a:solidFill>
                  <a:srgbClr val="1202E4"/>
                </a:solidFill>
              </a:rPr>
              <a:t>*=1m at IP8: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2% short for any single scheme</a:t>
            </a:r>
          </a:p>
          <a:p>
            <a:pPr lvl="1"/>
            <a:r>
              <a:rPr lang="en-US" dirty="0" smtClean="0">
                <a:solidFill>
                  <a:srgbClr val="1202E4"/>
                </a:solidFill>
              </a:rPr>
              <a:t>Can reach targets if we combine two filling schemes</a:t>
            </a:r>
            <a:r>
              <a:rPr lang="en-US" dirty="0" smtClean="0"/>
              <a:t>, running half of the time with each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039779"/>
            <a:ext cx="2947035" cy="1620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914401"/>
            <a:ext cx="294703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12160" y="725964"/>
            <a:ext cx="27895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Higher </a:t>
            </a:r>
            <a:r>
              <a:rPr lang="en-US" sz="1100" i="1" dirty="0" err="1" smtClean="0">
                <a:solidFill>
                  <a:srgbClr val="5A5A5A"/>
                </a:solidFill>
                <a:cs typeface="Calibri" panose="020F0502020204030204" pitchFamily="34" charset="0"/>
              </a:rPr>
              <a:t>levelling</a:t>
            </a:r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 targets, otherwise </a:t>
            </a:r>
            <a:r>
              <a:rPr lang="en-US" sz="1100" i="1" dirty="0" err="1" smtClean="0">
                <a:solidFill>
                  <a:srgbClr val="5A5A5A"/>
                </a:solidFill>
                <a:cs typeface="Calibri" panose="020F0502020204030204" pitchFamily="34" charset="0"/>
              </a:rPr>
              <a:t>basline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52120" y="2859782"/>
            <a:ext cx="32335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Higher </a:t>
            </a:r>
            <a:r>
              <a:rPr lang="en-US" sz="1100" i="1" dirty="0" err="1" smtClean="0">
                <a:solidFill>
                  <a:srgbClr val="5A5A5A"/>
                </a:solidFill>
                <a:cs typeface="Calibri" panose="020F0502020204030204" pitchFamily="34" charset="0"/>
              </a:rPr>
              <a:t>levelling</a:t>
            </a:r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 targets, 100 </a:t>
            </a:r>
            <a:r>
              <a:rPr lang="en-US" sz="1100" i="1" dirty="0" err="1" smtClean="0">
                <a:solidFill>
                  <a:srgbClr val="5A5A5A"/>
                </a:solidFill>
                <a:cs typeface="Calibri" panose="020F0502020204030204" pitchFamily="34" charset="0"/>
              </a:rPr>
              <a:t>urad</a:t>
            </a:r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, </a:t>
            </a:r>
            <a:r>
              <a:rPr lang="el-GR" sz="1100" i="1" dirty="0">
                <a:solidFill>
                  <a:srgbClr val="5A5A5A"/>
                </a:solidFill>
                <a:cs typeface="Calibri" panose="020F0502020204030204" pitchFamily="34" charset="0"/>
              </a:rPr>
              <a:t>β*=1</a:t>
            </a:r>
            <a:r>
              <a:rPr lang="en-US" sz="1100" i="1" dirty="0">
                <a:solidFill>
                  <a:srgbClr val="5A5A5A"/>
                </a:solidFill>
                <a:cs typeface="Calibri" panose="020F0502020204030204" pitchFamily="34" charset="0"/>
              </a:rPr>
              <a:t>m at </a:t>
            </a:r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IP8</a:t>
            </a:r>
          </a:p>
        </p:txBody>
      </p:sp>
    </p:spTree>
    <p:extLst>
      <p:ext uri="{BB962C8B-B14F-4D97-AF65-F5344CB8AC3E}">
        <p14:creationId xmlns:p14="http://schemas.microsoft.com/office/powerpoint/2010/main" val="150060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</a:t>
            </a:r>
            <a:r>
              <a:rPr lang="en-US" dirty="0" err="1" smtClean="0"/>
              <a:t>Pb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7574"/>
            <a:ext cx="3815984" cy="36004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Missing a factor 2 at </a:t>
            </a:r>
            <a:r>
              <a:rPr lang="en-US" dirty="0" err="1" smtClean="0"/>
              <a:t>LHCb</a:t>
            </a:r>
            <a:r>
              <a:rPr lang="en-US" dirty="0" smtClean="0"/>
              <a:t> – not easy…. </a:t>
            </a:r>
            <a:r>
              <a:rPr lang="en-US" dirty="0" smtClean="0">
                <a:solidFill>
                  <a:srgbClr val="FF0000"/>
                </a:solidFill>
              </a:rPr>
              <a:t>Need significant improvement</a:t>
            </a:r>
          </a:p>
          <a:p>
            <a:endParaRPr lang="en-US" dirty="0" smtClean="0"/>
          </a:p>
          <a:p>
            <a:r>
              <a:rPr lang="en-US" dirty="0" smtClean="0"/>
              <a:t>Even with very pushed machine configuration (</a:t>
            </a:r>
            <a:r>
              <a:rPr lang="el-GR" dirty="0"/>
              <a:t>β</a:t>
            </a:r>
            <a:r>
              <a:rPr lang="en-US" dirty="0"/>
              <a:t>*=40 cm at IP1/2/5, </a:t>
            </a:r>
            <a:r>
              <a:rPr lang="el-GR" dirty="0"/>
              <a:t>β</a:t>
            </a:r>
            <a:r>
              <a:rPr lang="en-US" dirty="0"/>
              <a:t>*=50 cm at IP8, 100 </a:t>
            </a:r>
            <a:r>
              <a:rPr lang="en-US" dirty="0" err="1"/>
              <a:t>urad</a:t>
            </a:r>
            <a:r>
              <a:rPr lang="en-US" dirty="0"/>
              <a:t> net angle at all </a:t>
            </a:r>
            <a:r>
              <a:rPr lang="en-US" dirty="0" smtClean="0"/>
              <a:t>IPs), </a:t>
            </a:r>
            <a:r>
              <a:rPr lang="en-US" dirty="0" smtClean="0"/>
              <a:t>almost at target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1202E4"/>
                </a:solidFill>
              </a:rPr>
              <a:t>Other option</a:t>
            </a:r>
            <a:r>
              <a:rPr lang="en-US" dirty="0" smtClean="0"/>
              <a:t>: work on proton beams</a:t>
            </a:r>
          </a:p>
          <a:p>
            <a:pPr lvl="1"/>
            <a:r>
              <a:rPr lang="en-US" dirty="0">
                <a:solidFill>
                  <a:srgbClr val="1202E4"/>
                </a:solidFill>
              </a:rPr>
              <a:t>Increase proton bunch intensity</a:t>
            </a:r>
          </a:p>
          <a:p>
            <a:pPr lvl="1"/>
            <a:r>
              <a:rPr lang="en-US" dirty="0" smtClean="0">
                <a:solidFill>
                  <a:srgbClr val="1202E4"/>
                </a:solidFill>
              </a:rPr>
              <a:t>Work out detailed filling schemes</a:t>
            </a:r>
            <a:r>
              <a:rPr lang="en-US" dirty="0" smtClean="0"/>
              <a:t> – should be done </a:t>
            </a:r>
            <a:r>
              <a:rPr lang="en-US" dirty="0"/>
              <a:t>anyway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953" y="2643758"/>
            <a:ext cx="3904187" cy="217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466" y="411510"/>
            <a:ext cx="3671030" cy="2046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50699" y="175741"/>
            <a:ext cx="1598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Baseline scenario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97821" y="2479997"/>
            <a:ext cx="1518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Pushed scenario</a:t>
            </a:r>
          </a:p>
        </p:txBody>
      </p:sp>
    </p:spTree>
    <p:extLst>
      <p:ext uri="{BB962C8B-B14F-4D97-AF65-F5344CB8AC3E}">
        <p14:creationId xmlns:p14="http://schemas.microsoft.com/office/powerpoint/2010/main" val="378412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Increasing proton intensity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4963912" cy="3680222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Present </a:t>
            </a:r>
            <a:r>
              <a:rPr lang="en-US" dirty="0" smtClean="0"/>
              <a:t>baseline </a:t>
            </a:r>
            <a:r>
              <a:rPr lang="en-US" dirty="0" smtClean="0"/>
              <a:t>assumed </a:t>
            </a:r>
            <a:r>
              <a:rPr lang="en-US" dirty="0" smtClean="0"/>
              <a:t>so far: 3E10 </a:t>
            </a:r>
            <a:r>
              <a:rPr lang="en-US" dirty="0" smtClean="0"/>
              <a:t>p/bunch</a:t>
            </a:r>
          </a:p>
          <a:p>
            <a:pPr lvl="1"/>
            <a:r>
              <a:rPr lang="en-US" dirty="0" smtClean="0"/>
              <a:t>With higher p intensities, beam burns off quickly, which is bad for ALICE (</a:t>
            </a:r>
            <a:r>
              <a:rPr lang="en-US" dirty="0" err="1" smtClean="0"/>
              <a:t>levelled</a:t>
            </a:r>
            <a:r>
              <a:rPr lang="en-US" dirty="0" smtClean="0"/>
              <a:t> at 5E29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Alternative approach:</a:t>
            </a:r>
          </a:p>
          <a:p>
            <a:pPr lvl="1"/>
            <a:r>
              <a:rPr lang="en-US" dirty="0" smtClean="0">
                <a:solidFill>
                  <a:srgbClr val="1202E4"/>
                </a:solidFill>
              </a:rPr>
              <a:t>increase to 1.3E11 p/bunch </a:t>
            </a:r>
            <a:r>
              <a:rPr lang="en-US" dirty="0" smtClean="0"/>
              <a:t>(already had this with 50 ns beams – higher is only better)</a:t>
            </a:r>
          </a:p>
          <a:p>
            <a:pPr lvl="1"/>
            <a:r>
              <a:rPr lang="en-US" dirty="0" smtClean="0"/>
              <a:t>level IP1/5 at 1E30</a:t>
            </a:r>
          </a:p>
          <a:p>
            <a:pPr lvl="1"/>
            <a:r>
              <a:rPr lang="en-US" dirty="0" smtClean="0"/>
              <a:t>don’t level IP8</a:t>
            </a:r>
          </a:p>
          <a:p>
            <a:pPr lvl="1"/>
            <a:r>
              <a:rPr lang="en-US" dirty="0" smtClean="0">
                <a:solidFill>
                  <a:srgbClr val="1202E4"/>
                </a:solidFill>
              </a:rPr>
              <a:t>=&gt; can reach targets</a:t>
            </a:r>
            <a:r>
              <a:rPr lang="en-US" dirty="0" smtClean="0"/>
              <a:t>, without any change </a:t>
            </a:r>
            <a:r>
              <a:rPr lang="en-US" dirty="0" smtClean="0"/>
              <a:t>of optics </a:t>
            </a:r>
            <a:r>
              <a:rPr lang="en-US" dirty="0" smtClean="0"/>
              <a:t>or crossing angle! 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Caveats: Using </a:t>
            </a:r>
            <a:r>
              <a:rPr lang="en-US" dirty="0" smtClean="0">
                <a:solidFill>
                  <a:srgbClr val="FF0000"/>
                </a:solidFill>
              </a:rPr>
              <a:t>approximate </a:t>
            </a:r>
            <a:r>
              <a:rPr lang="en-US" dirty="0" smtClean="0">
                <a:solidFill>
                  <a:srgbClr val="FF0000"/>
                </a:solidFill>
              </a:rPr>
              <a:t>approach with </a:t>
            </a:r>
            <a:r>
              <a:rPr lang="en-US" dirty="0" err="1" smtClean="0">
                <a:solidFill>
                  <a:srgbClr val="FF0000"/>
                </a:solidFill>
              </a:rPr>
              <a:t>Pb</a:t>
            </a:r>
            <a:r>
              <a:rPr lang="en-US" dirty="0" smtClean="0">
                <a:solidFill>
                  <a:srgbClr val="FF0000"/>
                </a:solidFill>
              </a:rPr>
              <a:t> filling schemes</a:t>
            </a:r>
            <a:r>
              <a:rPr lang="en-US" dirty="0" smtClean="0"/>
              <a:t> and overall 5% penalty on integrated luminosity</a:t>
            </a:r>
          </a:p>
          <a:p>
            <a:pPr lvl="1"/>
            <a:r>
              <a:rPr lang="en-US" dirty="0" smtClean="0"/>
              <a:t>Clearly need to check realistic schemes before concluding</a:t>
            </a:r>
          </a:p>
          <a:p>
            <a:pPr lvl="1"/>
            <a:r>
              <a:rPr lang="en-US" dirty="0" smtClean="0"/>
              <a:t>Possibly check beam-beam : any consequences of running in this weak-strong scenario? </a:t>
            </a:r>
            <a:endParaRPr lang="en-US" dirty="0" smtClean="0"/>
          </a:p>
          <a:p>
            <a:pPr lvl="1"/>
            <a:r>
              <a:rPr lang="en-US" dirty="0" smtClean="0"/>
              <a:t>Some studies done in </a:t>
            </a:r>
            <a:r>
              <a:rPr lang="en-US" dirty="0" smtClean="0">
                <a:hlinkClick r:id="rId2"/>
              </a:rPr>
              <a:t>thesis </a:t>
            </a:r>
            <a:r>
              <a:rPr lang="en-US" dirty="0" smtClean="0"/>
              <a:t>by Marc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912" y="933660"/>
            <a:ext cx="3568088" cy="1998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8458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filling schemes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9542"/>
            <a:ext cx="8280480" cy="252028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Goal: </a:t>
            </a:r>
            <a:r>
              <a:rPr lang="en-US" dirty="0" smtClean="0">
                <a:solidFill>
                  <a:srgbClr val="1202E4"/>
                </a:solidFill>
              </a:rPr>
              <a:t>match a 50 ns proton beam that matches as well as possible the </a:t>
            </a:r>
            <a:r>
              <a:rPr lang="en-US" dirty="0" smtClean="0">
                <a:solidFill>
                  <a:srgbClr val="1202E4"/>
                </a:solidFill>
              </a:rPr>
              <a:t/>
            </a:r>
            <a:br>
              <a:rPr lang="en-US" dirty="0" smtClean="0">
                <a:solidFill>
                  <a:srgbClr val="1202E4"/>
                </a:solidFill>
              </a:rPr>
            </a:br>
            <a:r>
              <a:rPr lang="en-US" dirty="0" smtClean="0">
                <a:solidFill>
                  <a:srgbClr val="1202E4"/>
                </a:solidFill>
              </a:rPr>
              <a:t>50 </a:t>
            </a:r>
            <a:r>
              <a:rPr lang="en-US" dirty="0" smtClean="0">
                <a:solidFill>
                  <a:srgbClr val="1202E4"/>
                </a:solidFill>
              </a:rPr>
              <a:t>ns </a:t>
            </a:r>
            <a:r>
              <a:rPr lang="en-US" dirty="0" err="1" smtClean="0">
                <a:solidFill>
                  <a:srgbClr val="1202E4"/>
                </a:solidFill>
              </a:rPr>
              <a:t>Pb</a:t>
            </a:r>
            <a:r>
              <a:rPr lang="en-US" dirty="0" smtClean="0">
                <a:solidFill>
                  <a:srgbClr val="1202E4"/>
                </a:solidFill>
              </a:rPr>
              <a:t> </a:t>
            </a:r>
            <a:r>
              <a:rPr lang="en-US" dirty="0" smtClean="0">
                <a:solidFill>
                  <a:srgbClr val="1202E4"/>
                </a:solidFill>
              </a:rPr>
              <a:t>beam.</a:t>
            </a:r>
            <a:r>
              <a:rPr lang="en-US" dirty="0" smtClean="0"/>
              <a:t> not evident:</a:t>
            </a:r>
            <a:endParaRPr lang="en-US" dirty="0" smtClean="0"/>
          </a:p>
          <a:p>
            <a:pPr lvl="1"/>
            <a:r>
              <a:rPr lang="en-US" dirty="0" smtClean="0"/>
              <a:t>SPS </a:t>
            </a:r>
            <a:r>
              <a:rPr lang="en-US" dirty="0" err="1" smtClean="0"/>
              <a:t>Pb</a:t>
            </a:r>
            <a:r>
              <a:rPr lang="en-US" dirty="0" smtClean="0"/>
              <a:t> batches have 8 bunches, 100 ns batch spacing, typically 7 trains = 56 </a:t>
            </a:r>
            <a:r>
              <a:rPr lang="en-US" dirty="0" err="1" smtClean="0"/>
              <a:t>Pb</a:t>
            </a:r>
            <a:r>
              <a:rPr lang="en-US" dirty="0" smtClean="0"/>
              <a:t> bunches</a:t>
            </a:r>
          </a:p>
          <a:p>
            <a:pPr lvl="1"/>
            <a:r>
              <a:rPr lang="en-US" dirty="0" smtClean="0"/>
              <a:t>Proton </a:t>
            </a:r>
            <a:r>
              <a:rPr lang="en-US" dirty="0" smtClean="0"/>
              <a:t>schemes based on </a:t>
            </a:r>
            <a:r>
              <a:rPr lang="en-US" dirty="0" smtClean="0"/>
              <a:t>6*n </a:t>
            </a:r>
            <a:r>
              <a:rPr lang="en-US" dirty="0" smtClean="0"/>
              <a:t>bunches, 200 ns gap </a:t>
            </a:r>
            <a:r>
              <a:rPr lang="en-US" dirty="0" smtClean="0"/>
              <a:t>between batches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With Gianni: one potential solution seems to be proton </a:t>
            </a:r>
            <a:r>
              <a:rPr lang="en-US" dirty="0" smtClean="0"/>
              <a:t>30 </a:t>
            </a:r>
            <a:r>
              <a:rPr lang="en-US" dirty="0" smtClean="0"/>
              <a:t>bunches per train</a:t>
            </a:r>
          </a:p>
          <a:p>
            <a:pPr lvl="1"/>
            <a:r>
              <a:rPr lang="en-US" dirty="0" smtClean="0"/>
              <a:t>Two proton trains almost fit the 7 </a:t>
            </a:r>
            <a:r>
              <a:rPr lang="en-US" dirty="0" err="1" smtClean="0"/>
              <a:t>Pb</a:t>
            </a:r>
            <a:r>
              <a:rPr lang="en-US" dirty="0" smtClean="0"/>
              <a:t> trains</a:t>
            </a:r>
          </a:p>
          <a:p>
            <a:pPr lvl="1"/>
            <a:r>
              <a:rPr lang="en-US" dirty="0" smtClean="0"/>
              <a:t>Direct overlap shows collisions at IP1/5 – </a:t>
            </a:r>
            <a:r>
              <a:rPr lang="en-US" dirty="0" smtClean="0"/>
              <a:t>but we need to </a:t>
            </a:r>
            <a:r>
              <a:rPr lang="en-US" dirty="0" smtClean="0"/>
              <a:t>have many collisions at all IPs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229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846" y="3579862"/>
            <a:ext cx="664368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89582" y="3507854"/>
            <a:ext cx="4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5A5A5A"/>
                </a:solidFill>
                <a:cs typeface="Calibri" panose="020F0502020204030204" pitchFamily="34" charset="0"/>
              </a:rPr>
              <a:t>Pb</a:t>
            </a:r>
            <a:endParaRPr lang="en-US" dirty="0" smtClean="0">
              <a:solidFill>
                <a:srgbClr val="5A5A5A"/>
              </a:solidFill>
              <a:cs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5A5A5A"/>
                </a:solidFill>
                <a:cs typeface="Calibri" panose="020F0502020204030204" pitchFamily="34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36631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candidate filling schemes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032" y="914401"/>
            <a:ext cx="7128352" cy="2521445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First try: basic scheme with quadrant symmetry</a:t>
            </a:r>
          </a:p>
          <a:p>
            <a:pPr lvl="1"/>
            <a:r>
              <a:rPr lang="en-US" dirty="0" smtClean="0"/>
              <a:t>Adjusting abort gap keeper to longest train</a:t>
            </a:r>
          </a:p>
          <a:p>
            <a:pPr lvl="1"/>
            <a:r>
              <a:rPr lang="en-US" dirty="0" smtClean="0"/>
              <a:t>Can fit 5 </a:t>
            </a:r>
            <a:r>
              <a:rPr lang="en-US" dirty="0" err="1" smtClean="0"/>
              <a:t>Pb</a:t>
            </a:r>
            <a:r>
              <a:rPr lang="en-US" dirty="0" smtClean="0"/>
              <a:t>/p trains per quadrant</a:t>
            </a:r>
          </a:p>
          <a:p>
            <a:pPr lvl="1"/>
            <a:r>
              <a:rPr lang="en-US" dirty="0" smtClean="0"/>
              <a:t>To fill up the rest of the quadrant: make last train longer, or inject shorter train</a:t>
            </a:r>
          </a:p>
          <a:p>
            <a:pPr lvl="1"/>
            <a:r>
              <a:rPr lang="en-US" dirty="0" smtClean="0"/>
              <a:t>Seems most efficient to make p train longer (4*30 instead of 2*30) and add a shorter </a:t>
            </a:r>
            <a:r>
              <a:rPr lang="en-US" dirty="0" err="1" smtClean="0"/>
              <a:t>Pb</a:t>
            </a:r>
            <a:r>
              <a:rPr lang="en-US" dirty="0" smtClean="0"/>
              <a:t> train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Scheme gives decent amount of collisions at IP1/5, but </a:t>
            </a:r>
            <a:r>
              <a:rPr lang="en-US" dirty="0" smtClean="0"/>
              <a:t>less at </a:t>
            </a:r>
            <a:r>
              <a:rPr lang="en-US" dirty="0" smtClean="0"/>
              <a:t>IP2/8</a:t>
            </a:r>
          </a:p>
          <a:p>
            <a:pPr lvl="1"/>
            <a:r>
              <a:rPr lang="en-US" dirty="0" smtClean="0"/>
              <a:t>1152 </a:t>
            </a:r>
            <a:r>
              <a:rPr lang="en-US" dirty="0" err="1" smtClean="0"/>
              <a:t>Pb</a:t>
            </a:r>
            <a:r>
              <a:rPr lang="en-US" dirty="0" smtClean="0"/>
              <a:t>, 1260 protons</a:t>
            </a:r>
          </a:p>
          <a:p>
            <a:pPr lvl="1"/>
            <a:r>
              <a:rPr lang="en-US" dirty="0" smtClean="0"/>
              <a:t>1083 / 714 / 26 collisions at </a:t>
            </a:r>
            <a:r>
              <a:rPr lang="en-US" dirty="0" smtClean="0"/>
              <a:t>IP1/2/8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457" y="3323263"/>
            <a:ext cx="7287543" cy="18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532000" y="343845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5A5A5A"/>
                </a:solidFill>
                <a:cs typeface="Calibri" panose="020F0502020204030204" pitchFamily="34" charset="0"/>
              </a:rPr>
              <a:t>Pb</a:t>
            </a:r>
            <a:endParaRPr lang="en-US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32000" y="441428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A5A5A"/>
                </a:solidFill>
                <a:cs typeface="Calibri" panose="020F0502020204030204" pitchFamily="34" charset="0"/>
              </a:rPr>
              <a:t>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5656" y="3336338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IP8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83942" y="3452135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IP5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5656" y="3579862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IP2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75656" y="3706870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75656" y="4327442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IP8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83942" y="4443239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IP5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75656" y="4570966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IP2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5656" y="4697974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IP1</a:t>
            </a:r>
          </a:p>
        </p:txBody>
      </p:sp>
    </p:spTree>
    <p:extLst>
      <p:ext uri="{BB962C8B-B14F-4D97-AF65-F5344CB8AC3E}">
        <p14:creationId xmlns:p14="http://schemas.microsoft.com/office/powerpoint/2010/main" val="357224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10" grpId="0"/>
      <p:bldP spid="8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p-</a:t>
            </a:r>
            <a:r>
              <a:rPr lang="en-US" dirty="0" err="1" smtClean="0"/>
              <a:t>Pb</a:t>
            </a:r>
            <a:r>
              <a:rPr lang="en-US" dirty="0" smtClean="0"/>
              <a:t> filling schemes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172935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Trying to move around trains to displace collisions to </a:t>
            </a:r>
            <a:r>
              <a:rPr lang="en-US" dirty="0" err="1" smtClean="0"/>
              <a:t>LHCb</a:t>
            </a:r>
            <a:r>
              <a:rPr lang="en-US" dirty="0" smtClean="0"/>
              <a:t> – gives large penalty at IP1/2/5, </a:t>
            </a:r>
            <a:r>
              <a:rPr lang="en-US" dirty="0" smtClean="0"/>
              <a:t>larger </a:t>
            </a:r>
            <a:r>
              <a:rPr lang="en-US" dirty="0" smtClean="0"/>
              <a:t>than for </a:t>
            </a:r>
            <a:r>
              <a:rPr lang="en-US" dirty="0" err="1" smtClean="0"/>
              <a:t>Pb-Pb</a:t>
            </a:r>
            <a:endParaRPr lang="en-US" dirty="0" smtClean="0"/>
          </a:p>
          <a:p>
            <a:pPr lvl="1"/>
            <a:r>
              <a:rPr lang="en-US" dirty="0"/>
              <a:t>Brute-force scan of all permutations within each quadrant (displacing single trains to get collisions at </a:t>
            </a:r>
            <a:r>
              <a:rPr lang="en-US" dirty="0" err="1"/>
              <a:t>LHCb</a:t>
            </a:r>
            <a:r>
              <a:rPr lang="en-US" dirty="0"/>
              <a:t>) =&gt;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if </a:t>
            </a:r>
            <a:r>
              <a:rPr lang="en-US" dirty="0" smtClean="0"/>
              <a:t>&gt;800 collisions at IP1/2/5, max 137 collisions at IP8 =&gt; not good</a:t>
            </a:r>
            <a:endParaRPr lang="en-US" dirty="0"/>
          </a:p>
          <a:p>
            <a:pPr lvl="1"/>
            <a:r>
              <a:rPr lang="en-US" dirty="0" smtClean="0"/>
              <a:t>Example with more IP8 collisions: 724 / 724 / 427 collisions =&gt;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not </a:t>
            </a:r>
            <a:r>
              <a:rPr lang="en-US" dirty="0" smtClean="0"/>
              <a:t>enough at IP1/2/5, not really efficient use of </a:t>
            </a:r>
            <a:r>
              <a:rPr lang="en-US" dirty="0" smtClean="0"/>
              <a:t>bunches</a:t>
            </a:r>
          </a:p>
          <a:p>
            <a:pPr lvl="1"/>
            <a:r>
              <a:rPr lang="en-US" dirty="0" smtClean="0"/>
              <a:t>Similar </a:t>
            </a:r>
            <a:r>
              <a:rPr lang="en-US" dirty="0"/>
              <a:t>to what was done in 2016 with fewer bunches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2021.09.28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03798"/>
            <a:ext cx="7005450" cy="1763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5576" y="3003798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IP8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3862" y="3119595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IP5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3247322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IP2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3374330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5576" y="3967402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IP8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3862" y="4083199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IP5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4210926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IP2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4337934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IP1</a:t>
            </a:r>
          </a:p>
        </p:txBody>
      </p:sp>
    </p:spTree>
    <p:extLst>
      <p:ext uri="{BB962C8B-B14F-4D97-AF65-F5344CB8AC3E}">
        <p14:creationId xmlns:p14="http://schemas.microsoft.com/office/powerpoint/2010/main" val="329460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47009"/>
            <a:ext cx="3960440" cy="3984981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Recently updated operational scenario for </a:t>
            </a:r>
            <a:r>
              <a:rPr lang="en-GB" dirty="0" err="1" smtClean="0"/>
              <a:t>Pb-Pb</a:t>
            </a:r>
            <a:r>
              <a:rPr lang="en-GB" dirty="0" smtClean="0"/>
              <a:t> and p-</a:t>
            </a:r>
            <a:r>
              <a:rPr lang="en-GB" dirty="0" err="1" smtClean="0"/>
              <a:t>Pb</a:t>
            </a:r>
            <a:r>
              <a:rPr lang="en-GB" dirty="0" smtClean="0"/>
              <a:t> in Runs 3-4</a:t>
            </a:r>
          </a:p>
          <a:p>
            <a:pPr lvl="1"/>
            <a:r>
              <a:rPr lang="en-GB" dirty="0" smtClean="0"/>
              <a:t>Improved filling schemes and modelling</a:t>
            </a:r>
          </a:p>
          <a:p>
            <a:pPr lvl="1"/>
            <a:r>
              <a:rPr lang="en-GB" dirty="0" smtClean="0"/>
              <a:t>See </a:t>
            </a:r>
            <a:r>
              <a:rPr lang="en-GB" dirty="0" smtClean="0">
                <a:hlinkClick r:id="rId2"/>
              </a:rPr>
              <a:t>CERN report </a:t>
            </a:r>
            <a:r>
              <a:rPr lang="en-GB" dirty="0" smtClean="0"/>
              <a:t>and </a:t>
            </a:r>
            <a:r>
              <a:rPr lang="en-GB" dirty="0" smtClean="0">
                <a:hlinkClick r:id="rId3"/>
              </a:rPr>
              <a:t>EPJ Plus paper</a:t>
            </a:r>
            <a:r>
              <a:rPr lang="en-GB" dirty="0" smtClean="0"/>
              <a:t>; </a:t>
            </a:r>
            <a:r>
              <a:rPr lang="en-GB" dirty="0" smtClean="0">
                <a:hlinkClick r:id="rId4"/>
              </a:rPr>
              <a:t>WP2 talk</a:t>
            </a:r>
            <a:r>
              <a:rPr lang="en-GB" dirty="0" smtClean="0"/>
              <a:t>, </a:t>
            </a:r>
            <a:r>
              <a:rPr lang="en-GB" dirty="0" smtClean="0">
                <a:hlinkClick r:id="rId5"/>
              </a:rPr>
              <a:t>TCC talk</a:t>
            </a:r>
            <a:endParaRPr lang="en-GB" dirty="0" smtClean="0"/>
          </a:p>
          <a:p>
            <a:pPr lvl="1"/>
            <a:endParaRPr lang="en-US" dirty="0"/>
          </a:p>
          <a:p>
            <a:pPr lvl="1"/>
            <a:endParaRPr lang="en-GB" dirty="0" smtClean="0"/>
          </a:p>
          <a:p>
            <a:r>
              <a:rPr lang="en-GB" dirty="0" smtClean="0"/>
              <a:t>Range of filling schemes with varying number of collisions at </a:t>
            </a:r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Motivated by recent request from </a:t>
            </a:r>
            <a:r>
              <a:rPr lang="en-GB" dirty="0" err="1" smtClean="0"/>
              <a:t>LHCb</a:t>
            </a:r>
            <a:r>
              <a:rPr lang="en-GB" dirty="0" smtClean="0"/>
              <a:t> for significant luminosity - comes at the expense of the other </a:t>
            </a:r>
            <a:r>
              <a:rPr lang="en-GB" dirty="0" smtClean="0"/>
              <a:t>experiments</a:t>
            </a:r>
          </a:p>
          <a:p>
            <a:pPr lvl="1"/>
            <a:r>
              <a:rPr lang="en-GB" dirty="0"/>
              <a:t>Updated performance estimates for typical one-month run</a:t>
            </a:r>
          </a:p>
          <a:p>
            <a:pPr lvl="2"/>
            <a:r>
              <a:rPr lang="en-US" dirty="0"/>
              <a:t>Only studied one-month performance due to large uncertainties in detailed planning</a:t>
            </a:r>
            <a:endParaRPr lang="en-GB" dirty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2021.09.28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332" y="803385"/>
            <a:ext cx="4826667" cy="1912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910" y="3291830"/>
            <a:ext cx="4834286" cy="1836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300192" y="48351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cs typeface="Calibri" panose="020F0502020204030204" pitchFamily="34" charset="0"/>
              </a:rPr>
              <a:t>Pb-Pb</a:t>
            </a:r>
            <a:endParaRPr lang="en-US" dirty="0" smtClean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300379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Calibri" panose="020F0502020204030204" pitchFamily="34" charset="0"/>
              </a:rPr>
              <a:t>p-</a:t>
            </a:r>
            <a:r>
              <a:rPr lang="en-US" dirty="0" err="1" smtClean="0">
                <a:solidFill>
                  <a:srgbClr val="FF0000"/>
                </a:solidFill>
                <a:cs typeface="Calibri" panose="020F0502020204030204" pitchFamily="34" charset="0"/>
              </a:rPr>
              <a:t>Pb</a:t>
            </a:r>
            <a:endParaRPr lang="en-US" dirty="0" smtClean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52320" y="2773092"/>
            <a:ext cx="15247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From </a:t>
            </a:r>
            <a:r>
              <a:rPr lang="en-GB" sz="1100" i="1" dirty="0">
                <a:hlinkClick r:id="rId3"/>
              </a:rPr>
              <a:t>EPJ Plus paper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65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p-</a:t>
            </a:r>
            <a:r>
              <a:rPr lang="en-US" dirty="0" err="1"/>
              <a:t>Pb</a:t>
            </a:r>
            <a:r>
              <a:rPr lang="en-US" dirty="0"/>
              <a:t> filling schemes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14401"/>
            <a:ext cx="4536064" cy="208939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Second approach: neglecting quadrant symmetry, fill up both rings as much as possible</a:t>
            </a:r>
          </a:p>
          <a:p>
            <a:pPr lvl="1"/>
            <a:r>
              <a:rPr lang="en-US" dirty="0"/>
              <a:t>22 </a:t>
            </a:r>
            <a:r>
              <a:rPr lang="en-US" dirty="0" smtClean="0"/>
              <a:t>trains each for p (2*30) and </a:t>
            </a:r>
            <a:r>
              <a:rPr lang="en-US" dirty="0" err="1" smtClean="0"/>
              <a:t>Pb</a:t>
            </a:r>
            <a:r>
              <a:rPr lang="en-US" dirty="0" smtClean="0"/>
              <a:t> (7*8)</a:t>
            </a:r>
          </a:p>
          <a:p>
            <a:pPr lvl="2"/>
            <a:r>
              <a:rPr lang="en-US" dirty="0" smtClean="0"/>
              <a:t>Longer kicker gaps between </a:t>
            </a:r>
            <a:r>
              <a:rPr lang="en-US" dirty="0" err="1" smtClean="0"/>
              <a:t>Pb</a:t>
            </a:r>
            <a:r>
              <a:rPr lang="en-US" dirty="0" smtClean="0"/>
              <a:t> trains to match p structure</a:t>
            </a:r>
          </a:p>
          <a:p>
            <a:pPr lvl="1"/>
            <a:r>
              <a:rPr lang="en-US" dirty="0" smtClean="0"/>
              <a:t>“Default scheme”: many collisions at IP1/5/8, no collisions at IP2 </a:t>
            </a:r>
            <a:endParaRPr lang="en-US" dirty="0" smtClean="0"/>
          </a:p>
          <a:p>
            <a:pPr lvl="1"/>
            <a:r>
              <a:rPr lang="en-US" dirty="0" smtClean="0"/>
              <a:t>Brute-force </a:t>
            </a:r>
            <a:r>
              <a:rPr lang="en-US" dirty="0" smtClean="0"/>
              <a:t>scan with 0-3 longer gaps between trains in each beam, all permutations checked</a:t>
            </a:r>
            <a:endParaRPr lang="en-US" dirty="0"/>
          </a:p>
          <a:p>
            <a:pPr lvl="1"/>
            <a:r>
              <a:rPr lang="en-US" dirty="0" smtClean="0"/>
              <a:t>Found range of candidate filling </a:t>
            </a:r>
            <a:r>
              <a:rPr lang="en-US" dirty="0" smtClean="0"/>
              <a:t>schemes - still </a:t>
            </a:r>
            <a:r>
              <a:rPr lang="en-US" dirty="0" smtClean="0"/>
              <a:t>a bit worse than </a:t>
            </a:r>
            <a:r>
              <a:rPr lang="en-US" dirty="0" smtClean="0"/>
              <a:t>assumed when scaling the </a:t>
            </a:r>
            <a:r>
              <a:rPr lang="en-US" dirty="0" err="1" smtClean="0"/>
              <a:t>Pb</a:t>
            </a:r>
            <a:r>
              <a:rPr lang="en-US" dirty="0" smtClean="0"/>
              <a:t> schemes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60872"/>
            <a:ext cx="6735862" cy="1706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965170"/>
              </p:ext>
            </p:extLst>
          </p:nvPr>
        </p:nvGraphicFramePr>
        <p:xfrm>
          <a:off x="5268668" y="843558"/>
          <a:ext cx="3695820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164"/>
                <a:gridCol w="739164"/>
                <a:gridCol w="739164"/>
                <a:gridCol w="739164"/>
                <a:gridCol w="739164"/>
              </a:tblGrid>
              <a:tr h="29763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Pb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050" baseline="0" dirty="0" smtClean="0"/>
                        <a:t>bunches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 </a:t>
                      </a:r>
                      <a:r>
                        <a:rPr lang="en-US" sz="1050" dirty="0" smtClean="0"/>
                        <a:t>bunches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IP1/5 coll.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IP2 coll.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IP8 coll.</a:t>
                      </a:r>
                      <a:endParaRPr lang="en-US" sz="1200" dirty="0"/>
                    </a:p>
                  </a:txBody>
                  <a:tcPr/>
                </a:tc>
              </a:tr>
              <a:tr h="239303"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1232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1320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1166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0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870</a:t>
                      </a:r>
                      <a:endParaRPr lang="en-US" sz="1200" b="0" dirty="0"/>
                    </a:p>
                  </a:txBody>
                  <a:tcPr/>
                </a:tc>
              </a:tr>
              <a:tr h="239303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1232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1320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901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843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432</a:t>
                      </a:r>
                      <a:endParaRPr lang="en-US" sz="1200" b="1" dirty="0"/>
                    </a:p>
                  </a:txBody>
                  <a:tcPr/>
                </a:tc>
              </a:tr>
              <a:tr h="239303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1232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1320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848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820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553</a:t>
                      </a:r>
                      <a:endParaRPr lang="en-US" sz="1200" b="1" dirty="0"/>
                    </a:p>
                  </a:txBody>
                  <a:tcPr/>
                </a:tc>
              </a:tr>
              <a:tr h="23930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795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843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602</a:t>
                      </a:r>
                      <a:endParaRPr lang="en-US" sz="1200" dirty="0"/>
                    </a:p>
                  </a:txBody>
                  <a:tcPr/>
                </a:tc>
              </a:tr>
              <a:tr h="23930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795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724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735</a:t>
                      </a:r>
                      <a:endParaRPr lang="en-US" sz="1200" dirty="0"/>
                    </a:p>
                  </a:txBody>
                  <a:tcPr/>
                </a:tc>
              </a:tr>
              <a:tr h="23930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765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762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733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03397" y="55552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A5A5A"/>
                </a:solidFill>
                <a:cs typeface="Calibri" panose="020F0502020204030204" pitchFamily="34" charset="0"/>
              </a:rPr>
              <a:t>50 ns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716016" y="1419622"/>
            <a:ext cx="552652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1560" y="3019728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IP8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9846" y="3135525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IP5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3263252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IP2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3390260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1560" y="3967402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IP8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9846" y="4083199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IP5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4210926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IP2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1560" y="4337934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IP1</a:t>
            </a:r>
          </a:p>
        </p:txBody>
      </p:sp>
    </p:spTree>
    <p:extLst>
      <p:ext uri="{BB962C8B-B14F-4D97-AF65-F5344CB8AC3E}">
        <p14:creationId xmlns:p14="http://schemas.microsoft.com/office/powerpoint/2010/main" val="46870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25 ns proton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9541"/>
            <a:ext cx="5112128" cy="2520281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So far tried to match the </a:t>
            </a:r>
            <a:r>
              <a:rPr lang="en-US" dirty="0" err="1" smtClean="0"/>
              <a:t>Pb</a:t>
            </a:r>
            <a:r>
              <a:rPr lang="en-US" dirty="0" smtClean="0"/>
              <a:t> beam as closely as possible, using 50 ns </a:t>
            </a:r>
            <a:r>
              <a:rPr lang="en-US" dirty="0" smtClean="0"/>
              <a:t>protons</a:t>
            </a:r>
            <a:endParaRPr lang="en-US" dirty="0" smtClean="0"/>
          </a:p>
          <a:p>
            <a:pPr lvl="1"/>
            <a:r>
              <a:rPr lang="en-US" dirty="0" smtClean="0"/>
              <a:t>With 50 ns, </a:t>
            </a:r>
            <a:r>
              <a:rPr lang="en-US" dirty="0" smtClean="0"/>
              <a:t>no “natural” collisions at </a:t>
            </a:r>
            <a:r>
              <a:rPr lang="en-US" dirty="0" err="1" smtClean="0"/>
              <a:t>LHCb</a:t>
            </a:r>
            <a:r>
              <a:rPr lang="en-US" dirty="0" smtClean="0"/>
              <a:t> if quadrant symmetry is respected</a:t>
            </a:r>
          </a:p>
          <a:p>
            <a:pPr lvl="1"/>
            <a:r>
              <a:rPr lang="en-US" dirty="0" smtClean="0"/>
              <a:t>With 25 ns, collisions do occur </a:t>
            </a:r>
            <a:r>
              <a:rPr lang="en-US" dirty="0" smtClean="0"/>
              <a:t>naturally </a:t>
            </a:r>
            <a:r>
              <a:rPr lang="en-US" dirty="0" smtClean="0"/>
              <a:t>at </a:t>
            </a:r>
            <a:r>
              <a:rPr lang="en-US" dirty="0" err="1" smtClean="0"/>
              <a:t>LHCb</a:t>
            </a:r>
            <a:endParaRPr lang="en-US" dirty="0" smtClean="0"/>
          </a:p>
          <a:p>
            <a:pPr lvl="1"/>
            <a:r>
              <a:rPr lang="en-US" dirty="0" smtClean="0"/>
              <a:t>Try to collide 50 ns </a:t>
            </a:r>
            <a:r>
              <a:rPr lang="en-US" dirty="0" err="1" smtClean="0"/>
              <a:t>Pb</a:t>
            </a:r>
            <a:r>
              <a:rPr lang="en-US" dirty="0" smtClean="0"/>
              <a:t> beam with 25 ns p beam – obviously many p bunches would be “wasted”, but the aim is to have as many collisions as possible</a:t>
            </a:r>
          </a:p>
          <a:p>
            <a:pPr lvl="1"/>
            <a:r>
              <a:rPr lang="en-US" dirty="0" smtClean="0"/>
              <a:t>Possibly need to think about beam-beam – will get many parasitic </a:t>
            </a:r>
            <a:r>
              <a:rPr lang="en-US" dirty="0"/>
              <a:t>encounters. Some studies done in </a:t>
            </a:r>
            <a:r>
              <a:rPr lang="en-US" dirty="0">
                <a:hlinkClick r:id="rId2"/>
              </a:rPr>
              <a:t>thesis </a:t>
            </a:r>
            <a:r>
              <a:rPr lang="en-US" dirty="0"/>
              <a:t>by </a:t>
            </a:r>
            <a:r>
              <a:rPr lang="en-US" dirty="0" smtClean="0"/>
              <a:t>Marc</a:t>
            </a:r>
            <a:endParaRPr lang="en-US" dirty="0" smtClean="0"/>
          </a:p>
          <a:p>
            <a:pPr lvl="1"/>
            <a:r>
              <a:rPr lang="en-US" dirty="0" smtClean="0"/>
              <a:t>First try: similar length as 2*30 b 50-ns scheme: take 2*60b at 25 ns</a:t>
            </a:r>
            <a:endParaRPr lang="en-US" dirty="0" smtClean="0"/>
          </a:p>
          <a:p>
            <a:r>
              <a:rPr lang="en-US" dirty="0" smtClean="0"/>
              <a:t>With a little </a:t>
            </a:r>
            <a:r>
              <a:rPr lang="en-US" dirty="0" smtClean="0"/>
              <a:t>fiddling, could </a:t>
            </a:r>
            <a:r>
              <a:rPr lang="en-US" dirty="0" smtClean="0"/>
              <a:t>get about 900 collisions in all </a:t>
            </a:r>
            <a:r>
              <a:rPr lang="en-US" dirty="0" smtClean="0"/>
              <a:t>IPs</a:t>
            </a:r>
          </a:p>
          <a:p>
            <a:r>
              <a:rPr lang="en-US" dirty="0" smtClean="0"/>
              <a:t>Could possibly find even better scheme with brute-force scan, and checking other train lengths for protons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54110"/>
            <a:ext cx="6770003" cy="1706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10784"/>
              </p:ext>
            </p:extLst>
          </p:nvPr>
        </p:nvGraphicFramePr>
        <p:xfrm>
          <a:off x="5412684" y="843558"/>
          <a:ext cx="369582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164"/>
                <a:gridCol w="739164"/>
                <a:gridCol w="739164"/>
                <a:gridCol w="739164"/>
                <a:gridCol w="739164"/>
              </a:tblGrid>
              <a:tr h="29763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Pb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050" baseline="0" dirty="0" smtClean="0"/>
                        <a:t>bunches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 </a:t>
                      </a:r>
                      <a:r>
                        <a:rPr lang="en-US" sz="1050" dirty="0" smtClean="0"/>
                        <a:t>bunches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IP1/5 coll.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IP2 coll.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IP8 coll.</a:t>
                      </a:r>
                      <a:endParaRPr lang="en-US" sz="1200" dirty="0"/>
                    </a:p>
                  </a:txBody>
                  <a:tcPr/>
                </a:tc>
              </a:tr>
              <a:tr h="239303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1232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2520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1092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793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755</a:t>
                      </a:r>
                      <a:endParaRPr lang="en-US" sz="1200" b="1" dirty="0"/>
                    </a:p>
                  </a:txBody>
                  <a:tcPr/>
                </a:tc>
              </a:tr>
              <a:tr h="23930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918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838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904</a:t>
                      </a:r>
                      <a:endParaRPr lang="en-US" sz="1200" dirty="0"/>
                    </a:p>
                  </a:txBody>
                  <a:tcPr/>
                </a:tc>
              </a:tr>
              <a:tr h="23930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906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896</a:t>
                      </a:r>
                      <a:endParaRPr lang="en-US" sz="1200" dirty="0"/>
                    </a:p>
                  </a:txBody>
                  <a:tcPr/>
                </a:tc>
              </a:tr>
              <a:tr h="23930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2520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878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935</a:t>
                      </a:r>
                      <a:endParaRPr lang="en-US" sz="1200" dirty="0"/>
                    </a:p>
                  </a:txBody>
                  <a:tcPr/>
                </a:tc>
              </a:tr>
              <a:tr h="239303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1232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2520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900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926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897</a:t>
                      </a:r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47413" y="55552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A5A5A"/>
                </a:solidFill>
                <a:cs typeface="Calibri" panose="020F0502020204030204" pitchFamily="34" charset="0"/>
              </a:rPr>
              <a:t>25ns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5576" y="3147814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IP8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3862" y="3263611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IP5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576" y="3391338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IP2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576" y="3518346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576" y="4070168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IP8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3862" y="4185965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IP5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576" y="4313692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IP2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5576" y="4440700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IP1</a:t>
            </a:r>
          </a:p>
        </p:txBody>
      </p:sp>
    </p:spTree>
    <p:extLst>
      <p:ext uri="{BB962C8B-B14F-4D97-AF65-F5344CB8AC3E}">
        <p14:creationId xmlns:p14="http://schemas.microsoft.com/office/powerpoint/2010/main" val="1714269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2546"/>
            <a:ext cx="8532000" cy="540000"/>
          </a:xfrm>
        </p:spPr>
        <p:txBody>
          <a:bodyPr/>
          <a:lstStyle/>
          <a:p>
            <a:r>
              <a:rPr lang="en-US" dirty="0" smtClean="0"/>
              <a:t>Simulated beam evolution with new p-</a:t>
            </a:r>
            <a:r>
              <a:rPr lang="en-US" dirty="0" err="1" smtClean="0"/>
              <a:t>Pb</a:t>
            </a:r>
            <a:r>
              <a:rPr lang="en-US" dirty="0" smtClean="0"/>
              <a:t> schemes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483518"/>
            <a:ext cx="7920000" cy="865261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Assuming 1.3E11 p/bunch – proton beam intensity is almost unchanged</a:t>
            </a:r>
          </a:p>
          <a:p>
            <a:r>
              <a:rPr lang="en-US" dirty="0" smtClean="0"/>
              <a:t>Assuming baseline machine configuration without changes in crossing or </a:t>
            </a:r>
            <a:r>
              <a:rPr lang="el-GR" dirty="0" smtClean="0"/>
              <a:t>β</a:t>
            </a:r>
            <a:r>
              <a:rPr lang="en-US" dirty="0" smtClean="0"/>
              <a:t>*</a:t>
            </a:r>
          </a:p>
          <a:p>
            <a:r>
              <a:rPr lang="en-US" dirty="0" smtClean="0"/>
              <a:t>Exploring different </a:t>
            </a:r>
            <a:r>
              <a:rPr lang="en-US" dirty="0" err="1" smtClean="0"/>
              <a:t>levelling</a:t>
            </a:r>
            <a:r>
              <a:rPr lang="en-US" dirty="0" smtClean="0"/>
              <a:t> scenarios at all IPs – here are some examples. Could still be optimized to find the best compromise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901" y="3435846"/>
            <a:ext cx="4566307" cy="1686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77" y="1347614"/>
            <a:ext cx="665797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593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luminosity in 1-month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3887992" cy="252923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Several of the new filling schemes, both 50 ns and 25 ns, satisfy all experiments simultaneously (relies on 1.3E11 p/bunch)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levelling</a:t>
            </a:r>
            <a:r>
              <a:rPr lang="en-US" dirty="0" smtClean="0"/>
              <a:t> scenarios can still be optimized to have a more equal share, or one could switch between filling schemes during a run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2021.09.28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378" y="843558"/>
            <a:ext cx="4242048" cy="2184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9"/>
          <a:stretch/>
        </p:blipFill>
        <p:spPr bwMode="auto">
          <a:xfrm>
            <a:off x="251521" y="3510130"/>
            <a:ext cx="8481000" cy="1005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80112" y="3305139"/>
            <a:ext cx="219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Estimated 1-month luminosity</a:t>
            </a:r>
            <a:endParaRPr lang="en-US" sz="12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33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9542"/>
            <a:ext cx="8280920" cy="4176464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Assuming baseline parameters, and 50% OP efficiency</a:t>
            </a:r>
          </a:p>
          <a:p>
            <a:pPr lvl="1"/>
            <a:r>
              <a:rPr lang="en-US" dirty="0" smtClean="0"/>
              <a:t>We’re 10% short of the luminosity target in </a:t>
            </a:r>
            <a:r>
              <a:rPr lang="en-US" dirty="0" err="1" smtClean="0"/>
              <a:t>Pb-Pb</a:t>
            </a:r>
            <a:r>
              <a:rPr lang="en-US" dirty="0" smtClean="0"/>
              <a:t>, </a:t>
            </a:r>
          </a:p>
          <a:p>
            <a:pPr lvl="1"/>
            <a:r>
              <a:rPr lang="en-US" dirty="0" smtClean="0"/>
              <a:t>We miss factor 2 at </a:t>
            </a:r>
            <a:r>
              <a:rPr lang="en-US" dirty="0" err="1" smtClean="0"/>
              <a:t>LHCb</a:t>
            </a:r>
            <a:r>
              <a:rPr lang="en-US" dirty="0" smtClean="0"/>
              <a:t> for </a:t>
            </a:r>
            <a:r>
              <a:rPr lang="en-US" dirty="0" smtClean="0"/>
              <a:t>p-</a:t>
            </a:r>
            <a:r>
              <a:rPr lang="en-US" dirty="0" err="1" smtClean="0"/>
              <a:t>Pb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>
                <a:solidFill>
                  <a:srgbClr val="1202E4"/>
                </a:solidFill>
              </a:rPr>
              <a:t>For </a:t>
            </a:r>
            <a:r>
              <a:rPr lang="en-US" dirty="0" smtClean="0">
                <a:solidFill>
                  <a:srgbClr val="1202E4"/>
                </a:solidFill>
              </a:rPr>
              <a:t>both </a:t>
            </a:r>
            <a:r>
              <a:rPr lang="en-US" dirty="0" err="1" smtClean="0">
                <a:solidFill>
                  <a:srgbClr val="1202E4"/>
                </a:solidFill>
              </a:rPr>
              <a:t>Pb-Pb</a:t>
            </a:r>
            <a:r>
              <a:rPr lang="en-US" dirty="0" smtClean="0">
                <a:solidFill>
                  <a:srgbClr val="1202E4"/>
                </a:solidFill>
              </a:rPr>
              <a:t> and p-</a:t>
            </a:r>
            <a:r>
              <a:rPr lang="en-US" dirty="0" err="1" smtClean="0">
                <a:solidFill>
                  <a:srgbClr val="1202E4"/>
                </a:solidFill>
              </a:rPr>
              <a:t>Pb</a:t>
            </a:r>
            <a:r>
              <a:rPr lang="en-US" dirty="0" smtClean="0">
                <a:solidFill>
                  <a:srgbClr val="1202E4"/>
                </a:solidFill>
              </a:rPr>
              <a:t>, </a:t>
            </a:r>
            <a:r>
              <a:rPr lang="en-US" dirty="0">
                <a:solidFill>
                  <a:srgbClr val="1202E4"/>
                </a:solidFill>
              </a:rPr>
              <a:t>there are ways to reach the targets, acting on machine configuration and beams. </a:t>
            </a:r>
            <a:r>
              <a:rPr lang="en-US" dirty="0">
                <a:solidFill>
                  <a:srgbClr val="FF0000"/>
                </a:solidFill>
              </a:rPr>
              <a:t>Still need some checks to verify </a:t>
            </a:r>
            <a:r>
              <a:rPr lang="en-US" dirty="0" smtClean="0">
                <a:solidFill>
                  <a:srgbClr val="FF0000"/>
                </a:solidFill>
              </a:rPr>
              <a:t>feasibility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1202E4"/>
                </a:solidFill>
              </a:rPr>
              <a:t>For </a:t>
            </a:r>
            <a:r>
              <a:rPr lang="en-US" dirty="0" err="1" smtClean="0">
                <a:solidFill>
                  <a:srgbClr val="1202E4"/>
                </a:solidFill>
              </a:rPr>
              <a:t>Pb-Pb</a:t>
            </a:r>
            <a:r>
              <a:rPr lang="en-US" dirty="0" smtClean="0">
                <a:solidFill>
                  <a:srgbClr val="1202E4"/>
                </a:solidFill>
              </a:rPr>
              <a:t>, could reach the target in several ways. </a:t>
            </a:r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70 </a:t>
            </a:r>
            <a:r>
              <a:rPr lang="el-GR" dirty="0"/>
              <a:t>μ</a:t>
            </a:r>
            <a:r>
              <a:rPr lang="en-US" dirty="0"/>
              <a:t>rad net angle at all IPs, </a:t>
            </a:r>
            <a:r>
              <a:rPr lang="el-GR" dirty="0"/>
              <a:t>β</a:t>
            </a:r>
            <a:r>
              <a:rPr lang="en-US" dirty="0"/>
              <a:t>*=1m at </a:t>
            </a:r>
            <a:r>
              <a:rPr lang="en-US" dirty="0" smtClean="0"/>
              <a:t>IP8</a:t>
            </a:r>
          </a:p>
          <a:p>
            <a:pPr lvl="1"/>
            <a:r>
              <a:rPr lang="en-US" dirty="0"/>
              <a:t>100 </a:t>
            </a:r>
            <a:r>
              <a:rPr lang="en-US" dirty="0" err="1"/>
              <a:t>urad</a:t>
            </a:r>
            <a:r>
              <a:rPr lang="en-US" dirty="0"/>
              <a:t> crossing at all IPs, </a:t>
            </a:r>
            <a:r>
              <a:rPr lang="el-GR" dirty="0"/>
              <a:t>β</a:t>
            </a:r>
            <a:r>
              <a:rPr lang="en-US" dirty="0"/>
              <a:t>*=0.45 m at IP1/2/5, </a:t>
            </a:r>
            <a:r>
              <a:rPr lang="el-GR" dirty="0"/>
              <a:t>β</a:t>
            </a:r>
            <a:r>
              <a:rPr lang="en-US" dirty="0"/>
              <a:t>*=1m at IP8</a:t>
            </a:r>
            <a:endParaRPr lang="en-US" dirty="0" smtClean="0"/>
          </a:p>
          <a:p>
            <a:pPr lvl="1"/>
            <a:r>
              <a:rPr lang="en-US" dirty="0" smtClean="0"/>
              <a:t>Higher </a:t>
            </a:r>
            <a:r>
              <a:rPr lang="en-US" dirty="0" err="1" smtClean="0"/>
              <a:t>levelling</a:t>
            </a:r>
            <a:r>
              <a:rPr lang="en-US" dirty="0" smtClean="0"/>
              <a:t> (7E27 / 1.5E27), </a:t>
            </a:r>
            <a:r>
              <a:rPr lang="el-GR" dirty="0" smtClean="0"/>
              <a:t>β</a:t>
            </a:r>
            <a:r>
              <a:rPr lang="en-US" dirty="0" smtClean="0"/>
              <a:t>*=1m at IP8, 100 </a:t>
            </a:r>
            <a:r>
              <a:rPr lang="en-US" dirty="0" err="1" smtClean="0"/>
              <a:t>urad</a:t>
            </a:r>
            <a:r>
              <a:rPr lang="en-US" dirty="0" smtClean="0"/>
              <a:t> net half angle at all IPs </a:t>
            </a:r>
          </a:p>
          <a:p>
            <a:pPr lvl="1"/>
            <a:r>
              <a:rPr lang="en-US" dirty="0" smtClean="0"/>
              <a:t>Of course, any combination or more pushed configuration would only improve</a:t>
            </a:r>
          </a:p>
          <a:p>
            <a:pPr lvl="1"/>
            <a:r>
              <a:rPr lang="en-US" dirty="0" smtClean="0"/>
              <a:t>Feasibility of decreased </a:t>
            </a:r>
            <a:r>
              <a:rPr lang="el-GR" dirty="0"/>
              <a:t>β</a:t>
            </a:r>
            <a:r>
              <a:rPr lang="en-US" dirty="0" smtClean="0"/>
              <a:t>*, crossings, and </a:t>
            </a:r>
            <a:r>
              <a:rPr lang="en-US" dirty="0" err="1" smtClean="0"/>
              <a:t>levelling</a:t>
            </a:r>
            <a:r>
              <a:rPr lang="en-US" dirty="0" smtClean="0"/>
              <a:t> targets has not been verified – need further studies, ideally with beam</a:t>
            </a:r>
          </a:p>
          <a:p>
            <a:pPr lvl="1"/>
            <a:r>
              <a:rPr lang="en-US" dirty="0" smtClean="0"/>
              <a:t>Could also increase luminosity through higher operational efficiency and/or higher than nominal intensity, but cannot count on this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1202E4"/>
                </a:solidFill>
              </a:rPr>
              <a:t>For </a:t>
            </a:r>
            <a:r>
              <a:rPr lang="en-US" dirty="0" smtClean="0">
                <a:solidFill>
                  <a:srgbClr val="1202E4"/>
                </a:solidFill>
              </a:rPr>
              <a:t>p-</a:t>
            </a:r>
            <a:r>
              <a:rPr lang="en-US" dirty="0" err="1" smtClean="0">
                <a:solidFill>
                  <a:srgbClr val="1202E4"/>
                </a:solidFill>
              </a:rPr>
              <a:t>Pb</a:t>
            </a:r>
            <a:r>
              <a:rPr lang="en-US" dirty="0" smtClean="0">
                <a:solidFill>
                  <a:srgbClr val="1202E4"/>
                </a:solidFill>
              </a:rPr>
              <a:t>, improvements of machine configuration are possibly not enough to gain factor &gt;2 at </a:t>
            </a:r>
            <a:r>
              <a:rPr lang="en-US" dirty="0" err="1" smtClean="0">
                <a:solidFill>
                  <a:srgbClr val="1202E4"/>
                </a:solidFill>
              </a:rPr>
              <a:t>LHCb</a:t>
            </a:r>
            <a:endParaRPr lang="en-US" dirty="0" smtClean="0">
              <a:solidFill>
                <a:srgbClr val="1202E4"/>
              </a:solidFill>
            </a:endParaRPr>
          </a:p>
          <a:p>
            <a:pPr lvl="1"/>
            <a:r>
              <a:rPr lang="en-US" dirty="0" smtClean="0"/>
              <a:t>A very pushed machine configuration with </a:t>
            </a:r>
            <a:r>
              <a:rPr lang="el-GR" dirty="0"/>
              <a:t>β</a:t>
            </a:r>
            <a:r>
              <a:rPr lang="en-US" dirty="0"/>
              <a:t>*=</a:t>
            </a:r>
            <a:r>
              <a:rPr lang="en-US" dirty="0" smtClean="0"/>
              <a:t>0.4 m at IP1/2/5 and </a:t>
            </a:r>
            <a:r>
              <a:rPr lang="el-GR" dirty="0"/>
              <a:t>β</a:t>
            </a:r>
            <a:r>
              <a:rPr lang="en-US" dirty="0"/>
              <a:t>*=</a:t>
            </a:r>
            <a:r>
              <a:rPr lang="en-US" dirty="0" smtClean="0"/>
              <a:t>0.5 m at IP8, combined with smaller crossing angles, gives luminosity very close to targets – might not be feasible in operation</a:t>
            </a:r>
          </a:p>
          <a:p>
            <a:pPr lvl="1"/>
            <a:r>
              <a:rPr lang="en-US" dirty="0" smtClean="0"/>
              <a:t>Increasing proton bunch intensities to 1.3E11 gives needed improvement – but think about possible constraints</a:t>
            </a:r>
          </a:p>
          <a:p>
            <a:pPr lvl="1"/>
            <a:r>
              <a:rPr lang="en-US" dirty="0" smtClean="0"/>
              <a:t>New realistic filling schemes developed for p-</a:t>
            </a:r>
            <a:r>
              <a:rPr lang="en-US" dirty="0" err="1" smtClean="0"/>
              <a:t>Pb</a:t>
            </a:r>
            <a:r>
              <a:rPr lang="en-US" dirty="0"/>
              <a:t> </a:t>
            </a:r>
            <a:r>
              <a:rPr lang="en-US" dirty="0" smtClean="0"/>
              <a:t>with 50 ns and 25 ns proton beams – </a:t>
            </a:r>
            <a:r>
              <a:rPr lang="en-US" dirty="0" smtClean="0">
                <a:solidFill>
                  <a:srgbClr val="1202E4"/>
                </a:solidFill>
              </a:rPr>
              <a:t>for both beam types, schemes found where all experiments reach their respective targets from WG5 with p intensity of 1.3E11</a:t>
            </a:r>
          </a:p>
          <a:p>
            <a:pPr lvl="2"/>
            <a:r>
              <a:rPr lang="en-US" dirty="0" smtClean="0"/>
              <a:t>Constraints for using 25 ns proton beams? Beam-beam to be checked? Beam instrumentation with very asymmetric beams?</a:t>
            </a:r>
          </a:p>
          <a:p>
            <a:pPr lvl="1"/>
            <a:r>
              <a:rPr lang="en-US" dirty="0" smtClean="0"/>
              <a:t>Leveling targets and filling schemes still to be further optimized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005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the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Requests from experiments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Shape 2"/>
          <p:cNvSpPr txBox="1"/>
          <p:nvPr/>
        </p:nvSpPr>
        <p:spPr>
          <a:xfrm>
            <a:off x="612360" y="789552"/>
            <a:ext cx="8074440" cy="1422158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r>
              <a:rPr lang="en-US" sz="1600" b="0" strike="noStrike" spc="-1" dirty="0">
                <a:solidFill>
                  <a:srgbClr val="5A5A5A"/>
                </a:solidFill>
                <a:latin typeface="Arial"/>
                <a:ea typeface="Arial"/>
              </a:rPr>
              <a:t>WG5 in the 2018 HL-LHC / HE-LHC physics workshop dealt with heavy-ion physics</a:t>
            </a:r>
            <a:endParaRPr lang="en-US" sz="1600" b="0" strike="noStrike" spc="-1" dirty="0">
              <a:solidFill>
                <a:srgbClr val="5A5A5A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r>
              <a:rPr lang="en-US" sz="1600" b="0" strike="noStrike" spc="-1" dirty="0">
                <a:solidFill>
                  <a:srgbClr val="5A5A5A"/>
                </a:solidFill>
                <a:latin typeface="Arial"/>
                <a:ea typeface="Arial"/>
              </a:rPr>
              <a:t>Yellow report </a:t>
            </a:r>
            <a:r>
              <a:rPr lang="en-US" sz="1600" b="0" strike="noStrike" spc="-1" dirty="0" smtClean="0">
                <a:solidFill>
                  <a:srgbClr val="5A5A5A"/>
                </a:solidFill>
                <a:latin typeface="Arial"/>
                <a:ea typeface="Arial"/>
              </a:rPr>
              <a:t>with </a:t>
            </a:r>
            <a:r>
              <a:rPr lang="en-US" sz="1600" b="0" strike="noStrike" spc="-1" dirty="0">
                <a:solidFill>
                  <a:srgbClr val="5A5A5A"/>
                </a:solidFill>
                <a:latin typeface="Arial"/>
                <a:ea typeface="Arial"/>
              </a:rPr>
              <a:t>proposal for extended heavy-ion running: </a:t>
            </a:r>
            <a:r>
              <a:rPr lang="en-US" sz="1600" b="0" strike="noStrike" spc="-1" dirty="0">
                <a:solidFill>
                  <a:srgbClr val="5A5A5A"/>
                </a:solidFill>
                <a:latin typeface="Arial"/>
                <a:ea typeface="Arial"/>
                <a:hlinkClick r:id="rId2"/>
              </a:rPr>
              <a:t>CERN-LPCC-2018-07</a:t>
            </a:r>
            <a:endParaRPr lang="en-US" sz="1600" b="0" strike="noStrike" spc="-1" dirty="0">
              <a:solidFill>
                <a:srgbClr val="5A5A5A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r>
              <a:rPr lang="en-US" sz="1600" b="0" strike="noStrike" spc="-1" dirty="0" smtClean="0">
                <a:solidFill>
                  <a:srgbClr val="5A5A5A"/>
                </a:solidFill>
                <a:latin typeface="Arial"/>
                <a:ea typeface="Arial"/>
              </a:rPr>
              <a:t>Request up to the end of Run 4:</a:t>
            </a: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endParaRPr lang="en-US" sz="1600" spc="-1" dirty="0" smtClean="0">
              <a:solidFill>
                <a:srgbClr val="5A5A5A"/>
              </a:solidFill>
              <a:latin typeface="Arial"/>
              <a:ea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endParaRPr lang="en-US" sz="1600" spc="-1" dirty="0">
              <a:solidFill>
                <a:srgbClr val="5A5A5A"/>
              </a:solidFill>
              <a:latin typeface="Arial"/>
              <a:ea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endParaRPr lang="en-US" sz="1600" spc="-1" dirty="0" smtClean="0">
              <a:solidFill>
                <a:srgbClr val="5A5A5A"/>
              </a:solidFill>
              <a:latin typeface="Arial"/>
              <a:ea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endParaRPr lang="en-US" sz="1600" spc="-1" dirty="0">
              <a:solidFill>
                <a:srgbClr val="5A5A5A"/>
              </a:solidFill>
              <a:latin typeface="Arial"/>
              <a:ea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endParaRPr lang="en-US" sz="1600" spc="-1" dirty="0" smtClean="0">
              <a:solidFill>
                <a:srgbClr val="5A5A5A"/>
              </a:solidFill>
              <a:latin typeface="Arial"/>
              <a:ea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endParaRPr lang="en-US" sz="1600" spc="-1" dirty="0">
              <a:solidFill>
                <a:srgbClr val="5A5A5A"/>
              </a:solidFill>
              <a:latin typeface="Arial"/>
              <a:ea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endParaRPr lang="en-US" sz="1600" spc="-1" dirty="0" smtClean="0">
              <a:solidFill>
                <a:srgbClr val="5A5A5A"/>
              </a:solidFill>
              <a:latin typeface="Arial"/>
              <a:ea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endParaRPr lang="en-US" sz="1600" spc="-1" dirty="0">
              <a:solidFill>
                <a:srgbClr val="5A5A5A"/>
              </a:solidFill>
              <a:latin typeface="Arial"/>
              <a:ea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FB963C"/>
              </a:buClr>
              <a:buFont typeface="StarSymbol"/>
              <a:buChar char="▪"/>
            </a:pPr>
            <a:endParaRPr lang="en-US" b="0" strike="noStrike" spc="-1" dirty="0">
              <a:solidFill>
                <a:srgbClr val="5A5A5A"/>
              </a:solidFill>
              <a:latin typeface="Arial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/>
          <a:stretch/>
        </p:blipFill>
        <p:spPr>
          <a:xfrm>
            <a:off x="1043608" y="1851670"/>
            <a:ext cx="6269288" cy="2162700"/>
          </a:xfrm>
          <a:prstGeom prst="rect">
            <a:avLst/>
          </a:prstGeom>
          <a:ln w="36720">
            <a:noFill/>
          </a:ln>
        </p:spPr>
      </p:pic>
      <p:sp>
        <p:nvSpPr>
          <p:cNvPr id="8" name="TextShape 3"/>
          <p:cNvSpPr txBox="1"/>
          <p:nvPr/>
        </p:nvSpPr>
        <p:spPr>
          <a:xfrm>
            <a:off x="4139952" y="4011910"/>
            <a:ext cx="1716840" cy="324540"/>
          </a:xfrm>
          <a:prstGeom prst="rect">
            <a:avLst/>
          </a:prstGeom>
          <a:noFill/>
          <a:ln w="36720"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solidFill>
                  <a:srgbClr val="CE181E"/>
                </a:solidFill>
                <a:latin typeface="Arial"/>
              </a:rPr>
              <a:t>after Run </a:t>
            </a:r>
            <a:r>
              <a:rPr lang="en-US" sz="1800" b="0" strike="noStrike" spc="-1" dirty="0" smtClean="0">
                <a:solidFill>
                  <a:srgbClr val="CE181E"/>
                </a:solidFill>
                <a:latin typeface="Arial"/>
              </a:rPr>
              <a:t>4: topic of next presentation</a:t>
            </a:r>
            <a:endParaRPr lang="en-US" sz="1800" b="0" strike="noStrike" spc="-1" dirty="0">
              <a:solidFill>
                <a:srgbClr val="CE181E"/>
              </a:solidFill>
              <a:latin typeface="Arial"/>
            </a:endParaRPr>
          </a:p>
        </p:txBody>
      </p:sp>
      <p:sp>
        <p:nvSpPr>
          <p:cNvPr id="9" name="Line 4"/>
          <p:cNvSpPr/>
          <p:nvPr/>
        </p:nvSpPr>
        <p:spPr>
          <a:xfrm flipH="1" flipV="1">
            <a:off x="3336512" y="4011910"/>
            <a:ext cx="741040" cy="151734"/>
          </a:xfrm>
          <a:prstGeom prst="line">
            <a:avLst/>
          </a:prstGeom>
          <a:ln w="36720">
            <a:solidFill>
              <a:srgbClr val="ED1C24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5"/>
          <p:cNvSpPr/>
          <p:nvPr/>
        </p:nvSpPr>
        <p:spPr>
          <a:xfrm>
            <a:off x="7040260" y="1819848"/>
            <a:ext cx="365760" cy="1768932"/>
          </a:xfrm>
          <a:custGeom>
            <a:avLst/>
            <a:gdLst/>
            <a:ahLst/>
            <a:cxnLst/>
            <a:rect l="0" t="0" r="r" b="b"/>
            <a:pathLst>
              <a:path w="1018" h="6859">
                <a:moveTo>
                  <a:pt x="0" y="0"/>
                </a:moveTo>
                <a:cubicBezTo>
                  <a:pt x="254" y="0"/>
                  <a:pt x="508" y="285"/>
                  <a:pt x="508" y="571"/>
                </a:cubicBezTo>
                <a:lnTo>
                  <a:pt x="508" y="2857"/>
                </a:lnTo>
                <a:cubicBezTo>
                  <a:pt x="508" y="3143"/>
                  <a:pt x="762" y="3429"/>
                  <a:pt x="1017" y="3429"/>
                </a:cubicBezTo>
                <a:cubicBezTo>
                  <a:pt x="762" y="3429"/>
                  <a:pt x="508" y="3715"/>
                  <a:pt x="508" y="4001"/>
                </a:cubicBezTo>
                <a:lnTo>
                  <a:pt x="508" y="6287"/>
                </a:lnTo>
                <a:cubicBezTo>
                  <a:pt x="508" y="6573"/>
                  <a:pt x="254" y="6858"/>
                  <a:pt x="0" y="6858"/>
                </a:cubicBezTo>
              </a:path>
            </a:pathLst>
          </a:custGeom>
          <a:noFill/>
          <a:ln w="36720">
            <a:solidFill>
              <a:srgbClr val="ED1C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TextShape 6"/>
          <p:cNvSpPr txBox="1"/>
          <p:nvPr/>
        </p:nvSpPr>
        <p:spPr>
          <a:xfrm rot="5340000">
            <a:off x="6800725" y="2451810"/>
            <a:ext cx="1621350" cy="373680"/>
          </a:xfrm>
          <a:prstGeom prst="rect">
            <a:avLst/>
          </a:prstGeom>
          <a:noFill/>
          <a:ln w="36720"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solidFill>
                  <a:srgbClr val="CE181E"/>
                </a:solidFill>
                <a:latin typeface="Arial"/>
              </a:rPr>
              <a:t>In Run 3 + Run 4</a:t>
            </a:r>
          </a:p>
        </p:txBody>
      </p:sp>
    </p:spTree>
    <p:extLst>
      <p:ext uri="{BB962C8B-B14F-4D97-AF65-F5344CB8AC3E}">
        <p14:creationId xmlns:p14="http://schemas.microsoft.com/office/powerpoint/2010/main" val="72682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US" dirty="0" smtClean="0"/>
              <a:t>Future heavy-ion runs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14401"/>
            <a:ext cx="2664296" cy="368022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Present planning: Would have four </a:t>
            </a:r>
            <a:r>
              <a:rPr lang="en-US" dirty="0" err="1"/>
              <a:t>Pb-Pb</a:t>
            </a:r>
            <a:r>
              <a:rPr lang="en-US" dirty="0"/>
              <a:t> runs (one two-month run in 2024) and two p-</a:t>
            </a:r>
            <a:r>
              <a:rPr lang="en-US" dirty="0" err="1"/>
              <a:t>Pb</a:t>
            </a:r>
            <a:r>
              <a:rPr lang="en-US" dirty="0"/>
              <a:t> runs until the end of Run </a:t>
            </a:r>
            <a:r>
              <a:rPr lang="en-US" dirty="0" smtClean="0"/>
              <a:t>4</a:t>
            </a:r>
          </a:p>
          <a:p>
            <a:pPr lvl="1"/>
            <a:r>
              <a:rPr lang="en-US" dirty="0" smtClean="0"/>
              <a:t>In addition, have to fit </a:t>
            </a:r>
            <a:r>
              <a:rPr lang="en-US" dirty="0" err="1" smtClean="0"/>
              <a:t>pp</a:t>
            </a:r>
            <a:r>
              <a:rPr lang="en-US" dirty="0" smtClean="0"/>
              <a:t> reference runs </a:t>
            </a:r>
          </a:p>
          <a:p>
            <a:pPr lvl="1"/>
            <a:endParaRPr lang="en-US" dirty="0"/>
          </a:p>
          <a:p>
            <a:r>
              <a:rPr lang="en-US" dirty="0" smtClean="0"/>
              <a:t>Allows to calculate approximate luminosity requirement for one-month run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2021.09.28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244" y="1059582"/>
            <a:ext cx="6148268" cy="3425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19872" y="546234"/>
            <a:ext cx="41750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Tentative</a:t>
            </a:r>
            <a:r>
              <a:rPr lang="en-US" sz="1600" dirty="0" smtClean="0"/>
              <a:t> schedule, </a:t>
            </a:r>
            <a:r>
              <a:rPr lang="en-US" sz="1600" b="1" i="1" dirty="0" smtClean="0"/>
              <a:t>could well change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600" dirty="0" smtClean="0"/>
              <a:t>(Jan 2020 schedule updated with LS2 extension)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7596336" y="1634830"/>
            <a:ext cx="504056" cy="1440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100392" y="1641361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3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96942" y="2355726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3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0392" y="2338967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4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5936" y="3056061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4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61238" y="3075806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3723878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Run 6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4443958"/>
            <a:ext cx="5162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accent6">
                    <a:lumMod val="75000"/>
                  </a:schemeClr>
                </a:solidFill>
              </a:rPr>
              <a:t>Guess on future heavy-ion runs – detailed schedule still to be defined</a:t>
            </a:r>
          </a:p>
          <a:p>
            <a:r>
              <a:rPr lang="en-US" sz="1400" i="1" dirty="0" smtClean="0">
                <a:solidFill>
                  <a:srgbClr val="CB05B3"/>
                </a:solidFill>
              </a:rPr>
              <a:t>Oxygen pilot run? </a:t>
            </a:r>
            <a:endParaRPr lang="en-US" sz="1400" i="1" dirty="0">
              <a:solidFill>
                <a:srgbClr val="CB05B3"/>
              </a:solidFill>
            </a:endParaRPr>
          </a:p>
        </p:txBody>
      </p:sp>
      <p:sp>
        <p:nvSpPr>
          <p:cNvPr id="16" name="5-Point Star 15"/>
          <p:cNvSpPr/>
          <p:nvPr/>
        </p:nvSpPr>
        <p:spPr>
          <a:xfrm>
            <a:off x="5364088" y="3153620"/>
            <a:ext cx="144016" cy="112658"/>
          </a:xfrm>
          <a:prstGeom prst="star5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3491880" y="4515966"/>
            <a:ext cx="144016" cy="112658"/>
          </a:xfrm>
          <a:prstGeom prst="star5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/>
          <p:nvPr/>
        </p:nvSpPr>
        <p:spPr>
          <a:xfrm>
            <a:off x="4543349" y="3173365"/>
            <a:ext cx="144016" cy="112658"/>
          </a:xfrm>
          <a:prstGeom prst="star5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>
            <a:off x="8631434" y="1682591"/>
            <a:ext cx="144016" cy="112658"/>
          </a:xfrm>
          <a:prstGeom prst="star5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5-Point Star 19"/>
          <p:cNvSpPr/>
          <p:nvPr/>
        </p:nvSpPr>
        <p:spPr>
          <a:xfrm>
            <a:off x="8631434" y="2436526"/>
            <a:ext cx="144016" cy="112658"/>
          </a:xfrm>
          <a:prstGeom prst="star5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5-Point Star 20"/>
          <p:cNvSpPr/>
          <p:nvPr/>
        </p:nvSpPr>
        <p:spPr>
          <a:xfrm>
            <a:off x="5352210" y="2453285"/>
            <a:ext cx="144016" cy="112658"/>
          </a:xfrm>
          <a:prstGeom prst="star5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>
            <a:off x="4572000" y="2459092"/>
            <a:ext cx="144016" cy="112658"/>
          </a:xfrm>
          <a:prstGeom prst="star5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380312" y="1635646"/>
            <a:ext cx="576064" cy="1440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963012" y="2300863"/>
            <a:ext cx="1165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HL-LHC installation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5" name="5-Point Star 24"/>
          <p:cNvSpPr/>
          <p:nvPr/>
        </p:nvSpPr>
        <p:spPr>
          <a:xfrm>
            <a:off x="4972078" y="2459092"/>
            <a:ext cx="144016" cy="112658"/>
          </a:xfrm>
          <a:prstGeom prst="star5">
            <a:avLst/>
          </a:prstGeom>
          <a:solidFill>
            <a:srgbClr val="CB0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5-Point Star 25"/>
          <p:cNvSpPr/>
          <p:nvPr/>
        </p:nvSpPr>
        <p:spPr>
          <a:xfrm>
            <a:off x="3491880" y="4734881"/>
            <a:ext cx="144016" cy="112658"/>
          </a:xfrm>
          <a:prstGeom prst="star5">
            <a:avLst/>
          </a:prstGeom>
          <a:solidFill>
            <a:srgbClr val="CB05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1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</a:t>
            </a:r>
            <a:r>
              <a:rPr lang="en-US" dirty="0" err="1" smtClean="0"/>
              <a:t>vs</a:t>
            </a:r>
            <a:r>
              <a:rPr lang="en-US" dirty="0" smtClean="0"/>
              <a:t> required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75000"/>
            <a:ext cx="3744416" cy="3984982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Approximate requirements from experiments for one month:</a:t>
            </a:r>
          </a:p>
          <a:p>
            <a:pPr lvl="1"/>
            <a:r>
              <a:rPr lang="en-US" dirty="0" err="1"/>
              <a:t>Pb-Pb</a:t>
            </a:r>
            <a:endParaRPr lang="en-US" dirty="0"/>
          </a:p>
          <a:p>
            <a:pPr lvl="2"/>
            <a:r>
              <a:rPr lang="en-US" dirty="0"/>
              <a:t>2.6 nb</a:t>
            </a:r>
            <a:r>
              <a:rPr lang="en-US" baseline="30000" dirty="0"/>
              <a:t>-1</a:t>
            </a:r>
            <a:r>
              <a:rPr lang="en-US" dirty="0"/>
              <a:t> at IP1/2/5</a:t>
            </a:r>
          </a:p>
          <a:p>
            <a:pPr lvl="2"/>
            <a:r>
              <a:rPr lang="en-US" dirty="0"/>
              <a:t>0.4 nb</a:t>
            </a:r>
            <a:r>
              <a:rPr lang="en-US" baseline="30000" dirty="0"/>
              <a:t>-1</a:t>
            </a:r>
            <a:r>
              <a:rPr lang="en-US" dirty="0"/>
              <a:t> at IP8</a:t>
            </a:r>
          </a:p>
          <a:p>
            <a:pPr lvl="1"/>
            <a:r>
              <a:rPr lang="en-US" dirty="0"/>
              <a:t>p-</a:t>
            </a:r>
            <a:r>
              <a:rPr lang="en-US" dirty="0" err="1"/>
              <a:t>Pb</a:t>
            </a:r>
            <a:endParaRPr lang="en-US" dirty="0"/>
          </a:p>
          <a:p>
            <a:pPr lvl="2"/>
            <a:r>
              <a:rPr lang="en-US" dirty="0"/>
              <a:t>600 </a:t>
            </a:r>
            <a:r>
              <a:rPr lang="en-US" dirty="0"/>
              <a:t>nb</a:t>
            </a:r>
            <a:r>
              <a:rPr lang="en-US" baseline="30000" dirty="0"/>
              <a:t>-1 </a:t>
            </a:r>
            <a:r>
              <a:rPr lang="en-US" dirty="0" smtClean="0"/>
              <a:t>at </a:t>
            </a:r>
            <a:r>
              <a:rPr lang="en-US" dirty="0"/>
              <a:t>IP1/5</a:t>
            </a:r>
          </a:p>
          <a:p>
            <a:pPr lvl="2"/>
            <a:r>
              <a:rPr lang="en-US" dirty="0"/>
              <a:t>300 </a:t>
            </a:r>
            <a:r>
              <a:rPr lang="en-US" dirty="0"/>
              <a:t>nb</a:t>
            </a:r>
            <a:r>
              <a:rPr lang="en-US" baseline="30000" dirty="0"/>
              <a:t>-1 </a:t>
            </a:r>
            <a:r>
              <a:rPr lang="en-US" dirty="0" smtClean="0"/>
              <a:t>at </a:t>
            </a:r>
            <a:r>
              <a:rPr lang="en-US" dirty="0"/>
              <a:t>IP2/8</a:t>
            </a:r>
          </a:p>
          <a:p>
            <a:endParaRPr lang="en-US" dirty="0" smtClean="0"/>
          </a:p>
          <a:p>
            <a:r>
              <a:rPr lang="en-US" dirty="0" smtClean="0"/>
              <a:t>Estimated performance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For </a:t>
            </a:r>
            <a:r>
              <a:rPr lang="en-GB" dirty="0" err="1">
                <a:solidFill>
                  <a:srgbClr val="00B0F0"/>
                </a:solidFill>
              </a:rPr>
              <a:t>Pb-Pb</a:t>
            </a:r>
            <a:r>
              <a:rPr lang="en-GB" dirty="0">
                <a:solidFill>
                  <a:srgbClr val="00B0F0"/>
                </a:solidFill>
              </a:rPr>
              <a:t>: expect in the range of </a:t>
            </a:r>
            <a:r>
              <a:rPr lang="en-GB" b="1" dirty="0">
                <a:solidFill>
                  <a:srgbClr val="00B0F0"/>
                </a:solidFill>
              </a:rPr>
              <a:t>2.2-2.7 nb</a:t>
            </a:r>
            <a:r>
              <a:rPr lang="en-GB" b="1" baseline="30000" dirty="0">
                <a:solidFill>
                  <a:srgbClr val="00B0F0"/>
                </a:solidFill>
              </a:rPr>
              <a:t>-1</a:t>
            </a:r>
            <a:r>
              <a:rPr lang="en-GB" b="1" dirty="0">
                <a:solidFill>
                  <a:srgbClr val="00B0F0"/>
                </a:solidFill>
              </a:rPr>
              <a:t> for IP1/2/5, 0.2-0.5 nb</a:t>
            </a:r>
            <a:r>
              <a:rPr lang="en-GB" b="1" baseline="30000" dirty="0">
                <a:solidFill>
                  <a:srgbClr val="00B0F0"/>
                </a:solidFill>
              </a:rPr>
              <a:t>-1</a:t>
            </a:r>
            <a:r>
              <a:rPr lang="en-GB" b="1" dirty="0">
                <a:solidFill>
                  <a:srgbClr val="00B0F0"/>
                </a:solidFill>
              </a:rPr>
              <a:t> at IP8 </a:t>
            </a:r>
            <a:r>
              <a:rPr lang="en-GB" dirty="0">
                <a:solidFill>
                  <a:srgbClr val="00B0F0"/>
                </a:solidFill>
              </a:rPr>
              <a:t>in a one-month run</a:t>
            </a:r>
          </a:p>
          <a:p>
            <a:pPr lvl="1"/>
            <a:r>
              <a:rPr lang="en-GB" dirty="0">
                <a:solidFill>
                  <a:srgbClr val="00B0F0"/>
                </a:solidFill>
              </a:rPr>
              <a:t>For p-</a:t>
            </a:r>
            <a:r>
              <a:rPr lang="en-GB" dirty="0" err="1">
                <a:solidFill>
                  <a:srgbClr val="00B0F0"/>
                </a:solidFill>
              </a:rPr>
              <a:t>Pb</a:t>
            </a:r>
            <a:r>
              <a:rPr lang="en-GB" dirty="0">
                <a:solidFill>
                  <a:srgbClr val="00B0F0"/>
                </a:solidFill>
              </a:rPr>
              <a:t>: expect in the range of </a:t>
            </a:r>
            <a:r>
              <a:rPr lang="en-GB" b="1" dirty="0">
                <a:solidFill>
                  <a:srgbClr val="00B0F0"/>
                </a:solidFill>
              </a:rPr>
              <a:t>550-700 nb-1 for IP1/5, ~300 nb</a:t>
            </a:r>
            <a:r>
              <a:rPr lang="en-GB" b="1" baseline="30000" dirty="0">
                <a:solidFill>
                  <a:srgbClr val="00B0F0"/>
                </a:solidFill>
              </a:rPr>
              <a:t>-1</a:t>
            </a:r>
            <a:r>
              <a:rPr lang="en-GB" b="1" dirty="0">
                <a:solidFill>
                  <a:srgbClr val="00B0F0"/>
                </a:solidFill>
              </a:rPr>
              <a:t> at IP2, 50-150 nb</a:t>
            </a:r>
            <a:r>
              <a:rPr lang="en-GB" b="1" baseline="30000" dirty="0">
                <a:solidFill>
                  <a:srgbClr val="00B0F0"/>
                </a:solidFill>
              </a:rPr>
              <a:t>-1</a:t>
            </a:r>
            <a:r>
              <a:rPr lang="en-GB" b="1" dirty="0">
                <a:solidFill>
                  <a:srgbClr val="00B0F0"/>
                </a:solidFill>
              </a:rPr>
              <a:t> at IP8</a:t>
            </a:r>
            <a:r>
              <a:rPr lang="en-GB" dirty="0">
                <a:solidFill>
                  <a:srgbClr val="00B0F0"/>
                </a:solidFill>
              </a:rPr>
              <a:t> in a one-month run</a:t>
            </a:r>
          </a:p>
          <a:p>
            <a:pPr marL="914400" lvl="2" indent="0">
              <a:buNone/>
            </a:pPr>
            <a:endParaRPr lang="en-US" dirty="0"/>
          </a:p>
          <a:p>
            <a:r>
              <a:rPr lang="en-US" dirty="0" smtClean="0"/>
              <a:t>We’re in the right ballpark, but with present schedule assumptions, </a:t>
            </a:r>
            <a:r>
              <a:rPr lang="en-US" dirty="0" smtClean="0">
                <a:solidFill>
                  <a:srgbClr val="FF0000"/>
                </a:solidFill>
              </a:rPr>
              <a:t>no filling scheme simultaneously fulfills requirements at all IPs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For p-</a:t>
            </a:r>
            <a:r>
              <a:rPr lang="en-US" dirty="0" err="1" smtClean="0">
                <a:solidFill>
                  <a:srgbClr val="FF0000"/>
                </a:solidFill>
              </a:rPr>
              <a:t>Pb</a:t>
            </a:r>
            <a:r>
              <a:rPr lang="en-US" dirty="0" smtClean="0">
                <a:solidFill>
                  <a:srgbClr val="FF0000"/>
                </a:solidFill>
              </a:rPr>
              <a:t>, miss at least a factor 2 at IP8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Note: approximate figures for p-</a:t>
            </a:r>
            <a:r>
              <a:rPr lang="en-US" dirty="0" err="1" smtClean="0"/>
              <a:t>Pb</a:t>
            </a:r>
            <a:r>
              <a:rPr lang="en-US" dirty="0"/>
              <a:t> </a:t>
            </a:r>
            <a:r>
              <a:rPr lang="en-US" dirty="0" smtClean="0"/>
              <a:t>without detailed filling schemes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2021.09.28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332" y="803385"/>
            <a:ext cx="4826667" cy="1912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910" y="3291830"/>
            <a:ext cx="4834286" cy="1836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00192" y="483518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cs typeface="Calibri" panose="020F0502020204030204" pitchFamily="34" charset="0"/>
              </a:rPr>
              <a:t>Pb-Pb</a:t>
            </a:r>
            <a:endParaRPr lang="en-US" dirty="0" smtClean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300379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cs typeface="Calibri" panose="020F0502020204030204" pitchFamily="34" charset="0"/>
              </a:rPr>
              <a:t>p-</a:t>
            </a:r>
            <a:r>
              <a:rPr lang="en-US" dirty="0" err="1" smtClean="0">
                <a:solidFill>
                  <a:srgbClr val="FF0000"/>
                </a:solidFill>
                <a:cs typeface="Calibri" panose="020F0502020204030204" pitchFamily="34" charset="0"/>
              </a:rPr>
              <a:t>Pb</a:t>
            </a:r>
            <a:endParaRPr lang="en-US" dirty="0" smtClean="0">
              <a:solidFill>
                <a:srgbClr val="FF0000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52320" y="2773092"/>
            <a:ext cx="15247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>
                <a:solidFill>
                  <a:srgbClr val="5A5A5A"/>
                </a:solidFill>
                <a:cs typeface="Calibri" panose="020F0502020204030204" pitchFamily="34" charset="0"/>
              </a:rPr>
              <a:t>From </a:t>
            </a:r>
            <a:r>
              <a:rPr lang="en-GB" sz="1100" i="1" dirty="0">
                <a:hlinkClick r:id="rId4"/>
              </a:rPr>
              <a:t>EPJ Plus paper</a:t>
            </a:r>
            <a:endParaRPr lang="en-US" sz="1100" i="1" dirty="0" smtClean="0">
              <a:solidFill>
                <a:srgbClr val="5A5A5A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91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One-month performance </a:t>
            </a:r>
            <a:r>
              <a:rPr lang="en-US" dirty="0" err="1" smtClean="0"/>
              <a:t>vs</a:t>
            </a:r>
            <a:r>
              <a:rPr lang="en-US" dirty="0" smtClean="0"/>
              <a:t> 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3960000" cy="368022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Pb-Pb</a:t>
            </a:r>
            <a:r>
              <a:rPr lang="en-US" dirty="0" smtClean="0"/>
              <a:t>, lower luminosity at IP1/5 than IP2 due to crossing angle</a:t>
            </a:r>
          </a:p>
          <a:p>
            <a:pPr lvl="1"/>
            <a:r>
              <a:rPr lang="en-US" dirty="0" smtClean="0"/>
              <a:t>Spectrometer bump at IP2 makes net angle smaller; external angle is the same</a:t>
            </a:r>
          </a:p>
          <a:p>
            <a:pPr lvl="1"/>
            <a:r>
              <a:rPr lang="en-US" dirty="0" smtClean="0"/>
              <a:t>Up to about 10% missing at worst IP for the best filling scheme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p-</a:t>
            </a:r>
            <a:r>
              <a:rPr lang="en-US" dirty="0" err="1" smtClean="0"/>
              <a:t>Pb</a:t>
            </a:r>
            <a:r>
              <a:rPr lang="en-US" dirty="0" smtClean="0"/>
              <a:t>, </a:t>
            </a:r>
            <a:r>
              <a:rPr lang="en-US" dirty="0" err="1" smtClean="0"/>
              <a:t>LHCb</a:t>
            </a:r>
            <a:r>
              <a:rPr lang="en-US" dirty="0" smtClean="0"/>
              <a:t> is the main problem</a:t>
            </a:r>
          </a:p>
          <a:p>
            <a:endParaRPr lang="en-US" dirty="0"/>
          </a:p>
          <a:p>
            <a:r>
              <a:rPr lang="en-US" dirty="0" smtClean="0"/>
              <a:t>Targets not reached simultaneously for any filling scheme</a:t>
            </a:r>
          </a:p>
          <a:p>
            <a:endParaRPr lang="en-US" dirty="0"/>
          </a:p>
          <a:p>
            <a:r>
              <a:rPr lang="en-US" dirty="0" smtClean="0"/>
              <a:t>Possibly no reason for panic – applying the same assumptions for 2018, get significantly lower luminosity than achieved in the machine</a:t>
            </a:r>
          </a:p>
          <a:p>
            <a:pPr lvl="1"/>
            <a:r>
              <a:rPr lang="en-US" dirty="0" smtClean="0"/>
              <a:t>Operational efficiency &gt;50% achieved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394" y="757926"/>
            <a:ext cx="3647094" cy="2101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610" y="3096673"/>
            <a:ext cx="3671030" cy="2046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2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27534"/>
            <a:ext cx="8568952" cy="4176464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Need to study improvements </a:t>
            </a:r>
            <a:r>
              <a:rPr lang="en-US" dirty="0" smtClean="0">
                <a:solidFill>
                  <a:srgbClr val="FF0000"/>
                </a:solidFill>
              </a:rPr>
              <a:t>to find </a:t>
            </a:r>
            <a:r>
              <a:rPr lang="en-US" dirty="0" smtClean="0">
                <a:solidFill>
                  <a:srgbClr val="FF0000"/>
                </a:solidFill>
              </a:rPr>
              <a:t>a scenario that reaches targets with present assumptions</a:t>
            </a:r>
          </a:p>
          <a:p>
            <a:pPr lvl="1"/>
            <a:r>
              <a:rPr lang="en-US" dirty="0" smtClean="0"/>
              <a:t>For now, exploring different paths of improvement, i.e. trying to answer “what would have to be done to reach target on paper”</a:t>
            </a:r>
          </a:p>
          <a:p>
            <a:pPr lvl="1"/>
            <a:r>
              <a:rPr lang="en-US" dirty="0" smtClean="0"/>
              <a:t>For now, not exploring the feasibility of each path – possibly need beam tests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1202E4"/>
                </a:solidFill>
              </a:rPr>
              <a:t>Assuming for now that </a:t>
            </a:r>
            <a:r>
              <a:rPr lang="en-US" dirty="0" err="1" smtClean="0">
                <a:solidFill>
                  <a:srgbClr val="1202E4"/>
                </a:solidFill>
              </a:rPr>
              <a:t>Pb</a:t>
            </a:r>
            <a:r>
              <a:rPr lang="en-US" dirty="0" smtClean="0">
                <a:solidFill>
                  <a:srgbClr val="1202E4"/>
                </a:solidFill>
              </a:rPr>
              <a:t> bunch intensities from injectors </a:t>
            </a:r>
            <a:r>
              <a:rPr lang="en-US" dirty="0" smtClean="0">
                <a:solidFill>
                  <a:srgbClr val="1202E4"/>
                </a:solidFill>
              </a:rPr>
              <a:t>and </a:t>
            </a:r>
            <a:r>
              <a:rPr lang="en-US" dirty="0" smtClean="0">
                <a:solidFill>
                  <a:srgbClr val="1202E4"/>
                </a:solidFill>
              </a:rPr>
              <a:t>LHC </a:t>
            </a:r>
            <a:r>
              <a:rPr lang="en-US" dirty="0">
                <a:solidFill>
                  <a:srgbClr val="1202E4"/>
                </a:solidFill>
              </a:rPr>
              <a:t>operational efficiency are fixed</a:t>
            </a:r>
            <a:endParaRPr lang="en-US" dirty="0" smtClean="0">
              <a:solidFill>
                <a:srgbClr val="1202E4"/>
              </a:solidFill>
            </a:endParaRPr>
          </a:p>
          <a:p>
            <a:pPr lvl="1"/>
            <a:r>
              <a:rPr lang="en-US" dirty="0" smtClean="0"/>
              <a:t>Might be conservative, but cannot know now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Ways to improve LHC performance (</a:t>
            </a:r>
            <a:r>
              <a:rPr lang="en-US" dirty="0" err="1" smtClean="0"/>
              <a:t>Pb-Pb</a:t>
            </a:r>
            <a:r>
              <a:rPr lang="en-US" dirty="0" smtClean="0"/>
              <a:t>)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Improving further the filling schemes</a:t>
            </a:r>
          </a:p>
          <a:p>
            <a:pPr lvl="2"/>
            <a:r>
              <a:rPr lang="en-US" dirty="0"/>
              <a:t>Work out detailed filling schemes in p-</a:t>
            </a:r>
            <a:r>
              <a:rPr lang="en-US" dirty="0" err="1"/>
              <a:t>Pb</a:t>
            </a:r>
            <a:r>
              <a:rPr lang="en-US" dirty="0"/>
              <a:t> with realistic 50 ns proton beam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Skip </a:t>
            </a:r>
            <a:r>
              <a:rPr lang="en-US" dirty="0" err="1" smtClean="0">
                <a:solidFill>
                  <a:srgbClr val="00B050"/>
                </a:solidFill>
              </a:rPr>
              <a:t>levelling</a:t>
            </a:r>
            <a:r>
              <a:rPr lang="en-US" dirty="0" smtClean="0">
                <a:solidFill>
                  <a:srgbClr val="00B050"/>
                </a:solidFill>
              </a:rPr>
              <a:t> at IP1/5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Smaller crossing angle : </a:t>
            </a:r>
            <a:r>
              <a:rPr lang="en-US" dirty="0"/>
              <a:t>present baseline is 170 </a:t>
            </a:r>
            <a:r>
              <a:rPr lang="el-GR" dirty="0"/>
              <a:t>μ</a:t>
            </a:r>
            <a:r>
              <a:rPr lang="en-US" dirty="0"/>
              <a:t>rad half external angle at each IP</a:t>
            </a:r>
          </a:p>
          <a:p>
            <a:pPr lvl="2"/>
            <a:r>
              <a:rPr lang="en-US" dirty="0"/>
              <a:t>Gives net half angles of  170 </a:t>
            </a:r>
            <a:r>
              <a:rPr lang="el-GR" dirty="0"/>
              <a:t>μ</a:t>
            </a:r>
            <a:r>
              <a:rPr lang="en-US" dirty="0"/>
              <a:t>rad / 100 </a:t>
            </a:r>
            <a:r>
              <a:rPr lang="el-GR" dirty="0"/>
              <a:t>μ</a:t>
            </a:r>
            <a:r>
              <a:rPr lang="en-US" dirty="0"/>
              <a:t>rad / -305 </a:t>
            </a:r>
            <a:r>
              <a:rPr lang="el-GR" dirty="0"/>
              <a:t>μ</a:t>
            </a:r>
            <a:r>
              <a:rPr lang="en-US" dirty="0"/>
              <a:t>rad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Smaller </a:t>
            </a:r>
            <a:r>
              <a:rPr lang="el-GR" dirty="0" smtClean="0">
                <a:solidFill>
                  <a:srgbClr val="00B050"/>
                </a:solidFill>
              </a:rPr>
              <a:t>β</a:t>
            </a:r>
            <a:r>
              <a:rPr lang="en-US" dirty="0" smtClean="0">
                <a:solidFill>
                  <a:srgbClr val="00B050"/>
                </a:solidFill>
              </a:rPr>
              <a:t>*</a:t>
            </a:r>
            <a:r>
              <a:rPr lang="en-US" dirty="0" smtClean="0"/>
              <a:t> : present baseline assumes 0.5m / 0.5 m / 1.5 </a:t>
            </a:r>
            <a:r>
              <a:rPr lang="en-US" dirty="0" smtClean="0"/>
              <a:t>m</a:t>
            </a:r>
          </a:p>
          <a:p>
            <a:pPr lvl="2"/>
            <a:r>
              <a:rPr lang="en-US" dirty="0" smtClean="0"/>
              <a:t>Possibly more aperture and strength margin in IR8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Change </a:t>
            </a:r>
            <a:r>
              <a:rPr lang="en-US" dirty="0" err="1" smtClean="0">
                <a:solidFill>
                  <a:srgbClr val="00B050"/>
                </a:solidFill>
              </a:rPr>
              <a:t>levelling</a:t>
            </a:r>
            <a:r>
              <a:rPr lang="en-US" dirty="0" smtClean="0">
                <a:solidFill>
                  <a:srgbClr val="00B050"/>
                </a:solidFill>
              </a:rPr>
              <a:t> assumptions </a:t>
            </a:r>
            <a:r>
              <a:rPr lang="en-US" dirty="0" smtClean="0">
                <a:solidFill>
                  <a:srgbClr val="00B050"/>
                </a:solidFill>
              </a:rPr>
              <a:t>at IP2/8</a:t>
            </a:r>
            <a:endParaRPr lang="en-US" dirty="0" smtClean="0">
              <a:solidFill>
                <a:srgbClr val="00B050"/>
              </a:solidFill>
            </a:endParaRPr>
          </a:p>
          <a:p>
            <a:pPr lvl="2"/>
            <a:r>
              <a:rPr lang="en-US" dirty="0" smtClean="0"/>
              <a:t>Presently </a:t>
            </a:r>
            <a:r>
              <a:rPr lang="en-US" dirty="0" smtClean="0"/>
              <a:t>assumed </a:t>
            </a:r>
            <a:r>
              <a:rPr lang="en-US" dirty="0" err="1" smtClean="0"/>
              <a:t>levelling</a:t>
            </a:r>
            <a:r>
              <a:rPr lang="en-US" dirty="0" smtClean="0"/>
              <a:t> is 6.4E27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at IP1/2/5 (ALICE detector saturation and “fair sharing”) , 1E27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 </a:t>
            </a:r>
            <a:r>
              <a:rPr lang="en-US" dirty="0" smtClean="0"/>
              <a:t>at IP8 (avoid quenches from BFPP)</a:t>
            </a:r>
          </a:p>
          <a:p>
            <a:endParaRPr lang="en-US" dirty="0" smtClean="0"/>
          </a:p>
          <a:p>
            <a:r>
              <a:rPr lang="en-US" dirty="0" smtClean="0"/>
              <a:t>Performance improvements for p-</a:t>
            </a:r>
            <a:r>
              <a:rPr lang="en-US" dirty="0" err="1" smtClean="0"/>
              <a:t>Pb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Similar methods as for </a:t>
            </a:r>
            <a:r>
              <a:rPr lang="en-US" dirty="0" err="1" smtClean="0"/>
              <a:t>Pb-Pb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00B050"/>
                </a:solidFill>
              </a:rPr>
              <a:t>filling schemes, </a:t>
            </a:r>
            <a:r>
              <a:rPr lang="el-GR" dirty="0">
                <a:solidFill>
                  <a:srgbClr val="00B050"/>
                </a:solidFill>
              </a:rPr>
              <a:t>β</a:t>
            </a:r>
            <a:r>
              <a:rPr lang="en-US" dirty="0" smtClean="0">
                <a:solidFill>
                  <a:srgbClr val="00B050"/>
                </a:solidFill>
              </a:rPr>
              <a:t>*, crossing angle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In </a:t>
            </a:r>
            <a:r>
              <a:rPr lang="en-US" dirty="0" smtClean="0"/>
              <a:t>addition, </a:t>
            </a:r>
            <a:r>
              <a:rPr lang="en-US" dirty="0" smtClean="0">
                <a:solidFill>
                  <a:srgbClr val="00B050"/>
                </a:solidFill>
              </a:rPr>
              <a:t>increase </a:t>
            </a:r>
            <a:r>
              <a:rPr lang="en-US" dirty="0" smtClean="0">
                <a:solidFill>
                  <a:srgbClr val="00B050"/>
                </a:solidFill>
              </a:rPr>
              <a:t>proton bunch intensities </a:t>
            </a:r>
            <a:r>
              <a:rPr lang="en-US" dirty="0" smtClean="0"/>
              <a:t>(weak bunches of 3E10 p assumed so far)</a:t>
            </a:r>
          </a:p>
          <a:p>
            <a:endParaRPr lang="en-US" dirty="0"/>
          </a:p>
          <a:p>
            <a:r>
              <a:rPr lang="en-US" dirty="0" smtClean="0"/>
              <a:t>Following slides: Checking each option, re-running luminosity studies with CTE using the same assumptions as in baseline scenario, unless stated otherwise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71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Pb-Pb</a:t>
            </a:r>
            <a:r>
              <a:rPr lang="en-US" dirty="0" smtClean="0"/>
              <a:t> filling schemes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Best scheme (i.e. best compromise) so far seems to be 1240b_1088_1088_398</a:t>
            </a:r>
          </a:p>
          <a:p>
            <a:endParaRPr lang="en-US" dirty="0" smtClean="0"/>
          </a:p>
          <a:p>
            <a:r>
              <a:rPr lang="en-US" dirty="0" smtClean="0"/>
              <a:t>Does a “better” scheme exist, with more collisions at each experiment? </a:t>
            </a:r>
          </a:p>
          <a:p>
            <a:pPr lvl="1"/>
            <a:r>
              <a:rPr lang="en-US" dirty="0" smtClean="0">
                <a:solidFill>
                  <a:srgbClr val="1202E4"/>
                </a:solidFill>
              </a:rPr>
              <a:t>“Brute-force” scan of </a:t>
            </a:r>
            <a:r>
              <a:rPr lang="en-US" dirty="0" smtClean="0">
                <a:solidFill>
                  <a:srgbClr val="1202E4"/>
                </a:solidFill>
              </a:rPr>
              <a:t>collisions </a:t>
            </a:r>
            <a:r>
              <a:rPr lang="en-US" dirty="0" smtClean="0"/>
              <a:t>– checked </a:t>
            </a:r>
            <a:r>
              <a:rPr lang="en-US" dirty="0"/>
              <a:t>more than </a:t>
            </a:r>
            <a:r>
              <a:rPr lang="en-US" dirty="0" smtClean="0"/>
              <a:t>5×10</a:t>
            </a:r>
            <a:r>
              <a:rPr lang="en-US" baseline="30000" dirty="0" smtClean="0"/>
              <a:t>10</a:t>
            </a:r>
            <a:r>
              <a:rPr lang="en-US" dirty="0" smtClean="0"/>
              <a:t> permutations </a:t>
            </a:r>
            <a:r>
              <a:rPr lang="en-US" dirty="0" smtClean="0"/>
              <a:t>of longer gap between trains and the position of shorter trains</a:t>
            </a:r>
          </a:p>
          <a:p>
            <a:pPr lvl="1"/>
            <a:r>
              <a:rPr lang="en-US" dirty="0" smtClean="0">
                <a:solidFill>
                  <a:srgbClr val="1202E4"/>
                </a:solidFill>
              </a:rPr>
              <a:t>Found many equivalent permutations, but no better schemes</a:t>
            </a:r>
          </a:p>
          <a:p>
            <a:pPr lvl="1"/>
            <a:r>
              <a:rPr lang="en-US" dirty="0" smtClean="0"/>
              <a:t>Cannot exclude that a better scheme exists – almost infinite parameter space. But maybe not so </a:t>
            </a:r>
            <a:r>
              <a:rPr lang="en-US" dirty="0" smtClean="0"/>
              <a:t>likely, and not evident to find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Possible route forward: take longer trains from SPS with 8*8 bunches or more, instead of presently assumed 7*8 bunches</a:t>
            </a:r>
          </a:p>
          <a:p>
            <a:pPr lvl="1"/>
            <a:r>
              <a:rPr lang="en-US" dirty="0" smtClean="0"/>
              <a:t>Would result in more beam degradation in the </a:t>
            </a:r>
            <a:r>
              <a:rPr lang="en-US" dirty="0" smtClean="0"/>
              <a:t>SPS =&gt; </a:t>
            </a:r>
            <a:br>
              <a:rPr lang="en-US" dirty="0" smtClean="0"/>
            </a:br>
            <a:r>
              <a:rPr lang="en-US" dirty="0" smtClean="0"/>
              <a:t>not </a:t>
            </a:r>
            <a:r>
              <a:rPr lang="en-US" dirty="0" smtClean="0"/>
              <a:t>obvious that we actually gain</a:t>
            </a:r>
          </a:p>
          <a:p>
            <a:pPr lvl="1"/>
            <a:r>
              <a:rPr lang="en-US" dirty="0" smtClean="0"/>
              <a:t>See </a:t>
            </a:r>
            <a:r>
              <a:rPr lang="en-US" dirty="0" err="1" smtClean="0"/>
              <a:t>Hannes</a:t>
            </a:r>
            <a:r>
              <a:rPr lang="en-US" dirty="0" smtClean="0"/>
              <a:t>’ talk at Chamonix 2017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05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Skip </a:t>
            </a:r>
            <a:r>
              <a:rPr lang="en-US" dirty="0" err="1" smtClean="0"/>
              <a:t>levelling</a:t>
            </a:r>
            <a:r>
              <a:rPr lang="en-US" dirty="0" smtClean="0"/>
              <a:t> at IP1/5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4392048" cy="3025501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/>
              <a:t>Levelling</a:t>
            </a:r>
            <a:r>
              <a:rPr lang="en-US" dirty="0" smtClean="0"/>
              <a:t> at IP1/5 probably not needed to avoid BFPP quenches – FLUKA studies indicate significant </a:t>
            </a:r>
            <a:r>
              <a:rPr lang="en-US" dirty="0" smtClean="0"/>
              <a:t>margin</a:t>
            </a:r>
          </a:p>
          <a:p>
            <a:endParaRPr lang="en-US" dirty="0" smtClean="0"/>
          </a:p>
          <a:p>
            <a:r>
              <a:rPr lang="en-US" dirty="0" smtClean="0"/>
              <a:t>Redoing beam evolution study with CTE, for the range of filling schemes, followed by calculation of 1-month luminosity using standard method (re-calculating optimal fill time, 50% OP efficiency)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Only very minor improvement at IP1/5 (gives slightly more equal sharing of luminosity between IP1/2/5)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2021.09.28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44" y="3777000"/>
            <a:ext cx="9152244" cy="136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31590"/>
            <a:ext cx="3604736" cy="211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13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https://edms.cern.ch/document/1586446/1.0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794E86-0487-46F2-B904-2989DA392DB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63AD722-E25D-4BCF-B24B-64C9609FFF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19257</TotalTime>
  <Words>2706</Words>
  <Application>Microsoft Office PowerPoint</Application>
  <PresentationFormat>On-screen Show (16:9)</PresentationFormat>
  <Paragraphs>408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Thème Office</vt:lpstr>
      <vt:lpstr>Options for ion operational scenarios with increased performance </vt:lpstr>
      <vt:lpstr>Introduction</vt:lpstr>
      <vt:lpstr>Requests from experiments</vt:lpstr>
      <vt:lpstr>Future heavy-ion runs</vt:lpstr>
      <vt:lpstr>Estimated vs required performance</vt:lpstr>
      <vt:lpstr>One-month performance vs target</vt:lpstr>
      <vt:lpstr>Improvements? </vt:lpstr>
      <vt:lpstr>Pb-Pb filling schemes</vt:lpstr>
      <vt:lpstr>Skip levelling at IP1/5</vt:lpstr>
      <vt:lpstr>Decreased crossing angles</vt:lpstr>
      <vt:lpstr>Smaller crossing, smaller IP8 β*</vt:lpstr>
      <vt:lpstr>Decreased β* at all IPs</vt:lpstr>
      <vt:lpstr>Pushed configuration</vt:lpstr>
      <vt:lpstr>Increased leveling targets</vt:lpstr>
      <vt:lpstr>p-Pb</vt:lpstr>
      <vt:lpstr>Increasing proton intensity</vt:lpstr>
      <vt:lpstr>Proton filling schemes</vt:lpstr>
      <vt:lpstr>Developing candidate filling schemes</vt:lpstr>
      <vt:lpstr>Optimizing p-Pb filling schemes (1)</vt:lpstr>
      <vt:lpstr>Optimizing p-Pb filling schemes (2)</vt:lpstr>
      <vt:lpstr>Using 25 ns proton scheme</vt:lpstr>
      <vt:lpstr>Simulated beam evolution with new p-Pb schemes</vt:lpstr>
      <vt:lpstr>Integrated luminosity in 1-month run</vt:lpstr>
      <vt:lpstr>Summary</vt:lpstr>
      <vt:lpstr>Thanks for the attention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Roderik Bruce</cp:lastModifiedBy>
  <cp:revision>239</cp:revision>
  <dcterms:created xsi:type="dcterms:W3CDTF">2016-02-11T10:47:23Z</dcterms:created>
  <dcterms:modified xsi:type="dcterms:W3CDTF">2021-10-04T13:38:38Z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