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6"/>
  </p:notesMasterIdLst>
  <p:sldIdLst>
    <p:sldId id="275" r:id="rId2"/>
    <p:sldId id="272" r:id="rId3"/>
    <p:sldId id="277" r:id="rId4"/>
    <p:sldId id="279" r:id="rId5"/>
    <p:sldId id="278" r:id="rId6"/>
    <p:sldId id="261" r:id="rId7"/>
    <p:sldId id="280" r:id="rId8"/>
    <p:sldId id="313" r:id="rId9"/>
    <p:sldId id="314" r:id="rId10"/>
    <p:sldId id="282" r:id="rId11"/>
    <p:sldId id="283" r:id="rId12"/>
    <p:sldId id="284" r:id="rId13"/>
    <p:sldId id="316" r:id="rId14"/>
    <p:sldId id="286" r:id="rId15"/>
    <p:sldId id="287" r:id="rId16"/>
    <p:sldId id="288" r:id="rId17"/>
    <p:sldId id="289" r:id="rId18"/>
    <p:sldId id="296" r:id="rId19"/>
    <p:sldId id="297" r:id="rId20"/>
    <p:sldId id="298" r:id="rId21"/>
    <p:sldId id="300" r:id="rId22"/>
    <p:sldId id="302" r:id="rId23"/>
    <p:sldId id="326" r:id="rId24"/>
    <p:sldId id="303" r:id="rId25"/>
    <p:sldId id="305" r:id="rId26"/>
    <p:sldId id="306" r:id="rId27"/>
    <p:sldId id="307" r:id="rId28"/>
    <p:sldId id="329" r:id="rId29"/>
    <p:sldId id="308" r:id="rId30"/>
    <p:sldId id="311" r:id="rId31"/>
    <p:sldId id="312" r:id="rId32"/>
    <p:sldId id="317" r:id="rId33"/>
    <p:sldId id="330" r:id="rId34"/>
    <p:sldId id="318" r:id="rId35"/>
    <p:sldId id="319" r:id="rId36"/>
    <p:sldId id="320" r:id="rId37"/>
    <p:sldId id="321" r:id="rId38"/>
    <p:sldId id="322" r:id="rId39"/>
    <p:sldId id="323" r:id="rId40"/>
    <p:sldId id="324" r:id="rId41"/>
    <p:sldId id="325" r:id="rId42"/>
    <p:sldId id="327" r:id="rId43"/>
    <p:sldId id="328" r:id="rId44"/>
    <p:sldId id="331" r:id="rId4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B05B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15" autoAdjust="0"/>
    <p:restoredTop sz="94660"/>
  </p:normalViewPr>
  <p:slideViewPr>
    <p:cSldViewPr>
      <p:cViewPr varScale="1">
        <p:scale>
          <a:sx n="216" d="100"/>
          <a:sy n="216" d="100"/>
        </p:scale>
        <p:origin x="-516" y="-10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B45A35-EBAF-4E96-8FED-0D2117FC84C8}" type="datetimeFigureOut">
              <a:rPr lang="en-US" smtClean="0"/>
              <a:t>9/11/2024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398E55-8C0F-476F-8969-16D27F1D2B54}" type="slidenum">
              <a:rPr lang="en-US" smtClean="0"/>
              <a:t>‹#›</a:t>
            </a:fld>
            <a:endParaRPr lang="en-US"/>
          </a:p>
        </p:txBody>
      </p:sp>
    </p:spTree>
    <p:extLst>
      <p:ext uri="{BB962C8B-B14F-4D97-AF65-F5344CB8AC3E}">
        <p14:creationId xmlns:p14="http://schemas.microsoft.com/office/powerpoint/2010/main" val="24976925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3D862C9-0D1F-488B-8772-166ED749C570}" type="datetime1">
              <a:rPr lang="en-US" smtClean="0"/>
              <a:t>9/11/2024</a:t>
            </a:fld>
            <a:endParaRPr lang="en-US"/>
          </a:p>
        </p:txBody>
      </p:sp>
      <p:sp>
        <p:nvSpPr>
          <p:cNvPr id="5" name="Footer Placeholder 4"/>
          <p:cNvSpPr>
            <a:spLocks noGrp="1"/>
          </p:cNvSpPr>
          <p:nvPr>
            <p:ph type="ftr" sz="quarter" idx="11"/>
          </p:nvPr>
        </p:nvSpPr>
        <p:spPr/>
        <p:txBody>
          <a:bodyPr/>
          <a:lstStyle/>
          <a:p>
            <a:r>
              <a:rPr lang="en-US" dirty="0" smtClean="0"/>
              <a:t>R. Bruce, 2021.09.28</a:t>
            </a:r>
            <a:endParaRPr lang="en-US" dirty="0"/>
          </a:p>
        </p:txBody>
      </p:sp>
      <p:sp>
        <p:nvSpPr>
          <p:cNvPr id="6" name="Slide Number Placeholder 5"/>
          <p:cNvSpPr>
            <a:spLocks noGrp="1"/>
          </p:cNvSpPr>
          <p:nvPr>
            <p:ph type="sldNum" sz="quarter" idx="12"/>
          </p:nvPr>
        </p:nvSpPr>
        <p:spPr/>
        <p:txBody>
          <a:bodyPr/>
          <a:lstStyle/>
          <a:p>
            <a:fld id="{BC8291BA-05D0-43F0-B4B0-79AA4A408B04}" type="slidenum">
              <a:rPr lang="en-US" smtClean="0"/>
              <a:t>‹#›</a:t>
            </a:fld>
            <a:endParaRPr lang="en-US"/>
          </a:p>
        </p:txBody>
      </p:sp>
    </p:spTree>
    <p:extLst>
      <p:ext uri="{BB962C8B-B14F-4D97-AF65-F5344CB8AC3E}">
        <p14:creationId xmlns:p14="http://schemas.microsoft.com/office/powerpoint/2010/main" val="1744105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E0202D-2F46-4058-B942-C7FE1DFB055E}" type="datetime1">
              <a:rPr lang="en-US" smtClean="0"/>
              <a:t>9/11/2024</a:t>
            </a:fld>
            <a:endParaRPr lang="en-US"/>
          </a:p>
        </p:txBody>
      </p:sp>
      <p:sp>
        <p:nvSpPr>
          <p:cNvPr id="5" name="Footer Placeholder 4"/>
          <p:cNvSpPr>
            <a:spLocks noGrp="1"/>
          </p:cNvSpPr>
          <p:nvPr>
            <p:ph type="ftr" sz="quarter" idx="11"/>
          </p:nvPr>
        </p:nvSpPr>
        <p:spPr/>
        <p:txBody>
          <a:bodyPr/>
          <a:lstStyle/>
          <a:p>
            <a:r>
              <a:rPr lang="en-US" dirty="0" smtClean="0"/>
              <a:t>R. Bruce, 2021.09.28</a:t>
            </a:r>
            <a:endParaRPr lang="en-US" dirty="0"/>
          </a:p>
        </p:txBody>
      </p:sp>
      <p:sp>
        <p:nvSpPr>
          <p:cNvPr id="6" name="Slide Number Placeholder 5"/>
          <p:cNvSpPr>
            <a:spLocks noGrp="1"/>
          </p:cNvSpPr>
          <p:nvPr>
            <p:ph type="sldNum" sz="quarter" idx="12"/>
          </p:nvPr>
        </p:nvSpPr>
        <p:spPr/>
        <p:txBody>
          <a:bodyPr/>
          <a:lstStyle/>
          <a:p>
            <a:fld id="{BC8291BA-05D0-43F0-B4B0-79AA4A408B04}" type="slidenum">
              <a:rPr lang="en-US" smtClean="0"/>
              <a:t>‹#›</a:t>
            </a:fld>
            <a:endParaRPr lang="en-US"/>
          </a:p>
        </p:txBody>
      </p:sp>
    </p:spTree>
    <p:extLst>
      <p:ext uri="{BB962C8B-B14F-4D97-AF65-F5344CB8AC3E}">
        <p14:creationId xmlns:p14="http://schemas.microsoft.com/office/powerpoint/2010/main" val="3029991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44AB69-60E3-4705-9A97-2C4B3A7453AA}" type="datetime1">
              <a:rPr lang="en-US" smtClean="0"/>
              <a:t>9/11/2024</a:t>
            </a:fld>
            <a:endParaRPr lang="en-US"/>
          </a:p>
        </p:txBody>
      </p:sp>
      <p:sp>
        <p:nvSpPr>
          <p:cNvPr id="5" name="Footer Placeholder 4"/>
          <p:cNvSpPr>
            <a:spLocks noGrp="1"/>
          </p:cNvSpPr>
          <p:nvPr>
            <p:ph type="ftr" sz="quarter" idx="11"/>
          </p:nvPr>
        </p:nvSpPr>
        <p:spPr/>
        <p:txBody>
          <a:bodyPr/>
          <a:lstStyle/>
          <a:p>
            <a:r>
              <a:rPr lang="en-US" dirty="0" smtClean="0"/>
              <a:t>R. Bruce, 2021.09.28</a:t>
            </a:r>
            <a:endParaRPr lang="en-US" dirty="0"/>
          </a:p>
        </p:txBody>
      </p:sp>
      <p:sp>
        <p:nvSpPr>
          <p:cNvPr id="6" name="Slide Number Placeholder 5"/>
          <p:cNvSpPr>
            <a:spLocks noGrp="1"/>
          </p:cNvSpPr>
          <p:nvPr>
            <p:ph type="sldNum" sz="quarter" idx="12"/>
          </p:nvPr>
        </p:nvSpPr>
        <p:spPr/>
        <p:txBody>
          <a:bodyPr/>
          <a:lstStyle/>
          <a:p>
            <a:fld id="{BC8291BA-05D0-43F0-B4B0-79AA4A408B04}" type="slidenum">
              <a:rPr lang="en-US" smtClean="0"/>
              <a:t>‹#›</a:t>
            </a:fld>
            <a:endParaRPr lang="en-US"/>
          </a:p>
        </p:txBody>
      </p:sp>
    </p:spTree>
    <p:extLst>
      <p:ext uri="{BB962C8B-B14F-4D97-AF65-F5344CB8AC3E}">
        <p14:creationId xmlns:p14="http://schemas.microsoft.com/office/powerpoint/2010/main" val="1532402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7534"/>
            <a:ext cx="8229600" cy="3967088"/>
          </a:xfrm>
        </p:spPr>
        <p:txBody>
          <a:bodyPr>
            <a:normAutofit/>
          </a:bodyPr>
          <a:lstStyle>
            <a:lvl1pPr>
              <a:defRPr sz="2800"/>
            </a:lvl1pPr>
            <a:lvl2pPr>
              <a:defRPr sz="2400"/>
            </a:lvl2pPr>
            <a:lvl3pPr>
              <a:defRPr sz="20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sz="1100"/>
            </a:lvl1pPr>
          </a:lstStyle>
          <a:p>
            <a:fld id="{2D461905-A3B3-4625-B265-285313B4814D}" type="datetime1">
              <a:rPr lang="en-US" smtClean="0"/>
              <a:pPr/>
              <a:t>9/11/2024</a:t>
            </a:fld>
            <a:endParaRPr lang="en-US" dirty="0"/>
          </a:p>
        </p:txBody>
      </p:sp>
      <p:sp>
        <p:nvSpPr>
          <p:cNvPr id="5" name="Footer Placeholder 4"/>
          <p:cNvSpPr>
            <a:spLocks noGrp="1"/>
          </p:cNvSpPr>
          <p:nvPr>
            <p:ph type="ftr" sz="quarter" idx="11"/>
          </p:nvPr>
        </p:nvSpPr>
        <p:spPr>
          <a:xfrm>
            <a:off x="6084168" y="4782183"/>
            <a:ext cx="2895600" cy="273844"/>
          </a:xfrm>
        </p:spPr>
        <p:txBody>
          <a:bodyPr/>
          <a:lstStyle>
            <a:lvl1pPr>
              <a:defRPr sz="1100"/>
            </a:lvl1pPr>
          </a:lstStyle>
          <a:p>
            <a:r>
              <a:rPr lang="en-US" dirty="0" smtClean="0"/>
              <a:t>R. Bruce, 2021.09.28</a:t>
            </a:r>
            <a:endParaRPr lang="en-US" dirty="0"/>
          </a:p>
        </p:txBody>
      </p:sp>
      <p:sp>
        <p:nvSpPr>
          <p:cNvPr id="6" name="Slide Number Placeholder 5"/>
          <p:cNvSpPr>
            <a:spLocks noGrp="1"/>
          </p:cNvSpPr>
          <p:nvPr>
            <p:ph type="sldNum" sz="quarter" idx="12"/>
          </p:nvPr>
        </p:nvSpPr>
        <p:spPr/>
        <p:txBody>
          <a:bodyPr/>
          <a:lstStyle/>
          <a:p>
            <a:fld id="{BC8291BA-05D0-43F0-B4B0-79AA4A408B04}" type="slidenum">
              <a:rPr lang="en-US" smtClean="0"/>
              <a:t>‹#›</a:t>
            </a:fld>
            <a:endParaRPr lang="en-US" dirty="0"/>
          </a:p>
        </p:txBody>
      </p:sp>
      <p:sp>
        <p:nvSpPr>
          <p:cNvPr id="7" name="Rectangle 6"/>
          <p:cNvSpPr/>
          <p:nvPr userDrawn="1"/>
        </p:nvSpPr>
        <p:spPr>
          <a:xfrm>
            <a:off x="0" y="0"/>
            <a:ext cx="9144000" cy="4655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28221"/>
            <a:ext cx="8229600" cy="437295"/>
          </a:xfrm>
        </p:spPr>
        <p:txBody>
          <a:bodyPr>
            <a:noAutofit/>
          </a:bodyPr>
          <a:lstStyle>
            <a:lvl1pPr>
              <a:defRPr sz="3200">
                <a:solidFill>
                  <a:schemeClr val="bg1"/>
                </a:solidFill>
              </a:defRPr>
            </a:lvl1pPr>
          </a:lstStyle>
          <a:p>
            <a:r>
              <a:rPr lang="en-US" dirty="0" smtClean="0"/>
              <a:t>Click to edit Master title style</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346" y="19055"/>
            <a:ext cx="399173" cy="392455"/>
          </a:xfrm>
          <a:prstGeom prst="rect">
            <a:avLst/>
          </a:prstGeom>
        </p:spPr>
      </p:pic>
    </p:spTree>
    <p:extLst>
      <p:ext uri="{BB962C8B-B14F-4D97-AF65-F5344CB8AC3E}">
        <p14:creationId xmlns:p14="http://schemas.microsoft.com/office/powerpoint/2010/main" val="11319760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CAD852-1C1A-44A7-B004-DAFB4B24BF0F}" type="datetime1">
              <a:rPr lang="en-US" smtClean="0"/>
              <a:t>9/11/2024</a:t>
            </a:fld>
            <a:endParaRPr lang="en-US"/>
          </a:p>
        </p:txBody>
      </p:sp>
      <p:sp>
        <p:nvSpPr>
          <p:cNvPr id="5" name="Footer Placeholder 4"/>
          <p:cNvSpPr>
            <a:spLocks noGrp="1"/>
          </p:cNvSpPr>
          <p:nvPr>
            <p:ph type="ftr" sz="quarter" idx="11"/>
          </p:nvPr>
        </p:nvSpPr>
        <p:spPr/>
        <p:txBody>
          <a:bodyPr/>
          <a:lstStyle/>
          <a:p>
            <a:r>
              <a:rPr lang="en-US" dirty="0" smtClean="0"/>
              <a:t>R. Bruce, 2021.09.28</a:t>
            </a:r>
            <a:endParaRPr lang="en-US" dirty="0"/>
          </a:p>
        </p:txBody>
      </p:sp>
      <p:sp>
        <p:nvSpPr>
          <p:cNvPr id="6" name="Slide Number Placeholder 5"/>
          <p:cNvSpPr>
            <a:spLocks noGrp="1"/>
          </p:cNvSpPr>
          <p:nvPr>
            <p:ph type="sldNum" sz="quarter" idx="12"/>
          </p:nvPr>
        </p:nvSpPr>
        <p:spPr/>
        <p:txBody>
          <a:bodyPr/>
          <a:lstStyle/>
          <a:p>
            <a:fld id="{BC8291BA-05D0-43F0-B4B0-79AA4A408B04}" type="slidenum">
              <a:rPr lang="en-US" smtClean="0"/>
              <a:t>‹#›</a:t>
            </a:fld>
            <a:endParaRPr lang="en-US"/>
          </a:p>
        </p:txBody>
      </p:sp>
    </p:spTree>
    <p:extLst>
      <p:ext uri="{BB962C8B-B14F-4D97-AF65-F5344CB8AC3E}">
        <p14:creationId xmlns:p14="http://schemas.microsoft.com/office/powerpoint/2010/main" val="1452169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4129102-CD83-43B9-9B45-949DD563D0A3}" type="datetime1">
              <a:rPr lang="en-US" smtClean="0"/>
              <a:t>9/11/2024</a:t>
            </a:fld>
            <a:endParaRPr lang="en-US"/>
          </a:p>
        </p:txBody>
      </p:sp>
      <p:sp>
        <p:nvSpPr>
          <p:cNvPr id="6" name="Footer Placeholder 5"/>
          <p:cNvSpPr>
            <a:spLocks noGrp="1"/>
          </p:cNvSpPr>
          <p:nvPr>
            <p:ph type="ftr" sz="quarter" idx="11"/>
          </p:nvPr>
        </p:nvSpPr>
        <p:spPr/>
        <p:txBody>
          <a:bodyPr/>
          <a:lstStyle/>
          <a:p>
            <a:r>
              <a:rPr lang="en-US" dirty="0" smtClean="0"/>
              <a:t>R. Bruce, 2021.09.28</a:t>
            </a:r>
            <a:endParaRPr lang="en-US" dirty="0"/>
          </a:p>
        </p:txBody>
      </p:sp>
      <p:sp>
        <p:nvSpPr>
          <p:cNvPr id="7" name="Slide Number Placeholder 6"/>
          <p:cNvSpPr>
            <a:spLocks noGrp="1"/>
          </p:cNvSpPr>
          <p:nvPr>
            <p:ph type="sldNum" sz="quarter" idx="12"/>
          </p:nvPr>
        </p:nvSpPr>
        <p:spPr/>
        <p:txBody>
          <a:bodyPr/>
          <a:lstStyle/>
          <a:p>
            <a:fld id="{BC8291BA-05D0-43F0-B4B0-79AA4A408B04}" type="slidenum">
              <a:rPr lang="en-US" smtClean="0"/>
              <a:t>‹#›</a:t>
            </a:fld>
            <a:endParaRPr lang="en-US"/>
          </a:p>
        </p:txBody>
      </p:sp>
    </p:spTree>
    <p:extLst>
      <p:ext uri="{BB962C8B-B14F-4D97-AF65-F5344CB8AC3E}">
        <p14:creationId xmlns:p14="http://schemas.microsoft.com/office/powerpoint/2010/main" val="10003037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EC7D97E-8540-4400-8CD8-6284644F0FB4}" type="datetime1">
              <a:rPr lang="en-US" smtClean="0"/>
              <a:t>9/11/2024</a:t>
            </a:fld>
            <a:endParaRPr lang="en-US"/>
          </a:p>
        </p:txBody>
      </p:sp>
      <p:sp>
        <p:nvSpPr>
          <p:cNvPr id="8" name="Footer Placeholder 7"/>
          <p:cNvSpPr>
            <a:spLocks noGrp="1"/>
          </p:cNvSpPr>
          <p:nvPr>
            <p:ph type="ftr" sz="quarter" idx="11"/>
          </p:nvPr>
        </p:nvSpPr>
        <p:spPr/>
        <p:txBody>
          <a:bodyPr/>
          <a:lstStyle/>
          <a:p>
            <a:r>
              <a:rPr lang="en-US" dirty="0" smtClean="0"/>
              <a:t>R. Bruce, 2021.09.28</a:t>
            </a:r>
            <a:endParaRPr lang="en-US" dirty="0"/>
          </a:p>
        </p:txBody>
      </p:sp>
      <p:sp>
        <p:nvSpPr>
          <p:cNvPr id="9" name="Slide Number Placeholder 8"/>
          <p:cNvSpPr>
            <a:spLocks noGrp="1"/>
          </p:cNvSpPr>
          <p:nvPr>
            <p:ph type="sldNum" sz="quarter" idx="12"/>
          </p:nvPr>
        </p:nvSpPr>
        <p:spPr/>
        <p:txBody>
          <a:bodyPr/>
          <a:lstStyle/>
          <a:p>
            <a:fld id="{BC8291BA-05D0-43F0-B4B0-79AA4A408B04}" type="slidenum">
              <a:rPr lang="en-US" smtClean="0"/>
              <a:t>‹#›</a:t>
            </a:fld>
            <a:endParaRPr lang="en-US"/>
          </a:p>
        </p:txBody>
      </p:sp>
    </p:spTree>
    <p:extLst>
      <p:ext uri="{BB962C8B-B14F-4D97-AF65-F5344CB8AC3E}">
        <p14:creationId xmlns:p14="http://schemas.microsoft.com/office/powerpoint/2010/main" val="18639169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6B37B67-FB22-4E34-B54D-32FB6A26FED9}" type="datetime1">
              <a:rPr lang="en-US" smtClean="0"/>
              <a:t>9/11/2024</a:t>
            </a:fld>
            <a:endParaRPr lang="en-US"/>
          </a:p>
        </p:txBody>
      </p:sp>
      <p:sp>
        <p:nvSpPr>
          <p:cNvPr id="4" name="Footer Placeholder 3"/>
          <p:cNvSpPr>
            <a:spLocks noGrp="1"/>
          </p:cNvSpPr>
          <p:nvPr>
            <p:ph type="ftr" sz="quarter" idx="11"/>
          </p:nvPr>
        </p:nvSpPr>
        <p:spPr/>
        <p:txBody>
          <a:bodyPr/>
          <a:lstStyle/>
          <a:p>
            <a:r>
              <a:rPr lang="en-US" dirty="0" smtClean="0"/>
              <a:t>R. Bruce, 2021.09.28</a:t>
            </a:r>
            <a:endParaRPr lang="en-US" dirty="0"/>
          </a:p>
        </p:txBody>
      </p:sp>
      <p:sp>
        <p:nvSpPr>
          <p:cNvPr id="5" name="Slide Number Placeholder 4"/>
          <p:cNvSpPr>
            <a:spLocks noGrp="1"/>
          </p:cNvSpPr>
          <p:nvPr>
            <p:ph type="sldNum" sz="quarter" idx="12"/>
          </p:nvPr>
        </p:nvSpPr>
        <p:spPr/>
        <p:txBody>
          <a:bodyPr/>
          <a:lstStyle/>
          <a:p>
            <a:fld id="{BC8291BA-05D0-43F0-B4B0-79AA4A408B04}" type="slidenum">
              <a:rPr lang="en-US" smtClean="0"/>
              <a:t>‹#›</a:t>
            </a:fld>
            <a:endParaRPr lang="en-US"/>
          </a:p>
        </p:txBody>
      </p:sp>
    </p:spTree>
    <p:extLst>
      <p:ext uri="{BB962C8B-B14F-4D97-AF65-F5344CB8AC3E}">
        <p14:creationId xmlns:p14="http://schemas.microsoft.com/office/powerpoint/2010/main" val="4081100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10D165-C5C1-4780-8394-9FBD3955FB4B}" type="datetime1">
              <a:rPr lang="en-US" smtClean="0"/>
              <a:t>9/11/2024</a:t>
            </a:fld>
            <a:endParaRPr lang="en-US"/>
          </a:p>
        </p:txBody>
      </p:sp>
      <p:sp>
        <p:nvSpPr>
          <p:cNvPr id="3" name="Footer Placeholder 2"/>
          <p:cNvSpPr>
            <a:spLocks noGrp="1"/>
          </p:cNvSpPr>
          <p:nvPr>
            <p:ph type="ftr" sz="quarter" idx="11"/>
          </p:nvPr>
        </p:nvSpPr>
        <p:spPr/>
        <p:txBody>
          <a:bodyPr/>
          <a:lstStyle/>
          <a:p>
            <a:r>
              <a:rPr lang="en-US" dirty="0" smtClean="0"/>
              <a:t>R. Bruce, 2021.09.28</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a:t>
            </a:fld>
            <a:endParaRPr lang="en-US"/>
          </a:p>
        </p:txBody>
      </p:sp>
    </p:spTree>
    <p:extLst>
      <p:ext uri="{BB962C8B-B14F-4D97-AF65-F5344CB8AC3E}">
        <p14:creationId xmlns:p14="http://schemas.microsoft.com/office/powerpoint/2010/main" val="1781233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4269F7-9F50-4217-8B4A-C4FC844419AB}" type="datetime1">
              <a:rPr lang="en-US" smtClean="0"/>
              <a:t>9/11/2024</a:t>
            </a:fld>
            <a:endParaRPr lang="en-US"/>
          </a:p>
        </p:txBody>
      </p:sp>
      <p:sp>
        <p:nvSpPr>
          <p:cNvPr id="6" name="Footer Placeholder 5"/>
          <p:cNvSpPr>
            <a:spLocks noGrp="1"/>
          </p:cNvSpPr>
          <p:nvPr>
            <p:ph type="ftr" sz="quarter" idx="11"/>
          </p:nvPr>
        </p:nvSpPr>
        <p:spPr/>
        <p:txBody>
          <a:bodyPr/>
          <a:lstStyle/>
          <a:p>
            <a:r>
              <a:rPr lang="en-US" dirty="0" smtClean="0"/>
              <a:t>R. Bruce, 2021.09.28</a:t>
            </a:r>
            <a:endParaRPr lang="en-US" dirty="0"/>
          </a:p>
        </p:txBody>
      </p:sp>
      <p:sp>
        <p:nvSpPr>
          <p:cNvPr id="7" name="Slide Number Placeholder 6"/>
          <p:cNvSpPr>
            <a:spLocks noGrp="1"/>
          </p:cNvSpPr>
          <p:nvPr>
            <p:ph type="sldNum" sz="quarter" idx="12"/>
          </p:nvPr>
        </p:nvSpPr>
        <p:spPr/>
        <p:txBody>
          <a:bodyPr/>
          <a:lstStyle/>
          <a:p>
            <a:fld id="{BC8291BA-05D0-43F0-B4B0-79AA4A408B04}" type="slidenum">
              <a:rPr lang="en-US" smtClean="0"/>
              <a:t>‹#›</a:t>
            </a:fld>
            <a:endParaRPr lang="en-US"/>
          </a:p>
        </p:txBody>
      </p:sp>
    </p:spTree>
    <p:extLst>
      <p:ext uri="{BB962C8B-B14F-4D97-AF65-F5344CB8AC3E}">
        <p14:creationId xmlns:p14="http://schemas.microsoft.com/office/powerpoint/2010/main" val="12579073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C8637D-34E3-46F7-B487-5F63A8C7B708}" type="datetime1">
              <a:rPr lang="en-US" smtClean="0"/>
              <a:t>9/11/2024</a:t>
            </a:fld>
            <a:endParaRPr lang="en-US"/>
          </a:p>
        </p:txBody>
      </p:sp>
      <p:sp>
        <p:nvSpPr>
          <p:cNvPr id="6" name="Footer Placeholder 5"/>
          <p:cNvSpPr>
            <a:spLocks noGrp="1"/>
          </p:cNvSpPr>
          <p:nvPr>
            <p:ph type="ftr" sz="quarter" idx="11"/>
          </p:nvPr>
        </p:nvSpPr>
        <p:spPr/>
        <p:txBody>
          <a:bodyPr/>
          <a:lstStyle/>
          <a:p>
            <a:r>
              <a:rPr lang="en-US" dirty="0" smtClean="0"/>
              <a:t>R. Bruce, 2021.09.28</a:t>
            </a:r>
            <a:endParaRPr lang="en-US" dirty="0"/>
          </a:p>
        </p:txBody>
      </p:sp>
      <p:sp>
        <p:nvSpPr>
          <p:cNvPr id="7" name="Slide Number Placeholder 6"/>
          <p:cNvSpPr>
            <a:spLocks noGrp="1"/>
          </p:cNvSpPr>
          <p:nvPr>
            <p:ph type="sldNum" sz="quarter" idx="12"/>
          </p:nvPr>
        </p:nvSpPr>
        <p:spPr/>
        <p:txBody>
          <a:bodyPr/>
          <a:lstStyle/>
          <a:p>
            <a:fld id="{BC8291BA-05D0-43F0-B4B0-79AA4A408B04}" type="slidenum">
              <a:rPr lang="en-US" smtClean="0"/>
              <a:t>‹#›</a:t>
            </a:fld>
            <a:endParaRPr lang="en-US"/>
          </a:p>
        </p:txBody>
      </p:sp>
    </p:spTree>
    <p:extLst>
      <p:ext uri="{BB962C8B-B14F-4D97-AF65-F5344CB8AC3E}">
        <p14:creationId xmlns:p14="http://schemas.microsoft.com/office/powerpoint/2010/main" val="3288498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FFE9B389-949F-4156-B034-D04CE04FF401}" type="datetime1">
              <a:rPr lang="en-US" smtClean="0"/>
              <a:t>9/11/2024</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R. Bruce, 2021.09.28</a:t>
            </a:r>
            <a:endParaRPr lang="en-US" dirty="0"/>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C8291BA-05D0-43F0-B4B0-79AA4A408B04}" type="slidenum">
              <a:rPr lang="en-US" smtClean="0"/>
              <a:t>‹#›</a:t>
            </a:fld>
            <a:endParaRPr lang="en-US"/>
          </a:p>
        </p:txBody>
      </p:sp>
    </p:spTree>
    <p:extLst>
      <p:ext uri="{BB962C8B-B14F-4D97-AF65-F5344CB8AC3E}">
        <p14:creationId xmlns:p14="http://schemas.microsoft.com/office/powerpoint/2010/main" val="14996933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cds.cern.ch/record/2650176?ln=en"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4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cds.cern.ch/record/2650176?ln=en"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cds.cern.ch/record/2650176?ln=en"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lum bright="40000" contrast="-40000"/>
            <a:extLst>
              <a:ext uri="{28A0092B-C50C-407E-A947-70E740481C1C}">
                <a14:useLocalDpi xmlns:a14="http://schemas.microsoft.com/office/drawing/2010/main" val="0"/>
              </a:ext>
            </a:extLst>
          </a:blip>
          <a:srcRect/>
          <a:stretch>
            <a:fillRect/>
          </a:stretch>
        </p:blipFill>
        <p:spPr bwMode="auto">
          <a:xfrm>
            <a:off x="1" y="0"/>
            <a:ext cx="9148908" cy="5124067"/>
          </a:xfrm>
          <a:prstGeom prst="rect">
            <a:avLst/>
          </a:prstGeom>
          <a:noFill/>
          <a:ln w="38100">
            <a:solidFill>
              <a:srgbClr val="000000"/>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685800" y="821159"/>
            <a:ext cx="7772400" cy="1102519"/>
          </a:xfrm>
        </p:spPr>
        <p:txBody>
          <a:bodyPr>
            <a:normAutofit fontScale="90000"/>
          </a:bodyPr>
          <a:lstStyle/>
          <a:p>
            <a:r>
              <a:rPr lang="en-US" b="1" dirty="0" smtClean="0">
                <a:effectLst>
                  <a:outerShdw blurRad="38100" dist="38100" dir="2700000" algn="tl">
                    <a:srgbClr val="000000">
                      <a:alpha val="43137"/>
                    </a:srgbClr>
                  </a:outerShdw>
                </a:effectLst>
              </a:rPr>
              <a:t>Preliminary LHC </a:t>
            </a:r>
            <a:r>
              <a:rPr lang="en-US" b="1" dirty="0">
                <a:effectLst>
                  <a:outerShdw blurRad="38100" dist="38100" dir="2700000" algn="tl">
                    <a:srgbClr val="000000">
                      <a:alpha val="43137"/>
                    </a:srgbClr>
                  </a:outerShdw>
                </a:effectLst>
              </a:rPr>
              <a:t>light-ion scenarios for Run 5 and beyond</a:t>
            </a:r>
          </a:p>
        </p:txBody>
      </p:sp>
      <p:sp>
        <p:nvSpPr>
          <p:cNvPr id="3" name="Subtitle 2"/>
          <p:cNvSpPr>
            <a:spLocks noGrp="1"/>
          </p:cNvSpPr>
          <p:nvPr>
            <p:ph type="subTitle" idx="1"/>
          </p:nvPr>
        </p:nvSpPr>
        <p:spPr>
          <a:xfrm>
            <a:off x="1371600" y="2643758"/>
            <a:ext cx="6400800" cy="1440160"/>
          </a:xfrm>
        </p:spPr>
        <p:txBody>
          <a:bodyPr>
            <a:normAutofit fontScale="55000" lnSpcReduction="20000"/>
          </a:bodyPr>
          <a:lstStyle/>
          <a:p>
            <a:r>
              <a:rPr lang="en-US" sz="3800" dirty="0" smtClean="0">
                <a:solidFill>
                  <a:schemeClr val="tx1"/>
                </a:solidFill>
                <a:effectLst>
                  <a:outerShdw blurRad="38100" dist="38100" dir="2700000" algn="tl">
                    <a:srgbClr val="000000">
                      <a:alpha val="43137"/>
                    </a:srgbClr>
                  </a:outerShdw>
                </a:effectLst>
              </a:rPr>
              <a:t>R. Bruce, R. </a:t>
            </a:r>
            <a:r>
              <a:rPr lang="en-US" sz="3800" dirty="0" err="1" smtClean="0">
                <a:solidFill>
                  <a:schemeClr val="tx1"/>
                </a:solidFill>
                <a:effectLst>
                  <a:outerShdw blurRad="38100" dist="38100" dir="2700000" algn="tl">
                    <a:srgbClr val="000000">
                      <a:alpha val="43137"/>
                    </a:srgbClr>
                  </a:outerShdw>
                </a:effectLst>
              </a:rPr>
              <a:t>Alemany</a:t>
            </a:r>
            <a:r>
              <a:rPr lang="en-US" sz="3800" dirty="0">
                <a:solidFill>
                  <a:schemeClr val="tx1"/>
                </a:solidFill>
                <a:effectLst>
                  <a:outerShdw blurRad="38100" dist="38100" dir="2700000" algn="tl">
                    <a:srgbClr val="000000">
                      <a:alpha val="43137"/>
                    </a:srgbClr>
                  </a:outerShdw>
                </a:effectLst>
              </a:rPr>
              <a:t> Fernandez</a:t>
            </a:r>
            <a:r>
              <a:rPr lang="en-US" sz="3800" dirty="0" smtClean="0">
                <a:solidFill>
                  <a:schemeClr val="tx1"/>
                </a:solidFill>
                <a:effectLst>
                  <a:outerShdw blurRad="38100" dist="38100" dir="2700000" algn="tl">
                    <a:srgbClr val="000000">
                      <a:alpha val="43137"/>
                    </a:srgbClr>
                  </a:outerShdw>
                </a:effectLst>
              </a:rPr>
              <a:t>, H</a:t>
            </a:r>
            <a:r>
              <a:rPr lang="en-US" sz="3800" dirty="0">
                <a:solidFill>
                  <a:schemeClr val="tx1"/>
                </a:solidFill>
                <a:effectLst>
                  <a:outerShdw blurRad="38100" dist="38100" dir="2700000" algn="tl">
                    <a:srgbClr val="000000">
                      <a:alpha val="43137"/>
                    </a:srgbClr>
                  </a:outerShdw>
                </a:effectLst>
              </a:rPr>
              <a:t>. </a:t>
            </a:r>
            <a:r>
              <a:rPr lang="en-US" sz="3800" dirty="0" err="1">
                <a:solidFill>
                  <a:schemeClr val="tx1"/>
                </a:solidFill>
                <a:effectLst>
                  <a:outerShdw blurRad="38100" dist="38100" dir="2700000" algn="tl">
                    <a:srgbClr val="000000">
                      <a:alpha val="43137"/>
                    </a:srgbClr>
                  </a:outerShdw>
                </a:effectLst>
              </a:rPr>
              <a:t>Bartosik</a:t>
            </a:r>
            <a:r>
              <a:rPr lang="en-US" sz="3800" dirty="0">
                <a:solidFill>
                  <a:schemeClr val="tx1"/>
                </a:solidFill>
                <a:effectLst>
                  <a:outerShdw blurRad="38100" dist="38100" dir="2700000" algn="tl">
                    <a:srgbClr val="000000">
                      <a:alpha val="43137"/>
                    </a:srgbClr>
                  </a:outerShdw>
                </a:effectLst>
              </a:rPr>
              <a:t>, J.M</a:t>
            </a:r>
            <a:r>
              <a:rPr lang="en-US" sz="3800" dirty="0" smtClean="0">
                <a:solidFill>
                  <a:schemeClr val="tx1"/>
                </a:solidFill>
                <a:effectLst>
                  <a:outerShdw blurRad="38100" dist="38100" dir="2700000" algn="tl">
                    <a:srgbClr val="000000">
                      <a:alpha val="43137"/>
                    </a:srgbClr>
                  </a:outerShdw>
                </a:effectLst>
              </a:rPr>
              <a:t>. Jowett</a:t>
            </a:r>
          </a:p>
          <a:p>
            <a:endParaRPr lang="en-US" sz="3800" dirty="0" smtClean="0">
              <a:solidFill>
                <a:schemeClr val="tx1"/>
              </a:solidFill>
              <a:effectLst>
                <a:outerShdw blurRad="38100" dist="38100" dir="2700000" algn="tl">
                  <a:srgbClr val="000000">
                    <a:alpha val="43137"/>
                  </a:srgbClr>
                </a:outerShdw>
              </a:effectLst>
            </a:endParaRPr>
          </a:p>
          <a:p>
            <a:r>
              <a:rPr lang="en-US" dirty="0" smtClean="0">
                <a:solidFill>
                  <a:schemeClr val="tx1"/>
                </a:solidFill>
                <a:effectLst>
                  <a:outerShdw blurRad="38100" dist="38100" dir="2700000" algn="tl">
                    <a:srgbClr val="000000">
                      <a:alpha val="43137"/>
                    </a:srgbClr>
                  </a:outerShdw>
                </a:effectLst>
              </a:rPr>
              <a:t>Acknowledgements:</a:t>
            </a:r>
          </a:p>
          <a:p>
            <a:r>
              <a:rPr lang="en-US" dirty="0" smtClean="0">
                <a:solidFill>
                  <a:schemeClr val="tx1"/>
                </a:solidFill>
                <a:effectLst>
                  <a:outerShdw blurRad="38100" dist="38100" dir="2700000" algn="tl">
                    <a:srgbClr val="000000">
                      <a:alpha val="43137"/>
                    </a:srgbClr>
                  </a:outerShdw>
                </a:effectLst>
              </a:rPr>
              <a:t>N. </a:t>
            </a:r>
            <a:r>
              <a:rPr lang="en-US" dirty="0" err="1" smtClean="0">
                <a:solidFill>
                  <a:schemeClr val="tx1"/>
                </a:solidFill>
                <a:effectLst>
                  <a:outerShdw blurRad="38100" dist="38100" dir="2700000" algn="tl">
                    <a:srgbClr val="000000">
                      <a:alpha val="43137"/>
                    </a:srgbClr>
                  </a:outerShdw>
                </a:effectLst>
              </a:rPr>
              <a:t>Biancacci</a:t>
            </a:r>
            <a:r>
              <a:rPr lang="en-US" dirty="0" smtClean="0">
                <a:solidFill>
                  <a:schemeClr val="tx1"/>
                </a:solidFill>
                <a:effectLst>
                  <a:outerShdw blurRad="38100" dist="38100" dir="2700000" algn="tl">
                    <a:srgbClr val="000000">
                      <a:alpha val="43137"/>
                    </a:srgbClr>
                  </a:outerShdw>
                </a:effectLst>
              </a:rPr>
              <a:t>, F</a:t>
            </a:r>
            <a:r>
              <a:rPr lang="en-US" dirty="0">
                <a:solidFill>
                  <a:schemeClr val="tx1"/>
                </a:solidFill>
                <a:effectLst>
                  <a:outerShdw blurRad="38100" dist="38100" dir="2700000" algn="tl">
                    <a:srgbClr val="000000">
                      <a:alpha val="43137"/>
                    </a:srgbClr>
                  </a:outerShdw>
                </a:effectLst>
              </a:rPr>
              <a:t>. </a:t>
            </a:r>
            <a:r>
              <a:rPr lang="en-US" dirty="0" err="1" smtClean="0">
                <a:solidFill>
                  <a:schemeClr val="tx1"/>
                </a:solidFill>
                <a:effectLst>
                  <a:outerShdw blurRad="38100" dist="38100" dir="2700000" algn="tl">
                    <a:srgbClr val="000000">
                      <a:alpha val="43137"/>
                    </a:srgbClr>
                  </a:outerShdw>
                </a:effectLst>
              </a:rPr>
              <a:t>Boattini</a:t>
            </a:r>
            <a:r>
              <a:rPr lang="en-US" dirty="0" smtClean="0">
                <a:solidFill>
                  <a:schemeClr val="tx1"/>
                </a:solidFill>
                <a:effectLst>
                  <a:outerShdw blurRad="38100" dist="38100" dir="2700000" algn="tl">
                    <a:srgbClr val="000000">
                      <a:alpha val="43137"/>
                    </a:srgbClr>
                  </a:outerShdw>
                </a:effectLst>
              </a:rPr>
              <a:t>, H</a:t>
            </a:r>
            <a:r>
              <a:rPr lang="en-US" dirty="0">
                <a:solidFill>
                  <a:schemeClr val="tx1"/>
                </a:solidFill>
                <a:effectLst>
                  <a:outerShdw blurRad="38100" dist="38100" dir="2700000" algn="tl">
                    <a:srgbClr val="000000">
                      <a:alpha val="43137"/>
                    </a:srgbClr>
                  </a:outerShdw>
                </a:effectLst>
              </a:rPr>
              <a:t>. </a:t>
            </a:r>
            <a:r>
              <a:rPr lang="en-US" dirty="0" err="1" smtClean="0">
                <a:solidFill>
                  <a:schemeClr val="tx1"/>
                </a:solidFill>
                <a:effectLst>
                  <a:outerShdw blurRad="38100" dist="38100" dir="2700000" algn="tl">
                    <a:srgbClr val="000000">
                      <a:alpha val="43137"/>
                    </a:srgbClr>
                  </a:outerShdw>
                </a:effectLst>
              </a:rPr>
              <a:t>Damerau</a:t>
            </a:r>
            <a:r>
              <a:rPr lang="en-US" dirty="0" smtClean="0">
                <a:solidFill>
                  <a:schemeClr val="tx1"/>
                </a:solidFill>
                <a:effectLst>
                  <a:outerShdw blurRad="38100" dist="38100" dir="2700000" algn="tl">
                    <a:srgbClr val="000000">
                      <a:alpha val="43137"/>
                    </a:srgbClr>
                  </a:outerShdw>
                </a:effectLst>
              </a:rPr>
              <a:t>, V. Di Capua, F. </a:t>
            </a:r>
            <a:r>
              <a:rPr lang="en-US" dirty="0" err="1" smtClean="0">
                <a:solidFill>
                  <a:schemeClr val="tx1"/>
                </a:solidFill>
                <a:effectLst>
                  <a:outerShdw blurRad="38100" dist="38100" dir="2700000" algn="tl">
                    <a:srgbClr val="000000">
                      <a:alpha val="43137"/>
                    </a:srgbClr>
                  </a:outerShdw>
                </a:effectLst>
              </a:rPr>
              <a:t>Kroeger</a:t>
            </a:r>
            <a:r>
              <a:rPr lang="en-US" dirty="0" smtClean="0">
                <a:solidFill>
                  <a:schemeClr val="tx1"/>
                </a:solidFill>
                <a:effectLst>
                  <a:outerShdw blurRad="38100" dist="38100" dir="2700000" algn="tl">
                    <a:srgbClr val="000000">
                      <a:alpha val="43137"/>
                    </a:srgbClr>
                  </a:outerShdw>
                </a:effectLst>
              </a:rPr>
              <a:t>, Q. King, D. </a:t>
            </a:r>
            <a:r>
              <a:rPr lang="en-US" dirty="0" err="1" smtClean="0">
                <a:solidFill>
                  <a:schemeClr val="tx1"/>
                </a:solidFill>
                <a:effectLst>
                  <a:outerShdw blurRad="38100" dist="38100" dir="2700000" algn="tl">
                    <a:srgbClr val="000000">
                      <a:alpha val="43137"/>
                    </a:srgbClr>
                  </a:outerShdw>
                </a:effectLst>
              </a:rPr>
              <a:t>Kuchler</a:t>
            </a:r>
            <a:r>
              <a:rPr lang="en-US" dirty="0" smtClean="0">
                <a:solidFill>
                  <a:schemeClr val="tx1"/>
                </a:solidFill>
                <a:effectLst>
                  <a:outerShdw blurRad="38100" dist="38100" dir="2700000" algn="tl">
                    <a:srgbClr val="000000">
                      <a:alpha val="43137"/>
                    </a:srgbClr>
                  </a:outerShdw>
                </a:effectLst>
              </a:rPr>
              <a:t>, T</a:t>
            </a:r>
            <a:r>
              <a:rPr lang="en-US" dirty="0">
                <a:solidFill>
                  <a:schemeClr val="tx1"/>
                </a:solidFill>
                <a:effectLst>
                  <a:outerShdw blurRad="38100" dist="38100" dir="2700000" algn="tl">
                    <a:srgbClr val="000000">
                      <a:alpha val="43137"/>
                    </a:srgbClr>
                  </a:outerShdw>
                </a:effectLst>
              </a:rPr>
              <a:t>. </a:t>
            </a:r>
            <a:r>
              <a:rPr lang="en-US" dirty="0" err="1" smtClean="0">
                <a:solidFill>
                  <a:schemeClr val="tx1"/>
                </a:solidFill>
                <a:effectLst>
                  <a:outerShdw blurRad="38100" dist="38100" dir="2700000" algn="tl">
                    <a:srgbClr val="000000">
                      <a:alpha val="43137"/>
                    </a:srgbClr>
                  </a:outerShdw>
                </a:effectLst>
              </a:rPr>
              <a:t>Stoehlker</a:t>
            </a:r>
            <a:r>
              <a:rPr lang="en-US" dirty="0" smtClean="0">
                <a:solidFill>
                  <a:schemeClr val="tx1"/>
                </a:solidFill>
                <a:effectLst>
                  <a:outerShdw blurRad="38100" dist="38100" dir="2700000" algn="tl">
                    <a:srgbClr val="000000">
                      <a:alpha val="43137"/>
                    </a:srgbClr>
                  </a:outerShdw>
                </a:effectLst>
              </a:rPr>
              <a:t>, G. Weber </a:t>
            </a:r>
            <a:endParaRPr lang="en-US"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094571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Considered ions, charge states, masses, parameters….</a:t>
            </a:r>
          </a:p>
        </p:txBody>
      </p:sp>
      <p:sp>
        <p:nvSpPr>
          <p:cNvPr id="3" name="Content Placeholder 2"/>
          <p:cNvSpPr>
            <a:spLocks noGrp="1"/>
          </p:cNvSpPr>
          <p:nvPr>
            <p:ph idx="1"/>
          </p:nvPr>
        </p:nvSpPr>
        <p:spPr>
          <a:xfrm>
            <a:off x="423862" y="3723878"/>
            <a:ext cx="8653463" cy="1656184"/>
          </a:xfrm>
        </p:spPr>
        <p:txBody>
          <a:bodyPr>
            <a:normAutofit fontScale="55000" lnSpcReduction="20000"/>
          </a:bodyPr>
          <a:lstStyle/>
          <a:p>
            <a:r>
              <a:rPr lang="en-US" dirty="0"/>
              <a:t>Assuming initially first stripping in LINAC3, second stripping between PS and SPS. “Q before stripping” refers to charge in LEIR (and in PS if we don’t strip between LEIR and PS)</a:t>
            </a:r>
          </a:p>
          <a:p>
            <a:r>
              <a:rPr lang="en-US" dirty="0"/>
              <a:t>Linac3 current taken from </a:t>
            </a:r>
            <a:r>
              <a:rPr lang="en-US" dirty="0" smtClean="0"/>
              <a:t>operational experience where available </a:t>
            </a:r>
            <a:endParaRPr lang="en-US" dirty="0"/>
          </a:p>
          <a:p>
            <a:pPr lvl="1"/>
            <a:r>
              <a:rPr lang="en-US" dirty="0"/>
              <a:t>For non-operational species (</a:t>
            </a:r>
            <a:r>
              <a:rPr lang="en-US" dirty="0" err="1"/>
              <a:t>Ca</a:t>
            </a:r>
            <a:r>
              <a:rPr lang="en-US" dirty="0"/>
              <a:t>, Kr) assume the lowest current among the operational species – conservative guess</a:t>
            </a:r>
          </a:p>
          <a:p>
            <a:pPr lvl="1"/>
            <a:r>
              <a:rPr lang="en-US" dirty="0"/>
              <a:t>In any case, if we can take up to 7 injections in LEIR, this is likely not limiting </a:t>
            </a:r>
          </a:p>
        </p:txBody>
      </p:sp>
      <p:pic>
        <p:nvPicPr>
          <p:cNvPr id="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76" y="627534"/>
            <a:ext cx="9077326" cy="1261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2128129"/>
            <a:ext cx="3895725" cy="1307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val 10"/>
          <p:cNvSpPr/>
          <p:nvPr/>
        </p:nvSpPr>
        <p:spPr>
          <a:xfrm>
            <a:off x="997176" y="1347614"/>
            <a:ext cx="288032" cy="14401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a:stCxn id="11" idx="3"/>
          </p:cNvCxnSpPr>
          <p:nvPr/>
        </p:nvCxnSpPr>
        <p:spPr>
          <a:xfrm flipH="1">
            <a:off x="709144" y="1470539"/>
            <a:ext cx="330213" cy="95719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1073" y="2409957"/>
            <a:ext cx="2376264" cy="830997"/>
          </a:xfrm>
          <a:prstGeom prst="rect">
            <a:avLst/>
          </a:prstGeom>
          <a:noFill/>
        </p:spPr>
        <p:txBody>
          <a:bodyPr wrap="square" rtlCol="0">
            <a:spAutoFit/>
          </a:bodyPr>
          <a:lstStyle/>
          <a:p>
            <a:r>
              <a:rPr lang="en-US" sz="1200" dirty="0"/>
              <a:t>Note: In WG5 we had previously Kr78 (rare isotope). Using Kr84 (most common isotope) gives higher </a:t>
            </a:r>
            <a:r>
              <a:rPr lang="en-US" sz="1200"/>
              <a:t>achieved LHC intensity</a:t>
            </a:r>
            <a:endParaRPr lang="en-US" sz="1200" dirty="0"/>
          </a:p>
        </p:txBody>
      </p:sp>
      <p:sp>
        <p:nvSpPr>
          <p:cNvPr id="14" name="Footer Placeholder 2"/>
          <p:cNvSpPr>
            <a:spLocks noGrp="1"/>
          </p:cNvSpPr>
          <p:nvPr>
            <p:ph type="ftr" sz="quarter" idx="11"/>
          </p:nvPr>
        </p:nvSpPr>
        <p:spPr>
          <a:xfrm>
            <a:off x="6084168" y="4782183"/>
            <a:ext cx="2895600" cy="273844"/>
          </a:xfrm>
        </p:spPr>
        <p:txBody>
          <a:bodyPr/>
          <a:lstStyle/>
          <a:p>
            <a:r>
              <a:rPr lang="en-US" dirty="0" smtClean="0"/>
              <a:t>R. Bruce, 2021.09.28</a:t>
            </a:r>
            <a:endParaRPr lang="en-US" dirty="0"/>
          </a:p>
        </p:txBody>
      </p:sp>
      <p:sp>
        <p:nvSpPr>
          <p:cNvPr id="15"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10</a:t>
            </a:fld>
            <a:endParaRPr lang="en-US" dirty="0"/>
          </a:p>
        </p:txBody>
      </p:sp>
      <p:sp>
        <p:nvSpPr>
          <p:cNvPr id="16" name="TextBox 15"/>
          <p:cNvSpPr txBox="1"/>
          <p:nvPr/>
        </p:nvSpPr>
        <p:spPr>
          <a:xfrm>
            <a:off x="6222582" y="2132151"/>
            <a:ext cx="2880320" cy="1015663"/>
          </a:xfrm>
          <a:prstGeom prst="rect">
            <a:avLst/>
          </a:prstGeom>
          <a:noFill/>
        </p:spPr>
        <p:txBody>
          <a:bodyPr wrap="square" rtlCol="0">
            <a:spAutoFit/>
          </a:bodyPr>
          <a:lstStyle/>
          <a:p>
            <a:pPr marL="285750" indent="-285750">
              <a:buFont typeface="Arial" panose="020B0604020202020204" pitchFamily="34" charset="0"/>
              <a:buChar char="•"/>
            </a:pPr>
            <a:r>
              <a:rPr lang="en-US" sz="1200" dirty="0" smtClean="0"/>
              <a:t>Max allowed LEIR intensity for space charge before capture: 1.85E9 </a:t>
            </a:r>
            <a:r>
              <a:rPr lang="en-US" sz="1200" dirty="0" err="1" smtClean="0"/>
              <a:t>Pb</a:t>
            </a:r>
            <a:r>
              <a:rPr lang="en-US" sz="1200" dirty="0" smtClean="0"/>
              <a:t> ions</a:t>
            </a:r>
          </a:p>
          <a:p>
            <a:pPr marL="285750" indent="-285750">
              <a:buFont typeface="Arial" panose="020B0604020202020204" pitchFamily="34" charset="0"/>
              <a:buChar char="•"/>
            </a:pPr>
            <a:r>
              <a:rPr lang="en-US" sz="1200" dirty="0" smtClean="0"/>
              <a:t>Max allowed SPS bunch intensity at injection for space charge: 3.56E8 </a:t>
            </a:r>
            <a:r>
              <a:rPr lang="en-US" sz="1200" dirty="0" err="1" smtClean="0"/>
              <a:t>Pb</a:t>
            </a:r>
            <a:r>
              <a:rPr lang="en-US" sz="1200" dirty="0" smtClean="0"/>
              <a:t> ions</a:t>
            </a:r>
            <a:endParaRPr lang="en-US" sz="1200" dirty="0"/>
          </a:p>
        </p:txBody>
      </p:sp>
    </p:spTree>
    <p:extLst>
      <p:ext uri="{BB962C8B-B14F-4D97-AF65-F5344CB8AC3E}">
        <p14:creationId xmlns:p14="http://schemas.microsoft.com/office/powerpoint/2010/main" val="6900466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6562"/>
            <a:ext cx="8229600" cy="857250"/>
          </a:xfrm>
        </p:spPr>
        <p:txBody>
          <a:bodyPr/>
          <a:lstStyle/>
          <a:p>
            <a:r>
              <a:rPr lang="en-US" dirty="0"/>
              <a:t>Results: Standard case, including also LEIR</a:t>
            </a:r>
          </a:p>
        </p:txBody>
      </p:sp>
      <p:sp>
        <p:nvSpPr>
          <p:cNvPr id="3" name="Content Placeholder 2"/>
          <p:cNvSpPr>
            <a:spLocks noGrp="1"/>
          </p:cNvSpPr>
          <p:nvPr>
            <p:ph idx="1"/>
          </p:nvPr>
        </p:nvSpPr>
        <p:spPr>
          <a:xfrm>
            <a:off x="457200" y="2914847"/>
            <a:ext cx="8534400" cy="1097063"/>
          </a:xfrm>
        </p:spPr>
        <p:txBody>
          <a:bodyPr>
            <a:normAutofit fontScale="70000" lnSpcReduction="20000"/>
          </a:bodyPr>
          <a:lstStyle/>
          <a:p>
            <a:r>
              <a:rPr lang="en-US" dirty="0"/>
              <a:t>In this configuration, the limit is in LEIR rather than SPS for most ions</a:t>
            </a:r>
          </a:p>
          <a:p>
            <a:pPr lvl="1"/>
            <a:r>
              <a:rPr lang="en-US" dirty="0"/>
              <a:t>It is built into the model that we assume we are on the space charge limit in LEIR for </a:t>
            </a:r>
            <a:r>
              <a:rPr lang="en-US" dirty="0" err="1"/>
              <a:t>Pb</a:t>
            </a:r>
            <a:r>
              <a:rPr lang="en-US" dirty="0"/>
              <a:t>. Multiplying by the transmissions, we get intensity injected into the SPS that is </a:t>
            </a:r>
            <a:r>
              <a:rPr lang="en-US" dirty="0" smtClean="0"/>
              <a:t>slightly </a:t>
            </a:r>
            <a:r>
              <a:rPr lang="en-US" i="1" dirty="0" smtClean="0"/>
              <a:t>below </a:t>
            </a:r>
            <a:r>
              <a:rPr lang="en-US" dirty="0"/>
              <a:t>the space charge limit in SPS. </a:t>
            </a:r>
          </a:p>
        </p:txBody>
      </p:sp>
      <p:sp>
        <p:nvSpPr>
          <p:cNvPr id="4" name="TextBox 3"/>
          <p:cNvSpPr txBox="1"/>
          <p:nvPr/>
        </p:nvSpPr>
        <p:spPr>
          <a:xfrm>
            <a:off x="304801" y="612562"/>
            <a:ext cx="1120307" cy="646331"/>
          </a:xfrm>
          <a:prstGeom prst="rect">
            <a:avLst/>
          </a:prstGeom>
          <a:noFill/>
        </p:spPr>
        <p:txBody>
          <a:bodyPr wrap="none" rtlCol="0">
            <a:spAutoFit/>
          </a:bodyPr>
          <a:lstStyle/>
          <a:p>
            <a:r>
              <a:rPr lang="en-US" dirty="0"/>
              <a:t>Charge in </a:t>
            </a:r>
            <a:br>
              <a:rPr lang="en-US" dirty="0"/>
            </a:br>
            <a:r>
              <a:rPr lang="en-US" dirty="0"/>
              <a:t>LEIR &amp; PS</a:t>
            </a:r>
          </a:p>
        </p:txBody>
      </p:sp>
      <p:sp>
        <p:nvSpPr>
          <p:cNvPr id="6" name="TextBox 5"/>
          <p:cNvSpPr txBox="1"/>
          <p:nvPr/>
        </p:nvSpPr>
        <p:spPr>
          <a:xfrm>
            <a:off x="2232493" y="669712"/>
            <a:ext cx="2240678" cy="646331"/>
          </a:xfrm>
          <a:prstGeom prst="rect">
            <a:avLst/>
          </a:prstGeom>
          <a:noFill/>
        </p:spPr>
        <p:txBody>
          <a:bodyPr wrap="none" rtlCol="0">
            <a:spAutoFit/>
          </a:bodyPr>
          <a:lstStyle/>
          <a:p>
            <a:r>
              <a:rPr lang="en-US" dirty="0"/>
              <a:t>Max 7 injections, min </a:t>
            </a:r>
            <a:br>
              <a:rPr lang="en-US" dirty="0"/>
            </a:br>
            <a:r>
              <a:rPr lang="en-US" dirty="0"/>
              <a:t>to surpass SC limit</a:t>
            </a:r>
          </a:p>
        </p:txBody>
      </p:sp>
      <p:cxnSp>
        <p:nvCxnSpPr>
          <p:cNvPr id="7" name="Straight Arrow Connector 6"/>
          <p:cNvCxnSpPr/>
          <p:nvPr/>
        </p:nvCxnSpPr>
        <p:spPr>
          <a:xfrm flipH="1">
            <a:off x="2743200" y="1097310"/>
            <a:ext cx="76200" cy="4000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419601" y="411510"/>
            <a:ext cx="3032561" cy="646331"/>
          </a:xfrm>
          <a:prstGeom prst="rect">
            <a:avLst/>
          </a:prstGeom>
          <a:noFill/>
        </p:spPr>
        <p:txBody>
          <a:bodyPr wrap="none" rtlCol="0">
            <a:spAutoFit/>
          </a:bodyPr>
          <a:lstStyle/>
          <a:p>
            <a:r>
              <a:rPr lang="en-US" dirty="0"/>
              <a:t>Max that we can inject in SPS, </a:t>
            </a:r>
          </a:p>
          <a:p>
            <a:r>
              <a:rPr lang="en-US" dirty="0"/>
              <a:t>regardless of space charge</a:t>
            </a:r>
          </a:p>
        </p:txBody>
      </p:sp>
      <p:cxnSp>
        <p:nvCxnSpPr>
          <p:cNvPr id="10" name="Straight Arrow Connector 9"/>
          <p:cNvCxnSpPr/>
          <p:nvPr/>
        </p:nvCxnSpPr>
        <p:spPr>
          <a:xfrm>
            <a:off x="4953000" y="854935"/>
            <a:ext cx="0" cy="6644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Right Brace 12"/>
          <p:cNvSpPr/>
          <p:nvPr/>
        </p:nvSpPr>
        <p:spPr>
          <a:xfrm rot="16200000">
            <a:off x="5585241" y="377002"/>
            <a:ext cx="171450" cy="206926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extBox 15"/>
          <p:cNvSpPr txBox="1"/>
          <p:nvPr/>
        </p:nvSpPr>
        <p:spPr>
          <a:xfrm>
            <a:off x="5181600" y="1106061"/>
            <a:ext cx="3117456" cy="369332"/>
          </a:xfrm>
          <a:prstGeom prst="rect">
            <a:avLst/>
          </a:prstGeom>
          <a:noFill/>
        </p:spPr>
        <p:txBody>
          <a:bodyPr wrap="none" rtlCol="0">
            <a:spAutoFit/>
          </a:bodyPr>
          <a:lstStyle/>
          <a:p>
            <a:r>
              <a:rPr lang="en-US" dirty="0"/>
              <a:t>Compare to see if limit is in SPS</a:t>
            </a: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28792"/>
            <a:ext cx="9144000" cy="1168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Footer Placeholder 2"/>
          <p:cNvSpPr>
            <a:spLocks noGrp="1"/>
          </p:cNvSpPr>
          <p:nvPr>
            <p:ph type="ftr" sz="quarter" idx="11"/>
          </p:nvPr>
        </p:nvSpPr>
        <p:spPr>
          <a:xfrm>
            <a:off x="6084168" y="4782183"/>
            <a:ext cx="2895600" cy="273844"/>
          </a:xfrm>
        </p:spPr>
        <p:txBody>
          <a:bodyPr/>
          <a:lstStyle/>
          <a:p>
            <a:r>
              <a:rPr lang="en-US" dirty="0" smtClean="0"/>
              <a:t>R. Bruce, 2021.09.28</a:t>
            </a:r>
            <a:endParaRPr lang="en-US" dirty="0"/>
          </a:p>
        </p:txBody>
      </p:sp>
      <p:sp>
        <p:nvSpPr>
          <p:cNvPr id="15"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11</a:t>
            </a:fld>
            <a:endParaRPr lang="en-US" dirty="0"/>
          </a:p>
        </p:txBody>
      </p:sp>
    </p:spTree>
    <p:extLst>
      <p:ext uri="{BB962C8B-B14F-4D97-AF65-F5344CB8AC3E}">
        <p14:creationId xmlns:p14="http://schemas.microsoft.com/office/powerpoint/2010/main" val="32095025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Comparison with </a:t>
            </a:r>
            <a:r>
              <a:rPr lang="en-US" dirty="0" smtClean="0"/>
              <a:t>WG5 – LHC bunch intensity</a:t>
            </a:r>
            <a:endParaRPr lang="en-US" dirty="0"/>
          </a:p>
        </p:txBody>
      </p:sp>
      <p:sp>
        <p:nvSpPr>
          <p:cNvPr id="3" name="Content Placeholder 2"/>
          <p:cNvSpPr>
            <a:spLocks noGrp="1"/>
          </p:cNvSpPr>
          <p:nvPr>
            <p:ph idx="1"/>
          </p:nvPr>
        </p:nvSpPr>
        <p:spPr>
          <a:xfrm>
            <a:off x="381000" y="3556074"/>
            <a:ext cx="8229600" cy="1679972"/>
          </a:xfrm>
        </p:spPr>
        <p:txBody>
          <a:bodyPr>
            <a:normAutofit/>
          </a:bodyPr>
          <a:lstStyle/>
          <a:p>
            <a:r>
              <a:rPr lang="en-US" sz="2000" dirty="0" smtClean="0"/>
              <a:t>For all ions, the new intensities are significantly lower than in WG5 =&gt; Much lower LHC luminosity can be expected</a:t>
            </a:r>
          </a:p>
          <a:p>
            <a:r>
              <a:rPr lang="en-US" sz="2000" dirty="0" smtClean="0"/>
              <a:t>Can we do anything to improve? </a:t>
            </a:r>
            <a:endParaRPr lang="en-US" sz="2000" dirty="0"/>
          </a:p>
        </p:txBody>
      </p:sp>
      <p:sp>
        <p:nvSpPr>
          <p:cNvPr id="4" name="TextBox 3"/>
          <p:cNvSpPr txBox="1"/>
          <p:nvPr/>
        </p:nvSpPr>
        <p:spPr>
          <a:xfrm>
            <a:off x="611748" y="1050290"/>
            <a:ext cx="3888244" cy="369332"/>
          </a:xfrm>
          <a:prstGeom prst="rect">
            <a:avLst/>
          </a:prstGeom>
          <a:noFill/>
        </p:spPr>
        <p:txBody>
          <a:bodyPr wrap="none" rtlCol="0">
            <a:spAutoFit/>
          </a:bodyPr>
          <a:lstStyle/>
          <a:p>
            <a:r>
              <a:rPr lang="en-US" dirty="0"/>
              <a:t>Bunch intensities </a:t>
            </a:r>
            <a:r>
              <a:rPr lang="en-US" dirty="0" smtClean="0"/>
              <a:t>injected </a:t>
            </a:r>
            <a:r>
              <a:rPr lang="en-US" dirty="0"/>
              <a:t>in LHC (ions)</a:t>
            </a:r>
          </a:p>
        </p:txBody>
      </p:sp>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30041"/>
          <a:stretch/>
        </p:blipFill>
        <p:spPr bwMode="auto">
          <a:xfrm>
            <a:off x="252432" y="1347614"/>
            <a:ext cx="4535592" cy="16468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76056" y="1131590"/>
            <a:ext cx="3967612" cy="2217895"/>
          </a:xfrm>
          <a:prstGeom prst="rect">
            <a:avLst/>
          </a:prstGeom>
        </p:spPr>
      </p:pic>
      <p:sp>
        <p:nvSpPr>
          <p:cNvPr id="8" name="Footer Placeholder 2"/>
          <p:cNvSpPr>
            <a:spLocks noGrp="1"/>
          </p:cNvSpPr>
          <p:nvPr>
            <p:ph type="ftr" sz="quarter" idx="11"/>
          </p:nvPr>
        </p:nvSpPr>
        <p:spPr>
          <a:xfrm>
            <a:off x="6084168" y="4782183"/>
            <a:ext cx="2895600" cy="273844"/>
          </a:xfrm>
        </p:spPr>
        <p:txBody>
          <a:bodyPr/>
          <a:lstStyle/>
          <a:p>
            <a:r>
              <a:rPr lang="en-US" dirty="0" smtClean="0"/>
              <a:t>R. Bruce, 2021.09.28</a:t>
            </a:r>
            <a:endParaRPr lang="en-US" dirty="0"/>
          </a:p>
        </p:txBody>
      </p:sp>
      <p:sp>
        <p:nvSpPr>
          <p:cNvPr id="9"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12</a:t>
            </a:fld>
            <a:endParaRPr lang="en-US" dirty="0"/>
          </a:p>
        </p:txBody>
      </p:sp>
    </p:spTree>
    <p:extLst>
      <p:ext uri="{BB962C8B-B14F-4D97-AF65-F5344CB8AC3E}">
        <p14:creationId xmlns:p14="http://schemas.microsoft.com/office/powerpoint/2010/main" val="3469632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555526"/>
            <a:ext cx="6912768" cy="4320480"/>
          </a:xfrm>
        </p:spPr>
        <p:txBody>
          <a:bodyPr>
            <a:normAutofit fontScale="55000" lnSpcReduction="20000"/>
          </a:bodyPr>
          <a:lstStyle/>
          <a:p>
            <a:r>
              <a:rPr lang="en-US" dirty="0" smtClean="0"/>
              <a:t>Change </a:t>
            </a:r>
            <a:r>
              <a:rPr lang="en-US" dirty="0"/>
              <a:t>SPS optics to improve lattice integral for space charge </a:t>
            </a:r>
            <a:r>
              <a:rPr lang="en-US" dirty="0">
                <a:sym typeface="Wingdings" pitchFamily="2" charset="2"/>
              </a:rPr>
              <a:t> </a:t>
            </a:r>
            <a:r>
              <a:rPr lang="en-US" dirty="0">
                <a:solidFill>
                  <a:srgbClr val="FF0000"/>
                </a:solidFill>
              </a:rPr>
              <a:t>not much can be done</a:t>
            </a:r>
          </a:p>
          <a:p>
            <a:endParaRPr lang="en-US" dirty="0"/>
          </a:p>
          <a:p>
            <a:r>
              <a:rPr lang="en-US" dirty="0"/>
              <a:t>Increase bunch length </a:t>
            </a:r>
            <a:r>
              <a:rPr lang="en-US" dirty="0">
                <a:sym typeface="Wingdings" pitchFamily="2" charset="2"/>
              </a:rPr>
              <a:t> </a:t>
            </a:r>
            <a:r>
              <a:rPr lang="en-US" dirty="0">
                <a:solidFill>
                  <a:srgbClr val="FF0000"/>
                </a:solidFill>
                <a:sym typeface="Wingdings" pitchFamily="2" charset="2"/>
              </a:rPr>
              <a:t>not much can be done</a:t>
            </a:r>
            <a:r>
              <a:rPr lang="en-US" dirty="0">
                <a:sym typeface="Wingdings" pitchFamily="2" charset="2"/>
              </a:rPr>
              <a:t>. Even with new RF in SPS we still need to fit the LHC bunch structure</a:t>
            </a:r>
          </a:p>
          <a:p>
            <a:endParaRPr lang="en-US" dirty="0">
              <a:sym typeface="Wingdings" pitchFamily="2" charset="2"/>
            </a:endParaRPr>
          </a:p>
          <a:p>
            <a:r>
              <a:rPr lang="en-US" dirty="0">
                <a:sym typeface="Wingdings" pitchFamily="2" charset="2"/>
              </a:rPr>
              <a:t>Disentangle limitations from IBS and space charge in the SPS  </a:t>
            </a:r>
            <a:r>
              <a:rPr lang="en-US" dirty="0">
                <a:solidFill>
                  <a:srgbClr val="FFC000"/>
                </a:solidFill>
                <a:sym typeface="Wingdings" pitchFamily="2" charset="2"/>
              </a:rPr>
              <a:t>requires </a:t>
            </a:r>
            <a:r>
              <a:rPr lang="en-US" dirty="0" smtClean="0">
                <a:solidFill>
                  <a:srgbClr val="FFC000"/>
                </a:solidFill>
                <a:sym typeface="Wingdings" pitchFamily="2" charset="2"/>
              </a:rPr>
              <a:t>further detailed studies</a:t>
            </a:r>
            <a:r>
              <a:rPr lang="en-US" dirty="0">
                <a:solidFill>
                  <a:srgbClr val="FFC000"/>
                </a:solidFill>
                <a:sym typeface="Wingdings" pitchFamily="2" charset="2"/>
              </a:rPr>
              <a:t>, will take a lot of time. </a:t>
            </a:r>
            <a:r>
              <a:rPr lang="en-US" dirty="0" smtClean="0">
                <a:solidFill>
                  <a:srgbClr val="FFC000"/>
                </a:solidFill>
                <a:sym typeface="Wingdings" pitchFamily="2" charset="2"/>
              </a:rPr>
              <a:t>Future work</a:t>
            </a:r>
            <a:endParaRPr lang="en-US" dirty="0">
              <a:solidFill>
                <a:srgbClr val="FFC000"/>
              </a:solidFill>
              <a:sym typeface="Wingdings" pitchFamily="2" charset="2"/>
            </a:endParaRPr>
          </a:p>
          <a:p>
            <a:endParaRPr lang="en-US" dirty="0">
              <a:sym typeface="Wingdings" pitchFamily="2" charset="2"/>
            </a:endParaRPr>
          </a:p>
          <a:p>
            <a:r>
              <a:rPr lang="en-US" dirty="0" smtClean="0">
                <a:sym typeface="Wingdings" pitchFamily="2" charset="2"/>
              </a:rPr>
              <a:t>Omit </a:t>
            </a:r>
            <a:r>
              <a:rPr lang="en-US" dirty="0">
                <a:sym typeface="Wingdings" pitchFamily="2" charset="2"/>
              </a:rPr>
              <a:t>splitting in PS </a:t>
            </a:r>
            <a:r>
              <a:rPr lang="en-US" dirty="0" smtClean="0">
                <a:sym typeface="Wingdings" pitchFamily="2" charset="2"/>
              </a:rPr>
              <a:t>(gives higher intensity to SPS if LEIR is limiting) </a:t>
            </a:r>
          </a:p>
          <a:p>
            <a:endParaRPr lang="en-US" dirty="0">
              <a:sym typeface="Wingdings" pitchFamily="2" charset="2"/>
            </a:endParaRPr>
          </a:p>
          <a:p>
            <a:r>
              <a:rPr lang="en-US" dirty="0" smtClean="0"/>
              <a:t>Introduce new </a:t>
            </a:r>
            <a:r>
              <a:rPr lang="en-US" dirty="0"/>
              <a:t>stripping </a:t>
            </a:r>
            <a:r>
              <a:rPr lang="en-US" dirty="0" smtClean="0"/>
              <a:t>stage between </a:t>
            </a:r>
            <a:r>
              <a:rPr lang="en-US" dirty="0"/>
              <a:t>LEIR and PS </a:t>
            </a:r>
            <a:endParaRPr lang="en-US" dirty="0" smtClean="0">
              <a:sym typeface="Wingdings" pitchFamily="2" charset="2"/>
            </a:endParaRPr>
          </a:p>
          <a:p>
            <a:endParaRPr lang="en-US" dirty="0"/>
          </a:p>
          <a:p>
            <a:r>
              <a:rPr lang="en-US" dirty="0" smtClean="0"/>
              <a:t>Vary charge </a:t>
            </a:r>
            <a:r>
              <a:rPr lang="en-US" dirty="0"/>
              <a:t>states after stripping in LINAC3 </a:t>
            </a:r>
            <a:r>
              <a:rPr lang="en-US" dirty="0" smtClean="0">
                <a:sym typeface="Wingdings" pitchFamily="2" charset="2"/>
              </a:rPr>
              <a:t>(to optimize charge-to-mass ratio)</a:t>
            </a:r>
            <a:endParaRPr lang="en-US" dirty="0">
              <a:solidFill>
                <a:srgbClr val="00B050"/>
              </a:solidFill>
              <a:sym typeface="Wingdings" pitchFamily="2" charset="2"/>
            </a:endParaRPr>
          </a:p>
          <a:p>
            <a:endParaRPr lang="en-US" dirty="0">
              <a:sym typeface="Wingdings" pitchFamily="2" charset="2"/>
            </a:endParaRPr>
          </a:p>
          <a:p>
            <a:r>
              <a:rPr lang="en-US" dirty="0"/>
              <a:t>Explore the use of different isotopes </a:t>
            </a:r>
            <a:r>
              <a:rPr lang="en-US" dirty="0" smtClean="0"/>
              <a:t>(to optimize charge-to-mass ratio)</a:t>
            </a:r>
            <a:endParaRPr lang="en-US" dirty="0"/>
          </a:p>
          <a:p>
            <a:pPr marL="0" indent="0">
              <a:buNone/>
            </a:pPr>
            <a:endParaRPr lang="en-US" dirty="0">
              <a:solidFill>
                <a:srgbClr val="00B050"/>
              </a:solidFill>
              <a:sym typeface="Wingdings" pitchFamily="2" charset="2"/>
            </a:endParaRPr>
          </a:p>
          <a:p>
            <a:pPr marL="0" indent="0">
              <a:buNone/>
            </a:pPr>
            <a:endParaRPr lang="en-US" dirty="0">
              <a:solidFill>
                <a:srgbClr val="00B050"/>
              </a:solidFill>
              <a:sym typeface="Wingdings" pitchFamily="2" charset="2"/>
            </a:endParaRPr>
          </a:p>
          <a:p>
            <a:pPr marL="0" indent="0">
              <a:buNone/>
            </a:pPr>
            <a:endParaRPr lang="en-US" dirty="0">
              <a:solidFill>
                <a:srgbClr val="00B050"/>
              </a:solidFill>
              <a:sym typeface="Wingdings" pitchFamily="2" charset="2"/>
            </a:endParaRPr>
          </a:p>
          <a:p>
            <a:endParaRPr lang="en-US" dirty="0"/>
          </a:p>
        </p:txBody>
      </p:sp>
      <p:sp>
        <p:nvSpPr>
          <p:cNvPr id="3" name="Footer Placeholder 2"/>
          <p:cNvSpPr>
            <a:spLocks noGrp="1"/>
          </p:cNvSpPr>
          <p:nvPr>
            <p:ph type="ftr" sz="quarter" idx="11"/>
          </p:nvPr>
        </p:nvSpPr>
        <p:spPr/>
        <p:txBody>
          <a:bodyPr/>
          <a:lstStyle/>
          <a:p>
            <a:r>
              <a:rPr lang="en-US" dirty="0"/>
              <a:t>R. Bruce, </a:t>
            </a:r>
            <a:r>
              <a:rPr lang="en-US" dirty="0" smtClean="0"/>
              <a:t>2021.09.28</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13</a:t>
            </a:fld>
            <a:endParaRPr lang="en-US" dirty="0"/>
          </a:p>
        </p:txBody>
      </p:sp>
      <p:sp>
        <p:nvSpPr>
          <p:cNvPr id="5" name="Title 4"/>
          <p:cNvSpPr>
            <a:spLocks noGrp="1"/>
          </p:cNvSpPr>
          <p:nvPr>
            <p:ph type="title"/>
          </p:nvPr>
        </p:nvSpPr>
        <p:spPr/>
        <p:txBody>
          <a:bodyPr/>
          <a:lstStyle/>
          <a:p>
            <a:r>
              <a:rPr lang="en-US" dirty="0" smtClean="0"/>
              <a:t>Paths for improvement</a:t>
            </a:r>
            <a:endParaRPr lang="en-US" dirty="0"/>
          </a:p>
        </p:txBody>
      </p:sp>
      <p:sp>
        <p:nvSpPr>
          <p:cNvPr id="6" name="Right Brace 5"/>
          <p:cNvSpPr/>
          <p:nvPr/>
        </p:nvSpPr>
        <p:spPr>
          <a:xfrm>
            <a:off x="6588224" y="2499742"/>
            <a:ext cx="360040" cy="1656184"/>
          </a:xfrm>
          <a:prstGeom prst="rightBrace">
            <a:avLst/>
          </a:prstGeom>
          <a:ln w="190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00B050"/>
              </a:solidFill>
            </a:endParaRPr>
          </a:p>
        </p:txBody>
      </p:sp>
      <p:sp>
        <p:nvSpPr>
          <p:cNvPr id="7" name="TextBox 6"/>
          <p:cNvSpPr txBox="1"/>
          <p:nvPr/>
        </p:nvSpPr>
        <p:spPr>
          <a:xfrm>
            <a:off x="6943477" y="2841779"/>
            <a:ext cx="2021011" cy="954107"/>
          </a:xfrm>
          <a:prstGeom prst="rect">
            <a:avLst/>
          </a:prstGeom>
          <a:noFill/>
        </p:spPr>
        <p:txBody>
          <a:bodyPr wrap="square" rtlCol="0">
            <a:spAutoFit/>
          </a:bodyPr>
          <a:lstStyle/>
          <a:p>
            <a:r>
              <a:rPr lang="en-US" sz="1400" dirty="0" smtClean="0">
                <a:solidFill>
                  <a:srgbClr val="00B050"/>
                </a:solidFill>
              </a:rPr>
              <a:t>Could give improvement, but feasibility still to be shown through further studies</a:t>
            </a:r>
            <a:endParaRPr lang="en-US" sz="1400" dirty="0">
              <a:solidFill>
                <a:srgbClr val="00B050"/>
              </a:solidFill>
            </a:endParaRPr>
          </a:p>
        </p:txBody>
      </p:sp>
    </p:spTree>
    <p:extLst>
      <p:ext uri="{BB962C8B-B14F-4D97-AF65-F5344CB8AC3E}">
        <p14:creationId xmlns:p14="http://schemas.microsoft.com/office/powerpoint/2010/main" val="16179301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Results – if we in addition don’t split in the PS</a:t>
            </a:r>
            <a:endParaRPr lang="en-US" dirty="0"/>
          </a:p>
        </p:txBody>
      </p:sp>
      <p:sp>
        <p:nvSpPr>
          <p:cNvPr id="3" name="Content Placeholder 2"/>
          <p:cNvSpPr>
            <a:spLocks noGrp="1"/>
          </p:cNvSpPr>
          <p:nvPr>
            <p:ph idx="1"/>
          </p:nvPr>
        </p:nvSpPr>
        <p:spPr>
          <a:xfrm>
            <a:off x="107504" y="483518"/>
            <a:ext cx="8784976" cy="3240360"/>
          </a:xfrm>
        </p:spPr>
        <p:txBody>
          <a:bodyPr>
            <a:normAutofit fontScale="55000" lnSpcReduction="20000"/>
          </a:bodyPr>
          <a:lstStyle/>
          <a:p>
            <a:r>
              <a:rPr lang="en-US" dirty="0"/>
              <a:t>If the limit is in LEIR, we can get a higher bunch intensity through to the SPS if we don’t split in the </a:t>
            </a:r>
            <a:r>
              <a:rPr lang="en-US" dirty="0" smtClean="0"/>
              <a:t>PS</a:t>
            </a:r>
          </a:p>
          <a:p>
            <a:endParaRPr lang="en-US" dirty="0"/>
          </a:p>
          <a:p>
            <a:r>
              <a:rPr lang="en-US" dirty="0"/>
              <a:t>Different train structure: do slip-stacking with 4 bunches per train instead of  8, and do more injections into the LHC</a:t>
            </a:r>
          </a:p>
          <a:p>
            <a:pPr lvl="1"/>
            <a:r>
              <a:rPr lang="en-US" dirty="0"/>
              <a:t>Detailed filling scheme to be worked out. Rough guess: 15% penalty on number of LHC bunches in the 50 ns </a:t>
            </a:r>
            <a:r>
              <a:rPr lang="en-US" dirty="0" err="1"/>
              <a:t>Pb</a:t>
            </a:r>
            <a:r>
              <a:rPr lang="en-US" dirty="0"/>
              <a:t> scheme. </a:t>
            </a:r>
            <a:endParaRPr lang="en-US" dirty="0" smtClean="0"/>
          </a:p>
          <a:p>
            <a:pPr lvl="1"/>
            <a:endParaRPr lang="en-US" dirty="0"/>
          </a:p>
          <a:p>
            <a:r>
              <a:rPr lang="en-US" dirty="0" smtClean="0">
                <a:solidFill>
                  <a:srgbClr val="0000FF"/>
                </a:solidFill>
              </a:rPr>
              <a:t>Without </a:t>
            </a:r>
            <a:r>
              <a:rPr lang="en-US" dirty="0">
                <a:solidFill>
                  <a:srgbClr val="0000FF"/>
                </a:solidFill>
              </a:rPr>
              <a:t>PS splitting, the limit moves to </a:t>
            </a:r>
            <a:r>
              <a:rPr lang="en-US" dirty="0" smtClean="0">
                <a:solidFill>
                  <a:srgbClr val="0000FF"/>
                </a:solidFill>
              </a:rPr>
              <a:t>SPS</a:t>
            </a:r>
          </a:p>
          <a:p>
            <a:endParaRPr lang="en-US" dirty="0" smtClean="0">
              <a:solidFill>
                <a:srgbClr val="0000FF"/>
              </a:solidFill>
            </a:endParaRPr>
          </a:p>
          <a:p>
            <a:r>
              <a:rPr lang="en-US" dirty="0" smtClean="0"/>
              <a:t>Observations</a:t>
            </a:r>
          </a:p>
          <a:p>
            <a:pPr lvl="1"/>
            <a:r>
              <a:rPr lang="en-US" dirty="0" smtClean="0"/>
              <a:t>For </a:t>
            </a:r>
            <a:r>
              <a:rPr lang="en-US" dirty="0" err="1"/>
              <a:t>Ca</a:t>
            </a:r>
            <a:r>
              <a:rPr lang="en-US" dirty="0"/>
              <a:t> and Kr, we get more in LHC, because of </a:t>
            </a:r>
            <a:r>
              <a:rPr lang="en-US" dirty="0" smtClean="0"/>
              <a:t/>
            </a:r>
            <a:br>
              <a:rPr lang="en-US" dirty="0" smtClean="0"/>
            </a:br>
            <a:r>
              <a:rPr lang="en-US" dirty="0" smtClean="0"/>
              <a:t>higher </a:t>
            </a:r>
            <a:r>
              <a:rPr lang="en-US" dirty="0"/>
              <a:t>charge state in LEIR/PS</a:t>
            </a:r>
          </a:p>
          <a:p>
            <a:pPr lvl="1"/>
            <a:r>
              <a:rPr lang="en-US" dirty="0"/>
              <a:t>For In, the limitation is in LEIR, i.e. </a:t>
            </a:r>
            <a:r>
              <a:rPr lang="en-US" dirty="0" smtClean="0"/>
              <a:t>we </a:t>
            </a:r>
            <a:r>
              <a:rPr lang="en-US" dirty="0"/>
              <a:t>can </a:t>
            </a:r>
            <a:r>
              <a:rPr lang="en-US" dirty="0" smtClean="0"/>
              <a:t/>
            </a:r>
            <a:br>
              <a:rPr lang="en-US" dirty="0" smtClean="0"/>
            </a:br>
            <a:r>
              <a:rPr lang="en-US" dirty="0" smtClean="0"/>
              <a:t>only </a:t>
            </a:r>
            <a:r>
              <a:rPr lang="en-US" dirty="0"/>
              <a:t>inject intensities into the SPS which are </a:t>
            </a:r>
            <a:r>
              <a:rPr lang="en-US" dirty="0" smtClean="0"/>
              <a:t/>
            </a:r>
            <a:br>
              <a:rPr lang="en-US" dirty="0" smtClean="0"/>
            </a:br>
            <a:r>
              <a:rPr lang="en-US" dirty="0" smtClean="0"/>
              <a:t>below </a:t>
            </a:r>
            <a:r>
              <a:rPr lang="en-US" dirty="0"/>
              <a:t>the space charge limit </a:t>
            </a:r>
            <a:endParaRPr lang="en-US" dirty="0" smtClean="0"/>
          </a:p>
          <a:p>
            <a:pPr lvl="1"/>
            <a:r>
              <a:rPr lang="en-US" dirty="0" smtClean="0">
                <a:solidFill>
                  <a:srgbClr val="FF0000"/>
                </a:solidFill>
              </a:rPr>
              <a:t>For </a:t>
            </a:r>
            <a:r>
              <a:rPr lang="en-US" dirty="0" err="1">
                <a:solidFill>
                  <a:srgbClr val="FF0000"/>
                </a:solidFill>
              </a:rPr>
              <a:t>Xe</a:t>
            </a:r>
            <a:r>
              <a:rPr lang="en-US" dirty="0">
                <a:solidFill>
                  <a:srgbClr val="FF0000"/>
                </a:solidFill>
              </a:rPr>
              <a:t>, we're 20% above the WG5 intensity</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011910"/>
            <a:ext cx="9144001" cy="102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Footer Placeholder 2"/>
          <p:cNvSpPr>
            <a:spLocks noGrp="1"/>
          </p:cNvSpPr>
          <p:nvPr>
            <p:ph type="ftr" sz="quarter" idx="11"/>
          </p:nvPr>
        </p:nvSpPr>
        <p:spPr>
          <a:xfrm>
            <a:off x="6084168" y="4782183"/>
            <a:ext cx="2895600" cy="273844"/>
          </a:xfrm>
        </p:spPr>
        <p:txBody>
          <a:bodyPr/>
          <a:lstStyle/>
          <a:p>
            <a:r>
              <a:rPr lang="en-US" dirty="0" smtClean="0"/>
              <a:t>R. Bruce, 2021.09.28</a:t>
            </a:r>
            <a:endParaRPr lang="en-US" dirty="0"/>
          </a:p>
        </p:txBody>
      </p:sp>
      <p:sp>
        <p:nvSpPr>
          <p:cNvPr id="9"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14</a:t>
            </a:fld>
            <a:endParaRPr lang="en-US" dirty="0"/>
          </a:p>
        </p:txBody>
      </p:sp>
      <p:pic>
        <p:nvPicPr>
          <p:cNvPr id="10"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29580"/>
          <a:stretch/>
        </p:blipFill>
        <p:spPr bwMode="auto">
          <a:xfrm>
            <a:off x="5292080" y="2211710"/>
            <a:ext cx="3680592" cy="12600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84286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if we strip between LEIR and PS? </a:t>
            </a:r>
          </a:p>
        </p:txBody>
      </p:sp>
      <p:sp>
        <p:nvSpPr>
          <p:cNvPr id="3" name="Content Placeholder 2"/>
          <p:cNvSpPr>
            <a:spLocks noGrp="1"/>
          </p:cNvSpPr>
          <p:nvPr>
            <p:ph idx="1"/>
          </p:nvPr>
        </p:nvSpPr>
        <p:spPr>
          <a:xfrm>
            <a:off x="232792" y="699542"/>
            <a:ext cx="8803704" cy="4176464"/>
          </a:xfrm>
        </p:spPr>
        <p:txBody>
          <a:bodyPr>
            <a:normAutofit fontScale="55000" lnSpcReduction="20000"/>
          </a:bodyPr>
          <a:lstStyle/>
          <a:p>
            <a:r>
              <a:rPr lang="en-US" dirty="0"/>
              <a:t>Conflicting space charge requirements: LEIR (low Z) </a:t>
            </a:r>
            <a:r>
              <a:rPr lang="en-US" dirty="0" err="1"/>
              <a:t>vs</a:t>
            </a:r>
            <a:r>
              <a:rPr lang="en-US" dirty="0"/>
              <a:t> SPS (high Z)</a:t>
            </a:r>
          </a:p>
          <a:p>
            <a:endParaRPr lang="en-US" dirty="0" smtClean="0"/>
          </a:p>
          <a:p>
            <a:r>
              <a:rPr lang="en-US" dirty="0" smtClean="0"/>
              <a:t>Idea</a:t>
            </a:r>
            <a:r>
              <a:rPr lang="en-US" dirty="0"/>
              <a:t>: </a:t>
            </a:r>
            <a:r>
              <a:rPr lang="en-US" dirty="0">
                <a:solidFill>
                  <a:srgbClr val="0000FF"/>
                </a:solidFill>
              </a:rPr>
              <a:t>introduce additional stripping between LEIR and PS</a:t>
            </a:r>
            <a:r>
              <a:rPr lang="en-US" dirty="0"/>
              <a:t>. Stripper foil potentially installed at existing </a:t>
            </a:r>
            <a:r>
              <a:rPr lang="en-US" dirty="0" smtClean="0"/>
              <a:t>BTV</a:t>
            </a:r>
          </a:p>
          <a:p>
            <a:pPr lvl="1"/>
            <a:r>
              <a:rPr lang="en-US" dirty="0" smtClean="0"/>
              <a:t>Allows increased </a:t>
            </a:r>
            <a:r>
              <a:rPr lang="el-GR" dirty="0" smtClean="0"/>
              <a:t>γ</a:t>
            </a:r>
            <a:r>
              <a:rPr lang="en-US" dirty="0" smtClean="0"/>
              <a:t> at PS extraction, and hence pushes the SPS space charge limit</a:t>
            </a:r>
            <a:endParaRPr lang="en-US" dirty="0"/>
          </a:p>
          <a:p>
            <a:pPr lvl="1"/>
            <a:r>
              <a:rPr lang="en-US" dirty="0"/>
              <a:t>Additional intensity loss in </a:t>
            </a:r>
            <a:r>
              <a:rPr lang="en-US" dirty="0" smtClean="0"/>
              <a:t>stripping – approximate stripping efficiencies calculated by GSI colleagues</a:t>
            </a:r>
          </a:p>
          <a:p>
            <a:pPr lvl="2"/>
            <a:r>
              <a:rPr lang="en-US" dirty="0" smtClean="0"/>
              <a:t>Stripping to bare nuclei seems most efficient</a:t>
            </a:r>
            <a:endParaRPr lang="en-US" dirty="0"/>
          </a:p>
          <a:p>
            <a:pPr lvl="1"/>
            <a:r>
              <a:rPr lang="en-US" dirty="0" smtClean="0"/>
              <a:t>Studying this </a:t>
            </a:r>
            <a:r>
              <a:rPr lang="en-US" dirty="0"/>
              <a:t>only for the case where we don’t split in the PS – </a:t>
            </a:r>
            <a:r>
              <a:rPr lang="en-US" dirty="0" smtClean="0"/>
              <a:t>with splitting, </a:t>
            </a:r>
            <a:r>
              <a:rPr lang="en-US" dirty="0"/>
              <a:t>the limit was mainly in LEIR, so we don’t gain much</a:t>
            </a:r>
          </a:p>
          <a:p>
            <a:pPr lvl="1"/>
            <a:endParaRPr lang="en-US" dirty="0" smtClean="0"/>
          </a:p>
          <a:p>
            <a:pPr lvl="1"/>
            <a:endParaRPr lang="en-US" dirty="0"/>
          </a:p>
          <a:p>
            <a:r>
              <a:rPr lang="en-US" dirty="0" smtClean="0"/>
              <a:t>Caveats</a:t>
            </a:r>
            <a:endParaRPr lang="en-US" dirty="0"/>
          </a:p>
          <a:p>
            <a:pPr lvl="1"/>
            <a:r>
              <a:rPr lang="en-US" dirty="0" smtClean="0">
                <a:solidFill>
                  <a:srgbClr val="FF0000"/>
                </a:solidFill>
              </a:rPr>
              <a:t>Stripping to bare nuclei likely </a:t>
            </a:r>
            <a:r>
              <a:rPr lang="en-US" dirty="0">
                <a:solidFill>
                  <a:srgbClr val="FF0000"/>
                </a:solidFill>
              </a:rPr>
              <a:t>exposes potential </a:t>
            </a:r>
            <a:r>
              <a:rPr lang="en-US" dirty="0" smtClean="0">
                <a:solidFill>
                  <a:srgbClr val="FF0000"/>
                </a:solidFill>
              </a:rPr>
              <a:t>limitation </a:t>
            </a:r>
            <a:r>
              <a:rPr lang="en-US" dirty="0">
                <a:solidFill>
                  <a:srgbClr val="FF0000"/>
                </a:solidFill>
              </a:rPr>
              <a:t>of space charge in the PS</a:t>
            </a:r>
            <a:r>
              <a:rPr lang="en-US" dirty="0"/>
              <a:t> – to be </a:t>
            </a:r>
            <a:r>
              <a:rPr lang="en-US" dirty="0" smtClean="0"/>
              <a:t>checked</a:t>
            </a:r>
            <a:endParaRPr lang="en-US" dirty="0"/>
          </a:p>
          <a:p>
            <a:pPr lvl="1"/>
            <a:r>
              <a:rPr lang="en-US" dirty="0" smtClean="0"/>
              <a:t>Stripping </a:t>
            </a:r>
            <a:r>
              <a:rPr lang="en-US" dirty="0"/>
              <a:t>introduces spread in angle and </a:t>
            </a:r>
            <a:r>
              <a:rPr lang="en-US" dirty="0" smtClean="0"/>
              <a:t>energy </a:t>
            </a:r>
            <a:r>
              <a:rPr lang="en-US" dirty="0" smtClean="0">
                <a:sym typeface="Wingdings" pitchFamily="2" charset="2"/>
              </a:rPr>
              <a:t> capture and beam degradation to be checked</a:t>
            </a:r>
          </a:p>
          <a:p>
            <a:pPr lvl="1"/>
            <a:r>
              <a:rPr lang="en-US" dirty="0" smtClean="0"/>
              <a:t>Need </a:t>
            </a:r>
            <a:r>
              <a:rPr lang="en-US" dirty="0"/>
              <a:t>lower B-field in the PS at injection </a:t>
            </a:r>
            <a:r>
              <a:rPr lang="en-US" dirty="0">
                <a:sym typeface="Wingdings" pitchFamily="2" charset="2"/>
              </a:rPr>
              <a:t> </a:t>
            </a:r>
            <a:r>
              <a:rPr lang="en-US" dirty="0" smtClean="0">
                <a:solidFill>
                  <a:srgbClr val="00B050"/>
                </a:solidFill>
                <a:sym typeface="Wingdings" pitchFamily="2" charset="2"/>
              </a:rPr>
              <a:t>Checked </a:t>
            </a:r>
            <a:r>
              <a:rPr lang="en-US" dirty="0">
                <a:solidFill>
                  <a:srgbClr val="00B050"/>
                </a:solidFill>
                <a:sym typeface="Wingdings" pitchFamily="2" charset="2"/>
              </a:rPr>
              <a:t>with PS </a:t>
            </a:r>
            <a:r>
              <a:rPr lang="en-US" dirty="0" smtClean="0">
                <a:solidFill>
                  <a:srgbClr val="00B050"/>
                </a:solidFill>
                <a:sym typeface="Wingdings" pitchFamily="2" charset="2"/>
              </a:rPr>
              <a:t>experts</a:t>
            </a:r>
            <a:r>
              <a:rPr lang="en-US" dirty="0" smtClean="0">
                <a:sym typeface="Wingdings" pitchFamily="2" charset="2"/>
              </a:rPr>
              <a:t>; fine for all except O</a:t>
            </a:r>
            <a:endParaRPr lang="en-US" dirty="0"/>
          </a:p>
          <a:p>
            <a:pPr lvl="1"/>
            <a:r>
              <a:rPr lang="en-US" dirty="0"/>
              <a:t>We might need different RF harmonics in the PS. Can the PS RF system cope? </a:t>
            </a:r>
            <a:r>
              <a:rPr lang="en-US" dirty="0">
                <a:sym typeface="Wingdings" pitchFamily="2" charset="2"/>
              </a:rPr>
              <a:t> </a:t>
            </a:r>
            <a:r>
              <a:rPr lang="en-US" dirty="0" smtClean="0">
                <a:solidFill>
                  <a:srgbClr val="00B050"/>
                </a:solidFill>
                <a:sym typeface="Wingdings" pitchFamily="2" charset="2"/>
              </a:rPr>
              <a:t>Checked </a:t>
            </a:r>
            <a:r>
              <a:rPr lang="en-US" dirty="0">
                <a:solidFill>
                  <a:srgbClr val="00B050"/>
                </a:solidFill>
                <a:sym typeface="Wingdings" pitchFamily="2" charset="2"/>
              </a:rPr>
              <a:t>with PS experts</a:t>
            </a:r>
            <a:endParaRPr lang="en-US" dirty="0">
              <a:solidFill>
                <a:srgbClr val="00B050"/>
              </a:solidFill>
            </a:endParaRPr>
          </a:p>
          <a:p>
            <a:pPr lvl="1"/>
            <a:r>
              <a:rPr lang="en-US" i="1" dirty="0">
                <a:solidFill>
                  <a:srgbClr val="FF0000"/>
                </a:solidFill>
              </a:rPr>
              <a:t>These limits to be followed up before we can conclude on the feasibility of this </a:t>
            </a:r>
            <a:r>
              <a:rPr lang="en-US" i="1" dirty="0" smtClean="0">
                <a:solidFill>
                  <a:srgbClr val="FF0000"/>
                </a:solidFill>
              </a:rPr>
              <a:t>scheme</a:t>
            </a:r>
          </a:p>
          <a:p>
            <a:pPr lvl="1"/>
            <a:r>
              <a:rPr lang="en-US" dirty="0" smtClean="0"/>
              <a:t>Under discussion: experimental tests in Run 3</a:t>
            </a:r>
            <a:endParaRPr lang="en-US" dirty="0"/>
          </a:p>
        </p:txBody>
      </p:sp>
      <p:sp>
        <p:nvSpPr>
          <p:cNvPr id="4" name="Footer Placeholder 2"/>
          <p:cNvSpPr>
            <a:spLocks noGrp="1"/>
          </p:cNvSpPr>
          <p:nvPr>
            <p:ph type="ftr" sz="quarter" idx="11"/>
          </p:nvPr>
        </p:nvSpPr>
        <p:spPr>
          <a:xfrm>
            <a:off x="6084168" y="4782183"/>
            <a:ext cx="2895600" cy="273844"/>
          </a:xfrm>
        </p:spPr>
        <p:txBody>
          <a:bodyPr/>
          <a:lstStyle/>
          <a:p>
            <a:r>
              <a:rPr lang="en-US" dirty="0" smtClean="0"/>
              <a:t>R. Bruce, 2021.09.28</a:t>
            </a:r>
            <a:endParaRPr lang="en-US" dirty="0"/>
          </a:p>
        </p:txBody>
      </p:sp>
      <p:sp>
        <p:nvSpPr>
          <p:cNvPr id="5"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15</a:t>
            </a:fld>
            <a:endParaRPr lang="en-US" dirty="0"/>
          </a:p>
        </p:txBody>
      </p:sp>
    </p:spTree>
    <p:extLst>
      <p:ext uri="{BB962C8B-B14F-4D97-AF65-F5344CB8AC3E}">
        <p14:creationId xmlns:p14="http://schemas.microsoft.com/office/powerpoint/2010/main" val="1574400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animEffect transition="in" filter="fade">
                                      <p:cBhvr>
                                        <p:cTn id="29" dur="500"/>
                                        <p:tgtEl>
                                          <p:spTgt spid="3">
                                            <p:txEl>
                                              <p:pRg st="9" end="9"/>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Effect transition="in" filter="fade">
                                      <p:cBhvr>
                                        <p:cTn id="32" dur="500"/>
                                        <p:tgtEl>
                                          <p:spTgt spid="3">
                                            <p:txEl>
                                              <p:pRg st="10" end="1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animEffect transition="in" filter="fade">
                                      <p:cBhvr>
                                        <p:cTn id="35" dur="500"/>
                                        <p:tgtEl>
                                          <p:spTgt spid="3">
                                            <p:txEl>
                                              <p:pRg st="11" end="11"/>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
                                            <p:txEl>
                                              <p:pRg st="12" end="12"/>
                                            </p:txEl>
                                          </p:spTgt>
                                        </p:tgtEl>
                                        <p:attrNameLst>
                                          <p:attrName>style.visibility</p:attrName>
                                        </p:attrNameLst>
                                      </p:cBhvr>
                                      <p:to>
                                        <p:strVal val="visible"/>
                                      </p:to>
                                    </p:set>
                                    <p:animEffect transition="in" filter="fade">
                                      <p:cBhvr>
                                        <p:cTn id="38" dur="500"/>
                                        <p:tgtEl>
                                          <p:spTgt spid="3">
                                            <p:txEl>
                                              <p:pRg st="12" end="12"/>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
                                            <p:txEl>
                                              <p:pRg st="13" end="13"/>
                                            </p:txEl>
                                          </p:spTgt>
                                        </p:tgtEl>
                                        <p:attrNameLst>
                                          <p:attrName>style.visibility</p:attrName>
                                        </p:attrNameLst>
                                      </p:cBhvr>
                                      <p:to>
                                        <p:strVal val="visible"/>
                                      </p:to>
                                    </p:set>
                                    <p:animEffect transition="in" filter="fade">
                                      <p:cBhvr>
                                        <p:cTn id="41" dur="500"/>
                                        <p:tgtEl>
                                          <p:spTgt spid="3">
                                            <p:txEl>
                                              <p:pRg st="13" end="13"/>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
                                            <p:txEl>
                                              <p:pRg st="14" end="14"/>
                                            </p:txEl>
                                          </p:spTgt>
                                        </p:tgtEl>
                                        <p:attrNameLst>
                                          <p:attrName>style.visibility</p:attrName>
                                        </p:attrNameLst>
                                      </p:cBhvr>
                                      <p:to>
                                        <p:strVal val="visible"/>
                                      </p:to>
                                    </p:set>
                                    <p:animEffect transition="in" filter="fade">
                                      <p:cBhvr>
                                        <p:cTn id="44" dur="500"/>
                                        <p:tgtEl>
                                          <p:spTgt spid="3">
                                            <p:txEl>
                                              <p:pRg st="14" end="14"/>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
                                            <p:txEl>
                                              <p:pRg st="15" end="15"/>
                                            </p:txEl>
                                          </p:spTgt>
                                        </p:tgtEl>
                                        <p:attrNameLst>
                                          <p:attrName>style.visibility</p:attrName>
                                        </p:attrNameLst>
                                      </p:cBhvr>
                                      <p:to>
                                        <p:strVal val="visible"/>
                                      </p:to>
                                    </p:set>
                                    <p:animEffect transition="in" filter="fade">
                                      <p:cBhvr>
                                        <p:cTn id="47" dur="5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Results – if we strip between LEIR/PS, no split in PS </a:t>
            </a:r>
          </a:p>
        </p:txBody>
      </p:sp>
      <p:sp>
        <p:nvSpPr>
          <p:cNvPr id="3" name="Content Placeholder 2"/>
          <p:cNvSpPr>
            <a:spLocks noGrp="1"/>
          </p:cNvSpPr>
          <p:nvPr>
            <p:ph idx="1"/>
          </p:nvPr>
        </p:nvSpPr>
        <p:spPr>
          <a:xfrm>
            <a:off x="35496" y="627534"/>
            <a:ext cx="8229600" cy="1260872"/>
          </a:xfrm>
        </p:spPr>
        <p:txBody>
          <a:bodyPr>
            <a:normAutofit fontScale="70000" lnSpcReduction="20000"/>
          </a:bodyPr>
          <a:lstStyle/>
          <a:p>
            <a:r>
              <a:rPr lang="en-US" dirty="0" smtClean="0"/>
              <a:t>For many ion </a:t>
            </a:r>
            <a:r>
              <a:rPr lang="en-US" dirty="0"/>
              <a:t>species, there’s </a:t>
            </a:r>
            <a:r>
              <a:rPr lang="en-US" dirty="0" smtClean="0"/>
              <a:t>a </a:t>
            </a:r>
            <a:r>
              <a:rPr lang="en-US" dirty="0"/>
              <a:t>significant gain.</a:t>
            </a:r>
          </a:p>
          <a:p>
            <a:r>
              <a:rPr lang="en-US" dirty="0"/>
              <a:t>We’re now close to the WG5 intensity for O and </a:t>
            </a:r>
            <a:r>
              <a:rPr lang="en-US" dirty="0" err="1"/>
              <a:t>Ar</a:t>
            </a:r>
            <a:r>
              <a:rPr lang="en-US" dirty="0"/>
              <a:t>!</a:t>
            </a:r>
          </a:p>
          <a:p>
            <a:r>
              <a:rPr lang="en-US" dirty="0"/>
              <a:t>This method doesn’t seem to pay off for </a:t>
            </a:r>
            <a:r>
              <a:rPr lang="en-US" dirty="0" err="1"/>
              <a:t>Xe</a:t>
            </a:r>
            <a:r>
              <a:rPr lang="en-US" dirty="0"/>
              <a:t>, where we lose a lot in the stripping</a:t>
            </a:r>
          </a:p>
        </p:txBody>
      </p:sp>
      <p:pic>
        <p:nvPicPr>
          <p:cNvPr id="71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651870"/>
            <a:ext cx="8316415" cy="102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29833"/>
          <a:stretch/>
        </p:blipFill>
        <p:spPr bwMode="auto">
          <a:xfrm>
            <a:off x="4070944" y="2211710"/>
            <a:ext cx="4496991" cy="1319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ooter Placeholder 2"/>
          <p:cNvSpPr>
            <a:spLocks noGrp="1"/>
          </p:cNvSpPr>
          <p:nvPr>
            <p:ph type="ftr" sz="quarter" idx="11"/>
          </p:nvPr>
        </p:nvSpPr>
        <p:spPr>
          <a:xfrm>
            <a:off x="6084168" y="4782183"/>
            <a:ext cx="2895600" cy="273844"/>
          </a:xfrm>
        </p:spPr>
        <p:txBody>
          <a:bodyPr/>
          <a:lstStyle/>
          <a:p>
            <a:r>
              <a:rPr lang="en-US" dirty="0" smtClean="0"/>
              <a:t>R. Bruce, 2021.09.28</a:t>
            </a:r>
            <a:endParaRPr lang="en-US" dirty="0"/>
          </a:p>
        </p:txBody>
      </p:sp>
      <p:sp>
        <p:nvSpPr>
          <p:cNvPr id="7"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16</a:t>
            </a:fld>
            <a:endParaRPr lang="en-US" dirty="0"/>
          </a:p>
        </p:txBody>
      </p:sp>
    </p:spTree>
    <p:extLst>
      <p:ext uri="{BB962C8B-B14F-4D97-AF65-F5344CB8AC3E}">
        <p14:creationId xmlns:p14="http://schemas.microsoft.com/office/powerpoint/2010/main" val="32473169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Scan of charge state in LEIR</a:t>
            </a:r>
          </a:p>
        </p:txBody>
      </p:sp>
      <p:sp>
        <p:nvSpPr>
          <p:cNvPr id="3" name="Content Placeholder 2"/>
          <p:cNvSpPr>
            <a:spLocks noGrp="1"/>
          </p:cNvSpPr>
          <p:nvPr>
            <p:ph idx="1"/>
          </p:nvPr>
        </p:nvSpPr>
        <p:spPr>
          <a:xfrm>
            <a:off x="467544" y="699542"/>
            <a:ext cx="8229600" cy="4320480"/>
          </a:xfrm>
        </p:spPr>
        <p:txBody>
          <a:bodyPr>
            <a:normAutofit fontScale="55000" lnSpcReduction="20000"/>
          </a:bodyPr>
          <a:lstStyle/>
          <a:p>
            <a:r>
              <a:rPr lang="en-US" dirty="0"/>
              <a:t>Instead of using the charge states in LEIR on slide </a:t>
            </a:r>
            <a:r>
              <a:rPr lang="en-US" dirty="0" smtClean="0"/>
              <a:t>13, </a:t>
            </a:r>
            <a:r>
              <a:rPr lang="en-US" dirty="0">
                <a:solidFill>
                  <a:srgbClr val="0000FF"/>
                </a:solidFill>
              </a:rPr>
              <a:t>vary charge state out of LINAC3 </a:t>
            </a:r>
            <a:r>
              <a:rPr lang="en-US" dirty="0"/>
              <a:t>to see if we can get a higher intensity to the LHC</a:t>
            </a:r>
          </a:p>
          <a:p>
            <a:pPr lvl="1"/>
            <a:r>
              <a:rPr lang="en-US" dirty="0"/>
              <a:t>Obviously stripping efficiency in LINAC3 could be lower for other charge </a:t>
            </a:r>
            <a:r>
              <a:rPr lang="en-US" dirty="0" smtClean="0"/>
              <a:t>states, and </a:t>
            </a:r>
            <a:r>
              <a:rPr lang="en-US" dirty="0" smtClean="0">
                <a:solidFill>
                  <a:srgbClr val="FF0000"/>
                </a:solidFill>
              </a:rPr>
              <a:t>many charge states would have too low yield </a:t>
            </a:r>
            <a:r>
              <a:rPr lang="en-US" dirty="0" smtClean="0"/>
              <a:t>for meaningful operation</a:t>
            </a:r>
            <a:endParaRPr lang="en-US" dirty="0"/>
          </a:p>
          <a:p>
            <a:pPr lvl="1"/>
            <a:r>
              <a:rPr lang="en-US" dirty="0"/>
              <a:t>Assuming for now that even for charge states away from the optimum LINAC3 stripping efficiency, we can take more pulses from LINAC3 to fill the LEIR, so that we can still work on the LEIR space charge limit </a:t>
            </a:r>
          </a:p>
          <a:p>
            <a:pPr lvl="1"/>
            <a:r>
              <a:rPr lang="en-US" i="1" dirty="0">
                <a:solidFill>
                  <a:srgbClr val="FF0000"/>
                </a:solidFill>
              </a:rPr>
              <a:t>This would have to be verified with dedicated studies</a:t>
            </a:r>
            <a:r>
              <a:rPr lang="en-US" dirty="0">
                <a:solidFill>
                  <a:srgbClr val="FF0000"/>
                </a:solidFill>
              </a:rPr>
              <a:t>.</a:t>
            </a:r>
            <a:r>
              <a:rPr lang="en-US" dirty="0"/>
              <a:t> </a:t>
            </a:r>
          </a:p>
          <a:p>
            <a:pPr lvl="1"/>
            <a:endParaRPr lang="en-US" dirty="0"/>
          </a:p>
          <a:p>
            <a:r>
              <a:rPr lang="en-US" dirty="0"/>
              <a:t>Scanning now </a:t>
            </a:r>
            <a:r>
              <a:rPr lang="en-US" i="1" dirty="0"/>
              <a:t>all </a:t>
            </a:r>
            <a:r>
              <a:rPr lang="en-US" dirty="0"/>
              <a:t>charge states – clearly not all are possible due to charge state out of the source, then stripping efficiency after LINAC3 with electron binding energies, but scanning all gives a good overview of parameter </a:t>
            </a:r>
            <a:r>
              <a:rPr lang="en-US" dirty="0" smtClean="0"/>
              <a:t>space</a:t>
            </a:r>
          </a:p>
          <a:p>
            <a:endParaRPr lang="en-US" dirty="0"/>
          </a:p>
          <a:p>
            <a:r>
              <a:rPr lang="en-US" dirty="0"/>
              <a:t>Calculating LHC bunch intensity for four cases: </a:t>
            </a:r>
          </a:p>
          <a:p>
            <a:pPr marL="971550" lvl="1" indent="-514350">
              <a:buAutoNum type="arabicPeriod"/>
            </a:pPr>
            <a:r>
              <a:rPr lang="en-US" dirty="0"/>
              <a:t>standard (black line): Split in 2 bunches in LEIR, split in 2 bunches in PS</a:t>
            </a:r>
          </a:p>
          <a:p>
            <a:pPr marL="971550" lvl="1" indent="-514350">
              <a:buAutoNum type="arabicPeriod"/>
            </a:pPr>
            <a:r>
              <a:rPr lang="en-US" dirty="0"/>
              <a:t>As 1, but with additional stripping to bare nuclei between LEIR and PS. Using stripping efficiencies from GSI</a:t>
            </a:r>
          </a:p>
          <a:p>
            <a:pPr marL="971550" lvl="1" indent="-514350">
              <a:buAutoNum type="arabicPeriod"/>
            </a:pPr>
            <a:r>
              <a:rPr lang="en-US" dirty="0"/>
              <a:t>As 1, but without splitting in the PS</a:t>
            </a:r>
          </a:p>
          <a:p>
            <a:pPr marL="971550" lvl="1" indent="-514350">
              <a:buAutoNum type="arabicPeriod"/>
            </a:pPr>
            <a:r>
              <a:rPr lang="en-US" dirty="0"/>
              <a:t>As 3, but with additional stripping to bare nuclei between LEIR and PS.</a:t>
            </a:r>
          </a:p>
          <a:p>
            <a:endParaRPr lang="en-US" dirty="0"/>
          </a:p>
          <a:p>
            <a:endParaRPr lang="en-US" dirty="0"/>
          </a:p>
          <a:p>
            <a:endParaRPr lang="en-US" dirty="0"/>
          </a:p>
        </p:txBody>
      </p:sp>
      <p:sp>
        <p:nvSpPr>
          <p:cNvPr id="4" name="Footer Placeholder 2"/>
          <p:cNvSpPr>
            <a:spLocks noGrp="1"/>
          </p:cNvSpPr>
          <p:nvPr>
            <p:ph type="ftr" sz="quarter" idx="11"/>
          </p:nvPr>
        </p:nvSpPr>
        <p:spPr>
          <a:xfrm>
            <a:off x="6084168" y="4782183"/>
            <a:ext cx="2895600" cy="273844"/>
          </a:xfrm>
        </p:spPr>
        <p:txBody>
          <a:bodyPr/>
          <a:lstStyle/>
          <a:p>
            <a:r>
              <a:rPr lang="en-US" dirty="0" smtClean="0"/>
              <a:t>R. Bruce, 2021.09.28</a:t>
            </a:r>
            <a:endParaRPr lang="en-US" dirty="0"/>
          </a:p>
        </p:txBody>
      </p:sp>
      <p:sp>
        <p:nvSpPr>
          <p:cNvPr id="5"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17</a:t>
            </a:fld>
            <a:endParaRPr lang="en-US" dirty="0"/>
          </a:p>
        </p:txBody>
      </p:sp>
    </p:spTree>
    <p:extLst>
      <p:ext uri="{BB962C8B-B14F-4D97-AF65-F5344CB8AC3E}">
        <p14:creationId xmlns:p14="http://schemas.microsoft.com/office/powerpoint/2010/main" val="14107651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733" y="0"/>
            <a:ext cx="8200535" cy="5143500"/>
          </a:xfrm>
          <a:prstGeom prst="rect">
            <a:avLst/>
          </a:prstGeom>
        </p:spPr>
      </p:pic>
      <p:sp>
        <p:nvSpPr>
          <p:cNvPr id="3" name="Footer Placeholder 2"/>
          <p:cNvSpPr>
            <a:spLocks noGrp="1"/>
          </p:cNvSpPr>
          <p:nvPr>
            <p:ph type="ftr" sz="quarter" idx="11"/>
          </p:nvPr>
        </p:nvSpPr>
        <p:spPr>
          <a:xfrm>
            <a:off x="6084168" y="4782183"/>
            <a:ext cx="2895600" cy="273844"/>
          </a:xfrm>
        </p:spPr>
        <p:txBody>
          <a:bodyPr/>
          <a:lstStyle/>
          <a:p>
            <a:r>
              <a:rPr lang="en-US" dirty="0" smtClean="0"/>
              <a:t>R. Bruce, 2021.09.28</a:t>
            </a:r>
            <a:endParaRPr lang="en-US" dirty="0"/>
          </a:p>
        </p:txBody>
      </p:sp>
      <p:sp>
        <p:nvSpPr>
          <p:cNvPr id="4"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18</a:t>
            </a:fld>
            <a:endParaRPr lang="en-US" dirty="0"/>
          </a:p>
        </p:txBody>
      </p:sp>
      <p:sp>
        <p:nvSpPr>
          <p:cNvPr id="2" name="TextBox 1"/>
          <p:cNvSpPr txBox="1"/>
          <p:nvPr/>
        </p:nvSpPr>
        <p:spPr>
          <a:xfrm>
            <a:off x="7348831" y="51470"/>
            <a:ext cx="1949573" cy="276999"/>
          </a:xfrm>
          <a:prstGeom prst="rect">
            <a:avLst/>
          </a:prstGeom>
          <a:noFill/>
        </p:spPr>
        <p:txBody>
          <a:bodyPr wrap="none" rtlCol="0">
            <a:spAutoFit/>
          </a:bodyPr>
          <a:lstStyle/>
          <a:p>
            <a:r>
              <a:rPr lang="en-US" sz="1200" dirty="0" smtClean="0"/>
              <a:t>“Baseline scenario” slide 15 </a:t>
            </a:r>
          </a:p>
        </p:txBody>
      </p:sp>
      <p:sp>
        <p:nvSpPr>
          <p:cNvPr id="6" name="Oval 5"/>
          <p:cNvSpPr/>
          <p:nvPr/>
        </p:nvSpPr>
        <p:spPr>
          <a:xfrm>
            <a:off x="7295728" y="96044"/>
            <a:ext cx="156592" cy="17145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17691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Observations: varying charge state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Different “branches” depending on splitting and stripping</a:t>
            </a:r>
          </a:p>
          <a:p>
            <a:pPr lvl="1"/>
            <a:r>
              <a:rPr lang="en-US" dirty="0" smtClean="0"/>
              <a:t>Crossover between limits in LEIR and SPS</a:t>
            </a:r>
          </a:p>
          <a:p>
            <a:endParaRPr lang="en-US" dirty="0" smtClean="0"/>
          </a:p>
          <a:p>
            <a:r>
              <a:rPr lang="en-US" dirty="0" smtClean="0"/>
              <a:t>For </a:t>
            </a:r>
            <a:r>
              <a:rPr lang="en-US" dirty="0" err="1"/>
              <a:t>Pb</a:t>
            </a:r>
            <a:r>
              <a:rPr lang="en-US" dirty="0"/>
              <a:t> we’re pretty close to the optimum  at the LEIR/SPS crossover</a:t>
            </a:r>
          </a:p>
          <a:p>
            <a:pPr lvl="1"/>
            <a:r>
              <a:rPr lang="en-US" dirty="0"/>
              <a:t>Possibly we should by construction be </a:t>
            </a:r>
            <a:r>
              <a:rPr lang="en-US" i="1" dirty="0"/>
              <a:t>at </a:t>
            </a:r>
            <a:r>
              <a:rPr lang="en-US" dirty="0"/>
              <a:t>the optimum, since we assume for the scaling that in operation we’re exactly at the limit in both machines</a:t>
            </a:r>
          </a:p>
          <a:p>
            <a:pPr lvl="1"/>
            <a:endParaRPr lang="en-US" dirty="0"/>
          </a:p>
          <a:p>
            <a:r>
              <a:rPr lang="en-US" dirty="0">
                <a:solidFill>
                  <a:srgbClr val="0000FF"/>
                </a:solidFill>
              </a:rPr>
              <a:t>For most ions we could get </a:t>
            </a:r>
            <a:r>
              <a:rPr lang="en-US" dirty="0" smtClean="0">
                <a:solidFill>
                  <a:srgbClr val="0000FF"/>
                </a:solidFill>
              </a:rPr>
              <a:t>higher </a:t>
            </a:r>
            <a:r>
              <a:rPr lang="en-US" dirty="0">
                <a:solidFill>
                  <a:srgbClr val="0000FF"/>
                </a:solidFill>
              </a:rPr>
              <a:t>bunch intensities if we can move away from the presently assumed charge state in LEIR</a:t>
            </a:r>
            <a:r>
              <a:rPr lang="en-US" dirty="0"/>
              <a:t>, </a:t>
            </a:r>
            <a:endParaRPr lang="en-US" dirty="0" smtClean="0"/>
          </a:p>
          <a:p>
            <a:pPr lvl="1"/>
            <a:r>
              <a:rPr lang="en-US" dirty="0" smtClean="0"/>
              <a:t>True in </a:t>
            </a:r>
            <a:r>
              <a:rPr lang="en-US" dirty="0"/>
              <a:t>particular if we </a:t>
            </a:r>
            <a:r>
              <a:rPr lang="en-US" dirty="0" smtClean="0"/>
              <a:t>combine with LEIR/PS </a:t>
            </a:r>
            <a:r>
              <a:rPr lang="en-US" dirty="0"/>
              <a:t>stripping and/or no splitting in </a:t>
            </a:r>
            <a:r>
              <a:rPr lang="en-US" dirty="0" smtClean="0"/>
              <a:t>PS, however, possibly not realistic </a:t>
            </a:r>
            <a:endParaRPr lang="en-US" dirty="0"/>
          </a:p>
          <a:p>
            <a:endParaRPr lang="en-US" dirty="0"/>
          </a:p>
          <a:p>
            <a:endParaRPr lang="en-US" dirty="0"/>
          </a:p>
        </p:txBody>
      </p:sp>
      <p:sp>
        <p:nvSpPr>
          <p:cNvPr id="4" name="Footer Placeholder 2"/>
          <p:cNvSpPr>
            <a:spLocks noGrp="1"/>
          </p:cNvSpPr>
          <p:nvPr>
            <p:ph type="ftr" sz="quarter" idx="11"/>
          </p:nvPr>
        </p:nvSpPr>
        <p:spPr>
          <a:xfrm>
            <a:off x="6084168" y="4782183"/>
            <a:ext cx="2895600" cy="273844"/>
          </a:xfrm>
        </p:spPr>
        <p:txBody>
          <a:bodyPr/>
          <a:lstStyle/>
          <a:p>
            <a:r>
              <a:rPr lang="en-US" dirty="0" smtClean="0"/>
              <a:t>R. Bruce, 2021.09.28</a:t>
            </a:r>
            <a:endParaRPr lang="en-US" dirty="0"/>
          </a:p>
        </p:txBody>
      </p:sp>
      <p:sp>
        <p:nvSpPr>
          <p:cNvPr id="5"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19</a:t>
            </a:fld>
            <a:endParaRPr lang="en-US" dirty="0"/>
          </a:p>
        </p:txBody>
      </p:sp>
    </p:spTree>
    <p:extLst>
      <p:ext uri="{BB962C8B-B14F-4D97-AF65-F5344CB8AC3E}">
        <p14:creationId xmlns:p14="http://schemas.microsoft.com/office/powerpoint/2010/main" val="36761181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Introduction: why study light ions in the LHC? </a:t>
            </a:r>
          </a:p>
          <a:p>
            <a:r>
              <a:rPr lang="en-US" dirty="0" smtClean="0"/>
              <a:t>Studied ion species and assumed parameters</a:t>
            </a:r>
          </a:p>
          <a:p>
            <a:r>
              <a:rPr lang="en-US" dirty="0" smtClean="0"/>
              <a:t>Calculated bunch </a:t>
            </a:r>
            <a:r>
              <a:rPr lang="en-US" dirty="0" err="1" smtClean="0"/>
              <a:t>intensitities</a:t>
            </a:r>
            <a:r>
              <a:rPr lang="en-US" dirty="0" smtClean="0"/>
              <a:t> from injectors</a:t>
            </a:r>
          </a:p>
          <a:p>
            <a:pPr lvl="1"/>
            <a:r>
              <a:rPr lang="en-US" dirty="0" smtClean="0"/>
              <a:t>Limitations from space charge in LEIR and SPS</a:t>
            </a:r>
          </a:p>
          <a:p>
            <a:pPr lvl="1"/>
            <a:r>
              <a:rPr lang="en-US" dirty="0" smtClean="0"/>
              <a:t>Paths for pushing the limitations</a:t>
            </a:r>
          </a:p>
          <a:p>
            <a:r>
              <a:rPr lang="en-US" dirty="0" smtClean="0"/>
              <a:t>Simulated LHC performance in different scenarios</a:t>
            </a:r>
          </a:p>
        </p:txBody>
      </p:sp>
      <p:sp>
        <p:nvSpPr>
          <p:cNvPr id="3" name="Footer Placeholder 2"/>
          <p:cNvSpPr>
            <a:spLocks noGrp="1"/>
          </p:cNvSpPr>
          <p:nvPr>
            <p:ph type="ftr" sz="quarter" idx="11"/>
          </p:nvPr>
        </p:nvSpPr>
        <p:spPr/>
        <p:txBody>
          <a:bodyPr/>
          <a:lstStyle/>
          <a:p>
            <a:r>
              <a:rPr lang="en-US" dirty="0" smtClean="0"/>
              <a:t>R. Bruce, 2021.09.28</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2</a:t>
            </a:fld>
            <a:endParaRPr lang="en-US" dirty="0"/>
          </a:p>
        </p:txBody>
      </p:sp>
      <p:sp>
        <p:nvSpPr>
          <p:cNvPr id="5" name="Title 4"/>
          <p:cNvSpPr>
            <a:spLocks noGrp="1"/>
          </p:cNvSpPr>
          <p:nvPr>
            <p:ph type="title"/>
          </p:nvPr>
        </p:nvSpPr>
        <p:spPr/>
        <p:txBody>
          <a:bodyPr/>
          <a:lstStyle/>
          <a:p>
            <a:r>
              <a:rPr lang="en-US" dirty="0" smtClean="0"/>
              <a:t>Outline</a:t>
            </a:r>
            <a:endParaRPr lang="en-US" dirty="0"/>
          </a:p>
        </p:txBody>
      </p:sp>
      <p:sp>
        <p:nvSpPr>
          <p:cNvPr id="6" name="Right Brace 5"/>
          <p:cNvSpPr/>
          <p:nvPr/>
        </p:nvSpPr>
        <p:spPr>
          <a:xfrm>
            <a:off x="8172400" y="1779661"/>
            <a:ext cx="576064" cy="1763111"/>
          </a:xfrm>
          <a:prstGeom prst="rightBrace">
            <a:avLst/>
          </a:pr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 name="TextBox 6"/>
          <p:cNvSpPr txBox="1"/>
          <p:nvPr/>
        </p:nvSpPr>
        <p:spPr>
          <a:xfrm rot="5400000">
            <a:off x="7939619" y="2436604"/>
            <a:ext cx="1843005" cy="369332"/>
          </a:xfrm>
          <a:prstGeom prst="rect">
            <a:avLst/>
          </a:prstGeom>
          <a:noFill/>
        </p:spPr>
        <p:txBody>
          <a:bodyPr wrap="none" rtlCol="0">
            <a:spAutoFit/>
          </a:bodyPr>
          <a:lstStyle/>
          <a:p>
            <a:r>
              <a:rPr lang="en-US" dirty="0" smtClean="0">
                <a:solidFill>
                  <a:srgbClr val="0000FF"/>
                </a:solidFill>
              </a:rPr>
              <a:t>Work in progress!</a:t>
            </a:r>
            <a:endParaRPr lang="en-US" dirty="0">
              <a:solidFill>
                <a:srgbClr val="0000FF"/>
              </a:solidFill>
            </a:endParaRPr>
          </a:p>
        </p:txBody>
      </p:sp>
    </p:spTree>
    <p:extLst>
      <p:ext uri="{BB962C8B-B14F-4D97-AF65-F5344CB8AC3E}">
        <p14:creationId xmlns:p14="http://schemas.microsoft.com/office/powerpoint/2010/main" val="298742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27534"/>
            <a:ext cx="4114800" cy="3967088"/>
          </a:xfrm>
        </p:spPr>
        <p:txBody>
          <a:bodyPr>
            <a:normAutofit fontScale="62500" lnSpcReduction="20000"/>
          </a:bodyPr>
          <a:lstStyle/>
          <a:p>
            <a:r>
              <a:rPr lang="en-US" dirty="0"/>
              <a:t>Idea: varying charge/mass ratio can be done by choosing a different isotope, instead of varying the LEIR charge state</a:t>
            </a:r>
          </a:p>
          <a:p>
            <a:pPr lvl="1"/>
            <a:r>
              <a:rPr lang="en-US" dirty="0">
                <a:solidFill>
                  <a:srgbClr val="FF0000"/>
                </a:solidFill>
              </a:rPr>
              <a:t>Caveat: </a:t>
            </a:r>
            <a:r>
              <a:rPr lang="en-US" i="1" dirty="0">
                <a:solidFill>
                  <a:srgbClr val="FF0000"/>
                </a:solidFill>
              </a:rPr>
              <a:t>need to check which isotopes can actually be acquired at reasonable cost and used in the source – not </a:t>
            </a:r>
            <a:r>
              <a:rPr lang="en-US" i="1" dirty="0" smtClean="0">
                <a:solidFill>
                  <a:srgbClr val="FF0000"/>
                </a:solidFill>
              </a:rPr>
              <a:t>done yet</a:t>
            </a:r>
            <a:endParaRPr lang="en-US" i="1" dirty="0">
              <a:solidFill>
                <a:srgbClr val="FF0000"/>
              </a:solidFill>
            </a:endParaRPr>
          </a:p>
          <a:p>
            <a:pPr lvl="1"/>
            <a:endParaRPr lang="en-US" i="1" dirty="0"/>
          </a:p>
          <a:p>
            <a:r>
              <a:rPr lang="en-US" dirty="0"/>
              <a:t> For each ion, scanned all stable isotopes for the following scenarios</a:t>
            </a:r>
          </a:p>
          <a:p>
            <a:pPr lvl="1"/>
            <a:r>
              <a:rPr lang="en-US" dirty="0"/>
              <a:t>Standard case: split in PS, no additional stripping</a:t>
            </a:r>
          </a:p>
          <a:p>
            <a:pPr lvl="1"/>
            <a:r>
              <a:rPr lang="en-US" dirty="0"/>
              <a:t>Without PS splitting</a:t>
            </a:r>
          </a:p>
          <a:p>
            <a:pPr lvl="1"/>
            <a:r>
              <a:rPr lang="en-US" dirty="0"/>
              <a:t>Without PS splitting and with additional stripping between LEIR and PS</a:t>
            </a:r>
          </a:p>
        </p:txBody>
      </p:sp>
      <p:sp>
        <p:nvSpPr>
          <p:cNvPr id="4" name="Slide Number Placeholder 3"/>
          <p:cNvSpPr>
            <a:spLocks noGrp="1"/>
          </p:cNvSpPr>
          <p:nvPr>
            <p:ph type="sldNum" sz="quarter" idx="12"/>
          </p:nvPr>
        </p:nvSpPr>
        <p:spPr/>
        <p:txBody>
          <a:bodyPr/>
          <a:lstStyle/>
          <a:p>
            <a:fld id="{BC8291BA-05D0-43F0-B4B0-79AA4A408B04}" type="slidenum">
              <a:rPr lang="en-US" smtClean="0"/>
              <a:t>20</a:t>
            </a:fld>
            <a:endParaRPr lang="en-US" dirty="0"/>
          </a:p>
        </p:txBody>
      </p:sp>
      <p:sp>
        <p:nvSpPr>
          <p:cNvPr id="5" name="Title 4"/>
          <p:cNvSpPr>
            <a:spLocks noGrp="1"/>
          </p:cNvSpPr>
          <p:nvPr>
            <p:ph type="title"/>
          </p:nvPr>
        </p:nvSpPr>
        <p:spPr/>
        <p:txBody>
          <a:bodyPr/>
          <a:lstStyle/>
          <a:p>
            <a:r>
              <a:rPr lang="en-US" dirty="0"/>
              <a:t>Scan over stable isotopes</a:t>
            </a:r>
          </a:p>
        </p:txBody>
      </p:sp>
      <p:sp>
        <p:nvSpPr>
          <p:cNvPr id="6" name="TextBox 5"/>
          <p:cNvSpPr txBox="1"/>
          <p:nvPr/>
        </p:nvSpPr>
        <p:spPr>
          <a:xfrm>
            <a:off x="5004048" y="505584"/>
            <a:ext cx="4262705" cy="538609"/>
          </a:xfrm>
          <a:prstGeom prst="rect">
            <a:avLst/>
          </a:prstGeom>
          <a:noFill/>
        </p:spPr>
        <p:txBody>
          <a:bodyPr wrap="none" rtlCol="0">
            <a:spAutoFit/>
          </a:bodyPr>
          <a:lstStyle/>
          <a:p>
            <a:pPr algn="ctr"/>
            <a:r>
              <a:rPr lang="en-US" dirty="0"/>
              <a:t>Checked isotopes </a:t>
            </a:r>
          </a:p>
          <a:p>
            <a:pPr algn="ctr"/>
            <a:r>
              <a:rPr lang="en-US" sz="1100" dirty="0"/>
              <a:t>(stable isotopes and abundances from </a:t>
            </a:r>
            <a:r>
              <a:rPr lang="en-US" sz="1100" dirty="0" err="1"/>
              <a:t>Mathematica</a:t>
            </a:r>
            <a:r>
              <a:rPr lang="en-US" sz="1100" dirty="0"/>
              <a:t> built-in database): </a:t>
            </a:r>
          </a:p>
        </p:txBody>
      </p:sp>
      <p:pic>
        <p:nvPicPr>
          <p:cNvPr id="512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1011520"/>
            <a:ext cx="3895344" cy="40805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Footer Placeholder 2"/>
          <p:cNvSpPr>
            <a:spLocks noGrp="1"/>
          </p:cNvSpPr>
          <p:nvPr>
            <p:ph type="ftr" sz="quarter" idx="11"/>
          </p:nvPr>
        </p:nvSpPr>
        <p:spPr>
          <a:xfrm>
            <a:off x="6236568" y="4934583"/>
            <a:ext cx="2895600" cy="273844"/>
          </a:xfrm>
        </p:spPr>
        <p:txBody>
          <a:bodyPr/>
          <a:lstStyle/>
          <a:p>
            <a:r>
              <a:rPr lang="en-US" dirty="0" smtClean="0"/>
              <a:t>R. Bruce, 2021.09.28</a:t>
            </a:r>
            <a:endParaRPr lang="en-US" dirty="0"/>
          </a:p>
        </p:txBody>
      </p:sp>
      <p:sp>
        <p:nvSpPr>
          <p:cNvPr id="8" name="Slide Number Placeholder 3"/>
          <p:cNvSpPr txBox="1">
            <a:spLocks/>
          </p:cNvSpPr>
          <p:nvPr/>
        </p:nvSpPr>
        <p:spPr>
          <a:xfrm>
            <a:off x="6705600" y="4919663"/>
            <a:ext cx="2133600"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C8291BA-05D0-43F0-B4B0-79AA4A408B04}" type="slidenum">
              <a:rPr lang="en-US" smtClean="0"/>
              <a:pPr/>
              <a:t>20</a:t>
            </a:fld>
            <a:endParaRPr lang="en-US" dirty="0"/>
          </a:p>
        </p:txBody>
      </p:sp>
    </p:spTree>
    <p:extLst>
      <p:ext uri="{BB962C8B-B14F-4D97-AF65-F5344CB8AC3E}">
        <p14:creationId xmlns:p14="http://schemas.microsoft.com/office/powerpoint/2010/main" val="14308185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C8291BA-05D0-43F0-B4B0-79AA4A408B04}" type="slidenum">
              <a:rPr lang="en-US" smtClean="0"/>
              <a:t>21</a:t>
            </a:fld>
            <a:endParaRPr lang="en-US" dirty="0"/>
          </a:p>
        </p:txBody>
      </p:sp>
      <p:sp>
        <p:nvSpPr>
          <p:cNvPr id="5" name="Title 4"/>
          <p:cNvSpPr>
            <a:spLocks noGrp="1"/>
          </p:cNvSpPr>
          <p:nvPr>
            <p:ph type="title"/>
          </p:nvPr>
        </p:nvSpPr>
        <p:spPr/>
        <p:txBody>
          <a:bodyPr/>
          <a:lstStyle/>
          <a:p>
            <a:endParaRPr lang="en-US" dirty="0"/>
          </a:p>
        </p:txBody>
      </p:sp>
      <p:sp>
        <p:nvSpPr>
          <p:cNvPr id="7" name="TextBox 6"/>
          <p:cNvSpPr txBox="1"/>
          <p:nvPr/>
        </p:nvSpPr>
        <p:spPr>
          <a:xfrm>
            <a:off x="6228184" y="555526"/>
            <a:ext cx="2952328" cy="2862322"/>
          </a:xfrm>
          <a:prstGeom prst="rect">
            <a:avLst/>
          </a:prstGeom>
          <a:noFill/>
        </p:spPr>
        <p:txBody>
          <a:bodyPr wrap="square" rtlCol="0">
            <a:spAutoFit/>
          </a:bodyPr>
          <a:lstStyle/>
          <a:p>
            <a:pPr marL="285750" indent="-285750">
              <a:buFont typeface="Arial" panose="020B0604020202020204" pitchFamily="34" charset="0"/>
              <a:buChar char="•"/>
            </a:pPr>
            <a:r>
              <a:rPr lang="en-US" dirty="0"/>
              <a:t>Combined limit from LEIR and SPS – all scenarios</a:t>
            </a:r>
          </a:p>
          <a:p>
            <a:pPr marL="285750" indent="-285750">
              <a:buFont typeface="Arial" panose="020B0604020202020204" pitchFamily="34" charset="0"/>
              <a:buChar char="•"/>
            </a:pPr>
            <a:r>
              <a:rPr lang="en-US" dirty="0"/>
              <a:t>Dots = stable isotopes</a:t>
            </a:r>
          </a:p>
          <a:p>
            <a:pPr marL="285750" indent="-285750">
              <a:buFont typeface="Arial" panose="020B0604020202020204" pitchFamily="34" charset="0"/>
              <a:buChar char="•"/>
            </a:pPr>
            <a:r>
              <a:rPr lang="en-US" dirty="0"/>
              <a:t>Red dot = standard scenario, standard isotope</a:t>
            </a:r>
          </a:p>
          <a:p>
            <a:pPr marL="285750" indent="-285750">
              <a:buFont typeface="Arial" panose="020B0604020202020204" pitchFamily="34" charset="0"/>
              <a:buChar char="•"/>
            </a:pPr>
            <a:r>
              <a:rPr lang="en-US" dirty="0"/>
              <a:t>A limited gain can sometimes be obtained by selecting a different stable isotope, also in the other scenarios</a:t>
            </a: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74" y="-6532"/>
            <a:ext cx="6153502" cy="5182443"/>
          </a:xfrm>
          <a:prstGeom prst="rect">
            <a:avLst/>
          </a:prstGeom>
        </p:spPr>
      </p:pic>
    </p:spTree>
    <p:extLst>
      <p:ext uri="{BB962C8B-B14F-4D97-AF65-F5344CB8AC3E}">
        <p14:creationId xmlns:p14="http://schemas.microsoft.com/office/powerpoint/2010/main" val="36922935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a:t>Depending on scenario, </a:t>
            </a:r>
            <a:r>
              <a:rPr lang="en-US" dirty="0">
                <a:solidFill>
                  <a:srgbClr val="0000FF"/>
                </a:solidFill>
              </a:rPr>
              <a:t>we </a:t>
            </a:r>
            <a:r>
              <a:rPr lang="en-US" dirty="0" smtClean="0">
                <a:solidFill>
                  <a:srgbClr val="0000FF"/>
                </a:solidFill>
              </a:rPr>
              <a:t>could achieve interesting gains</a:t>
            </a:r>
            <a:endParaRPr lang="en-US" dirty="0">
              <a:solidFill>
                <a:srgbClr val="0000FF"/>
              </a:solidFill>
            </a:endParaRPr>
          </a:p>
          <a:p>
            <a:pPr lvl="1"/>
            <a:r>
              <a:rPr lang="en-US" dirty="0"/>
              <a:t>For the case without splitting in PS, could gain ~10% by using Ar36 instead of Ar40</a:t>
            </a:r>
          </a:p>
          <a:p>
            <a:pPr lvl="2"/>
            <a:r>
              <a:rPr lang="en-US" dirty="0"/>
              <a:t>Natural abundance 3 </a:t>
            </a:r>
            <a:r>
              <a:rPr lang="en-US" dirty="0" err="1"/>
              <a:t>permille</a:t>
            </a:r>
            <a:endParaRPr lang="en-US" dirty="0"/>
          </a:p>
          <a:p>
            <a:pPr lvl="1"/>
            <a:r>
              <a:rPr lang="en-US" dirty="0"/>
              <a:t>All scenarios: Ca48 gives 20% higher bunch charge than Ca40</a:t>
            </a:r>
          </a:p>
          <a:p>
            <a:pPr lvl="2"/>
            <a:r>
              <a:rPr lang="en-US" dirty="0"/>
              <a:t>Natural abundance is only 1.9 </a:t>
            </a:r>
            <a:r>
              <a:rPr lang="en-US" dirty="0" err="1"/>
              <a:t>permille</a:t>
            </a:r>
            <a:endParaRPr lang="en-US" dirty="0"/>
          </a:p>
          <a:p>
            <a:pPr lvl="1"/>
            <a:r>
              <a:rPr lang="en-US" dirty="0"/>
              <a:t>Kr86 gives 2% gain compared to Kr84 and 10% gain compared to Kr78 (considered in WG5)</a:t>
            </a:r>
          </a:p>
          <a:p>
            <a:pPr lvl="2"/>
            <a:r>
              <a:rPr lang="en-US" dirty="0"/>
              <a:t>Natural abundance 17% </a:t>
            </a:r>
          </a:p>
          <a:p>
            <a:pPr lvl="1"/>
            <a:r>
              <a:rPr lang="en-US" dirty="0"/>
              <a:t>Xe136 gives sometimes 5% gain compared to Xe129</a:t>
            </a:r>
          </a:p>
          <a:p>
            <a:pPr lvl="2"/>
            <a:r>
              <a:rPr lang="en-US" dirty="0"/>
              <a:t>Natural abundance 9%</a:t>
            </a:r>
          </a:p>
          <a:p>
            <a:pPr lvl="1"/>
            <a:r>
              <a:rPr lang="en-US" dirty="0"/>
              <a:t>For the case without splitting in PS, could gain ~2% by using Pb204 instead of Pb208</a:t>
            </a:r>
          </a:p>
          <a:p>
            <a:pPr lvl="2"/>
            <a:r>
              <a:rPr lang="en-US" dirty="0"/>
              <a:t>Natural abundance 1.4%</a:t>
            </a:r>
          </a:p>
          <a:p>
            <a:pPr lvl="1"/>
            <a:endParaRPr lang="en-US" dirty="0"/>
          </a:p>
          <a:p>
            <a:pPr lvl="1"/>
            <a:endParaRPr lang="en-US" dirty="0"/>
          </a:p>
        </p:txBody>
      </p:sp>
      <p:sp>
        <p:nvSpPr>
          <p:cNvPr id="3" name="Footer Placeholder 2"/>
          <p:cNvSpPr>
            <a:spLocks noGrp="1"/>
          </p:cNvSpPr>
          <p:nvPr>
            <p:ph type="ftr" sz="quarter" idx="11"/>
          </p:nvPr>
        </p:nvSpPr>
        <p:spPr/>
        <p:txBody>
          <a:bodyPr/>
          <a:lstStyle/>
          <a:p>
            <a:r>
              <a:rPr lang="en-US" dirty="0"/>
              <a:t>R. Bruce, </a:t>
            </a:r>
            <a:r>
              <a:rPr lang="en-US" dirty="0" smtClean="0"/>
              <a:t>2021.09.28</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22</a:t>
            </a:fld>
            <a:endParaRPr lang="en-US" dirty="0"/>
          </a:p>
        </p:txBody>
      </p:sp>
      <p:sp>
        <p:nvSpPr>
          <p:cNvPr id="5" name="Title 4"/>
          <p:cNvSpPr>
            <a:spLocks noGrp="1"/>
          </p:cNvSpPr>
          <p:nvPr>
            <p:ph type="title"/>
          </p:nvPr>
        </p:nvSpPr>
        <p:spPr/>
        <p:txBody>
          <a:bodyPr/>
          <a:lstStyle/>
          <a:p>
            <a:r>
              <a:rPr lang="en-US" dirty="0" smtClean="0"/>
              <a:t>Observations: changing isotope</a:t>
            </a:r>
            <a:endParaRPr lang="en-US" dirty="0"/>
          </a:p>
        </p:txBody>
      </p:sp>
    </p:spTree>
    <p:extLst>
      <p:ext uri="{BB962C8B-B14F-4D97-AF65-F5344CB8AC3E}">
        <p14:creationId xmlns:p14="http://schemas.microsoft.com/office/powerpoint/2010/main" val="40476691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R. Bruce, 2021.09.28</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23</a:t>
            </a:fld>
            <a:endParaRPr lang="en-US" dirty="0"/>
          </a:p>
        </p:txBody>
      </p:sp>
      <p:sp>
        <p:nvSpPr>
          <p:cNvPr id="5" name="Title 4"/>
          <p:cNvSpPr>
            <a:spLocks noGrp="1"/>
          </p:cNvSpPr>
          <p:nvPr>
            <p:ph type="title"/>
          </p:nvPr>
        </p:nvSpPr>
        <p:spPr>
          <a:xfrm>
            <a:off x="457200" y="28221"/>
            <a:ext cx="8686800" cy="437295"/>
          </a:xfrm>
        </p:spPr>
        <p:txBody>
          <a:bodyPr/>
          <a:lstStyle/>
          <a:p>
            <a:r>
              <a:rPr lang="en-US" sz="2800" dirty="0" smtClean="0"/>
              <a:t>Comparison of gain in bunch intensity (nucleons/bunch)</a:t>
            </a:r>
            <a:endParaRPr lang="en-US" sz="2800" dirty="0"/>
          </a:p>
        </p:txBody>
      </p:sp>
      <p:sp>
        <p:nvSpPr>
          <p:cNvPr id="7" name="TextBox 6"/>
          <p:cNvSpPr txBox="1"/>
          <p:nvPr/>
        </p:nvSpPr>
        <p:spPr>
          <a:xfrm>
            <a:off x="251520" y="3604250"/>
            <a:ext cx="8235909" cy="1415772"/>
          </a:xfrm>
          <a:prstGeom prst="rect">
            <a:avLst/>
          </a:prstGeom>
          <a:noFill/>
        </p:spPr>
        <p:txBody>
          <a:bodyPr wrap="none" rtlCol="0">
            <a:spAutoFit/>
          </a:bodyPr>
          <a:lstStyle/>
          <a:p>
            <a:pPr marL="285750" indent="-285750">
              <a:buFont typeface="Arial" panose="020B0604020202020204" pitchFamily="34" charset="0"/>
              <a:buChar char="•"/>
            </a:pPr>
            <a:r>
              <a:rPr lang="en-US" dirty="0"/>
              <a:t>Not including the scenario with varying charge state AND PS stripping</a:t>
            </a:r>
          </a:p>
          <a:p>
            <a:pPr marL="742950" lvl="1" indent="-285750">
              <a:buFont typeface="Arial" panose="020B0604020202020204" pitchFamily="34" charset="0"/>
              <a:buChar char="•"/>
            </a:pPr>
            <a:r>
              <a:rPr lang="en-US" sz="1600" dirty="0"/>
              <a:t>shows very high intensities, but likely not </a:t>
            </a:r>
            <a:r>
              <a:rPr lang="en-US" sz="1600" dirty="0" smtClean="0"/>
              <a:t>realistic</a:t>
            </a:r>
            <a:endParaRPr lang="en-US" dirty="0" smtClean="0"/>
          </a:p>
          <a:p>
            <a:pPr marL="285750" indent="-285750">
              <a:buFont typeface="Arial" panose="020B0604020202020204" pitchFamily="34" charset="0"/>
              <a:buChar char="•"/>
            </a:pPr>
            <a:r>
              <a:rPr lang="en-US" dirty="0" smtClean="0"/>
              <a:t>For lighter ions, we’re still far from the WG5 values</a:t>
            </a:r>
          </a:p>
          <a:p>
            <a:pPr marL="285750" indent="-285750">
              <a:buFont typeface="Arial" panose="020B0604020202020204" pitchFamily="34" charset="0"/>
              <a:buChar char="•"/>
            </a:pPr>
            <a:r>
              <a:rPr lang="en-US" dirty="0" smtClean="0"/>
              <a:t>For the heaviest ions, the WG5 intensities might be within reach or even surpassed</a:t>
            </a:r>
          </a:p>
          <a:p>
            <a:pPr marL="742950" lvl="1" indent="-285750">
              <a:buFont typeface="Arial" panose="020B0604020202020204" pitchFamily="34" charset="0"/>
              <a:buChar char="•"/>
            </a:pPr>
            <a:r>
              <a:rPr lang="en-US" sz="1600" dirty="0" smtClean="0"/>
              <a:t>Propose beam tests in the injectors for </a:t>
            </a:r>
            <a:r>
              <a:rPr lang="en-US" sz="1600" dirty="0" err="1" smtClean="0"/>
              <a:t>Pb</a:t>
            </a:r>
            <a:endParaRPr lang="en-US" sz="1600" dirty="0" smtClean="0"/>
          </a:p>
        </p:txBody>
      </p:sp>
      <p:pic>
        <p:nvPicPr>
          <p:cNvPr id="15" name="Content Placeholder 1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57200" y="555526"/>
            <a:ext cx="8229600" cy="2946491"/>
          </a:xfrm>
        </p:spPr>
      </p:pic>
    </p:spTree>
    <p:extLst>
      <p:ext uri="{BB962C8B-B14F-4D97-AF65-F5344CB8AC3E}">
        <p14:creationId xmlns:p14="http://schemas.microsoft.com/office/powerpoint/2010/main" val="19061231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LHC studies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Selecting two scenarios for performance studies in the LHC</a:t>
            </a:r>
          </a:p>
          <a:p>
            <a:pPr lvl="1"/>
            <a:r>
              <a:rPr lang="en-US" dirty="0" smtClean="0"/>
              <a:t>Goal: get a range in achievable luminosity between what we could possibly achieve with the knowledge we have today, and what might be achieved in Run 5 with some optimism</a:t>
            </a:r>
          </a:p>
          <a:p>
            <a:r>
              <a:rPr lang="en-US" dirty="0" smtClean="0">
                <a:solidFill>
                  <a:srgbClr val="0000FF"/>
                </a:solidFill>
              </a:rPr>
              <a:t>Conservative scenario</a:t>
            </a:r>
          </a:p>
          <a:p>
            <a:pPr lvl="1"/>
            <a:r>
              <a:rPr lang="en-US" dirty="0" smtClean="0"/>
              <a:t>take </a:t>
            </a:r>
            <a:r>
              <a:rPr lang="en-US" dirty="0"/>
              <a:t>the “baseline case”, i.e. </a:t>
            </a:r>
            <a:r>
              <a:rPr lang="en-US" dirty="0" smtClean="0"/>
              <a:t>orange bars on previous slides, </a:t>
            </a:r>
            <a:r>
              <a:rPr lang="en-US" dirty="0"/>
              <a:t>and table on </a:t>
            </a:r>
            <a:r>
              <a:rPr lang="en-US" dirty="0" smtClean="0"/>
              <a:t>p13</a:t>
            </a:r>
            <a:endParaRPr lang="en-US" dirty="0"/>
          </a:p>
          <a:p>
            <a:r>
              <a:rPr lang="en-US" dirty="0" smtClean="0">
                <a:solidFill>
                  <a:srgbClr val="FF0000"/>
                </a:solidFill>
              </a:rPr>
              <a:t>Optimistic scenario</a:t>
            </a:r>
          </a:p>
          <a:p>
            <a:pPr lvl="1"/>
            <a:r>
              <a:rPr lang="en-US" dirty="0" smtClean="0"/>
              <a:t>assume a </a:t>
            </a:r>
            <a:r>
              <a:rPr lang="en-US" dirty="0"/>
              <a:t>variation in LEIR charge </a:t>
            </a:r>
            <a:r>
              <a:rPr lang="en-US" dirty="0" smtClean="0"/>
              <a:t>state and no PS splitting, i.e. dark green bars on previous slide</a:t>
            </a:r>
            <a:endParaRPr lang="en-US" dirty="0"/>
          </a:p>
          <a:p>
            <a:pPr lvl="1"/>
            <a:r>
              <a:rPr lang="en-US" i="1" dirty="0" smtClean="0">
                <a:solidFill>
                  <a:srgbClr val="FF0000"/>
                </a:solidFill>
              </a:rPr>
              <a:t>Has some </a:t>
            </a:r>
            <a:r>
              <a:rPr lang="en-US" i="1" dirty="0">
                <a:solidFill>
                  <a:srgbClr val="FF0000"/>
                </a:solidFill>
              </a:rPr>
              <a:t>optimism, </a:t>
            </a:r>
            <a:r>
              <a:rPr lang="en-US" i="1" dirty="0" smtClean="0">
                <a:solidFill>
                  <a:srgbClr val="FF0000"/>
                </a:solidFill>
              </a:rPr>
              <a:t>clearly relies </a:t>
            </a:r>
            <a:r>
              <a:rPr lang="en-US" i="1" dirty="0">
                <a:solidFill>
                  <a:srgbClr val="FF0000"/>
                </a:solidFill>
              </a:rPr>
              <a:t>on assumptions that have not been </a:t>
            </a:r>
            <a:r>
              <a:rPr lang="en-US" i="1" dirty="0" smtClean="0">
                <a:solidFill>
                  <a:srgbClr val="FF0000"/>
                </a:solidFill>
              </a:rPr>
              <a:t>proven yet</a:t>
            </a:r>
            <a:endParaRPr lang="en-US" i="1" dirty="0">
              <a:solidFill>
                <a:srgbClr val="FF0000"/>
              </a:solidFill>
            </a:endParaRPr>
          </a:p>
          <a:p>
            <a:pPr lvl="1"/>
            <a:endParaRPr lang="en-US" dirty="0"/>
          </a:p>
        </p:txBody>
      </p:sp>
      <p:sp>
        <p:nvSpPr>
          <p:cNvPr id="4" name="Footer Placeholder 2"/>
          <p:cNvSpPr>
            <a:spLocks noGrp="1"/>
          </p:cNvSpPr>
          <p:nvPr>
            <p:ph type="ftr" sz="quarter" idx="11"/>
          </p:nvPr>
        </p:nvSpPr>
        <p:spPr>
          <a:xfrm>
            <a:off x="6084168" y="4782183"/>
            <a:ext cx="2895600" cy="273844"/>
          </a:xfrm>
        </p:spPr>
        <p:txBody>
          <a:bodyPr/>
          <a:lstStyle/>
          <a:p>
            <a:r>
              <a:rPr lang="en-US" dirty="0" smtClean="0"/>
              <a:t>R. Bruce, 2021.09.28</a:t>
            </a:r>
            <a:endParaRPr lang="en-US" dirty="0"/>
          </a:p>
        </p:txBody>
      </p:sp>
      <p:sp>
        <p:nvSpPr>
          <p:cNvPr id="5"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24</a:t>
            </a:fld>
            <a:endParaRPr lang="en-US" dirty="0"/>
          </a:p>
        </p:txBody>
      </p:sp>
    </p:spTree>
    <p:extLst>
      <p:ext uri="{BB962C8B-B14F-4D97-AF65-F5344CB8AC3E}">
        <p14:creationId xmlns:p14="http://schemas.microsoft.com/office/powerpoint/2010/main" val="3435172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LHC studies</a:t>
            </a:r>
          </a:p>
        </p:txBody>
      </p:sp>
      <p:sp>
        <p:nvSpPr>
          <p:cNvPr id="3" name="Content Placeholder 2"/>
          <p:cNvSpPr>
            <a:spLocks noGrp="1"/>
          </p:cNvSpPr>
          <p:nvPr>
            <p:ph idx="1"/>
          </p:nvPr>
        </p:nvSpPr>
        <p:spPr>
          <a:xfrm>
            <a:off x="457200" y="627534"/>
            <a:ext cx="8229600" cy="4248472"/>
          </a:xfrm>
        </p:spPr>
        <p:txBody>
          <a:bodyPr>
            <a:normAutofit fontScale="62500" lnSpcReduction="20000"/>
          </a:bodyPr>
          <a:lstStyle/>
          <a:p>
            <a:r>
              <a:rPr lang="en-US" dirty="0" smtClean="0"/>
              <a:t>Using CTE to simulate luminosity in typical LHC fill in both scenarios</a:t>
            </a:r>
          </a:p>
          <a:p>
            <a:r>
              <a:rPr lang="en-US" dirty="0" smtClean="0"/>
              <a:t>Estimating full 1-month luminosity using similar method as for </a:t>
            </a:r>
            <a:r>
              <a:rPr lang="en-US" dirty="0" err="1" smtClean="0"/>
              <a:t>Pb-Pb</a:t>
            </a:r>
            <a:r>
              <a:rPr lang="en-US" dirty="0" smtClean="0"/>
              <a:t> (get optimal fill time, assume given operational efficiency)</a:t>
            </a:r>
          </a:p>
          <a:p>
            <a:r>
              <a:rPr lang="en-US" dirty="0" smtClean="0"/>
              <a:t>Additional LHC assumptions for each scenario</a:t>
            </a:r>
            <a:endParaRPr lang="en-US" dirty="0"/>
          </a:p>
          <a:p>
            <a:pPr lvl="1"/>
            <a:r>
              <a:rPr lang="en-US" dirty="0">
                <a:solidFill>
                  <a:srgbClr val="0000FF"/>
                </a:solidFill>
              </a:rPr>
              <a:t>Conservative </a:t>
            </a:r>
            <a:r>
              <a:rPr lang="en-US" dirty="0" smtClean="0">
                <a:solidFill>
                  <a:srgbClr val="0000FF"/>
                </a:solidFill>
              </a:rPr>
              <a:t>scenario</a:t>
            </a:r>
            <a:endParaRPr lang="en-US" dirty="0" smtClean="0"/>
          </a:p>
          <a:p>
            <a:pPr lvl="2"/>
            <a:r>
              <a:rPr lang="en-US" dirty="0" smtClean="0"/>
              <a:t>Identical assumptions as in previous </a:t>
            </a:r>
            <a:r>
              <a:rPr lang="en-US" dirty="0" err="1" smtClean="0"/>
              <a:t>Pb</a:t>
            </a:r>
            <a:r>
              <a:rPr lang="en-US" dirty="0" smtClean="0"/>
              <a:t> studies: 93% transmission in LHC, beta*=0.5m, 50% OP efficiency, 3.33 h turnaround</a:t>
            </a:r>
          </a:p>
          <a:p>
            <a:pPr lvl="2"/>
            <a:r>
              <a:rPr lang="en-US" dirty="0" smtClean="0"/>
              <a:t>Filling </a:t>
            </a:r>
            <a:r>
              <a:rPr lang="en-US" dirty="0"/>
              <a:t>scheme 1240b_1088_1088_398 seems to be reasonable compromise</a:t>
            </a:r>
          </a:p>
          <a:p>
            <a:pPr lvl="1"/>
            <a:r>
              <a:rPr lang="en-US" dirty="0">
                <a:solidFill>
                  <a:srgbClr val="FF0000"/>
                </a:solidFill>
              </a:rPr>
              <a:t>Optimistic </a:t>
            </a:r>
            <a:r>
              <a:rPr lang="en-US" dirty="0" smtClean="0">
                <a:solidFill>
                  <a:srgbClr val="FF0000"/>
                </a:solidFill>
              </a:rPr>
              <a:t>scenario</a:t>
            </a:r>
            <a:endParaRPr lang="en-US" dirty="0">
              <a:solidFill>
                <a:srgbClr val="FF0000"/>
              </a:solidFill>
            </a:endParaRPr>
          </a:p>
          <a:p>
            <a:pPr lvl="2"/>
            <a:r>
              <a:rPr lang="en-US" dirty="0"/>
              <a:t>Need to account for fewer bunches in LHC due to shorter SPS trains without PS splitting – decreasing tentatively number of bunches and number of collisions at each experiment by 15%</a:t>
            </a:r>
          </a:p>
          <a:p>
            <a:pPr lvl="3"/>
            <a:r>
              <a:rPr lang="en-US" dirty="0"/>
              <a:t>Detailed filling scheme to be studied, but preliminarily changing </a:t>
            </a:r>
            <a:r>
              <a:rPr lang="en-US" dirty="0" err="1"/>
              <a:t>Pb</a:t>
            </a:r>
            <a:r>
              <a:rPr lang="en-US" dirty="0"/>
              <a:t> scheme 1240b_1088_1088_398 </a:t>
            </a:r>
            <a:r>
              <a:rPr lang="en-US" dirty="0">
                <a:sym typeface="Wingdings" pitchFamily="2" charset="2"/>
              </a:rPr>
              <a:t> to new scheme </a:t>
            </a:r>
            <a:r>
              <a:rPr lang="en-US" dirty="0" smtClean="0">
                <a:sym typeface="Wingdings" pitchFamily="2" charset="2"/>
              </a:rPr>
              <a:t>1054b_925_925_338 (only approximate guess)</a:t>
            </a:r>
            <a:endParaRPr lang="en-US" dirty="0"/>
          </a:p>
          <a:p>
            <a:pPr lvl="2"/>
            <a:r>
              <a:rPr lang="en-US" dirty="0"/>
              <a:t>Adding some optimism on LHC side: beta*=40 cm with 100 </a:t>
            </a:r>
            <a:r>
              <a:rPr lang="en-US" dirty="0" err="1"/>
              <a:t>urad</a:t>
            </a:r>
            <a:r>
              <a:rPr lang="en-US" dirty="0"/>
              <a:t> crossing angle, 65% OP efficiency, keeping turnaround at 3.33 h </a:t>
            </a:r>
          </a:p>
          <a:p>
            <a:pPr lvl="3"/>
            <a:r>
              <a:rPr lang="en-US" dirty="0"/>
              <a:t>In principle filling will be longer with more injections from SPS, but assuming that we will also be more efficient in the </a:t>
            </a:r>
            <a:r>
              <a:rPr lang="en-US" dirty="0" smtClean="0"/>
              <a:t>future</a:t>
            </a:r>
          </a:p>
          <a:p>
            <a:pPr lvl="2"/>
            <a:r>
              <a:rPr lang="en-US" i="1" dirty="0">
                <a:solidFill>
                  <a:srgbClr val="FF0000"/>
                </a:solidFill>
              </a:rPr>
              <a:t>Has some optimism, clearly relies on assumptions that have not been proven </a:t>
            </a:r>
            <a:r>
              <a:rPr lang="en-US" i="1" dirty="0" smtClean="0">
                <a:solidFill>
                  <a:srgbClr val="FF0000"/>
                </a:solidFill>
              </a:rPr>
              <a:t>yet</a:t>
            </a:r>
            <a:endParaRPr lang="en-US" dirty="0"/>
          </a:p>
          <a:p>
            <a:pPr lvl="1"/>
            <a:r>
              <a:rPr lang="en-US" dirty="0"/>
              <a:t>No leveling at any IP both scenarios</a:t>
            </a:r>
          </a:p>
          <a:p>
            <a:pPr lvl="1"/>
            <a:endParaRPr lang="en-US" dirty="0"/>
          </a:p>
          <a:p>
            <a:pPr lvl="2"/>
            <a:endParaRPr lang="en-US" dirty="0"/>
          </a:p>
        </p:txBody>
      </p:sp>
      <p:sp>
        <p:nvSpPr>
          <p:cNvPr id="4" name="Footer Placeholder 2"/>
          <p:cNvSpPr>
            <a:spLocks noGrp="1"/>
          </p:cNvSpPr>
          <p:nvPr>
            <p:ph type="ftr" sz="quarter" idx="11"/>
          </p:nvPr>
        </p:nvSpPr>
        <p:spPr>
          <a:xfrm>
            <a:off x="6084168" y="4782183"/>
            <a:ext cx="2895600" cy="273844"/>
          </a:xfrm>
        </p:spPr>
        <p:txBody>
          <a:bodyPr/>
          <a:lstStyle/>
          <a:p>
            <a:r>
              <a:rPr lang="en-US" dirty="0" smtClean="0"/>
              <a:t>R. Bruce, 2021.09.28</a:t>
            </a:r>
            <a:endParaRPr lang="en-US" dirty="0"/>
          </a:p>
        </p:txBody>
      </p:sp>
      <p:sp>
        <p:nvSpPr>
          <p:cNvPr id="5"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25</a:t>
            </a:fld>
            <a:endParaRPr lang="en-US" dirty="0"/>
          </a:p>
        </p:txBody>
      </p:sp>
    </p:spTree>
    <p:extLst>
      <p:ext uri="{BB962C8B-B14F-4D97-AF65-F5344CB8AC3E}">
        <p14:creationId xmlns:p14="http://schemas.microsoft.com/office/powerpoint/2010/main" val="37377216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 – </a:t>
            </a:r>
            <a:r>
              <a:rPr lang="en-US" dirty="0">
                <a:solidFill>
                  <a:srgbClr val="0000FF"/>
                </a:solidFill>
              </a:rPr>
              <a:t>conservative</a:t>
            </a:r>
            <a:r>
              <a:rPr lang="en-US" dirty="0"/>
              <a:t> </a:t>
            </a:r>
            <a:r>
              <a:rPr lang="en-US" dirty="0" err="1"/>
              <a:t>vs</a:t>
            </a:r>
            <a:r>
              <a:rPr lang="en-US" dirty="0"/>
              <a:t> WG5</a:t>
            </a:r>
          </a:p>
        </p:txBody>
      </p:sp>
      <p:sp>
        <p:nvSpPr>
          <p:cNvPr id="3" name="TextBox 2"/>
          <p:cNvSpPr txBox="1"/>
          <p:nvPr/>
        </p:nvSpPr>
        <p:spPr>
          <a:xfrm>
            <a:off x="899592" y="699542"/>
            <a:ext cx="5074146" cy="369332"/>
          </a:xfrm>
          <a:prstGeom prst="rect">
            <a:avLst/>
          </a:prstGeom>
          <a:noFill/>
        </p:spPr>
        <p:txBody>
          <a:bodyPr wrap="none" rtlCol="0">
            <a:spAutoFit/>
          </a:bodyPr>
          <a:lstStyle/>
          <a:p>
            <a:r>
              <a:rPr lang="en-US" dirty="0"/>
              <a:t>Instantaneous and integrated luminosity in single fill</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140997"/>
            <a:ext cx="8181334" cy="3230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Footer Placeholder 2"/>
          <p:cNvSpPr>
            <a:spLocks noGrp="1"/>
          </p:cNvSpPr>
          <p:nvPr>
            <p:ph type="ftr" sz="quarter" idx="11"/>
          </p:nvPr>
        </p:nvSpPr>
        <p:spPr>
          <a:xfrm>
            <a:off x="6084168" y="4782183"/>
            <a:ext cx="2895600" cy="273844"/>
          </a:xfrm>
        </p:spPr>
        <p:txBody>
          <a:bodyPr/>
          <a:lstStyle/>
          <a:p>
            <a:r>
              <a:rPr lang="en-US" dirty="0" smtClean="0"/>
              <a:t>R. Bruce, 2021.09.28</a:t>
            </a:r>
            <a:endParaRPr lang="en-US" dirty="0"/>
          </a:p>
        </p:txBody>
      </p:sp>
      <p:sp>
        <p:nvSpPr>
          <p:cNvPr id="6"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26</a:t>
            </a:fld>
            <a:endParaRPr lang="en-US" dirty="0"/>
          </a:p>
        </p:txBody>
      </p:sp>
    </p:spTree>
    <p:extLst>
      <p:ext uri="{BB962C8B-B14F-4D97-AF65-F5344CB8AC3E}">
        <p14:creationId xmlns:p14="http://schemas.microsoft.com/office/powerpoint/2010/main" val="14426339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 – </a:t>
            </a:r>
            <a:r>
              <a:rPr lang="en-US" dirty="0">
                <a:solidFill>
                  <a:srgbClr val="FF0000"/>
                </a:solidFill>
              </a:rPr>
              <a:t>optimistic</a:t>
            </a:r>
            <a:r>
              <a:rPr lang="en-US" dirty="0"/>
              <a:t> </a:t>
            </a:r>
            <a:r>
              <a:rPr lang="en-US" dirty="0" err="1"/>
              <a:t>vs</a:t>
            </a:r>
            <a:r>
              <a:rPr lang="en-US" dirty="0"/>
              <a:t> WG5</a:t>
            </a:r>
          </a:p>
        </p:txBody>
      </p:sp>
      <p:sp>
        <p:nvSpPr>
          <p:cNvPr id="4" name="TextBox 3"/>
          <p:cNvSpPr txBox="1"/>
          <p:nvPr/>
        </p:nvSpPr>
        <p:spPr>
          <a:xfrm>
            <a:off x="899592" y="699542"/>
            <a:ext cx="5074146" cy="369332"/>
          </a:xfrm>
          <a:prstGeom prst="rect">
            <a:avLst/>
          </a:prstGeom>
          <a:noFill/>
        </p:spPr>
        <p:txBody>
          <a:bodyPr wrap="none" rtlCol="0">
            <a:spAutoFit/>
          </a:bodyPr>
          <a:lstStyle/>
          <a:p>
            <a:r>
              <a:rPr lang="en-US" dirty="0"/>
              <a:t>Instantaneous and integrated luminosity in single fill</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257" y="1131590"/>
            <a:ext cx="8198191" cy="3292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Footer Placeholder 2"/>
          <p:cNvSpPr>
            <a:spLocks noGrp="1"/>
          </p:cNvSpPr>
          <p:nvPr>
            <p:ph type="ftr" sz="quarter" idx="11"/>
          </p:nvPr>
        </p:nvSpPr>
        <p:spPr>
          <a:xfrm>
            <a:off x="6084168" y="4782183"/>
            <a:ext cx="2895600" cy="273844"/>
          </a:xfrm>
        </p:spPr>
        <p:txBody>
          <a:bodyPr/>
          <a:lstStyle/>
          <a:p>
            <a:r>
              <a:rPr lang="en-US" dirty="0" smtClean="0"/>
              <a:t>R. Bruce, 2021.09.28</a:t>
            </a:r>
            <a:endParaRPr lang="en-US" dirty="0"/>
          </a:p>
        </p:txBody>
      </p:sp>
      <p:sp>
        <p:nvSpPr>
          <p:cNvPr id="6"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27</a:t>
            </a:fld>
            <a:endParaRPr lang="en-US" dirty="0"/>
          </a:p>
        </p:txBody>
      </p:sp>
    </p:spTree>
    <p:extLst>
      <p:ext uri="{BB962C8B-B14F-4D97-AF65-F5344CB8AC3E}">
        <p14:creationId xmlns:p14="http://schemas.microsoft.com/office/powerpoint/2010/main" val="41828049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21166" y="483518"/>
            <a:ext cx="4754890" cy="2340869"/>
          </a:xfrm>
        </p:spPr>
      </p:pic>
      <p:sp>
        <p:nvSpPr>
          <p:cNvPr id="5" name="Title 4"/>
          <p:cNvSpPr>
            <a:spLocks noGrp="1"/>
          </p:cNvSpPr>
          <p:nvPr>
            <p:ph type="title"/>
          </p:nvPr>
        </p:nvSpPr>
        <p:spPr/>
        <p:txBody>
          <a:bodyPr/>
          <a:lstStyle/>
          <a:p>
            <a:r>
              <a:rPr lang="en-US" dirty="0" smtClean="0"/>
              <a:t>1-month integrated luminosity</a:t>
            </a:r>
            <a:endParaRPr lang="en-US" dirty="0"/>
          </a:p>
        </p:txBody>
      </p:sp>
      <p:sp>
        <p:nvSpPr>
          <p:cNvPr id="8" name="Content Placeholder 2"/>
          <p:cNvSpPr txBox="1">
            <a:spLocks/>
          </p:cNvSpPr>
          <p:nvPr/>
        </p:nvSpPr>
        <p:spPr>
          <a:xfrm>
            <a:off x="457200" y="627534"/>
            <a:ext cx="8229600" cy="201622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dirty="0" smtClean="0"/>
          </a:p>
        </p:txBody>
      </p:sp>
      <p:sp>
        <p:nvSpPr>
          <p:cNvPr id="9" name="Content Placeholder 2"/>
          <p:cNvSpPr txBox="1">
            <a:spLocks/>
          </p:cNvSpPr>
          <p:nvPr/>
        </p:nvSpPr>
        <p:spPr>
          <a:xfrm>
            <a:off x="457200" y="2842675"/>
            <a:ext cx="8229600" cy="2105339"/>
          </a:xfrm>
          <a:prstGeom prst="rect">
            <a:avLst/>
          </a:prstGeom>
        </p:spPr>
        <p:txBody>
          <a:bodyPr vert="horz" lIns="91440" tIns="45720" rIns="91440" bIns="45720" rtlCol="0">
            <a:normAutofit fontScale="47500" lnSpcReduction="20000"/>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smtClean="0"/>
              <a:t>Even in optimistic scenario, </a:t>
            </a:r>
            <a:r>
              <a:rPr lang="en-US" dirty="0" smtClean="0">
                <a:solidFill>
                  <a:srgbClr val="FF0000"/>
                </a:solidFill>
              </a:rPr>
              <a:t>we get significantly lower luminosity than in WG5 for most considered ions</a:t>
            </a:r>
          </a:p>
          <a:p>
            <a:pPr lvl="1"/>
            <a:r>
              <a:rPr lang="en-US" dirty="0" smtClean="0"/>
              <a:t>The lighter the ion, the larger difference</a:t>
            </a:r>
          </a:p>
          <a:p>
            <a:pPr lvl="1"/>
            <a:r>
              <a:rPr lang="en-US" dirty="0"/>
              <a:t>Even for the case with higher bunch population than WG5 (</a:t>
            </a:r>
            <a:r>
              <a:rPr lang="en-US" dirty="0" err="1"/>
              <a:t>Xe</a:t>
            </a:r>
            <a:r>
              <a:rPr lang="en-US" dirty="0"/>
              <a:t>, </a:t>
            </a:r>
            <a:r>
              <a:rPr lang="en-US" dirty="0" err="1"/>
              <a:t>Pb</a:t>
            </a:r>
            <a:r>
              <a:rPr lang="en-US" dirty="0"/>
              <a:t> optimistic), we get slightly lower luminosity than in </a:t>
            </a:r>
            <a:r>
              <a:rPr lang="en-US" dirty="0" smtClean="0"/>
              <a:t>WG5 </a:t>
            </a:r>
          </a:p>
          <a:p>
            <a:pPr lvl="2"/>
            <a:r>
              <a:rPr lang="en-US" dirty="0"/>
              <a:t>Full simulation of beam evolution not performed for </a:t>
            </a:r>
            <a:r>
              <a:rPr lang="en-US" dirty="0" smtClean="0"/>
              <a:t>WG5</a:t>
            </a:r>
          </a:p>
          <a:p>
            <a:pPr lvl="2"/>
            <a:endParaRPr lang="en-US" dirty="0" smtClean="0"/>
          </a:p>
          <a:p>
            <a:r>
              <a:rPr lang="en-US" dirty="0"/>
              <a:t>F</a:t>
            </a:r>
            <a:r>
              <a:rPr lang="en-US" dirty="0" smtClean="0"/>
              <a:t>or optimistic scenario, we get up to a factor 4.5 gain </a:t>
            </a:r>
            <a:r>
              <a:rPr lang="en-US" dirty="0"/>
              <a:t>(</a:t>
            </a:r>
            <a:r>
              <a:rPr lang="en-US" dirty="0" err="1"/>
              <a:t>Ar</a:t>
            </a:r>
            <a:r>
              <a:rPr lang="en-US" dirty="0"/>
              <a:t>) </a:t>
            </a:r>
            <a:r>
              <a:rPr lang="en-US" dirty="0" smtClean="0"/>
              <a:t>compared to the HL-LHC </a:t>
            </a:r>
            <a:r>
              <a:rPr lang="en-US" dirty="0" err="1" smtClean="0"/>
              <a:t>Pb-Pb</a:t>
            </a:r>
            <a:r>
              <a:rPr lang="en-US" dirty="0" smtClean="0"/>
              <a:t> scenario</a:t>
            </a:r>
          </a:p>
          <a:p>
            <a:pPr lvl="1"/>
            <a:r>
              <a:rPr lang="en-US" dirty="0" smtClean="0"/>
              <a:t>WG5 had gain ratio of 25 compared to </a:t>
            </a:r>
            <a:r>
              <a:rPr lang="en-US" dirty="0" err="1" smtClean="0"/>
              <a:t>Pb-Pb</a:t>
            </a:r>
            <a:r>
              <a:rPr lang="en-US" dirty="0" smtClean="0"/>
              <a:t> (for O)</a:t>
            </a:r>
          </a:p>
          <a:p>
            <a:pPr lvl="1"/>
            <a:endParaRPr lang="en-US" dirty="0" smtClean="0"/>
          </a:p>
          <a:p>
            <a:r>
              <a:rPr lang="en-US" dirty="0" smtClean="0"/>
              <a:t>No clear “winner ion” in new study (</a:t>
            </a:r>
            <a:r>
              <a:rPr lang="en-US" dirty="0" err="1" smtClean="0"/>
              <a:t>Ar</a:t>
            </a:r>
            <a:r>
              <a:rPr lang="en-US" dirty="0" smtClean="0"/>
              <a:t> is in the lead)</a:t>
            </a:r>
          </a:p>
          <a:p>
            <a:pPr lvl="1"/>
            <a:r>
              <a:rPr lang="en-US" dirty="0" smtClean="0"/>
              <a:t>several intermediate ion species give integrated NN luminosities of 400-550 pb</a:t>
            </a:r>
            <a:r>
              <a:rPr lang="en-US" baseline="30000" dirty="0" smtClean="0"/>
              <a:t>-1</a:t>
            </a:r>
            <a:r>
              <a:rPr lang="en-US" dirty="0" smtClean="0"/>
              <a:t> in optimistic scenario</a:t>
            </a:r>
          </a:p>
          <a:p>
            <a:pPr lvl="1"/>
            <a:r>
              <a:rPr lang="en-US" dirty="0" smtClean="0"/>
              <a:t>In conservative scenario, highest luminosity (</a:t>
            </a:r>
            <a:r>
              <a:rPr lang="en-US" dirty="0" err="1" smtClean="0"/>
              <a:t>Ar</a:t>
            </a:r>
            <a:r>
              <a:rPr lang="en-US" dirty="0" smtClean="0"/>
              <a:t>) is factor 2.5 less </a:t>
            </a:r>
          </a:p>
          <a:p>
            <a:pPr lvl="1"/>
            <a:endParaRPr lang="en-US" dirty="0" smtClean="0"/>
          </a:p>
          <a:p>
            <a:pPr marL="457200" lvl="1" indent="0">
              <a:buNone/>
            </a:pPr>
            <a:endParaRPr lang="en-US" dirty="0" smtClean="0"/>
          </a:p>
          <a:p>
            <a:endParaRPr lang="en-US" dirty="0" smtClean="0"/>
          </a:p>
          <a:p>
            <a:pPr lvl="2"/>
            <a:endParaRPr lang="en-US" dirty="0"/>
          </a:p>
        </p:txBody>
      </p:sp>
      <p:sp>
        <p:nvSpPr>
          <p:cNvPr id="10" name="Footer Placeholder 2"/>
          <p:cNvSpPr txBox="1">
            <a:spLocks/>
          </p:cNvSpPr>
          <p:nvPr/>
        </p:nvSpPr>
        <p:spPr>
          <a:xfrm>
            <a:off x="6236568" y="4934583"/>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R. Bruce, 2021.09.28</a:t>
            </a:r>
            <a:endParaRPr lang="en-US" dirty="0"/>
          </a:p>
        </p:txBody>
      </p:sp>
      <p:sp>
        <p:nvSpPr>
          <p:cNvPr id="11" name="Slide Number Placeholder 3"/>
          <p:cNvSpPr txBox="1">
            <a:spLocks/>
          </p:cNvSpPr>
          <p:nvPr/>
        </p:nvSpPr>
        <p:spPr>
          <a:xfrm>
            <a:off x="6705600" y="4919663"/>
            <a:ext cx="2133600"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C8291BA-05D0-43F0-B4B0-79AA4A408B04}" type="slidenum">
              <a:rPr lang="en-US" smtClean="0"/>
              <a:pPr/>
              <a:t>28</a:t>
            </a:fld>
            <a:endParaRPr lang="en-US" dirty="0"/>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11278" y="483518"/>
            <a:ext cx="4754890" cy="2359157"/>
          </a:xfrm>
          <a:prstGeom prst="rect">
            <a:avLst/>
          </a:prstGeom>
        </p:spPr>
      </p:pic>
    </p:spTree>
    <p:extLst>
      <p:ext uri="{BB962C8B-B14F-4D97-AF65-F5344CB8AC3E}">
        <p14:creationId xmlns:p14="http://schemas.microsoft.com/office/powerpoint/2010/main" val="25774946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840"/>
            <a:ext cx="8229600" cy="857250"/>
          </a:xfrm>
        </p:spPr>
        <p:txBody>
          <a:bodyPr>
            <a:noAutofit/>
          </a:bodyPr>
          <a:lstStyle/>
          <a:p>
            <a:r>
              <a:rPr lang="en-US" sz="2000" dirty="0">
                <a:solidFill>
                  <a:srgbClr val="0070C0"/>
                </a:solidFill>
              </a:rPr>
              <a:t>Integrated AA luminosity per 1-month run in 1/</a:t>
            </a:r>
            <a:r>
              <a:rPr lang="en-US" sz="2000" dirty="0" err="1">
                <a:solidFill>
                  <a:srgbClr val="0070C0"/>
                </a:solidFill>
              </a:rPr>
              <a:t>nb</a:t>
            </a:r>
            <a:endParaRPr lang="en-US" sz="2000" dirty="0">
              <a:solidFill>
                <a:srgbClr val="0070C0"/>
              </a:solidFill>
            </a:endParaRP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0176" y="693812"/>
            <a:ext cx="66770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1"/>
          <p:cNvSpPr txBox="1">
            <a:spLocks/>
          </p:cNvSpPr>
          <p:nvPr/>
        </p:nvSpPr>
        <p:spPr>
          <a:xfrm>
            <a:off x="457200" y="1851670"/>
            <a:ext cx="8229600" cy="8572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000" dirty="0">
                <a:solidFill>
                  <a:srgbClr val="0070C0"/>
                </a:solidFill>
              </a:rPr>
              <a:t>Integrated nucleon-nucleon luminosity per 1-month run in </a:t>
            </a:r>
            <a:r>
              <a:rPr lang="en-US" sz="2000" dirty="0" smtClean="0">
                <a:solidFill>
                  <a:srgbClr val="0070C0"/>
                </a:solidFill>
              </a:rPr>
              <a:t>1/</a:t>
            </a:r>
            <a:r>
              <a:rPr lang="en-US" sz="2000" dirty="0" err="1">
                <a:solidFill>
                  <a:srgbClr val="0070C0"/>
                </a:solidFill>
              </a:rPr>
              <a:t>p</a:t>
            </a:r>
            <a:r>
              <a:rPr lang="en-US" sz="2000" dirty="0" err="1" smtClean="0">
                <a:solidFill>
                  <a:srgbClr val="0070C0"/>
                </a:solidFill>
              </a:rPr>
              <a:t>b</a:t>
            </a:r>
            <a:endParaRPr lang="en-US" sz="2000" dirty="0">
              <a:solidFill>
                <a:srgbClr val="0070C0"/>
              </a:solidFill>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5875" y="2402359"/>
            <a:ext cx="6572250" cy="105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itle 1"/>
          <p:cNvSpPr txBox="1">
            <a:spLocks/>
          </p:cNvSpPr>
          <p:nvPr/>
        </p:nvSpPr>
        <p:spPr>
          <a:xfrm>
            <a:off x="457200" y="28221"/>
            <a:ext cx="8229600" cy="43729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200" kern="1200">
                <a:solidFill>
                  <a:schemeClr val="bg1"/>
                </a:solidFill>
                <a:latin typeface="+mj-lt"/>
                <a:ea typeface="+mj-ea"/>
                <a:cs typeface="+mj-cs"/>
              </a:defRPr>
            </a:lvl1pPr>
          </a:lstStyle>
          <a:p>
            <a:r>
              <a:rPr lang="en-US" dirty="0"/>
              <a:t>Results – integrated 1-month luminosity</a:t>
            </a: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213" y="3939902"/>
            <a:ext cx="8791575" cy="1203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txBox="1">
            <a:spLocks/>
          </p:cNvSpPr>
          <p:nvPr/>
        </p:nvSpPr>
        <p:spPr>
          <a:xfrm>
            <a:off x="381000" y="3408596"/>
            <a:ext cx="8229600" cy="8572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000" dirty="0">
                <a:solidFill>
                  <a:srgbClr val="0070C0"/>
                </a:solidFill>
              </a:rPr>
              <a:t>Ratio to WG5 of integrated luminosity per 1-month run</a:t>
            </a:r>
          </a:p>
        </p:txBody>
      </p:sp>
      <p:sp>
        <p:nvSpPr>
          <p:cNvPr id="10" name="Footer Placeholder 2"/>
          <p:cNvSpPr>
            <a:spLocks noGrp="1"/>
          </p:cNvSpPr>
          <p:nvPr>
            <p:ph type="ftr" sz="quarter" idx="11"/>
          </p:nvPr>
        </p:nvSpPr>
        <p:spPr>
          <a:xfrm>
            <a:off x="6084168" y="4782183"/>
            <a:ext cx="2895600" cy="273844"/>
          </a:xfrm>
        </p:spPr>
        <p:txBody>
          <a:bodyPr/>
          <a:lstStyle/>
          <a:p>
            <a:r>
              <a:rPr lang="en-US" dirty="0" smtClean="0"/>
              <a:t>R. Bruce, 2021.09.28</a:t>
            </a:r>
            <a:endParaRPr lang="en-US" dirty="0"/>
          </a:p>
        </p:txBody>
      </p:sp>
      <p:sp>
        <p:nvSpPr>
          <p:cNvPr id="11"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29</a:t>
            </a:fld>
            <a:endParaRPr lang="en-US" dirty="0"/>
          </a:p>
        </p:txBody>
      </p:sp>
    </p:spTree>
    <p:extLst>
      <p:ext uri="{BB962C8B-B14F-4D97-AF65-F5344CB8AC3E}">
        <p14:creationId xmlns:p14="http://schemas.microsoft.com/office/powerpoint/2010/main" val="32359604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7534"/>
            <a:ext cx="2924740" cy="4176464"/>
          </a:xfrm>
        </p:spPr>
        <p:txBody>
          <a:bodyPr>
            <a:normAutofit fontScale="55000" lnSpcReduction="20000"/>
          </a:bodyPr>
          <a:lstStyle/>
          <a:p>
            <a:r>
              <a:rPr lang="en-US" dirty="0" smtClean="0"/>
              <a:t>In present planning, heavy-ion operation ends with Run 4 </a:t>
            </a:r>
          </a:p>
          <a:p>
            <a:pPr lvl="1"/>
            <a:r>
              <a:rPr lang="en-US" dirty="0" smtClean="0"/>
              <a:t>Annual runs with </a:t>
            </a:r>
            <a:r>
              <a:rPr lang="en-US" dirty="0" err="1" smtClean="0"/>
              <a:t>Pb-Pb</a:t>
            </a:r>
            <a:r>
              <a:rPr lang="en-US" dirty="0" smtClean="0"/>
              <a:t> or p-</a:t>
            </a:r>
            <a:r>
              <a:rPr lang="en-US" dirty="0" err="1" smtClean="0"/>
              <a:t>Pb</a:t>
            </a:r>
            <a:r>
              <a:rPr lang="en-US" dirty="0" smtClean="0"/>
              <a:t> are</a:t>
            </a:r>
          </a:p>
          <a:p>
            <a:pPr lvl="1"/>
            <a:r>
              <a:rPr lang="en-US" dirty="0" smtClean="0"/>
              <a:t>Pilot </a:t>
            </a:r>
            <a:r>
              <a:rPr lang="en-US" dirty="0"/>
              <a:t>run with oxygen beams foreseen for Run </a:t>
            </a:r>
            <a:r>
              <a:rPr lang="en-US" dirty="0" smtClean="0"/>
              <a:t>3 (2024?)</a:t>
            </a:r>
          </a:p>
          <a:p>
            <a:endParaRPr lang="en-US" dirty="0" smtClean="0"/>
          </a:p>
          <a:p>
            <a:r>
              <a:rPr lang="en-US" dirty="0"/>
              <a:t>2018 HL-LHC / HE-LHC physics </a:t>
            </a:r>
            <a:r>
              <a:rPr lang="en-US" dirty="0" smtClean="0"/>
              <a:t>workshop, working group 5: Proposal to extend ion program to Run 5 and beyond </a:t>
            </a:r>
          </a:p>
          <a:p>
            <a:pPr lvl="1"/>
            <a:r>
              <a:rPr lang="en-US" dirty="0" smtClean="0"/>
              <a:t>See </a:t>
            </a:r>
            <a:r>
              <a:rPr lang="en-US" dirty="0" smtClean="0">
                <a:hlinkClick r:id="rId2"/>
              </a:rPr>
              <a:t>yellow report</a:t>
            </a:r>
            <a:endParaRPr lang="en-US" dirty="0" smtClean="0"/>
          </a:p>
          <a:p>
            <a:pPr lvl="1"/>
            <a:r>
              <a:rPr lang="en-US" dirty="0"/>
              <a:t>Would impact time available for p-p physics – see </a:t>
            </a:r>
            <a:r>
              <a:rPr lang="en-US" dirty="0" smtClean="0"/>
              <a:t>previous talks by Rogelio</a:t>
            </a:r>
            <a:endParaRPr lang="en-US" dirty="0"/>
          </a:p>
        </p:txBody>
      </p:sp>
      <p:sp>
        <p:nvSpPr>
          <p:cNvPr id="3" name="Footer Placeholder 2"/>
          <p:cNvSpPr>
            <a:spLocks noGrp="1"/>
          </p:cNvSpPr>
          <p:nvPr>
            <p:ph type="ftr" sz="quarter" idx="11"/>
          </p:nvPr>
        </p:nvSpPr>
        <p:spPr/>
        <p:txBody>
          <a:bodyPr/>
          <a:lstStyle/>
          <a:p>
            <a:r>
              <a:rPr lang="en-US" dirty="0" smtClean="0"/>
              <a:t>R. Bruce, 2021.05.20</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3</a:t>
            </a:fld>
            <a:endParaRPr lang="en-US" dirty="0"/>
          </a:p>
        </p:txBody>
      </p:sp>
      <p:sp>
        <p:nvSpPr>
          <p:cNvPr id="5" name="Title 4"/>
          <p:cNvSpPr>
            <a:spLocks noGrp="1"/>
          </p:cNvSpPr>
          <p:nvPr>
            <p:ph type="title"/>
          </p:nvPr>
        </p:nvSpPr>
        <p:spPr/>
        <p:txBody>
          <a:bodyPr/>
          <a:lstStyle/>
          <a:p>
            <a:r>
              <a:rPr lang="en-US" dirty="0" smtClean="0"/>
              <a:t>Overview of future heavy-ion operation</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32244" y="1059582"/>
            <a:ext cx="6148268" cy="3425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2" name="TextBox 3071"/>
          <p:cNvSpPr txBox="1"/>
          <p:nvPr/>
        </p:nvSpPr>
        <p:spPr>
          <a:xfrm>
            <a:off x="3419872" y="546234"/>
            <a:ext cx="4175054" cy="584775"/>
          </a:xfrm>
          <a:prstGeom prst="rect">
            <a:avLst/>
          </a:prstGeom>
          <a:noFill/>
        </p:spPr>
        <p:txBody>
          <a:bodyPr wrap="none" rtlCol="0">
            <a:spAutoFit/>
          </a:bodyPr>
          <a:lstStyle/>
          <a:p>
            <a:r>
              <a:rPr lang="en-US" sz="1600" dirty="0" smtClean="0">
                <a:solidFill>
                  <a:srgbClr val="FF0000"/>
                </a:solidFill>
              </a:rPr>
              <a:t>Tentative</a:t>
            </a:r>
            <a:r>
              <a:rPr lang="en-US" sz="1600" dirty="0" smtClean="0"/>
              <a:t> schedule, </a:t>
            </a:r>
            <a:r>
              <a:rPr lang="en-US" sz="1600" b="1" i="1" dirty="0" smtClean="0"/>
              <a:t>could well change</a:t>
            </a:r>
            <a:r>
              <a:rPr lang="en-US" sz="1600" dirty="0" smtClean="0"/>
              <a:t> </a:t>
            </a:r>
            <a:br>
              <a:rPr lang="en-US" sz="1600" dirty="0" smtClean="0"/>
            </a:br>
            <a:r>
              <a:rPr lang="en-US" sz="1600" dirty="0" smtClean="0"/>
              <a:t>(Jan 2020 schedule updated with LS2 extension)</a:t>
            </a:r>
            <a:endParaRPr lang="en-US" sz="1600" dirty="0"/>
          </a:p>
        </p:txBody>
      </p:sp>
      <p:sp>
        <p:nvSpPr>
          <p:cNvPr id="3073" name="Rectangle 3072"/>
          <p:cNvSpPr/>
          <p:nvPr/>
        </p:nvSpPr>
        <p:spPr>
          <a:xfrm>
            <a:off x="7596336" y="1634830"/>
            <a:ext cx="504056" cy="14401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5" name="TextBox 3074"/>
          <p:cNvSpPr txBox="1"/>
          <p:nvPr/>
        </p:nvSpPr>
        <p:spPr>
          <a:xfrm>
            <a:off x="8100392" y="1641361"/>
            <a:ext cx="603050" cy="307777"/>
          </a:xfrm>
          <a:prstGeom prst="rect">
            <a:avLst/>
          </a:prstGeom>
          <a:noFill/>
        </p:spPr>
        <p:txBody>
          <a:bodyPr wrap="none" rtlCol="0">
            <a:spAutoFit/>
          </a:bodyPr>
          <a:lstStyle/>
          <a:p>
            <a:r>
              <a:rPr lang="en-US" sz="1400" dirty="0" smtClean="0">
                <a:solidFill>
                  <a:schemeClr val="bg1"/>
                </a:solidFill>
              </a:rPr>
              <a:t>Run 3</a:t>
            </a:r>
            <a:endParaRPr lang="en-US" sz="1400" dirty="0">
              <a:solidFill>
                <a:schemeClr val="bg1"/>
              </a:solidFill>
            </a:endParaRPr>
          </a:p>
        </p:txBody>
      </p:sp>
      <p:sp>
        <p:nvSpPr>
          <p:cNvPr id="36" name="TextBox 35"/>
          <p:cNvSpPr txBox="1"/>
          <p:nvPr/>
        </p:nvSpPr>
        <p:spPr>
          <a:xfrm>
            <a:off x="3896942" y="2355726"/>
            <a:ext cx="603050" cy="307777"/>
          </a:xfrm>
          <a:prstGeom prst="rect">
            <a:avLst/>
          </a:prstGeom>
          <a:noFill/>
        </p:spPr>
        <p:txBody>
          <a:bodyPr wrap="none" rtlCol="0">
            <a:spAutoFit/>
          </a:bodyPr>
          <a:lstStyle/>
          <a:p>
            <a:r>
              <a:rPr lang="en-US" sz="1400" dirty="0" smtClean="0">
                <a:solidFill>
                  <a:schemeClr val="bg1"/>
                </a:solidFill>
              </a:rPr>
              <a:t>Run 3</a:t>
            </a:r>
            <a:endParaRPr lang="en-US" sz="1400" dirty="0">
              <a:solidFill>
                <a:schemeClr val="bg1"/>
              </a:solidFill>
            </a:endParaRPr>
          </a:p>
        </p:txBody>
      </p:sp>
      <p:sp>
        <p:nvSpPr>
          <p:cNvPr id="37" name="TextBox 36"/>
          <p:cNvSpPr txBox="1"/>
          <p:nvPr/>
        </p:nvSpPr>
        <p:spPr>
          <a:xfrm>
            <a:off x="8100392" y="2338967"/>
            <a:ext cx="603050" cy="307777"/>
          </a:xfrm>
          <a:prstGeom prst="rect">
            <a:avLst/>
          </a:prstGeom>
          <a:noFill/>
        </p:spPr>
        <p:txBody>
          <a:bodyPr wrap="none" rtlCol="0">
            <a:spAutoFit/>
          </a:bodyPr>
          <a:lstStyle/>
          <a:p>
            <a:r>
              <a:rPr lang="en-US" sz="1400" dirty="0" smtClean="0">
                <a:solidFill>
                  <a:schemeClr val="bg1"/>
                </a:solidFill>
              </a:rPr>
              <a:t>Run 4</a:t>
            </a:r>
            <a:endParaRPr lang="en-US" sz="1400" dirty="0">
              <a:solidFill>
                <a:schemeClr val="bg1"/>
              </a:solidFill>
            </a:endParaRPr>
          </a:p>
        </p:txBody>
      </p:sp>
      <p:sp>
        <p:nvSpPr>
          <p:cNvPr id="38" name="TextBox 37"/>
          <p:cNvSpPr txBox="1"/>
          <p:nvPr/>
        </p:nvSpPr>
        <p:spPr>
          <a:xfrm>
            <a:off x="3995936" y="3056061"/>
            <a:ext cx="603050" cy="307777"/>
          </a:xfrm>
          <a:prstGeom prst="rect">
            <a:avLst/>
          </a:prstGeom>
          <a:noFill/>
        </p:spPr>
        <p:txBody>
          <a:bodyPr wrap="none" rtlCol="0">
            <a:spAutoFit/>
          </a:bodyPr>
          <a:lstStyle/>
          <a:p>
            <a:r>
              <a:rPr lang="en-US" sz="1400" dirty="0" smtClean="0">
                <a:solidFill>
                  <a:schemeClr val="bg1"/>
                </a:solidFill>
              </a:rPr>
              <a:t>Run 4</a:t>
            </a:r>
            <a:endParaRPr lang="en-US" sz="1400" dirty="0">
              <a:solidFill>
                <a:schemeClr val="bg1"/>
              </a:solidFill>
            </a:endParaRPr>
          </a:p>
        </p:txBody>
      </p:sp>
      <p:sp>
        <p:nvSpPr>
          <p:cNvPr id="39" name="TextBox 38"/>
          <p:cNvSpPr txBox="1"/>
          <p:nvPr/>
        </p:nvSpPr>
        <p:spPr>
          <a:xfrm>
            <a:off x="6561238" y="3075806"/>
            <a:ext cx="603050" cy="307777"/>
          </a:xfrm>
          <a:prstGeom prst="rect">
            <a:avLst/>
          </a:prstGeom>
          <a:noFill/>
        </p:spPr>
        <p:txBody>
          <a:bodyPr wrap="none" rtlCol="0">
            <a:spAutoFit/>
          </a:bodyPr>
          <a:lstStyle/>
          <a:p>
            <a:r>
              <a:rPr lang="en-US" sz="1400" dirty="0" smtClean="0">
                <a:solidFill>
                  <a:schemeClr val="bg1"/>
                </a:solidFill>
              </a:rPr>
              <a:t>Run 5</a:t>
            </a:r>
            <a:endParaRPr lang="en-US" sz="1400" dirty="0">
              <a:solidFill>
                <a:schemeClr val="bg1"/>
              </a:solidFill>
            </a:endParaRPr>
          </a:p>
        </p:txBody>
      </p:sp>
      <p:sp>
        <p:nvSpPr>
          <p:cNvPr id="40" name="TextBox 39"/>
          <p:cNvSpPr txBox="1"/>
          <p:nvPr/>
        </p:nvSpPr>
        <p:spPr>
          <a:xfrm>
            <a:off x="5724128" y="3723878"/>
            <a:ext cx="603050" cy="307777"/>
          </a:xfrm>
          <a:prstGeom prst="rect">
            <a:avLst/>
          </a:prstGeom>
          <a:noFill/>
        </p:spPr>
        <p:txBody>
          <a:bodyPr wrap="none" rtlCol="0">
            <a:spAutoFit/>
          </a:bodyPr>
          <a:lstStyle/>
          <a:p>
            <a:r>
              <a:rPr lang="en-US" sz="1400" dirty="0" smtClean="0">
                <a:solidFill>
                  <a:schemeClr val="bg1"/>
                </a:solidFill>
              </a:rPr>
              <a:t>Run 6</a:t>
            </a:r>
            <a:endParaRPr lang="en-US" sz="1400" dirty="0">
              <a:solidFill>
                <a:schemeClr val="bg1"/>
              </a:solidFill>
            </a:endParaRPr>
          </a:p>
        </p:txBody>
      </p:sp>
      <p:sp>
        <p:nvSpPr>
          <p:cNvPr id="3076" name="TextBox 3075"/>
          <p:cNvSpPr txBox="1"/>
          <p:nvPr/>
        </p:nvSpPr>
        <p:spPr>
          <a:xfrm>
            <a:off x="3707904" y="4496221"/>
            <a:ext cx="5162888" cy="523220"/>
          </a:xfrm>
          <a:prstGeom prst="rect">
            <a:avLst/>
          </a:prstGeom>
          <a:noFill/>
        </p:spPr>
        <p:txBody>
          <a:bodyPr wrap="none" rtlCol="0">
            <a:spAutoFit/>
          </a:bodyPr>
          <a:lstStyle/>
          <a:p>
            <a:r>
              <a:rPr lang="en-US" sz="1400" i="1" dirty="0" smtClean="0">
                <a:solidFill>
                  <a:schemeClr val="accent6">
                    <a:lumMod val="75000"/>
                  </a:schemeClr>
                </a:solidFill>
              </a:rPr>
              <a:t>Guess on future heavy-ion runs – detailed schedule still to be defined</a:t>
            </a:r>
          </a:p>
          <a:p>
            <a:r>
              <a:rPr lang="en-US" sz="1400" i="1" dirty="0" smtClean="0">
                <a:solidFill>
                  <a:srgbClr val="CB05B3"/>
                </a:solidFill>
              </a:rPr>
              <a:t>Oxygen pilot run? </a:t>
            </a:r>
            <a:endParaRPr lang="en-US" sz="1400" i="1" dirty="0">
              <a:solidFill>
                <a:srgbClr val="CB05B3"/>
              </a:solidFill>
            </a:endParaRPr>
          </a:p>
        </p:txBody>
      </p:sp>
      <p:sp>
        <p:nvSpPr>
          <p:cNvPr id="3077" name="5-Point Star 3076"/>
          <p:cNvSpPr/>
          <p:nvPr/>
        </p:nvSpPr>
        <p:spPr>
          <a:xfrm>
            <a:off x="5364088" y="3153620"/>
            <a:ext cx="144016" cy="112658"/>
          </a:xfrm>
          <a:prstGeom prst="star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5-Point Star 42"/>
          <p:cNvSpPr/>
          <p:nvPr/>
        </p:nvSpPr>
        <p:spPr>
          <a:xfrm>
            <a:off x="3635896" y="4572295"/>
            <a:ext cx="144016" cy="112658"/>
          </a:xfrm>
          <a:prstGeom prst="star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5-Point Star 43"/>
          <p:cNvSpPr/>
          <p:nvPr/>
        </p:nvSpPr>
        <p:spPr>
          <a:xfrm>
            <a:off x="4543349" y="3173365"/>
            <a:ext cx="144016" cy="112658"/>
          </a:xfrm>
          <a:prstGeom prst="star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5-Point Star 44"/>
          <p:cNvSpPr/>
          <p:nvPr/>
        </p:nvSpPr>
        <p:spPr>
          <a:xfrm>
            <a:off x="8631434" y="1682591"/>
            <a:ext cx="144016" cy="112658"/>
          </a:xfrm>
          <a:prstGeom prst="star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5-Point Star 45"/>
          <p:cNvSpPr/>
          <p:nvPr/>
        </p:nvSpPr>
        <p:spPr>
          <a:xfrm>
            <a:off x="8631434" y="2436526"/>
            <a:ext cx="144016" cy="112658"/>
          </a:xfrm>
          <a:prstGeom prst="star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5-Point Star 46"/>
          <p:cNvSpPr/>
          <p:nvPr/>
        </p:nvSpPr>
        <p:spPr>
          <a:xfrm>
            <a:off x="5352210" y="2453285"/>
            <a:ext cx="144016" cy="112658"/>
          </a:xfrm>
          <a:prstGeom prst="star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5-Point Star 47"/>
          <p:cNvSpPr/>
          <p:nvPr/>
        </p:nvSpPr>
        <p:spPr>
          <a:xfrm>
            <a:off x="4572000" y="2459092"/>
            <a:ext cx="144016" cy="112658"/>
          </a:xfrm>
          <a:prstGeom prst="star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7380312" y="1635646"/>
            <a:ext cx="576064"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8" name="TextBox 3077"/>
          <p:cNvSpPr txBox="1"/>
          <p:nvPr/>
        </p:nvSpPr>
        <p:spPr>
          <a:xfrm>
            <a:off x="5963012" y="2300863"/>
            <a:ext cx="1165704" cy="246221"/>
          </a:xfrm>
          <a:prstGeom prst="rect">
            <a:avLst/>
          </a:prstGeom>
          <a:noFill/>
        </p:spPr>
        <p:txBody>
          <a:bodyPr wrap="none" rtlCol="0">
            <a:spAutoFit/>
          </a:bodyPr>
          <a:lstStyle/>
          <a:p>
            <a:r>
              <a:rPr lang="en-US" sz="1000" dirty="0" smtClean="0">
                <a:solidFill>
                  <a:schemeClr val="bg1"/>
                </a:solidFill>
              </a:rPr>
              <a:t>HL-LHC installation</a:t>
            </a:r>
            <a:endParaRPr lang="en-US" sz="1000" dirty="0">
              <a:solidFill>
                <a:schemeClr val="bg1"/>
              </a:solidFill>
            </a:endParaRPr>
          </a:p>
        </p:txBody>
      </p:sp>
      <p:sp>
        <p:nvSpPr>
          <p:cNvPr id="25" name="5-Point Star 24"/>
          <p:cNvSpPr/>
          <p:nvPr/>
        </p:nvSpPr>
        <p:spPr>
          <a:xfrm>
            <a:off x="4972078" y="2459092"/>
            <a:ext cx="144016" cy="112658"/>
          </a:xfrm>
          <a:prstGeom prst="star5">
            <a:avLst/>
          </a:prstGeom>
          <a:solidFill>
            <a:srgbClr val="CB05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5-Point Star 25"/>
          <p:cNvSpPr/>
          <p:nvPr/>
        </p:nvSpPr>
        <p:spPr>
          <a:xfrm>
            <a:off x="3635896" y="4791210"/>
            <a:ext cx="144016" cy="112658"/>
          </a:xfrm>
          <a:prstGeom prst="star5">
            <a:avLst/>
          </a:prstGeom>
          <a:solidFill>
            <a:srgbClr val="CB05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6430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fade">
                                      <p:cBhvr>
                                        <p:cTn id="10" dur="500"/>
                                        <p:tgtEl>
                                          <p:spTgt spid="4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500"/>
                                        <p:tgtEl>
                                          <p:spTgt spid="4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fade">
                                      <p:cBhvr>
                                        <p:cTn id="16" dur="500"/>
                                        <p:tgtEl>
                                          <p:spTgt spid="4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500"/>
                                        <p:tgtEl>
                                          <p:spTgt spid="4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077"/>
                                        </p:tgtEl>
                                        <p:attrNameLst>
                                          <p:attrName>style.visibility</p:attrName>
                                        </p:attrNameLst>
                                      </p:cBhvr>
                                      <p:to>
                                        <p:strVal val="visible"/>
                                      </p:to>
                                    </p:set>
                                    <p:animEffect transition="in" filter="fade">
                                      <p:cBhvr>
                                        <p:cTn id="22" dur="500"/>
                                        <p:tgtEl>
                                          <p:spTgt spid="307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076"/>
                                        </p:tgtEl>
                                        <p:attrNameLst>
                                          <p:attrName>style.visibility</p:attrName>
                                        </p:attrNameLst>
                                      </p:cBhvr>
                                      <p:to>
                                        <p:strVal val="visible"/>
                                      </p:to>
                                    </p:set>
                                    <p:animEffect transition="in" filter="fade">
                                      <p:cBhvr>
                                        <p:cTn id="25" dur="500"/>
                                        <p:tgtEl>
                                          <p:spTgt spid="307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fade">
                                      <p:cBhvr>
                                        <p:cTn id="28" dur="500"/>
                                        <p:tgtEl>
                                          <p:spTgt spid="4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
                                            <p:txEl>
                                              <p:pRg st="0" end="0"/>
                                            </p:txEl>
                                          </p:spTgt>
                                        </p:tgtEl>
                                        <p:attrNameLst>
                                          <p:attrName>style.visibility</p:attrName>
                                        </p:attrNameLst>
                                      </p:cBhvr>
                                      <p:to>
                                        <p:strVal val="visible"/>
                                      </p:to>
                                    </p:set>
                                    <p:animEffect transition="in" filter="fade">
                                      <p:cBhvr>
                                        <p:cTn id="39" dur="500"/>
                                        <p:tgtEl>
                                          <p:spTgt spid="2">
                                            <p:txEl>
                                              <p:pRg st="0" end="0"/>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
                                            <p:txEl>
                                              <p:pRg st="1" end="1"/>
                                            </p:txEl>
                                          </p:spTgt>
                                        </p:tgtEl>
                                        <p:attrNameLst>
                                          <p:attrName>style.visibility</p:attrName>
                                        </p:attrNameLst>
                                      </p:cBhvr>
                                      <p:to>
                                        <p:strVal val="visible"/>
                                      </p:to>
                                    </p:set>
                                    <p:animEffect transition="in" filter="fade">
                                      <p:cBhvr>
                                        <p:cTn id="42" dur="500"/>
                                        <p:tgtEl>
                                          <p:spTgt spid="2">
                                            <p:txEl>
                                              <p:pRg st="1" end="1"/>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
                                            <p:txEl>
                                              <p:pRg st="2" end="2"/>
                                            </p:txEl>
                                          </p:spTgt>
                                        </p:tgtEl>
                                        <p:attrNameLst>
                                          <p:attrName>style.visibility</p:attrName>
                                        </p:attrNameLst>
                                      </p:cBhvr>
                                      <p:to>
                                        <p:strVal val="visible"/>
                                      </p:to>
                                    </p:set>
                                    <p:animEffect transition="in" filter="fade">
                                      <p:cBhvr>
                                        <p:cTn id="45" dur="500"/>
                                        <p:tgtEl>
                                          <p:spTgt spid="2">
                                            <p:txEl>
                                              <p:pRg st="2" end="2"/>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
                                            <p:txEl>
                                              <p:pRg st="4" end="4"/>
                                            </p:txEl>
                                          </p:spTgt>
                                        </p:tgtEl>
                                        <p:attrNameLst>
                                          <p:attrName>style.visibility</p:attrName>
                                        </p:attrNameLst>
                                      </p:cBhvr>
                                      <p:to>
                                        <p:strVal val="visible"/>
                                      </p:to>
                                    </p:set>
                                    <p:animEffect transition="in" filter="fade">
                                      <p:cBhvr>
                                        <p:cTn id="50" dur="500"/>
                                        <p:tgtEl>
                                          <p:spTgt spid="2">
                                            <p:txEl>
                                              <p:pRg st="4" end="4"/>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
                                            <p:txEl>
                                              <p:pRg st="5" end="5"/>
                                            </p:txEl>
                                          </p:spTgt>
                                        </p:tgtEl>
                                        <p:attrNameLst>
                                          <p:attrName>style.visibility</p:attrName>
                                        </p:attrNameLst>
                                      </p:cBhvr>
                                      <p:to>
                                        <p:strVal val="visible"/>
                                      </p:to>
                                    </p:set>
                                    <p:animEffect transition="in" filter="fade">
                                      <p:cBhvr>
                                        <p:cTn id="53" dur="500"/>
                                        <p:tgtEl>
                                          <p:spTgt spid="2">
                                            <p:txEl>
                                              <p:pRg st="5" end="5"/>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
                                            <p:txEl>
                                              <p:pRg st="6" end="6"/>
                                            </p:txEl>
                                          </p:spTgt>
                                        </p:tgtEl>
                                        <p:attrNameLst>
                                          <p:attrName>style.visibility</p:attrName>
                                        </p:attrNameLst>
                                      </p:cBhvr>
                                      <p:to>
                                        <p:strVal val="visible"/>
                                      </p:to>
                                    </p:set>
                                    <p:animEffect transition="in" filter="fade">
                                      <p:cBhvr>
                                        <p:cTn id="56"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076" grpId="0"/>
      <p:bldP spid="3077" grpId="0" animBg="1"/>
      <p:bldP spid="43" grpId="0" animBg="1"/>
      <p:bldP spid="44" grpId="0" animBg="1"/>
      <p:bldP spid="45" grpId="0" animBg="1"/>
      <p:bldP spid="46" grpId="0" animBg="1"/>
      <p:bldP spid="47" grpId="0" animBg="1"/>
      <p:bldP spid="48" grpId="0" animBg="1"/>
      <p:bldP spid="25" grpId="0" animBg="1"/>
      <p:bldP spid="2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3" name="Content Placeholder 2"/>
          <p:cNvSpPr>
            <a:spLocks noGrp="1"/>
          </p:cNvSpPr>
          <p:nvPr>
            <p:ph idx="1"/>
          </p:nvPr>
        </p:nvSpPr>
        <p:spPr>
          <a:xfrm>
            <a:off x="457200" y="555526"/>
            <a:ext cx="8229600" cy="4320480"/>
          </a:xfrm>
        </p:spPr>
        <p:txBody>
          <a:bodyPr>
            <a:normAutofit fontScale="47500" lnSpcReduction="20000"/>
          </a:bodyPr>
          <a:lstStyle/>
          <a:p>
            <a:r>
              <a:rPr lang="en-US" dirty="0" smtClean="0"/>
              <a:t>Serious studies for LHC operation with lighter ion species beyond Run 4 are ramping up within the experiments</a:t>
            </a:r>
          </a:p>
          <a:p>
            <a:pPr lvl="1"/>
            <a:r>
              <a:rPr lang="en-US" dirty="0" smtClean="0"/>
              <a:t>ALICE 3 letter of intent under finalization</a:t>
            </a:r>
          </a:p>
          <a:p>
            <a:endParaRPr lang="en-US" dirty="0" smtClean="0"/>
          </a:p>
          <a:p>
            <a:r>
              <a:rPr lang="en-US" dirty="0" smtClean="0">
                <a:solidFill>
                  <a:srgbClr val="0000FF"/>
                </a:solidFill>
              </a:rPr>
              <a:t>Revised and updated WG5 estimates of achievable bunch intensities from injectors, and LHC integrated luminosity</a:t>
            </a:r>
            <a:r>
              <a:rPr lang="en-US" dirty="0" smtClean="0"/>
              <a:t>, for a range of different ion species</a:t>
            </a:r>
          </a:p>
          <a:p>
            <a:pPr lvl="1"/>
            <a:r>
              <a:rPr lang="en-US" dirty="0" smtClean="0"/>
              <a:t>Including detailed considerations of the beam production and limitations in the injectors </a:t>
            </a:r>
          </a:p>
          <a:p>
            <a:pPr lvl="1"/>
            <a:r>
              <a:rPr lang="en-US" dirty="0" smtClean="0"/>
              <a:t>Default production scheme gives large reduction in achievable bunch intensity and LHC luminosity compared to WG5</a:t>
            </a:r>
          </a:p>
          <a:p>
            <a:pPr lvl="1"/>
            <a:r>
              <a:rPr lang="en-US" dirty="0"/>
              <a:t>The discrepancy with WG5 is the largest for the lightest ions, i.e. </a:t>
            </a:r>
            <a:r>
              <a:rPr lang="en-US" dirty="0" smtClean="0"/>
              <a:t>O (5% of WG5 </a:t>
            </a:r>
            <a:r>
              <a:rPr lang="en-US" dirty="0" err="1" smtClean="0"/>
              <a:t>lumi</a:t>
            </a:r>
            <a:r>
              <a:rPr lang="en-US" dirty="0" smtClean="0"/>
              <a:t>), and smaller for heavier ions (</a:t>
            </a:r>
            <a:r>
              <a:rPr lang="en-US" dirty="0" err="1" smtClean="0"/>
              <a:t>Xe</a:t>
            </a:r>
            <a:r>
              <a:rPr lang="en-US" dirty="0" smtClean="0"/>
              <a:t> 25%)</a:t>
            </a:r>
            <a:endParaRPr lang="en-US" dirty="0"/>
          </a:p>
          <a:p>
            <a:pPr lvl="1"/>
            <a:r>
              <a:rPr lang="en-US" dirty="0"/>
              <a:t>For intermediate ions, we’re between 30-90% of WG5, with </a:t>
            </a:r>
            <a:r>
              <a:rPr lang="en-US" dirty="0" err="1"/>
              <a:t>Xe</a:t>
            </a:r>
            <a:r>
              <a:rPr lang="en-US" dirty="0"/>
              <a:t> at 90</a:t>
            </a:r>
            <a:r>
              <a:rPr lang="en-US" dirty="0" smtClean="0"/>
              <a:t>%</a:t>
            </a:r>
          </a:p>
          <a:p>
            <a:endParaRPr lang="en-US" dirty="0"/>
          </a:p>
          <a:p>
            <a:r>
              <a:rPr lang="en-US" dirty="0"/>
              <a:t>Studied various possible </a:t>
            </a:r>
            <a:r>
              <a:rPr lang="en-US" dirty="0">
                <a:solidFill>
                  <a:srgbClr val="0000FF"/>
                </a:solidFill>
              </a:rPr>
              <a:t>improvements upon conservative </a:t>
            </a:r>
            <a:r>
              <a:rPr lang="en-US" dirty="0" smtClean="0">
                <a:solidFill>
                  <a:srgbClr val="0000FF"/>
                </a:solidFill>
              </a:rPr>
              <a:t>default scenario</a:t>
            </a:r>
            <a:r>
              <a:rPr lang="en-US" dirty="0" smtClean="0"/>
              <a:t>: Omit splitting in PS, stripping after LEIR, varying LEIR charge state, choosing different isotope, more optimistic LHC assumptions</a:t>
            </a:r>
          </a:p>
          <a:p>
            <a:pPr lvl="1"/>
            <a:r>
              <a:rPr lang="en-US" dirty="0" smtClean="0"/>
              <a:t>Could gain a factor ~2.5 on top of the conservative with varying Z/A ratio (charge state in LEIR; expect similar improvements from changing isotopes) combined with omitted PS splitting</a:t>
            </a:r>
          </a:p>
          <a:p>
            <a:pPr lvl="2"/>
            <a:r>
              <a:rPr lang="en-US" dirty="0"/>
              <a:t>Could potentially get 400-550/</a:t>
            </a:r>
            <a:r>
              <a:rPr lang="en-US" dirty="0" err="1"/>
              <a:t>pb</a:t>
            </a:r>
            <a:r>
              <a:rPr lang="en-US" dirty="0"/>
              <a:t> NN luminosity per month for intermediate </a:t>
            </a:r>
            <a:r>
              <a:rPr lang="en-US" dirty="0" smtClean="0"/>
              <a:t>ions</a:t>
            </a:r>
          </a:p>
          <a:p>
            <a:pPr lvl="1"/>
            <a:r>
              <a:rPr lang="en-US" dirty="0" smtClean="0"/>
              <a:t>Important </a:t>
            </a:r>
            <a:r>
              <a:rPr lang="en-US" dirty="0"/>
              <a:t>inputs for the ALICE3 </a:t>
            </a:r>
            <a:r>
              <a:rPr lang="en-US" dirty="0" smtClean="0"/>
              <a:t>study</a:t>
            </a:r>
          </a:p>
          <a:p>
            <a:pPr lvl="1"/>
            <a:r>
              <a:rPr lang="en-US" dirty="0" smtClean="0"/>
              <a:t>Potentially larger gain if combined with intermediate stripping</a:t>
            </a:r>
          </a:p>
          <a:p>
            <a:pPr lvl="2"/>
            <a:r>
              <a:rPr lang="en-US" dirty="0" smtClean="0"/>
              <a:t>Would likely cause space charge limitations in PS. To be investigated</a:t>
            </a:r>
          </a:p>
          <a:p>
            <a:pPr marL="457200" lvl="1" indent="0">
              <a:buNone/>
            </a:pPr>
            <a:endParaRPr lang="en-US" dirty="0"/>
          </a:p>
          <a:p>
            <a:r>
              <a:rPr lang="en-US" dirty="0">
                <a:solidFill>
                  <a:srgbClr val="FF0000"/>
                </a:solidFill>
              </a:rPr>
              <a:t>This is work in progress – many assumptions still need to be checked, </a:t>
            </a:r>
            <a:r>
              <a:rPr lang="en-US" dirty="0" smtClean="0">
                <a:solidFill>
                  <a:srgbClr val="FF0000"/>
                </a:solidFill>
              </a:rPr>
              <a:t>and we have a rich </a:t>
            </a:r>
            <a:r>
              <a:rPr lang="en-US" dirty="0">
                <a:solidFill>
                  <a:srgbClr val="FF0000"/>
                </a:solidFill>
              </a:rPr>
              <a:t>list of </a:t>
            </a:r>
            <a:r>
              <a:rPr lang="en-US" dirty="0" smtClean="0">
                <a:solidFill>
                  <a:srgbClr val="FF0000"/>
                </a:solidFill>
              </a:rPr>
              <a:t>future studies </a:t>
            </a:r>
            <a:br>
              <a:rPr lang="en-US" dirty="0" smtClean="0">
                <a:solidFill>
                  <a:srgbClr val="FF0000"/>
                </a:solidFill>
              </a:rPr>
            </a:br>
            <a:r>
              <a:rPr lang="en-US" dirty="0" smtClean="0">
                <a:solidFill>
                  <a:srgbClr val="FF0000"/>
                </a:solidFill>
              </a:rPr>
              <a:t>(</a:t>
            </a:r>
            <a:r>
              <a:rPr lang="en-US" dirty="0">
                <a:solidFill>
                  <a:srgbClr val="FF0000"/>
                </a:solidFill>
              </a:rPr>
              <a:t>see next slide</a:t>
            </a:r>
            <a:r>
              <a:rPr lang="en-US" dirty="0" smtClean="0">
                <a:solidFill>
                  <a:srgbClr val="FF0000"/>
                </a:solidFill>
              </a:rPr>
              <a:t>)</a:t>
            </a:r>
            <a:endParaRPr lang="en-US" dirty="0">
              <a:solidFill>
                <a:srgbClr val="FF0000"/>
              </a:solidFill>
            </a:endParaRPr>
          </a:p>
        </p:txBody>
      </p:sp>
      <p:sp>
        <p:nvSpPr>
          <p:cNvPr id="4" name="Footer Placeholder 2"/>
          <p:cNvSpPr>
            <a:spLocks noGrp="1"/>
          </p:cNvSpPr>
          <p:nvPr>
            <p:ph type="ftr" sz="quarter" idx="11"/>
          </p:nvPr>
        </p:nvSpPr>
        <p:spPr>
          <a:xfrm>
            <a:off x="6084168" y="4782183"/>
            <a:ext cx="2895600" cy="273844"/>
          </a:xfrm>
        </p:spPr>
        <p:txBody>
          <a:bodyPr/>
          <a:lstStyle/>
          <a:p>
            <a:r>
              <a:rPr lang="en-US" dirty="0" smtClean="0"/>
              <a:t>R. Bruce, 2021.09.28</a:t>
            </a:r>
            <a:endParaRPr lang="en-US" dirty="0"/>
          </a:p>
        </p:txBody>
      </p:sp>
      <p:sp>
        <p:nvSpPr>
          <p:cNvPr id="5"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30</a:t>
            </a:fld>
            <a:endParaRPr lang="en-US" dirty="0"/>
          </a:p>
        </p:txBody>
      </p:sp>
    </p:spTree>
    <p:extLst>
      <p:ext uri="{BB962C8B-B14F-4D97-AF65-F5344CB8AC3E}">
        <p14:creationId xmlns:p14="http://schemas.microsoft.com/office/powerpoint/2010/main" val="3943008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500"/>
                                        <p:tgtEl>
                                          <p:spTgt spid="3">
                                            <p:txEl>
                                              <p:pRg st="9" end="9"/>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Effect transition="in" filter="fade">
                                      <p:cBhvr>
                                        <p:cTn id="35" dur="500"/>
                                        <p:tgtEl>
                                          <p:spTgt spid="3">
                                            <p:txEl>
                                              <p:pRg st="10" end="1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
                                            <p:txEl>
                                              <p:pRg st="11" end="11"/>
                                            </p:txEl>
                                          </p:spTgt>
                                        </p:tgtEl>
                                        <p:attrNameLst>
                                          <p:attrName>style.visibility</p:attrName>
                                        </p:attrNameLst>
                                      </p:cBhvr>
                                      <p:to>
                                        <p:strVal val="visible"/>
                                      </p:to>
                                    </p:set>
                                    <p:animEffect transition="in" filter="fade">
                                      <p:cBhvr>
                                        <p:cTn id="38" dur="500"/>
                                        <p:tgtEl>
                                          <p:spTgt spid="3">
                                            <p:txEl>
                                              <p:pRg st="11" end="11"/>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
                                            <p:txEl>
                                              <p:pRg st="12" end="12"/>
                                            </p:txEl>
                                          </p:spTgt>
                                        </p:tgtEl>
                                        <p:attrNameLst>
                                          <p:attrName>style.visibility</p:attrName>
                                        </p:attrNameLst>
                                      </p:cBhvr>
                                      <p:to>
                                        <p:strVal val="visible"/>
                                      </p:to>
                                    </p:set>
                                    <p:animEffect transition="in" filter="fade">
                                      <p:cBhvr>
                                        <p:cTn id="41" dur="500"/>
                                        <p:tgtEl>
                                          <p:spTgt spid="3">
                                            <p:txEl>
                                              <p:pRg st="12" end="12"/>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
                                            <p:txEl>
                                              <p:pRg st="13" end="13"/>
                                            </p:txEl>
                                          </p:spTgt>
                                        </p:tgtEl>
                                        <p:attrNameLst>
                                          <p:attrName>style.visibility</p:attrName>
                                        </p:attrNameLst>
                                      </p:cBhvr>
                                      <p:to>
                                        <p:strVal val="visible"/>
                                      </p:to>
                                    </p:set>
                                    <p:animEffect transition="in" filter="fade">
                                      <p:cBhvr>
                                        <p:cTn id="44" dur="500"/>
                                        <p:tgtEl>
                                          <p:spTgt spid="3">
                                            <p:txEl>
                                              <p:pRg st="13" end="13"/>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
                                            <p:txEl>
                                              <p:pRg st="14" end="14"/>
                                            </p:txEl>
                                          </p:spTgt>
                                        </p:tgtEl>
                                        <p:attrNameLst>
                                          <p:attrName>style.visibility</p:attrName>
                                        </p:attrNameLst>
                                      </p:cBhvr>
                                      <p:to>
                                        <p:strVal val="visible"/>
                                      </p:to>
                                    </p:set>
                                    <p:animEffect transition="in" filter="fade">
                                      <p:cBhvr>
                                        <p:cTn id="47" dur="500"/>
                                        <p:tgtEl>
                                          <p:spTgt spid="3">
                                            <p:txEl>
                                              <p:pRg st="14" end="1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16" end="16"/>
                                            </p:txEl>
                                          </p:spTgt>
                                        </p:tgtEl>
                                        <p:attrNameLst>
                                          <p:attrName>style.visibility</p:attrName>
                                        </p:attrNameLst>
                                      </p:cBhvr>
                                      <p:to>
                                        <p:strVal val="visible"/>
                                      </p:to>
                                    </p:set>
                                    <p:animEffect transition="in" filter="fade">
                                      <p:cBhvr>
                                        <p:cTn id="52" dur="500"/>
                                        <p:tgtEl>
                                          <p:spTgt spid="3">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Potential future studies</a:t>
            </a:r>
            <a:endParaRPr lang="en-US" dirty="0"/>
          </a:p>
        </p:txBody>
      </p:sp>
      <p:sp>
        <p:nvSpPr>
          <p:cNvPr id="3" name="Content Placeholder 2"/>
          <p:cNvSpPr>
            <a:spLocks noGrp="1"/>
          </p:cNvSpPr>
          <p:nvPr>
            <p:ph idx="1"/>
          </p:nvPr>
        </p:nvSpPr>
        <p:spPr>
          <a:xfrm>
            <a:off x="107504" y="555526"/>
            <a:ext cx="8856984" cy="4536504"/>
          </a:xfrm>
        </p:spPr>
        <p:txBody>
          <a:bodyPr>
            <a:normAutofit fontScale="40000" lnSpcReduction="20000"/>
          </a:bodyPr>
          <a:lstStyle/>
          <a:p>
            <a:pPr marL="457200" lvl="1" indent="0">
              <a:buNone/>
            </a:pPr>
            <a:endParaRPr lang="en-US" dirty="0"/>
          </a:p>
          <a:p>
            <a:r>
              <a:rPr lang="en-US" dirty="0"/>
              <a:t>We have to understand which alternative charge states are actually feasible into </a:t>
            </a:r>
            <a:r>
              <a:rPr lang="en-US" dirty="0" smtClean="0"/>
              <a:t>LEIR, and the cost and feasibility of non-standard isotopes</a:t>
            </a:r>
            <a:endParaRPr lang="en-US" dirty="0"/>
          </a:p>
          <a:p>
            <a:endParaRPr lang="en-US" dirty="0"/>
          </a:p>
          <a:p>
            <a:r>
              <a:rPr lang="en-US" dirty="0"/>
              <a:t>Work out detailed filling schemes to see how many bunches and collisions we could get into the LHC if we don’t split in the </a:t>
            </a:r>
            <a:r>
              <a:rPr lang="en-US" dirty="0" smtClean="0"/>
              <a:t>PS</a:t>
            </a:r>
          </a:p>
          <a:p>
            <a:endParaRPr lang="en-US" dirty="0"/>
          </a:p>
          <a:p>
            <a:r>
              <a:rPr lang="en-US" dirty="0"/>
              <a:t>MDs in injectors on schemes without splitting in the PS, potentially starting with </a:t>
            </a:r>
            <a:r>
              <a:rPr lang="en-US" dirty="0" err="1" smtClean="0"/>
              <a:t>Pb</a:t>
            </a:r>
            <a:endParaRPr lang="en-US" dirty="0"/>
          </a:p>
          <a:p>
            <a:endParaRPr lang="en-US" dirty="0"/>
          </a:p>
          <a:p>
            <a:r>
              <a:rPr lang="en-US" dirty="0"/>
              <a:t>Stripping between LEIR and PS seems potentially very promising</a:t>
            </a:r>
          </a:p>
          <a:p>
            <a:pPr lvl="1"/>
            <a:r>
              <a:rPr lang="en-US" dirty="0"/>
              <a:t>But we must think about various limitations in the PS that could come if we strip between LEIR and PS, in particular PS space charge limit - might need experimental studies with beam in the PS to be fully addressed so not for the near future</a:t>
            </a:r>
          </a:p>
          <a:p>
            <a:pPr lvl="1"/>
            <a:r>
              <a:rPr lang="en-US" dirty="0"/>
              <a:t>Demonstrate experimentally that we can insert a stripper in the BTV between LEIR and PS? </a:t>
            </a:r>
            <a:endParaRPr lang="en-US" dirty="0" smtClean="0"/>
          </a:p>
          <a:p>
            <a:pPr marL="457200" lvl="1" indent="0">
              <a:buNone/>
            </a:pPr>
            <a:endParaRPr lang="en-US" dirty="0"/>
          </a:p>
          <a:p>
            <a:r>
              <a:rPr lang="en-US" dirty="0"/>
              <a:t>Launch studies on combined effect of IBS and space charge in the SPS, to see if pure space charge scaling of intensity limit is pessimistic</a:t>
            </a:r>
          </a:p>
          <a:p>
            <a:pPr lvl="1"/>
            <a:r>
              <a:rPr lang="en-US" dirty="0"/>
              <a:t>Not an easy study that can be done quickly. Student project? </a:t>
            </a:r>
          </a:p>
          <a:p>
            <a:endParaRPr lang="en-US" dirty="0"/>
          </a:p>
          <a:p>
            <a:r>
              <a:rPr lang="en-US" dirty="0"/>
              <a:t>Could think of reviewing and optimizing all assumptions for transmission efficiencies based on Run 3 </a:t>
            </a:r>
            <a:r>
              <a:rPr lang="en-US" dirty="0" smtClean="0"/>
              <a:t>experience</a:t>
            </a:r>
          </a:p>
          <a:p>
            <a:pPr lvl="1"/>
            <a:r>
              <a:rPr lang="en-US" dirty="0" smtClean="0"/>
              <a:t>Could potentially learn a lot from the O pilot run </a:t>
            </a:r>
            <a:endParaRPr lang="en-US" dirty="0"/>
          </a:p>
          <a:p>
            <a:endParaRPr lang="en-US" dirty="0"/>
          </a:p>
          <a:p>
            <a:r>
              <a:rPr lang="en-US" dirty="0"/>
              <a:t>Need to study possible new LHC limitations with lighter ions</a:t>
            </a:r>
          </a:p>
          <a:p>
            <a:pPr lvl="1"/>
            <a:r>
              <a:rPr lang="en-US" dirty="0"/>
              <a:t>Collimation efficiency with nuclear beams at higher stored beam energies</a:t>
            </a:r>
          </a:p>
          <a:p>
            <a:pPr lvl="1"/>
            <a:r>
              <a:rPr lang="en-US" dirty="0"/>
              <a:t>Collisional losses (BFPP not important for light ions though)</a:t>
            </a:r>
          </a:p>
          <a:p>
            <a:pPr lvl="1"/>
            <a:r>
              <a:rPr lang="en-US" dirty="0"/>
              <a:t>O beam </a:t>
            </a:r>
            <a:r>
              <a:rPr lang="en-US" dirty="0" smtClean="0"/>
              <a:t>transmutation effect </a:t>
            </a:r>
            <a:r>
              <a:rPr lang="en-US" dirty="0"/>
              <a:t>(applies to any ion with Z=2A, e.g. </a:t>
            </a:r>
            <a:r>
              <a:rPr lang="en-US" dirty="0" err="1"/>
              <a:t>Ca</a:t>
            </a:r>
            <a:r>
              <a:rPr lang="en-US" dirty="0"/>
              <a:t>)</a:t>
            </a:r>
          </a:p>
          <a:p>
            <a:pPr lvl="1"/>
            <a:endParaRPr lang="en-US" dirty="0"/>
          </a:p>
          <a:p>
            <a:pPr lvl="1"/>
            <a:endParaRPr lang="en-US" dirty="0"/>
          </a:p>
          <a:p>
            <a:endParaRPr lang="en-US" dirty="0"/>
          </a:p>
          <a:p>
            <a:endParaRPr lang="en-US" dirty="0"/>
          </a:p>
          <a:p>
            <a:endParaRPr lang="en-US" dirty="0"/>
          </a:p>
        </p:txBody>
      </p:sp>
    </p:spTree>
    <p:extLst>
      <p:ext uri="{BB962C8B-B14F-4D97-AF65-F5344CB8AC3E}">
        <p14:creationId xmlns:p14="http://schemas.microsoft.com/office/powerpoint/2010/main" val="20000354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R. Bruce, 2021.09.28</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32</a:t>
            </a:fld>
            <a:endParaRPr lang="en-US" dirty="0"/>
          </a:p>
        </p:txBody>
      </p:sp>
      <p:sp>
        <p:nvSpPr>
          <p:cNvPr id="5" name="Title 4"/>
          <p:cNvSpPr>
            <a:spLocks noGrp="1"/>
          </p:cNvSpPr>
          <p:nvPr>
            <p:ph type="title"/>
          </p:nvPr>
        </p:nvSpPr>
        <p:spPr/>
        <p:txBody>
          <a:bodyPr/>
          <a:lstStyle/>
          <a:p>
            <a:r>
              <a:rPr lang="en-US" dirty="0" smtClean="0"/>
              <a:t>Backup</a:t>
            </a:r>
            <a:endParaRPr lang="en-US" dirty="0"/>
          </a:p>
        </p:txBody>
      </p:sp>
    </p:spTree>
    <p:extLst>
      <p:ext uri="{BB962C8B-B14F-4D97-AF65-F5344CB8AC3E}">
        <p14:creationId xmlns:p14="http://schemas.microsoft.com/office/powerpoint/2010/main" val="16164023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Calculation of bunch intensities in the LHC</a:t>
            </a:r>
          </a:p>
        </p:txBody>
      </p:sp>
      <p:sp>
        <p:nvSpPr>
          <p:cNvPr id="3" name="Content Placeholder 2"/>
          <p:cNvSpPr>
            <a:spLocks noGrp="1"/>
          </p:cNvSpPr>
          <p:nvPr>
            <p:ph idx="1"/>
          </p:nvPr>
        </p:nvSpPr>
        <p:spPr>
          <a:xfrm>
            <a:off x="457200" y="627534"/>
            <a:ext cx="8229600" cy="4248472"/>
          </a:xfrm>
        </p:spPr>
        <p:txBody>
          <a:bodyPr>
            <a:normAutofit fontScale="55000" lnSpcReduction="20000"/>
          </a:bodyPr>
          <a:lstStyle/>
          <a:p>
            <a:r>
              <a:rPr lang="en-US" dirty="0" smtClean="0"/>
              <a:t>Scaling </a:t>
            </a:r>
            <a:r>
              <a:rPr lang="en-US" dirty="0"/>
              <a:t>of space charge tune shift: </a:t>
            </a:r>
          </a:p>
          <a:p>
            <a:endParaRPr lang="en-US" dirty="0"/>
          </a:p>
          <a:p>
            <a:r>
              <a:rPr lang="en-US" dirty="0"/>
              <a:t>In LEIR, we have always the same </a:t>
            </a:r>
            <a:r>
              <a:rPr lang="el-GR" dirty="0"/>
              <a:t>γ</a:t>
            </a:r>
            <a:r>
              <a:rPr lang="en-US" dirty="0"/>
              <a:t> at injection from </a:t>
            </a:r>
            <a:r>
              <a:rPr lang="en-US" dirty="0" smtClean="0"/>
              <a:t>LINAC3</a:t>
            </a:r>
          </a:p>
          <a:p>
            <a:pPr lvl="1"/>
            <a:r>
              <a:rPr lang="en-US" dirty="0" smtClean="0"/>
              <a:t>The space charge tune shift can be influenced mainly by the charge state</a:t>
            </a:r>
          </a:p>
          <a:p>
            <a:pPr lvl="1"/>
            <a:r>
              <a:rPr lang="en-US" dirty="0" smtClean="0"/>
              <a:t>Lower charge state is better, since it gives lower tune shift</a:t>
            </a:r>
            <a:endParaRPr lang="en-US" dirty="0"/>
          </a:p>
          <a:p>
            <a:endParaRPr lang="en-US" dirty="0"/>
          </a:p>
          <a:p>
            <a:r>
              <a:rPr lang="en-US" dirty="0"/>
              <a:t>Will then get different </a:t>
            </a:r>
            <a:r>
              <a:rPr lang="el-GR" dirty="0"/>
              <a:t>γ</a:t>
            </a:r>
            <a:r>
              <a:rPr lang="en-US" dirty="0"/>
              <a:t> during acceleration in LEIR, PS and SPS depending on the charge-to-mass ratio</a:t>
            </a:r>
          </a:p>
          <a:p>
            <a:endParaRPr lang="en-US" dirty="0"/>
          </a:p>
          <a:p>
            <a:r>
              <a:rPr lang="en-US" dirty="0"/>
              <a:t>We’re stripping before injection into SPS to bare nuclei, but depending on charge state before the stripping, the </a:t>
            </a:r>
            <a:r>
              <a:rPr lang="el-GR" dirty="0"/>
              <a:t>γ</a:t>
            </a:r>
            <a:r>
              <a:rPr lang="en-US" dirty="0"/>
              <a:t> at SPS injection will be </a:t>
            </a:r>
            <a:r>
              <a:rPr lang="en-US" dirty="0" smtClean="0"/>
              <a:t>different</a:t>
            </a:r>
          </a:p>
          <a:p>
            <a:pPr lvl="1"/>
            <a:r>
              <a:rPr lang="en-US" dirty="0" smtClean="0"/>
              <a:t>Space charge tune shift in SPS is essentially given by the </a:t>
            </a:r>
            <a:r>
              <a:rPr lang="el-GR" dirty="0" smtClean="0"/>
              <a:t>γ</a:t>
            </a:r>
            <a:r>
              <a:rPr lang="en-US" dirty="0" smtClean="0"/>
              <a:t> for a given ion, but this </a:t>
            </a:r>
            <a:r>
              <a:rPr lang="el-GR" dirty="0" smtClean="0"/>
              <a:t>γ</a:t>
            </a:r>
            <a:r>
              <a:rPr lang="en-US" dirty="0" smtClean="0"/>
              <a:t> depends on the upstream charge state before stripping</a:t>
            </a:r>
          </a:p>
          <a:p>
            <a:pPr lvl="1"/>
            <a:r>
              <a:rPr lang="en-US" dirty="0" smtClean="0"/>
              <a:t>Higher LEIR charge state is better, since it gives higher </a:t>
            </a:r>
            <a:r>
              <a:rPr lang="el-GR" dirty="0"/>
              <a:t>γ</a:t>
            </a:r>
            <a:endParaRPr lang="en-US" dirty="0"/>
          </a:p>
          <a:p>
            <a:endParaRPr lang="en-US" dirty="0"/>
          </a:p>
          <a:p>
            <a:r>
              <a:rPr lang="en-US" dirty="0"/>
              <a:t>Program accounts for all this and propagates a given ion with given charge state from LEIR and onwards, including transmission efficiencies, splitting, and stripping efficiencies</a:t>
            </a:r>
          </a:p>
          <a:p>
            <a:pPr lvl="2"/>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7429" y="555526"/>
            <a:ext cx="1047750"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Footer Placeholder 2"/>
          <p:cNvSpPr>
            <a:spLocks noGrp="1"/>
          </p:cNvSpPr>
          <p:nvPr>
            <p:ph type="ftr" sz="quarter" idx="11"/>
          </p:nvPr>
        </p:nvSpPr>
        <p:spPr>
          <a:xfrm>
            <a:off x="6084168" y="4782183"/>
            <a:ext cx="2895600" cy="273844"/>
          </a:xfrm>
        </p:spPr>
        <p:txBody>
          <a:bodyPr/>
          <a:lstStyle/>
          <a:p>
            <a:r>
              <a:rPr lang="en-US" dirty="0" smtClean="0"/>
              <a:t>R. Bruce, 2021.09.28</a:t>
            </a:r>
            <a:endParaRPr lang="en-US" dirty="0"/>
          </a:p>
        </p:txBody>
      </p:sp>
      <p:sp>
        <p:nvSpPr>
          <p:cNvPr id="8"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33</a:t>
            </a:fld>
            <a:endParaRPr lang="en-US" dirty="0"/>
          </a:p>
        </p:txBody>
      </p:sp>
    </p:spTree>
    <p:extLst>
      <p:ext uri="{BB962C8B-B14F-4D97-AF65-F5344CB8AC3E}">
        <p14:creationId xmlns:p14="http://schemas.microsoft.com/office/powerpoint/2010/main" val="270094127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4554"/>
            <a:ext cx="8229600" cy="857250"/>
          </a:xfrm>
        </p:spPr>
        <p:txBody>
          <a:bodyPr/>
          <a:lstStyle/>
          <a:p>
            <a:r>
              <a:rPr lang="en-US" dirty="0" smtClean="0"/>
              <a:t>Scanning charge state: LEIR </a:t>
            </a:r>
            <a:r>
              <a:rPr lang="en-US" dirty="0" err="1"/>
              <a:t>vs</a:t>
            </a:r>
            <a:r>
              <a:rPr lang="en-US" dirty="0"/>
              <a:t> SPS limits</a:t>
            </a:r>
          </a:p>
        </p:txBody>
      </p:sp>
      <p:sp>
        <p:nvSpPr>
          <p:cNvPr id="3" name="Content Placeholder 2"/>
          <p:cNvSpPr>
            <a:spLocks noGrp="1"/>
          </p:cNvSpPr>
          <p:nvPr>
            <p:ph idx="1"/>
          </p:nvPr>
        </p:nvSpPr>
        <p:spPr>
          <a:xfrm>
            <a:off x="457200" y="771550"/>
            <a:ext cx="3962400" cy="4029050"/>
          </a:xfrm>
        </p:spPr>
        <p:txBody>
          <a:bodyPr>
            <a:normAutofit fontScale="47500" lnSpcReduction="20000"/>
          </a:bodyPr>
          <a:lstStyle/>
          <a:p>
            <a:r>
              <a:rPr lang="en-US" dirty="0"/>
              <a:t>Compare limits from LEIR and SPS as function of charge state</a:t>
            </a:r>
          </a:p>
          <a:p>
            <a:pPr lvl="1"/>
            <a:r>
              <a:rPr lang="en-US" dirty="0"/>
              <a:t>To get LEIR limit: calculate LEIR space charge limit, split in 4 bunches (LEIR and PS), multiply by transmission efficiencies in each machine, but neglecting space charge limit in SPS</a:t>
            </a:r>
          </a:p>
          <a:p>
            <a:pPr lvl="1"/>
            <a:r>
              <a:rPr lang="en-US" dirty="0"/>
              <a:t>To get SPS limit: Calculate SPS space charge limit, multiply by SPS-LHC transmission, assuming we can always get beam up to the space charge limit from the PS</a:t>
            </a:r>
          </a:p>
          <a:p>
            <a:pPr lvl="1"/>
            <a:endParaRPr lang="en-US" dirty="0"/>
          </a:p>
          <a:p>
            <a:r>
              <a:rPr lang="en-US" dirty="0"/>
              <a:t>As expected,  LEIR and SPS limits go in different directions (For LEIR, better with low charge state, for SPS better with high charge state) </a:t>
            </a:r>
          </a:p>
          <a:p>
            <a:pPr lvl="1"/>
            <a:r>
              <a:rPr lang="en-US" dirty="0"/>
              <a:t>Same gamma into LEIR</a:t>
            </a:r>
          </a:p>
          <a:p>
            <a:pPr lvl="1"/>
            <a:r>
              <a:rPr lang="en-US" dirty="0"/>
              <a:t>Same charge into SPS</a:t>
            </a:r>
          </a:p>
          <a:p>
            <a:pPr lvl="1"/>
            <a:endParaRPr lang="en-US" dirty="0"/>
          </a:p>
          <a:p>
            <a:pPr lvl="1"/>
            <a:endParaRPr lang="en-US" dirty="0"/>
          </a:p>
          <a:p>
            <a:pPr lvl="1"/>
            <a:endParaRPr lang="en-US" dirty="0"/>
          </a:p>
          <a:p>
            <a:endParaRPr lang="en-US" dirty="0"/>
          </a:p>
          <a:p>
            <a:r>
              <a:rPr lang="en-US" dirty="0"/>
              <a:t>There’s an optimum charge state where the two limitations cross – at this optimum, we can get the highest bunch intensity to the LHC</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9601" y="1543050"/>
            <a:ext cx="4571429" cy="2304762"/>
          </a:xfrm>
          <a:prstGeom prst="rect">
            <a:avLst/>
          </a:prstGeom>
        </p:spPr>
      </p:pic>
      <p:sp>
        <p:nvSpPr>
          <p:cNvPr id="5" name="TextBox 4"/>
          <p:cNvSpPr txBox="1"/>
          <p:nvPr/>
        </p:nvSpPr>
        <p:spPr>
          <a:xfrm>
            <a:off x="6407066" y="1143000"/>
            <a:ext cx="1289135" cy="369332"/>
          </a:xfrm>
          <a:prstGeom prst="rect">
            <a:avLst/>
          </a:prstGeom>
          <a:noFill/>
        </p:spPr>
        <p:txBody>
          <a:bodyPr wrap="none" rtlCol="0">
            <a:spAutoFit/>
          </a:bodyPr>
          <a:lstStyle/>
          <a:p>
            <a:r>
              <a:rPr lang="en-US" dirty="0"/>
              <a:t>Example: Kr</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1514" y="3381087"/>
            <a:ext cx="1047750"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683568" y="3469962"/>
            <a:ext cx="2736304" cy="253916"/>
          </a:xfrm>
          <a:prstGeom prst="rect">
            <a:avLst/>
          </a:prstGeom>
          <a:noFill/>
        </p:spPr>
        <p:txBody>
          <a:bodyPr wrap="square" rtlCol="0">
            <a:spAutoFit/>
          </a:bodyPr>
          <a:lstStyle/>
          <a:p>
            <a:r>
              <a:rPr lang="en-US" sz="1050" dirty="0"/>
              <a:t>Scaling factor for space charge tune shift: </a:t>
            </a:r>
          </a:p>
        </p:txBody>
      </p:sp>
      <p:sp>
        <p:nvSpPr>
          <p:cNvPr id="8" name="Footer Placeholder 2"/>
          <p:cNvSpPr>
            <a:spLocks noGrp="1"/>
          </p:cNvSpPr>
          <p:nvPr>
            <p:ph type="ftr" sz="quarter" idx="11"/>
          </p:nvPr>
        </p:nvSpPr>
        <p:spPr>
          <a:xfrm>
            <a:off x="6084168" y="4782183"/>
            <a:ext cx="2895600" cy="273844"/>
          </a:xfrm>
        </p:spPr>
        <p:txBody>
          <a:bodyPr/>
          <a:lstStyle/>
          <a:p>
            <a:r>
              <a:rPr lang="en-US" dirty="0" smtClean="0"/>
              <a:t>R. Bruce, 2021.09.28</a:t>
            </a:r>
            <a:endParaRPr lang="en-US" dirty="0"/>
          </a:p>
        </p:txBody>
      </p:sp>
      <p:sp>
        <p:nvSpPr>
          <p:cNvPr id="9"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34</a:t>
            </a:fld>
            <a:endParaRPr lang="en-US" dirty="0"/>
          </a:p>
        </p:txBody>
      </p:sp>
    </p:spTree>
    <p:extLst>
      <p:ext uri="{BB962C8B-B14F-4D97-AF65-F5344CB8AC3E}">
        <p14:creationId xmlns:p14="http://schemas.microsoft.com/office/powerpoint/2010/main" val="381382122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Scan for all species, different scenarios</a:t>
            </a:r>
          </a:p>
        </p:txBody>
      </p:sp>
      <p:sp>
        <p:nvSpPr>
          <p:cNvPr id="3" name="Content Placeholder 2"/>
          <p:cNvSpPr>
            <a:spLocks noGrp="1"/>
          </p:cNvSpPr>
          <p:nvPr>
            <p:ph idx="1"/>
          </p:nvPr>
        </p:nvSpPr>
        <p:spPr/>
        <p:txBody>
          <a:bodyPr/>
          <a:lstStyle/>
          <a:p>
            <a:r>
              <a:rPr lang="en-US" dirty="0"/>
              <a:t>Calculating LHC bunch intensity for four cases: </a:t>
            </a:r>
          </a:p>
          <a:p>
            <a:pPr marL="971550" lvl="1" indent="-514350">
              <a:buAutoNum type="arabicPeriod"/>
            </a:pPr>
            <a:r>
              <a:rPr lang="en-US" dirty="0"/>
              <a:t>standard (black line): Split in 2 bunches in LEIR, split in 2 bunches in PS</a:t>
            </a:r>
          </a:p>
          <a:p>
            <a:pPr marL="971550" lvl="1" indent="-514350">
              <a:buAutoNum type="arabicPeriod"/>
            </a:pPr>
            <a:r>
              <a:rPr lang="en-US" dirty="0"/>
              <a:t>As 1, but with additional stripping to bare nuclei between LEIR and PS. Using stripping efficiencies from GSI</a:t>
            </a:r>
          </a:p>
          <a:p>
            <a:pPr marL="971550" lvl="1" indent="-514350">
              <a:buAutoNum type="arabicPeriod"/>
            </a:pPr>
            <a:r>
              <a:rPr lang="en-US" dirty="0"/>
              <a:t>As 1, but without splitting in the PS</a:t>
            </a:r>
          </a:p>
          <a:p>
            <a:pPr marL="971550" lvl="1" indent="-514350">
              <a:buAutoNum type="arabicPeriod"/>
            </a:pPr>
            <a:r>
              <a:rPr lang="en-US" dirty="0"/>
              <a:t>As 3, but with additional stripping to bare nuclei between LEIR and PS.</a:t>
            </a:r>
          </a:p>
          <a:p>
            <a:endParaRPr lang="en-US" dirty="0"/>
          </a:p>
        </p:txBody>
      </p:sp>
      <p:sp>
        <p:nvSpPr>
          <p:cNvPr id="4" name="Footer Placeholder 2"/>
          <p:cNvSpPr>
            <a:spLocks noGrp="1"/>
          </p:cNvSpPr>
          <p:nvPr>
            <p:ph type="ftr" sz="quarter" idx="11"/>
          </p:nvPr>
        </p:nvSpPr>
        <p:spPr>
          <a:xfrm>
            <a:off x="6084168" y="4782183"/>
            <a:ext cx="2895600" cy="273844"/>
          </a:xfrm>
        </p:spPr>
        <p:txBody>
          <a:bodyPr/>
          <a:lstStyle/>
          <a:p>
            <a:r>
              <a:rPr lang="en-US" dirty="0" smtClean="0"/>
              <a:t>R. Bruce, 2021.09.28</a:t>
            </a:r>
            <a:endParaRPr lang="en-US" dirty="0"/>
          </a:p>
        </p:txBody>
      </p:sp>
      <p:sp>
        <p:nvSpPr>
          <p:cNvPr id="5"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35</a:t>
            </a:fld>
            <a:endParaRPr lang="en-US" dirty="0"/>
          </a:p>
        </p:txBody>
      </p:sp>
    </p:spTree>
    <p:extLst>
      <p:ext uri="{BB962C8B-B14F-4D97-AF65-F5344CB8AC3E}">
        <p14:creationId xmlns:p14="http://schemas.microsoft.com/office/powerpoint/2010/main" val="211752981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t="50000" r="50000" b="25000"/>
          <a:stretch/>
        </p:blipFill>
        <p:spPr>
          <a:xfrm>
            <a:off x="2500173" y="2431181"/>
            <a:ext cx="4100267" cy="1285875"/>
          </a:xfrm>
          <a:prstGeom prst="rect">
            <a:avLst/>
          </a:prstGeom>
        </p:spPr>
      </p:pic>
      <p:sp>
        <p:nvSpPr>
          <p:cNvPr id="3" name="Content Placeholder 2"/>
          <p:cNvSpPr>
            <a:spLocks noGrp="1"/>
          </p:cNvSpPr>
          <p:nvPr>
            <p:ph idx="1"/>
          </p:nvPr>
        </p:nvSpPr>
        <p:spPr>
          <a:xfrm>
            <a:off x="457200" y="1059582"/>
            <a:ext cx="8229600" cy="1314450"/>
          </a:xfrm>
        </p:spPr>
        <p:txBody>
          <a:bodyPr>
            <a:normAutofit fontScale="70000" lnSpcReduction="20000"/>
          </a:bodyPr>
          <a:lstStyle/>
          <a:p>
            <a:r>
              <a:rPr lang="en-US" sz="2000" dirty="0"/>
              <a:t>Example result: Krypton</a:t>
            </a:r>
          </a:p>
          <a:p>
            <a:r>
              <a:rPr lang="en-US" sz="2000" dirty="0"/>
              <a:t>For case 1 (black line), use present setup (split in PS, no LEIR/PS stripping). two regimes: </a:t>
            </a:r>
          </a:p>
          <a:p>
            <a:pPr lvl="1"/>
            <a:r>
              <a:rPr lang="en-US" sz="1800" dirty="0"/>
              <a:t>Limited by LEIR (RHS) =&gt; decreasing charge state helps</a:t>
            </a:r>
          </a:p>
          <a:p>
            <a:pPr lvl="1"/>
            <a:r>
              <a:rPr lang="en-US" sz="1800" dirty="0"/>
              <a:t>Limited by SPS (LHS) =&gt; increasing charge state helps</a:t>
            </a:r>
          </a:p>
          <a:p>
            <a:pPr lvl="1"/>
            <a:r>
              <a:rPr lang="en-US" sz="1800" dirty="0"/>
              <a:t>Optimum at the crossover</a:t>
            </a:r>
          </a:p>
          <a:p>
            <a:pPr lvl="1"/>
            <a:r>
              <a:rPr lang="en-US" sz="1800" dirty="0"/>
              <a:t>Red dot: previously assumed “baseline” point from slides 9-10</a:t>
            </a:r>
          </a:p>
        </p:txBody>
      </p:sp>
      <p:cxnSp>
        <p:nvCxnSpPr>
          <p:cNvPr id="7" name="Straight Connector 6"/>
          <p:cNvCxnSpPr/>
          <p:nvPr/>
        </p:nvCxnSpPr>
        <p:spPr>
          <a:xfrm flipV="1">
            <a:off x="4191000" y="2374031"/>
            <a:ext cx="0" cy="171450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733801" y="4088531"/>
            <a:ext cx="1047531" cy="369332"/>
          </a:xfrm>
          <a:prstGeom prst="rect">
            <a:avLst/>
          </a:prstGeom>
          <a:noFill/>
        </p:spPr>
        <p:txBody>
          <a:bodyPr wrap="none" rtlCol="0">
            <a:spAutoFit/>
          </a:bodyPr>
          <a:lstStyle/>
          <a:p>
            <a:r>
              <a:rPr lang="en-US" dirty="0"/>
              <a:t>optimum</a:t>
            </a:r>
          </a:p>
        </p:txBody>
      </p:sp>
      <p:sp>
        <p:nvSpPr>
          <p:cNvPr id="9" name="TextBox 8"/>
          <p:cNvSpPr txBox="1"/>
          <p:nvPr/>
        </p:nvSpPr>
        <p:spPr>
          <a:xfrm>
            <a:off x="4591269" y="3859931"/>
            <a:ext cx="1334020" cy="369332"/>
          </a:xfrm>
          <a:prstGeom prst="rect">
            <a:avLst/>
          </a:prstGeom>
          <a:noFill/>
        </p:spPr>
        <p:txBody>
          <a:bodyPr wrap="none" rtlCol="0">
            <a:spAutoFit/>
          </a:bodyPr>
          <a:lstStyle/>
          <a:p>
            <a:r>
              <a:rPr lang="en-US" dirty="0"/>
              <a:t>LEIR limiting</a:t>
            </a:r>
          </a:p>
        </p:txBody>
      </p:sp>
      <p:sp>
        <p:nvSpPr>
          <p:cNvPr id="10" name="TextBox 9"/>
          <p:cNvSpPr txBox="1"/>
          <p:nvPr/>
        </p:nvSpPr>
        <p:spPr>
          <a:xfrm>
            <a:off x="2590800" y="3859931"/>
            <a:ext cx="1271502" cy="369332"/>
          </a:xfrm>
          <a:prstGeom prst="rect">
            <a:avLst/>
          </a:prstGeom>
          <a:noFill/>
        </p:spPr>
        <p:txBody>
          <a:bodyPr wrap="none" rtlCol="0">
            <a:spAutoFit/>
          </a:bodyPr>
          <a:lstStyle/>
          <a:p>
            <a:r>
              <a:rPr lang="en-US" dirty="0"/>
              <a:t>SPS limiting</a:t>
            </a:r>
          </a:p>
        </p:txBody>
      </p:sp>
      <p:sp>
        <p:nvSpPr>
          <p:cNvPr id="12" name="Oval 11"/>
          <p:cNvSpPr/>
          <p:nvPr/>
        </p:nvSpPr>
        <p:spPr>
          <a:xfrm>
            <a:off x="5567536" y="2112268"/>
            <a:ext cx="156592" cy="17145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title"/>
          </p:nvPr>
        </p:nvSpPr>
        <p:spPr>
          <a:xfrm>
            <a:off x="457200" y="-164554"/>
            <a:ext cx="8229600" cy="857250"/>
          </a:xfrm>
        </p:spPr>
        <p:txBody>
          <a:bodyPr/>
          <a:lstStyle/>
          <a:p>
            <a:r>
              <a:rPr lang="en-US" dirty="0"/>
              <a:t>Example result: Kr</a:t>
            </a:r>
          </a:p>
        </p:txBody>
      </p:sp>
      <p:sp>
        <p:nvSpPr>
          <p:cNvPr id="14" name="Footer Placeholder 2"/>
          <p:cNvSpPr>
            <a:spLocks noGrp="1"/>
          </p:cNvSpPr>
          <p:nvPr>
            <p:ph type="ftr" sz="quarter" idx="11"/>
          </p:nvPr>
        </p:nvSpPr>
        <p:spPr>
          <a:xfrm>
            <a:off x="6084168" y="4782183"/>
            <a:ext cx="2895600" cy="273844"/>
          </a:xfrm>
        </p:spPr>
        <p:txBody>
          <a:bodyPr/>
          <a:lstStyle/>
          <a:p>
            <a:r>
              <a:rPr lang="en-US" dirty="0" smtClean="0"/>
              <a:t>R. Bruce, 2021.09.28</a:t>
            </a:r>
            <a:endParaRPr lang="en-US" dirty="0"/>
          </a:p>
        </p:txBody>
      </p:sp>
      <p:sp>
        <p:nvSpPr>
          <p:cNvPr id="15"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36</a:t>
            </a:fld>
            <a:endParaRPr lang="en-US" dirty="0"/>
          </a:p>
        </p:txBody>
      </p:sp>
    </p:spTree>
    <p:extLst>
      <p:ext uri="{BB962C8B-B14F-4D97-AF65-F5344CB8AC3E}">
        <p14:creationId xmlns:p14="http://schemas.microsoft.com/office/powerpoint/2010/main" val="270966935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t="50000" r="50000" b="25000"/>
          <a:stretch/>
        </p:blipFill>
        <p:spPr>
          <a:xfrm>
            <a:off x="2500173" y="2645876"/>
            <a:ext cx="4100267" cy="1285875"/>
          </a:xfrm>
          <a:prstGeom prst="rect">
            <a:avLst/>
          </a:prstGeom>
        </p:spPr>
      </p:pic>
      <p:sp>
        <p:nvSpPr>
          <p:cNvPr id="3" name="Content Placeholder 2"/>
          <p:cNvSpPr>
            <a:spLocks noGrp="1"/>
          </p:cNvSpPr>
          <p:nvPr>
            <p:ph idx="1"/>
          </p:nvPr>
        </p:nvSpPr>
        <p:spPr>
          <a:xfrm>
            <a:off x="457200" y="874227"/>
            <a:ext cx="8229600" cy="1543050"/>
          </a:xfrm>
        </p:spPr>
        <p:txBody>
          <a:bodyPr>
            <a:normAutofit fontScale="70000" lnSpcReduction="20000"/>
          </a:bodyPr>
          <a:lstStyle/>
          <a:p>
            <a:r>
              <a:rPr lang="en-US" sz="2000" dirty="0"/>
              <a:t>Example result: Krypton</a:t>
            </a:r>
          </a:p>
          <a:p>
            <a:r>
              <a:rPr lang="en-US" sz="2200" dirty="0"/>
              <a:t>Going to case 2 (introduce stripping in LEIR, dark green) =&gt; regardless of LEIR charge state, bare nuclei arrive at SPS =&gt; SPS space charge limit is independent of LEIR charge state</a:t>
            </a:r>
          </a:p>
          <a:p>
            <a:r>
              <a:rPr lang="en-US" sz="2200" dirty="0"/>
              <a:t>“Plateau” where SPS becomes limiting (but with much higher LHC bunch intensity than before, hence much further to the left!)</a:t>
            </a:r>
          </a:p>
          <a:p>
            <a:r>
              <a:rPr lang="en-US" sz="2200" dirty="0"/>
              <a:t>Slightly lower intensity than black line to the right due to intensity loss in stripping between LEIR and PS</a:t>
            </a:r>
          </a:p>
        </p:txBody>
      </p:sp>
      <p:cxnSp>
        <p:nvCxnSpPr>
          <p:cNvPr id="7" name="Straight Connector 6"/>
          <p:cNvCxnSpPr/>
          <p:nvPr/>
        </p:nvCxnSpPr>
        <p:spPr>
          <a:xfrm flipV="1">
            <a:off x="3505200" y="2588726"/>
            <a:ext cx="0" cy="171450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810000" y="4074626"/>
            <a:ext cx="1334020" cy="369332"/>
          </a:xfrm>
          <a:prstGeom prst="rect">
            <a:avLst/>
          </a:prstGeom>
          <a:noFill/>
        </p:spPr>
        <p:txBody>
          <a:bodyPr wrap="none" rtlCol="0">
            <a:spAutoFit/>
          </a:bodyPr>
          <a:lstStyle/>
          <a:p>
            <a:r>
              <a:rPr lang="en-US" dirty="0"/>
              <a:t>LEIR limiting</a:t>
            </a:r>
          </a:p>
        </p:txBody>
      </p:sp>
      <p:sp>
        <p:nvSpPr>
          <p:cNvPr id="10" name="TextBox 9"/>
          <p:cNvSpPr txBox="1"/>
          <p:nvPr/>
        </p:nvSpPr>
        <p:spPr>
          <a:xfrm>
            <a:off x="2057400" y="4074626"/>
            <a:ext cx="1271502" cy="369332"/>
          </a:xfrm>
          <a:prstGeom prst="rect">
            <a:avLst/>
          </a:prstGeom>
          <a:noFill/>
        </p:spPr>
        <p:txBody>
          <a:bodyPr wrap="none" rtlCol="0">
            <a:spAutoFit/>
          </a:bodyPr>
          <a:lstStyle/>
          <a:p>
            <a:r>
              <a:rPr lang="en-US" dirty="0"/>
              <a:t>SPS limiting</a:t>
            </a:r>
          </a:p>
        </p:txBody>
      </p:sp>
      <p:sp>
        <p:nvSpPr>
          <p:cNvPr id="8" name="Title 1"/>
          <p:cNvSpPr>
            <a:spLocks noGrp="1"/>
          </p:cNvSpPr>
          <p:nvPr>
            <p:ph type="title"/>
          </p:nvPr>
        </p:nvSpPr>
        <p:spPr>
          <a:xfrm>
            <a:off x="457200" y="-164554"/>
            <a:ext cx="8229600" cy="857250"/>
          </a:xfrm>
        </p:spPr>
        <p:txBody>
          <a:bodyPr/>
          <a:lstStyle/>
          <a:p>
            <a:r>
              <a:rPr lang="en-US" dirty="0"/>
              <a:t>Example result: Kr</a:t>
            </a:r>
          </a:p>
        </p:txBody>
      </p:sp>
      <p:sp>
        <p:nvSpPr>
          <p:cNvPr id="12" name="Footer Placeholder 2"/>
          <p:cNvSpPr>
            <a:spLocks noGrp="1"/>
          </p:cNvSpPr>
          <p:nvPr>
            <p:ph type="ftr" sz="quarter" idx="11"/>
          </p:nvPr>
        </p:nvSpPr>
        <p:spPr>
          <a:xfrm>
            <a:off x="6084168" y="4782183"/>
            <a:ext cx="2895600" cy="273844"/>
          </a:xfrm>
        </p:spPr>
        <p:txBody>
          <a:bodyPr/>
          <a:lstStyle/>
          <a:p>
            <a:r>
              <a:rPr lang="en-US" dirty="0" smtClean="0"/>
              <a:t>R. Bruce, 2021.09.28</a:t>
            </a:r>
            <a:endParaRPr lang="en-US" dirty="0"/>
          </a:p>
        </p:txBody>
      </p:sp>
      <p:sp>
        <p:nvSpPr>
          <p:cNvPr id="13"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37</a:t>
            </a:fld>
            <a:endParaRPr lang="en-US" dirty="0"/>
          </a:p>
        </p:txBody>
      </p:sp>
    </p:spTree>
    <p:extLst>
      <p:ext uri="{BB962C8B-B14F-4D97-AF65-F5344CB8AC3E}">
        <p14:creationId xmlns:p14="http://schemas.microsoft.com/office/powerpoint/2010/main" val="17746456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t="50000" r="50000" b="25000"/>
          <a:stretch/>
        </p:blipFill>
        <p:spPr>
          <a:xfrm>
            <a:off x="2500173" y="2543199"/>
            <a:ext cx="4100267" cy="1285875"/>
          </a:xfrm>
          <a:prstGeom prst="rect">
            <a:avLst/>
          </a:prstGeom>
        </p:spPr>
      </p:pic>
      <p:sp>
        <p:nvSpPr>
          <p:cNvPr id="3" name="Content Placeholder 2"/>
          <p:cNvSpPr>
            <a:spLocks noGrp="1"/>
          </p:cNvSpPr>
          <p:nvPr>
            <p:ph idx="1"/>
          </p:nvPr>
        </p:nvSpPr>
        <p:spPr>
          <a:xfrm>
            <a:off x="457200" y="771550"/>
            <a:ext cx="8229600" cy="1543050"/>
          </a:xfrm>
        </p:spPr>
        <p:txBody>
          <a:bodyPr>
            <a:normAutofit fontScale="77500" lnSpcReduction="20000"/>
          </a:bodyPr>
          <a:lstStyle/>
          <a:p>
            <a:r>
              <a:rPr lang="en-US" sz="2000" dirty="0"/>
              <a:t>Example result: Krypton</a:t>
            </a:r>
          </a:p>
          <a:p>
            <a:r>
              <a:rPr lang="en-US" sz="2200" dirty="0"/>
              <a:t>Going to case 3 from 1 (no PS splitting, blue) =&gt; For the RHS part where LEIR is limiting, we can get a higher bunch intensity into the SPS, since we don’t divide by two in PS</a:t>
            </a:r>
          </a:p>
          <a:p>
            <a:r>
              <a:rPr lang="en-US" sz="2200" dirty="0"/>
              <a:t>To the left, where SPS is limiting, we don’t gain anything</a:t>
            </a:r>
          </a:p>
          <a:p>
            <a:r>
              <a:rPr lang="en-US" sz="2200" dirty="0"/>
              <a:t>Crossover between SPS and LEIR limits moving to the right, since we get higher intensity out of LEIR/PS</a:t>
            </a:r>
          </a:p>
        </p:txBody>
      </p:sp>
      <p:cxnSp>
        <p:nvCxnSpPr>
          <p:cNvPr id="7" name="Straight Connector 6"/>
          <p:cNvCxnSpPr/>
          <p:nvPr/>
        </p:nvCxnSpPr>
        <p:spPr>
          <a:xfrm flipV="1">
            <a:off x="4419600" y="2486049"/>
            <a:ext cx="0" cy="171450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685780" y="3971949"/>
            <a:ext cx="1334020" cy="369332"/>
          </a:xfrm>
          <a:prstGeom prst="rect">
            <a:avLst/>
          </a:prstGeom>
          <a:noFill/>
        </p:spPr>
        <p:txBody>
          <a:bodyPr wrap="none" rtlCol="0">
            <a:spAutoFit/>
          </a:bodyPr>
          <a:lstStyle/>
          <a:p>
            <a:r>
              <a:rPr lang="en-US" dirty="0"/>
              <a:t>LEIR limiting</a:t>
            </a:r>
          </a:p>
        </p:txBody>
      </p:sp>
      <p:sp>
        <p:nvSpPr>
          <p:cNvPr id="10" name="TextBox 9"/>
          <p:cNvSpPr txBox="1"/>
          <p:nvPr/>
        </p:nvSpPr>
        <p:spPr>
          <a:xfrm>
            <a:off x="2933180" y="3971949"/>
            <a:ext cx="1271502" cy="369332"/>
          </a:xfrm>
          <a:prstGeom prst="rect">
            <a:avLst/>
          </a:prstGeom>
          <a:noFill/>
        </p:spPr>
        <p:txBody>
          <a:bodyPr wrap="none" rtlCol="0">
            <a:spAutoFit/>
          </a:bodyPr>
          <a:lstStyle/>
          <a:p>
            <a:r>
              <a:rPr lang="en-US" dirty="0"/>
              <a:t>SPS limiting</a:t>
            </a:r>
          </a:p>
        </p:txBody>
      </p:sp>
      <p:sp>
        <p:nvSpPr>
          <p:cNvPr id="8" name="TextBox 7"/>
          <p:cNvSpPr txBox="1"/>
          <p:nvPr/>
        </p:nvSpPr>
        <p:spPr>
          <a:xfrm>
            <a:off x="3857215" y="4248948"/>
            <a:ext cx="1047531" cy="369332"/>
          </a:xfrm>
          <a:prstGeom prst="rect">
            <a:avLst/>
          </a:prstGeom>
          <a:noFill/>
        </p:spPr>
        <p:txBody>
          <a:bodyPr wrap="none" rtlCol="0">
            <a:spAutoFit/>
          </a:bodyPr>
          <a:lstStyle/>
          <a:p>
            <a:r>
              <a:rPr lang="en-US" dirty="0"/>
              <a:t>optimum</a:t>
            </a:r>
          </a:p>
        </p:txBody>
      </p:sp>
      <p:sp>
        <p:nvSpPr>
          <p:cNvPr id="12" name="Title 1"/>
          <p:cNvSpPr>
            <a:spLocks noGrp="1"/>
          </p:cNvSpPr>
          <p:nvPr>
            <p:ph type="title"/>
          </p:nvPr>
        </p:nvSpPr>
        <p:spPr>
          <a:xfrm>
            <a:off x="457200" y="-164554"/>
            <a:ext cx="8229600" cy="857250"/>
          </a:xfrm>
        </p:spPr>
        <p:txBody>
          <a:bodyPr/>
          <a:lstStyle/>
          <a:p>
            <a:r>
              <a:rPr lang="en-US" dirty="0"/>
              <a:t>Example result: Kr</a:t>
            </a:r>
          </a:p>
        </p:txBody>
      </p:sp>
      <p:sp>
        <p:nvSpPr>
          <p:cNvPr id="13" name="Footer Placeholder 2"/>
          <p:cNvSpPr>
            <a:spLocks noGrp="1"/>
          </p:cNvSpPr>
          <p:nvPr>
            <p:ph type="ftr" sz="quarter" idx="11"/>
          </p:nvPr>
        </p:nvSpPr>
        <p:spPr>
          <a:xfrm>
            <a:off x="6084168" y="4782183"/>
            <a:ext cx="2895600" cy="273844"/>
          </a:xfrm>
        </p:spPr>
        <p:txBody>
          <a:bodyPr/>
          <a:lstStyle/>
          <a:p>
            <a:r>
              <a:rPr lang="en-US" dirty="0" smtClean="0"/>
              <a:t>R. Bruce, 2021.09.28</a:t>
            </a:r>
            <a:endParaRPr lang="en-US" dirty="0"/>
          </a:p>
        </p:txBody>
      </p:sp>
      <p:sp>
        <p:nvSpPr>
          <p:cNvPr id="14"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38</a:t>
            </a:fld>
            <a:endParaRPr lang="en-US" dirty="0"/>
          </a:p>
        </p:txBody>
      </p:sp>
    </p:spTree>
    <p:extLst>
      <p:ext uri="{BB962C8B-B14F-4D97-AF65-F5344CB8AC3E}">
        <p14:creationId xmlns:p14="http://schemas.microsoft.com/office/powerpoint/2010/main" val="176788646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t="50000" r="50000" b="25000"/>
          <a:stretch/>
        </p:blipFill>
        <p:spPr>
          <a:xfrm>
            <a:off x="2500173" y="2615207"/>
            <a:ext cx="4100267" cy="1285875"/>
          </a:xfrm>
          <a:prstGeom prst="rect">
            <a:avLst/>
          </a:prstGeom>
        </p:spPr>
      </p:pic>
      <p:sp>
        <p:nvSpPr>
          <p:cNvPr id="3" name="Content Placeholder 2"/>
          <p:cNvSpPr>
            <a:spLocks noGrp="1"/>
          </p:cNvSpPr>
          <p:nvPr>
            <p:ph idx="1"/>
          </p:nvPr>
        </p:nvSpPr>
        <p:spPr>
          <a:xfrm>
            <a:off x="457200" y="843558"/>
            <a:ext cx="8229600" cy="1543050"/>
          </a:xfrm>
        </p:spPr>
        <p:txBody>
          <a:bodyPr>
            <a:normAutofit fontScale="62500" lnSpcReduction="20000"/>
          </a:bodyPr>
          <a:lstStyle/>
          <a:p>
            <a:r>
              <a:rPr lang="en-US" sz="2000" dirty="0"/>
              <a:t>Example result: Krypton</a:t>
            </a:r>
          </a:p>
          <a:p>
            <a:r>
              <a:rPr lang="en-US" sz="2200" dirty="0"/>
              <a:t>Going to case 4 (LEIR/PS stripping AND no PS splitting, light green) =&gt; For the RHS part where LEIR is limiting, we can get a higher bunch intensity into the SPS than in case 2, since we don’t divide by two in PS</a:t>
            </a:r>
          </a:p>
          <a:p>
            <a:r>
              <a:rPr lang="en-US" sz="2200" dirty="0"/>
              <a:t>“Plateau” where SPS becomes limiting (but with much higher LHC bunch intensity than before, hence much further to the left!)</a:t>
            </a:r>
          </a:p>
          <a:p>
            <a:r>
              <a:rPr lang="en-US" sz="2200" dirty="0"/>
              <a:t>Slightly lower intensity than blue line to the right due to intensity loss in stripping between LEIR and PS</a:t>
            </a:r>
          </a:p>
        </p:txBody>
      </p:sp>
      <p:cxnSp>
        <p:nvCxnSpPr>
          <p:cNvPr id="7" name="Straight Connector 6"/>
          <p:cNvCxnSpPr/>
          <p:nvPr/>
        </p:nvCxnSpPr>
        <p:spPr>
          <a:xfrm flipV="1">
            <a:off x="3924820" y="2558057"/>
            <a:ext cx="0" cy="171450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191000" y="4043957"/>
            <a:ext cx="1334020" cy="369332"/>
          </a:xfrm>
          <a:prstGeom prst="rect">
            <a:avLst/>
          </a:prstGeom>
          <a:noFill/>
        </p:spPr>
        <p:txBody>
          <a:bodyPr wrap="none" rtlCol="0">
            <a:spAutoFit/>
          </a:bodyPr>
          <a:lstStyle/>
          <a:p>
            <a:r>
              <a:rPr lang="en-US" dirty="0"/>
              <a:t>LEIR limiting</a:t>
            </a:r>
          </a:p>
        </p:txBody>
      </p:sp>
      <p:sp>
        <p:nvSpPr>
          <p:cNvPr id="10" name="TextBox 9"/>
          <p:cNvSpPr txBox="1"/>
          <p:nvPr/>
        </p:nvSpPr>
        <p:spPr>
          <a:xfrm>
            <a:off x="2438400" y="4043957"/>
            <a:ext cx="1271502" cy="369332"/>
          </a:xfrm>
          <a:prstGeom prst="rect">
            <a:avLst/>
          </a:prstGeom>
          <a:noFill/>
        </p:spPr>
        <p:txBody>
          <a:bodyPr wrap="none" rtlCol="0">
            <a:spAutoFit/>
          </a:bodyPr>
          <a:lstStyle/>
          <a:p>
            <a:r>
              <a:rPr lang="en-US" dirty="0"/>
              <a:t>SPS limiting</a:t>
            </a:r>
          </a:p>
        </p:txBody>
      </p:sp>
      <p:sp>
        <p:nvSpPr>
          <p:cNvPr id="8" name="Title 1"/>
          <p:cNvSpPr>
            <a:spLocks noGrp="1"/>
          </p:cNvSpPr>
          <p:nvPr>
            <p:ph type="title"/>
          </p:nvPr>
        </p:nvSpPr>
        <p:spPr>
          <a:xfrm>
            <a:off x="457200" y="-164554"/>
            <a:ext cx="8229600" cy="857250"/>
          </a:xfrm>
        </p:spPr>
        <p:txBody>
          <a:bodyPr/>
          <a:lstStyle/>
          <a:p>
            <a:r>
              <a:rPr lang="en-US" dirty="0"/>
              <a:t>Example result: Kr</a:t>
            </a:r>
          </a:p>
        </p:txBody>
      </p:sp>
      <p:sp>
        <p:nvSpPr>
          <p:cNvPr id="12" name="Footer Placeholder 2"/>
          <p:cNvSpPr>
            <a:spLocks noGrp="1"/>
          </p:cNvSpPr>
          <p:nvPr>
            <p:ph type="ftr" sz="quarter" idx="11"/>
          </p:nvPr>
        </p:nvSpPr>
        <p:spPr>
          <a:xfrm>
            <a:off x="6084168" y="4782183"/>
            <a:ext cx="2895600" cy="273844"/>
          </a:xfrm>
        </p:spPr>
        <p:txBody>
          <a:bodyPr/>
          <a:lstStyle/>
          <a:p>
            <a:r>
              <a:rPr lang="en-US" dirty="0" smtClean="0"/>
              <a:t>R. Bruce, 2021.09.28</a:t>
            </a:r>
            <a:endParaRPr lang="en-US" dirty="0"/>
          </a:p>
        </p:txBody>
      </p:sp>
      <p:sp>
        <p:nvSpPr>
          <p:cNvPr id="13"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39</a:t>
            </a:fld>
            <a:endParaRPr lang="en-US" dirty="0"/>
          </a:p>
        </p:txBody>
      </p:sp>
    </p:spTree>
    <p:extLst>
      <p:ext uri="{BB962C8B-B14F-4D97-AF65-F5344CB8AC3E}">
        <p14:creationId xmlns:p14="http://schemas.microsoft.com/office/powerpoint/2010/main" val="29833521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74848" y="555526"/>
            <a:ext cx="8229600" cy="4320480"/>
          </a:xfrm>
        </p:spPr>
        <p:txBody>
          <a:bodyPr>
            <a:normAutofit fontScale="62500" lnSpcReduction="20000"/>
          </a:bodyPr>
          <a:lstStyle/>
          <a:p>
            <a:r>
              <a:rPr lang="en-US" dirty="0" smtClean="0"/>
              <a:t>In proposed ion runs beyond Run 4, </a:t>
            </a:r>
            <a:r>
              <a:rPr lang="en-US" dirty="0" smtClean="0">
                <a:solidFill>
                  <a:srgbClr val="0000FF"/>
                </a:solidFill>
              </a:rPr>
              <a:t>aim at </a:t>
            </a:r>
            <a:r>
              <a:rPr lang="en-US" dirty="0">
                <a:solidFill>
                  <a:srgbClr val="0000FF"/>
                </a:solidFill>
              </a:rPr>
              <a:t>significantly higher nucleon-nucleon luminosity</a:t>
            </a:r>
            <a:r>
              <a:rPr lang="en-US" dirty="0"/>
              <a:t> than with </a:t>
            </a:r>
            <a:r>
              <a:rPr lang="en-US" dirty="0" err="1" smtClean="0"/>
              <a:t>Pb-Pb</a:t>
            </a:r>
            <a:r>
              <a:rPr lang="en-US" dirty="0" smtClean="0"/>
              <a:t> in Run 3/HL-LHC</a:t>
            </a:r>
          </a:p>
          <a:p>
            <a:endParaRPr lang="en-US" dirty="0" smtClean="0"/>
          </a:p>
          <a:p>
            <a:r>
              <a:rPr lang="en-US" dirty="0" smtClean="0">
                <a:solidFill>
                  <a:srgbClr val="0000FF"/>
                </a:solidFill>
              </a:rPr>
              <a:t>New ALICE3 detector under study</a:t>
            </a:r>
            <a:r>
              <a:rPr lang="en-US" dirty="0" smtClean="0"/>
              <a:t>, and letter of intent under final preparation</a:t>
            </a:r>
          </a:p>
          <a:p>
            <a:pPr lvl="1"/>
            <a:r>
              <a:rPr lang="en-US" dirty="0" smtClean="0"/>
              <a:t>To be installed in LS4, aiming at digesting much higher ion luminosities in Run 5 and beyond</a:t>
            </a:r>
          </a:p>
          <a:p>
            <a:pPr lvl="1"/>
            <a:endParaRPr lang="en-US" dirty="0"/>
          </a:p>
          <a:p>
            <a:r>
              <a:rPr lang="en-US" dirty="0" smtClean="0">
                <a:solidFill>
                  <a:srgbClr val="FF0000"/>
                </a:solidFill>
              </a:rPr>
              <a:t>Not easy to gain significant factors in </a:t>
            </a:r>
            <a:r>
              <a:rPr lang="en-US" dirty="0" err="1" smtClean="0">
                <a:solidFill>
                  <a:srgbClr val="FF0000"/>
                </a:solidFill>
              </a:rPr>
              <a:t>Pb-Pb</a:t>
            </a:r>
            <a:r>
              <a:rPr lang="en-US" dirty="0" smtClean="0">
                <a:solidFill>
                  <a:srgbClr val="FF0000"/>
                </a:solidFill>
              </a:rPr>
              <a:t> luminosity</a:t>
            </a:r>
          </a:p>
          <a:p>
            <a:pPr lvl="1"/>
            <a:r>
              <a:rPr lang="en-US" dirty="0" smtClean="0"/>
              <a:t>Many optimizations done in the injectors in previous runs </a:t>
            </a:r>
            <a:r>
              <a:rPr lang="en-US" dirty="0"/>
              <a:t>resulting in </a:t>
            </a:r>
            <a:r>
              <a:rPr lang="en-US" dirty="0">
                <a:solidFill>
                  <a:srgbClr val="0000FF"/>
                </a:solidFill>
              </a:rPr>
              <a:t>factor ~3 higher bunch intensities in 2018 than the LHC than in the design </a:t>
            </a:r>
            <a:r>
              <a:rPr lang="en-US" dirty="0" smtClean="0">
                <a:solidFill>
                  <a:srgbClr val="0000FF"/>
                </a:solidFill>
              </a:rPr>
              <a:t>report</a:t>
            </a:r>
            <a:r>
              <a:rPr lang="en-US" dirty="0" smtClean="0"/>
              <a:t> </a:t>
            </a:r>
          </a:p>
          <a:p>
            <a:pPr lvl="1"/>
            <a:r>
              <a:rPr lang="en-US" dirty="0" smtClean="0"/>
              <a:t>Only remaining upgrade for HL-LHC performance is SPS </a:t>
            </a:r>
            <a:r>
              <a:rPr lang="en-US" dirty="0" err="1" smtClean="0"/>
              <a:t>slipstacking</a:t>
            </a:r>
            <a:r>
              <a:rPr lang="en-US" dirty="0" smtClean="0"/>
              <a:t> – to be implemented in Run 3 </a:t>
            </a:r>
          </a:p>
          <a:p>
            <a:pPr lvl="1"/>
            <a:r>
              <a:rPr lang="en-US" dirty="0" smtClean="0"/>
              <a:t>No obvious lever arms are left for large future luminosity gains</a:t>
            </a:r>
          </a:p>
          <a:p>
            <a:endParaRPr lang="en-US" dirty="0" smtClean="0"/>
          </a:p>
          <a:p>
            <a:r>
              <a:rPr lang="en-US" dirty="0" smtClean="0"/>
              <a:t>Could potentially achieve </a:t>
            </a:r>
            <a:r>
              <a:rPr lang="en-US" dirty="0" smtClean="0">
                <a:solidFill>
                  <a:srgbClr val="0000FF"/>
                </a:solidFill>
              </a:rPr>
              <a:t>higher nucleon-nucleon luminosities with other (lighter) ion species</a:t>
            </a:r>
          </a:p>
          <a:p>
            <a:pPr lvl="1"/>
            <a:r>
              <a:rPr lang="en-US" dirty="0" smtClean="0"/>
              <a:t>Potential to achieve higher bunch intensities from the injectors, and higher NN luminosity</a:t>
            </a:r>
          </a:p>
          <a:p>
            <a:pPr lvl="1"/>
            <a:r>
              <a:rPr lang="en-US" dirty="0" smtClean="0"/>
              <a:t>Electromagnetic cross sections in the LHC collisions scale with powers of the charge – will be less limiting</a:t>
            </a:r>
          </a:p>
          <a:p>
            <a:pPr lvl="1"/>
            <a:endParaRPr lang="en-US" dirty="0" smtClean="0"/>
          </a:p>
          <a:p>
            <a:pPr lvl="2"/>
            <a:endParaRPr lang="en-US" dirty="0" smtClean="0"/>
          </a:p>
          <a:p>
            <a:endParaRPr lang="en-US" dirty="0"/>
          </a:p>
        </p:txBody>
      </p:sp>
      <p:sp>
        <p:nvSpPr>
          <p:cNvPr id="3" name="Footer Placeholder 2"/>
          <p:cNvSpPr>
            <a:spLocks noGrp="1"/>
          </p:cNvSpPr>
          <p:nvPr>
            <p:ph type="ftr" sz="quarter" idx="11"/>
          </p:nvPr>
        </p:nvSpPr>
        <p:spPr/>
        <p:txBody>
          <a:bodyPr/>
          <a:lstStyle/>
          <a:p>
            <a:r>
              <a:rPr lang="en-US" dirty="0" smtClean="0"/>
              <a:t>R. Bruce, 2021.09.28</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4</a:t>
            </a:fld>
            <a:endParaRPr lang="en-US" dirty="0"/>
          </a:p>
        </p:txBody>
      </p:sp>
      <p:sp>
        <p:nvSpPr>
          <p:cNvPr id="5" name="Title 4"/>
          <p:cNvSpPr>
            <a:spLocks noGrp="1"/>
          </p:cNvSpPr>
          <p:nvPr>
            <p:ph type="title"/>
          </p:nvPr>
        </p:nvSpPr>
        <p:spPr/>
        <p:txBody>
          <a:bodyPr/>
          <a:lstStyle/>
          <a:p>
            <a:r>
              <a:rPr lang="en-US" dirty="0" smtClean="0"/>
              <a:t>Ion operation beyond Run 4</a:t>
            </a:r>
            <a:endParaRPr lang="en-US" dirty="0"/>
          </a:p>
        </p:txBody>
      </p:sp>
    </p:spTree>
    <p:extLst>
      <p:ext uri="{BB962C8B-B14F-4D97-AF65-F5344CB8AC3E}">
        <p14:creationId xmlns:p14="http://schemas.microsoft.com/office/powerpoint/2010/main" val="1903718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fade">
                                      <p:cBhvr>
                                        <p:cTn id="15" dur="500"/>
                                        <p:tgtEl>
                                          <p:spTgt spid="2">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txEl>
                                              <p:pRg st="5" end="5"/>
                                            </p:txEl>
                                          </p:spTgt>
                                        </p:tgtEl>
                                        <p:attrNameLst>
                                          <p:attrName>style.visibility</p:attrName>
                                        </p:attrNameLst>
                                      </p:cBhvr>
                                      <p:to>
                                        <p:strVal val="visible"/>
                                      </p:to>
                                    </p:set>
                                    <p:animEffect transition="in" filter="fade">
                                      <p:cBhvr>
                                        <p:cTn id="20" dur="500"/>
                                        <p:tgtEl>
                                          <p:spTgt spid="2">
                                            <p:txEl>
                                              <p:pRg st="5" end="5"/>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animEffect transition="in" filter="fade">
                                      <p:cBhvr>
                                        <p:cTn id="23" dur="500"/>
                                        <p:tgtEl>
                                          <p:spTgt spid="2">
                                            <p:txEl>
                                              <p:pRg st="6" end="6"/>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
                                            <p:txEl>
                                              <p:pRg st="7" end="7"/>
                                            </p:txEl>
                                          </p:spTgt>
                                        </p:tgtEl>
                                        <p:attrNameLst>
                                          <p:attrName>style.visibility</p:attrName>
                                        </p:attrNameLst>
                                      </p:cBhvr>
                                      <p:to>
                                        <p:strVal val="visible"/>
                                      </p:to>
                                    </p:set>
                                    <p:animEffect transition="in" filter="fade">
                                      <p:cBhvr>
                                        <p:cTn id="26" dur="500"/>
                                        <p:tgtEl>
                                          <p:spTgt spid="2">
                                            <p:txEl>
                                              <p:pRg st="7" end="7"/>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
                                            <p:txEl>
                                              <p:pRg st="8" end="8"/>
                                            </p:txEl>
                                          </p:spTgt>
                                        </p:tgtEl>
                                        <p:attrNameLst>
                                          <p:attrName>style.visibility</p:attrName>
                                        </p:attrNameLst>
                                      </p:cBhvr>
                                      <p:to>
                                        <p:strVal val="visible"/>
                                      </p:to>
                                    </p:set>
                                    <p:animEffect transition="in" filter="fade">
                                      <p:cBhvr>
                                        <p:cTn id="29" dur="500"/>
                                        <p:tgtEl>
                                          <p:spTgt spid="2">
                                            <p:txEl>
                                              <p:pRg st="8" end="8"/>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
                                            <p:txEl>
                                              <p:pRg st="10" end="10"/>
                                            </p:txEl>
                                          </p:spTgt>
                                        </p:tgtEl>
                                        <p:attrNameLst>
                                          <p:attrName>style.visibility</p:attrName>
                                        </p:attrNameLst>
                                      </p:cBhvr>
                                      <p:to>
                                        <p:strVal val="visible"/>
                                      </p:to>
                                    </p:set>
                                    <p:animEffect transition="in" filter="fade">
                                      <p:cBhvr>
                                        <p:cTn id="34" dur="500"/>
                                        <p:tgtEl>
                                          <p:spTgt spid="2">
                                            <p:txEl>
                                              <p:pRg st="10" end="1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11" end="11"/>
                                            </p:txEl>
                                          </p:spTgt>
                                        </p:tgtEl>
                                        <p:attrNameLst>
                                          <p:attrName>style.visibility</p:attrName>
                                        </p:attrNameLst>
                                      </p:cBhvr>
                                      <p:to>
                                        <p:strVal val="visible"/>
                                      </p:to>
                                    </p:set>
                                    <p:animEffect transition="in" filter="fade">
                                      <p:cBhvr>
                                        <p:cTn id="37" dur="500"/>
                                        <p:tgtEl>
                                          <p:spTgt spid="2">
                                            <p:txEl>
                                              <p:pRg st="11" end="1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2" end="12"/>
                                            </p:txEl>
                                          </p:spTgt>
                                        </p:tgtEl>
                                        <p:attrNameLst>
                                          <p:attrName>style.visibility</p:attrName>
                                        </p:attrNameLst>
                                      </p:cBhvr>
                                      <p:to>
                                        <p:strVal val="visible"/>
                                      </p:to>
                                    </p:set>
                                    <p:animEffect transition="in" filter="fade">
                                      <p:cBhvr>
                                        <p:cTn id="40" dur="500"/>
                                        <p:tgtEl>
                                          <p:spTgt spid="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5940152" cy="5147680"/>
          </a:xfrm>
        </p:spPr>
      </p:pic>
      <p:sp>
        <p:nvSpPr>
          <p:cNvPr id="4" name="Slide Number Placeholder 3"/>
          <p:cNvSpPr>
            <a:spLocks noGrp="1"/>
          </p:cNvSpPr>
          <p:nvPr>
            <p:ph type="sldNum" sz="quarter" idx="12"/>
          </p:nvPr>
        </p:nvSpPr>
        <p:spPr/>
        <p:txBody>
          <a:bodyPr/>
          <a:lstStyle/>
          <a:p>
            <a:fld id="{BC8291BA-05D0-43F0-B4B0-79AA4A408B04}" type="slidenum">
              <a:rPr lang="en-US" smtClean="0"/>
              <a:t>40</a:t>
            </a:fld>
            <a:endParaRPr lang="en-US" dirty="0"/>
          </a:p>
        </p:txBody>
      </p:sp>
      <p:sp>
        <p:nvSpPr>
          <p:cNvPr id="7" name="TextBox 6"/>
          <p:cNvSpPr txBox="1"/>
          <p:nvPr/>
        </p:nvSpPr>
        <p:spPr>
          <a:xfrm>
            <a:off x="5940152" y="627534"/>
            <a:ext cx="2952328" cy="3970318"/>
          </a:xfrm>
          <a:prstGeom prst="rect">
            <a:avLst/>
          </a:prstGeom>
          <a:noFill/>
        </p:spPr>
        <p:txBody>
          <a:bodyPr wrap="square" rtlCol="0">
            <a:spAutoFit/>
          </a:bodyPr>
          <a:lstStyle/>
          <a:p>
            <a:pPr marL="285750" indent="-285750">
              <a:buFont typeface="Arial" panose="020B0604020202020204" pitchFamily="34" charset="0"/>
              <a:buChar char="•"/>
            </a:pPr>
            <a:r>
              <a:rPr lang="en-US" dirty="0"/>
              <a:t>Limits from LEIR and SPS – standard case with splitting and without LEIR/PS stripping</a:t>
            </a:r>
          </a:p>
          <a:p>
            <a:pPr marL="285750" indent="-285750">
              <a:buFont typeface="Arial" panose="020B0604020202020204" pitchFamily="34" charset="0"/>
              <a:buChar char="•"/>
            </a:pPr>
            <a:r>
              <a:rPr lang="en-US" dirty="0"/>
              <a:t>Conflicting requirements from LEIR and SPS seen similarly as for the charge state variation</a:t>
            </a:r>
          </a:p>
          <a:p>
            <a:pPr marL="285750" indent="-285750">
              <a:buFont typeface="Arial" panose="020B0604020202020204" pitchFamily="34" charset="0"/>
              <a:buChar char="•"/>
            </a:pPr>
            <a:r>
              <a:rPr lang="en-US" dirty="0"/>
              <a:t>Most ions are limited in LEIR</a:t>
            </a:r>
          </a:p>
          <a:p>
            <a:pPr marL="285750" indent="-285750">
              <a:buFont typeface="Arial" panose="020B0604020202020204" pitchFamily="34" charset="0"/>
              <a:buChar char="•"/>
            </a:pPr>
            <a:r>
              <a:rPr lang="en-US" dirty="0"/>
              <a:t>A limited gain can sometimes be obtained by selecting a different stable isotope (red dots)</a:t>
            </a:r>
          </a:p>
        </p:txBody>
      </p:sp>
      <p:sp>
        <p:nvSpPr>
          <p:cNvPr id="2" name="TextBox 1"/>
          <p:cNvSpPr txBox="1"/>
          <p:nvPr/>
        </p:nvSpPr>
        <p:spPr>
          <a:xfrm>
            <a:off x="6084168" y="-164554"/>
            <a:ext cx="2789418" cy="707886"/>
          </a:xfrm>
          <a:prstGeom prst="rect">
            <a:avLst/>
          </a:prstGeom>
          <a:noFill/>
        </p:spPr>
        <p:txBody>
          <a:bodyPr wrap="none" rtlCol="0">
            <a:spAutoFit/>
          </a:bodyPr>
          <a:lstStyle/>
          <a:p>
            <a:r>
              <a:rPr lang="en-US" sz="4000" dirty="0" smtClean="0">
                <a:solidFill>
                  <a:schemeClr val="bg1"/>
                </a:solidFill>
              </a:rPr>
              <a:t>Isotope scan</a:t>
            </a:r>
            <a:endParaRPr lang="en-US" sz="4000" dirty="0">
              <a:solidFill>
                <a:schemeClr val="bg1"/>
              </a:solidFill>
            </a:endParaRPr>
          </a:p>
        </p:txBody>
      </p:sp>
    </p:spTree>
    <p:extLst>
      <p:ext uri="{BB962C8B-B14F-4D97-AF65-F5344CB8AC3E}">
        <p14:creationId xmlns:p14="http://schemas.microsoft.com/office/powerpoint/2010/main" val="10975511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C8291BA-05D0-43F0-B4B0-79AA4A408B04}" type="slidenum">
              <a:rPr lang="en-US" smtClean="0"/>
              <a:t>41</a:t>
            </a:fld>
            <a:endParaRPr lang="en-US" dirty="0"/>
          </a:p>
        </p:txBody>
      </p:sp>
      <p:sp>
        <p:nvSpPr>
          <p:cNvPr id="5" name="Title 4"/>
          <p:cNvSpPr>
            <a:spLocks noGrp="1"/>
          </p:cNvSpPr>
          <p:nvPr>
            <p:ph type="title"/>
          </p:nvPr>
        </p:nvSpPr>
        <p:spPr/>
        <p:txBody>
          <a:bodyPr/>
          <a:lstStyle/>
          <a:p>
            <a:r>
              <a:rPr lang="en-US" dirty="0"/>
              <a:t>LHC bunch intensity </a:t>
            </a:r>
            <a:r>
              <a:rPr lang="en-US" dirty="0" smtClean="0"/>
              <a:t>comparisons; isotope scan</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82" y="686176"/>
            <a:ext cx="7909560" cy="1257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2051720" y="411510"/>
            <a:ext cx="5100627" cy="369332"/>
          </a:xfrm>
          <a:prstGeom prst="rect">
            <a:avLst/>
          </a:prstGeom>
          <a:noFill/>
        </p:spPr>
        <p:txBody>
          <a:bodyPr wrap="none" rtlCol="0">
            <a:spAutoFit/>
          </a:bodyPr>
          <a:lstStyle/>
          <a:p>
            <a:r>
              <a:rPr lang="en-US" dirty="0"/>
              <a:t>Standard case: with PS splitting, no LEIR/PS stripping</a:t>
            </a:r>
          </a:p>
        </p:txBody>
      </p:sp>
      <p:sp>
        <p:nvSpPr>
          <p:cNvPr id="9" name="TextBox 8"/>
          <p:cNvSpPr txBox="1"/>
          <p:nvPr/>
        </p:nvSpPr>
        <p:spPr>
          <a:xfrm>
            <a:off x="2051720" y="1983377"/>
            <a:ext cx="4038093" cy="369332"/>
          </a:xfrm>
          <a:prstGeom prst="rect">
            <a:avLst/>
          </a:prstGeom>
          <a:noFill/>
        </p:spPr>
        <p:txBody>
          <a:bodyPr wrap="none" rtlCol="0">
            <a:spAutoFit/>
          </a:bodyPr>
          <a:lstStyle/>
          <a:p>
            <a:r>
              <a:rPr lang="en-US" dirty="0"/>
              <a:t>Without PS splitting, no LEIR/PS stripping</a:t>
            </a:r>
          </a:p>
        </p:txBody>
      </p:sp>
      <p:sp>
        <p:nvSpPr>
          <p:cNvPr id="11" name="TextBox 10"/>
          <p:cNvSpPr txBox="1"/>
          <p:nvPr/>
        </p:nvSpPr>
        <p:spPr>
          <a:xfrm>
            <a:off x="2051720" y="3611893"/>
            <a:ext cx="4211217" cy="369332"/>
          </a:xfrm>
          <a:prstGeom prst="rect">
            <a:avLst/>
          </a:prstGeom>
          <a:noFill/>
        </p:spPr>
        <p:txBody>
          <a:bodyPr wrap="none" rtlCol="0">
            <a:spAutoFit/>
          </a:bodyPr>
          <a:lstStyle/>
          <a:p>
            <a:r>
              <a:rPr lang="en-US" dirty="0"/>
              <a:t>Without PS splitting, with LEIR/PS stripping</a:t>
            </a:r>
          </a:p>
        </p:txBody>
      </p:sp>
      <p:pic>
        <p:nvPicPr>
          <p:cNvPr id="614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46" y="3922204"/>
            <a:ext cx="7938135" cy="1234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261984"/>
            <a:ext cx="7898130" cy="1245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572941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27534"/>
            <a:ext cx="8229600" cy="2808312"/>
          </a:xfrm>
        </p:spPr>
        <p:txBody>
          <a:bodyPr>
            <a:normAutofit fontScale="62500" lnSpcReduction="20000"/>
          </a:bodyPr>
          <a:lstStyle/>
          <a:p>
            <a:r>
              <a:rPr lang="en-US" dirty="0"/>
              <a:t>Which are the most important factors in the luminosity gain when going from conservative to optimistic? </a:t>
            </a:r>
          </a:p>
          <a:p>
            <a:pPr lvl="1"/>
            <a:r>
              <a:rPr lang="en-US" dirty="0"/>
              <a:t>Performed intermediate studies, adding one effect at a time</a:t>
            </a:r>
          </a:p>
          <a:p>
            <a:pPr lvl="2"/>
            <a:r>
              <a:rPr lang="en-US" dirty="0"/>
              <a:t>First putting new optimistic bunch intensities, maintaining b*=0.5 m and op efficiency=0.5. Need then to increase turnaround time</a:t>
            </a:r>
          </a:p>
          <a:p>
            <a:pPr lvl="3"/>
            <a:r>
              <a:rPr lang="en-US" dirty="0"/>
              <a:t>John used 45 min filling time (see Cham17, slide 18). For shorter SPS trains, double this (i.e. add 45 min.), going to from 200 min to 245 min = 4.08 h </a:t>
            </a:r>
          </a:p>
          <a:p>
            <a:pPr lvl="2"/>
            <a:r>
              <a:rPr lang="en-US" dirty="0"/>
              <a:t>Then decrease b* to 40 cm</a:t>
            </a:r>
          </a:p>
          <a:p>
            <a:pPr lvl="2"/>
            <a:r>
              <a:rPr lang="en-US" dirty="0"/>
              <a:t>Then increase OP efficiency to 0.65</a:t>
            </a:r>
          </a:p>
          <a:p>
            <a:pPr lvl="2"/>
            <a:r>
              <a:rPr lang="en-US" dirty="0"/>
              <a:t>Then decrease turnaround time back to 3.33h as used initially</a:t>
            </a:r>
          </a:p>
          <a:p>
            <a:pPr lvl="2"/>
            <a:endParaRPr lang="en-US" dirty="0"/>
          </a:p>
          <a:p>
            <a:r>
              <a:rPr lang="en-US" dirty="0"/>
              <a:t>Resulting 1-month integrated luminosity improvement factors for each ion species</a:t>
            </a:r>
          </a:p>
        </p:txBody>
      </p:sp>
      <p:sp>
        <p:nvSpPr>
          <p:cNvPr id="3" name="Footer Placeholder 2"/>
          <p:cNvSpPr>
            <a:spLocks noGrp="1"/>
          </p:cNvSpPr>
          <p:nvPr>
            <p:ph type="ftr" sz="quarter" idx="11"/>
          </p:nvPr>
        </p:nvSpPr>
        <p:spPr/>
        <p:txBody>
          <a:bodyPr/>
          <a:lstStyle/>
          <a:p>
            <a:r>
              <a:rPr lang="en-US" dirty="0"/>
              <a:t>R. Bruce, </a:t>
            </a:r>
            <a:r>
              <a:rPr lang="en-US" dirty="0" smtClean="0"/>
              <a:t>2021.09.28</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42</a:t>
            </a:fld>
            <a:endParaRPr lang="en-US" dirty="0"/>
          </a:p>
        </p:txBody>
      </p:sp>
      <p:sp>
        <p:nvSpPr>
          <p:cNvPr id="5" name="Title 4"/>
          <p:cNvSpPr>
            <a:spLocks noGrp="1"/>
          </p:cNvSpPr>
          <p:nvPr>
            <p:ph type="title"/>
          </p:nvPr>
        </p:nvSpPr>
        <p:spPr/>
        <p:txBody>
          <a:bodyPr/>
          <a:lstStyle/>
          <a:p>
            <a:r>
              <a:rPr lang="en-US" dirty="0"/>
              <a:t>Understanding luminosity gains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4" y="3363838"/>
            <a:ext cx="9138605" cy="1080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115894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sz="2400" dirty="0"/>
              <a:t>Mean improvement factor for each change, averaged over all ions, in order of importance</a:t>
            </a:r>
          </a:p>
          <a:p>
            <a:endParaRPr lang="en-US" sz="2400" dirty="0"/>
          </a:p>
          <a:p>
            <a:endParaRPr lang="en-US" sz="2400" dirty="0"/>
          </a:p>
          <a:p>
            <a:endParaRPr lang="en-US" sz="2400" dirty="0"/>
          </a:p>
          <a:p>
            <a:r>
              <a:rPr lang="en-US" sz="2400" dirty="0"/>
              <a:t>The main gain clearly comes from the beam parameters, and the turnaround time is the least important one</a:t>
            </a:r>
          </a:p>
          <a:p>
            <a:pPr lvl="1"/>
            <a:r>
              <a:rPr lang="en-US" sz="2000" dirty="0"/>
              <a:t>But there are quite some differences between different ion species – see previous slide</a:t>
            </a:r>
          </a:p>
          <a:p>
            <a:r>
              <a:rPr lang="en-US" sz="2400" dirty="0"/>
              <a:t>Multiplied together, the LHC assumptions give 1.55 – still significantly smaller than the beam assumptions</a:t>
            </a:r>
          </a:p>
          <a:p>
            <a:r>
              <a:rPr lang="en-US" sz="2400" dirty="0"/>
              <a:t>Changing the order in which the effects are added doesn’t change the conclusions (percent level changes seen)</a:t>
            </a:r>
          </a:p>
        </p:txBody>
      </p:sp>
      <p:sp>
        <p:nvSpPr>
          <p:cNvPr id="3" name="Footer Placeholder 2"/>
          <p:cNvSpPr>
            <a:spLocks noGrp="1"/>
          </p:cNvSpPr>
          <p:nvPr>
            <p:ph type="ftr" sz="quarter" idx="11"/>
          </p:nvPr>
        </p:nvSpPr>
        <p:spPr/>
        <p:txBody>
          <a:bodyPr/>
          <a:lstStyle/>
          <a:p>
            <a:r>
              <a:rPr lang="en-US" dirty="0"/>
              <a:t>R. Bruce, </a:t>
            </a:r>
            <a:r>
              <a:rPr lang="en-US" dirty="0" smtClean="0"/>
              <a:t>2021.09.28</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43</a:t>
            </a:fld>
            <a:endParaRPr lang="en-US" dirty="0"/>
          </a:p>
        </p:txBody>
      </p:sp>
      <p:sp>
        <p:nvSpPr>
          <p:cNvPr id="5" name="Title 4"/>
          <p:cNvSpPr>
            <a:spLocks noGrp="1"/>
          </p:cNvSpPr>
          <p:nvPr>
            <p:ph type="title"/>
          </p:nvPr>
        </p:nvSpPr>
        <p:spPr/>
        <p:txBody>
          <a:bodyPr/>
          <a:lstStyle/>
          <a:p>
            <a:r>
              <a:rPr lang="en-US" dirty="0"/>
              <a:t>Summary of gain factors</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904" y="1203598"/>
            <a:ext cx="1552575"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09863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R. Bruce, 2021.09.28</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44</a:t>
            </a:fld>
            <a:endParaRPr lang="en-US" dirty="0"/>
          </a:p>
        </p:txBody>
      </p:sp>
      <p:sp>
        <p:nvSpPr>
          <p:cNvPr id="5" name="Title 4"/>
          <p:cNvSpPr>
            <a:spLocks noGrp="1"/>
          </p:cNvSpPr>
          <p:nvPr>
            <p:ph type="title"/>
          </p:nvPr>
        </p:nvSpPr>
        <p:spPr/>
        <p:txBody>
          <a:bodyPr/>
          <a:lstStyle/>
          <a:p>
            <a:r>
              <a:rPr lang="en-US" dirty="0" smtClean="0"/>
              <a:t>Luminosities if using Kr86 instead of Kr78</a:t>
            </a:r>
            <a:endParaRPr lang="en-US" dirty="0"/>
          </a:p>
        </p:txBody>
      </p:sp>
      <p:sp>
        <p:nvSpPr>
          <p:cNvPr id="6" name="TextBox 5"/>
          <p:cNvSpPr txBox="1"/>
          <p:nvPr/>
        </p:nvSpPr>
        <p:spPr>
          <a:xfrm>
            <a:off x="395536" y="627534"/>
            <a:ext cx="2438616" cy="369332"/>
          </a:xfrm>
          <a:prstGeom prst="rect">
            <a:avLst/>
          </a:prstGeom>
          <a:noFill/>
        </p:spPr>
        <p:txBody>
          <a:bodyPr wrap="none" rtlCol="0">
            <a:spAutoFit/>
          </a:bodyPr>
          <a:lstStyle/>
          <a:p>
            <a:r>
              <a:rPr lang="en-US" dirty="0" smtClean="0"/>
              <a:t>Peak rates, conservative</a:t>
            </a:r>
            <a:endParaRPr lang="en-US" dirty="0"/>
          </a:p>
        </p:txBody>
      </p:sp>
      <p:sp>
        <p:nvSpPr>
          <p:cNvPr id="9" name="TextBox 8"/>
          <p:cNvSpPr txBox="1"/>
          <p:nvPr/>
        </p:nvSpPr>
        <p:spPr>
          <a:xfrm>
            <a:off x="4932040" y="627534"/>
            <a:ext cx="2179764" cy="369332"/>
          </a:xfrm>
          <a:prstGeom prst="rect">
            <a:avLst/>
          </a:prstGeom>
          <a:noFill/>
        </p:spPr>
        <p:txBody>
          <a:bodyPr wrap="none" rtlCol="0">
            <a:spAutoFit/>
          </a:bodyPr>
          <a:lstStyle/>
          <a:p>
            <a:r>
              <a:rPr lang="en-US" dirty="0" smtClean="0"/>
              <a:t>Peak rates, optimistic</a:t>
            </a:r>
            <a:endParaRPr lang="en-US" dirty="0"/>
          </a:p>
        </p:txBody>
      </p:sp>
      <p:sp>
        <p:nvSpPr>
          <p:cNvPr id="10" name="TextBox 9"/>
          <p:cNvSpPr txBox="1"/>
          <p:nvPr/>
        </p:nvSpPr>
        <p:spPr>
          <a:xfrm>
            <a:off x="35496" y="2706474"/>
            <a:ext cx="4330544" cy="369332"/>
          </a:xfrm>
          <a:prstGeom prst="rect">
            <a:avLst/>
          </a:prstGeom>
          <a:noFill/>
        </p:spPr>
        <p:txBody>
          <a:bodyPr wrap="none" rtlCol="0">
            <a:spAutoFit/>
          </a:bodyPr>
          <a:lstStyle/>
          <a:p>
            <a:r>
              <a:rPr lang="en-US" dirty="0" smtClean="0"/>
              <a:t>Integrated 1-month luminosity, conservative</a:t>
            </a:r>
            <a:endParaRPr lang="en-US" dirty="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117" y="3003798"/>
            <a:ext cx="3248025" cy="149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4705952" y="2715766"/>
            <a:ext cx="4071692" cy="369332"/>
          </a:xfrm>
          <a:prstGeom prst="rect">
            <a:avLst/>
          </a:prstGeom>
          <a:noFill/>
        </p:spPr>
        <p:txBody>
          <a:bodyPr wrap="none" rtlCol="0">
            <a:spAutoFit/>
          </a:bodyPr>
          <a:lstStyle/>
          <a:p>
            <a:r>
              <a:rPr lang="en-US" dirty="0" smtClean="0"/>
              <a:t>Integrated 1-month luminosity, optimistic</a:t>
            </a:r>
            <a:endParaRPr lang="en-US" dirty="0"/>
          </a:p>
        </p:txBody>
      </p:sp>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3020541"/>
            <a:ext cx="3248025" cy="149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9" y="1062790"/>
            <a:ext cx="3960440" cy="1068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6016" y="1062790"/>
            <a:ext cx="3960440" cy="1068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333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555526"/>
            <a:ext cx="8712968" cy="4248472"/>
          </a:xfrm>
        </p:spPr>
        <p:txBody>
          <a:bodyPr>
            <a:normAutofit fontScale="55000" lnSpcReduction="20000"/>
          </a:bodyPr>
          <a:lstStyle/>
          <a:p>
            <a:pPr marL="342900" lvl="1" indent="-342900">
              <a:buFont typeface="Arial" panose="020B0604020202020204" pitchFamily="34" charset="0"/>
              <a:buChar char="•"/>
            </a:pPr>
            <a:r>
              <a:rPr lang="en-US" sz="2800" dirty="0"/>
              <a:t>Initial study </a:t>
            </a:r>
            <a:r>
              <a:rPr lang="en-US" sz="2800" dirty="0" smtClean="0"/>
              <a:t>of potential LHC performance done </a:t>
            </a:r>
            <a:r>
              <a:rPr lang="en-US" sz="2800" dirty="0"/>
              <a:t>in </a:t>
            </a:r>
            <a:r>
              <a:rPr lang="en-US" sz="2800" dirty="0" smtClean="0"/>
              <a:t>the WG5 </a:t>
            </a:r>
            <a:r>
              <a:rPr lang="en-US" sz="2800" dirty="0" smtClean="0">
                <a:hlinkClick r:id="rId2"/>
              </a:rPr>
              <a:t>yellow report</a:t>
            </a:r>
            <a:endParaRPr lang="en-US" sz="2800" dirty="0" smtClean="0"/>
          </a:p>
          <a:p>
            <a:pPr marL="342900" lvl="1" indent="-342900">
              <a:buFont typeface="Arial" panose="020B0604020202020204" pitchFamily="34" charset="0"/>
              <a:buChar char="•"/>
            </a:pPr>
            <a:endParaRPr lang="en-US" sz="2800" dirty="0" smtClean="0"/>
          </a:p>
          <a:p>
            <a:pPr marL="342900" lvl="1" indent="-342900">
              <a:buFont typeface="Arial" panose="020B0604020202020204" pitchFamily="34" charset="0"/>
              <a:buChar char="•"/>
            </a:pPr>
            <a:r>
              <a:rPr lang="en-US" sz="2800" dirty="0" smtClean="0"/>
              <a:t>LHC bunch intensity for lighter species based on simple empiric scaling with the ion charge</a:t>
            </a:r>
          </a:p>
          <a:p>
            <a:pPr marL="342900" lvl="1" indent="-342900">
              <a:buFont typeface="Arial" panose="020B0604020202020204" pitchFamily="34" charset="0"/>
              <a:buChar char="•"/>
            </a:pPr>
            <a:endParaRPr lang="en-US" sz="2800" dirty="0" smtClean="0"/>
          </a:p>
          <a:p>
            <a:pPr marL="342900" lvl="1" indent="-342900">
              <a:buFont typeface="Arial" panose="020B0604020202020204" pitchFamily="34" charset="0"/>
              <a:buChar char="•"/>
            </a:pPr>
            <a:endParaRPr lang="en-US" sz="2800" dirty="0"/>
          </a:p>
          <a:p>
            <a:pPr marL="342900" lvl="1" indent="-342900">
              <a:buFont typeface="Arial" panose="020B0604020202020204" pitchFamily="34" charset="0"/>
              <a:buChar char="•"/>
            </a:pPr>
            <a:endParaRPr lang="en-US" sz="2800" dirty="0"/>
          </a:p>
          <a:p>
            <a:pPr marL="342900" lvl="1" indent="-342900">
              <a:buFont typeface="Arial" panose="020B0604020202020204" pitchFamily="34" charset="0"/>
              <a:buChar char="•"/>
            </a:pPr>
            <a:endParaRPr lang="en-US" sz="2800" dirty="0" smtClean="0"/>
          </a:p>
          <a:p>
            <a:pPr marL="342900" lvl="1" indent="-342900">
              <a:buFont typeface="Arial" panose="020B0604020202020204" pitchFamily="34" charset="0"/>
              <a:buChar char="•"/>
            </a:pPr>
            <a:r>
              <a:rPr lang="en-US" sz="2800" dirty="0" smtClean="0"/>
              <a:t>Exponent </a:t>
            </a:r>
            <a:r>
              <a:rPr lang="en-US" sz="2800" dirty="0"/>
              <a:t>p fitted to </a:t>
            </a:r>
            <a:r>
              <a:rPr lang="en-US" sz="2800" dirty="0" smtClean="0"/>
              <a:t>data </a:t>
            </a:r>
            <a:r>
              <a:rPr lang="en-US" sz="2800" dirty="0"/>
              <a:t>from a few species used for SPS fixed target </a:t>
            </a:r>
            <a:r>
              <a:rPr lang="en-US" sz="2800" dirty="0" smtClean="0"/>
              <a:t>experiments =&gt; p=1.9</a:t>
            </a:r>
          </a:p>
          <a:p>
            <a:pPr marL="742950" lvl="2" indent="-342900"/>
            <a:r>
              <a:rPr lang="en-US" dirty="0" smtClean="0"/>
              <a:t>Experience with </a:t>
            </a:r>
            <a:r>
              <a:rPr lang="en-US" dirty="0" err="1" smtClean="0"/>
              <a:t>Xe</a:t>
            </a:r>
            <a:r>
              <a:rPr lang="en-US" dirty="0" smtClean="0"/>
              <a:t> beams =&gt; p=0.75</a:t>
            </a:r>
          </a:p>
          <a:p>
            <a:pPr marL="742950" lvl="2" indent="-342900"/>
            <a:r>
              <a:rPr lang="en-US" dirty="0" smtClean="0"/>
              <a:t>Yellow report gave estimated bunch populations for a range of ions for a range of p-values</a:t>
            </a:r>
          </a:p>
          <a:p>
            <a:pPr marL="342900" lvl="1" indent="-342900">
              <a:buFont typeface="Arial" panose="020B0604020202020204" pitchFamily="34" charset="0"/>
              <a:buChar char="•"/>
            </a:pPr>
            <a:endParaRPr lang="en-US" sz="2800" dirty="0" smtClean="0"/>
          </a:p>
          <a:p>
            <a:pPr marL="342900" lvl="1" indent="-342900">
              <a:buFont typeface="Arial" panose="020B0604020202020204" pitchFamily="34" charset="0"/>
              <a:buChar char="•"/>
            </a:pPr>
            <a:r>
              <a:rPr lang="en-US" sz="2800" dirty="0" smtClean="0"/>
              <a:t>LHC performance based on analytic model for luminosity, not accounting for the realistic beam evolution </a:t>
            </a:r>
          </a:p>
          <a:p>
            <a:pPr marL="342900" lvl="1" indent="-342900">
              <a:buFont typeface="Arial" panose="020B0604020202020204" pitchFamily="34" charset="0"/>
              <a:buChar char="•"/>
            </a:pPr>
            <a:endParaRPr lang="en-US" sz="2800" dirty="0"/>
          </a:p>
          <a:p>
            <a:pPr marL="342900" lvl="1" indent="-342900">
              <a:buFont typeface="Arial" panose="020B0604020202020204" pitchFamily="34" charset="0"/>
              <a:buChar char="•"/>
            </a:pPr>
            <a:r>
              <a:rPr lang="en-US" sz="2800" dirty="0" smtClean="0"/>
              <a:t>Yellow report i</a:t>
            </a:r>
            <a:r>
              <a:rPr lang="en-US" sz="2900" dirty="0" smtClean="0"/>
              <a:t>ndicated </a:t>
            </a:r>
            <a:r>
              <a:rPr lang="en-US" sz="2900" dirty="0"/>
              <a:t>a </a:t>
            </a:r>
            <a:r>
              <a:rPr lang="en-US" sz="2900" dirty="0" smtClean="0"/>
              <a:t>large </a:t>
            </a:r>
            <a:r>
              <a:rPr lang="en-US" sz="2900" dirty="0"/>
              <a:t>gain </a:t>
            </a:r>
            <a:r>
              <a:rPr lang="en-US" sz="2900" dirty="0" smtClean="0"/>
              <a:t>in bunch intensity, and LHC integrated luminosity, for </a:t>
            </a:r>
            <a:r>
              <a:rPr lang="en-US" sz="2900" dirty="0"/>
              <a:t>the lightest ion species</a:t>
            </a:r>
          </a:p>
          <a:p>
            <a:pPr marL="342900" lvl="1" indent="-342900">
              <a:buFont typeface="Arial" panose="020B0604020202020204" pitchFamily="34" charset="0"/>
              <a:buChar char="•"/>
            </a:pPr>
            <a:endParaRPr lang="en-US" dirty="0"/>
          </a:p>
        </p:txBody>
      </p:sp>
      <p:sp>
        <p:nvSpPr>
          <p:cNvPr id="3" name="Footer Placeholder 2"/>
          <p:cNvSpPr>
            <a:spLocks noGrp="1"/>
          </p:cNvSpPr>
          <p:nvPr>
            <p:ph type="ftr" sz="quarter" idx="11"/>
          </p:nvPr>
        </p:nvSpPr>
        <p:spPr/>
        <p:txBody>
          <a:bodyPr/>
          <a:lstStyle/>
          <a:p>
            <a:r>
              <a:rPr lang="en-US" dirty="0" smtClean="0"/>
              <a:t>R. Bruce, 2021.09.28</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5</a:t>
            </a:fld>
            <a:endParaRPr lang="en-US" dirty="0"/>
          </a:p>
        </p:txBody>
      </p:sp>
      <p:sp>
        <p:nvSpPr>
          <p:cNvPr id="5" name="Title 4"/>
          <p:cNvSpPr>
            <a:spLocks noGrp="1"/>
          </p:cNvSpPr>
          <p:nvPr>
            <p:ph type="title"/>
          </p:nvPr>
        </p:nvSpPr>
        <p:spPr/>
        <p:txBody>
          <a:bodyPr/>
          <a:lstStyle/>
          <a:p>
            <a:r>
              <a:rPr lang="en-US" dirty="0" smtClean="0"/>
              <a:t>Performance with lighter ions: WG5</a:t>
            </a:r>
            <a:endParaRPr lang="en-US"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8259"/>
          <a:stretch/>
        </p:blipFill>
        <p:spPr bwMode="auto">
          <a:xfrm>
            <a:off x="2483768" y="1446765"/>
            <a:ext cx="3384376" cy="615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44604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500"/>
                                        <p:tgtEl>
                                          <p:spTgt spid="102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txEl>
                                              <p:pRg st="7" end="7"/>
                                            </p:txEl>
                                          </p:spTgt>
                                        </p:tgtEl>
                                        <p:attrNameLst>
                                          <p:attrName>style.visibility</p:attrName>
                                        </p:attrNameLst>
                                      </p:cBhvr>
                                      <p:to>
                                        <p:strVal val="visible"/>
                                      </p:to>
                                    </p:set>
                                    <p:animEffect transition="in" filter="fade">
                                      <p:cBhvr>
                                        <p:cTn id="20" dur="500"/>
                                        <p:tgtEl>
                                          <p:spTgt spid="2">
                                            <p:txEl>
                                              <p:pRg st="7" end="7"/>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animEffect transition="in" filter="fade">
                                      <p:cBhvr>
                                        <p:cTn id="23" dur="500"/>
                                        <p:tgtEl>
                                          <p:spTgt spid="2">
                                            <p:txEl>
                                              <p:pRg st="8" end="8"/>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
                                            <p:txEl>
                                              <p:pRg st="9" end="9"/>
                                            </p:txEl>
                                          </p:spTgt>
                                        </p:tgtEl>
                                        <p:attrNameLst>
                                          <p:attrName>style.visibility</p:attrName>
                                        </p:attrNameLst>
                                      </p:cBhvr>
                                      <p:to>
                                        <p:strVal val="visible"/>
                                      </p:to>
                                    </p:set>
                                    <p:animEffect transition="in" filter="fade">
                                      <p:cBhvr>
                                        <p:cTn id="26" dur="500"/>
                                        <p:tgtEl>
                                          <p:spTgt spid="2">
                                            <p:txEl>
                                              <p:pRg st="9" end="9"/>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
                                            <p:txEl>
                                              <p:pRg st="11" end="11"/>
                                            </p:txEl>
                                          </p:spTgt>
                                        </p:tgtEl>
                                        <p:attrNameLst>
                                          <p:attrName>style.visibility</p:attrName>
                                        </p:attrNameLst>
                                      </p:cBhvr>
                                      <p:to>
                                        <p:strVal val="visible"/>
                                      </p:to>
                                    </p:set>
                                    <p:animEffect transition="in" filter="fade">
                                      <p:cBhvr>
                                        <p:cTn id="31" dur="500"/>
                                        <p:tgtEl>
                                          <p:spTgt spid="2">
                                            <p:txEl>
                                              <p:pRg st="11" end="11"/>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
                                            <p:txEl>
                                              <p:pRg st="13" end="13"/>
                                            </p:txEl>
                                          </p:spTgt>
                                        </p:tgtEl>
                                        <p:attrNameLst>
                                          <p:attrName>style.visibility</p:attrName>
                                        </p:attrNameLst>
                                      </p:cBhvr>
                                      <p:to>
                                        <p:strVal val="visible"/>
                                      </p:to>
                                    </p:set>
                                    <p:animEffect transition="in" filter="fade">
                                      <p:cBhvr>
                                        <p:cTn id="36" dur="500"/>
                                        <p:tgtEl>
                                          <p:spTgt spid="2">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dirty="0" smtClean="0"/>
              <a:t>Previous numbers – WG5</a:t>
            </a:r>
            <a:endParaRPr lang="en-US" dirty="0"/>
          </a:p>
        </p:txBody>
      </p:sp>
      <p:sp>
        <p:nvSpPr>
          <p:cNvPr id="5" name="Footer Placeholder 4"/>
          <p:cNvSpPr>
            <a:spLocks noGrp="1"/>
          </p:cNvSpPr>
          <p:nvPr>
            <p:ph type="ftr" sz="quarter" idx="11"/>
          </p:nvPr>
        </p:nvSpPr>
        <p:spPr/>
        <p:txBody>
          <a:bodyPr/>
          <a:lstStyle/>
          <a:p>
            <a:r>
              <a:rPr lang="en-US" dirty="0" smtClean="0"/>
              <a:t>R. Bruce, 2021.09.28</a:t>
            </a:r>
            <a:endParaRPr lang="en-US" dirty="0"/>
          </a:p>
        </p:txBody>
      </p:sp>
      <p:sp>
        <p:nvSpPr>
          <p:cNvPr id="6" name="Slide Number Placeholder 5"/>
          <p:cNvSpPr>
            <a:spLocks noGrp="1"/>
          </p:cNvSpPr>
          <p:nvPr>
            <p:ph type="sldNum" sz="quarter" idx="12"/>
          </p:nvPr>
        </p:nvSpPr>
        <p:spPr/>
        <p:txBody>
          <a:bodyPr/>
          <a:lstStyle/>
          <a:p>
            <a:fld id="{BC8291BA-05D0-43F0-B4B0-79AA4A408B04}" type="slidenum">
              <a:rPr lang="en-US" smtClean="0"/>
              <a:t>6</a:t>
            </a:fld>
            <a:endParaRPr lang="en-US"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50218" y="531280"/>
            <a:ext cx="5730094" cy="4200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68344" y="1491630"/>
            <a:ext cx="718466" cy="369332"/>
          </a:xfrm>
          <a:prstGeom prst="rect">
            <a:avLst/>
          </a:prstGeom>
          <a:noFill/>
        </p:spPr>
        <p:txBody>
          <a:bodyPr wrap="none" rtlCol="0">
            <a:spAutoFit/>
          </a:bodyPr>
          <a:lstStyle/>
          <a:p>
            <a:r>
              <a:rPr lang="en-US" b="1" dirty="0" smtClean="0">
                <a:solidFill>
                  <a:srgbClr val="0000FF"/>
                </a:solidFill>
              </a:rPr>
              <a:t>P=1.5</a:t>
            </a:r>
            <a:endParaRPr lang="en-US" b="1" dirty="0">
              <a:solidFill>
                <a:srgbClr val="0000FF"/>
              </a:solidFill>
            </a:endParaRPr>
          </a:p>
        </p:txBody>
      </p:sp>
      <p:sp>
        <p:nvSpPr>
          <p:cNvPr id="2" name="Rectangle 1"/>
          <p:cNvSpPr/>
          <p:nvPr/>
        </p:nvSpPr>
        <p:spPr>
          <a:xfrm>
            <a:off x="323528" y="4731990"/>
            <a:ext cx="2245295" cy="338554"/>
          </a:xfrm>
          <a:prstGeom prst="rect">
            <a:avLst/>
          </a:prstGeom>
        </p:spPr>
        <p:txBody>
          <a:bodyPr wrap="none">
            <a:spAutoFit/>
          </a:bodyPr>
          <a:lstStyle/>
          <a:p>
            <a:pPr marL="0" lvl="1"/>
            <a:r>
              <a:rPr lang="en-US" sz="1600" dirty="0" smtClean="0"/>
              <a:t>From WG5 </a:t>
            </a:r>
            <a:r>
              <a:rPr lang="en-US" sz="1600" dirty="0">
                <a:hlinkClick r:id="rId3"/>
              </a:rPr>
              <a:t>yellow report</a:t>
            </a:r>
            <a:endParaRPr lang="en-US" sz="1600" dirty="0"/>
          </a:p>
        </p:txBody>
      </p:sp>
    </p:spTree>
    <p:extLst>
      <p:ext uri="{BB962C8B-B14F-4D97-AF65-F5344CB8AC3E}">
        <p14:creationId xmlns:p14="http://schemas.microsoft.com/office/powerpoint/2010/main" val="9562978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27534"/>
            <a:ext cx="8229600" cy="3967088"/>
          </a:xfrm>
        </p:spPr>
        <p:txBody>
          <a:bodyPr>
            <a:normAutofit fontScale="70000" lnSpcReduction="20000"/>
          </a:bodyPr>
          <a:lstStyle/>
          <a:p>
            <a:r>
              <a:rPr lang="en-US" dirty="0" smtClean="0"/>
              <a:t>For ALICE3 </a:t>
            </a:r>
            <a:r>
              <a:rPr lang="en-US" dirty="0"/>
              <a:t>letter of </a:t>
            </a:r>
            <a:r>
              <a:rPr lang="en-US" dirty="0" smtClean="0"/>
              <a:t>intent (and also for the other experiments), need </a:t>
            </a:r>
            <a:r>
              <a:rPr lang="en-US" dirty="0"/>
              <a:t>luminosity estimates </a:t>
            </a:r>
            <a:r>
              <a:rPr lang="en-US" dirty="0" smtClean="0"/>
              <a:t>that are as reliable as possible</a:t>
            </a:r>
          </a:p>
          <a:p>
            <a:pPr lvl="1"/>
            <a:r>
              <a:rPr lang="en-US" dirty="0" smtClean="0"/>
              <a:t>Obviously, large uncertainties apply in any case for operation with new species that has not been demonstrated</a:t>
            </a:r>
          </a:p>
          <a:p>
            <a:endParaRPr lang="en-US" dirty="0" smtClean="0"/>
          </a:p>
          <a:p>
            <a:r>
              <a:rPr lang="en-US" dirty="0" smtClean="0"/>
              <a:t>Preparation </a:t>
            </a:r>
            <a:r>
              <a:rPr lang="en-US" dirty="0"/>
              <a:t>work for </a:t>
            </a:r>
            <a:r>
              <a:rPr lang="en-US" dirty="0" smtClean="0"/>
              <a:t>Run 3 oxygen </a:t>
            </a:r>
            <a:r>
              <a:rPr lang="en-US" dirty="0"/>
              <a:t>pilot run </a:t>
            </a:r>
            <a:r>
              <a:rPr lang="en-US" dirty="0" smtClean="0"/>
              <a:t>(R. </a:t>
            </a:r>
            <a:r>
              <a:rPr lang="en-US" dirty="0" err="1" smtClean="0"/>
              <a:t>Alemany</a:t>
            </a:r>
            <a:r>
              <a:rPr lang="en-US" dirty="0" smtClean="0"/>
              <a:t>, H. </a:t>
            </a:r>
            <a:r>
              <a:rPr lang="en-US" dirty="0" err="1" smtClean="0"/>
              <a:t>Bartosik</a:t>
            </a:r>
            <a:r>
              <a:rPr lang="en-US" dirty="0" smtClean="0"/>
              <a:t>), accounting for the SPS space charge limit, showed </a:t>
            </a:r>
            <a:r>
              <a:rPr lang="en-US" dirty="0"/>
              <a:t>much more conservative O bunch intensities from the injectors than the yellow </a:t>
            </a:r>
            <a:r>
              <a:rPr lang="en-US" dirty="0" smtClean="0"/>
              <a:t>report</a:t>
            </a:r>
          </a:p>
          <a:p>
            <a:pPr lvl="1"/>
            <a:r>
              <a:rPr lang="en-US" dirty="0" smtClean="0"/>
              <a:t>Explanation: WG5 scaling does not account for the real limitations in the injectors </a:t>
            </a:r>
          </a:p>
          <a:p>
            <a:pPr lvl="1"/>
            <a:endParaRPr lang="en-US" dirty="0"/>
          </a:p>
          <a:p>
            <a:r>
              <a:rPr lang="en-US" dirty="0" smtClean="0">
                <a:solidFill>
                  <a:srgbClr val="FF0000"/>
                </a:solidFill>
              </a:rPr>
              <a:t>Needed to revise the performance estimates for lighter ions, including realistic limitations in the injectors</a:t>
            </a:r>
            <a:endParaRPr lang="en-US" dirty="0">
              <a:solidFill>
                <a:srgbClr val="FF0000"/>
              </a:solidFill>
            </a:endParaRPr>
          </a:p>
          <a:p>
            <a:pPr lvl="1"/>
            <a:endParaRPr lang="en-US" dirty="0"/>
          </a:p>
          <a:p>
            <a:endParaRPr lang="en-US" dirty="0"/>
          </a:p>
        </p:txBody>
      </p:sp>
      <p:sp>
        <p:nvSpPr>
          <p:cNvPr id="3" name="Footer Placeholder 2"/>
          <p:cNvSpPr>
            <a:spLocks noGrp="1"/>
          </p:cNvSpPr>
          <p:nvPr>
            <p:ph type="ftr" sz="quarter" idx="11"/>
          </p:nvPr>
        </p:nvSpPr>
        <p:spPr/>
        <p:txBody>
          <a:bodyPr/>
          <a:lstStyle/>
          <a:p>
            <a:r>
              <a:rPr lang="en-US" dirty="0" smtClean="0"/>
              <a:t>R. Bruce, 2021.09.28</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7</a:t>
            </a:fld>
            <a:endParaRPr lang="en-US" dirty="0"/>
          </a:p>
        </p:txBody>
      </p:sp>
      <p:sp>
        <p:nvSpPr>
          <p:cNvPr id="5" name="Title 4"/>
          <p:cNvSpPr>
            <a:spLocks noGrp="1"/>
          </p:cNvSpPr>
          <p:nvPr>
            <p:ph type="title"/>
          </p:nvPr>
        </p:nvSpPr>
        <p:spPr/>
        <p:txBody>
          <a:bodyPr/>
          <a:lstStyle/>
          <a:p>
            <a:r>
              <a:rPr lang="en-US" dirty="0" smtClean="0"/>
              <a:t>Reviewing the WG5 scenarios</a:t>
            </a:r>
            <a:endParaRPr lang="en-US" dirty="0"/>
          </a:p>
        </p:txBody>
      </p:sp>
    </p:spTree>
    <p:extLst>
      <p:ext uri="{BB962C8B-B14F-4D97-AF65-F5344CB8AC3E}">
        <p14:creationId xmlns:p14="http://schemas.microsoft.com/office/powerpoint/2010/main" val="8627916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smtClean="0"/>
              <a:t>R. Bruce, 2021.09.28</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8</a:t>
            </a:fld>
            <a:endParaRPr lang="en-US" dirty="0"/>
          </a:p>
        </p:txBody>
      </p:sp>
      <p:sp>
        <p:nvSpPr>
          <p:cNvPr id="5" name="Title 4"/>
          <p:cNvSpPr>
            <a:spLocks noGrp="1"/>
          </p:cNvSpPr>
          <p:nvPr>
            <p:ph type="title"/>
          </p:nvPr>
        </p:nvSpPr>
        <p:spPr>
          <a:xfrm>
            <a:off x="653384" y="18112"/>
            <a:ext cx="8383111" cy="437295"/>
          </a:xfrm>
        </p:spPr>
        <p:txBody>
          <a:bodyPr/>
          <a:lstStyle/>
          <a:p>
            <a:r>
              <a:rPr lang="en-US" dirty="0" smtClean="0"/>
              <a:t>HL-LHC production scheme for </a:t>
            </a:r>
            <a:r>
              <a:rPr lang="en-US" dirty="0" err="1" smtClean="0"/>
              <a:t>Pb</a:t>
            </a:r>
            <a:r>
              <a:rPr lang="en-US" dirty="0" smtClean="0"/>
              <a:t> in the injectors</a:t>
            </a:r>
            <a:endParaRPr lang="en-US"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131590"/>
            <a:ext cx="8382552" cy="3726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852981" y="509518"/>
            <a:ext cx="6565067" cy="584775"/>
          </a:xfrm>
          <a:prstGeom prst="rect">
            <a:avLst/>
          </a:prstGeom>
          <a:noFill/>
        </p:spPr>
        <p:txBody>
          <a:bodyPr wrap="none" rtlCol="0">
            <a:spAutoFit/>
          </a:bodyPr>
          <a:lstStyle/>
          <a:p>
            <a:r>
              <a:rPr lang="en-US" sz="1600" i="1" dirty="0" smtClean="0"/>
              <a:t>LIU baseline </a:t>
            </a:r>
            <a:r>
              <a:rPr lang="en-US" sz="1600" i="1" dirty="0"/>
              <a:t>production </a:t>
            </a:r>
            <a:r>
              <a:rPr lang="en-US" sz="1600" i="1" dirty="0" smtClean="0"/>
              <a:t>scheme for </a:t>
            </a:r>
            <a:r>
              <a:rPr lang="en-US" sz="1600" i="1" dirty="0" err="1" smtClean="0"/>
              <a:t>Pb</a:t>
            </a:r>
            <a:r>
              <a:rPr lang="en-US" sz="1600" i="1" dirty="0" smtClean="0"/>
              <a:t> beams </a:t>
            </a:r>
            <a:endParaRPr lang="en-US" sz="1600" i="1" dirty="0"/>
          </a:p>
          <a:p>
            <a:r>
              <a:rPr lang="en-US" sz="1600" i="1" dirty="0" smtClean="0"/>
              <a:t>from LIU Technical </a:t>
            </a:r>
            <a:r>
              <a:rPr lang="en-US" sz="1600" i="1" dirty="0"/>
              <a:t>Design </a:t>
            </a:r>
            <a:r>
              <a:rPr lang="en-US" sz="1600" i="1" dirty="0" smtClean="0"/>
              <a:t>Report Vol</a:t>
            </a:r>
            <a:r>
              <a:rPr lang="en-US" sz="1600" i="1" dirty="0"/>
              <a:t>. II: </a:t>
            </a:r>
            <a:r>
              <a:rPr lang="en-US" sz="1600" i="1" dirty="0" smtClean="0"/>
              <a:t>Ions, CERN-ACC-2016-0041</a:t>
            </a:r>
            <a:endParaRPr lang="en-US" sz="1600" i="1" dirty="0"/>
          </a:p>
        </p:txBody>
      </p:sp>
      <p:sp>
        <p:nvSpPr>
          <p:cNvPr id="8" name="TextBox 7"/>
          <p:cNvSpPr txBox="1"/>
          <p:nvPr/>
        </p:nvSpPr>
        <p:spPr>
          <a:xfrm>
            <a:off x="1978604" y="5236046"/>
            <a:ext cx="6194709" cy="646331"/>
          </a:xfrm>
          <a:prstGeom prst="rect">
            <a:avLst/>
          </a:prstGeom>
          <a:noFill/>
        </p:spPr>
        <p:txBody>
          <a:bodyPr wrap="none" rtlCol="0">
            <a:spAutoFit/>
          </a:bodyPr>
          <a:lstStyle/>
          <a:p>
            <a:r>
              <a:rPr lang="en-US" dirty="0" smtClean="0"/>
              <a:t>Typically use 5-7 slip-stacked batches per injection in LHC,</a:t>
            </a:r>
            <a:br>
              <a:rPr lang="en-US" dirty="0" smtClean="0"/>
            </a:br>
            <a:r>
              <a:rPr lang="en-US" dirty="0" smtClean="0"/>
              <a:t>i.e. up to 56 bunches per train</a:t>
            </a:r>
            <a:endParaRPr lang="en-US" dirty="0"/>
          </a:p>
        </p:txBody>
      </p:sp>
      <p:sp>
        <p:nvSpPr>
          <p:cNvPr id="9" name="TextBox 8"/>
          <p:cNvSpPr txBox="1"/>
          <p:nvPr/>
        </p:nvSpPr>
        <p:spPr>
          <a:xfrm>
            <a:off x="5992427" y="3210530"/>
            <a:ext cx="1027845" cy="369332"/>
          </a:xfrm>
          <a:prstGeom prst="rect">
            <a:avLst/>
          </a:prstGeom>
          <a:noFill/>
        </p:spPr>
        <p:txBody>
          <a:bodyPr wrap="none" rtlCol="0">
            <a:spAutoFit/>
          </a:bodyPr>
          <a:lstStyle/>
          <a:p>
            <a:r>
              <a:rPr lang="en-US" i="1" dirty="0" smtClean="0">
                <a:solidFill>
                  <a:srgbClr val="0000FF"/>
                </a:solidFill>
              </a:rPr>
              <a:t>Stripping</a:t>
            </a:r>
            <a:endParaRPr lang="en-US" i="1" dirty="0">
              <a:solidFill>
                <a:srgbClr val="0000FF"/>
              </a:solidFill>
            </a:endParaRPr>
          </a:p>
        </p:txBody>
      </p:sp>
      <p:cxnSp>
        <p:nvCxnSpPr>
          <p:cNvPr id="11" name="Straight Connector 10"/>
          <p:cNvCxnSpPr/>
          <p:nvPr/>
        </p:nvCxnSpPr>
        <p:spPr>
          <a:xfrm flipV="1">
            <a:off x="3851920" y="3395197"/>
            <a:ext cx="2212515" cy="15678"/>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012160" y="1842378"/>
            <a:ext cx="1027845" cy="369332"/>
          </a:xfrm>
          <a:prstGeom prst="rect">
            <a:avLst/>
          </a:prstGeom>
          <a:noFill/>
        </p:spPr>
        <p:txBody>
          <a:bodyPr wrap="none" rtlCol="0">
            <a:spAutoFit/>
          </a:bodyPr>
          <a:lstStyle/>
          <a:p>
            <a:r>
              <a:rPr lang="en-US" i="1" dirty="0" smtClean="0">
                <a:solidFill>
                  <a:srgbClr val="0000FF"/>
                </a:solidFill>
              </a:rPr>
              <a:t>Stripping</a:t>
            </a:r>
            <a:endParaRPr lang="en-US" i="1" dirty="0">
              <a:solidFill>
                <a:srgbClr val="0000FF"/>
              </a:solidFill>
            </a:endParaRPr>
          </a:p>
        </p:txBody>
      </p:sp>
      <p:cxnSp>
        <p:nvCxnSpPr>
          <p:cNvPr id="15" name="Straight Connector 14"/>
          <p:cNvCxnSpPr/>
          <p:nvPr/>
        </p:nvCxnSpPr>
        <p:spPr>
          <a:xfrm flipV="1">
            <a:off x="3851920" y="2032827"/>
            <a:ext cx="2232248" cy="15678"/>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308304" y="3579862"/>
            <a:ext cx="655949" cy="369332"/>
          </a:xfrm>
          <a:prstGeom prst="rect">
            <a:avLst/>
          </a:prstGeom>
          <a:noFill/>
        </p:spPr>
        <p:txBody>
          <a:bodyPr wrap="none" rtlCol="0">
            <a:spAutoFit/>
          </a:bodyPr>
          <a:lstStyle/>
          <a:p>
            <a:r>
              <a:rPr lang="en-US" i="1" dirty="0" smtClean="0">
                <a:solidFill>
                  <a:srgbClr val="FF0000"/>
                </a:solidFill>
              </a:rPr>
              <a:t>Pb</a:t>
            </a:r>
            <a:r>
              <a:rPr lang="en-US" i="1" baseline="30000" dirty="0" smtClean="0">
                <a:solidFill>
                  <a:srgbClr val="FF0000"/>
                </a:solidFill>
              </a:rPr>
              <a:t>82+</a:t>
            </a:r>
            <a:endParaRPr lang="en-US" i="1" baseline="30000" dirty="0">
              <a:solidFill>
                <a:srgbClr val="FF0000"/>
              </a:solidFill>
            </a:endParaRPr>
          </a:p>
        </p:txBody>
      </p:sp>
      <p:sp>
        <p:nvSpPr>
          <p:cNvPr id="20" name="TextBox 19"/>
          <p:cNvSpPr txBox="1"/>
          <p:nvPr/>
        </p:nvSpPr>
        <p:spPr>
          <a:xfrm>
            <a:off x="6868379" y="2067694"/>
            <a:ext cx="655949" cy="369332"/>
          </a:xfrm>
          <a:prstGeom prst="rect">
            <a:avLst/>
          </a:prstGeom>
          <a:noFill/>
        </p:spPr>
        <p:txBody>
          <a:bodyPr wrap="none" rtlCol="0">
            <a:spAutoFit/>
          </a:bodyPr>
          <a:lstStyle/>
          <a:p>
            <a:r>
              <a:rPr lang="en-US" i="1" dirty="0" smtClean="0">
                <a:solidFill>
                  <a:srgbClr val="FF0000"/>
                </a:solidFill>
              </a:rPr>
              <a:t>Pb</a:t>
            </a:r>
            <a:r>
              <a:rPr lang="en-US" i="1" baseline="30000" dirty="0" smtClean="0">
                <a:solidFill>
                  <a:srgbClr val="FF0000"/>
                </a:solidFill>
              </a:rPr>
              <a:t>54+</a:t>
            </a:r>
            <a:endParaRPr lang="en-US" i="1" baseline="30000" dirty="0">
              <a:solidFill>
                <a:srgbClr val="FF0000"/>
              </a:solidFill>
            </a:endParaRPr>
          </a:p>
        </p:txBody>
      </p:sp>
      <p:sp>
        <p:nvSpPr>
          <p:cNvPr id="21" name="TextBox 20"/>
          <p:cNvSpPr txBox="1"/>
          <p:nvPr/>
        </p:nvSpPr>
        <p:spPr>
          <a:xfrm>
            <a:off x="6804248" y="1419622"/>
            <a:ext cx="655949" cy="369332"/>
          </a:xfrm>
          <a:prstGeom prst="rect">
            <a:avLst/>
          </a:prstGeom>
          <a:noFill/>
        </p:spPr>
        <p:txBody>
          <a:bodyPr wrap="none" rtlCol="0">
            <a:spAutoFit/>
          </a:bodyPr>
          <a:lstStyle/>
          <a:p>
            <a:r>
              <a:rPr lang="en-US" i="1" dirty="0" smtClean="0">
                <a:solidFill>
                  <a:srgbClr val="FF0000"/>
                </a:solidFill>
              </a:rPr>
              <a:t>Pb</a:t>
            </a:r>
            <a:r>
              <a:rPr lang="en-US" i="1" baseline="30000" dirty="0" smtClean="0">
                <a:solidFill>
                  <a:srgbClr val="FF0000"/>
                </a:solidFill>
              </a:rPr>
              <a:t>29+</a:t>
            </a:r>
            <a:endParaRPr lang="en-US" i="1" baseline="30000" dirty="0">
              <a:solidFill>
                <a:srgbClr val="FF0000"/>
              </a:solidFill>
            </a:endParaRPr>
          </a:p>
        </p:txBody>
      </p:sp>
      <p:sp>
        <p:nvSpPr>
          <p:cNvPr id="22" name="TextBox 21"/>
          <p:cNvSpPr txBox="1"/>
          <p:nvPr/>
        </p:nvSpPr>
        <p:spPr>
          <a:xfrm>
            <a:off x="3312736" y="1759917"/>
            <a:ext cx="683200" cy="307777"/>
          </a:xfrm>
          <a:prstGeom prst="rect">
            <a:avLst/>
          </a:prstGeom>
          <a:noFill/>
        </p:spPr>
        <p:txBody>
          <a:bodyPr wrap="none" rtlCol="0">
            <a:spAutoFit/>
          </a:bodyPr>
          <a:lstStyle/>
          <a:p>
            <a:r>
              <a:rPr lang="en-US" sz="1400" dirty="0" smtClean="0">
                <a:solidFill>
                  <a:srgbClr val="0070C0"/>
                </a:solidFill>
                <a:latin typeface="Times" pitchFamily="2" charset="0"/>
              </a:rPr>
              <a:t>Linac3</a:t>
            </a:r>
            <a:endParaRPr lang="en-US" sz="1400" dirty="0">
              <a:solidFill>
                <a:srgbClr val="0070C0"/>
              </a:solidFill>
              <a:latin typeface="Times" pitchFamily="2" charset="0"/>
            </a:endParaRPr>
          </a:p>
        </p:txBody>
      </p:sp>
      <p:sp>
        <p:nvSpPr>
          <p:cNvPr id="23" name="TextBox 22"/>
          <p:cNvSpPr txBox="1"/>
          <p:nvPr/>
        </p:nvSpPr>
        <p:spPr>
          <a:xfrm>
            <a:off x="6868379" y="2706474"/>
            <a:ext cx="655949" cy="369332"/>
          </a:xfrm>
          <a:prstGeom prst="rect">
            <a:avLst/>
          </a:prstGeom>
          <a:noFill/>
        </p:spPr>
        <p:txBody>
          <a:bodyPr wrap="none" rtlCol="0">
            <a:spAutoFit/>
          </a:bodyPr>
          <a:lstStyle/>
          <a:p>
            <a:r>
              <a:rPr lang="en-US" i="1" dirty="0" smtClean="0">
                <a:solidFill>
                  <a:srgbClr val="FF0000"/>
                </a:solidFill>
              </a:rPr>
              <a:t>Pb</a:t>
            </a:r>
            <a:r>
              <a:rPr lang="en-US" i="1" baseline="30000" dirty="0" smtClean="0">
                <a:solidFill>
                  <a:srgbClr val="FF0000"/>
                </a:solidFill>
              </a:rPr>
              <a:t>54+</a:t>
            </a:r>
            <a:endParaRPr lang="en-US" i="1" baseline="30000" dirty="0">
              <a:solidFill>
                <a:srgbClr val="FF0000"/>
              </a:solidFill>
            </a:endParaRPr>
          </a:p>
        </p:txBody>
      </p:sp>
      <p:cxnSp>
        <p:nvCxnSpPr>
          <p:cNvPr id="26" name="Straight Arrow Connector 25"/>
          <p:cNvCxnSpPr>
            <a:stCxn id="21" idx="2"/>
          </p:cNvCxnSpPr>
          <p:nvPr/>
        </p:nvCxnSpPr>
        <p:spPr>
          <a:xfrm flipH="1">
            <a:off x="7132222" y="1788954"/>
            <a:ext cx="1" cy="259551"/>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7328275" y="3147814"/>
            <a:ext cx="131922" cy="377157"/>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23" idx="0"/>
          </p:cNvCxnSpPr>
          <p:nvPr/>
        </p:nvCxnSpPr>
        <p:spPr>
          <a:xfrm>
            <a:off x="7132223" y="2391952"/>
            <a:ext cx="64131" cy="314522"/>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5508104" y="2196902"/>
            <a:ext cx="1305165" cy="230832"/>
          </a:xfrm>
          <a:prstGeom prst="rect">
            <a:avLst/>
          </a:prstGeom>
          <a:noFill/>
        </p:spPr>
        <p:txBody>
          <a:bodyPr wrap="none" rtlCol="0">
            <a:spAutoFit/>
          </a:bodyPr>
          <a:lstStyle/>
          <a:p>
            <a:r>
              <a:rPr lang="en-US" sz="900" dirty="0" smtClean="0"/>
              <a:t>4.2 MeV/A </a:t>
            </a:r>
            <a:r>
              <a:rPr lang="en-US" sz="900" dirty="0" smtClean="0">
                <a:sym typeface="Wingdings" pitchFamily="2" charset="2"/>
              </a:rPr>
              <a:t>72 MeV/A</a:t>
            </a:r>
            <a:endParaRPr lang="en-US" sz="900" dirty="0"/>
          </a:p>
        </p:txBody>
      </p:sp>
      <p:sp>
        <p:nvSpPr>
          <p:cNvPr id="35" name="TextBox 34"/>
          <p:cNvSpPr txBox="1"/>
          <p:nvPr/>
        </p:nvSpPr>
        <p:spPr>
          <a:xfrm>
            <a:off x="5598342" y="2787774"/>
            <a:ext cx="1277914" cy="230832"/>
          </a:xfrm>
          <a:prstGeom prst="rect">
            <a:avLst/>
          </a:prstGeom>
          <a:noFill/>
        </p:spPr>
        <p:txBody>
          <a:bodyPr wrap="none" rtlCol="0">
            <a:spAutoFit/>
          </a:bodyPr>
          <a:lstStyle/>
          <a:p>
            <a:r>
              <a:rPr lang="en-US" sz="900" dirty="0" smtClean="0"/>
              <a:t>72 MeV/A </a:t>
            </a:r>
            <a:r>
              <a:rPr lang="en-US" sz="900" dirty="0" smtClean="0">
                <a:sym typeface="Wingdings" pitchFamily="2" charset="2"/>
              </a:rPr>
              <a:t>5.9 </a:t>
            </a:r>
            <a:r>
              <a:rPr lang="en-US" sz="900" dirty="0" err="1" smtClean="0">
                <a:sym typeface="Wingdings" pitchFamily="2" charset="2"/>
              </a:rPr>
              <a:t>GeV</a:t>
            </a:r>
            <a:r>
              <a:rPr lang="en-US" sz="900" dirty="0" smtClean="0">
                <a:sym typeface="Wingdings" pitchFamily="2" charset="2"/>
              </a:rPr>
              <a:t>/A</a:t>
            </a:r>
            <a:endParaRPr lang="en-US" sz="900" dirty="0"/>
          </a:p>
        </p:txBody>
      </p:sp>
      <p:sp>
        <p:nvSpPr>
          <p:cNvPr id="39" name="TextBox 38"/>
          <p:cNvSpPr txBox="1"/>
          <p:nvPr/>
        </p:nvSpPr>
        <p:spPr>
          <a:xfrm>
            <a:off x="3347864" y="2067694"/>
            <a:ext cx="582211" cy="307777"/>
          </a:xfrm>
          <a:prstGeom prst="rect">
            <a:avLst/>
          </a:prstGeom>
          <a:noFill/>
        </p:spPr>
        <p:txBody>
          <a:bodyPr wrap="none" rtlCol="0">
            <a:spAutoFit/>
          </a:bodyPr>
          <a:lstStyle/>
          <a:p>
            <a:r>
              <a:rPr lang="en-US" sz="1400" dirty="0" smtClean="0">
                <a:solidFill>
                  <a:srgbClr val="0070C0"/>
                </a:solidFill>
                <a:latin typeface="Times" pitchFamily="2" charset="0"/>
              </a:rPr>
              <a:t>LEIR</a:t>
            </a:r>
            <a:endParaRPr lang="en-US" sz="1400" dirty="0">
              <a:solidFill>
                <a:srgbClr val="0070C0"/>
              </a:solidFill>
              <a:latin typeface="Times" pitchFamily="2" charset="0"/>
            </a:endParaRPr>
          </a:p>
        </p:txBody>
      </p:sp>
      <p:sp>
        <p:nvSpPr>
          <p:cNvPr id="40" name="TextBox 39"/>
          <p:cNvSpPr txBox="1"/>
          <p:nvPr/>
        </p:nvSpPr>
        <p:spPr>
          <a:xfrm>
            <a:off x="3347864" y="2768029"/>
            <a:ext cx="383438" cy="307777"/>
          </a:xfrm>
          <a:prstGeom prst="rect">
            <a:avLst/>
          </a:prstGeom>
          <a:noFill/>
        </p:spPr>
        <p:txBody>
          <a:bodyPr wrap="none" rtlCol="0">
            <a:spAutoFit/>
          </a:bodyPr>
          <a:lstStyle/>
          <a:p>
            <a:r>
              <a:rPr lang="en-US" sz="1400" dirty="0" smtClean="0">
                <a:solidFill>
                  <a:srgbClr val="0070C0"/>
                </a:solidFill>
                <a:latin typeface="Times" pitchFamily="2" charset="0"/>
              </a:rPr>
              <a:t>PS</a:t>
            </a:r>
            <a:endParaRPr lang="en-US" sz="1400" dirty="0">
              <a:solidFill>
                <a:srgbClr val="0070C0"/>
              </a:solidFill>
              <a:latin typeface="Times" pitchFamily="2" charset="0"/>
            </a:endParaRPr>
          </a:p>
        </p:txBody>
      </p:sp>
      <p:sp>
        <p:nvSpPr>
          <p:cNvPr id="41" name="TextBox 40"/>
          <p:cNvSpPr txBox="1"/>
          <p:nvPr/>
        </p:nvSpPr>
        <p:spPr>
          <a:xfrm>
            <a:off x="3347864" y="3992165"/>
            <a:ext cx="482824" cy="307777"/>
          </a:xfrm>
          <a:prstGeom prst="rect">
            <a:avLst/>
          </a:prstGeom>
          <a:noFill/>
        </p:spPr>
        <p:txBody>
          <a:bodyPr wrap="none" rtlCol="0">
            <a:spAutoFit/>
          </a:bodyPr>
          <a:lstStyle/>
          <a:p>
            <a:r>
              <a:rPr lang="en-US" sz="1400" dirty="0" smtClean="0">
                <a:solidFill>
                  <a:srgbClr val="0070C0"/>
                </a:solidFill>
                <a:latin typeface="Times" pitchFamily="2" charset="0"/>
              </a:rPr>
              <a:t>SPS</a:t>
            </a:r>
            <a:endParaRPr lang="en-US" sz="1400" dirty="0">
              <a:solidFill>
                <a:srgbClr val="0070C0"/>
              </a:solidFill>
              <a:latin typeface="Times" pitchFamily="2" charset="0"/>
            </a:endParaRPr>
          </a:p>
        </p:txBody>
      </p:sp>
      <p:sp>
        <p:nvSpPr>
          <p:cNvPr id="42" name="TextBox 41"/>
          <p:cNvSpPr txBox="1"/>
          <p:nvPr/>
        </p:nvSpPr>
        <p:spPr>
          <a:xfrm>
            <a:off x="5652120" y="4069110"/>
            <a:ext cx="1334020" cy="230832"/>
          </a:xfrm>
          <a:prstGeom prst="rect">
            <a:avLst/>
          </a:prstGeom>
          <a:noFill/>
        </p:spPr>
        <p:txBody>
          <a:bodyPr wrap="none" rtlCol="0">
            <a:spAutoFit/>
          </a:bodyPr>
          <a:lstStyle/>
          <a:p>
            <a:r>
              <a:rPr lang="en-US" sz="900" dirty="0" smtClean="0">
                <a:sym typeface="Wingdings" pitchFamily="2" charset="2"/>
              </a:rPr>
              <a:t>5.9 </a:t>
            </a:r>
            <a:r>
              <a:rPr lang="en-US" sz="900" dirty="0" err="1" smtClean="0">
                <a:sym typeface="Wingdings" pitchFamily="2" charset="2"/>
              </a:rPr>
              <a:t>GeV</a:t>
            </a:r>
            <a:r>
              <a:rPr lang="en-US" sz="900" dirty="0" smtClean="0">
                <a:sym typeface="Wingdings" pitchFamily="2" charset="2"/>
              </a:rPr>
              <a:t>/A  177 </a:t>
            </a:r>
            <a:r>
              <a:rPr lang="en-US" sz="900" dirty="0" err="1" smtClean="0">
                <a:sym typeface="Wingdings" pitchFamily="2" charset="2"/>
              </a:rPr>
              <a:t>GeV</a:t>
            </a:r>
            <a:r>
              <a:rPr lang="en-US" sz="900" dirty="0" smtClean="0">
                <a:sym typeface="Wingdings" pitchFamily="2" charset="2"/>
              </a:rPr>
              <a:t>/A</a:t>
            </a:r>
            <a:endParaRPr lang="en-US" sz="900" dirty="0"/>
          </a:p>
        </p:txBody>
      </p:sp>
      <p:sp>
        <p:nvSpPr>
          <p:cNvPr id="43" name="TextBox 42"/>
          <p:cNvSpPr txBox="1"/>
          <p:nvPr/>
        </p:nvSpPr>
        <p:spPr>
          <a:xfrm>
            <a:off x="741239" y="4794706"/>
            <a:ext cx="5959645" cy="369332"/>
          </a:xfrm>
          <a:prstGeom prst="rect">
            <a:avLst/>
          </a:prstGeom>
          <a:noFill/>
        </p:spPr>
        <p:txBody>
          <a:bodyPr wrap="none" rtlCol="0">
            <a:spAutoFit/>
          </a:bodyPr>
          <a:lstStyle/>
          <a:p>
            <a:r>
              <a:rPr lang="en-US" b="1" i="1" dirty="0" smtClean="0">
                <a:solidFill>
                  <a:srgbClr val="FF0000"/>
                </a:solidFill>
              </a:rPr>
              <a:t>Assume as default similar production scheme for lighter ions</a:t>
            </a:r>
            <a:endParaRPr lang="en-US" b="1" i="1" dirty="0">
              <a:solidFill>
                <a:srgbClr val="FF0000"/>
              </a:solidFill>
            </a:endParaRPr>
          </a:p>
        </p:txBody>
      </p:sp>
    </p:spTree>
    <p:extLst>
      <p:ext uri="{BB962C8B-B14F-4D97-AF65-F5344CB8AC3E}">
        <p14:creationId xmlns:p14="http://schemas.microsoft.com/office/powerpoint/2010/main" val="1128922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7534"/>
            <a:ext cx="5328592" cy="4320480"/>
          </a:xfrm>
        </p:spPr>
        <p:txBody>
          <a:bodyPr>
            <a:normAutofit fontScale="55000" lnSpcReduction="20000"/>
          </a:bodyPr>
          <a:lstStyle/>
          <a:p>
            <a:r>
              <a:rPr lang="en-US" dirty="0" smtClean="0"/>
              <a:t>After significant developments and optimizations in Run 1-2, remaining main limitations on intensity are</a:t>
            </a:r>
          </a:p>
          <a:p>
            <a:pPr lvl="1"/>
            <a:r>
              <a:rPr lang="en-US" dirty="0" smtClean="0">
                <a:solidFill>
                  <a:srgbClr val="FF0000"/>
                </a:solidFill>
              </a:rPr>
              <a:t>Space charge at LEIR injection</a:t>
            </a:r>
          </a:p>
          <a:p>
            <a:pPr lvl="1"/>
            <a:r>
              <a:rPr lang="en-US" dirty="0" smtClean="0">
                <a:solidFill>
                  <a:srgbClr val="FF0000"/>
                </a:solidFill>
              </a:rPr>
              <a:t>Space charge and IBS at SPS injection</a:t>
            </a:r>
          </a:p>
          <a:p>
            <a:pPr lvl="1"/>
            <a:endParaRPr lang="en-US" dirty="0" smtClean="0"/>
          </a:p>
          <a:p>
            <a:r>
              <a:rPr lang="en-US" dirty="0"/>
              <a:t>Prepared a </a:t>
            </a:r>
            <a:r>
              <a:rPr lang="en-US" dirty="0" smtClean="0"/>
              <a:t>computer program </a:t>
            </a:r>
            <a:r>
              <a:rPr lang="en-US" dirty="0"/>
              <a:t>that, given input data on a certain ion, </a:t>
            </a:r>
            <a:r>
              <a:rPr lang="en-US" dirty="0" smtClean="0"/>
              <a:t>calculates intensity and </a:t>
            </a:r>
            <a:r>
              <a:rPr lang="el-GR" dirty="0"/>
              <a:t>γ</a:t>
            </a:r>
            <a:r>
              <a:rPr lang="en-US" dirty="0" smtClean="0"/>
              <a:t> </a:t>
            </a:r>
            <a:r>
              <a:rPr lang="en-US" dirty="0"/>
              <a:t>at entrance and exit of each machine (LEIR, PS, SPS), accounting for </a:t>
            </a:r>
            <a:endParaRPr lang="en-US" dirty="0" smtClean="0"/>
          </a:p>
          <a:p>
            <a:pPr lvl="1"/>
            <a:r>
              <a:rPr lang="en-US" dirty="0" smtClean="0"/>
              <a:t>Current in LINAC3 and number of injections</a:t>
            </a:r>
          </a:p>
          <a:p>
            <a:pPr lvl="1"/>
            <a:r>
              <a:rPr lang="en-US" dirty="0" smtClean="0"/>
              <a:t>Injection and transmission efficiencies</a:t>
            </a:r>
          </a:p>
          <a:p>
            <a:pPr lvl="1"/>
            <a:r>
              <a:rPr lang="en-US" dirty="0" smtClean="0"/>
              <a:t>splitting </a:t>
            </a:r>
            <a:r>
              <a:rPr lang="en-US" dirty="0"/>
              <a:t>in LEIR and </a:t>
            </a:r>
            <a:r>
              <a:rPr lang="en-US" dirty="0" smtClean="0"/>
              <a:t>PS</a:t>
            </a:r>
          </a:p>
          <a:p>
            <a:pPr lvl="1"/>
            <a:r>
              <a:rPr lang="en-US" dirty="0" smtClean="0"/>
              <a:t>charge states and stripping efficiencies</a:t>
            </a:r>
          </a:p>
          <a:p>
            <a:pPr lvl="1"/>
            <a:r>
              <a:rPr lang="el-GR" dirty="0" smtClean="0"/>
              <a:t>γ</a:t>
            </a:r>
            <a:r>
              <a:rPr lang="en-US" dirty="0" smtClean="0"/>
              <a:t>, depending on the charge state </a:t>
            </a:r>
          </a:p>
          <a:p>
            <a:pPr lvl="1"/>
            <a:r>
              <a:rPr lang="en-US" dirty="0" smtClean="0"/>
              <a:t>constraints </a:t>
            </a:r>
            <a:r>
              <a:rPr lang="en-US" dirty="0"/>
              <a:t>from space </a:t>
            </a:r>
            <a:r>
              <a:rPr lang="en-US" dirty="0" smtClean="0"/>
              <a:t>charge in LEIR and SPS, depending on </a:t>
            </a:r>
            <a:r>
              <a:rPr lang="el-GR" dirty="0" smtClean="0"/>
              <a:t>γ</a:t>
            </a:r>
            <a:r>
              <a:rPr lang="en-US" dirty="0" smtClean="0"/>
              <a:t>, charge and mass: If intensity </a:t>
            </a:r>
            <a:r>
              <a:rPr lang="en-US" dirty="0"/>
              <a:t>exceeds space charge limit, take space charge </a:t>
            </a:r>
            <a:r>
              <a:rPr lang="en-US" dirty="0" smtClean="0"/>
              <a:t>limit</a:t>
            </a:r>
          </a:p>
          <a:p>
            <a:pPr lvl="2"/>
            <a:r>
              <a:rPr lang="en-US" dirty="0"/>
              <a:t>Today, can’t disentangle </a:t>
            </a:r>
            <a:r>
              <a:rPr lang="en-US" dirty="0" err="1"/>
              <a:t>Pb</a:t>
            </a:r>
            <a:r>
              <a:rPr lang="en-US" dirty="0"/>
              <a:t> the limits from IBS and space charge at SPS injection. Assuming conservatively the that space charge </a:t>
            </a:r>
            <a:r>
              <a:rPr lang="en-US" dirty="0" smtClean="0"/>
              <a:t>dominates</a:t>
            </a:r>
            <a:endParaRPr lang="en-US" dirty="0"/>
          </a:p>
          <a:p>
            <a:pPr lvl="1"/>
            <a:r>
              <a:rPr lang="en-US" dirty="0"/>
              <a:t>The bunch intensity at LHC injection, accounting for all of </a:t>
            </a:r>
            <a:r>
              <a:rPr lang="en-US" dirty="0" smtClean="0"/>
              <a:t>this</a:t>
            </a:r>
          </a:p>
          <a:p>
            <a:pPr lvl="1"/>
            <a:r>
              <a:rPr lang="en-US" dirty="0" err="1" smtClean="0"/>
              <a:t>Emittances</a:t>
            </a:r>
            <a:r>
              <a:rPr lang="en-US" dirty="0" smtClean="0"/>
              <a:t> assumed to be the same as for </a:t>
            </a:r>
            <a:r>
              <a:rPr lang="en-US" dirty="0" err="1" smtClean="0"/>
              <a:t>Pb</a:t>
            </a:r>
            <a:r>
              <a:rPr lang="en-US" dirty="0" smtClean="0"/>
              <a:t> – presently no easy way to estimate them for different species</a:t>
            </a:r>
          </a:p>
          <a:p>
            <a:endParaRPr lang="en-US" dirty="0" smtClean="0"/>
          </a:p>
        </p:txBody>
      </p:sp>
      <p:sp>
        <p:nvSpPr>
          <p:cNvPr id="3" name="Footer Placeholder 2"/>
          <p:cNvSpPr>
            <a:spLocks noGrp="1"/>
          </p:cNvSpPr>
          <p:nvPr>
            <p:ph type="ftr" sz="quarter" idx="11"/>
          </p:nvPr>
        </p:nvSpPr>
        <p:spPr/>
        <p:txBody>
          <a:bodyPr/>
          <a:lstStyle/>
          <a:p>
            <a:r>
              <a:rPr lang="en-US" dirty="0" smtClean="0"/>
              <a:t>R. Bruce, 2021.09.28</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9</a:t>
            </a:fld>
            <a:endParaRPr lang="en-US" dirty="0"/>
          </a:p>
        </p:txBody>
      </p:sp>
      <p:sp>
        <p:nvSpPr>
          <p:cNvPr id="5" name="Title 4"/>
          <p:cNvSpPr>
            <a:spLocks noGrp="1"/>
          </p:cNvSpPr>
          <p:nvPr>
            <p:ph type="title"/>
          </p:nvPr>
        </p:nvSpPr>
        <p:spPr/>
        <p:txBody>
          <a:bodyPr/>
          <a:lstStyle/>
          <a:p>
            <a:r>
              <a:rPr lang="en-US" dirty="0" smtClean="0"/>
              <a:t>Limitations in the injectors</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771550"/>
            <a:ext cx="3211261"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5177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fade">
                                      <p:cBhvr>
                                        <p:cTn id="18" dur="500"/>
                                        <p:tgtEl>
                                          <p:spTgt spid="2">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fade">
                                      <p:cBhvr>
                                        <p:cTn id="21" dur="500"/>
                                        <p:tgtEl>
                                          <p:spTgt spid="2">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6" end="6"/>
                                            </p:txEl>
                                          </p:spTgt>
                                        </p:tgtEl>
                                        <p:attrNameLst>
                                          <p:attrName>style.visibility</p:attrName>
                                        </p:attrNameLst>
                                      </p:cBhvr>
                                      <p:to>
                                        <p:strVal val="visible"/>
                                      </p:to>
                                    </p:set>
                                    <p:animEffect transition="in" filter="fade">
                                      <p:cBhvr>
                                        <p:cTn id="24" dur="500"/>
                                        <p:tgtEl>
                                          <p:spTgt spid="2">
                                            <p:txEl>
                                              <p:pRg st="6" end="6"/>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Effect transition="in" filter="fade">
                                      <p:cBhvr>
                                        <p:cTn id="27" dur="500"/>
                                        <p:tgtEl>
                                          <p:spTgt spid="2">
                                            <p:txEl>
                                              <p:pRg st="7" end="7"/>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
                                            <p:txEl>
                                              <p:pRg st="8" end="8"/>
                                            </p:txEl>
                                          </p:spTgt>
                                        </p:tgtEl>
                                        <p:attrNameLst>
                                          <p:attrName>style.visibility</p:attrName>
                                        </p:attrNameLst>
                                      </p:cBhvr>
                                      <p:to>
                                        <p:strVal val="visible"/>
                                      </p:to>
                                    </p:set>
                                    <p:animEffect transition="in" filter="fade">
                                      <p:cBhvr>
                                        <p:cTn id="30" dur="500"/>
                                        <p:tgtEl>
                                          <p:spTgt spid="2">
                                            <p:txEl>
                                              <p:pRg st="8" end="8"/>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
                                            <p:txEl>
                                              <p:pRg st="9" end="9"/>
                                            </p:txEl>
                                          </p:spTgt>
                                        </p:tgtEl>
                                        <p:attrNameLst>
                                          <p:attrName>style.visibility</p:attrName>
                                        </p:attrNameLst>
                                      </p:cBhvr>
                                      <p:to>
                                        <p:strVal val="visible"/>
                                      </p:to>
                                    </p:set>
                                    <p:animEffect transition="in" filter="fade">
                                      <p:cBhvr>
                                        <p:cTn id="33" dur="500"/>
                                        <p:tgtEl>
                                          <p:spTgt spid="2">
                                            <p:txEl>
                                              <p:pRg st="9" end="9"/>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
                                            <p:txEl>
                                              <p:pRg st="10" end="10"/>
                                            </p:txEl>
                                          </p:spTgt>
                                        </p:tgtEl>
                                        <p:attrNameLst>
                                          <p:attrName>style.visibility</p:attrName>
                                        </p:attrNameLst>
                                      </p:cBhvr>
                                      <p:to>
                                        <p:strVal val="visible"/>
                                      </p:to>
                                    </p:set>
                                    <p:animEffect transition="in" filter="fade">
                                      <p:cBhvr>
                                        <p:cTn id="36" dur="500"/>
                                        <p:tgtEl>
                                          <p:spTgt spid="2">
                                            <p:txEl>
                                              <p:pRg st="10" end="10"/>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
                                            <p:txEl>
                                              <p:pRg st="11" end="11"/>
                                            </p:txEl>
                                          </p:spTgt>
                                        </p:tgtEl>
                                        <p:attrNameLst>
                                          <p:attrName>style.visibility</p:attrName>
                                        </p:attrNameLst>
                                      </p:cBhvr>
                                      <p:to>
                                        <p:strVal val="visible"/>
                                      </p:to>
                                    </p:set>
                                    <p:animEffect transition="in" filter="fade">
                                      <p:cBhvr>
                                        <p:cTn id="39" dur="500"/>
                                        <p:tgtEl>
                                          <p:spTgt spid="2">
                                            <p:txEl>
                                              <p:pRg st="11" end="11"/>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
                                            <p:txEl>
                                              <p:pRg st="12" end="12"/>
                                            </p:txEl>
                                          </p:spTgt>
                                        </p:tgtEl>
                                        <p:attrNameLst>
                                          <p:attrName>style.visibility</p:attrName>
                                        </p:attrNameLst>
                                      </p:cBhvr>
                                      <p:to>
                                        <p:strVal val="visible"/>
                                      </p:to>
                                    </p:set>
                                    <p:animEffect transition="in" filter="fade">
                                      <p:cBhvr>
                                        <p:cTn id="42" dur="500"/>
                                        <p:tgtEl>
                                          <p:spTgt spid="2">
                                            <p:txEl>
                                              <p:pRg st="12" end="12"/>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
                                            <p:txEl>
                                              <p:pRg st="13" end="13"/>
                                            </p:txEl>
                                          </p:spTgt>
                                        </p:tgtEl>
                                        <p:attrNameLst>
                                          <p:attrName>style.visibility</p:attrName>
                                        </p:attrNameLst>
                                      </p:cBhvr>
                                      <p:to>
                                        <p:strVal val="visible"/>
                                      </p:to>
                                    </p:set>
                                    <p:animEffect transition="in" filter="fade">
                                      <p:cBhvr>
                                        <p:cTn id="45" dur="500"/>
                                        <p:tgtEl>
                                          <p:spTgt spid="2">
                                            <p:txEl>
                                              <p:pRg st="13" end="13"/>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2050"/>
                                        </p:tgtEl>
                                        <p:attrNameLst>
                                          <p:attrName>style.visibility</p:attrName>
                                        </p:attrNameLst>
                                      </p:cBhvr>
                                      <p:to>
                                        <p:strVal val="visible"/>
                                      </p:to>
                                    </p:set>
                                    <p:animEffect transition="in" filter="fade">
                                      <p:cBhvr>
                                        <p:cTn id="48"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41049</TotalTime>
  <Words>4589</Words>
  <Application>Microsoft Office PowerPoint</Application>
  <PresentationFormat>On-screen Show (16:9)</PresentationFormat>
  <Paragraphs>501</Paragraphs>
  <Slides>44</Slides>
  <Notes>0</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Preliminary LHC light-ion scenarios for Run 5 and beyond</vt:lpstr>
      <vt:lpstr>Outline</vt:lpstr>
      <vt:lpstr>Overview of future heavy-ion operation</vt:lpstr>
      <vt:lpstr>Ion operation beyond Run 4</vt:lpstr>
      <vt:lpstr>Performance with lighter ions: WG5</vt:lpstr>
      <vt:lpstr>Previous numbers – WG5</vt:lpstr>
      <vt:lpstr>Reviewing the WG5 scenarios</vt:lpstr>
      <vt:lpstr>HL-LHC production scheme for Pb in the injectors</vt:lpstr>
      <vt:lpstr>Limitations in the injectors</vt:lpstr>
      <vt:lpstr>Considered ions, charge states, masses, parameters….</vt:lpstr>
      <vt:lpstr>Results: Standard case, including also LEIR</vt:lpstr>
      <vt:lpstr>Comparison with WG5 – LHC bunch intensity</vt:lpstr>
      <vt:lpstr>Paths for improvement</vt:lpstr>
      <vt:lpstr>Results – if we in addition don’t split in the PS</vt:lpstr>
      <vt:lpstr>What if we strip between LEIR and PS? </vt:lpstr>
      <vt:lpstr>Results – if we strip between LEIR/PS, no split in PS </vt:lpstr>
      <vt:lpstr>Scan of charge state in LEIR</vt:lpstr>
      <vt:lpstr>PowerPoint Presentation</vt:lpstr>
      <vt:lpstr>Observations: varying charge state</vt:lpstr>
      <vt:lpstr>Scan over stable isotopes</vt:lpstr>
      <vt:lpstr>PowerPoint Presentation</vt:lpstr>
      <vt:lpstr>Observations: changing isotope</vt:lpstr>
      <vt:lpstr>Comparison of gain in bunch intensity (nucleons/bunch)</vt:lpstr>
      <vt:lpstr>LHC studies</vt:lpstr>
      <vt:lpstr>LHC studies</vt:lpstr>
      <vt:lpstr>Result – conservative vs WG5</vt:lpstr>
      <vt:lpstr>Result – optimistic vs WG5</vt:lpstr>
      <vt:lpstr>1-month integrated luminosity</vt:lpstr>
      <vt:lpstr>Integrated AA luminosity per 1-month run in 1/nb</vt:lpstr>
      <vt:lpstr>Summary</vt:lpstr>
      <vt:lpstr>Potential future studies</vt:lpstr>
      <vt:lpstr>Backup</vt:lpstr>
      <vt:lpstr>Calculation of bunch intensities in the LHC</vt:lpstr>
      <vt:lpstr>Scanning charge state: LEIR vs SPS limits</vt:lpstr>
      <vt:lpstr>Scan for all species, different scenarios</vt:lpstr>
      <vt:lpstr>Example result: Kr</vt:lpstr>
      <vt:lpstr>Example result: Kr</vt:lpstr>
      <vt:lpstr>Example result: Kr</vt:lpstr>
      <vt:lpstr>Example result: Kr</vt:lpstr>
      <vt:lpstr>PowerPoint Presentation</vt:lpstr>
      <vt:lpstr>LHC bunch intensity comparisons; isotope scan</vt:lpstr>
      <vt:lpstr>Understanding luminosity gains</vt:lpstr>
      <vt:lpstr>Summary of gain factors</vt:lpstr>
      <vt:lpstr>Luminosities if using Kr86 instead of Kr78</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Heavy-ion operation in LHC Run 3 and HL-LHC</dc:title>
  <dc:creator>Roderik Bruce</dc:creator>
  <cp:lastModifiedBy>roderik</cp:lastModifiedBy>
  <cp:revision>414</cp:revision>
  <dcterms:created xsi:type="dcterms:W3CDTF">2020-12-01T12:30:43Z</dcterms:created>
  <dcterms:modified xsi:type="dcterms:W3CDTF">2024-09-11T10:26:59Z</dcterms:modified>
</cp:coreProperties>
</file>