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6" r:id="rId5"/>
    <p:sldId id="386" r:id="rId6"/>
    <p:sldId id="393" r:id="rId7"/>
    <p:sldId id="383" r:id="rId8"/>
    <p:sldId id="373" r:id="rId9"/>
    <p:sldId id="395" r:id="rId10"/>
    <p:sldId id="364" r:id="rId11"/>
    <p:sldId id="389" r:id="rId12"/>
    <p:sldId id="366" r:id="rId13"/>
    <p:sldId id="368" r:id="rId14"/>
    <p:sldId id="372" r:id="rId15"/>
    <p:sldId id="394" r:id="rId16"/>
    <p:sldId id="392" r:id="rId17"/>
    <p:sldId id="358" r:id="rId18"/>
    <p:sldId id="375" r:id="rId19"/>
    <p:sldId id="377" r:id="rId20"/>
    <p:sldId id="351" r:id="rId21"/>
    <p:sldId id="374" r:id="rId22"/>
    <p:sldId id="37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Miller" initials="BM" lastIdx="3" clrIdx="0">
    <p:extLst>
      <p:ext uri="{19B8F6BF-5375-455C-9EA6-DF929625EA0E}">
        <p15:presenceInfo xmlns:p15="http://schemas.microsoft.com/office/powerpoint/2012/main" userId="S::b.k.miller@uva.nl::2cc4ecd3-6a20-4cb1-8eb0-29aa162d7da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75D534-31CD-48C1-A040-0A195C37D6CC}" v="150" dt="2022-05-11T12:46:34.8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76845" autoAdjust="0"/>
  </p:normalViewPr>
  <p:slideViewPr>
    <p:cSldViewPr snapToGrid="0">
      <p:cViewPr varScale="1">
        <p:scale>
          <a:sx n="83" d="100"/>
          <a:sy n="83" d="100"/>
        </p:scale>
        <p:origin x="1578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8" d="100"/>
        <a:sy n="98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F1C26-4E91-465C-A46C-FE82AB273F7D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2C284-F498-492C-8CB2-7F41C0D27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75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This method which is aimed at practitioners who care about complex simulators with many nuisance parameters.</a:t>
            </a:r>
          </a:p>
          <a:p>
            <a:pPr marL="171450" indent="-171450">
              <a:buFontTx/>
              <a:buChar char="-"/>
            </a:pPr>
            <a:r>
              <a:rPr lang="en-US" dirty="0"/>
              <a:t>Try to explain motivation, show a visual description, then the details.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51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Truncation introduces a new hyperparameter, how did we set it?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selected the cutoff by grid search on the torus </a:t>
            </a:r>
          </a:p>
          <a:p>
            <a:pPr marL="171450" indent="-171450">
              <a:buFontTx/>
              <a:buChar char="-"/>
            </a:pPr>
            <a:r>
              <a:rPr lang="en-US" dirty="0"/>
              <a:t>Repeated runs to estimate uncertainty.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want a low c2st / simulation, there is a nearly flat region, we choose the conservative threshold.</a:t>
            </a:r>
          </a:p>
          <a:p>
            <a:pPr marL="171450" indent="-171450">
              <a:buFontTx/>
              <a:buChar char="-"/>
            </a:pPr>
            <a:r>
              <a:rPr lang="en-US" dirty="0"/>
              <a:t>In a gaussian posterior, this translates to the 5.25 sigma region, i.e., a very low probability region.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619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How do we know we got it right? Domain scientists cannot access the ground truth. They rely on tests of the CI calibration to trust estimator.</a:t>
            </a:r>
          </a:p>
          <a:p>
            <a:pPr marL="171450" indent="-171450">
              <a:buFontTx/>
              <a:buChar char="-"/>
            </a:pPr>
            <a:r>
              <a:rPr lang="en-US" dirty="0"/>
              <a:t>Check estimator’s calibration to prior 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Does not comparing the information content of our approximant to the truth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Simulate data, check if the parameter lies within the reported contour with correct frequency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It’s like an expected coverage test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The only methods which can perform this test are amortized and locally amortized because they need to draw from posteriors for many data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Sequential methods cannot perform this test since they cannot estimate other posteriors than the targeted one!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TMNRE relaxes the restriction to estimate posteriors “nearby” targeted observation data and do the check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12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scientists want conservative nominal credible intervals, i.e. diagonal or above.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Our method is unique in offering focused, simulation efficient posterior estimation AND empirical credible interval testing.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11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ran our method against a modified version of the </a:t>
            </a:r>
            <a:r>
              <a:rPr lang="en-US" dirty="0" err="1"/>
              <a:t>sbi</a:t>
            </a:r>
            <a:r>
              <a:rPr lang="en-US" dirty="0"/>
              <a:t> benchmark where we learned the marginals.</a:t>
            </a:r>
          </a:p>
          <a:p>
            <a:pPr marL="171450" indent="-171450">
              <a:buFontTx/>
              <a:buChar char="-"/>
            </a:pPr>
            <a:r>
              <a:rPr lang="en-US" dirty="0"/>
              <a:t>Other methods learned the joint, then we compared their marginalized estimates to the marginalized ground truth.</a:t>
            </a:r>
          </a:p>
          <a:p>
            <a:pPr marL="171450" indent="-171450">
              <a:buFontTx/>
              <a:buChar char="-"/>
            </a:pPr>
            <a:r>
              <a:rPr lang="en-US" dirty="0"/>
              <a:t>Our method is competitive with sequential ones in accuracy.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50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Example domain problem.</a:t>
            </a:r>
          </a:p>
          <a:p>
            <a:pPr marL="171450" indent="-171450">
              <a:buFontTx/>
              <a:buChar char="-"/>
            </a:pPr>
            <a:r>
              <a:rPr lang="en-US" dirty="0"/>
              <a:t>Cosmological simulators generate a power spectrum from a hypothetical cosmic microwave background.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can be useful to estimate </a:t>
            </a:r>
            <a:r>
              <a:rPr lang="en-US"/>
              <a:t>the discovery </a:t>
            </a:r>
            <a:r>
              <a:rPr lang="en-US" dirty="0"/>
              <a:t>value of future experiments and telescopes.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Our method can accurately represent the marginal posteriors at the budget while joint methods cannot.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33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502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NRE normally learns all possible posteriors (amortization), that’s expensive, it’s cheaper to focus on posteriors within a region.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determine a compact region, Gamma, on which to learn posteriors in an iterative regime.</a:t>
            </a:r>
          </a:p>
          <a:p>
            <a:pPr marL="171450" indent="-171450">
              <a:buFontTx/>
              <a:buChar char="-"/>
            </a:pPr>
            <a:r>
              <a:rPr lang="en-US" dirty="0"/>
              <a:t>Gamma is truncated as the product of 1 dimensional truncations, so a rectangle.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We sketched this before…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loop over generating data within our region and approximating the equation with a star using all 1d likelihood-to-evidence ratios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truncate and repeat the last two steps.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stop when the ratio of the truncated masses stabilizes.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Now we have data in this region which we can use to train arbitrary marginals.</a:t>
            </a:r>
          </a:p>
          <a:p>
            <a:pPr marL="171450" indent="-171450">
              <a:buFontTx/>
              <a:buChar char="-"/>
            </a:pPr>
            <a:r>
              <a:rPr lang="en-US" dirty="0"/>
              <a:t>Visual on the right of 3 rounds.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only affects very very-low probability contours.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33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quantify the uncertainty in the parameters in a Bayesian setting using the posterior.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can compute moments, credible intervals, or the posterior predictive…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A visual representation of the high-dimensional posterior by a corner plot.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72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Notice the corner plot shows 1d and 2d marginals</a:t>
            </a:r>
          </a:p>
          <a:p>
            <a:pPr marL="171450" indent="-171450">
              <a:buFontTx/>
              <a:buChar char="-"/>
            </a:pPr>
            <a:r>
              <a:rPr lang="en-US" dirty="0"/>
              <a:t>With likelihood-based methods one must evaluate partially marginalized likelihood or sample in high dimension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we want to estimate them directly with neural ratio estimation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find that it is more simulation efficient to do it this way when there are many (nuisance) parameters.</a:t>
            </a:r>
          </a:p>
          <a:p>
            <a:pPr marL="171450" indent="-171450">
              <a:buFontTx/>
              <a:buChar char="-"/>
            </a:pPr>
            <a:r>
              <a:rPr lang="en-US" dirty="0"/>
              <a:t>Estimating posteriors marginalized by nuisance parameters is available in </a:t>
            </a:r>
            <a:r>
              <a:rPr lang="en-US" dirty="0" err="1"/>
              <a:t>pydelfi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88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…</a:t>
            </a:r>
          </a:p>
          <a:p>
            <a:pPr marL="171450" indent="-171450">
              <a:buFontTx/>
              <a:buChar char="-"/>
            </a:pPr>
            <a:r>
              <a:rPr lang="en-US" dirty="0"/>
              <a:t>By inferring the tractable posterior over the switching variable, the likelihood-to-evidence ratio is recovered.</a:t>
            </a:r>
          </a:p>
          <a:p>
            <a:pPr marL="171450" indent="-171450">
              <a:buFontTx/>
              <a:buChar char="-"/>
            </a:pPr>
            <a:r>
              <a:rPr lang="en-US" dirty="0"/>
              <a:t>Replace with </a:t>
            </a:r>
            <a:r>
              <a:rPr lang="en-US" dirty="0" err="1"/>
              <a:t>vartheta</a:t>
            </a:r>
            <a:r>
              <a:rPr lang="en-US" dirty="0"/>
              <a:t> for a marginal prediction.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83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test simulation efficiency with marginal NRE against joint methods.</a:t>
            </a:r>
          </a:p>
          <a:p>
            <a:pPr marL="171450" indent="-171450">
              <a:buFontTx/>
              <a:buChar char="-"/>
            </a:pPr>
            <a:r>
              <a:rPr lang="en-US" dirty="0"/>
              <a:t>Eggbox problem with 10 dimensions and over 1k modes. (6 dimensions are safely omitted for space / due to symmetry)</a:t>
            </a:r>
          </a:p>
          <a:p>
            <a:pPr marL="171450" indent="-171450">
              <a:buFontTx/>
              <a:buChar char="-"/>
            </a:pPr>
            <a:r>
              <a:rPr lang="en-US" dirty="0"/>
              <a:t>Simulation budget of 10k simulations.</a:t>
            </a:r>
          </a:p>
          <a:p>
            <a:pPr marL="171450" indent="-171450">
              <a:buFontTx/>
              <a:buChar char="-"/>
            </a:pPr>
            <a:r>
              <a:rPr lang="en-US" dirty="0"/>
              <a:t>Left ground truth.</a:t>
            </a:r>
          </a:p>
          <a:p>
            <a:pPr marL="171450" indent="-171450">
              <a:buFontTx/>
              <a:buChar char="-"/>
            </a:pPr>
            <a:r>
              <a:rPr lang="en-US" dirty="0"/>
              <a:t>Middle left NRE, joint estimation method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Middle right sequential NRE, joint estimation method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Right, ours marginal NRE. Only accurate estimate at this budget.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We target the 1 and 2 dimensional marginals. Each cell in the corner plot is another ratio estimator.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73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target the marginal posterior directly which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simplifies finding parameter bounds for scientific inverse problems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avoids the curse of dimensionality</a:t>
            </a:r>
          </a:p>
          <a:p>
            <a:pPr marL="171450" indent="-171450">
              <a:buFontTx/>
              <a:buChar char="-"/>
            </a:pPr>
            <a:r>
              <a:rPr lang="en-US" dirty="0"/>
              <a:t>Extends NRE, which estimates </a:t>
            </a:r>
            <a:r>
              <a:rPr lang="en-US" dirty="0" err="1"/>
              <a:t>LtoR</a:t>
            </a:r>
            <a:r>
              <a:rPr lang="en-US" dirty="0"/>
              <a:t> and multiplies to approximate the posterior</a:t>
            </a:r>
          </a:p>
          <a:p>
            <a:pPr marL="171450" indent="-171450">
              <a:buFontTx/>
              <a:buChar char="-"/>
            </a:pPr>
            <a:r>
              <a:rPr lang="en-US" dirty="0"/>
              <a:t>Our method truncates the prior in regions where the posterior is nearly zero.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Improves simulation efficiency since those regions are uninformative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Focuses our analysis on a single piece of data.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Truncation doesn’t bias the prior like sequential methods do… which means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Our method can estimate the posterior of “nearby” data, we’re calling local amortization.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Ours amortizes over a subset of the truncated prior using simulations from the region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estimator accurate as if you had a indicator / step </a:t>
            </a:r>
            <a:r>
              <a:rPr lang="en-US" dirty="0" err="1"/>
              <a:t>fn</a:t>
            </a:r>
            <a:r>
              <a:rPr lang="en-US" dirty="0"/>
              <a:t> and original prior in the region</a:t>
            </a:r>
          </a:p>
          <a:p>
            <a:pPr marL="628650" lvl="1" indent="-171450">
              <a:buFontTx/>
              <a:buChar char="-"/>
            </a:pPr>
            <a:endParaRPr lang="en-US" dirty="0"/>
          </a:p>
          <a:p>
            <a:pPr marL="628650" lvl="1" indent="-171450">
              <a:buFontTx/>
              <a:buChar char="-"/>
            </a:pPr>
            <a:r>
              <a:rPr lang="en-US" dirty="0"/>
              <a:t>This enables a calibration check of our estimator comparing nominal credible intervals to empirical ones.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16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Posteriors can be much more informative than the prior.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This means there’s a lot of information in the data—nice for science, expensive for </a:t>
            </a:r>
            <a:r>
              <a:rPr lang="en-US" dirty="0" err="1"/>
              <a:t>sbi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Most prior draws will be irrelevant. Draw relevant prior samples by avoiding draws far from mass.</a:t>
            </a:r>
          </a:p>
          <a:p>
            <a:pPr marL="171450" indent="-171450">
              <a:buFontTx/>
              <a:buChar char="-"/>
            </a:pPr>
            <a:r>
              <a:rPr lang="en-US" dirty="0"/>
              <a:t>We then estimate the likelihood-to-evidence ratio only on truncated region.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Learn a locally amortized estimator</a:t>
            </a:r>
          </a:p>
          <a:p>
            <a:pPr marL="171450" indent="-171450">
              <a:buFontTx/>
              <a:buChar char="-"/>
            </a:pPr>
            <a:r>
              <a:rPr lang="en-US" dirty="0"/>
              <a:t>What’s an ideal region? What do we actually learn.</a:t>
            </a:r>
          </a:p>
          <a:p>
            <a:pPr marL="171450" indent="-171450">
              <a:buFontTx/>
              <a:buChar char="-"/>
            </a:pPr>
            <a:r>
              <a:rPr lang="en-US" dirty="0"/>
              <a:t>Increases efficiency AND allows for expected coverage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2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First, sample from the joint to create a dataset.</a:t>
            </a:r>
          </a:p>
          <a:p>
            <a:pPr marL="171450" indent="-171450">
              <a:buFontTx/>
              <a:buChar char="-"/>
            </a:pPr>
            <a:r>
              <a:rPr lang="en-US" dirty="0"/>
              <a:t>next truncate the prior based on the component posterior estimates for the observation.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Then simulate more in the region.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loop ends when the truncated region stabilizes.</a:t>
            </a:r>
          </a:p>
          <a:p>
            <a:pPr marL="171450" indent="-171450">
              <a:buFontTx/>
              <a:buChar char="-"/>
            </a:pPr>
            <a:r>
              <a:rPr lang="en-US" dirty="0"/>
              <a:t>Now you have a dataset which can estimate any marginal of interest on the truncated region, including joint.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61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 compare the efficiency of our marginal NRE to the truncated version.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posterior is torus shaped and very narrow compared to the unit-cube prior.</a:t>
            </a:r>
          </a:p>
          <a:p>
            <a:pPr marL="171450" indent="-171450">
              <a:buFontTx/>
              <a:buChar char="-"/>
            </a:pPr>
            <a:r>
              <a:rPr lang="en-US" dirty="0"/>
              <a:t>Left: GT. Middle: Marginal NRE. Right: Truncated Marginal NRE.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Marginal inaccurate because most simulations were uninformative, wrong region.</a:t>
            </a:r>
          </a:p>
          <a:p>
            <a:pPr marL="171450" indent="-171450">
              <a:buFontTx/>
              <a:buChar char="-"/>
            </a:pPr>
            <a:r>
              <a:rPr lang="en-US" dirty="0"/>
              <a:t>Truncation accurate, it focuses the simulations on the relevant parameters.</a:t>
            </a:r>
          </a:p>
          <a:p>
            <a:pPr marL="171450" indent="-171450">
              <a:buFontTx/>
              <a:buChar char="-"/>
            </a:pPr>
            <a:r>
              <a:rPr lang="en-US" dirty="0"/>
              <a:t>Prior volume decreases with rounds by a lot, much less space to simulate in.</a:t>
            </a:r>
          </a:p>
          <a:p>
            <a:pPr marL="171450" indent="-171450">
              <a:buFontTx/>
              <a:buChar char="-"/>
            </a:pPr>
            <a:r>
              <a:rPr lang="en-US" dirty="0"/>
              <a:t>Metrics show that truncation is more accurate for all budgets.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E2C284-F498-492C-8CB2-7F41C0D2774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91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EB6E2-5070-4B93-99EE-9F2CD9BD34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7BDCC5-C28B-42E5-A35C-42813E850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D2E85-2055-4101-9F5C-6FCD67868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EEAAF-367A-4178-8B3B-DDB5CB007B67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331AA-4124-4861-BA3D-B837FF8D6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29C45-DEB0-42AB-B40B-1F4F66313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2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B8027-1F92-446A-88BA-536889AEC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DC95C-0E57-4FF6-9C58-17FC7FC786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C8626-48EA-4BC2-A997-DA8977676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3861C-A6C6-47B3-8FA0-4E1D1E0DAD9E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9A8C1-4825-4AF5-96A6-B73970FC5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0989B-7923-4ECA-B1AF-784F60F3F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C1CFDF-007C-434E-9597-E86899B688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74B91-4DD3-499C-8AC4-CF0C4CD1E2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D3175-4936-445F-9B1C-8A45ABCE3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E33F-44EF-4CDC-8A84-B60FFB9F6E9B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52595-4A87-4973-89AF-DB397ECE6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081B5-3815-4FE8-9DCF-16F3E004F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6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955F3-05B4-43A9-91AA-35C05630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32112-E60F-4C28-B13C-5078BD211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ED2FA-7CAF-4801-832D-51F934DD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8579-D03A-43B1-AAC4-A0F19DE82666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709F4-589E-45E7-89AE-30A840B23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FB8F8-B75E-45FF-968A-9223D17A4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4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5DE15-3397-4EC5-855E-B22DD16C5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6F7DD-7973-412A-A159-E45F882AF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F7C8C-C25B-468D-B157-BFBCC28AF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47C4-65DC-48D2-BB1A-F7D6BA901DE5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C935C-0D80-4DC8-89EF-D14468285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F7AA4-D79E-4214-BCB1-A2974D1B6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4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8E7FE-2E01-4A91-A443-5B570B9DF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10CFC-EDBB-4691-81FD-F03032EC4D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84E3D-501D-47EA-82FE-3E59FDFE9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4ED56-A42D-4B49-A7C7-67DBE8565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B45F-FE70-4568-8481-D466D1C52459}" type="datetime1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D5E9C-2B0B-4CC9-970B-F79744C5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8D5F79-A345-432C-B6CD-696FE0904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3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12C1E-2BDB-4CDB-B248-7BC257F42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C870B-4E2A-48ED-8D0E-1845A026C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B0E933-3600-420C-A5E7-9686D4997D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67A141-2C60-4CD6-B3B2-B32526E17C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CF143-601B-4F18-AB33-384EBECE45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3E8522-8AA4-4499-BBAC-150E49B71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0949F-191F-47B5-A67E-107B5E1039BC}" type="datetime1">
              <a:rPr lang="en-US" smtClean="0"/>
              <a:t>5/11/2022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775627-00C8-4416-8050-353D52518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BE2CB1-BD2B-40F5-96C7-2AE3FCFD6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13FDE-0819-4139-B869-F9EA7F456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27804B-0A7A-4A05-9246-4D8443F2C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797A-9A49-4CDD-AE5B-41AB4B9D1966}" type="datetime1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2C08F2-9E9A-42A9-8649-20BF35AFD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D8AD5-DC97-44AB-96DA-456A71B70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7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7C8E17-5503-4B97-B86B-843362419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A9918-8DFC-4D26-A82B-3D15CB0207AD}" type="datetime1">
              <a:rPr lang="en-US" smtClean="0"/>
              <a:t>5/11/2022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B7FFE8-2949-4390-A39C-84FAC0BF4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8A545D-91B9-42C8-8702-FDE57842D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1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48637-5FA4-4329-8304-BC6C3825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63A24-417A-49C8-A21D-5AFC88FEF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C6D54-209F-4ECB-9279-10742A9EA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DB00A-A81F-4B3F-ACC5-5D029470C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6D81-583B-4DC9-B873-0A8DC82E770A}" type="datetime1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8C4A2E-CC58-43F7-8073-300E49E88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3CA97-8AF9-4B3E-A688-A9D7F7164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E8F3D-343B-4F0C-98D2-205EB8BBD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C8397D-0F47-4DC8-9B01-20450DD7E3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4E408-BFDE-4462-9538-9D8F9D2A5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C1688-8B3F-4424-9392-9CD7D92BF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CA2D9-D59B-4DF7-ADA4-BAFEFBCE6515}" type="datetime1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F2C88-35EB-4182-B890-C51F606F5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0D212-2727-4059-B24F-2A5A93912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18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835E09-535C-4015-9C6B-E4ABD5066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E169F-8560-4438-97DF-0F0A13908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703C3-DE25-4592-9FDC-5A01B65570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CFEFC-0DCF-46D3-9C3C-4274FB155EAC}" type="datetime1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2297-7DAF-4787-B4F0-D321DB2BB9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AAFBE-1635-414A-B9C3-583D29DF8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6E95E-77E2-45D0-88EC-0E3CE994F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0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101.04653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bkmi/tmnre" TargetMode="External"/><Relationship Id="rId3" Type="http://schemas.openxmlformats.org/officeDocument/2006/relationships/image" Target="../media/image41.png"/><Relationship Id="rId7" Type="http://schemas.openxmlformats.org/officeDocument/2006/relationships/hyperlink" Target="https://github.com/undark-lab/swyf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0.png"/><Relationship Id="rId5" Type="http://schemas.openxmlformats.org/officeDocument/2006/relationships/image" Target="../media/image45.png"/><Relationship Id="rId4" Type="http://schemas.openxmlformats.org/officeDocument/2006/relationships/image" Target="../media/image38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s://arxiv.org/abs/1903.0147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arxiv.org/abs/2101.0465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hyperlink" Target="https://github.com/mackelab/sb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1903.04057" TargetMode="External"/><Relationship Id="rId4" Type="http://schemas.openxmlformats.org/officeDocument/2006/relationships/hyperlink" Target="https://arxiv.org/abs/2110.0658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44;p37">
            <a:extLst>
              <a:ext uri="{FF2B5EF4-FFF2-40B4-BE49-F238E27FC236}">
                <a16:creationId xmlns:a16="http://schemas.microsoft.com/office/drawing/2014/main" id="{D8FF1E8D-D3AC-40C5-9E37-7BD9FE093D22}"/>
              </a:ext>
            </a:extLst>
          </p:cNvPr>
          <p:cNvSpPr txBox="1"/>
          <p:nvPr/>
        </p:nvSpPr>
        <p:spPr>
          <a:xfrm>
            <a:off x="110800" y="5853174"/>
            <a:ext cx="39268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000" b="1" dirty="0">
                <a:solidFill>
                  <a:srgbClr val="595959"/>
                </a:solidFill>
                <a:cs typeface="Calibri"/>
              </a:rPr>
              <a:t>5th Inter-experiment Machine Learning Workshop, CERN </a:t>
            </a:r>
            <a:r>
              <a:rPr lang="en" sz="2000" b="1" dirty="0">
                <a:solidFill>
                  <a:srgbClr val="595959"/>
                </a:solidFill>
                <a:cs typeface="Calibri"/>
              </a:rPr>
              <a:t>2022</a:t>
            </a:r>
            <a:endParaRPr lang="en-US" sz="2000" b="1" dirty="0">
              <a:solidFill>
                <a:srgbClr val="595959"/>
              </a:solidFill>
              <a:cs typeface="Calibri"/>
            </a:endParaRPr>
          </a:p>
        </p:txBody>
      </p:sp>
      <p:sp>
        <p:nvSpPr>
          <p:cNvPr id="5" name="Google Shape;145;p37">
            <a:extLst>
              <a:ext uri="{FF2B5EF4-FFF2-40B4-BE49-F238E27FC236}">
                <a16:creationId xmlns:a16="http://schemas.microsoft.com/office/drawing/2014/main" id="{AAD1E5D3-7A24-4D83-A5A3-0F273D89F65D}"/>
              </a:ext>
            </a:extLst>
          </p:cNvPr>
          <p:cNvSpPr txBox="1"/>
          <p:nvPr/>
        </p:nvSpPr>
        <p:spPr>
          <a:xfrm>
            <a:off x="110800" y="100901"/>
            <a:ext cx="11939702" cy="1246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US" sz="4000" b="1" dirty="0"/>
              <a:t>Truncated Marginal Neural Ratio Estimation</a:t>
            </a:r>
          </a:p>
          <a:p>
            <a:pPr>
              <a:buClr>
                <a:srgbClr val="000000"/>
              </a:buClr>
              <a:buSzPts val="1100"/>
            </a:pPr>
            <a:r>
              <a:rPr lang="en-US" sz="2400" b="1" i="1" dirty="0">
                <a:solidFill>
                  <a:srgbClr val="666666"/>
                </a:solidFill>
              </a:rPr>
              <a:t>Empirically testable, simulation efficient &amp; simulation-based posterior approximation.</a:t>
            </a:r>
            <a:endParaRPr lang="en-US" sz="2400" b="1" i="1" dirty="0">
              <a:solidFill>
                <a:srgbClr val="666666"/>
              </a:solidFill>
              <a:cs typeface="Calibri"/>
            </a:endParaRPr>
          </a:p>
        </p:txBody>
      </p:sp>
      <p:pic>
        <p:nvPicPr>
          <p:cNvPr id="6" name="Google Shape;146;p37">
            <a:extLst>
              <a:ext uri="{FF2B5EF4-FFF2-40B4-BE49-F238E27FC236}">
                <a16:creationId xmlns:a16="http://schemas.microsoft.com/office/drawing/2014/main" id="{CBA13C80-0AD5-4D85-A8DF-C8F979BA912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7845" y="5465867"/>
            <a:ext cx="4232657" cy="1392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47;p37">
            <a:extLst>
              <a:ext uri="{FF2B5EF4-FFF2-40B4-BE49-F238E27FC236}">
                <a16:creationId xmlns:a16="http://schemas.microsoft.com/office/drawing/2014/main" id="{8B61DE28-8D3E-4052-9760-E6433CD44D0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9545" t="19545" r="19545" b="19545"/>
          <a:stretch/>
        </p:blipFill>
        <p:spPr>
          <a:xfrm>
            <a:off x="4832211" y="5484733"/>
            <a:ext cx="2191023" cy="135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6DC2F682-6EC5-450F-9DC5-3DEF811A76B9}"/>
              </a:ext>
            </a:extLst>
          </p:cNvPr>
          <p:cNvGrpSpPr/>
          <p:nvPr/>
        </p:nvGrpSpPr>
        <p:grpSpPr>
          <a:xfrm>
            <a:off x="311199" y="2721313"/>
            <a:ext cx="11562563" cy="2294103"/>
            <a:chOff x="219089" y="2453357"/>
            <a:chExt cx="11562563" cy="229410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0BF04FB-0B60-46FA-80AB-19CBCA059A3D}"/>
                </a:ext>
              </a:extLst>
            </p:cNvPr>
            <p:cNvGrpSpPr/>
            <p:nvPr/>
          </p:nvGrpSpPr>
          <p:grpSpPr>
            <a:xfrm>
              <a:off x="219089" y="2453357"/>
              <a:ext cx="2176301" cy="2294103"/>
              <a:chOff x="219089" y="2453357"/>
              <a:chExt cx="2176301" cy="2294103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EEDDC3A4-38B8-4DA1-A627-C23CAFFFF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880" y="2453357"/>
                <a:ext cx="1915826" cy="19158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" name="TextBox 20">
                <a:extLst>
                  <a:ext uri="{FF2B5EF4-FFF2-40B4-BE49-F238E27FC236}">
                    <a16:creationId xmlns:a16="http://schemas.microsoft.com/office/drawing/2014/main" id="{1CB778E9-4302-4519-945C-E14CB0EDFE89}"/>
                  </a:ext>
                </a:extLst>
              </p:cNvPr>
              <p:cNvSpPr txBox="1"/>
              <p:nvPr/>
            </p:nvSpPr>
            <p:spPr>
              <a:xfrm>
                <a:off x="219089" y="4378128"/>
                <a:ext cx="21763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/>
                  <a:t>Benjamin Kurt Miller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B10453C-E3AD-401F-BB28-930C21061F0C}"/>
                </a:ext>
              </a:extLst>
            </p:cNvPr>
            <p:cNvGrpSpPr/>
            <p:nvPr/>
          </p:nvGrpSpPr>
          <p:grpSpPr>
            <a:xfrm>
              <a:off x="4993327" y="2461731"/>
              <a:ext cx="1904999" cy="2285729"/>
              <a:chOff x="4993327" y="2461731"/>
              <a:chExt cx="1904999" cy="2285729"/>
            </a:xfrm>
          </p:grpSpPr>
          <p:pic>
            <p:nvPicPr>
              <p:cNvPr id="24" name="Picture 23" descr="Patrick Forre">
                <a:extLst>
                  <a:ext uri="{FF2B5EF4-FFF2-40B4-BE49-F238E27FC236}">
                    <a16:creationId xmlns:a16="http://schemas.microsoft.com/office/drawing/2014/main" id="{CE22C9C8-2F2C-413F-94C9-27A1265CC1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3327" y="2461731"/>
                <a:ext cx="1904999" cy="19049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17">
                <a:extLst>
                  <a:ext uri="{FF2B5EF4-FFF2-40B4-BE49-F238E27FC236}">
                    <a16:creationId xmlns:a16="http://schemas.microsoft.com/office/drawing/2014/main" id="{C4B7BD0D-DBB5-431C-96D6-3F73886A7BB4}"/>
                  </a:ext>
                </a:extLst>
              </p:cNvPr>
              <p:cNvSpPr txBox="1"/>
              <p:nvPr/>
            </p:nvSpPr>
            <p:spPr>
              <a:xfrm>
                <a:off x="5261283" y="4378128"/>
                <a:ext cx="1368901" cy="36933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/>
                  <a:t>Patrick </a:t>
                </a:r>
                <a:r>
                  <a:rPr lang="en-US" dirty="0" err="1"/>
                  <a:t>Forré</a:t>
                </a:r>
                <a:endParaRPr lang="en-US" dirty="0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6290BFD-262D-498E-BAD8-B47C524DB0F0}"/>
                </a:ext>
              </a:extLst>
            </p:cNvPr>
            <p:cNvGrpSpPr/>
            <p:nvPr/>
          </p:nvGrpSpPr>
          <p:grpSpPr>
            <a:xfrm>
              <a:off x="7398908" y="2453357"/>
              <a:ext cx="1914525" cy="2294103"/>
              <a:chOff x="7398908" y="2453357"/>
              <a:chExt cx="1914525" cy="2294103"/>
            </a:xfrm>
          </p:grpSpPr>
          <p:pic>
            <p:nvPicPr>
              <p:cNvPr id="3" name="Picture 8">
                <a:extLst>
                  <a:ext uri="{FF2B5EF4-FFF2-40B4-BE49-F238E27FC236}">
                    <a16:creationId xmlns:a16="http://schemas.microsoft.com/office/drawing/2014/main" id="{99BB2139-C27D-4953-A996-E67FFA7AF0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98908" y="2453357"/>
                <a:ext cx="1914525" cy="1914525"/>
              </a:xfrm>
              <a:prstGeom prst="rect">
                <a:avLst/>
              </a:prstGeom>
            </p:spPr>
          </p:pic>
          <p:sp>
            <p:nvSpPr>
              <p:cNvPr id="32" name="TextBox 14">
                <a:extLst>
                  <a:ext uri="{FF2B5EF4-FFF2-40B4-BE49-F238E27FC236}">
                    <a16:creationId xmlns:a16="http://schemas.microsoft.com/office/drawing/2014/main" id="{E213535B-01D2-4D69-8B1F-5B5EF22A1684}"/>
                  </a:ext>
                </a:extLst>
              </p:cNvPr>
              <p:cNvSpPr txBox="1"/>
              <p:nvPr/>
            </p:nvSpPr>
            <p:spPr>
              <a:xfrm>
                <a:off x="7608249" y="4378128"/>
                <a:ext cx="1500732" cy="36933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/>
                  <a:t>Gilles </a:t>
                </a:r>
                <a:r>
                  <a:rPr lang="en-US" dirty="0" err="1"/>
                  <a:t>Louppe</a:t>
                </a:r>
                <a:endParaRPr lang="en-US" dirty="0" err="1">
                  <a:cs typeface="Calibri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8516A9E-A124-4E15-92C9-6CE57223F7F0}"/>
                </a:ext>
              </a:extLst>
            </p:cNvPr>
            <p:cNvGrpSpPr/>
            <p:nvPr/>
          </p:nvGrpSpPr>
          <p:grpSpPr>
            <a:xfrm>
              <a:off x="9848879" y="2461731"/>
              <a:ext cx="1932773" cy="2285729"/>
              <a:chOff x="9848879" y="2461731"/>
              <a:chExt cx="1932773" cy="2285729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02128B8B-675E-4DF2-AA8C-30065E6665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61439" y="2461731"/>
                <a:ext cx="1905000" cy="190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Box 14">
                <a:extLst>
                  <a:ext uri="{FF2B5EF4-FFF2-40B4-BE49-F238E27FC236}">
                    <a16:creationId xmlns:a16="http://schemas.microsoft.com/office/drawing/2014/main" id="{992F3CF9-2594-420E-A15B-23F5F936D77F}"/>
                  </a:ext>
                </a:extLst>
              </p:cNvPr>
              <p:cNvSpPr txBox="1"/>
              <p:nvPr/>
            </p:nvSpPr>
            <p:spPr>
              <a:xfrm>
                <a:off x="9848879" y="4378128"/>
                <a:ext cx="1932773" cy="36933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/>
                  <a:t>Christoph Weniger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61783C5-4B6F-4B60-8E89-D53C3D2CC3CF}"/>
                </a:ext>
              </a:extLst>
            </p:cNvPr>
            <p:cNvGrpSpPr/>
            <p:nvPr/>
          </p:nvGrpSpPr>
          <p:grpSpPr>
            <a:xfrm>
              <a:off x="2671711" y="2453357"/>
              <a:ext cx="1914525" cy="2294103"/>
              <a:chOff x="2671711" y="2453357"/>
              <a:chExt cx="1914525" cy="2294103"/>
            </a:xfrm>
          </p:grpSpPr>
          <p:pic>
            <p:nvPicPr>
              <p:cNvPr id="2" name="Picture 2">
                <a:extLst>
                  <a:ext uri="{FF2B5EF4-FFF2-40B4-BE49-F238E27FC236}">
                    <a16:creationId xmlns:a16="http://schemas.microsoft.com/office/drawing/2014/main" id="{B788BFD3-0B73-44F0-8A4A-42812198F3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71711" y="2453357"/>
                <a:ext cx="1914525" cy="1914525"/>
              </a:xfrm>
              <a:prstGeom prst="rect">
                <a:avLst/>
              </a:prstGeom>
            </p:spPr>
          </p:pic>
          <p:sp>
            <p:nvSpPr>
              <p:cNvPr id="39" name="TextBox 17">
                <a:extLst>
                  <a:ext uri="{FF2B5EF4-FFF2-40B4-BE49-F238E27FC236}">
                    <a16:creationId xmlns:a16="http://schemas.microsoft.com/office/drawing/2014/main" id="{8156429B-8964-4FD2-BF53-2A9CA0305E2F}"/>
                  </a:ext>
                </a:extLst>
              </p:cNvPr>
              <p:cNvSpPr txBox="1"/>
              <p:nvPr/>
            </p:nvSpPr>
            <p:spPr>
              <a:xfrm>
                <a:off x="3107140" y="4378128"/>
                <a:ext cx="1048429" cy="36933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/>
                  <a:t>Alex Cole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3698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1">
            <a:extLst>
              <a:ext uri="{FF2B5EF4-FFF2-40B4-BE49-F238E27FC236}">
                <a16:creationId xmlns:a16="http://schemas.microsoft.com/office/drawing/2014/main" id="{4483EB9D-B223-4DC2-AE89-D98C0FC39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19063" y="109825"/>
            <a:ext cx="1612746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11B489-9D37-4F8F-863C-25DA8DAC2AA7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Torus: Is truncation with marginals efficient?</a:t>
            </a:r>
            <a:endParaRPr lang="en-US" sz="4000" i="1" u="sng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A1204C9-95CE-4B9D-8BCF-F6168991124B}"/>
              </a:ext>
            </a:extLst>
          </p:cNvPr>
          <p:cNvSpPr txBox="1">
            <a:spLocks/>
          </p:cNvSpPr>
          <p:nvPr/>
        </p:nvSpPr>
        <p:spPr>
          <a:xfrm>
            <a:off x="4695677" y="742037"/>
            <a:ext cx="2876043" cy="4247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u="sng" dirty="0"/>
              <a:t>Marginal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456D845-90DC-4F92-8FA2-585F9234F24E}"/>
              </a:ext>
            </a:extLst>
          </p:cNvPr>
          <p:cNvGrpSpPr/>
          <p:nvPr/>
        </p:nvGrpSpPr>
        <p:grpSpPr>
          <a:xfrm>
            <a:off x="1744234" y="1166768"/>
            <a:ext cx="8703529" cy="2775508"/>
            <a:chOff x="160639" y="937328"/>
            <a:chExt cx="8703529" cy="2775508"/>
          </a:xfrm>
        </p:grpSpPr>
        <p:pic>
          <p:nvPicPr>
            <p:cNvPr id="6" name="Picture 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479A972-3C3A-4659-8A25-CDEA8BF0C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2082" y="937328"/>
              <a:ext cx="2876043" cy="2775507"/>
            </a:xfrm>
            <a:prstGeom prst="rect">
              <a:avLst/>
            </a:prstGeom>
          </p:spPr>
        </p:pic>
        <p:pic>
          <p:nvPicPr>
            <p:cNvPr id="8" name="Picture 7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BF89647B-728A-4B86-900F-8E5A840FF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639" y="937329"/>
              <a:ext cx="2951444" cy="2775507"/>
            </a:xfrm>
            <a:prstGeom prst="rect">
              <a:avLst/>
            </a:prstGeom>
          </p:spPr>
        </p:pic>
        <p:pic>
          <p:nvPicPr>
            <p:cNvPr id="28" name="Picture 27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48B4CDE3-0C33-4AB4-84D8-EFC3EEABE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8125" y="937329"/>
              <a:ext cx="2876043" cy="2775506"/>
            </a:xfrm>
            <a:prstGeom prst="rect">
              <a:avLst/>
            </a:prstGeom>
          </p:spPr>
        </p:pic>
      </p:grp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20F0C33-4B00-4572-A2EC-CCE4FEE36EF6}"/>
              </a:ext>
            </a:extLst>
          </p:cNvPr>
          <p:cNvSpPr txBox="1">
            <a:spLocks/>
          </p:cNvSpPr>
          <p:nvPr/>
        </p:nvSpPr>
        <p:spPr>
          <a:xfrm>
            <a:off x="7571719" y="707886"/>
            <a:ext cx="2876043" cy="4247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u="sng" dirty="0"/>
              <a:t>Truncated Marginal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8D7A07-53C2-4547-88A8-126F6B168209}"/>
              </a:ext>
            </a:extLst>
          </p:cNvPr>
          <p:cNvGrpSpPr/>
          <p:nvPr/>
        </p:nvGrpSpPr>
        <p:grpSpPr>
          <a:xfrm>
            <a:off x="6841309" y="4080199"/>
            <a:ext cx="5101041" cy="2773895"/>
            <a:chOff x="7090958" y="4084105"/>
            <a:chExt cx="5101041" cy="2773895"/>
          </a:xfrm>
        </p:grpSpPr>
        <p:sp>
          <p:nvSpPr>
            <p:cNvPr id="25" name="Content Placeholder 2">
              <a:extLst>
                <a:ext uri="{FF2B5EF4-FFF2-40B4-BE49-F238E27FC236}">
                  <a16:creationId xmlns:a16="http://schemas.microsoft.com/office/drawing/2014/main" id="{F20C1A96-5800-4693-8A6A-2E88A9DF216C}"/>
                </a:ext>
              </a:extLst>
            </p:cNvPr>
            <p:cNvSpPr txBox="1">
              <a:spLocks/>
            </p:cNvSpPr>
            <p:nvPr/>
          </p:nvSpPr>
          <p:spPr>
            <a:xfrm>
              <a:off x="10252954" y="4291637"/>
              <a:ext cx="1939045" cy="2031325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dirty="0"/>
                <a:t>Classifier 2-Sample Test (C2ST) </a:t>
              </a:r>
              <a:br>
                <a:rPr lang="en-US" sz="2000" dirty="0"/>
              </a:br>
              <a:br>
                <a:rPr lang="en-US" sz="2000" dirty="0"/>
              </a:br>
              <a:br>
                <a:rPr lang="en-US" sz="2000" dirty="0"/>
              </a:br>
              <a:r>
                <a:rPr lang="en-US" sz="2000" dirty="0" err="1"/>
                <a:t>Kullback-Leibler</a:t>
              </a:r>
              <a:r>
                <a:rPr lang="en-US" sz="2000" dirty="0"/>
                <a:t> (KL) divergence.</a:t>
              </a:r>
            </a:p>
          </p:txBody>
        </p:sp>
        <p:pic>
          <p:nvPicPr>
            <p:cNvPr id="31" name="Picture 30" descr="Chart&#10;&#10;Description automatically generated">
              <a:extLst>
                <a:ext uri="{FF2B5EF4-FFF2-40B4-BE49-F238E27FC236}">
                  <a16:creationId xmlns:a16="http://schemas.microsoft.com/office/drawing/2014/main" id="{BBEA1FC4-627C-4AD5-A9DC-C111D1A49D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048"/>
            <a:stretch/>
          </p:blipFill>
          <p:spPr>
            <a:xfrm>
              <a:off x="7090958" y="4084105"/>
              <a:ext cx="3161996" cy="2773895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B77EA72-7CAF-4BF4-84B7-391B0F239ACC}"/>
              </a:ext>
            </a:extLst>
          </p:cNvPr>
          <p:cNvGrpSpPr/>
          <p:nvPr/>
        </p:nvGrpSpPr>
        <p:grpSpPr>
          <a:xfrm>
            <a:off x="1547576" y="4367007"/>
            <a:ext cx="3803117" cy="2487087"/>
            <a:chOff x="0" y="4370913"/>
            <a:chExt cx="3803117" cy="2487087"/>
          </a:xfrm>
        </p:grpSpPr>
        <p:pic>
          <p:nvPicPr>
            <p:cNvPr id="33" name="Picture 32" descr="Chart&#10;&#10;Description automatically generated">
              <a:extLst>
                <a:ext uri="{FF2B5EF4-FFF2-40B4-BE49-F238E27FC236}">
                  <a16:creationId xmlns:a16="http://schemas.microsoft.com/office/drawing/2014/main" id="{2E38C548-E502-4270-9B1C-73A77E05D7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375"/>
            <a:stretch/>
          </p:blipFill>
          <p:spPr>
            <a:xfrm>
              <a:off x="2" y="6251501"/>
              <a:ext cx="3803115" cy="606499"/>
            </a:xfrm>
            <a:prstGeom prst="rect">
              <a:avLst/>
            </a:prstGeom>
          </p:spPr>
        </p:pic>
        <p:pic>
          <p:nvPicPr>
            <p:cNvPr id="34" name="Picture 33" descr="Chart&#10;&#10;Description automatically generated">
              <a:extLst>
                <a:ext uri="{FF2B5EF4-FFF2-40B4-BE49-F238E27FC236}">
                  <a16:creationId xmlns:a16="http://schemas.microsoft.com/office/drawing/2014/main" id="{08572979-BB85-45A1-9381-DA96216A00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952"/>
            <a:stretch/>
          </p:blipFill>
          <p:spPr>
            <a:xfrm>
              <a:off x="0" y="4370913"/>
              <a:ext cx="3803115" cy="1880587"/>
            </a:xfrm>
            <a:prstGeom prst="rect">
              <a:avLst/>
            </a:prstGeom>
          </p:spPr>
        </p:pic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3AA6623F-17B7-4B6D-9081-FB0BF481B95C}"/>
              </a:ext>
            </a:extLst>
          </p:cNvPr>
          <p:cNvSpPr txBox="1">
            <a:spLocks/>
          </p:cNvSpPr>
          <p:nvPr/>
        </p:nvSpPr>
        <p:spPr>
          <a:xfrm>
            <a:off x="0" y="5143980"/>
            <a:ext cx="1547574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Prior volume reduction</a:t>
            </a:r>
          </a:p>
        </p:txBody>
      </p:sp>
    </p:spTree>
    <p:extLst>
      <p:ext uri="{BB962C8B-B14F-4D97-AF65-F5344CB8AC3E}">
        <p14:creationId xmlns:p14="http://schemas.microsoft.com/office/powerpoint/2010/main" val="118031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D4546D-7711-424D-9515-9ECE860C4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11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3F1EC8-6326-4550-8AAA-D16D9B8B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605" y="1489706"/>
            <a:ext cx="4246354" cy="42663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7BBA34-46F4-48D5-8DF5-FA14A8DC28C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Torus: How did we select our cutoff?</a:t>
            </a:r>
            <a:endParaRPr lang="en-US" sz="4000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395D0DC-266B-4DD7-82C8-4F588DBAF4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5999" y="1833178"/>
                <a:ext cx="5847185" cy="3551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Grid search on 10 values of the truncation cutoff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dirty="0"/>
                  <a:t>.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dirty="0"/>
                  <a:t> conservatively minimized C2ST / simulation.</a:t>
                </a:r>
              </a:p>
              <a:p>
                <a:r>
                  <a:rPr lang="en-US" dirty="0"/>
                  <a:t>Truncates a gaussian posterior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func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≈5.26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. </a:t>
                </a:r>
                <a:r>
                  <a:rPr lang="en-US" b="1" dirty="0"/>
                  <a:t>Truncation affects only very-low probability credibility contours!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8395D0DC-266B-4DD7-82C8-4F588DBAF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1833178"/>
                <a:ext cx="5847185" cy="3551293"/>
              </a:xfrm>
              <a:prstGeom prst="rect">
                <a:avLst/>
              </a:prstGeom>
              <a:blipFill>
                <a:blip r:embed="rId4"/>
                <a:stretch>
                  <a:fillRect l="-1877" t="-2921" r="-521" b="-3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536B78B-E4E7-4C5D-BA6C-B34A70F6CC8A}"/>
              </a:ext>
            </a:extLst>
          </p:cNvPr>
          <p:cNvSpPr txBox="1"/>
          <p:nvPr/>
        </p:nvSpPr>
        <p:spPr>
          <a:xfrm>
            <a:off x="5637229" y="2917595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19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6AB39B-3144-48E5-9845-B53E66E73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C77EC-535D-4A60-A5DF-FA7D4347E75B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Empirical tests with local amortization</a:t>
            </a:r>
            <a:endParaRPr lang="en-US" sz="4000" i="1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0D755AF5-156A-4034-A400-23F51582829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9750" y="938086"/>
                <a:ext cx="9892498" cy="19414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/>
                  <a:t>How do we know we got the inference right </a:t>
                </a:r>
                <a:br>
                  <a:rPr lang="en-US" dirty="0"/>
                </a:br>
                <a:r>
                  <a:rPr lang="en-US" dirty="0"/>
                  <a:t>(when we don’t have the truth)?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Check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[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sepChr m:val="∣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!</a:t>
                </a: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0D755AF5-156A-4034-A400-23F515828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750" y="938086"/>
                <a:ext cx="9892498" cy="1941494"/>
              </a:xfrm>
              <a:prstGeom prst="rect">
                <a:avLst/>
              </a:prstGeom>
              <a:blipFill>
                <a:blip r:embed="rId3"/>
                <a:stretch>
                  <a:fillRect t="-5346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A776504-BF5C-4E70-8056-855F4B35D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907" y="2873041"/>
            <a:ext cx="7288184" cy="384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784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8DA1BE-3495-4F0F-B133-AC0F363C7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801" y="171380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F7C599-3F23-4A2E-B3CF-437558B9F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143" y="6337392"/>
            <a:ext cx="4164720" cy="4655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B7FEB3-C75B-45EB-A365-CDA8509CBB70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Empirical tests with local amortization</a:t>
            </a:r>
            <a:endParaRPr lang="en-US" sz="4000" i="1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836B66-5671-4644-AD69-59B11D751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278" y="2292849"/>
            <a:ext cx="4073442" cy="384354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5DB122-AC5F-428E-9804-25B75DD47A99}"/>
              </a:ext>
            </a:extLst>
          </p:cNvPr>
          <p:cNvSpPr txBox="1">
            <a:spLocks/>
          </p:cNvSpPr>
          <p:nvPr/>
        </p:nvSpPr>
        <p:spPr>
          <a:xfrm>
            <a:off x="0" y="707885"/>
            <a:ext cx="12192000" cy="138396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Simulation-based inference </a:t>
            </a:r>
            <a:r>
              <a:rPr lang="en-US" i="1" dirty="0"/>
              <a:t>constrains</a:t>
            </a:r>
            <a:r>
              <a:rPr lang="en-US" dirty="0"/>
              <a:t> parameters </a:t>
            </a:r>
            <a:br>
              <a:rPr lang="en-US" dirty="0"/>
            </a:br>
            <a:r>
              <a:rPr lang="en-US" dirty="0"/>
              <a:t>within compact regions using </a:t>
            </a:r>
            <a:r>
              <a:rPr lang="en-US" b="1" i="1" dirty="0"/>
              <a:t>credible intervals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r>
              <a:rPr lang="en-US" dirty="0"/>
              <a:t>(Local) amortization enables us to check whether nominal credibility is calibrated.</a:t>
            </a:r>
          </a:p>
        </p:txBody>
      </p:sp>
    </p:spTree>
    <p:extLst>
      <p:ext uri="{BB962C8B-B14F-4D97-AF65-F5344CB8AC3E}">
        <p14:creationId xmlns:p14="http://schemas.microsoft.com/office/powerpoint/2010/main" val="2355292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5D3FBF-3EC0-41BD-B4B4-146D9E931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9136" y="173203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14</a:t>
            </a:fld>
            <a:endParaRPr lang="en-US"/>
          </a:p>
        </p:txBody>
      </p:sp>
      <p:sp>
        <p:nvSpPr>
          <p:cNvPr id="14" name="Google Shape;387;p51">
            <a:extLst>
              <a:ext uri="{FF2B5EF4-FFF2-40B4-BE49-F238E27FC236}">
                <a16:creationId xmlns:a16="http://schemas.microsoft.com/office/drawing/2014/main" id="{F5CCFCA8-94AA-41FF-AC9E-453883FD0229}"/>
              </a:ext>
            </a:extLst>
          </p:cNvPr>
          <p:cNvSpPr txBox="1"/>
          <p:nvPr/>
        </p:nvSpPr>
        <p:spPr>
          <a:xfrm>
            <a:off x="6180952" y="6274176"/>
            <a:ext cx="6011048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1100" dirty="0">
                <a:solidFill>
                  <a:schemeClr val="dk1"/>
                </a:solidFill>
              </a:rPr>
              <a:t>P</a:t>
            </a:r>
            <a:r>
              <a:rPr lang="en" sz="1100" dirty="0">
                <a:solidFill>
                  <a:schemeClr val="dk1"/>
                </a:solidFill>
              </a:rPr>
              <a:t>lot style and benchmark from:</a:t>
            </a:r>
            <a:br>
              <a:rPr lang="en" sz="1100" dirty="0">
                <a:solidFill>
                  <a:schemeClr val="dk1"/>
                </a:solidFill>
              </a:rPr>
            </a:br>
            <a:r>
              <a:rPr lang="en" sz="1100" dirty="0">
                <a:solidFill>
                  <a:schemeClr val="dk1"/>
                </a:solidFill>
              </a:rPr>
              <a:t>Jan-Matthis </a:t>
            </a:r>
            <a:r>
              <a:rPr lang="en" sz="1100" dirty="0">
                <a:solidFill>
                  <a:schemeClr val="dk1"/>
                </a:solidFill>
                <a:ea typeface="+mn-lt"/>
                <a:cs typeface="+mn-lt"/>
              </a:rPr>
              <a:t>Lueckmann</a:t>
            </a:r>
            <a:r>
              <a:rPr lang="en" sz="1100" dirty="0">
                <a:solidFill>
                  <a:schemeClr val="dk1"/>
                </a:solidFill>
              </a:rPr>
              <a:t>, et. al. 2021. Benchmarking Simulation-Based Inference.” </a:t>
            </a:r>
            <a:r>
              <a:rPr lang="en" sz="1100" dirty="0">
                <a:solidFill>
                  <a:schemeClr val="dk1"/>
                </a:solidFill>
                <a:hlinkClick r:id="rId3"/>
              </a:rPr>
              <a:t>arXiv: 2101.04653</a:t>
            </a:r>
            <a:r>
              <a:rPr lang="en" sz="1100" dirty="0">
                <a:solidFill>
                  <a:schemeClr val="dk1"/>
                </a:solidFill>
              </a:rPr>
              <a:t>.</a:t>
            </a:r>
            <a:endParaRPr lang="en-US" sz="1100" dirty="0">
              <a:solidFill>
                <a:schemeClr val="dk1"/>
              </a:solidFill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C7E21F4-0A11-4A84-AE16-2EEC0BFC96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0" y="1639279"/>
                <a:ext cx="5947954" cy="357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Tested TMNRE on modified </a:t>
                </a:r>
                <a:r>
                  <a:rPr lang="en-US" i="1" dirty="0" err="1"/>
                  <a:t>sbibm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Other methods (not TMNRE) trained to learn 𝑝(</a:t>
                </a:r>
                <a:r>
                  <a:rPr lang="en-US" dirty="0">
                    <a:solidFill>
                      <a:schemeClr val="accent1"/>
                    </a:solidFill>
                  </a:rPr>
                  <a:t>𝜗</a:t>
                </a:r>
                <a:r>
                  <a:rPr lang="en-US" dirty="0"/>
                  <a:t>, 𝜂 | </a:t>
                </a:r>
                <a:r>
                  <a:rPr lang="en-US" dirty="0">
                    <a:solidFill>
                      <a:srgbClr val="7030A0"/>
                    </a:solidFill>
                  </a:rPr>
                  <a:t>𝑥</a:t>
                </a:r>
                <a:r>
                  <a:rPr lang="en-US" dirty="0"/>
                  <a:t>). Results on marginalized posterior samples.</a:t>
                </a:r>
              </a:p>
              <a:p>
                <a:r>
                  <a:rPr lang="en-US" dirty="0"/>
                  <a:t>Mean &amp; 95% CI of Classifier 2-Sample Test (C2ST) for 10 simulated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b="1" u="sng" dirty="0"/>
                  <a:t>TMNRE competitive results to sequential methods.</a:t>
                </a:r>
                <a:endParaRPr lang="en-US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3C7E21F4-0A11-4A84-AE16-2EEC0BFC9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39279"/>
                <a:ext cx="5947954" cy="3579441"/>
              </a:xfrm>
              <a:prstGeom prst="rect">
                <a:avLst/>
              </a:prstGeom>
              <a:blipFill>
                <a:blip r:embed="rId4"/>
                <a:stretch>
                  <a:fillRect l="-1844" t="-2896" r="-1127" b="-3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8">
            <a:extLst>
              <a:ext uri="{FF2B5EF4-FFF2-40B4-BE49-F238E27FC236}">
                <a16:creationId xmlns:a16="http://schemas.microsoft.com/office/drawing/2014/main" id="{B68560DB-D429-4482-AA8C-5F85E49C0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90" y="588934"/>
            <a:ext cx="4706208" cy="62690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6F119E-01F0-4429-9140-C59A888B1396}"/>
              </a:ext>
            </a:extLst>
          </p:cNvPr>
          <p:cNvSpPr txBox="1"/>
          <p:nvPr/>
        </p:nvSpPr>
        <p:spPr>
          <a:xfrm>
            <a:off x="1676" y="1674"/>
            <a:ext cx="1218864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u="sng" dirty="0"/>
              <a:t>Simulation-based Inference Benchmark</a:t>
            </a:r>
            <a:r>
              <a:rPr lang="en-US" sz="4000" dirty="0"/>
              <a:t>​</a:t>
            </a:r>
            <a:endParaRPr lang="en-US" sz="4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9979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5D3FBF-3EC0-41BD-B4B4-146D9E931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20211" y="109824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15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8304F8-AA3C-4E3E-AB44-E5D83C99B836}"/>
              </a:ext>
            </a:extLst>
          </p:cNvPr>
          <p:cNvGrpSpPr/>
          <p:nvPr/>
        </p:nvGrpSpPr>
        <p:grpSpPr>
          <a:xfrm>
            <a:off x="3783" y="871456"/>
            <a:ext cx="12040171" cy="2000548"/>
            <a:chOff x="3783" y="871456"/>
            <a:chExt cx="12040171" cy="2000548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3C7E21F4-0A11-4A84-AE16-2EEC0BFC9651}"/>
                </a:ext>
              </a:extLst>
            </p:cNvPr>
            <p:cNvSpPr txBox="1">
              <a:spLocks/>
            </p:cNvSpPr>
            <p:nvPr/>
          </p:nvSpPr>
          <p:spPr>
            <a:xfrm>
              <a:off x="6096000" y="871456"/>
              <a:ext cx="5947954" cy="200054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200" dirty="0"/>
                <a:t>Six parameters specify the lambda-CDM model.</a:t>
              </a:r>
            </a:p>
            <a:p>
              <a:r>
                <a:rPr lang="en-US" sz="2200" dirty="0"/>
                <a:t>Data are power spectra (left) from the CMB.</a:t>
              </a:r>
            </a:p>
            <a:p>
              <a:r>
                <a:rPr lang="en-US" sz="2200" dirty="0"/>
                <a:t>Simulator utilized to forecast the expected constraining power of future experiments.</a:t>
              </a:r>
            </a:p>
            <a:p>
              <a:r>
                <a:rPr lang="en-US" sz="2200" dirty="0"/>
                <a:t>Budget of 5,000 simulations.</a:t>
              </a:r>
            </a:p>
          </p:txBody>
        </p:sp>
        <p:pic>
          <p:nvPicPr>
            <p:cNvPr id="13" name="Picture 12" descr="Chart&#10;&#10;Description automatically generated">
              <a:extLst>
                <a:ext uri="{FF2B5EF4-FFF2-40B4-BE49-F238E27FC236}">
                  <a16:creationId xmlns:a16="http://schemas.microsoft.com/office/drawing/2014/main" id="{1E75C46E-006B-43C6-BF38-92AF65B95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3" y="957980"/>
              <a:ext cx="6091663" cy="1827499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6AA6178-7B96-49C2-BEF4-01FDBA7AC938}"/>
              </a:ext>
            </a:extLst>
          </p:cNvPr>
          <p:cNvGrpSpPr/>
          <p:nvPr/>
        </p:nvGrpSpPr>
        <p:grpSpPr>
          <a:xfrm>
            <a:off x="0" y="3158684"/>
            <a:ext cx="7398633" cy="3699316"/>
            <a:chOff x="241357" y="3551876"/>
            <a:chExt cx="5608948" cy="28044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39276F4-D455-4E09-A8B8-D9A99B9DAA3B}"/>
                </a:ext>
              </a:extLst>
            </p:cNvPr>
            <p:cNvGrpSpPr/>
            <p:nvPr/>
          </p:nvGrpSpPr>
          <p:grpSpPr>
            <a:xfrm>
              <a:off x="241357" y="3551876"/>
              <a:ext cx="5608948" cy="2804474"/>
              <a:chOff x="241357" y="3551876"/>
              <a:chExt cx="5608948" cy="2804474"/>
            </a:xfrm>
          </p:grpSpPr>
          <p:pic>
            <p:nvPicPr>
              <p:cNvPr id="18" name="Picture 17" descr="A picture containing calendar&#10;&#10;Description automatically generated">
                <a:extLst>
                  <a:ext uri="{FF2B5EF4-FFF2-40B4-BE49-F238E27FC236}">
                    <a16:creationId xmlns:a16="http://schemas.microsoft.com/office/drawing/2014/main" id="{B09DE84D-A5D2-4246-ACE8-461608BB7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1357" y="3551876"/>
                <a:ext cx="2804474" cy="2804474"/>
              </a:xfrm>
              <a:prstGeom prst="rect">
                <a:avLst/>
              </a:prstGeom>
            </p:spPr>
          </p:pic>
          <p:pic>
            <p:nvPicPr>
              <p:cNvPr id="19" name="Picture 18" descr="Calendar&#10;&#10;Description automatically generated">
                <a:extLst>
                  <a:ext uri="{FF2B5EF4-FFF2-40B4-BE49-F238E27FC236}">
                    <a16:creationId xmlns:a16="http://schemas.microsoft.com/office/drawing/2014/main" id="{04956B6B-6EB8-45C2-8879-70ED06C546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5831" y="3551876"/>
                <a:ext cx="2804474" cy="2804474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E7B06A-7100-45F9-BF23-DC1B2C359E6E}"/>
                </a:ext>
              </a:extLst>
            </p:cNvPr>
            <p:cNvSpPr txBox="1"/>
            <p:nvPr/>
          </p:nvSpPr>
          <p:spPr>
            <a:xfrm>
              <a:off x="1524000" y="3666309"/>
              <a:ext cx="768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MNRE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701022-160D-4C27-9BB8-312D76C76966}"/>
                </a:ext>
              </a:extLst>
            </p:cNvPr>
            <p:cNvSpPr txBox="1"/>
            <p:nvPr/>
          </p:nvSpPr>
          <p:spPr>
            <a:xfrm>
              <a:off x="4750423" y="3666309"/>
              <a:ext cx="570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NRE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C11BF92-9DB7-44D9-BF60-0E76721D0991}"/>
              </a:ext>
            </a:extLst>
          </p:cNvPr>
          <p:cNvSpPr txBox="1"/>
          <p:nvPr/>
        </p:nvSpPr>
        <p:spPr>
          <a:xfrm>
            <a:off x="1676" y="1674"/>
            <a:ext cx="1218864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u="sng" dirty="0"/>
              <a:t>Cosmology</a:t>
            </a:r>
            <a:endParaRPr lang="en-US" sz="4000" dirty="0">
              <a:cs typeface="Calibri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101FD8F1-4421-43D2-8B1A-F81D33DFA3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0211" y="3429000"/>
            <a:ext cx="1914525" cy="1914525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52F97CB-C2D2-4306-A48C-EC12D7770DA4}"/>
              </a:ext>
            </a:extLst>
          </p:cNvPr>
          <p:cNvSpPr txBox="1">
            <a:spLocks/>
          </p:cNvSpPr>
          <p:nvPr/>
        </p:nvSpPr>
        <p:spPr>
          <a:xfrm>
            <a:off x="8541358" y="5503489"/>
            <a:ext cx="2836555" cy="7017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See Alex Cole’s presentation at 16:30!</a:t>
            </a:r>
          </a:p>
        </p:txBody>
      </p:sp>
    </p:spTree>
    <p:extLst>
      <p:ext uri="{BB962C8B-B14F-4D97-AF65-F5344CB8AC3E}">
        <p14:creationId xmlns:p14="http://schemas.microsoft.com/office/powerpoint/2010/main" val="2549337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E41999-F7F5-4C87-A71D-74DEA6C5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3149" y="96209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6CF2C77-8946-46E4-92AC-7D7A1B6BD7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7909" y="940678"/>
                <a:ext cx="11876181" cy="21857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Marginal Neural Ratio Estimation for </a:t>
                </a:r>
                <a:r>
                  <a:rPr lang="en-US" i="1" dirty="0"/>
                  <a:t>totally</a:t>
                </a:r>
                <a:r>
                  <a:rPr lang="en-US" dirty="0"/>
                  <a:t> amortized marginal inference.</a:t>
                </a:r>
              </a:p>
              <a:p>
                <a:r>
                  <a:rPr lang="en-US" dirty="0"/>
                  <a:t>Proposed an iterative scheme (Truncated Marginal NRE) to focus on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b="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Increases simulation efficiency with truncation.</a:t>
                </a:r>
              </a:p>
              <a:p>
                <a:pPr lvl="1"/>
                <a:r>
                  <a:rPr lang="en-US" dirty="0"/>
                  <a:t>Enables empirical testing through </a:t>
                </a:r>
                <a:r>
                  <a:rPr lang="en-US" i="1" dirty="0"/>
                  <a:t>local</a:t>
                </a:r>
                <a:r>
                  <a:rPr lang="en-US" dirty="0"/>
                  <a:t> amortization.</a:t>
                </a:r>
              </a:p>
              <a:p>
                <a:pPr lvl="1"/>
                <a:r>
                  <a:rPr lang="en-US" b="1" dirty="0"/>
                  <a:t>A method with both properties is unique.</a:t>
                </a:r>
                <a:endParaRPr lang="en-US" sz="28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6CF2C77-8946-46E4-92AC-7D7A1B6BD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09" y="940678"/>
                <a:ext cx="11876181" cy="2185727"/>
              </a:xfrm>
              <a:prstGeom prst="rect">
                <a:avLst/>
              </a:prstGeom>
              <a:blipFill>
                <a:blip r:embed="rId3"/>
                <a:stretch>
                  <a:fillRect l="-924" t="-4457" b="-5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25A3998B-7F12-46C4-9544-6CE541A2EADA}"/>
              </a:ext>
            </a:extLst>
          </p:cNvPr>
          <p:cNvGrpSpPr/>
          <p:nvPr/>
        </p:nvGrpSpPr>
        <p:grpSpPr>
          <a:xfrm>
            <a:off x="0" y="4380411"/>
            <a:ext cx="12192000" cy="2486021"/>
            <a:chOff x="0" y="4380411"/>
            <a:chExt cx="12192000" cy="2486021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EFA091B2-3ACA-45B8-83EE-294C9334A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6895" y="4437971"/>
              <a:ext cx="3772074" cy="23709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B83828-E18D-4C92-8625-B342A4B4F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955" y="4675326"/>
              <a:ext cx="4810045" cy="1896191"/>
            </a:xfrm>
            <a:prstGeom prst="rect">
              <a:avLst/>
            </a:prstGeom>
          </p:spPr>
        </p:pic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39AFCAD4-B3BE-4716-A02F-9B77F8E5D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80411"/>
              <a:ext cx="3583909" cy="248602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3ED3B22-C2F1-471B-9AEA-9494D8980428}"/>
              </a:ext>
            </a:extLst>
          </p:cNvPr>
          <p:cNvGrpSpPr/>
          <p:nvPr/>
        </p:nvGrpSpPr>
        <p:grpSpPr>
          <a:xfrm>
            <a:off x="0" y="3357524"/>
            <a:ext cx="12191999" cy="885371"/>
            <a:chOff x="0" y="3495040"/>
            <a:chExt cx="12191999" cy="88537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87BA086-844F-4793-B455-E03403572904}"/>
                </a:ext>
              </a:extLst>
            </p:cNvPr>
            <p:cNvSpPr txBox="1"/>
            <p:nvPr/>
          </p:nvSpPr>
          <p:spPr>
            <a:xfrm>
              <a:off x="0" y="3660592"/>
              <a:ext cx="174253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u="sng" dirty="0"/>
                <a:t>Packages:</a:t>
              </a:r>
              <a:endParaRPr lang="en-US" sz="3000" i="1" u="sng" dirty="0"/>
            </a:p>
          </p:txBody>
        </p:sp>
        <p:sp>
          <p:nvSpPr>
            <p:cNvPr id="12" name="Content Placeholder 2">
              <a:extLst>
                <a:ext uri="{FF2B5EF4-FFF2-40B4-BE49-F238E27FC236}">
                  <a16:creationId xmlns:a16="http://schemas.microsoft.com/office/drawing/2014/main" id="{EAD7DD3D-89D0-4807-B332-30E034F1549D}"/>
                </a:ext>
              </a:extLst>
            </p:cNvPr>
            <p:cNvSpPr txBox="1">
              <a:spLocks/>
            </p:cNvSpPr>
            <p:nvPr/>
          </p:nvSpPr>
          <p:spPr>
            <a:xfrm>
              <a:off x="1964724" y="3495040"/>
              <a:ext cx="10227275" cy="8853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 i="1" dirty="0" err="1"/>
                <a:t>swyft</a:t>
              </a:r>
              <a:r>
                <a:rPr lang="en-US" sz="2400" dirty="0"/>
                <a:t> – implementation of method – </a:t>
              </a:r>
              <a:r>
                <a:rPr lang="en-US" sz="2400" dirty="0">
                  <a:hlinkClick r:id="rId7"/>
                </a:rPr>
                <a:t>https://github.com/undark-lab/swyft</a:t>
              </a:r>
              <a:r>
                <a:rPr lang="en-US" sz="2400" dirty="0"/>
                <a:t> </a:t>
              </a:r>
            </a:p>
            <a:p>
              <a:pPr marL="0" indent="0">
                <a:buNone/>
              </a:pPr>
              <a:r>
                <a:rPr lang="en-US" sz="2400" i="1" dirty="0" err="1"/>
                <a:t>tmnre</a:t>
              </a:r>
              <a:r>
                <a:rPr lang="en-US" sz="2400" dirty="0"/>
                <a:t> – experimental results – </a:t>
              </a:r>
              <a:r>
                <a:rPr lang="en-US" sz="2400" dirty="0">
                  <a:hlinkClick r:id="rId8"/>
                </a:rPr>
                <a:t>https://github.com/bkmi/tmnre</a:t>
              </a:r>
              <a:r>
                <a:rPr lang="en-US" sz="2400" dirty="0"/>
                <a:t> </a:t>
              </a:r>
              <a:endParaRPr lang="en-US" sz="2400" i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97D6A97-12FF-4654-8C75-52B81AF6ECC5}"/>
              </a:ext>
            </a:extLst>
          </p:cNvPr>
          <p:cNvSpPr txBox="1"/>
          <p:nvPr/>
        </p:nvSpPr>
        <p:spPr>
          <a:xfrm>
            <a:off x="1676" y="1674"/>
            <a:ext cx="1218864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u="sng" dirty="0"/>
              <a:t>Conclusions</a:t>
            </a:r>
            <a:endParaRPr lang="en-US" sz="4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92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EC531-3591-44FF-B405-73E7789D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F7E91-A672-48DF-9001-8556CD3A46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Hopefully, the answer to your question can be found in the next few slides…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05D193-B115-49CC-AE4A-51078866A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996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E41999-F7F5-4C87-A71D-74DEA6C5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72587E-2F2D-416B-A6EF-63ECAA684726}"/>
              </a:ext>
            </a:extLst>
          </p:cNvPr>
          <p:cNvSpPr txBox="1"/>
          <p:nvPr/>
        </p:nvSpPr>
        <p:spPr>
          <a:xfrm>
            <a:off x="0" y="0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/>
              <a:t>Truncating the prior, based on the estimate posterior</a:t>
            </a:r>
            <a:endParaRPr lang="en-US" sz="3200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6CF2C77-8946-46E4-92AC-7D7A1B6BD7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7908" y="737649"/>
                <a:ext cx="11876181" cy="1753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200" dirty="0"/>
                  <a:t>Why amortize the posterior when our focus is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2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2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? --&gt; Local amortization.</a:t>
                </a:r>
              </a:p>
              <a:p>
                <a:pPr marL="0" indent="0" algn="ctr">
                  <a:buNone/>
                </a:pPr>
                <a:endParaRPr lang="en-US" sz="1800" dirty="0"/>
              </a:p>
              <a:p>
                <a:pPr marL="0" indent="0" algn="ctr">
                  <a:buNone/>
                </a:pPr>
                <a:r>
                  <a:rPr lang="en-US" sz="2200" b="1" dirty="0"/>
                  <a:t>Determine region of interest</a:t>
                </a:r>
                <a:r>
                  <a:rPr lang="en-US" sz="2200" dirty="0"/>
                  <a:t>: (*)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∀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=1,…,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:</m:t>
                    </m:r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b>
                            </m:s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unc>
                          <m:func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 b="0" i="0" smtClean="0">
                                    <a:latin typeface="Cambria Math" panose="02040503050406030204" pitchFamily="18" charset="0"/>
                                  </a:rPr>
                                  <m:t>max</m:t>
                                </m:r>
                              </m:e>
                              <m:lim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lim>
                            </m:limLow>
                          </m:fName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endChr m:val="|"/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2200" dirty="0"/>
                  <a:t>. </a:t>
                </a:r>
                <a:br>
                  <a:rPr lang="en-US" sz="2200" dirty="0"/>
                </a:br>
                <a:r>
                  <a:rPr lang="en-US" sz="2200" dirty="0"/>
                  <a:t>Discard parameters which lie outside this region (far tails).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6CF2C77-8946-46E4-92AC-7D7A1B6BD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08" y="737649"/>
                <a:ext cx="11876181" cy="1753942"/>
              </a:xfrm>
              <a:prstGeom prst="rect">
                <a:avLst/>
              </a:prstGeom>
              <a:blipFill>
                <a:blip r:embed="rId3"/>
                <a:stretch>
                  <a:fillRect t="-4167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68A9A118-C249-424B-B963-EEF33060F3ED}"/>
              </a:ext>
            </a:extLst>
          </p:cNvPr>
          <p:cNvGrpSpPr/>
          <p:nvPr/>
        </p:nvGrpSpPr>
        <p:grpSpPr>
          <a:xfrm>
            <a:off x="388924" y="2591373"/>
            <a:ext cx="11210893" cy="3316964"/>
            <a:chOff x="388924" y="2565475"/>
            <a:chExt cx="11210893" cy="33169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70755B91-9A48-4A9E-A5C1-76678AB8BB41}"/>
                    </a:ext>
                  </a:extLst>
                </p:cNvPr>
                <p:cNvSpPr/>
                <p:nvPr/>
              </p:nvSpPr>
              <p:spPr>
                <a:xfrm>
                  <a:off x="388924" y="2686756"/>
                  <a:ext cx="5863596" cy="31956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000" b="1" dirty="0"/>
                    <a:t>Estimate </a:t>
                  </a:r>
                  <a14:m>
                    <m:oMath xmlns:m="http://schemas.openxmlformats.org/officeDocument/2006/math">
                      <m:r>
                        <a:rPr lang="en-US" sz="2000" b="1" i="1">
                          <a:latin typeface="Cambria Math" panose="02040503050406030204" pitchFamily="18" charset="0"/>
                        </a:rPr>
                        <m:t>𝚪</m:t>
                      </m:r>
                    </m:oMath>
                  </a14:m>
                  <a:r>
                    <a:rPr lang="en-US" sz="2000" b="1" dirty="0"/>
                    <a:t> in a sequence of rounds:</a:t>
                  </a:r>
                </a:p>
                <a:p>
                  <a:pPr marL="457200" indent="-457200">
                    <a:buFont typeface="+mj-lt"/>
                    <a:buAutoNum type="arabicPeriod"/>
                  </a:pPr>
                  <a:r>
                    <a:rPr lang="en-US" sz="2000" dirty="0"/>
                    <a:t>Initialize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(1)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Ω</m:t>
                      </m:r>
                    </m:oMath>
                  </a14:m>
                  <a:r>
                    <a:rPr lang="en-US" sz="2000" dirty="0"/>
                    <a:t>.</a:t>
                  </a:r>
                </a:p>
                <a:p>
                  <a:pPr marL="457200" indent="-457200">
                    <a:buFont typeface="+mj-lt"/>
                    <a:buAutoNum type="arabicPeriod"/>
                  </a:pPr>
                  <a:r>
                    <a:rPr lang="en-US" sz="2000" dirty="0"/>
                    <a:t>Simulate data in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a14:m>
                  <a:r>
                    <a:rPr lang="en-US" sz="2000" dirty="0"/>
                    <a:t> &amp; Train a ratio estimator on every 1-dim marginal.</a:t>
                  </a:r>
                </a:p>
                <a:p>
                  <a:pPr marL="457200" indent="-457200">
                    <a:buFont typeface="+mj-lt"/>
                    <a:buAutoNum type="arabicPeriod"/>
                  </a:pPr>
                  <a:r>
                    <a:rPr lang="en-US" sz="2000" dirty="0"/>
                    <a:t>Approximate (*) with the previous round’s estimator and truncate.</a:t>
                  </a:r>
                </a:p>
                <a:p>
                  <a:pPr marL="457200" indent="-457200">
                    <a:buFont typeface="+mj-lt"/>
                    <a:buAutoNum type="arabicPeriod"/>
                  </a:pPr>
                  <a:r>
                    <a:rPr lang="en-US" sz="2000" dirty="0"/>
                    <a:t>Repeat until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∫</m:t>
                          </m:r>
                          <m:sSub>
                            <m:sSub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dirty="0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p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∫</m:t>
                          </m:r>
                          <m:sSub>
                            <m:sSubPr>
                              <m:ctrlPr>
                                <a:rPr lang="en-US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dirty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dirty="0">
                                      <a:latin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p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2000" i="1" dirty="0">
                                      <a:latin typeface="Cambria Math" panose="02040503050406030204" pitchFamily="18" charset="0"/>
                                    </a:rPr>
                                    <m:t>−1)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𝛽</m:t>
                      </m:r>
                    </m:oMath>
                  </a14:m>
                  <a:r>
                    <a:rPr lang="en-US" sz="2000" dirty="0"/>
                    <a:t>.</a:t>
                  </a:r>
                </a:p>
                <a:p>
                  <a:pPr marL="457200" indent="-457200">
                    <a:buFont typeface="+mj-lt"/>
                    <a:buAutoNum type="arabicPeriod"/>
                  </a:pPr>
                  <a:r>
                    <a:rPr lang="en-US" sz="2000" dirty="0"/>
                    <a:t>Learn arbitrary marginal posteriors in the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Γ</m:t>
                      </m:r>
                    </m:oMath>
                  </a14:m>
                  <a:r>
                    <a:rPr lang="en-US" sz="2000" dirty="0"/>
                    <a:t> estimate.</a:t>
                  </a:r>
                </a:p>
              </p:txBody>
            </p:sp>
          </mc:Choice>
          <mc:Fallback xmlns=""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70755B91-9A48-4A9E-A5C1-76678AB8BB4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924" y="2686756"/>
                  <a:ext cx="5863596" cy="3195683"/>
                </a:xfrm>
                <a:prstGeom prst="rect">
                  <a:avLst/>
                </a:prstGeom>
                <a:blipFill>
                  <a:blip r:embed="rId4"/>
                  <a:stretch>
                    <a:fillRect l="-1143" t="-1145" b="-24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Picture 5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60B63A67-A116-4974-9A0E-96A351291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2520" y="2686756"/>
              <a:ext cx="5101280" cy="283448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45F0FE2-E251-4F62-867E-D56748CDA6A2}"/>
                </a:ext>
              </a:extLst>
            </p:cNvPr>
            <p:cNvSpPr/>
            <p:nvPr/>
          </p:nvSpPr>
          <p:spPr>
            <a:xfrm>
              <a:off x="8447314" y="2565475"/>
              <a:ext cx="3152503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/>
                <a:t>Visualize truncation at each of 3 rounds. Truncation occurs along 1-dim marginals. All posteriors are from the </a:t>
              </a:r>
              <a:br>
                <a:rPr lang="en-US" dirty="0"/>
              </a:br>
              <a:r>
                <a:rPr lang="en-US" dirty="0"/>
                <a:t>last round.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76BBDA-4BC9-46B0-A4EC-D1304D356500}"/>
                  </a:ext>
                </a:extLst>
              </p:cNvPr>
              <p:cNvSpPr/>
              <p:nvPr/>
            </p:nvSpPr>
            <p:spPr>
              <a:xfrm>
                <a:off x="1912647" y="6061210"/>
                <a:ext cx="8366702" cy="7047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We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dirty="0"/>
                  <a:t>, for a gaussian joint posterior this truncates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func>
                      </m:e>
                    </m:rad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. </a:t>
                </a:r>
                <a:br>
                  <a:rPr lang="en-US" dirty="0"/>
                </a:br>
                <a:r>
                  <a:rPr lang="en-US" dirty="0"/>
                  <a:t>Truncation affects only very-low probability credibility contours.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76BBDA-4BC9-46B0-A4EC-D1304D3565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647" y="6061210"/>
                <a:ext cx="8366702" cy="704745"/>
              </a:xfrm>
              <a:prstGeom prst="rect">
                <a:avLst/>
              </a:prstGeom>
              <a:blipFill>
                <a:blip r:embed="rId6"/>
                <a:stretch>
                  <a:fillRect b="-12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9629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E6E4A29-D7E6-4089-A074-6DC1AA87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BEC5C9-384B-4585-B4CE-E690F83CD67F}"/>
                  </a:ext>
                </a:extLst>
              </p:cNvPr>
              <p:cNvSpPr txBox="1"/>
              <p:nvPr/>
            </p:nvSpPr>
            <p:spPr>
              <a:xfrm>
                <a:off x="265610" y="1083563"/>
                <a:ext cx="11660777" cy="4897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/>
                  <a:t>Classifier 2-Sample Test per d-Dimensional Marginal (C2ST-ddm)</a:t>
                </a:r>
                <a:r>
                  <a:rPr lang="en-US" sz="2400" dirty="0"/>
                  <a:t> is a test statistic which reports the average </a:t>
                </a:r>
                <a:r>
                  <a:rPr lang="en-US" sz="2400" i="1" dirty="0"/>
                  <a:t>Classifier 2-Sample Test (C2ST)</a:t>
                </a:r>
                <a:r>
                  <a:rPr lang="en-US" sz="2400" dirty="0"/>
                  <a:t> across a set of d-dimensional marginals.</a:t>
                </a:r>
              </a:p>
              <a:p>
                <a:endParaRPr lang="en-US" sz="2400" i="1" dirty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with</a:t>
                </a:r>
                <a:r>
                  <a:rPr lang="en-US" sz="2400" i="1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p>
                  </m:oMath>
                </a14:m>
                <a:r>
                  <a:rPr lang="en-US" sz="2400" i="1" dirty="0"/>
                  <a:t> </a:t>
                </a:r>
                <a:r>
                  <a:rPr lang="en-US" sz="2400" dirty="0"/>
                  <a:t>and hyperparameter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400" dirty="0"/>
                  <a:t> that represents the marginal dimensionality of interest. </a:t>
                </a:r>
                <a:br>
                  <a:rPr lang="en-US" sz="2400" dirty="0"/>
                </a:br>
                <a:br>
                  <a:rPr lang="en-US" sz="2400" dirty="0"/>
                </a:br>
                <a:r>
                  <a:rPr lang="en-US" sz="2400" dirty="0"/>
                  <a:t>Let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≔</m:t>
                    </m:r>
                    <m:d>
                      <m:dPr>
                        <m:begChr m:val="{"/>
                        <m:endChr m:val="}"/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i="1" dirty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{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1, 2,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…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 </m:t>
                        </m:r>
                        <m:d>
                          <m:dPr>
                            <m:ctrlPr>
                              <a:rPr lang="en-US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sz="2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num>
                              <m:den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US" sz="2400" dirty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:=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…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:={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,…, </m:t>
                    </m:r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are sets of n samples drawn from the kth d-dimensional marginal of P and Q respectively. </a:t>
                </a:r>
              </a:p>
              <a:p>
                <a:endParaRPr lang="en-US" sz="240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𝑆𝑇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𝑑𝑑𝑚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	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≔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𝑆𝑇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</m:nary>
                  </m:oMath>
                </a14:m>
                <a:r>
                  <a:rPr lang="en-US" sz="2400" dirty="0"/>
                  <a:t>,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/>
                  <a:t>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BEC5C9-384B-4585-B4CE-E690F83CD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610" y="1083563"/>
                <a:ext cx="11660777" cy="4897110"/>
              </a:xfrm>
              <a:prstGeom prst="rect">
                <a:avLst/>
              </a:prstGeom>
              <a:blipFill>
                <a:blip r:embed="rId2"/>
                <a:stretch>
                  <a:fillRect l="-837" t="-9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E800204-3988-4BE7-9937-65E7E0C67CB5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u="sng" dirty="0"/>
              <a:t>C2ST-ddm</a:t>
            </a:r>
          </a:p>
        </p:txBody>
      </p:sp>
    </p:spTree>
    <p:extLst>
      <p:ext uri="{BB962C8B-B14F-4D97-AF65-F5344CB8AC3E}">
        <p14:creationId xmlns:p14="http://schemas.microsoft.com/office/powerpoint/2010/main" val="1876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0A48B-D159-4F86-A744-52595409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7700" y="171380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E0233-C8B9-4BE6-A073-38406901C1FE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u="sng" dirty="0"/>
              <a:t>Marginal Inference</a:t>
            </a:r>
            <a:endParaRPr lang="en-US" sz="4000" i="1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EEA69E-0F42-42D5-84E2-A3E99468AB22}"/>
              </a:ext>
            </a:extLst>
          </p:cNvPr>
          <p:cNvSpPr txBox="1"/>
          <p:nvPr/>
        </p:nvSpPr>
        <p:spPr>
          <a:xfrm>
            <a:off x="6389655" y="6403611"/>
            <a:ext cx="5109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12529"/>
                </a:solidFill>
                <a:effectLst/>
              </a:rPr>
              <a:t>Foreman-Mackey, D. (2016). corner.py: Scatterplot matrices in Python. </a:t>
            </a:r>
            <a:r>
              <a:rPr lang="en-US" sz="1200" b="0" i="1" dirty="0">
                <a:solidFill>
                  <a:srgbClr val="212529"/>
                </a:solidFill>
                <a:effectLst/>
              </a:rPr>
              <a:t>The Journal of Open Source Software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 </a:t>
            </a:r>
            <a:r>
              <a:rPr lang="en-US" sz="1200" b="0" i="1" dirty="0">
                <a:solidFill>
                  <a:srgbClr val="212529"/>
                </a:solidFill>
                <a:effectLst/>
              </a:rPr>
              <a:t>1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(2), 24. https://doi.org/10.21105/joss.00024</a:t>
            </a:r>
            <a:endParaRPr lang="en-US" sz="120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62AD91D-E185-450C-962F-1C124144A5E5}"/>
              </a:ext>
            </a:extLst>
          </p:cNvPr>
          <p:cNvGrpSpPr/>
          <p:nvPr/>
        </p:nvGrpSpPr>
        <p:grpSpPr>
          <a:xfrm>
            <a:off x="220946" y="2124491"/>
            <a:ext cx="5960884" cy="2609018"/>
            <a:chOff x="220945" y="1167447"/>
            <a:chExt cx="5960884" cy="26090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6F6F050-0B81-455B-9179-35234D49EEFD}"/>
                    </a:ext>
                  </a:extLst>
                </p:cNvPr>
                <p:cNvSpPr txBox="1"/>
                <p:nvPr/>
              </p:nvSpPr>
              <p:spPr>
                <a:xfrm>
                  <a:off x="220945" y="1167447"/>
                  <a:ext cx="5960884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800" dirty="0"/>
                    <a:t>The posterior quantifies the uncertainty about parameters </a:t>
                  </a:r>
                  <a14:m>
                    <m:oMath xmlns:m="http://schemas.openxmlformats.org/officeDocument/2006/math">
                      <m:r>
                        <a:rPr lang="en-US" sz="28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</m:oMath>
                  </a14:m>
                  <a:r>
                    <a:rPr lang="en-US" sz="2800" dirty="0"/>
                    <a:t> given data </a:t>
                  </a:r>
                  <a14:m>
                    <m:oMath xmlns:m="http://schemas.openxmlformats.org/officeDocument/2006/math"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sz="2800" dirty="0"/>
                    <a:t>.</a:t>
                  </a: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6F6F050-0B81-455B-9179-35234D49EE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945" y="1167447"/>
                  <a:ext cx="5960884" cy="954107"/>
                </a:xfrm>
                <a:prstGeom prst="rect">
                  <a:avLst/>
                </a:prstGeom>
                <a:blipFill>
                  <a:blip r:embed="rId3"/>
                  <a:stretch>
                    <a:fillRect l="-2045" t="-6410" r="-2965" b="-1794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08607CA5-8497-457D-85EF-681F194F8DC8}"/>
                    </a:ext>
                  </a:extLst>
                </p:cNvPr>
                <p:cNvSpPr/>
                <p:nvPr/>
              </p:nvSpPr>
              <p:spPr>
                <a:xfrm>
                  <a:off x="795222" y="2510734"/>
                  <a:ext cx="4812330" cy="12657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6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sz="3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endChr m:val="|"/>
                                <m:ctrlPr>
                                  <a:rPr lang="en-US" sz="3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36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6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36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6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6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3600" i="1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3600" dirty="0"/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08607CA5-8497-457D-85EF-681F194F8DC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222" y="2510734"/>
                  <a:ext cx="4812330" cy="12657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31A73D86-73DE-4ABF-9EA8-2158BF7C66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830" y="855770"/>
            <a:ext cx="5524979" cy="554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3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0A48B-D159-4F86-A744-52595409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7700" y="171380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E0233-C8B9-4BE6-A073-38406901C1FE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u="sng" dirty="0"/>
              <a:t>Marginal Inference</a:t>
            </a:r>
            <a:endParaRPr lang="en-US" sz="4000" i="1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EEA69E-0F42-42D5-84E2-A3E99468AB22}"/>
              </a:ext>
            </a:extLst>
          </p:cNvPr>
          <p:cNvSpPr txBox="1"/>
          <p:nvPr/>
        </p:nvSpPr>
        <p:spPr>
          <a:xfrm>
            <a:off x="6389655" y="6403611"/>
            <a:ext cx="51093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12529"/>
                </a:solidFill>
                <a:effectLst/>
              </a:rPr>
              <a:t>Foreman-Mackey, D. (2016). corner.py: Scatterplot matrices in Python. </a:t>
            </a:r>
            <a:r>
              <a:rPr lang="en-US" sz="1200" b="0" i="1" dirty="0">
                <a:solidFill>
                  <a:srgbClr val="212529"/>
                </a:solidFill>
                <a:effectLst/>
              </a:rPr>
              <a:t>The Journal of Open Source Software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 </a:t>
            </a:r>
            <a:r>
              <a:rPr lang="en-US" sz="1200" b="0" i="1" dirty="0">
                <a:solidFill>
                  <a:srgbClr val="212529"/>
                </a:solidFill>
                <a:effectLst/>
              </a:rPr>
              <a:t>1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(2), 24. https://doi.org/10.21105/joss.00024</a:t>
            </a:r>
            <a:endParaRPr lang="en-US" sz="12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31A73D86-73DE-4ABF-9EA8-2158BF7C66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7"/>
          <a:stretch/>
        </p:blipFill>
        <p:spPr>
          <a:xfrm>
            <a:off x="6508185" y="855770"/>
            <a:ext cx="5198624" cy="5547841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E55FA21A-9240-46DA-A124-EF1A4A19EA41}"/>
              </a:ext>
            </a:extLst>
          </p:cNvPr>
          <p:cNvGrpSpPr/>
          <p:nvPr/>
        </p:nvGrpSpPr>
        <p:grpSpPr>
          <a:xfrm>
            <a:off x="8097625" y="536505"/>
            <a:ext cx="4045090" cy="3860072"/>
            <a:chOff x="8097625" y="536505"/>
            <a:chExt cx="4045090" cy="386007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03936CF-1E7D-4AD7-8604-5175B409776D}"/>
                </a:ext>
              </a:extLst>
            </p:cNvPr>
            <p:cNvSpPr txBox="1"/>
            <p:nvPr/>
          </p:nvSpPr>
          <p:spPr>
            <a:xfrm>
              <a:off x="9399515" y="536505"/>
              <a:ext cx="27432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>
                  <a:solidFill>
                    <a:srgbClr val="FF0000"/>
                  </a:solidFill>
                </a:rPr>
                <a:t>Marginalizations</a:t>
              </a:r>
              <a:r>
                <a:rPr lang="en-US" sz="2800" b="1" dirty="0">
                  <a:solidFill>
                    <a:srgbClr val="FF0000"/>
                  </a:solidFill>
                </a:rPr>
                <a:t> of the full 3-dimensional joint posterior!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E2A6E62-C5C4-40C9-A239-8500D9036F9E}"/>
                </a:ext>
              </a:extLst>
            </p:cNvPr>
            <p:cNvCxnSpPr/>
            <p:nvPr/>
          </p:nvCxnSpPr>
          <p:spPr>
            <a:xfrm flipH="1">
              <a:off x="8267700" y="1644501"/>
              <a:ext cx="1131814" cy="1277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7B48BF3-A5ED-45CB-8003-36D26321B2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67700" y="1847654"/>
              <a:ext cx="1082530" cy="86726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B87FF67-B031-4E94-90B7-DEE2B2F1DA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97625" y="2215115"/>
              <a:ext cx="1197203" cy="211357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1E856F5-0626-4D09-AE4B-CEB6541A9F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39300" y="2370964"/>
              <a:ext cx="121389" cy="36253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7EB90B7-D64D-4950-AA37-3170864CBD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94702" y="2523364"/>
              <a:ext cx="218388" cy="187321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2650EA7-95DF-44D9-81F6-0A7E10A11E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87367" y="2374007"/>
              <a:ext cx="41152" cy="198541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E2BAEB8F-C6C0-4882-9D8B-6FC9EDEB0AE0}"/>
              </a:ext>
            </a:extLst>
          </p:cNvPr>
          <p:cNvSpPr txBox="1"/>
          <p:nvPr/>
        </p:nvSpPr>
        <p:spPr>
          <a:xfrm>
            <a:off x="360842" y="4324511"/>
            <a:ext cx="609805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Also see:</a:t>
            </a:r>
            <a:r>
              <a:rPr lang="en-US" sz="1600" dirty="0">
                <a:solidFill>
                  <a:srgbClr val="000000"/>
                </a:solidFill>
              </a:rPr>
              <a:t> Justin </a:t>
            </a:r>
            <a:r>
              <a:rPr lang="en-US" sz="1600" dirty="0" err="1">
                <a:solidFill>
                  <a:srgbClr val="000000"/>
                </a:solidFill>
              </a:rPr>
              <a:t>Alsing</a:t>
            </a:r>
            <a:r>
              <a:rPr lang="en-US" sz="1600" dirty="0">
                <a:solidFill>
                  <a:srgbClr val="000000"/>
                </a:solidFill>
              </a:rPr>
              <a:t> and Benjamin </a:t>
            </a:r>
            <a:r>
              <a:rPr lang="en-US" sz="1600" dirty="0" err="1">
                <a:solidFill>
                  <a:srgbClr val="000000"/>
                </a:solidFill>
              </a:rPr>
              <a:t>Wandelt</a:t>
            </a:r>
            <a:r>
              <a:rPr lang="en-US" sz="1600" dirty="0">
                <a:solidFill>
                  <a:srgbClr val="000000"/>
                </a:solidFill>
              </a:rPr>
              <a:t>. Nuisance hardened data compression for fast likelihood-free inference. </a:t>
            </a:r>
            <a:r>
              <a:rPr lang="en-US" sz="1600" dirty="0">
                <a:solidFill>
                  <a:srgbClr val="000000"/>
                </a:solidFill>
                <a:hlinkClick r:id="rId4"/>
              </a:rPr>
              <a:t>arXiv:1903.01473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/>
              <a:t>Niall Jeffrey and Benjamin </a:t>
            </a:r>
            <a:r>
              <a:rPr lang="en-US" sz="1600" dirty="0" err="1"/>
              <a:t>Wandelt</a:t>
            </a:r>
            <a:r>
              <a:rPr lang="en-US" sz="1600" dirty="0"/>
              <a:t>. Solving high-dimensional parameter inference: . </a:t>
            </a:r>
            <a:r>
              <a:rPr lang="en-US" sz="1600" dirty="0" err="1">
                <a:hlinkClick r:id="rId4"/>
              </a:rPr>
              <a:t>arXiv</a:t>
            </a:r>
            <a:r>
              <a:rPr lang="en-US" sz="1600" dirty="0">
                <a:hlinkClick r:id="rId4"/>
              </a:rPr>
              <a:t>: 2011.05991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586483-8810-431C-9670-8B11917E8126}"/>
                  </a:ext>
                </a:extLst>
              </p:cNvPr>
              <p:cNvSpPr txBox="1"/>
              <p:nvPr/>
            </p:nvSpPr>
            <p:spPr>
              <a:xfrm>
                <a:off x="39502" y="2721582"/>
                <a:ext cx="6740738" cy="910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𝜗</m:t>
                          </m:r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 dirty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∫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 dirty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sz="24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𝜗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𝜗</m:t>
                              </m:r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i="1" dirty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𝜗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 dirty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𝜗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586483-8810-431C-9670-8B11917E81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2" y="2721582"/>
                <a:ext cx="6740738" cy="9107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54EF650C-D547-4B0F-96C9-A6A241F1F2E6}"/>
              </a:ext>
            </a:extLst>
          </p:cNvPr>
          <p:cNvSpPr txBox="1"/>
          <p:nvPr/>
        </p:nvSpPr>
        <p:spPr>
          <a:xfrm>
            <a:off x="429429" y="1075308"/>
            <a:ext cx="5960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Marginal Inference</a:t>
            </a:r>
            <a:r>
              <a:rPr lang="en-US" sz="2800" dirty="0"/>
              <a:t>: Estimate the marginal posteriors of interest directly.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1944556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B18B7B-3AB9-401E-A422-2FE537BE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F57D97-F584-4540-9D04-B5BCE5525981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u="sng" dirty="0"/>
              <a:t>Neural Ratio Estimation</a:t>
            </a:r>
            <a:endParaRPr lang="en-US" sz="4000" b="1" u="sng" dirty="0">
              <a:cs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35D855EC-F8AA-4B9A-8FEF-A3AA1E7045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770658"/>
                <a:ext cx="12192000" cy="1995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3200" b="1" dirty="0"/>
                  <a:t>We train a classifier and extract a likelihood-to-evidence ratio…</a:t>
                </a:r>
                <a:br>
                  <a:rPr lang="en-US" sz="3200" b="1" dirty="0"/>
                </a:br>
                <a:r>
                  <a:rPr lang="en-US" sz="3200" dirty="0"/>
                  <a:t>The classifier distinguishes between samples drawn jointly vs marginally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 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𝑖𝑓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  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𝑖𝑓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sz="3200" dirty="0"/>
                  <a:t>.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35D855EC-F8AA-4B9A-8FEF-A3AA1E7045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70658"/>
                <a:ext cx="12192000" cy="1995996"/>
              </a:xfrm>
              <a:prstGeom prst="rect">
                <a:avLst/>
              </a:prstGeom>
              <a:blipFill>
                <a:blip r:embed="rId3"/>
                <a:stretch>
                  <a:fillRect l="-650" t="-6402" r="-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4C1573C4-4B94-4A82-92CE-3A7A94D7E7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" y="5238312"/>
                <a:ext cx="12192000" cy="1483163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/>
                  <a:t> i.e., the likelihood to evidence ratio.</a:t>
                </a:r>
              </a:p>
              <a:p>
                <a:pPr marL="0" indent="0" algn="ctr">
                  <a:buNone/>
                </a:pPr>
                <a:r>
                  <a:rPr lang="en-US" dirty="0"/>
                  <a:t>That means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=1 </m:t>
                        </m:r>
                      </m:e>
                    </m:d>
                    <m:r>
                      <a:rPr lang="en-US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+ 1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log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4C1573C4-4B94-4A82-92CE-3A7A94D7E7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" y="5238312"/>
                <a:ext cx="12192000" cy="1483163"/>
              </a:xfrm>
              <a:prstGeom prst="rect">
                <a:avLst/>
              </a:prstGeom>
              <a:blipFill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C07918-8221-4605-99EB-2C0FAA0B475F}"/>
                  </a:ext>
                </a:extLst>
              </p:cNvPr>
              <p:cNvSpPr txBox="1"/>
              <p:nvPr/>
            </p:nvSpPr>
            <p:spPr>
              <a:xfrm>
                <a:off x="0" y="3253784"/>
                <a:ext cx="12192002" cy="14973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/>
                  <a:t>The posterior for the “switching” variable y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  <m:r>
                        <a:rPr lang="en-US" sz="2800" i="1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8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=0) + 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endChr m:val="|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=1)</m:t>
                          </m:r>
                        </m:den>
                      </m:f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C07918-8221-4605-99EB-2C0FAA0B4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53784"/>
                <a:ext cx="12192002" cy="1497398"/>
              </a:xfrm>
              <a:prstGeom prst="rect">
                <a:avLst/>
              </a:prstGeom>
              <a:blipFill>
                <a:blip r:embed="rId5"/>
                <a:stretch>
                  <a:fillRect t="-5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108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E41999-F7F5-4C87-A71D-74DEA6C5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2297" y="6391201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8F5A3840-2E93-41CE-9E09-1F5EB9B9AB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180410"/>
                <a:ext cx="12192004" cy="99617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/>
                  <a:t>10-dimensional,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=1024</m:t>
                    </m:r>
                  </m:oMath>
                </a14:m>
                <a:r>
                  <a:rPr lang="en-US" dirty="0"/>
                  <a:t> modes,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10,000</m:t>
                    </m:r>
                  </m:oMath>
                </a14:m>
                <a:r>
                  <a:rPr lang="en-US" dirty="0"/>
                  <a:t> simulations. </a:t>
                </a:r>
              </a:p>
              <a:p>
                <a:pPr marL="0" indent="0" algn="ctr">
                  <a:buNone/>
                </a:pPr>
                <a:r>
                  <a:rPr lang="en-US" dirty="0"/>
                  <a:t>Compare marginal estimation (MNRE) to joint estimations (NRE, SNRE).</a:t>
                </a:r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8F5A3840-2E93-41CE-9E09-1F5EB9B9A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0410"/>
                <a:ext cx="12192004" cy="996170"/>
              </a:xfrm>
              <a:prstGeom prst="rect">
                <a:avLst/>
              </a:prstGeom>
              <a:blipFill>
                <a:blip r:embed="rId3"/>
                <a:stretch>
                  <a:fillRect t="-10429" b="-16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FCC085B7-C0BA-4570-94A6-3E82601C2BBF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u="sng" dirty="0"/>
              <a:t>Eggbox: Is marginal ratio estimation simulation efficient?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4CC82-EB72-4339-B30B-7B6143EF8204}"/>
              </a:ext>
            </a:extLst>
          </p:cNvPr>
          <p:cNvGrpSpPr/>
          <p:nvPr/>
        </p:nvGrpSpPr>
        <p:grpSpPr>
          <a:xfrm>
            <a:off x="552135" y="3242230"/>
            <a:ext cx="11102094" cy="2771932"/>
            <a:chOff x="552135" y="3242230"/>
            <a:chExt cx="11102094" cy="2771932"/>
          </a:xfrm>
        </p:grpSpPr>
        <p:pic>
          <p:nvPicPr>
            <p:cNvPr id="12" name="Picture 11" descr="A picture containing silhouette&#10;&#10;Description automatically generated">
              <a:extLst>
                <a:ext uri="{FF2B5EF4-FFF2-40B4-BE49-F238E27FC236}">
                  <a16:creationId xmlns:a16="http://schemas.microsoft.com/office/drawing/2014/main" id="{8AF87F78-A45B-43CB-BE08-1A5F8AA6D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4067" y="3242230"/>
              <a:ext cx="2771932" cy="2771932"/>
            </a:xfrm>
            <a:prstGeom prst="rect">
              <a:avLst/>
            </a:prstGeom>
          </p:spPr>
        </p:pic>
        <p:pic>
          <p:nvPicPr>
            <p:cNvPr id="13" name="Picture 12" descr="A picture containing silhouette&#10;&#10;Description automatically generated">
              <a:extLst>
                <a:ext uri="{FF2B5EF4-FFF2-40B4-BE49-F238E27FC236}">
                  <a16:creationId xmlns:a16="http://schemas.microsoft.com/office/drawing/2014/main" id="{295930A9-1421-4B8D-BBB5-A0D5C1E7C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135" y="3242230"/>
              <a:ext cx="2771932" cy="2771932"/>
            </a:xfrm>
            <a:prstGeom prst="rect">
              <a:avLst/>
            </a:prstGeom>
          </p:spPr>
        </p:pic>
        <p:pic>
          <p:nvPicPr>
            <p:cNvPr id="17" name="Picture 16" descr="A picture containing silhouette&#10;&#10;Description automatically generated">
              <a:extLst>
                <a:ext uri="{FF2B5EF4-FFF2-40B4-BE49-F238E27FC236}">
                  <a16:creationId xmlns:a16="http://schemas.microsoft.com/office/drawing/2014/main" id="{8BEF9556-AC01-4A1D-8431-20FA086BE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2297" y="3242230"/>
              <a:ext cx="2771932" cy="2771932"/>
            </a:xfrm>
            <a:prstGeom prst="rect">
              <a:avLst/>
            </a:prstGeom>
          </p:spPr>
        </p:pic>
        <p:pic>
          <p:nvPicPr>
            <p:cNvPr id="22" name="Picture 21" descr="A picture containing silhouette&#10;&#10;Description automatically generated">
              <a:extLst>
                <a:ext uri="{FF2B5EF4-FFF2-40B4-BE49-F238E27FC236}">
                  <a16:creationId xmlns:a16="http://schemas.microsoft.com/office/drawing/2014/main" id="{4BCF39E0-E12E-4A4A-9727-575A5E9F5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0365" y="3242230"/>
              <a:ext cx="2771932" cy="2771932"/>
            </a:xfrm>
            <a:prstGeom prst="rect">
              <a:avLst/>
            </a:prstGeom>
          </p:spPr>
        </p:pic>
      </p:grp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AA91AE8-97A0-4E37-9023-1477B635C0F8}"/>
              </a:ext>
            </a:extLst>
          </p:cNvPr>
          <p:cNvSpPr txBox="1">
            <a:spLocks/>
          </p:cNvSpPr>
          <p:nvPr/>
        </p:nvSpPr>
        <p:spPr>
          <a:xfrm>
            <a:off x="9691612" y="2762099"/>
            <a:ext cx="1153302" cy="4801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u="sng" dirty="0"/>
              <a:t>Ours</a:t>
            </a:r>
          </a:p>
        </p:txBody>
      </p:sp>
    </p:spTree>
    <p:extLst>
      <p:ext uri="{BB962C8B-B14F-4D97-AF65-F5344CB8AC3E}">
        <p14:creationId xmlns:p14="http://schemas.microsoft.com/office/powerpoint/2010/main" val="3906426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12D397-97DB-43BE-8A03-CF0F58BDE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E95E-77E2-45D0-88EC-0E3CE994F46A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26FEB1-5ED7-483E-8101-1F5DA43775DE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u="sng" dirty="0"/>
              <a:t>Sidenote: what are amortized vs. sequential methods?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9D91F8-8747-4FBF-90FB-CAAAD8986C0F}"/>
              </a:ext>
            </a:extLst>
          </p:cNvPr>
          <p:cNvSpPr txBox="1"/>
          <p:nvPr/>
        </p:nvSpPr>
        <p:spPr>
          <a:xfrm>
            <a:off x="2140875" y="3478030"/>
            <a:ext cx="7910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Jan-</a:t>
            </a:r>
            <a:r>
              <a:rPr lang="en-US" dirty="0" err="1"/>
              <a:t>Matthis</a:t>
            </a:r>
            <a:r>
              <a:rPr lang="en-US" dirty="0"/>
              <a:t> </a:t>
            </a:r>
            <a:r>
              <a:rPr lang="en-US" dirty="0" err="1"/>
              <a:t>Lueckmann</a:t>
            </a:r>
            <a:r>
              <a:rPr lang="en-US" dirty="0"/>
              <a:t>, et. al. Benchmarking Simulation-Based Inference.</a:t>
            </a:r>
          </a:p>
          <a:p>
            <a:r>
              <a:rPr lang="en-US" dirty="0">
                <a:hlinkClick r:id="rId2"/>
              </a:rPr>
              <a:t>https://arxiv.org/abs/2101.04653</a:t>
            </a:r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7CE544-DF5E-4B5C-8E01-25A020D67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301" y="4352227"/>
            <a:ext cx="4969398" cy="19650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72A4AE-7E8D-4A80-A7F9-444C16D6C45A}"/>
              </a:ext>
            </a:extLst>
          </p:cNvPr>
          <p:cNvSpPr txBox="1"/>
          <p:nvPr/>
        </p:nvSpPr>
        <p:spPr>
          <a:xfrm>
            <a:off x="3611301" y="6449597"/>
            <a:ext cx="41900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https://github.com/mackelab/sbi</a:t>
            </a:r>
            <a:r>
              <a:rPr lang="en-US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8F0F9B-BA8B-401B-8B04-88BB4F666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6913" y="970833"/>
            <a:ext cx="9358171" cy="25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14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E41999-F7F5-4C87-A71D-74DEA6C5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6254" y="168637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72587E-2F2D-416B-A6EF-63ECAA684726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Truncated Marginal Neural Ratio Estimation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6CF2C77-8946-46E4-92AC-7D7A1B6BD7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7909" y="1147771"/>
                <a:ext cx="11876181" cy="44253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 b="1" dirty="0"/>
                  <a:t>Estimates marginal posteriors directly</a:t>
                </a:r>
                <a:r>
                  <a:rPr lang="en-US" sz="3200" dirty="0"/>
                  <a:t>…</a:t>
                </a:r>
              </a:p>
              <a:p>
                <a:endParaRPr lang="en-US" sz="3200" dirty="0"/>
              </a:p>
              <a:p>
                <a:r>
                  <a:rPr lang="en-US" sz="3200" dirty="0"/>
                  <a:t>Extends </a:t>
                </a:r>
                <a:r>
                  <a:rPr lang="en-US" sz="3200" i="1" dirty="0"/>
                  <a:t>Neural Ratio Estimation</a:t>
                </a:r>
                <a:r>
                  <a:rPr lang="en-US" sz="3200" dirty="0"/>
                  <a:t>, which estimates the likelihood-to-evidence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2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200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3200" dirty="0"/>
                  <a:t> by training a classifier.</a:t>
                </a:r>
                <a:br>
                  <a:rPr lang="en-US" sz="3200" dirty="0"/>
                </a:br>
                <a:endParaRPr lang="en-US" sz="3200" dirty="0"/>
              </a:p>
              <a:p>
                <a:r>
                  <a:rPr lang="en-US" sz="3200" b="1" dirty="0"/>
                  <a:t>Truncates uninformative regions </a:t>
                </a:r>
                <a:r>
                  <a:rPr lang="en-US" sz="3200" dirty="0"/>
                  <a:t>where </a:t>
                </a:r>
                <a14:m>
                  <m:oMath xmlns:m="http://schemas.openxmlformats.org/officeDocument/2006/math">
                    <m:r>
                      <a:rPr lang="en-US" sz="3200" b="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3200" b="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32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sz="3200" b="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≈0</m:t>
                    </m:r>
                  </m:oMath>
                </a14:m>
                <a:r>
                  <a:rPr lang="en-US" sz="3200" dirty="0"/>
                  <a:t>…</a:t>
                </a:r>
                <a:br>
                  <a:rPr lang="en-US" sz="3200" dirty="0"/>
                </a:br>
                <a:endParaRPr lang="en-US" sz="3200" dirty="0"/>
              </a:p>
              <a:p>
                <a:r>
                  <a:rPr lang="en-US" sz="3200" b="1" dirty="0"/>
                  <a:t>Enables consistency checks through local amortization</a:t>
                </a:r>
                <a:r>
                  <a:rPr lang="en-US" sz="3200" dirty="0"/>
                  <a:t>…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6CF2C77-8946-46E4-92AC-7D7A1B6BD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09" y="1147771"/>
                <a:ext cx="11876181" cy="4425379"/>
              </a:xfrm>
              <a:prstGeom prst="rect">
                <a:avLst/>
              </a:prstGeom>
              <a:blipFill>
                <a:blip r:embed="rId3"/>
                <a:stretch>
                  <a:fillRect l="-1181" t="-2893" b="-3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53FA741-6D6F-4B40-B6FB-A79F10429E30}"/>
              </a:ext>
            </a:extLst>
          </p:cNvPr>
          <p:cNvSpPr txBox="1"/>
          <p:nvPr/>
        </p:nvSpPr>
        <p:spPr>
          <a:xfrm>
            <a:off x="5803974" y="5710229"/>
            <a:ext cx="457388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 err="1"/>
              <a:t>Hermans</a:t>
            </a:r>
            <a:r>
              <a:rPr lang="en-US" sz="1600" dirty="0"/>
              <a:t> and </a:t>
            </a:r>
            <a:r>
              <a:rPr lang="en-US" sz="1600" dirty="0" err="1"/>
              <a:t>Delaunoy</a:t>
            </a:r>
            <a:r>
              <a:rPr lang="en-US" sz="1600" dirty="0"/>
              <a:t>, et. al. 2021. Averting A Crisis In Simulation-Based Inference. </a:t>
            </a:r>
            <a:r>
              <a:rPr lang="en-US" sz="1600" dirty="0" err="1">
                <a:hlinkClick r:id="rId4"/>
              </a:rPr>
              <a:t>arXiv</a:t>
            </a:r>
            <a:r>
              <a:rPr lang="en-US" sz="1600" dirty="0">
                <a:hlinkClick r:id="rId4"/>
              </a:rPr>
              <a:t>: 2110.06581</a:t>
            </a:r>
            <a:r>
              <a:rPr lang="en-US" sz="1600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9B65F6-96A8-4C05-B8A6-286921687983}"/>
              </a:ext>
            </a:extLst>
          </p:cNvPr>
          <p:cNvSpPr txBox="1"/>
          <p:nvPr/>
        </p:nvSpPr>
        <p:spPr>
          <a:xfrm>
            <a:off x="7788685" y="2880842"/>
            <a:ext cx="4158908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 err="1"/>
              <a:t>Hermans</a:t>
            </a:r>
            <a:r>
              <a:rPr lang="en-US" sz="1600" dirty="0"/>
              <a:t>, et. al. 2019. Likelihood-free MCMC with Amortized Approximate Ratio Estimators. </a:t>
            </a:r>
            <a:r>
              <a:rPr lang="en-US" sz="1600" dirty="0" err="1">
                <a:hlinkClick r:id="rId5"/>
              </a:rPr>
              <a:t>arXiv</a:t>
            </a:r>
            <a:r>
              <a:rPr lang="en-US" sz="1600" dirty="0">
                <a:hlinkClick r:id="rId5"/>
              </a:rPr>
              <a:t>: 1903.04057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731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E0A48B-D159-4F86-A744-525954093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7700" y="171380"/>
            <a:ext cx="2743200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E0233-C8B9-4BE6-A073-38406901C1FE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 u="sng" dirty="0"/>
              <a:t>Truncated Bayesian Inference</a:t>
            </a:r>
            <a:endParaRPr lang="en-US" sz="4000" i="1" u="sng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F6F050-0B81-455B-9179-35234D49EEFD}"/>
              </a:ext>
            </a:extLst>
          </p:cNvPr>
          <p:cNvSpPr txBox="1"/>
          <p:nvPr/>
        </p:nvSpPr>
        <p:spPr>
          <a:xfrm>
            <a:off x="304933" y="1002846"/>
            <a:ext cx="5960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Posteriors can be quite narrow compared to priors.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AE47C84-F25C-4AF3-A537-69549DF5B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7761" y="879266"/>
            <a:ext cx="4669016" cy="509121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550C3CB-10E9-48E6-B589-C012FA097812}"/>
              </a:ext>
            </a:extLst>
          </p:cNvPr>
          <p:cNvSpPr txBox="1"/>
          <p:nvPr/>
        </p:nvSpPr>
        <p:spPr>
          <a:xfrm>
            <a:off x="6231116" y="6159718"/>
            <a:ext cx="59608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 err="1">
                <a:solidFill>
                  <a:srgbClr val="212529"/>
                </a:solidFill>
                <a:effectLst/>
              </a:rPr>
              <a:t>Tejero-Cantero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 A., </a:t>
            </a:r>
            <a:r>
              <a:rPr lang="en-US" sz="1200" b="0" i="0" dirty="0" err="1">
                <a:solidFill>
                  <a:srgbClr val="212529"/>
                </a:solidFill>
                <a:effectLst/>
              </a:rPr>
              <a:t>Boelts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 J., </a:t>
            </a:r>
            <a:r>
              <a:rPr lang="en-US" sz="1200" b="0" i="0" dirty="0" err="1">
                <a:solidFill>
                  <a:srgbClr val="212529"/>
                </a:solidFill>
                <a:effectLst/>
              </a:rPr>
              <a:t>Deistler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 M., </a:t>
            </a:r>
            <a:r>
              <a:rPr lang="en-US" sz="1200" b="0" i="0" dirty="0" err="1">
                <a:solidFill>
                  <a:srgbClr val="212529"/>
                </a:solidFill>
                <a:effectLst/>
              </a:rPr>
              <a:t>Lueckmann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 J.-M., Durkan, C., Gonçalves, P. J., Greenberg, D. S., &amp; Macke, J. H. (2020). </a:t>
            </a:r>
            <a:r>
              <a:rPr lang="en-US" sz="1200" b="0" i="0" dirty="0" err="1">
                <a:solidFill>
                  <a:srgbClr val="212529"/>
                </a:solidFill>
                <a:effectLst/>
              </a:rPr>
              <a:t>sbi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: A toolkit for simulation-based inference. </a:t>
            </a:r>
            <a:r>
              <a:rPr lang="en-US" sz="1200" b="0" i="1" dirty="0">
                <a:solidFill>
                  <a:srgbClr val="212529"/>
                </a:solidFill>
                <a:effectLst/>
              </a:rPr>
              <a:t>Journal of Open Source Software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, </a:t>
            </a:r>
            <a:r>
              <a:rPr lang="en-US" sz="1200" b="0" i="1" dirty="0">
                <a:solidFill>
                  <a:srgbClr val="212529"/>
                </a:solidFill>
                <a:effectLst/>
              </a:rPr>
              <a:t>5</a:t>
            </a:r>
            <a:r>
              <a:rPr lang="en-US" sz="1200" b="0" i="0" dirty="0">
                <a:solidFill>
                  <a:srgbClr val="212529"/>
                </a:solidFill>
                <a:effectLst/>
              </a:rPr>
              <a:t>(52), 2505. https://doi.org/10.21105/joss.02505</a:t>
            </a:r>
            <a:endParaRPr lang="en-US" sz="1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6F6FD0-6A6B-4667-9AD7-3039D872CA69}"/>
              </a:ext>
            </a:extLst>
          </p:cNvPr>
          <p:cNvGrpSpPr/>
          <p:nvPr/>
        </p:nvGrpSpPr>
        <p:grpSpPr>
          <a:xfrm>
            <a:off x="6907426" y="1011084"/>
            <a:ext cx="4374477" cy="4317819"/>
            <a:chOff x="6907426" y="1011084"/>
            <a:chExt cx="4374477" cy="431781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CB5374E-07E8-4DE2-9525-0E7FA60F052B}"/>
                </a:ext>
              </a:extLst>
            </p:cNvPr>
            <p:cNvSpPr/>
            <p:nvPr/>
          </p:nvSpPr>
          <p:spPr>
            <a:xfrm>
              <a:off x="7463481" y="1062681"/>
              <a:ext cx="770422" cy="1242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1C4DC03-2A90-4ACF-96B7-79BD755687FE}"/>
                </a:ext>
              </a:extLst>
            </p:cNvPr>
            <p:cNvSpPr/>
            <p:nvPr/>
          </p:nvSpPr>
          <p:spPr>
            <a:xfrm>
              <a:off x="6907426" y="1062681"/>
              <a:ext cx="94111" cy="1242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E3407F7-FAB5-407C-9DA3-701363C8E376}"/>
                </a:ext>
              </a:extLst>
            </p:cNvPr>
            <p:cNvSpPr/>
            <p:nvPr/>
          </p:nvSpPr>
          <p:spPr>
            <a:xfrm>
              <a:off x="8987481" y="2574325"/>
              <a:ext cx="770422" cy="1242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C3157F-C701-47E5-AAC9-039D0DA83E10}"/>
                </a:ext>
              </a:extLst>
            </p:cNvPr>
            <p:cNvSpPr/>
            <p:nvPr/>
          </p:nvSpPr>
          <p:spPr>
            <a:xfrm>
              <a:off x="8431426" y="2574325"/>
              <a:ext cx="94111" cy="1242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0BC1B88-C5A7-4809-B845-D09BFA1E5402}"/>
                </a:ext>
              </a:extLst>
            </p:cNvPr>
            <p:cNvSpPr/>
            <p:nvPr/>
          </p:nvSpPr>
          <p:spPr>
            <a:xfrm>
              <a:off x="10511481" y="4085969"/>
              <a:ext cx="770422" cy="1242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B7EDC61-46CC-421C-B5F6-F7C455B41A07}"/>
                </a:ext>
              </a:extLst>
            </p:cNvPr>
            <p:cNvSpPr/>
            <p:nvPr/>
          </p:nvSpPr>
          <p:spPr>
            <a:xfrm>
              <a:off x="9955426" y="4085969"/>
              <a:ext cx="94111" cy="124293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2B0C456-22CE-4FDD-B126-29538E7590AD}"/>
                </a:ext>
              </a:extLst>
            </p:cNvPr>
            <p:cNvSpPr/>
            <p:nvPr/>
          </p:nvSpPr>
          <p:spPr>
            <a:xfrm>
              <a:off x="8427308" y="1011084"/>
              <a:ext cx="1272746" cy="5458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17C18C5-364D-45AB-AA1E-819613BDD1B2}"/>
                </a:ext>
              </a:extLst>
            </p:cNvPr>
            <p:cNvSpPr/>
            <p:nvPr/>
          </p:nvSpPr>
          <p:spPr>
            <a:xfrm>
              <a:off x="9045329" y="1544595"/>
              <a:ext cx="654724" cy="71669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BEF9F45-9190-4525-AFED-C5A00C1DACCC}"/>
                </a:ext>
              </a:extLst>
            </p:cNvPr>
            <p:cNvSpPr/>
            <p:nvPr/>
          </p:nvSpPr>
          <p:spPr>
            <a:xfrm>
              <a:off x="9947189" y="1015203"/>
              <a:ext cx="1289222" cy="5458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08BC903-0DC3-40DA-A040-01D50857D6C7}"/>
                </a:ext>
              </a:extLst>
            </p:cNvPr>
            <p:cNvSpPr/>
            <p:nvPr/>
          </p:nvSpPr>
          <p:spPr>
            <a:xfrm>
              <a:off x="10581686" y="1548714"/>
              <a:ext cx="654724" cy="71669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5E6AAC0-9F0A-40AD-BC87-414CC3A2E50D}"/>
                </a:ext>
              </a:extLst>
            </p:cNvPr>
            <p:cNvSpPr/>
            <p:nvPr/>
          </p:nvSpPr>
          <p:spPr>
            <a:xfrm>
              <a:off x="9947189" y="2539203"/>
              <a:ext cx="1293341" cy="54586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C7D38B7-FABA-4C24-9F87-1E5CBBABD352}"/>
                </a:ext>
              </a:extLst>
            </p:cNvPr>
            <p:cNvSpPr/>
            <p:nvPr/>
          </p:nvSpPr>
          <p:spPr>
            <a:xfrm>
              <a:off x="10585805" y="3072714"/>
              <a:ext cx="654724" cy="71669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571C7C0D-7508-4163-8635-3CD60869A0C6}"/>
              </a:ext>
            </a:extLst>
          </p:cNvPr>
          <p:cNvSpPr txBox="1"/>
          <p:nvPr/>
        </p:nvSpPr>
        <p:spPr>
          <a:xfrm>
            <a:off x="302876" y="2122104"/>
            <a:ext cx="60980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i="1" dirty="0"/>
              <a:t>Truncated Inference</a:t>
            </a:r>
            <a:r>
              <a:rPr lang="en-US" sz="2800" dirty="0"/>
              <a:t>: Sample only regions near the posterior mass.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B6682CB-7297-486B-97DF-CBB4BF155411}"/>
              </a:ext>
            </a:extLst>
          </p:cNvPr>
          <p:cNvGrpSpPr/>
          <p:nvPr/>
        </p:nvGrpSpPr>
        <p:grpSpPr>
          <a:xfrm>
            <a:off x="0" y="3670030"/>
            <a:ext cx="7970916" cy="2379103"/>
            <a:chOff x="0" y="3670030"/>
            <a:chExt cx="7970916" cy="2379103"/>
          </a:xfrm>
        </p:grpSpPr>
        <p:sp>
          <p:nvSpPr>
            <p:cNvPr id="45" name="Content Placeholder 2">
              <a:extLst>
                <a:ext uri="{FF2B5EF4-FFF2-40B4-BE49-F238E27FC236}">
                  <a16:creationId xmlns:a16="http://schemas.microsoft.com/office/drawing/2014/main" id="{7870AEDE-A42A-47E0-BC22-D9F90B4E6C4E}"/>
                </a:ext>
              </a:extLst>
            </p:cNvPr>
            <p:cNvSpPr txBox="1">
              <a:spLocks/>
            </p:cNvSpPr>
            <p:nvPr/>
          </p:nvSpPr>
          <p:spPr>
            <a:xfrm>
              <a:off x="0" y="3670030"/>
              <a:ext cx="7970916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dirty="0"/>
                <a:t>“Ideal” truncated region?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CE4AD441-5A32-4AF6-91DD-F5157EAA5BBC}"/>
                    </a:ext>
                  </a:extLst>
                </p:cNvPr>
                <p:cNvSpPr txBox="1"/>
                <p:nvPr/>
              </p:nvSpPr>
              <p:spPr>
                <a:xfrm>
                  <a:off x="936429" y="4162067"/>
                  <a:ext cx="6098058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800" dirty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 ≔{</m:t>
                        </m:r>
                        <m:r>
                          <a:rPr lang="en-US" sz="28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n-US" sz="2800" dirty="0">
                            <a:latin typeface="Cambria Math" panose="02040503050406030204" pitchFamily="18" charset="0"/>
                          </a:rPr>
                          <m:t>supp</m:t>
                        </m:r>
                        <m:r>
                          <a:rPr lang="en-US" sz="2800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dirty="0"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sz="2800" dirty="0">
                            <a:latin typeface="Cambria Math" panose="02040503050406030204" pitchFamily="18" charset="0"/>
                          </a:rPr>
                          <m:t> | </m:t>
                        </m:r>
                        <m:r>
                          <m:rPr>
                            <m:sty m:val="p"/>
                          </m:rPr>
                          <a:rPr lang="en-US" sz="2800" dirty="0">
                            <a:latin typeface="Cambria Math" panose="02040503050406030204" pitchFamily="18" charset="0"/>
                          </a:rPr>
                          <m:t>p</m:t>
                        </m:r>
                        <m:d>
                          <m:dPr>
                            <m:endChr m:val="}"/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sz="280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begChr m:val="|"/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800" i="1" dirty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8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2800" dirty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</m:d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CE4AD441-5A32-4AF6-91DD-F5157EAA5B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29" y="4162067"/>
                  <a:ext cx="6098058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B5A1DC7-AAFE-4C98-9973-C139D5FDBDCA}"/>
                    </a:ext>
                  </a:extLst>
                </p:cNvPr>
                <p:cNvSpPr txBox="1"/>
                <p:nvPr/>
              </p:nvSpPr>
              <p:spPr>
                <a:xfrm>
                  <a:off x="259895" y="5506997"/>
                  <a:ext cx="7451126" cy="54213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8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dirty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𝑟𝑒𝑐</m:t>
                            </m:r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,  </m:t>
                            </m:r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 ≔</m:t>
                        </m:r>
                        <m:d>
                          <m:dPr>
                            <m:begChr m:val="{"/>
                            <m:endChr m:val="|"/>
                            <m:ctrlPr>
                              <a:rPr lang="en-US" sz="28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800" i="1" dirty="0">
                                <a:latin typeface="Cambria Math" panose="02040503050406030204" pitchFamily="18" charset="0"/>
                              </a:rPr>
                              <m:t>∈</m:t>
                            </m:r>
                            <m:r>
                              <m:rPr>
                                <m:sty m:val="p"/>
                              </m:rPr>
                              <a:rPr lang="en-US" sz="2800" dirty="0">
                                <a:latin typeface="Cambria Math" panose="02040503050406030204" pitchFamily="18" charset="0"/>
                              </a:rPr>
                              <m:t>supp</m:t>
                            </m:r>
                            <m:r>
                              <a:rPr lang="en-US" sz="28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dirty="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sz="2800" b="0" i="1" dirty="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28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2800" b="0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sSub>
                          <m:sSubPr>
                            <m:ctrlP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endChr m:val="}"/>
                                <m:ctrlPr>
                                  <a:rPr lang="en-US" sz="28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280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|"/>
                                    <m:ctrlPr>
                                      <a:rPr lang="en-US" sz="2800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800" i="1" dirty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sSub>
                                      <m:sSubPr>
                                        <m:ctrlPr>
                                          <a:rPr lang="en-US" sz="28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8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2800" i="1">
                                            <a:solidFill>
                                              <a:srgbClr val="7030A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𝑜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800" dirty="0"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  <m:acc>
                                  <m:accPr>
                                    <m:chr m:val="̃"/>
                                    <m:ctrlPr>
                                      <a:rPr lang="en-US" sz="28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800" b="0" i="1" dirty="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a:rPr lang="en-US" sz="28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B5A1DC7-AAFE-4C98-9973-C139D5FDBD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895" y="5506997"/>
                  <a:ext cx="7451126" cy="54213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A1A7BE0-4C7E-4F69-9C26-9D7D085889C2}"/>
                </a:ext>
              </a:extLst>
            </p:cNvPr>
            <p:cNvSpPr txBox="1"/>
            <p:nvPr/>
          </p:nvSpPr>
          <p:spPr>
            <a:xfrm>
              <a:off x="861323" y="4983777"/>
              <a:ext cx="624827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dirty="0"/>
                <a:t>Our component-wise marginal estimate.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491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E41999-F7F5-4C87-A71D-74DEA6C5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5913" y="171381"/>
            <a:ext cx="2772747" cy="365125"/>
          </a:xfrm>
        </p:spPr>
        <p:txBody>
          <a:bodyPr/>
          <a:lstStyle/>
          <a:p>
            <a:fld id="{1FB6E95E-77E2-45D0-88EC-0E3CE994F46A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72587E-2F2D-416B-A6EF-63ECAA684726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Sketch of truncation scheme</a:t>
            </a:r>
            <a:endParaRPr lang="en-US" sz="4000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B837FF8-1FBF-4184-AF4C-E4B063A824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" y="707886"/>
                <a:ext cx="12192004" cy="33707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Sample from the joint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Learn all component-wise likelihood-to-evidence ratios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𝜗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Truncate prior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𝑟𝑒𝑐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𝑟𝑒𝑐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,  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n-US" sz="2400" dirty="0">
                            <a:latin typeface="Cambria Math" panose="02040503050406030204" pitchFamily="18" charset="0"/>
                          </a:rPr>
                          <m:t>supp</m:t>
                        </m:r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24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endChr m:val="}"/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40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begChr m:val="|"/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2400" dirty="0">
                                <a:latin typeface="Cambria Math" panose="02040503050406030204" pitchFamily="18" charset="0"/>
                              </a:rPr>
                              <m:t>&gt;</m:t>
                            </m:r>
                            <m:acc>
                              <m:accPr>
                                <m:chr m:val="̃"/>
                                <m:ctrlP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 dirty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Simulate more data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𝑟𝑒𝑐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Repeat 2-4 until prior volume stabilizes.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Return truncated region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dirty="0"/>
                  <a:t>, samples within, learn (marginal) posterior.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B837FF8-1FBF-4184-AF4C-E4B063A824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" y="707886"/>
                <a:ext cx="12192004" cy="3370795"/>
              </a:xfrm>
              <a:prstGeom prst="rect">
                <a:avLst/>
              </a:prstGeom>
              <a:blipFill>
                <a:blip r:embed="rId3"/>
                <a:stretch>
                  <a:fillRect l="-1050" t="-3255" b="-4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16219573-A018-42CF-8AB7-25196C88B1C8}"/>
              </a:ext>
            </a:extLst>
          </p:cNvPr>
          <p:cNvGrpSpPr/>
          <p:nvPr/>
        </p:nvGrpSpPr>
        <p:grpSpPr>
          <a:xfrm>
            <a:off x="1" y="4353319"/>
            <a:ext cx="12191999" cy="2504681"/>
            <a:chOff x="1" y="4353319"/>
            <a:chExt cx="12191999" cy="2504681"/>
          </a:xfrm>
        </p:grpSpPr>
        <p:pic>
          <p:nvPicPr>
            <p:cNvPr id="13" name="Picture 12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A4BFADC6-7C87-46E3-9819-74A22AE12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124" y="5080750"/>
              <a:ext cx="2945985" cy="1777250"/>
            </a:xfrm>
            <a:prstGeom prst="rect">
              <a:avLst/>
            </a:prstGeom>
          </p:spPr>
        </p:pic>
        <p:pic>
          <p:nvPicPr>
            <p:cNvPr id="14" name="Picture 13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C9EDBCB4-CB34-41DF-8C6E-72F68F7FF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006" y="5059872"/>
              <a:ext cx="2945985" cy="177725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F4FE348-6532-4B54-92C4-162912433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6891" y="5059871"/>
              <a:ext cx="2945985" cy="177725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7240CE-3C12-444A-BBD0-4EBE53248F02}"/>
                </a:ext>
              </a:extLst>
            </p:cNvPr>
            <p:cNvSpPr txBox="1"/>
            <p:nvPr/>
          </p:nvSpPr>
          <p:spPr>
            <a:xfrm>
              <a:off x="1" y="4353319"/>
              <a:ext cx="121919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/>
                <a:t>Truncation Visualization</a:t>
              </a:r>
              <a:endParaRPr lang="en-US" sz="3000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F08BB3B-1C5C-4789-AA8A-1EE2DF4CFD4E}"/>
                    </a:ext>
                  </a:extLst>
                </p:cNvPr>
                <p:cNvSpPr txBox="1"/>
                <p:nvPr/>
              </p:nvSpPr>
              <p:spPr>
                <a:xfrm>
                  <a:off x="8965091" y="4782872"/>
                  <a:ext cx="266778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In the image,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𝑛𝑒𝑤</m:t>
                          </m:r>
                        </m:sup>
                      </m:sSup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a14:m>
                  <a:r>
                    <a:rPr lang="en-US" sz="1200" dirty="0"/>
                    <a:t> is not normalized</a:t>
                  </a:r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BA45763C-5900-4FB9-8648-DBE92EE021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65091" y="4782872"/>
                  <a:ext cx="2667785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229" t="-2222" b="-1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11915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65DCB28A6C6C45ACB24F16D99E6C64" ma:contentTypeVersion="5" ma:contentTypeDescription="Een nieuw document maken." ma:contentTypeScope="" ma:versionID="95ad0dde97a17b49d8ee79eec2795dc0">
  <xsd:schema xmlns:xsd="http://www.w3.org/2001/XMLSchema" xmlns:xs="http://www.w3.org/2001/XMLSchema" xmlns:p="http://schemas.microsoft.com/office/2006/metadata/properties" xmlns:ns3="5515615a-2805-48c2-bb7c-09693f7f1919" xmlns:ns4="9e13fd50-86d3-4acc-8ed1-9976b248fde9" targetNamespace="http://schemas.microsoft.com/office/2006/metadata/properties" ma:root="true" ma:fieldsID="2fe61097f2bfe66145ca1e44b06323a1" ns3:_="" ns4:_="">
    <xsd:import namespace="5515615a-2805-48c2-bb7c-09693f7f1919"/>
    <xsd:import namespace="9e13fd50-86d3-4acc-8ed1-9976b248fde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5615a-2805-48c2-bb7c-09693f7f19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13fd50-86d3-4acc-8ed1-9976b248fd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DBF4B3-B329-4A20-9EF0-24D4A2EF6A60}">
  <ds:schemaRefs>
    <ds:schemaRef ds:uri="http://schemas.microsoft.com/office/2006/documentManagement/types"/>
    <ds:schemaRef ds:uri="http://purl.org/dc/elements/1.1/"/>
    <ds:schemaRef ds:uri="5515615a-2805-48c2-bb7c-09693f7f1919"/>
    <ds:schemaRef ds:uri="http://www.w3.org/XML/1998/namespace"/>
    <ds:schemaRef ds:uri="http://purl.org/dc/terms/"/>
    <ds:schemaRef ds:uri="9e13fd50-86d3-4acc-8ed1-9976b248fde9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666409E-8E78-4D93-BB7C-3A98AEB83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3092C9-F07E-4D6D-8144-248510A830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5615a-2805-48c2-bb7c-09693f7f1919"/>
    <ds:schemaRef ds:uri="9e13fd50-86d3-4acc-8ed1-9976b248fd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5583</TotalTime>
  <Words>2406</Words>
  <Application>Microsoft Office PowerPoint</Application>
  <PresentationFormat>Widescreen</PresentationFormat>
  <Paragraphs>239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Extra Slides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Miller</dc:creator>
  <cp:lastModifiedBy>Benjamin Miller</cp:lastModifiedBy>
  <cp:revision>84</cp:revision>
  <dcterms:created xsi:type="dcterms:W3CDTF">2021-07-19T09:32:42Z</dcterms:created>
  <dcterms:modified xsi:type="dcterms:W3CDTF">2022-05-11T12:54:21Z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0x0101004365DCB28A6C6C45ACB24F16D99E6C64</vt:lpwstr>
  </property>
</Properties>
</file>