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13" r:id="rId2"/>
    <p:sldId id="535" r:id="rId3"/>
    <p:sldId id="540" r:id="rId4"/>
    <p:sldId id="541" r:id="rId5"/>
    <p:sldId id="542" r:id="rId6"/>
    <p:sldId id="543" r:id="rId7"/>
    <p:sldId id="550" r:id="rId8"/>
    <p:sldId id="536" r:id="rId9"/>
    <p:sldId id="544" r:id="rId10"/>
    <p:sldId id="545" r:id="rId11"/>
    <p:sldId id="547" r:id="rId12"/>
    <p:sldId id="520" r:id="rId13"/>
    <p:sldId id="522" r:id="rId14"/>
    <p:sldId id="530" r:id="rId15"/>
    <p:sldId id="526" r:id="rId16"/>
    <p:sldId id="527" r:id="rId17"/>
    <p:sldId id="528" r:id="rId18"/>
    <p:sldId id="529" r:id="rId19"/>
    <p:sldId id="548" r:id="rId20"/>
    <p:sldId id="534" r:id="rId21"/>
    <p:sldId id="423" r:id="rId22"/>
    <p:sldId id="549" r:id="rId23"/>
    <p:sldId id="472" r:id="rId24"/>
  </p:sldIdLst>
  <p:sldSz cx="9144000" cy="6858000" type="screen4x3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6" autoAdjust="0"/>
    <p:restoredTop sz="90192" autoAdjust="0"/>
  </p:normalViewPr>
  <p:slideViewPr>
    <p:cSldViewPr snapToObjects="1" showGuides="1">
      <p:cViewPr varScale="1">
        <p:scale>
          <a:sx n="117" d="100"/>
          <a:sy n="117" d="100"/>
        </p:scale>
        <p:origin x="-1470" y="-102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79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73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549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35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06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187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843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28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5" y="6154689"/>
            <a:ext cx="613410" cy="603250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F9613FCD-898A-8943-932A-C22173BB4C0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61" y="6444061"/>
            <a:ext cx="1876223" cy="356022"/>
          </a:xfrm>
          <a:prstGeom prst="rect">
            <a:avLst/>
          </a:prstGeom>
        </p:spPr>
      </p:pic>
      <p:sp>
        <p:nvSpPr>
          <p:cNvPr id="13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2771800" y="6381328"/>
            <a:ext cx="5053330" cy="349250"/>
          </a:xfrm>
        </p:spPr>
        <p:txBody>
          <a:bodyPr>
            <a:noAutofit/>
          </a:bodyPr>
          <a:lstStyle>
            <a:lvl1pPr marL="0" indent="0">
              <a:buNone/>
              <a:defRPr sz="1200" i="1">
                <a:solidFill>
                  <a:schemeClr val="bg2"/>
                </a:solidFill>
              </a:defRPr>
            </a:lvl1pPr>
          </a:lstStyle>
          <a:p>
            <a:pPr algn="r"/>
            <a:r>
              <a:rPr lang="en-GB" dirty="0"/>
              <a:t>	</a:t>
            </a:r>
            <a:r>
              <a:rPr lang="en-GB" dirty="0" smtClean="0"/>
              <a:t> F. Toral - 11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</a:t>
            </a:r>
            <a:r>
              <a:rPr lang="en-GB" dirty="0"/>
              <a:t>meeting – </a:t>
            </a:r>
            <a:r>
              <a:rPr lang="en-GB" dirty="0" smtClean="0"/>
              <a:t>19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October 2021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F9613FCD-898A-8943-932A-C22173BB4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1516" y="6351045"/>
            <a:ext cx="1876223" cy="356022"/>
          </a:xfrm>
          <a:prstGeom prst="rect">
            <a:avLst/>
          </a:prstGeom>
        </p:spPr>
      </p:pic>
      <p:sp>
        <p:nvSpPr>
          <p:cNvPr id="7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3131840" y="6453336"/>
            <a:ext cx="5053330" cy="349250"/>
          </a:xfrm>
        </p:spPr>
        <p:txBody>
          <a:bodyPr>
            <a:noAutofit/>
          </a:bodyPr>
          <a:lstStyle>
            <a:lvl1pPr marL="0" indent="0">
              <a:buNone/>
              <a:defRPr sz="1200" i="1">
                <a:solidFill>
                  <a:schemeClr val="bg2"/>
                </a:solidFill>
              </a:defRPr>
            </a:lvl1pPr>
          </a:lstStyle>
          <a:p>
            <a:pPr algn="r"/>
            <a:r>
              <a:rPr lang="en-GB" dirty="0"/>
              <a:t>	</a:t>
            </a:r>
            <a:r>
              <a:rPr lang="en-GB" dirty="0" smtClean="0"/>
              <a:t> F. Toral - 11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</a:t>
            </a:r>
            <a:r>
              <a:rPr lang="en-GB" dirty="0"/>
              <a:t>meeting – </a:t>
            </a:r>
            <a:r>
              <a:rPr lang="en-GB" dirty="0" smtClean="0"/>
              <a:t>19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October 2021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35696" y="3212976"/>
            <a:ext cx="5576664" cy="1113656"/>
          </a:xfrm>
        </p:spPr>
        <p:txBody>
          <a:bodyPr/>
          <a:lstStyle/>
          <a:p>
            <a:pPr algn="ctr"/>
            <a:r>
              <a:rPr lang="es-ES" dirty="0" smtClean="0"/>
              <a:t>Status of </a:t>
            </a:r>
            <a:r>
              <a:rPr lang="es-ES" dirty="0" err="1" smtClean="0"/>
              <a:t>nested</a:t>
            </a:r>
            <a:r>
              <a:rPr lang="es-ES" dirty="0" smtClean="0"/>
              <a:t> </a:t>
            </a:r>
            <a:r>
              <a:rPr lang="es-ES" dirty="0" err="1" smtClean="0"/>
              <a:t>correctors</a:t>
            </a:r>
            <a:r>
              <a:rPr lang="es-ES" dirty="0" smtClean="0"/>
              <a:t> in CIEMAT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7664" y="5229200"/>
            <a:ext cx="6336704" cy="792088"/>
          </a:xfrm>
        </p:spPr>
        <p:txBody>
          <a:bodyPr>
            <a:normAutofit/>
          </a:bodyPr>
          <a:lstStyle/>
          <a:p>
            <a:r>
              <a:rPr lang="en-GB" sz="1400" dirty="0" smtClean="0"/>
              <a:t>Ó</a:t>
            </a:r>
            <a:r>
              <a:rPr lang="en-GB" sz="1400" dirty="0"/>
              <a:t>. Durán, </a:t>
            </a:r>
            <a:r>
              <a:rPr lang="en-GB" sz="1400" dirty="0" smtClean="0"/>
              <a:t>J. García-Matos, C</a:t>
            </a:r>
            <a:r>
              <a:rPr lang="en-GB" sz="1400" dirty="0"/>
              <a:t>. Martins</a:t>
            </a:r>
            <a:r>
              <a:rPr lang="en-GB" sz="1400" dirty="0" smtClean="0"/>
              <a:t>, </a:t>
            </a:r>
            <a:r>
              <a:rPr lang="en-GB" sz="1400" b="1" u="sng" dirty="0"/>
              <a:t>F. Toral </a:t>
            </a:r>
            <a:r>
              <a:rPr lang="en-GB" sz="1400" dirty="0"/>
              <a:t>(CIEMAT</a:t>
            </a:r>
            <a:r>
              <a:rPr lang="en-GB" sz="1400" dirty="0" smtClean="0"/>
              <a:t>)</a:t>
            </a:r>
          </a:p>
          <a:p>
            <a:r>
              <a:rPr lang="en-GB" sz="1400" dirty="0" smtClean="0"/>
              <a:t>J. C. Pérez, E. Todesco (CERN)</a:t>
            </a:r>
            <a:endParaRPr lang="en-GB" sz="14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889346" y="6381328"/>
            <a:ext cx="4935784" cy="34925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en-GB" dirty="0"/>
              <a:t>	</a:t>
            </a:r>
            <a:r>
              <a:rPr lang="en-GB" dirty="0" smtClean="0"/>
              <a:t> 11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</a:t>
            </a:r>
            <a:r>
              <a:rPr lang="en-GB" dirty="0"/>
              <a:t>meeting – </a:t>
            </a:r>
            <a:r>
              <a:rPr lang="en-GB" dirty="0" smtClean="0"/>
              <a:t>19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6723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E3C347-9EED-834F-8630-9487B1573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MCBXFB01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tests</a:t>
            </a:r>
            <a:r>
              <a:rPr lang="es-ES" dirty="0" smtClean="0"/>
              <a:t>: q</a:t>
            </a:r>
            <a:r>
              <a:rPr lang="x-none" smtClean="0"/>
              <a:t>uench </a:t>
            </a:r>
            <a:r>
              <a:rPr lang="x-none"/>
              <a:t>free </a:t>
            </a:r>
            <a:r>
              <a:rPr lang="x-none" smtClean="0"/>
              <a:t>region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8F0F7EA-A213-9941-9EF8-89C5DE3E0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2087792" cy="720000"/>
          </a:xfrm>
        </p:spPr>
        <p:txBody>
          <a:bodyPr>
            <a:normAutofit/>
          </a:bodyPr>
          <a:lstStyle/>
          <a:p>
            <a:r>
              <a:rPr lang="x-none" sz="1400" dirty="0">
                <a:solidFill>
                  <a:schemeClr val="tx1"/>
                </a:solidFill>
              </a:rPr>
              <a:t>12 point square cycle</a:t>
            </a:r>
          </a:p>
          <a:p>
            <a:r>
              <a:rPr lang="es-ES" sz="1400" b="1" dirty="0" smtClean="0">
                <a:solidFill>
                  <a:srgbClr val="FF0000"/>
                </a:solidFill>
              </a:rPr>
              <a:t>Full </a:t>
            </a:r>
            <a:r>
              <a:rPr lang="es-ES" sz="1400" b="1" dirty="0" err="1" smtClean="0">
                <a:solidFill>
                  <a:srgbClr val="FF0000"/>
                </a:solidFill>
              </a:rPr>
              <a:t>requested</a:t>
            </a:r>
            <a:r>
              <a:rPr lang="es-ES" sz="1400" b="1" dirty="0" smtClean="0">
                <a:solidFill>
                  <a:srgbClr val="FF0000"/>
                </a:solidFill>
              </a:rPr>
              <a:t> </a:t>
            </a:r>
            <a:r>
              <a:rPr lang="es-ES" sz="1400" b="1" dirty="0" err="1" smtClean="0">
                <a:solidFill>
                  <a:srgbClr val="FF0000"/>
                </a:solidFill>
              </a:rPr>
              <a:t>range</a:t>
            </a:r>
            <a:r>
              <a:rPr lang="es-ES" sz="1400" b="1" dirty="0" smtClean="0">
                <a:solidFill>
                  <a:srgbClr val="FF0000"/>
                </a:solidFill>
              </a:rPr>
              <a:t> of </a:t>
            </a:r>
            <a:r>
              <a:rPr lang="es-ES" sz="1400" b="1" dirty="0" err="1" smtClean="0">
                <a:solidFill>
                  <a:srgbClr val="FF0000"/>
                </a:solidFill>
              </a:rPr>
              <a:t>operation</a:t>
            </a:r>
            <a:r>
              <a:rPr lang="es-ES" sz="1400" b="1" dirty="0" smtClean="0">
                <a:solidFill>
                  <a:srgbClr val="FF0000"/>
                </a:solidFill>
              </a:rPr>
              <a:t>!!!</a:t>
            </a:r>
            <a:endParaRPr lang="x-none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0E25B97-442D-CE45-87ED-841B04A2B16D}"/>
              </a:ext>
            </a:extLst>
          </p:cNvPr>
          <p:cNvSpPr txBox="1"/>
          <p:nvPr/>
        </p:nvSpPr>
        <p:spPr>
          <a:xfrm>
            <a:off x="2987824" y="4509120"/>
            <a:ext cx="5472608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400" b="1" u="sng" dirty="0">
                <a:solidFill>
                  <a:srgbClr val="FF0000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MCBXFBP2a:</a:t>
            </a:r>
            <a:endParaRPr lang="en-US" sz="1400" b="1" dirty="0">
              <a:solidFill>
                <a:srgbClr val="FF0000"/>
              </a:solidFill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ea typeface="CMU Bright" panose="02000603000000000000" pitchFamily="2" charset="0"/>
                <a:cs typeface="CMU Bright" panose="02000603000000000000" pitchFamily="2" charset="0"/>
              </a:rPr>
              <a:t>Quenches between 20 and 30 % of nominal torque in Q2 after being fully trained in Q1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400" dirty="0">
                <a:ea typeface="CMU Bright" panose="02000603000000000000" pitchFamily="2" charset="0"/>
                <a:cs typeface="CMU Bright" panose="02000603000000000000" pitchFamily="2" charset="0"/>
              </a:rPr>
              <a:t>Quench free region around 38-41% of nominal torque </a:t>
            </a:r>
            <a:endParaRPr lang="en-US" sz="1400" dirty="0">
              <a:effectLst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xmlns="" id="{50E25B97-442D-CE45-87ED-841B04A2B16D}"/>
              </a:ext>
            </a:extLst>
          </p:cNvPr>
          <p:cNvSpPr txBox="1"/>
          <p:nvPr/>
        </p:nvSpPr>
        <p:spPr>
          <a:xfrm>
            <a:off x="755575" y="5373216"/>
            <a:ext cx="7802337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400" b="1" u="sng" dirty="0" smtClean="0">
                <a:solidFill>
                  <a:srgbClr val="FF0000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Thermal cycle: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400" b="1" dirty="0" smtClean="0">
                <a:solidFill>
                  <a:srgbClr val="FF0000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Good memory</a:t>
            </a:r>
            <a:r>
              <a:rPr lang="en-US" sz="1400" dirty="0" smtClean="0">
                <a:ea typeface="CMU Bright" panose="02000603000000000000" pitchFamily="2" charset="0"/>
                <a:cs typeface="CMU Bright" panose="02000603000000000000" pitchFamily="2" charset="0"/>
              </a:rPr>
              <a:t>: few quenches during the tests, very close to nominal torque in combined operation.</a:t>
            </a:r>
            <a:endParaRPr lang="en-US" sz="1400" dirty="0" smtClean="0">
              <a:effectLst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400" dirty="0" smtClean="0">
                <a:ea typeface="CMU Bright" panose="02000603000000000000" pitchFamily="2" charset="0"/>
                <a:cs typeface="CMU Bright" panose="02000603000000000000" pitchFamily="2" charset="0"/>
              </a:rPr>
              <a:t>Complete set of </a:t>
            </a:r>
            <a:r>
              <a:rPr lang="en-US" sz="1400" b="1" dirty="0" smtClean="0">
                <a:solidFill>
                  <a:srgbClr val="FF0000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magnetic measurements</a:t>
            </a:r>
            <a:r>
              <a:rPr lang="en-US" sz="1400" dirty="0" smtClean="0">
                <a:ea typeface="CMU Bright" panose="02000603000000000000" pitchFamily="2" charset="0"/>
                <a:cs typeface="CMU Bright" panose="02000603000000000000" pitchFamily="2" charset="0"/>
              </a:rPr>
              <a:t>: test results very close to calculations.  </a:t>
            </a:r>
            <a:endParaRPr lang="en-US" sz="1400" dirty="0">
              <a:effectLst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10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  <p:grpSp>
        <p:nvGrpSpPr>
          <p:cNvPr id="12" name="11 Grupo"/>
          <p:cNvGrpSpPr/>
          <p:nvPr/>
        </p:nvGrpSpPr>
        <p:grpSpPr>
          <a:xfrm>
            <a:off x="755575" y="2235674"/>
            <a:ext cx="2446020" cy="1785104"/>
            <a:chOff x="836011" y="3429000"/>
            <a:chExt cx="2446020" cy="1785104"/>
          </a:xfrm>
        </p:grpSpPr>
        <p:sp>
          <p:nvSpPr>
            <p:cNvPr id="13" name="TextBox 17">
              <a:extLst>
                <a:ext uri="{FF2B5EF4-FFF2-40B4-BE49-F238E27FC236}">
                  <a16:creationId xmlns:a16="http://schemas.microsoft.com/office/drawing/2014/main" xmlns="" id="{8590A714-485D-4F30-AD56-1D2AC106F5B5}"/>
                </a:ext>
              </a:extLst>
            </p:cNvPr>
            <p:cNvSpPr txBox="1"/>
            <p:nvPr/>
          </p:nvSpPr>
          <p:spPr>
            <a:xfrm>
              <a:off x="836011" y="3429000"/>
              <a:ext cx="2446020" cy="1785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	Standalone</a:t>
              </a:r>
            </a:p>
            <a:p>
              <a:r>
                <a:rPr lang="en-US" sz="11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	2.14/2.64 Tm</a:t>
              </a:r>
            </a:p>
            <a:p>
              <a:r>
                <a:rPr lang="en-US" sz="11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	MM Diagonals</a:t>
              </a:r>
            </a:p>
            <a:p>
              <a:r>
                <a:rPr lang="en-US" sz="11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	MM Grid</a:t>
              </a:r>
            </a:p>
            <a:p>
              <a:r>
                <a:rPr lang="en-US" sz="11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	MM Roxie benchmark</a:t>
              </a:r>
            </a:p>
            <a:p>
              <a:r>
                <a:rPr lang="en-US" sz="11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	Powering in the perimeter</a:t>
              </a:r>
            </a:p>
            <a:p>
              <a:endParaRPr lang="en-US" sz="11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  <a:p>
              <a:r>
                <a:rPr lang="en-US" sz="11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*Training ramps and RR hidden under the rest of the cycles</a:t>
              </a:r>
            </a:p>
            <a:p>
              <a:endParaRPr lang="en-US" sz="11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endParaRPr>
            </a:p>
          </p:txBody>
        </p:sp>
        <p:cxnSp>
          <p:nvCxnSpPr>
            <p:cNvPr id="14" name="Straight Connector 18">
              <a:extLst>
                <a:ext uri="{FF2B5EF4-FFF2-40B4-BE49-F238E27FC236}">
                  <a16:creationId xmlns:a16="http://schemas.microsoft.com/office/drawing/2014/main" xmlns="" id="{BBD9B820-A413-4973-8669-D50DE642161B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44" y="3886433"/>
              <a:ext cx="253367" cy="0"/>
            </a:xfrm>
            <a:prstGeom prst="line">
              <a:avLst/>
            </a:prstGeom>
            <a:ln w="28575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9">
              <a:extLst>
                <a:ext uri="{FF2B5EF4-FFF2-40B4-BE49-F238E27FC236}">
                  <a16:creationId xmlns:a16="http://schemas.microsoft.com/office/drawing/2014/main" xmlns="" id="{287AF72D-F484-4C0F-AE18-7CE0ADA45252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44" y="3566393"/>
              <a:ext cx="253367" cy="0"/>
            </a:xfrm>
            <a:prstGeom prst="line">
              <a:avLst/>
            </a:prstGeom>
            <a:ln w="28575">
              <a:solidFill>
                <a:srgbClr val="FF81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21">
              <a:extLst>
                <a:ext uri="{FF2B5EF4-FFF2-40B4-BE49-F238E27FC236}">
                  <a16:creationId xmlns:a16="http://schemas.microsoft.com/office/drawing/2014/main" xmlns="" id="{441AC9B6-5313-4AD2-B19F-FF5F1B7570F8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44" y="4392401"/>
              <a:ext cx="25336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22">
              <a:extLst>
                <a:ext uri="{FF2B5EF4-FFF2-40B4-BE49-F238E27FC236}">
                  <a16:creationId xmlns:a16="http://schemas.microsoft.com/office/drawing/2014/main" xmlns="" id="{C5E7C68D-C4B5-4C39-B258-1DF988837306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44" y="4069313"/>
              <a:ext cx="253367" cy="0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3">
              <a:extLst>
                <a:ext uri="{FF2B5EF4-FFF2-40B4-BE49-F238E27FC236}">
                  <a16:creationId xmlns:a16="http://schemas.microsoft.com/office/drawing/2014/main" xmlns="" id="{F524E35C-4591-45A1-863C-BAB54460C4C8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44" y="4227809"/>
              <a:ext cx="25336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4">
              <a:extLst>
                <a:ext uri="{FF2B5EF4-FFF2-40B4-BE49-F238E27FC236}">
                  <a16:creationId xmlns:a16="http://schemas.microsoft.com/office/drawing/2014/main" xmlns="" id="{351CDBEB-0D00-44BD-BBDC-1069B239785F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44" y="3724889"/>
              <a:ext cx="253367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3 CuadroTexto"/>
          <p:cNvSpPr txBox="1"/>
          <p:nvPr/>
        </p:nvSpPr>
        <p:spPr>
          <a:xfrm>
            <a:off x="865940" y="4100951"/>
            <a:ext cx="2225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i="1" dirty="0" err="1" smtClean="0"/>
              <a:t>Courtesy</a:t>
            </a:r>
            <a:r>
              <a:rPr lang="es-ES" sz="1200" i="1" dirty="0" smtClean="0"/>
              <a:t> S. Ferradas (CERN)</a:t>
            </a:r>
            <a:endParaRPr lang="es-ES" sz="1200" i="1" dirty="0"/>
          </a:p>
        </p:txBody>
      </p:sp>
      <p:grpSp>
        <p:nvGrpSpPr>
          <p:cNvPr id="20" name="19 Grupo"/>
          <p:cNvGrpSpPr/>
          <p:nvPr/>
        </p:nvGrpSpPr>
        <p:grpSpPr>
          <a:xfrm>
            <a:off x="3563888" y="814719"/>
            <a:ext cx="4658533" cy="3563231"/>
            <a:chOff x="3801898" y="814719"/>
            <a:chExt cx="7428353" cy="5719251"/>
          </a:xfrm>
        </p:grpSpPr>
        <p:pic>
          <p:nvPicPr>
            <p:cNvPr id="21" name="Picture 7">
              <a:extLst>
                <a:ext uri="{FF2B5EF4-FFF2-40B4-BE49-F238E27FC236}">
                  <a16:creationId xmlns:a16="http://schemas.microsoft.com/office/drawing/2014/main" xmlns="" id="{59859604-9EF9-47F4-83CB-E915263E2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01898" y="814719"/>
              <a:ext cx="7428353" cy="5719251"/>
            </a:xfrm>
            <a:prstGeom prst="rect">
              <a:avLst/>
            </a:prstGeom>
          </p:spPr>
        </p:pic>
        <p:sp>
          <p:nvSpPr>
            <p:cNvPr id="22" name="Star: 5 Points 9">
              <a:extLst>
                <a:ext uri="{FF2B5EF4-FFF2-40B4-BE49-F238E27FC236}">
                  <a16:creationId xmlns:a16="http://schemas.microsoft.com/office/drawing/2014/main" xmlns="" id="{94EC25C8-D120-4D32-A0BB-9818128E3075}"/>
                </a:ext>
              </a:extLst>
            </p:cNvPr>
            <p:cNvSpPr/>
            <p:nvPr/>
          </p:nvSpPr>
          <p:spPr>
            <a:xfrm>
              <a:off x="9732030" y="1442339"/>
              <a:ext cx="180000" cy="180000"/>
            </a:xfrm>
            <a:prstGeom prst="star5">
              <a:avLst/>
            </a:prstGeom>
            <a:solidFill>
              <a:srgbClr val="FFFF00"/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tar: 5 Points 11">
              <a:extLst>
                <a:ext uri="{FF2B5EF4-FFF2-40B4-BE49-F238E27FC236}">
                  <a16:creationId xmlns:a16="http://schemas.microsoft.com/office/drawing/2014/main" xmlns="" id="{511F08EF-9B52-4D59-AAF1-942D34C07FE3}"/>
                </a:ext>
              </a:extLst>
            </p:cNvPr>
            <p:cNvSpPr/>
            <p:nvPr/>
          </p:nvSpPr>
          <p:spPr>
            <a:xfrm>
              <a:off x="9967266" y="1262339"/>
              <a:ext cx="180000" cy="180000"/>
            </a:xfrm>
            <a:prstGeom prst="star5">
              <a:avLst/>
            </a:prstGeom>
            <a:solidFill>
              <a:srgbClr val="FFFF00"/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tar: 5 Points 12">
              <a:extLst>
                <a:ext uri="{FF2B5EF4-FFF2-40B4-BE49-F238E27FC236}">
                  <a16:creationId xmlns:a16="http://schemas.microsoft.com/office/drawing/2014/main" xmlns="" id="{7F558C0F-DA44-490A-B0F1-438D9860C6C8}"/>
                </a:ext>
              </a:extLst>
            </p:cNvPr>
            <p:cNvSpPr/>
            <p:nvPr/>
          </p:nvSpPr>
          <p:spPr>
            <a:xfrm>
              <a:off x="10057266" y="1175783"/>
              <a:ext cx="180000" cy="180000"/>
            </a:xfrm>
            <a:prstGeom prst="star5">
              <a:avLst/>
            </a:prstGeom>
            <a:solidFill>
              <a:srgbClr val="FFFF00"/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tar: 5 Points 13">
              <a:extLst>
                <a:ext uri="{FF2B5EF4-FFF2-40B4-BE49-F238E27FC236}">
                  <a16:creationId xmlns:a16="http://schemas.microsoft.com/office/drawing/2014/main" xmlns="" id="{F7F0B27B-A5B3-48F8-9291-022E30A7D916}"/>
                </a:ext>
              </a:extLst>
            </p:cNvPr>
            <p:cNvSpPr/>
            <p:nvPr/>
          </p:nvSpPr>
          <p:spPr>
            <a:xfrm>
              <a:off x="10023267" y="1219061"/>
              <a:ext cx="180000" cy="180000"/>
            </a:xfrm>
            <a:prstGeom prst="star5">
              <a:avLst/>
            </a:prstGeom>
            <a:solidFill>
              <a:srgbClr val="FFFF00"/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tar: 5 Points 14">
              <a:extLst>
                <a:ext uri="{FF2B5EF4-FFF2-40B4-BE49-F238E27FC236}">
                  <a16:creationId xmlns:a16="http://schemas.microsoft.com/office/drawing/2014/main" xmlns="" id="{2B96CE60-0115-49B9-A5A9-366FB9B9F794}"/>
                </a:ext>
              </a:extLst>
            </p:cNvPr>
            <p:cNvSpPr/>
            <p:nvPr/>
          </p:nvSpPr>
          <p:spPr>
            <a:xfrm>
              <a:off x="9751949" y="5633404"/>
              <a:ext cx="180000" cy="180000"/>
            </a:xfrm>
            <a:prstGeom prst="star5">
              <a:avLst/>
            </a:prstGeom>
            <a:solidFill>
              <a:srgbClr val="FFFF00"/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tar: 5 Points 15">
              <a:extLst>
                <a:ext uri="{FF2B5EF4-FFF2-40B4-BE49-F238E27FC236}">
                  <a16:creationId xmlns:a16="http://schemas.microsoft.com/office/drawing/2014/main" xmlns="" id="{F92856AC-2CBB-47E3-AFD6-D422CF570AE4}"/>
                </a:ext>
              </a:extLst>
            </p:cNvPr>
            <p:cNvSpPr/>
            <p:nvPr/>
          </p:nvSpPr>
          <p:spPr>
            <a:xfrm>
              <a:off x="5313380" y="1309061"/>
              <a:ext cx="180000" cy="180000"/>
            </a:xfrm>
            <a:prstGeom prst="star5">
              <a:avLst/>
            </a:prstGeom>
            <a:solidFill>
              <a:srgbClr val="FFFF00"/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796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9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42317"/>
            <a:ext cx="8136464" cy="4906963"/>
          </a:xfrm>
        </p:spPr>
        <p:txBody>
          <a:bodyPr>
            <a:normAutofit/>
          </a:bodyPr>
          <a:lstStyle/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MCBXFB01: First short magnet of the series</a:t>
            </a:r>
          </a:p>
          <a:p>
            <a:r>
              <a:rPr lang="en-GB" sz="2400" dirty="0">
                <a:solidFill>
                  <a:schemeClr val="tx1"/>
                </a:solidFill>
              </a:rPr>
              <a:t>Series production follow-up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MCBXFAP1: Long magnet prototype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265582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Tendering for the series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5112568"/>
          </a:xfrm>
        </p:spPr>
        <p:txBody>
          <a:bodyPr>
            <a:noAutofit/>
          </a:bodyPr>
          <a:lstStyle/>
          <a:p>
            <a:pPr marL="342900" lvl="1" indent="-342900"/>
            <a:r>
              <a:rPr lang="es-ES" sz="2000" dirty="0" err="1">
                <a:solidFill>
                  <a:schemeClr val="tx1"/>
                </a:solidFill>
              </a:rPr>
              <a:t>Contract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signed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with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b="1" dirty="0" err="1">
                <a:solidFill>
                  <a:srgbClr val="FF0000"/>
                </a:solidFill>
              </a:rPr>
              <a:t>Elytt</a:t>
            </a:r>
            <a:r>
              <a:rPr lang="es-ES" sz="2000" b="1" dirty="0">
                <a:solidFill>
                  <a:srgbClr val="FF0000"/>
                </a:solidFill>
              </a:rPr>
              <a:t> Energy</a:t>
            </a:r>
            <a:r>
              <a:rPr lang="en-GB" sz="2000" dirty="0">
                <a:solidFill>
                  <a:schemeClr val="tx1"/>
                </a:solidFill>
              </a:rPr>
              <a:t> 15</a:t>
            </a:r>
            <a:r>
              <a:rPr lang="en-GB" sz="2000" baseline="30000" dirty="0">
                <a:solidFill>
                  <a:schemeClr val="tx1"/>
                </a:solidFill>
              </a:rPr>
              <a:t>th</a:t>
            </a:r>
            <a:r>
              <a:rPr lang="en-GB" sz="2000" dirty="0">
                <a:solidFill>
                  <a:schemeClr val="tx1"/>
                </a:solidFill>
              </a:rPr>
              <a:t> March.</a:t>
            </a:r>
          </a:p>
          <a:p>
            <a:pPr marL="342900" lvl="1" indent="-342900"/>
            <a:r>
              <a:rPr lang="en-GB" sz="2000" b="1" dirty="0">
                <a:solidFill>
                  <a:srgbClr val="FF0000"/>
                </a:solidFill>
              </a:rPr>
              <a:t>Scope</a:t>
            </a:r>
            <a:r>
              <a:rPr lang="en-GB" sz="2000" dirty="0">
                <a:solidFill>
                  <a:schemeClr val="tx1"/>
                </a:solidFill>
              </a:rPr>
              <a:t>: delivery of 6 long (A) and 11 short (B) MCBXF magnets.</a:t>
            </a:r>
          </a:p>
          <a:p>
            <a:pPr marL="342900" lvl="1" indent="-342900"/>
            <a:r>
              <a:rPr lang="en-GB" sz="2000" dirty="0">
                <a:solidFill>
                  <a:schemeClr val="tx1"/>
                </a:solidFill>
              </a:rPr>
              <a:t>Technical </a:t>
            </a:r>
            <a:r>
              <a:rPr lang="en-GB" sz="2000" b="1" dirty="0">
                <a:solidFill>
                  <a:srgbClr val="FF0000"/>
                </a:solidFill>
              </a:rPr>
              <a:t>specification</a:t>
            </a:r>
            <a:r>
              <a:rPr lang="en-GB" sz="2000" dirty="0">
                <a:solidFill>
                  <a:schemeClr val="tx1"/>
                </a:solidFill>
              </a:rPr>
              <a:t> and </a:t>
            </a:r>
            <a:r>
              <a:rPr lang="en-GB" sz="2000" b="1" dirty="0">
                <a:solidFill>
                  <a:srgbClr val="FF0000"/>
                </a:solidFill>
              </a:rPr>
              <a:t>acceptance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criteria agreed with CERN.</a:t>
            </a:r>
          </a:p>
          <a:p>
            <a:pPr marL="342900" lvl="1" indent="-342900"/>
            <a:r>
              <a:rPr lang="en-GB" sz="2000" b="1" dirty="0">
                <a:solidFill>
                  <a:srgbClr val="FF0000"/>
                </a:solidFill>
              </a:rPr>
              <a:t>Manufacturing and inspection plan </a:t>
            </a:r>
            <a:r>
              <a:rPr lang="en-GB" sz="2000" dirty="0">
                <a:solidFill>
                  <a:schemeClr val="tx1"/>
                </a:solidFill>
              </a:rPr>
              <a:t>agreed with CERN: quality documentation, tests and hold points.</a:t>
            </a:r>
          </a:p>
          <a:p>
            <a:pPr marL="342900" lvl="1" indent="-342900"/>
            <a:r>
              <a:rPr lang="en-GB" sz="2000" b="1" dirty="0">
                <a:solidFill>
                  <a:srgbClr val="FF0000"/>
                </a:solidFill>
              </a:rPr>
              <a:t>Quality</a:t>
            </a:r>
            <a:r>
              <a:rPr lang="en-GB" sz="2000" dirty="0">
                <a:solidFill>
                  <a:schemeClr val="tx1"/>
                </a:solidFill>
              </a:rPr>
              <a:t> documentation will guarantee traceability. It will be uploaded at CERN servers: MTF and EDMS. Templates have been agreed with CERN.</a:t>
            </a:r>
          </a:p>
          <a:p>
            <a:pPr marL="342900" lvl="1" indent="-342900"/>
            <a:r>
              <a:rPr lang="en-GB" sz="2000" b="1" dirty="0">
                <a:solidFill>
                  <a:srgbClr val="FF0000"/>
                </a:solidFill>
              </a:rPr>
              <a:t>Drawings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will be stored at EDMS (CERN), both of prototypes, series magnets and tooling (about 2000 drawings).</a:t>
            </a:r>
          </a:p>
        </p:txBody>
      </p:sp>
      <p:sp>
        <p:nvSpPr>
          <p:cNvPr id="7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122978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Technological transfer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21994" y="836712"/>
            <a:ext cx="8136904" cy="5256584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An </a:t>
            </a:r>
            <a:r>
              <a:rPr lang="en-GB" sz="2000" b="1" dirty="0">
                <a:solidFill>
                  <a:srgbClr val="FF0000"/>
                </a:solidFill>
              </a:rPr>
              <a:t>Elytt engineer </a:t>
            </a:r>
            <a:r>
              <a:rPr lang="en-GB" sz="2000" dirty="0">
                <a:solidFill>
                  <a:schemeClr val="tx1"/>
                </a:solidFill>
              </a:rPr>
              <a:t>was learning at CIEMAT for three months.</a:t>
            </a:r>
          </a:p>
          <a:p>
            <a:r>
              <a:rPr lang="en-GB" sz="2000" dirty="0">
                <a:solidFill>
                  <a:schemeClr val="tx1"/>
                </a:solidFill>
              </a:rPr>
              <a:t>Two </a:t>
            </a:r>
            <a:r>
              <a:rPr lang="en-GB" sz="2000" b="1" dirty="0">
                <a:solidFill>
                  <a:srgbClr val="FF0000"/>
                </a:solidFill>
              </a:rPr>
              <a:t>Elytt technicians </a:t>
            </a:r>
            <a:r>
              <a:rPr lang="en-GB" sz="2000" dirty="0">
                <a:solidFill>
                  <a:schemeClr val="tx1"/>
                </a:solidFill>
              </a:rPr>
              <a:t>came to CIEMAT to be trained with the most delicate tasks: binder, impregnation mould...</a:t>
            </a:r>
          </a:p>
          <a:p>
            <a:r>
              <a:rPr lang="en-GB" sz="2000" dirty="0">
                <a:solidFill>
                  <a:schemeClr val="tx1"/>
                </a:solidFill>
              </a:rPr>
              <a:t>During the production of the first magnet at Elytt premises, one technician from CIEMAT is </a:t>
            </a:r>
            <a:r>
              <a:rPr lang="en-GB" sz="2000" b="1" dirty="0">
                <a:solidFill>
                  <a:srgbClr val="FF0000"/>
                </a:solidFill>
              </a:rPr>
              <a:t>always present</a:t>
            </a:r>
            <a:r>
              <a:rPr lang="en-GB" sz="2000" dirty="0">
                <a:solidFill>
                  <a:schemeClr val="tx1"/>
                </a:solidFill>
              </a:rPr>
              <a:t>. During the most critical tasks (binder, impregnation) one engineer from CIEMAT provides in-situ technical support.</a:t>
            </a:r>
          </a:p>
          <a:p>
            <a:r>
              <a:rPr lang="en-GB" sz="2000" dirty="0">
                <a:solidFill>
                  <a:schemeClr val="tx1"/>
                </a:solidFill>
              </a:rPr>
              <a:t>CIEMAT has prepared detailed </a:t>
            </a:r>
            <a:r>
              <a:rPr lang="en-GB" sz="2000" b="1" dirty="0">
                <a:solidFill>
                  <a:srgbClr val="FF0000"/>
                </a:solidFill>
              </a:rPr>
              <a:t>procedures</a:t>
            </a:r>
            <a:r>
              <a:rPr lang="en-GB" sz="2000" dirty="0">
                <a:solidFill>
                  <a:schemeClr val="tx1"/>
                </a:solidFill>
              </a:rPr>
              <a:t> for each step of production: coil winding, binder, impregnation, assembly, parts production (ground insulation, collar packages, collaring shoes). They are uploaded to EDMS. There are thousands of </a:t>
            </a:r>
            <a:r>
              <a:rPr lang="en-GB" sz="2000" b="1" dirty="0">
                <a:solidFill>
                  <a:srgbClr val="FF0000"/>
                </a:solidFill>
              </a:rPr>
              <a:t>photos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to help know-how transfer.</a:t>
            </a:r>
          </a:p>
          <a:p>
            <a:r>
              <a:rPr lang="en-GB" sz="2000" dirty="0">
                <a:solidFill>
                  <a:schemeClr val="tx1"/>
                </a:solidFill>
              </a:rPr>
              <a:t>CIEMAT is supporting Elytt to contact </a:t>
            </a:r>
            <a:r>
              <a:rPr lang="en-GB" sz="2000" b="1" dirty="0">
                <a:solidFill>
                  <a:srgbClr val="FF0000"/>
                </a:solidFill>
              </a:rPr>
              <a:t>suppliers</a:t>
            </a:r>
            <a:r>
              <a:rPr lang="en-GB" sz="2000" dirty="0">
                <a:solidFill>
                  <a:schemeClr val="tx1"/>
                </a:solidFill>
              </a:rPr>
              <a:t> for components, tooling and materials.</a:t>
            </a:r>
          </a:p>
        </p:txBody>
      </p:sp>
      <p:sp>
        <p:nvSpPr>
          <p:cNvPr id="8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299914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Elytt</a:t>
            </a:r>
            <a:r>
              <a:rPr lang="en-US" dirty="0" smtClean="0"/>
              <a:t> Energy premises</a:t>
            </a:r>
            <a:endParaRPr lang="en-US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5112568"/>
          </a:xfrm>
        </p:spPr>
        <p:txBody>
          <a:bodyPr>
            <a:noAutofit/>
          </a:bodyPr>
          <a:lstStyle/>
          <a:p>
            <a:pPr marL="342900" lvl="1" indent="-342900"/>
            <a:r>
              <a:rPr lang="en-GB" sz="2000" dirty="0" smtClean="0">
                <a:solidFill>
                  <a:schemeClr val="tx1"/>
                </a:solidFill>
              </a:rPr>
              <a:t>A </a:t>
            </a:r>
            <a:r>
              <a:rPr lang="en-GB" sz="2000" dirty="0" smtClean="0">
                <a:solidFill>
                  <a:srgbClr val="FF0000"/>
                </a:solidFill>
              </a:rPr>
              <a:t>clean area </a:t>
            </a:r>
            <a:r>
              <a:rPr lang="es-ES" sz="2000" dirty="0" smtClean="0">
                <a:solidFill>
                  <a:schemeClr val="tx1"/>
                </a:solidFill>
              </a:rPr>
              <a:t>has </a:t>
            </a:r>
            <a:r>
              <a:rPr lang="es-ES" sz="2000" dirty="0" err="1" smtClean="0">
                <a:solidFill>
                  <a:schemeClr val="tx1"/>
                </a:solidFill>
              </a:rPr>
              <a:t>been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prepared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for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coil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production</a:t>
            </a:r>
            <a:r>
              <a:rPr lang="es-ES" sz="2000" dirty="0" smtClean="0">
                <a:solidFill>
                  <a:schemeClr val="tx1"/>
                </a:solidFill>
              </a:rPr>
              <a:t> (</a:t>
            </a:r>
            <a:r>
              <a:rPr lang="es-ES" sz="2000" dirty="0" err="1" smtClean="0">
                <a:solidFill>
                  <a:schemeClr val="tx1"/>
                </a:solidFill>
              </a:rPr>
              <a:t>two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lines</a:t>
            </a:r>
            <a:r>
              <a:rPr lang="es-ES" sz="2000" dirty="0" smtClean="0">
                <a:solidFill>
                  <a:schemeClr val="tx1"/>
                </a:solidFill>
              </a:rPr>
              <a:t>) and </a:t>
            </a:r>
            <a:r>
              <a:rPr lang="es-ES" sz="2000" dirty="0" err="1" smtClean="0">
                <a:solidFill>
                  <a:schemeClr val="tx1"/>
                </a:solidFill>
              </a:rPr>
              <a:t>assembly</a:t>
            </a:r>
            <a:r>
              <a:rPr lang="es-ES" sz="2000" dirty="0" smtClean="0">
                <a:solidFill>
                  <a:schemeClr val="tx1"/>
                </a:solidFill>
              </a:rPr>
              <a:t> of </a:t>
            </a:r>
            <a:r>
              <a:rPr lang="es-ES" sz="2000" dirty="0" err="1" smtClean="0">
                <a:solidFill>
                  <a:schemeClr val="tx1"/>
                </a:solidFill>
              </a:rPr>
              <a:t>collared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coils</a:t>
            </a:r>
            <a:r>
              <a:rPr lang="es-ES" sz="2000" dirty="0" smtClean="0">
                <a:solidFill>
                  <a:schemeClr val="tx1"/>
                </a:solidFill>
              </a:rPr>
              <a:t>.</a:t>
            </a:r>
          </a:p>
          <a:p>
            <a:pPr marL="342900" lvl="1" indent="-342900"/>
            <a:endParaRPr lang="es-ES" sz="2000" dirty="0">
              <a:solidFill>
                <a:schemeClr val="tx1"/>
              </a:solidFill>
              <a:latin typeface="Helvetica Neue"/>
            </a:endParaRPr>
          </a:p>
          <a:p>
            <a:pPr marL="342900" lvl="1" indent="-342900"/>
            <a:endParaRPr lang="es-ES" sz="2000" dirty="0" smtClean="0">
              <a:solidFill>
                <a:schemeClr val="tx1"/>
              </a:solidFill>
              <a:latin typeface="Helvetica Neue"/>
            </a:endParaRPr>
          </a:p>
          <a:p>
            <a:pPr marL="342900" lvl="1" indent="-342900"/>
            <a:endParaRPr lang="es-ES" sz="2000" dirty="0">
              <a:solidFill>
                <a:schemeClr val="tx1"/>
              </a:solidFill>
              <a:latin typeface="Helvetica Neue"/>
            </a:endParaRPr>
          </a:p>
          <a:p>
            <a:pPr marL="342900" lvl="1" indent="-342900"/>
            <a:endParaRPr lang="es-ES" sz="2000" dirty="0" smtClean="0">
              <a:solidFill>
                <a:schemeClr val="tx1"/>
              </a:solidFill>
              <a:latin typeface="Helvetica Neue"/>
            </a:endParaRPr>
          </a:p>
          <a:p>
            <a:pPr marL="342900" lvl="1" indent="-342900"/>
            <a:endParaRPr lang="es-ES" sz="2000" dirty="0">
              <a:solidFill>
                <a:schemeClr val="tx1"/>
              </a:solidFill>
              <a:latin typeface="Helvetica Neue"/>
            </a:endParaRPr>
          </a:p>
          <a:p>
            <a:pPr marL="342900" lvl="1" indent="-342900"/>
            <a:endParaRPr lang="es-ES" sz="2000" dirty="0" smtClean="0">
              <a:solidFill>
                <a:schemeClr val="tx1"/>
              </a:solidFill>
              <a:latin typeface="Helvetica Neue"/>
            </a:endParaRPr>
          </a:p>
          <a:p>
            <a:pPr marL="342900" lvl="1" indent="-342900"/>
            <a:r>
              <a:rPr lang="es-ES" sz="2000" dirty="0" err="1" smtClean="0">
                <a:solidFill>
                  <a:schemeClr val="tx1"/>
                </a:solidFill>
                <a:latin typeface="Helvetica Neue"/>
              </a:rPr>
              <a:t>Another</a:t>
            </a:r>
            <a:r>
              <a:rPr lang="es-ES" sz="2000" dirty="0" smtClean="0">
                <a:solidFill>
                  <a:schemeClr val="tx1"/>
                </a:solidFill>
                <a:latin typeface="Helvetica Neue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Helvetica Neue"/>
              </a:rPr>
              <a:t>clean</a:t>
            </a:r>
            <a:r>
              <a:rPr lang="es-ES" sz="2000" dirty="0" smtClean="0">
                <a:solidFill>
                  <a:schemeClr val="tx1"/>
                </a:solidFill>
                <a:latin typeface="Helvetica Neue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Helvetica Neue"/>
              </a:rPr>
              <a:t>area</a:t>
            </a:r>
            <a:r>
              <a:rPr lang="es-ES" sz="2000" dirty="0" smtClean="0">
                <a:solidFill>
                  <a:schemeClr val="tx1"/>
                </a:solidFill>
                <a:latin typeface="Helvetica Neue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Helvetica Neue"/>
              </a:rPr>
              <a:t>is</a:t>
            </a:r>
            <a:r>
              <a:rPr lang="es-ES" sz="2000" dirty="0" smtClean="0">
                <a:solidFill>
                  <a:schemeClr val="tx1"/>
                </a:solidFill>
                <a:latin typeface="Helvetica Neue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Helvetica Neue"/>
              </a:rPr>
              <a:t>under</a:t>
            </a:r>
            <a:r>
              <a:rPr lang="es-ES" sz="2000" dirty="0" smtClean="0">
                <a:solidFill>
                  <a:schemeClr val="tx1"/>
                </a:solidFill>
                <a:latin typeface="Helvetica Neue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Helvetica Neue"/>
              </a:rPr>
              <a:t>preparation</a:t>
            </a:r>
            <a:r>
              <a:rPr lang="es-ES" sz="2000" dirty="0" smtClean="0">
                <a:solidFill>
                  <a:schemeClr val="tx1"/>
                </a:solidFill>
                <a:latin typeface="Helvetica Neue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Helvetica Neue"/>
              </a:rPr>
              <a:t>for</a:t>
            </a:r>
            <a:r>
              <a:rPr lang="es-ES" sz="2000" dirty="0" smtClean="0">
                <a:solidFill>
                  <a:schemeClr val="tx1"/>
                </a:solidFill>
                <a:latin typeface="Helvetica Neue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Helvetica Neue"/>
              </a:rPr>
              <a:t>the</a:t>
            </a:r>
            <a:r>
              <a:rPr lang="es-ES" sz="2000" dirty="0" smtClean="0">
                <a:solidFill>
                  <a:schemeClr val="tx1"/>
                </a:solidFill>
                <a:latin typeface="Helvetica Neue"/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  <a:latin typeface="Helvetica Neue"/>
              </a:rPr>
              <a:t>magnet</a:t>
            </a:r>
            <a:r>
              <a:rPr lang="es-ES" sz="2000" dirty="0" smtClean="0">
                <a:solidFill>
                  <a:srgbClr val="FF0000"/>
                </a:solidFill>
                <a:latin typeface="Helvetica Neue"/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  <a:latin typeface="Helvetica Neue"/>
              </a:rPr>
              <a:t>assembly</a:t>
            </a:r>
            <a:r>
              <a:rPr lang="es-ES" sz="2000" dirty="0" smtClean="0">
                <a:solidFill>
                  <a:schemeClr val="tx1"/>
                </a:solidFill>
                <a:latin typeface="Helvetica Neue"/>
              </a:rPr>
              <a:t>.</a:t>
            </a:r>
            <a:endParaRPr lang="es-ES" sz="2000" dirty="0">
              <a:solidFill>
                <a:schemeClr val="tx1"/>
              </a:solidFill>
              <a:latin typeface="Helvetica Neue"/>
            </a:endParaRPr>
          </a:p>
          <a:p>
            <a:pPr marL="342900" lvl="1" indent="-342900"/>
            <a:endParaRPr lang="es-ES" sz="2000" dirty="0">
              <a:solidFill>
                <a:schemeClr val="tx1"/>
              </a:solidFill>
            </a:endParaRPr>
          </a:p>
          <a:p>
            <a:pPr marL="342900" lvl="1" indent="-342900"/>
            <a:endParaRPr lang="en-GB" sz="2000" dirty="0">
              <a:solidFill>
                <a:schemeClr val="tx1"/>
              </a:solidFill>
            </a:endParaRPr>
          </a:p>
          <a:p>
            <a:pPr marL="342900" lvl="1" indent="-342900"/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65358"/>
            <a:ext cx="3920450" cy="1989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4" descr="blob:https://web.whatsapp.com/df050082-1999-45ae-9ff6-005d2df706f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0913" y="1641291"/>
            <a:ext cx="2818551" cy="211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248167"/>
            <a:ext cx="3024336" cy="195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314895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Series coil production (I)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5112568"/>
          </a:xfrm>
        </p:spPr>
        <p:txBody>
          <a:bodyPr>
            <a:noAutofit/>
          </a:bodyPr>
          <a:lstStyle/>
          <a:p>
            <a:pPr marL="342900" lvl="1" indent="-342900"/>
            <a:r>
              <a:rPr lang="es-ES" sz="2000" dirty="0" err="1">
                <a:solidFill>
                  <a:schemeClr val="tx1"/>
                </a:solidFill>
              </a:rPr>
              <a:t>Winding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of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the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first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outer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coil</a:t>
            </a:r>
            <a:r>
              <a:rPr lang="es-ES" sz="2000" dirty="0">
                <a:solidFill>
                  <a:schemeClr val="tx1"/>
                </a:solidFill>
              </a:rPr>
              <a:t> (OCBS04) </a:t>
            </a:r>
            <a:r>
              <a:rPr lang="es-ES" sz="2000" dirty="0" err="1">
                <a:solidFill>
                  <a:schemeClr val="tx1"/>
                </a:solidFill>
              </a:rPr>
              <a:t>started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by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the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end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of</a:t>
            </a:r>
            <a:r>
              <a:rPr lang="es-ES" sz="2000" dirty="0">
                <a:solidFill>
                  <a:schemeClr val="tx1"/>
                </a:solidFill>
              </a:rPr>
              <a:t> June.</a:t>
            </a:r>
          </a:p>
          <a:p>
            <a:pPr marL="342900" lvl="1" indent="-342900"/>
            <a:endParaRPr lang="en-GB" sz="2000" dirty="0">
              <a:solidFill>
                <a:schemeClr val="tx1"/>
              </a:solidFill>
            </a:endParaRPr>
          </a:p>
          <a:p>
            <a:pPr marL="342900" lvl="1" indent="-342900"/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xmlns="" id="{A39F494E-3076-4668-B46C-9F29ACDC2CB8}"/>
              </a:ext>
            </a:extLst>
          </p:cNvPr>
          <p:cNvGrpSpPr/>
          <p:nvPr/>
        </p:nvGrpSpPr>
        <p:grpSpPr>
          <a:xfrm>
            <a:off x="1259633" y="1455886"/>
            <a:ext cx="3296099" cy="2259623"/>
            <a:chOff x="1259633" y="1455886"/>
            <a:chExt cx="3296099" cy="2259623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xmlns="" id="{CC4F907A-BDE7-4F73-9C1F-2523724C1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9633" y="1455886"/>
              <a:ext cx="3296099" cy="1872000"/>
            </a:xfrm>
            <a:prstGeom prst="rect">
              <a:avLst/>
            </a:prstGeom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B0179201-D24F-426C-A01E-8011C60FB87D}"/>
                </a:ext>
              </a:extLst>
            </p:cNvPr>
            <p:cNvSpPr txBox="1"/>
            <p:nvPr/>
          </p:nvSpPr>
          <p:spPr>
            <a:xfrm>
              <a:off x="2123728" y="3346177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IL Winding</a:t>
              </a:r>
            </a:p>
          </p:txBody>
        </p: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6BC78E38-8E34-4F05-BE02-0611546124D1}"/>
              </a:ext>
            </a:extLst>
          </p:cNvPr>
          <p:cNvGrpSpPr/>
          <p:nvPr/>
        </p:nvGrpSpPr>
        <p:grpSpPr>
          <a:xfrm>
            <a:off x="4925725" y="1455886"/>
            <a:ext cx="3498215" cy="2245116"/>
            <a:chOff x="5246904" y="1916832"/>
            <a:chExt cx="3498215" cy="2245116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xmlns="" id="{07DD5C9A-BDAE-441D-A167-A2205D1EA1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6904" y="1916832"/>
              <a:ext cx="3498215" cy="1872000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xmlns="" id="{482D2098-3949-40D1-80E8-F9B19D40476F}"/>
                </a:ext>
              </a:extLst>
            </p:cNvPr>
            <p:cNvSpPr txBox="1"/>
            <p:nvPr/>
          </p:nvSpPr>
          <p:spPr>
            <a:xfrm>
              <a:off x="6192180" y="37926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IL Binding</a:t>
              </a: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xmlns="" id="{5C93EF2C-EA9D-42E3-A040-8F5A950979DF}"/>
              </a:ext>
            </a:extLst>
          </p:cNvPr>
          <p:cNvGrpSpPr/>
          <p:nvPr/>
        </p:nvGrpSpPr>
        <p:grpSpPr>
          <a:xfrm>
            <a:off x="612001" y="3919813"/>
            <a:ext cx="3983858" cy="1734741"/>
            <a:chOff x="612001" y="3919813"/>
            <a:chExt cx="3983858" cy="1734741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xmlns="" id="{F11F1E8A-D259-43E9-8E4A-CCECB6820866}"/>
                </a:ext>
              </a:extLst>
            </p:cNvPr>
            <p:cNvGrpSpPr/>
            <p:nvPr/>
          </p:nvGrpSpPr>
          <p:grpSpPr>
            <a:xfrm>
              <a:off x="612001" y="3919813"/>
              <a:ext cx="3983858" cy="1296000"/>
              <a:chOff x="1044599" y="4067211"/>
              <a:chExt cx="3983858" cy="1296000"/>
            </a:xfrm>
          </p:grpSpPr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xmlns="" id="{AE1F856B-3F00-45E4-94AE-CABB34E3F4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44599" y="4067211"/>
                <a:ext cx="2015587" cy="1296000"/>
              </a:xfrm>
              <a:prstGeom prst="rect">
                <a:avLst/>
              </a:prstGeom>
            </p:spPr>
          </p:pic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xmlns="" id="{6B36AFC3-EAA2-4C05-9E4C-8197B12D7F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77982" y="4067211"/>
                <a:ext cx="1850475" cy="1296000"/>
              </a:xfrm>
              <a:prstGeom prst="rect">
                <a:avLst/>
              </a:prstGeom>
            </p:spPr>
          </p:pic>
        </p:grp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xmlns="" id="{C3F8BBCA-2145-4C3B-AE0F-556E7C8F20DA}"/>
                </a:ext>
              </a:extLst>
            </p:cNvPr>
            <p:cNvSpPr txBox="1"/>
            <p:nvPr/>
          </p:nvSpPr>
          <p:spPr>
            <a:xfrm>
              <a:off x="1917292" y="5285222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OL Winding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xmlns="" id="{EA5984F8-0953-40AF-831C-776A26D2A2C1}"/>
              </a:ext>
            </a:extLst>
          </p:cNvPr>
          <p:cNvGrpSpPr/>
          <p:nvPr/>
        </p:nvGrpSpPr>
        <p:grpSpPr>
          <a:xfrm>
            <a:off x="4881145" y="3933056"/>
            <a:ext cx="3635896" cy="2347158"/>
            <a:chOff x="4856241" y="3992913"/>
            <a:chExt cx="3635896" cy="2347158"/>
          </a:xfrm>
        </p:grpSpPr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xmlns="" id="{6681721C-0999-4D94-A2E4-F95FF0D80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6241" y="3992913"/>
              <a:ext cx="3635896" cy="1982195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xmlns="" id="{E696B165-D4F3-4163-87BB-859C389038E1}"/>
                </a:ext>
              </a:extLst>
            </p:cNvPr>
            <p:cNvSpPr txBox="1"/>
            <p:nvPr/>
          </p:nvSpPr>
          <p:spPr>
            <a:xfrm>
              <a:off x="5892707" y="597073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OL Binding</a:t>
              </a:r>
            </a:p>
          </p:txBody>
        </p:sp>
      </p:grpSp>
      <p:sp>
        <p:nvSpPr>
          <p:cNvPr id="21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189750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Series coil production (II)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5112568"/>
          </a:xfrm>
        </p:spPr>
        <p:txBody>
          <a:bodyPr>
            <a:noAutofit/>
          </a:bodyPr>
          <a:lstStyle/>
          <a:p>
            <a:pPr marL="342900" lvl="1" indent="-342900"/>
            <a:r>
              <a:rPr lang="es-ES" sz="2000" dirty="0">
                <a:solidFill>
                  <a:schemeClr val="tx1"/>
                </a:solidFill>
              </a:rPr>
              <a:t>OCBS04 </a:t>
            </a:r>
            <a:r>
              <a:rPr lang="es-ES" sz="2000" dirty="0" err="1" smtClean="0">
                <a:solidFill>
                  <a:schemeClr val="tx1"/>
                </a:solidFill>
              </a:rPr>
              <a:t>was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finished</a:t>
            </a:r>
            <a:r>
              <a:rPr lang="es-ES" sz="2000" dirty="0" smtClean="0">
                <a:solidFill>
                  <a:schemeClr val="tx1"/>
                </a:solidFill>
              </a:rPr>
              <a:t> in </a:t>
            </a:r>
            <a:r>
              <a:rPr lang="es-ES" sz="2000" dirty="0" err="1" smtClean="0">
                <a:solidFill>
                  <a:schemeClr val="tx1"/>
                </a:solidFill>
              </a:rPr>
              <a:t>September</a:t>
            </a:r>
            <a:r>
              <a:rPr lang="es-ES" sz="2000" dirty="0" smtClean="0">
                <a:solidFill>
                  <a:schemeClr val="tx1"/>
                </a:solidFill>
              </a:rPr>
              <a:t>.</a:t>
            </a:r>
            <a:endParaRPr lang="en-GB" sz="2000" dirty="0">
              <a:solidFill>
                <a:schemeClr val="tx1"/>
              </a:solidFill>
            </a:endParaRPr>
          </a:p>
          <a:p>
            <a:pPr marL="342900" lvl="1" indent="-342900"/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xmlns="" id="{FD737E96-6E8D-4504-8B0F-8F670EEB614B}"/>
              </a:ext>
            </a:extLst>
          </p:cNvPr>
          <p:cNvGrpSpPr/>
          <p:nvPr/>
        </p:nvGrpSpPr>
        <p:grpSpPr>
          <a:xfrm>
            <a:off x="251520" y="2434111"/>
            <a:ext cx="6228184" cy="3681700"/>
            <a:chOff x="1547664" y="1628800"/>
            <a:chExt cx="6228184" cy="3681700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xmlns="" id="{C1CDB962-3872-4D9D-9989-391648936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1628800"/>
              <a:ext cx="6228184" cy="3304955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xmlns="" id="{DBB0B557-09B1-4BDE-B698-0B15AC4E0EB5}"/>
                </a:ext>
              </a:extLst>
            </p:cNvPr>
            <p:cNvSpPr txBox="1"/>
            <p:nvPr/>
          </p:nvSpPr>
          <p:spPr>
            <a:xfrm>
              <a:off x="2512883" y="4941168"/>
              <a:ext cx="4297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OCBS04 impregnation mould assembly</a:t>
              </a: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440" y="836712"/>
            <a:ext cx="2160048" cy="289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39598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Series coil production (III)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5112568"/>
          </a:xfrm>
        </p:spPr>
        <p:txBody>
          <a:bodyPr>
            <a:noAutofit/>
          </a:bodyPr>
          <a:lstStyle/>
          <a:p>
            <a:pPr marL="342900" lvl="1" indent="-342900"/>
            <a:r>
              <a:rPr lang="es-ES" sz="2000" dirty="0" err="1">
                <a:solidFill>
                  <a:schemeClr val="tx1"/>
                </a:solidFill>
              </a:rPr>
              <a:t>Winding</a:t>
            </a:r>
            <a:r>
              <a:rPr lang="es-ES" sz="2000" dirty="0">
                <a:solidFill>
                  <a:schemeClr val="tx1"/>
                </a:solidFill>
              </a:rPr>
              <a:t> of </a:t>
            </a:r>
            <a:r>
              <a:rPr lang="es-ES" sz="2000" dirty="0" err="1">
                <a:solidFill>
                  <a:schemeClr val="tx1"/>
                </a:solidFill>
              </a:rPr>
              <a:t>the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second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outer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coil</a:t>
            </a:r>
            <a:r>
              <a:rPr lang="es-ES" sz="2000" dirty="0">
                <a:solidFill>
                  <a:schemeClr val="tx1"/>
                </a:solidFill>
              </a:rPr>
              <a:t> (OCBS05) </a:t>
            </a:r>
            <a:r>
              <a:rPr lang="es-ES" sz="2000" dirty="0" err="1">
                <a:solidFill>
                  <a:schemeClr val="tx1"/>
                </a:solidFill>
              </a:rPr>
              <a:t>is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ongoing</a:t>
            </a:r>
            <a:r>
              <a:rPr lang="es-ES" sz="2000" dirty="0">
                <a:solidFill>
                  <a:schemeClr val="tx1"/>
                </a:solidFill>
              </a:rPr>
              <a:t>.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9A861C2B-D5B9-45A7-96D9-1ED3942B4B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527"/>
          <a:stretch/>
        </p:blipFill>
        <p:spPr>
          <a:xfrm>
            <a:off x="471989" y="1628800"/>
            <a:ext cx="4860032" cy="25608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57E4FF36-B16C-488A-B568-ED154A50A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9714" y="3821386"/>
            <a:ext cx="5322297" cy="240343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2D21ED3C-066E-4E5D-9C23-A0953E8433B4}"/>
              </a:ext>
            </a:extLst>
          </p:cNvPr>
          <p:cNvSpPr txBox="1"/>
          <p:nvPr/>
        </p:nvSpPr>
        <p:spPr>
          <a:xfrm>
            <a:off x="5871001" y="333167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IL Winding</a:t>
            </a:r>
          </a:p>
        </p:txBody>
      </p:sp>
      <p:sp>
        <p:nvSpPr>
          <p:cNvPr id="12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296695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Series coil</a:t>
            </a:r>
            <a:r>
              <a:rPr lang="en-GB" dirty="0"/>
              <a:t> production (IV)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5112568"/>
          </a:xfrm>
        </p:spPr>
        <p:txBody>
          <a:bodyPr>
            <a:noAutofit/>
          </a:bodyPr>
          <a:lstStyle/>
          <a:p>
            <a:pPr marL="342900" lvl="1" indent="-342900"/>
            <a:r>
              <a:rPr lang="en-GB" sz="2000" dirty="0">
                <a:solidFill>
                  <a:schemeClr val="tx1"/>
                </a:solidFill>
              </a:rPr>
              <a:t>First inner coil (ICBS03) is being wound in the second production line.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85665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11423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42317"/>
            <a:ext cx="8136464" cy="4906963"/>
          </a:xfrm>
        </p:spPr>
        <p:txBody>
          <a:bodyPr>
            <a:normAutofit/>
          </a:bodyPr>
          <a:lstStyle/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MCBXFB01: First short magnet of the series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Series production follow-up</a:t>
            </a:r>
          </a:p>
          <a:p>
            <a:r>
              <a:rPr lang="en-GB" sz="2400" dirty="0">
                <a:solidFill>
                  <a:schemeClr val="tx1"/>
                </a:solidFill>
              </a:rPr>
              <a:t>MCBXFAP1: Long magnet prototype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82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42317"/>
            <a:ext cx="8136464" cy="4906963"/>
          </a:xfrm>
        </p:spPr>
        <p:txBody>
          <a:bodyPr>
            <a:normAutofit/>
          </a:bodyPr>
          <a:lstStyle/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MCBXFB01: First short magnet of the series</a:t>
            </a:r>
          </a:p>
          <a:p>
            <a:r>
              <a:rPr lang="en-GB" sz="2400" dirty="0">
                <a:solidFill>
                  <a:schemeClr val="tx1"/>
                </a:solidFill>
              </a:rPr>
              <a:t>Series production follow-up</a:t>
            </a:r>
          </a:p>
          <a:p>
            <a:r>
              <a:rPr lang="en-GB" sz="2400" dirty="0">
                <a:solidFill>
                  <a:schemeClr val="tx1"/>
                </a:solidFill>
              </a:rPr>
              <a:t>MCBXFAP1: Long magnet prototype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Conclusions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81883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MCBXFAP1 </a:t>
            </a:r>
            <a:r>
              <a:rPr lang="es-ES" dirty="0" err="1"/>
              <a:t>production</a:t>
            </a:r>
            <a:r>
              <a:rPr lang="es-ES" dirty="0"/>
              <a:t> (at CIEMAT)</a:t>
            </a:r>
            <a:endParaRPr lang="en-GB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5112568"/>
          </a:xfrm>
        </p:spPr>
        <p:txBody>
          <a:bodyPr>
            <a:noAutofit/>
          </a:bodyPr>
          <a:lstStyle/>
          <a:p>
            <a:pPr marL="342900" lvl="1" indent="-342900"/>
            <a:r>
              <a:rPr lang="es-ES" sz="2000" dirty="0" err="1">
                <a:solidFill>
                  <a:schemeClr val="tx1"/>
                </a:solidFill>
              </a:rPr>
              <a:t>The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tooling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for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the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inner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dipole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coils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is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being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modified</a:t>
            </a:r>
            <a:r>
              <a:rPr lang="es-ES" sz="2000" dirty="0">
                <a:solidFill>
                  <a:schemeClr val="tx1"/>
                </a:solidFill>
              </a:rPr>
              <a:t> to </a:t>
            </a:r>
            <a:r>
              <a:rPr lang="es-ES" sz="2000" dirty="0" err="1">
                <a:solidFill>
                  <a:schemeClr val="tx1"/>
                </a:solidFill>
              </a:rPr>
              <a:t>shorten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the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length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like</a:t>
            </a:r>
            <a:r>
              <a:rPr lang="es-ES" sz="2000" dirty="0">
                <a:solidFill>
                  <a:schemeClr val="tx1"/>
                </a:solidFill>
              </a:rPr>
              <a:t> MCBXFB.</a:t>
            </a:r>
          </a:p>
          <a:p>
            <a:pPr marL="342900" lvl="1" indent="-342900"/>
            <a:r>
              <a:rPr lang="es-ES" sz="2000" dirty="0" err="1">
                <a:solidFill>
                  <a:schemeClr val="tx1"/>
                </a:solidFill>
              </a:rPr>
              <a:t>Inner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dipole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coil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winding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is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ongoing</a:t>
            </a:r>
            <a:r>
              <a:rPr lang="es-ES" sz="2000" dirty="0">
                <a:solidFill>
                  <a:schemeClr val="tx1"/>
                </a:solidFill>
              </a:rPr>
              <a:t>.</a:t>
            </a:r>
          </a:p>
          <a:p>
            <a:pPr marL="342900" lvl="1" indent="-342900"/>
            <a:r>
              <a:rPr lang="es-ES" sz="2000" dirty="0" err="1">
                <a:solidFill>
                  <a:schemeClr val="tx1"/>
                </a:solidFill>
              </a:rPr>
              <a:t>Drawings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for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outer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dipole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tooling</a:t>
            </a:r>
            <a:r>
              <a:rPr lang="es-ES" sz="2000" dirty="0">
                <a:solidFill>
                  <a:schemeClr val="tx1"/>
                </a:solidFill>
              </a:rPr>
              <a:t> are </a:t>
            </a:r>
            <a:r>
              <a:rPr lang="es-ES" sz="2000" dirty="0" err="1">
                <a:solidFill>
                  <a:schemeClr val="tx1"/>
                </a:solidFill>
              </a:rPr>
              <a:t>under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revision</a:t>
            </a:r>
            <a:r>
              <a:rPr lang="es-ES" sz="2000" dirty="0">
                <a:solidFill>
                  <a:schemeClr val="tx1"/>
                </a:solidFill>
              </a:rPr>
              <a:t>.</a:t>
            </a:r>
          </a:p>
          <a:p>
            <a:pPr marL="342900" lvl="1" indent="-342900"/>
            <a:r>
              <a:rPr lang="es-ES" sz="2000" dirty="0" err="1">
                <a:solidFill>
                  <a:schemeClr val="tx1"/>
                </a:solidFill>
              </a:rPr>
              <a:t>Iron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laminations</a:t>
            </a:r>
            <a:r>
              <a:rPr lang="es-ES" sz="2000" dirty="0">
                <a:solidFill>
                  <a:schemeClr val="tx1"/>
                </a:solidFill>
              </a:rPr>
              <a:t> are </a:t>
            </a:r>
            <a:r>
              <a:rPr lang="es-ES" sz="2000" dirty="0" err="1">
                <a:solidFill>
                  <a:schemeClr val="tx1"/>
                </a:solidFill>
              </a:rPr>
              <a:t>under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production</a:t>
            </a:r>
            <a:r>
              <a:rPr lang="es-ES" sz="2000" dirty="0">
                <a:solidFill>
                  <a:schemeClr val="tx1"/>
                </a:solidFill>
              </a:rPr>
              <a:t>.</a:t>
            </a:r>
          </a:p>
          <a:p>
            <a:pPr marL="342900" lvl="1" indent="-342900"/>
            <a:r>
              <a:rPr lang="es-ES" sz="2000" dirty="0">
                <a:solidFill>
                  <a:schemeClr val="tx1"/>
                </a:solidFill>
              </a:rPr>
              <a:t>Collar </a:t>
            </a:r>
            <a:r>
              <a:rPr lang="es-ES" sz="2000" dirty="0" err="1">
                <a:solidFill>
                  <a:schemeClr val="tx1"/>
                </a:solidFill>
              </a:rPr>
              <a:t>package</a:t>
            </a:r>
            <a:r>
              <a:rPr lang="es-ES" sz="2000" dirty="0">
                <a:solidFill>
                  <a:schemeClr val="tx1"/>
                </a:solidFill>
              </a:rPr>
              <a:t> and </a:t>
            </a:r>
            <a:r>
              <a:rPr lang="es-ES" sz="2000" dirty="0" err="1">
                <a:solidFill>
                  <a:schemeClr val="tx1"/>
                </a:solidFill>
              </a:rPr>
              <a:t>iron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assembly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designs</a:t>
            </a:r>
            <a:r>
              <a:rPr lang="es-ES" sz="2000" dirty="0">
                <a:solidFill>
                  <a:schemeClr val="tx1"/>
                </a:solidFill>
              </a:rPr>
              <a:t> are </a:t>
            </a:r>
            <a:r>
              <a:rPr lang="es-ES" sz="2000" dirty="0" err="1">
                <a:solidFill>
                  <a:schemeClr val="tx1"/>
                </a:solidFill>
              </a:rPr>
              <a:t>under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revision</a:t>
            </a:r>
            <a:r>
              <a:rPr lang="es-ES" sz="2000" dirty="0">
                <a:solidFill>
                  <a:schemeClr val="tx1"/>
                </a:solidFill>
              </a:rPr>
              <a:t> to </a:t>
            </a:r>
            <a:r>
              <a:rPr lang="es-ES" sz="2000" dirty="0" err="1">
                <a:solidFill>
                  <a:schemeClr val="tx1"/>
                </a:solidFill>
              </a:rPr>
              <a:t>solve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the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problems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detected</a:t>
            </a:r>
            <a:r>
              <a:rPr lang="es-ES" sz="2000" dirty="0">
                <a:solidFill>
                  <a:schemeClr val="tx1"/>
                </a:solidFill>
              </a:rPr>
              <a:t> in MCBXFB01 </a:t>
            </a:r>
            <a:r>
              <a:rPr lang="es-ES" sz="2000" dirty="0" err="1">
                <a:solidFill>
                  <a:schemeClr val="tx1"/>
                </a:solidFill>
              </a:rPr>
              <a:t>assembly</a:t>
            </a:r>
            <a:r>
              <a:rPr lang="es-ES" sz="2000" dirty="0">
                <a:solidFill>
                  <a:schemeClr val="tx1"/>
                </a:solidFill>
              </a:rPr>
              <a:t>.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M:\FOTOS pendiente\ICA1-Bobinado\20211014_1144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541512"/>
            <a:ext cx="4536504" cy="255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116012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39993" y="1124744"/>
            <a:ext cx="8064455" cy="4608512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MCBXFB01</a:t>
            </a:r>
            <a:r>
              <a:rPr lang="en-US" sz="2000" dirty="0">
                <a:solidFill>
                  <a:schemeClr val="tx1"/>
                </a:solidFill>
              </a:rPr>
              <a:t> was finished and successfully trained at CERN</a:t>
            </a:r>
            <a:r>
              <a:rPr lang="en-US" sz="2000" dirty="0" smtClean="0">
                <a:solidFill>
                  <a:schemeClr val="tx1"/>
                </a:solidFill>
              </a:rPr>
              <a:t>. It reached the whole requested range of operation.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Series magnet contract </a:t>
            </a:r>
            <a:r>
              <a:rPr lang="en-US" sz="2000" dirty="0">
                <a:solidFill>
                  <a:schemeClr val="tx1"/>
                </a:solidFill>
              </a:rPr>
              <a:t>was signed by </a:t>
            </a:r>
            <a:r>
              <a:rPr lang="en-US" sz="2000" dirty="0" err="1">
                <a:solidFill>
                  <a:schemeClr val="tx1"/>
                </a:solidFill>
              </a:rPr>
              <a:t>Elytt</a:t>
            </a:r>
            <a:r>
              <a:rPr lang="en-US" sz="2000" dirty="0">
                <a:solidFill>
                  <a:schemeClr val="tx1"/>
                </a:solidFill>
              </a:rPr>
              <a:t> on March 15</a:t>
            </a:r>
            <a:r>
              <a:rPr lang="en-US" sz="2000" baseline="30000" dirty="0">
                <a:solidFill>
                  <a:schemeClr val="tx1"/>
                </a:solidFill>
              </a:rPr>
              <a:t>th</a:t>
            </a:r>
            <a:r>
              <a:rPr lang="en-US" sz="2000" dirty="0">
                <a:solidFill>
                  <a:schemeClr val="tx1"/>
                </a:solidFill>
              </a:rPr>
              <a:t>. Technical specification, acceptance criteria and MIP agreed with CERN.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Technological transfer </a:t>
            </a:r>
            <a:r>
              <a:rPr lang="en-US" sz="2000" dirty="0">
                <a:solidFill>
                  <a:schemeClr val="tx1"/>
                </a:solidFill>
              </a:rPr>
              <a:t>from CIEMAT to </a:t>
            </a:r>
            <a:r>
              <a:rPr lang="en-US" sz="2000" dirty="0" err="1">
                <a:solidFill>
                  <a:schemeClr val="tx1"/>
                </a:solidFill>
              </a:rPr>
              <a:t>Elytt</a:t>
            </a:r>
            <a:r>
              <a:rPr lang="en-US" sz="2000" dirty="0">
                <a:solidFill>
                  <a:schemeClr val="tx1"/>
                </a:solidFill>
              </a:rPr>
              <a:t> to speed-up the learning curve is ongoing.</a:t>
            </a:r>
          </a:p>
          <a:p>
            <a:r>
              <a:rPr lang="en-GB" sz="2000" dirty="0">
                <a:solidFill>
                  <a:schemeClr val="tx1"/>
                </a:solidFill>
              </a:rPr>
              <a:t>Great effort to </a:t>
            </a:r>
            <a:r>
              <a:rPr lang="en-GB" sz="2000" b="1" dirty="0">
                <a:solidFill>
                  <a:srgbClr val="FF0000"/>
                </a:solidFill>
              </a:rPr>
              <a:t>follow-up</a:t>
            </a:r>
            <a:r>
              <a:rPr lang="en-GB" sz="2000" dirty="0">
                <a:solidFill>
                  <a:schemeClr val="tx1"/>
                </a:solidFill>
              </a:rPr>
              <a:t> the production tasks </a:t>
            </a:r>
            <a:r>
              <a:rPr lang="en-US" sz="2000" dirty="0">
                <a:solidFill>
                  <a:schemeClr val="tx1"/>
                </a:solidFill>
              </a:rPr>
              <a:t>at </a:t>
            </a:r>
            <a:r>
              <a:rPr lang="en-US" sz="2000" dirty="0" err="1">
                <a:solidFill>
                  <a:schemeClr val="tx1"/>
                </a:solidFill>
              </a:rPr>
              <a:t>Elytt</a:t>
            </a:r>
            <a:r>
              <a:rPr lang="en-US" sz="2000" dirty="0">
                <a:solidFill>
                  <a:schemeClr val="tx1"/>
                </a:solidFill>
              </a:rPr>
              <a:t> premises, while training the technicians and engineers.</a:t>
            </a:r>
          </a:p>
          <a:p>
            <a:r>
              <a:rPr lang="en-US" sz="2000" dirty="0">
                <a:solidFill>
                  <a:schemeClr val="tx1"/>
                </a:solidFill>
              </a:rPr>
              <a:t>Production of inner dipole coils for the long prototype </a:t>
            </a:r>
            <a:r>
              <a:rPr lang="en-US" sz="2000" b="1" dirty="0">
                <a:solidFill>
                  <a:srgbClr val="FF0000"/>
                </a:solidFill>
              </a:rPr>
              <a:t>MCBXFAP1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has just started at </a:t>
            </a:r>
            <a:r>
              <a:rPr lang="en-US" sz="2000" dirty="0">
                <a:solidFill>
                  <a:schemeClr val="tx1"/>
                </a:solidFill>
              </a:rPr>
              <a:t>CIEMAT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Schedule</a:t>
            </a:r>
            <a:r>
              <a:rPr lang="en-GB" sz="2000" dirty="0">
                <a:solidFill>
                  <a:schemeClr val="tx1"/>
                </a:solidFill>
              </a:rPr>
              <a:t> is very tight for the production of the first magnet at </a:t>
            </a:r>
            <a:r>
              <a:rPr lang="en-GB" sz="2000" dirty="0" err="1">
                <a:solidFill>
                  <a:schemeClr val="tx1"/>
                </a:solidFill>
              </a:rPr>
              <a:t>Elytt</a:t>
            </a:r>
            <a:r>
              <a:rPr lang="en-GB" sz="2000" dirty="0">
                <a:solidFill>
                  <a:schemeClr val="tx1"/>
                </a:solidFill>
              </a:rPr>
              <a:t> and the long prototype at CIEMAT.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Conclusions </a:t>
            </a:r>
          </a:p>
        </p:txBody>
      </p:sp>
      <p:sp>
        <p:nvSpPr>
          <p:cNvPr id="9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132068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35222" y="2708920"/>
            <a:ext cx="4860000" cy="432048"/>
          </a:xfrm>
        </p:spPr>
        <p:txBody>
          <a:bodyPr/>
          <a:lstStyle/>
          <a:p>
            <a:pPr algn="ctr"/>
            <a:r>
              <a:rPr lang="en-GB" b="1" dirty="0"/>
              <a:t>Acknowledgements to: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502574" y="3243579"/>
            <a:ext cx="5832648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/>
              <a:t>Pablo </a:t>
            </a:r>
            <a:r>
              <a:rPr lang="en-GB" sz="1050" dirty="0" err="1"/>
              <a:t>Abramian</a:t>
            </a:r>
            <a:r>
              <a:rPr lang="en-GB" sz="1050" dirty="0"/>
              <a:t>, Cristóbal </a:t>
            </a:r>
            <a:r>
              <a:rPr lang="en-GB" sz="1050" dirty="0" err="1"/>
              <a:t>Alcázar</a:t>
            </a:r>
            <a:r>
              <a:rPr lang="en-GB" sz="1050" dirty="0"/>
              <a:t>, Jesús Calero, Manuel Domínguez, Óscar Durán, Jesus Angel García Matos, Luis Garcia-</a:t>
            </a:r>
            <a:r>
              <a:rPr lang="en-GB" sz="1050" dirty="0" err="1"/>
              <a:t>Tabarés</a:t>
            </a:r>
            <a:r>
              <a:rPr lang="en-GB" sz="1050" dirty="0"/>
              <a:t>, Luis González, Pablo Gómez, Jesús Jiménez, Teresa Martínez, Carla Martins, Javier Munilla, José Antonio Pardo, José Manuel Pérez, Víctor Sanz, </a:t>
            </a:r>
            <a:r>
              <a:rPr lang="en-GB" sz="1050" dirty="0" err="1"/>
              <a:t>Sebastián</a:t>
            </a:r>
            <a:r>
              <a:rPr lang="en-GB" sz="1050" dirty="0"/>
              <a:t> Soto, Pablo Sobrino, Fernando Toral from </a:t>
            </a:r>
            <a:r>
              <a:rPr lang="en-GB" sz="1050" b="1" dirty="0"/>
              <a:t>CIEMAT</a:t>
            </a:r>
            <a:r>
              <a:rPr lang="en-GB" sz="1050" dirty="0"/>
              <a:t> </a:t>
            </a:r>
          </a:p>
          <a:p>
            <a:r>
              <a:rPr lang="en-GB" sz="1050" dirty="0"/>
              <a:t>Beatriz Almeida, Marta </a:t>
            </a:r>
            <a:r>
              <a:rPr lang="en-GB" sz="1050" dirty="0" err="1"/>
              <a:t>Bajko</a:t>
            </a:r>
            <a:r>
              <a:rPr lang="en-GB" sz="1050" dirty="0"/>
              <a:t>, Isabel </a:t>
            </a:r>
            <a:r>
              <a:rPr lang="en-GB" sz="1050" dirty="0" err="1"/>
              <a:t>Bejar</a:t>
            </a:r>
            <a:r>
              <a:rPr lang="en-GB" sz="1050" dirty="0"/>
              <a:t>, Nicolas </a:t>
            </a:r>
            <a:r>
              <a:rPr lang="en-GB" sz="1050" dirty="0" err="1"/>
              <a:t>Bourcey</a:t>
            </a:r>
            <a:r>
              <a:rPr lang="en-GB" sz="1050" dirty="0"/>
              <a:t>, Raphael Bouvier, Cristina Castro, Hugues Dupont, Nicolas Eyraud, Elena Fernandez, Salvador </a:t>
            </a:r>
            <a:r>
              <a:rPr lang="en-GB" sz="1050" dirty="0" err="1"/>
              <a:t>Ferradas</a:t>
            </a:r>
            <a:r>
              <a:rPr lang="en-GB" sz="1050" dirty="0"/>
              <a:t>, Paolo </a:t>
            </a:r>
            <a:r>
              <a:rPr lang="en-GB" sz="1050" dirty="0" err="1"/>
              <a:t>Fessia</a:t>
            </a:r>
            <a:r>
              <a:rPr lang="en-GB" sz="1050" dirty="0"/>
              <a:t>, Bertrand </a:t>
            </a:r>
            <a:r>
              <a:rPr lang="en-GB" sz="1050" dirty="0" err="1"/>
              <a:t>Fornes</a:t>
            </a:r>
            <a:r>
              <a:rPr lang="en-GB" sz="1050" dirty="0"/>
              <a:t>,  Jean-Luc Guyon, Hector Garcia, Michael </a:t>
            </a:r>
            <a:r>
              <a:rPr lang="en-GB" sz="1050" dirty="0" err="1"/>
              <a:t>Guinchard</a:t>
            </a:r>
            <a:r>
              <a:rPr lang="en-GB" sz="1050" dirty="0"/>
              <a:t>, Lucio </a:t>
            </a:r>
            <a:r>
              <a:rPr lang="en-GB" sz="1050" dirty="0" err="1"/>
              <a:t>Fiscarelli</a:t>
            </a:r>
            <a:r>
              <a:rPr lang="en-GB" sz="1050" dirty="0"/>
              <a:t>. Gregory Maury, Jacky </a:t>
            </a:r>
            <a:r>
              <a:rPr lang="en-GB" sz="1050" dirty="0" err="1"/>
              <a:t>Mazet</a:t>
            </a:r>
            <a:r>
              <a:rPr lang="en-GB" sz="1050" dirty="0"/>
              <a:t>, Sylvain </a:t>
            </a:r>
            <a:r>
              <a:rPr lang="en-GB" sz="1050" dirty="0" err="1"/>
              <a:t>Mugnier</a:t>
            </a:r>
            <a:r>
              <a:rPr lang="en-GB" sz="1050" dirty="0"/>
              <a:t>, Francois-Olivier </a:t>
            </a:r>
            <a:r>
              <a:rPr lang="en-GB" sz="1050" dirty="0" err="1"/>
              <a:t>Pincot</a:t>
            </a:r>
            <a:r>
              <a:rPr lang="en-GB" sz="1050" dirty="0"/>
              <a:t>, Ezio </a:t>
            </a:r>
            <a:r>
              <a:rPr lang="en-GB" sz="1050" dirty="0" err="1"/>
              <a:t>Todesco</a:t>
            </a:r>
            <a:r>
              <a:rPr lang="en-GB" sz="1050" dirty="0"/>
              <a:t>, Gerard </a:t>
            </a:r>
            <a:r>
              <a:rPr lang="en-GB" sz="1050" dirty="0" err="1"/>
              <a:t>Willering</a:t>
            </a:r>
            <a:r>
              <a:rPr lang="en-GB" sz="1050" dirty="0"/>
              <a:t> from </a:t>
            </a:r>
            <a:r>
              <a:rPr lang="en-GB" sz="1050" b="1" dirty="0"/>
              <a:t>CERN  </a:t>
            </a:r>
          </a:p>
        </p:txBody>
      </p:sp>
    </p:spTree>
    <p:extLst>
      <p:ext uri="{BB962C8B-B14F-4D97-AF65-F5344CB8AC3E}">
        <p14:creationId xmlns:p14="http://schemas.microsoft.com/office/powerpoint/2010/main" val="198467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000" y="3069040"/>
            <a:ext cx="7920000" cy="720000"/>
          </a:xfrm>
        </p:spPr>
        <p:txBody>
          <a:bodyPr/>
          <a:lstStyle/>
          <a:p>
            <a:r>
              <a:rPr lang="en-US"/>
              <a:t>Thanks for your attention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47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D64F32-FA2F-804A-BE63-BFE3D6C43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Second</a:t>
            </a:r>
            <a:r>
              <a:rPr lang="es-ES" dirty="0"/>
              <a:t> test </a:t>
            </a:r>
            <a:r>
              <a:rPr lang="es-ES" dirty="0" err="1"/>
              <a:t>results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second</a:t>
            </a:r>
            <a:r>
              <a:rPr lang="es-ES" dirty="0"/>
              <a:t> </a:t>
            </a:r>
            <a:r>
              <a:rPr lang="es-ES" dirty="0" err="1"/>
              <a:t>prototype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9E4098F-40E0-D247-8E80-09A62C05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900000"/>
            <a:ext cx="6498392" cy="3217912"/>
          </a:xfrm>
        </p:spPr>
        <p:txBody>
          <a:bodyPr/>
          <a:lstStyle/>
          <a:p>
            <a:pPr marL="0" indent="0" defTabSz="457189">
              <a:lnSpc>
                <a:spcPct val="80000"/>
              </a:lnSpc>
              <a:buNone/>
            </a:pPr>
            <a:r>
              <a:rPr lang="en-US" sz="1500" b="1" dirty="0">
                <a:solidFill>
                  <a:schemeClr val="tx1"/>
                </a:solidFill>
              </a:rPr>
              <a:t>Similar to first test:</a:t>
            </a:r>
            <a:endParaRPr lang="en-US" b="1" dirty="0">
              <a:solidFill>
                <a:schemeClr val="tx1"/>
              </a:solidFill>
            </a:endParaRPr>
          </a:p>
          <a:p>
            <a:pPr marL="685792" lvl="1" indent="-342892" defTabSz="457189">
              <a:lnSpc>
                <a:spcPct val="80000"/>
              </a:lnSpc>
            </a:pPr>
            <a:r>
              <a:rPr lang="en-GB" sz="1500" dirty="0">
                <a:solidFill>
                  <a:schemeClr val="tx1"/>
                </a:solidFill>
              </a:rPr>
              <a:t>Good margin in standalone configuration</a:t>
            </a:r>
          </a:p>
          <a:p>
            <a:pPr marL="1028692" lvl="2" indent="-342892" defTabSz="457189">
              <a:lnSpc>
                <a:spcPct val="80000"/>
              </a:lnSpc>
            </a:pPr>
            <a:r>
              <a:rPr lang="en-GB" dirty="0">
                <a:solidFill>
                  <a:schemeClr val="tx1"/>
                </a:solidFill>
              </a:rPr>
              <a:t>No quench inner nor outer</a:t>
            </a:r>
          </a:p>
          <a:p>
            <a:pPr marL="685792" lvl="1" indent="-342892" defTabSz="457189">
              <a:lnSpc>
                <a:spcPct val="80000"/>
              </a:lnSpc>
            </a:pPr>
            <a:r>
              <a:rPr lang="en-GB" sz="1500" dirty="0">
                <a:solidFill>
                  <a:schemeClr val="tx1"/>
                </a:solidFill>
              </a:rPr>
              <a:t>~ same number of training quenches in both torque directions</a:t>
            </a:r>
          </a:p>
          <a:p>
            <a:pPr marL="685792" lvl="1" indent="-342892" defTabSz="457189">
              <a:lnSpc>
                <a:spcPct val="80000"/>
              </a:lnSpc>
            </a:pPr>
            <a:r>
              <a:rPr lang="en-GB" sz="1500" dirty="0">
                <a:solidFill>
                  <a:schemeClr val="tx1"/>
                </a:solidFill>
              </a:rPr>
              <a:t>Quench free region: </a:t>
            </a:r>
          </a:p>
          <a:p>
            <a:pPr marL="1028692" lvl="2" indent="-342892" defTabSz="457189">
              <a:lnSpc>
                <a:spcPct val="80000"/>
              </a:lnSpc>
            </a:pPr>
            <a:r>
              <a:rPr lang="en-GB" dirty="0">
                <a:solidFill>
                  <a:schemeClr val="tx1"/>
                </a:solidFill>
              </a:rPr>
              <a:t>Around 32% of nominal torque on all quadrants</a:t>
            </a:r>
          </a:p>
          <a:p>
            <a:pPr marL="0" indent="0" defTabSz="457189">
              <a:lnSpc>
                <a:spcPct val="80000"/>
              </a:lnSpc>
              <a:buNone/>
            </a:pPr>
            <a:endParaRPr lang="en-GB" sz="1500" b="1" dirty="0">
              <a:solidFill>
                <a:schemeClr val="tx1"/>
              </a:solidFill>
            </a:endParaRPr>
          </a:p>
          <a:p>
            <a:pPr marL="0" indent="0" defTabSz="457189">
              <a:lnSpc>
                <a:spcPct val="80000"/>
              </a:lnSpc>
              <a:buNone/>
            </a:pPr>
            <a:r>
              <a:rPr lang="en-GB" sz="1500" b="1" dirty="0">
                <a:solidFill>
                  <a:schemeClr val="tx1"/>
                </a:solidFill>
              </a:rPr>
              <a:t>Different from first test:</a:t>
            </a:r>
            <a:endParaRPr lang="en-GB" sz="1500" dirty="0">
              <a:solidFill>
                <a:schemeClr val="tx1"/>
              </a:solidFill>
            </a:endParaRPr>
          </a:p>
          <a:p>
            <a:pPr marL="685792" lvl="1" indent="-342892" defTabSz="457189">
              <a:lnSpc>
                <a:spcPct val="80000"/>
              </a:lnSpc>
            </a:pPr>
            <a:r>
              <a:rPr lang="en-GB" sz="1500" dirty="0" smtClean="0">
                <a:solidFill>
                  <a:schemeClr val="tx1"/>
                </a:solidFill>
              </a:rPr>
              <a:t>Coil IC5 </a:t>
            </a:r>
            <a:r>
              <a:rPr lang="en-GB" sz="1500" dirty="0">
                <a:solidFill>
                  <a:schemeClr val="tx1"/>
                </a:solidFill>
              </a:rPr>
              <a:t>quenching 90% of the time</a:t>
            </a:r>
            <a:endParaRPr lang="x-none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454927F-F092-204C-B62B-DA8F32FEB2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50" r="6916"/>
          <a:stretch/>
        </p:blipFill>
        <p:spPr>
          <a:xfrm>
            <a:off x="107504" y="3374545"/>
            <a:ext cx="5183003" cy="2862767"/>
          </a:xfrm>
          <a:prstGeom prst="rect">
            <a:avLst/>
          </a:prstGeom>
        </p:spPr>
      </p:pic>
      <p:pic>
        <p:nvPicPr>
          <p:cNvPr id="5" name="Picture 16">
            <a:extLst>
              <a:ext uri="{FF2B5EF4-FFF2-40B4-BE49-F238E27FC236}">
                <a16:creationId xmlns:a16="http://schemas.microsoft.com/office/drawing/2014/main" xmlns="" id="{1B39988F-A59C-9247-9DCC-2ADEBC5D71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3657" y="2492896"/>
            <a:ext cx="4264847" cy="2016224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5325244" y="4819420"/>
            <a:ext cx="345638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189">
              <a:lnSpc>
                <a:spcPct val="80000"/>
              </a:lnSpc>
              <a:spcBef>
                <a:spcPct val="20000"/>
              </a:spcBef>
              <a:buClr>
                <a:srgbClr val="FB963C"/>
              </a:buClr>
            </a:pPr>
            <a:r>
              <a:rPr lang="en-GB" sz="1500" b="1" dirty="0" smtClean="0"/>
              <a:t>Conclusion:</a:t>
            </a:r>
            <a:endParaRPr lang="en-GB" sz="1500" dirty="0"/>
          </a:p>
          <a:p>
            <a:pPr marL="685792" lvl="1" indent="-342892" defTabSz="457189">
              <a:lnSpc>
                <a:spcPct val="80000"/>
              </a:lnSpc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500" dirty="0" smtClean="0"/>
              <a:t>The performance of the second prototype in combined operation is similar to the first one.</a:t>
            </a:r>
            <a:endParaRPr lang="x-none" sz="2400" dirty="0"/>
          </a:p>
        </p:txBody>
      </p:sp>
      <p:sp>
        <p:nvSpPr>
          <p:cNvPr id="8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386495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">
            <a:extLst>
              <a:ext uri="{FF2B5EF4-FFF2-40B4-BE49-F238E27FC236}">
                <a16:creationId xmlns:a16="http://schemas.microsoft.com/office/drawing/2014/main" xmlns="" id="{476DB2F0-F4DC-6648-8530-09DD2BC991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986" y="2283760"/>
            <a:ext cx="2179494" cy="19373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83A580-8278-2640-AAA5-437F1E93E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training </a:t>
            </a:r>
            <a:r>
              <a:rPr lang="en-US" dirty="0"/>
              <a:t>in combined operation </a:t>
            </a:r>
          </a:p>
        </p:txBody>
      </p:sp>
      <p:sp>
        <p:nvSpPr>
          <p:cNvPr id="5" name="3 Marcador de contenido">
            <a:extLst>
              <a:ext uri="{FF2B5EF4-FFF2-40B4-BE49-F238E27FC236}">
                <a16:creationId xmlns:a16="http://schemas.microsoft.com/office/drawing/2014/main" xmlns="" id="{D6A80EED-6A9B-F94C-B3BD-0325E368D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888160"/>
            <a:ext cx="8496944" cy="1580733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Assumption</a:t>
            </a:r>
            <a:r>
              <a:rPr lang="en-US" sz="1800" dirty="0">
                <a:solidFill>
                  <a:schemeClr val="tx1"/>
                </a:solidFill>
              </a:rPr>
              <a:t>: coils do not slide with respect to collars.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A </a:t>
            </a:r>
            <a:r>
              <a:rPr lang="en-US" sz="1800" dirty="0">
                <a:solidFill>
                  <a:srgbClr val="FF0000"/>
                </a:solidFill>
              </a:rPr>
              <a:t>gap between coil ends </a:t>
            </a:r>
            <a:r>
              <a:rPr lang="en-US" sz="1800" dirty="0">
                <a:solidFill>
                  <a:schemeClr val="tx1"/>
                </a:solidFill>
              </a:rPr>
              <a:t>could explain that the coils cannot learn beyond a given </a:t>
            </a:r>
            <a:r>
              <a:rPr lang="en-US" sz="1800" dirty="0" smtClean="0">
                <a:solidFill>
                  <a:schemeClr val="tx1"/>
                </a:solidFill>
              </a:rPr>
              <a:t>torque: </a:t>
            </a:r>
            <a:r>
              <a:rPr lang="en-US" sz="1800" dirty="0" smtClean="0">
                <a:solidFill>
                  <a:srgbClr val="FF0000"/>
                </a:solidFill>
              </a:rPr>
              <a:t>discarded</a:t>
            </a:r>
            <a:r>
              <a:rPr lang="en-US" sz="1800" dirty="0" smtClean="0">
                <a:solidFill>
                  <a:schemeClr val="tx1"/>
                </a:solidFill>
              </a:rPr>
              <a:t> by the results of the second prototype.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>
                <a:solidFill>
                  <a:srgbClr val="FF0000"/>
                </a:solidFill>
              </a:rPr>
              <a:t>Shear stress </a:t>
            </a:r>
            <a:r>
              <a:rPr lang="en-US" sz="1800" dirty="0">
                <a:solidFill>
                  <a:schemeClr val="tx1"/>
                </a:solidFill>
              </a:rPr>
              <a:t>between the cable blocks, wedges and end-spacers: it could explain </a:t>
            </a:r>
            <a:r>
              <a:rPr lang="en-US" sz="1800" dirty="0">
                <a:solidFill>
                  <a:srgbClr val="FF0000"/>
                </a:solidFill>
              </a:rPr>
              <a:t>fracture </a:t>
            </a:r>
            <a:r>
              <a:rPr lang="en-US" sz="1800" dirty="0" smtClean="0">
                <a:solidFill>
                  <a:srgbClr val="FF0000"/>
                </a:solidFill>
              </a:rPr>
              <a:t>lines and long training</a:t>
            </a:r>
            <a:r>
              <a:rPr lang="en-US" sz="1800" dirty="0" smtClean="0">
                <a:solidFill>
                  <a:schemeClr val="tx1"/>
                </a:solidFill>
              </a:rPr>
              <a:t>.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grpSp>
        <p:nvGrpSpPr>
          <p:cNvPr id="6" name="9 Grupo">
            <a:extLst>
              <a:ext uri="{FF2B5EF4-FFF2-40B4-BE49-F238E27FC236}">
                <a16:creationId xmlns:a16="http://schemas.microsoft.com/office/drawing/2014/main" xmlns="" id="{5B60F0F1-60DE-BF40-A273-461224900E61}"/>
              </a:ext>
            </a:extLst>
          </p:cNvPr>
          <p:cNvGrpSpPr/>
          <p:nvPr/>
        </p:nvGrpSpPr>
        <p:grpSpPr>
          <a:xfrm>
            <a:off x="4435548" y="2615972"/>
            <a:ext cx="2185196" cy="3648859"/>
            <a:chOff x="4860032" y="836712"/>
            <a:chExt cx="4077047" cy="5105914"/>
          </a:xfrm>
        </p:grpSpPr>
        <p:pic>
          <p:nvPicPr>
            <p:cNvPr id="7" name="Imagen 3">
              <a:extLst>
                <a:ext uri="{FF2B5EF4-FFF2-40B4-BE49-F238E27FC236}">
                  <a16:creationId xmlns:a16="http://schemas.microsoft.com/office/drawing/2014/main" xmlns="" id="{4B6EBB04-7E2C-BC40-80E0-2D1155AFC2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60032" y="836712"/>
              <a:ext cx="4077047" cy="5105914"/>
            </a:xfrm>
            <a:prstGeom prst="rect">
              <a:avLst/>
            </a:prstGeom>
          </p:spPr>
        </p:pic>
        <p:sp>
          <p:nvSpPr>
            <p:cNvPr id="8" name="Flecha curvada hacia abajo 17">
              <a:extLst>
                <a:ext uri="{FF2B5EF4-FFF2-40B4-BE49-F238E27FC236}">
                  <a16:creationId xmlns:a16="http://schemas.microsoft.com/office/drawing/2014/main" xmlns="" id="{4C187A7B-E23C-8F4F-A5FB-0944309862C2}"/>
                </a:ext>
              </a:extLst>
            </p:cNvPr>
            <p:cNvSpPr/>
            <p:nvPr/>
          </p:nvSpPr>
          <p:spPr>
            <a:xfrm>
              <a:off x="5963272" y="4558929"/>
              <a:ext cx="1870566" cy="640785"/>
            </a:xfrm>
            <a:prstGeom prst="curvedDownArrow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rgbClr val="92D050"/>
                </a:gs>
              </a:gsLst>
              <a:lin ang="108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785E4B69-6724-5941-AE3A-471F3C764389}"/>
              </a:ext>
            </a:extLst>
          </p:cNvPr>
          <p:cNvGrpSpPr/>
          <p:nvPr/>
        </p:nvGrpSpPr>
        <p:grpSpPr>
          <a:xfrm>
            <a:off x="612000" y="2615972"/>
            <a:ext cx="3455944" cy="3668222"/>
            <a:chOff x="612000" y="1799232"/>
            <a:chExt cx="3728126" cy="2913913"/>
          </a:xfrm>
        </p:grpSpPr>
        <p:pic>
          <p:nvPicPr>
            <p:cNvPr id="10" name="1 Imagen">
              <a:extLst>
                <a:ext uri="{FF2B5EF4-FFF2-40B4-BE49-F238E27FC236}">
                  <a16:creationId xmlns:a16="http://schemas.microsoft.com/office/drawing/2014/main" xmlns="" id="{534FF7CB-5C8A-8A4D-AA70-61688458D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2000" y="1799232"/>
              <a:ext cx="3728126" cy="2913913"/>
            </a:xfrm>
            <a:prstGeom prst="rect">
              <a:avLst/>
            </a:prstGeom>
          </p:spPr>
        </p:pic>
        <p:sp>
          <p:nvSpPr>
            <p:cNvPr id="11" name="10 Flecha derecha">
              <a:extLst>
                <a:ext uri="{FF2B5EF4-FFF2-40B4-BE49-F238E27FC236}">
                  <a16:creationId xmlns:a16="http://schemas.microsoft.com/office/drawing/2014/main" xmlns="" id="{DDBFF9E9-12FD-7E4A-99EF-C59AA7861304}"/>
                </a:ext>
              </a:extLst>
            </p:cNvPr>
            <p:cNvSpPr/>
            <p:nvPr/>
          </p:nvSpPr>
          <p:spPr>
            <a:xfrm>
              <a:off x="2235411" y="2900677"/>
              <a:ext cx="451581" cy="175129"/>
            </a:xfrm>
            <a:prstGeom prst="rightArrow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19 Flecha derecha">
              <a:extLst>
                <a:ext uri="{FF2B5EF4-FFF2-40B4-BE49-F238E27FC236}">
                  <a16:creationId xmlns:a16="http://schemas.microsoft.com/office/drawing/2014/main" xmlns="" id="{3D0A4E0C-12AC-F240-A8ED-7EB74D807796}"/>
                </a:ext>
              </a:extLst>
            </p:cNvPr>
            <p:cNvSpPr/>
            <p:nvPr/>
          </p:nvSpPr>
          <p:spPr>
            <a:xfrm>
              <a:off x="2235410" y="3617735"/>
              <a:ext cx="521055" cy="175129"/>
            </a:xfrm>
            <a:prstGeom prst="rightArrow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20 Flecha derecha">
              <a:extLst>
                <a:ext uri="{FF2B5EF4-FFF2-40B4-BE49-F238E27FC236}">
                  <a16:creationId xmlns:a16="http://schemas.microsoft.com/office/drawing/2014/main" xmlns="" id="{FFDCA186-B1B0-F943-A6F8-42739805DD71}"/>
                </a:ext>
              </a:extLst>
            </p:cNvPr>
            <p:cNvSpPr/>
            <p:nvPr/>
          </p:nvSpPr>
          <p:spPr>
            <a:xfrm>
              <a:off x="2253279" y="4412845"/>
              <a:ext cx="590529" cy="175129"/>
            </a:xfrm>
            <a:prstGeom prst="rightArrow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21 Flecha derecha">
              <a:extLst>
                <a:ext uri="{FF2B5EF4-FFF2-40B4-BE49-F238E27FC236}">
                  <a16:creationId xmlns:a16="http://schemas.microsoft.com/office/drawing/2014/main" xmlns="" id="{95293355-18EA-ED4D-A2B5-F16C4098740B}"/>
                </a:ext>
              </a:extLst>
            </p:cNvPr>
            <p:cNvSpPr/>
            <p:nvPr/>
          </p:nvSpPr>
          <p:spPr>
            <a:xfrm>
              <a:off x="2950920" y="3186596"/>
              <a:ext cx="204318" cy="17512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22 Flecha derecha">
              <a:extLst>
                <a:ext uri="{FF2B5EF4-FFF2-40B4-BE49-F238E27FC236}">
                  <a16:creationId xmlns:a16="http://schemas.microsoft.com/office/drawing/2014/main" xmlns="" id="{42618391-7E74-9648-A3E4-BA8C63636012}"/>
                </a:ext>
              </a:extLst>
            </p:cNvPr>
            <p:cNvSpPr/>
            <p:nvPr/>
          </p:nvSpPr>
          <p:spPr>
            <a:xfrm>
              <a:off x="2950920" y="3818056"/>
              <a:ext cx="311148" cy="17512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23 Flecha derecha">
              <a:extLst>
                <a:ext uri="{FF2B5EF4-FFF2-40B4-BE49-F238E27FC236}">
                  <a16:creationId xmlns:a16="http://schemas.microsoft.com/office/drawing/2014/main" xmlns="" id="{878C4710-CDF2-7D42-82CF-B7E01BB64D9D}"/>
                </a:ext>
              </a:extLst>
            </p:cNvPr>
            <p:cNvSpPr/>
            <p:nvPr/>
          </p:nvSpPr>
          <p:spPr>
            <a:xfrm>
              <a:off x="2939230" y="4412845"/>
              <a:ext cx="408634" cy="17512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" name="24 Flecha curvada hacia abajo">
              <a:extLst>
                <a:ext uri="{FF2B5EF4-FFF2-40B4-BE49-F238E27FC236}">
                  <a16:creationId xmlns:a16="http://schemas.microsoft.com/office/drawing/2014/main" xmlns="" id="{613F3FE1-CC3E-994A-958C-C45BFA93042B}"/>
                </a:ext>
              </a:extLst>
            </p:cNvPr>
            <p:cNvSpPr/>
            <p:nvPr/>
          </p:nvSpPr>
          <p:spPr>
            <a:xfrm rot="18487542">
              <a:off x="3410582" y="4141604"/>
              <a:ext cx="408634" cy="175129"/>
            </a:xfrm>
            <a:prstGeom prst="curved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pic>
        <p:nvPicPr>
          <p:cNvPr id="20" name="Imagen 2">
            <a:extLst>
              <a:ext uri="{FF2B5EF4-FFF2-40B4-BE49-F238E27FC236}">
                <a16:creationId xmlns:a16="http://schemas.microsoft.com/office/drawing/2014/main" xmlns="" id="{A1BC6716-A9AA-0F46-BCEB-B2D0E0DF4D9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334" y="4482301"/>
            <a:ext cx="2179493" cy="1782529"/>
          </a:xfrm>
          <a:prstGeom prst="rect">
            <a:avLst/>
          </a:prstGeom>
        </p:spPr>
      </p:pic>
      <p:sp>
        <p:nvSpPr>
          <p:cNvPr id="22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108140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F23652-9C91-7C43-8243-3CBDAED04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Fine </a:t>
            </a:r>
            <a:r>
              <a:rPr lang="es-ES" dirty="0" err="1" smtClean="0"/>
              <a:t>tuning</a:t>
            </a:r>
            <a:r>
              <a:rPr lang="es-ES" dirty="0" smtClean="0"/>
              <a:t> of MCBXFB01 </a:t>
            </a:r>
            <a:r>
              <a:rPr lang="es-ES" dirty="0" err="1" smtClean="0"/>
              <a:t>design</a:t>
            </a:r>
            <a:r>
              <a:rPr lang="es-ES" dirty="0"/>
              <a:t> </a:t>
            </a:r>
            <a:r>
              <a:rPr lang="es-ES" dirty="0" smtClean="0"/>
              <a:t>(I) </a:t>
            </a:r>
            <a:br>
              <a:rPr lang="es-ES" dirty="0" smtClean="0"/>
            </a:br>
            <a:r>
              <a:rPr lang="x-none" smtClean="0"/>
              <a:t>Modification </a:t>
            </a:r>
            <a:r>
              <a:rPr lang="x-none" dirty="0"/>
              <a:t>of the inner dipole </a:t>
            </a:r>
            <a:r>
              <a:rPr lang="x-none"/>
              <a:t>coil leng</a:t>
            </a:r>
            <a:r>
              <a:rPr lang="en-GB" dirty="0" err="1" smtClean="0"/>
              <a:t>th</a:t>
            </a:r>
            <a:endParaRPr lang="x-none" dirty="0"/>
          </a:p>
        </p:txBody>
      </p:sp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xmlns="" id="{376A3B69-AA1A-E443-9642-9DC6EFE2F8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1" y="3212976"/>
            <a:ext cx="3543623" cy="253006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9B8B9FC-525B-A24C-B0D5-7CE5996B7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2"/>
            <a:ext cx="8064456" cy="1921767"/>
          </a:xfrm>
        </p:spPr>
        <p:txBody>
          <a:bodyPr>
            <a:normAutofit/>
          </a:bodyPr>
          <a:lstStyle/>
          <a:p>
            <a:r>
              <a:rPr lang="x-none" sz="1600" dirty="0">
                <a:solidFill>
                  <a:schemeClr val="tx1"/>
                </a:solidFill>
              </a:rPr>
              <a:t>The inner </a:t>
            </a:r>
            <a:r>
              <a:rPr lang="x-none" sz="1600">
                <a:solidFill>
                  <a:schemeClr val="tx1"/>
                </a:solidFill>
              </a:rPr>
              <a:t>coil leng</a:t>
            </a:r>
            <a:r>
              <a:rPr lang="es-ES" sz="1600" dirty="0" err="1">
                <a:solidFill>
                  <a:schemeClr val="tx1"/>
                </a:solidFill>
              </a:rPr>
              <a:t>th</a:t>
            </a:r>
            <a:r>
              <a:rPr lang="x-none" sz="1600">
                <a:solidFill>
                  <a:schemeClr val="tx1"/>
                </a:solidFill>
              </a:rPr>
              <a:t> </a:t>
            </a:r>
            <a:r>
              <a:rPr lang="x-none" sz="1600" dirty="0">
                <a:solidFill>
                  <a:schemeClr val="tx1"/>
                </a:solidFill>
              </a:rPr>
              <a:t>was reduced by </a:t>
            </a:r>
            <a:r>
              <a:rPr lang="x-none" sz="1600">
                <a:solidFill>
                  <a:schemeClr val="tx1"/>
                </a:solidFill>
              </a:rPr>
              <a:t>118 </a:t>
            </a:r>
            <a:r>
              <a:rPr lang="x-none" sz="1600" smtClean="0">
                <a:solidFill>
                  <a:schemeClr val="tx1"/>
                </a:solidFill>
              </a:rPr>
              <a:t>mm</a:t>
            </a:r>
            <a:r>
              <a:rPr lang="es-ES" sz="1600" dirty="0" smtClean="0">
                <a:solidFill>
                  <a:schemeClr val="tx1"/>
                </a:solidFill>
              </a:rPr>
              <a:t>.</a:t>
            </a:r>
            <a:endParaRPr lang="x-none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The cantilever length of the inner coils was reduced by 59 mm at each coil </a:t>
            </a:r>
            <a:r>
              <a:rPr lang="en-US" sz="1600" dirty="0" smtClean="0">
                <a:solidFill>
                  <a:schemeClr val="tx1"/>
                </a:solidFill>
              </a:rPr>
              <a:t>extremity.</a:t>
            </a:r>
            <a:endParaRPr lang="x-none" sz="1600" dirty="0">
              <a:solidFill>
                <a:schemeClr val="tx1"/>
              </a:solidFill>
            </a:endParaRPr>
          </a:p>
          <a:p>
            <a:r>
              <a:rPr lang="x-none" sz="1600">
                <a:solidFill>
                  <a:schemeClr val="tx1"/>
                </a:solidFill>
              </a:rPr>
              <a:t>The </a:t>
            </a:r>
            <a:r>
              <a:rPr lang="x-none" sz="1600" smtClean="0">
                <a:solidFill>
                  <a:schemeClr val="tx1"/>
                </a:solidFill>
              </a:rPr>
              <a:t>in</a:t>
            </a:r>
            <a:r>
              <a:rPr lang="es-ES" sz="1600" dirty="0" smtClean="0">
                <a:solidFill>
                  <a:schemeClr val="tx1"/>
                </a:solidFill>
              </a:rPr>
              <a:t>n</a:t>
            </a:r>
            <a:r>
              <a:rPr lang="x-none" sz="1600" smtClean="0">
                <a:solidFill>
                  <a:schemeClr val="tx1"/>
                </a:solidFill>
              </a:rPr>
              <a:t>er </a:t>
            </a:r>
            <a:r>
              <a:rPr lang="x-none" sz="1600" dirty="0">
                <a:solidFill>
                  <a:schemeClr val="tx1"/>
                </a:solidFill>
              </a:rPr>
              <a:t>coil nominal current was increased from 1625 A to 1755 A to keep the same </a:t>
            </a:r>
            <a:r>
              <a:rPr lang="x-none" sz="1600">
                <a:solidFill>
                  <a:schemeClr val="tx1"/>
                </a:solidFill>
              </a:rPr>
              <a:t>integrated </a:t>
            </a:r>
            <a:r>
              <a:rPr lang="x-none" sz="1600" smtClean="0">
                <a:solidFill>
                  <a:schemeClr val="tx1"/>
                </a:solidFill>
              </a:rPr>
              <a:t>fie</a:t>
            </a:r>
            <a:r>
              <a:rPr lang="es-ES" sz="1600" dirty="0" err="1" smtClean="0">
                <a:solidFill>
                  <a:schemeClr val="tx1"/>
                </a:solidFill>
              </a:rPr>
              <a:t>ld</a:t>
            </a:r>
            <a:r>
              <a:rPr lang="es-ES" sz="1600" dirty="0" smtClean="0">
                <a:solidFill>
                  <a:schemeClr val="tx1"/>
                </a:solidFill>
              </a:rPr>
              <a:t>.</a:t>
            </a:r>
            <a:endParaRPr lang="x-none" sz="1600" dirty="0">
              <a:solidFill>
                <a:schemeClr val="tx1"/>
              </a:solidFill>
            </a:endParaRPr>
          </a:p>
          <a:p>
            <a:r>
              <a:rPr lang="es-ES" sz="1600" dirty="0" smtClean="0">
                <a:solidFill>
                  <a:schemeClr val="tx1"/>
                </a:solidFill>
              </a:rPr>
              <a:t>In </a:t>
            </a:r>
            <a:r>
              <a:rPr lang="es-ES" sz="1600" dirty="0" err="1" smtClean="0">
                <a:solidFill>
                  <a:schemeClr val="tx1"/>
                </a:solidFill>
              </a:rPr>
              <a:t>consequence</a:t>
            </a:r>
            <a:r>
              <a:rPr lang="es-ES" sz="1600" dirty="0" smtClean="0">
                <a:solidFill>
                  <a:schemeClr val="tx1"/>
                </a:solidFill>
              </a:rPr>
              <a:t>, </a:t>
            </a:r>
            <a:r>
              <a:rPr lang="x-none" sz="1600" smtClean="0">
                <a:solidFill>
                  <a:schemeClr val="tx1"/>
                </a:solidFill>
              </a:rPr>
              <a:t>5</a:t>
            </a:r>
            <a:r>
              <a:rPr lang="x-none" sz="1600">
                <a:solidFill>
                  <a:schemeClr val="tx1"/>
                </a:solidFill>
              </a:rPr>
              <a:t>% </a:t>
            </a:r>
            <a:r>
              <a:rPr lang="es-ES" sz="1600" dirty="0" smtClean="0">
                <a:solidFill>
                  <a:schemeClr val="tx1"/>
                </a:solidFill>
              </a:rPr>
              <a:t>more</a:t>
            </a:r>
            <a:r>
              <a:rPr lang="x-none" sz="1600" smtClean="0">
                <a:solidFill>
                  <a:schemeClr val="tx1"/>
                </a:solidFill>
              </a:rPr>
              <a:t> </a:t>
            </a:r>
            <a:r>
              <a:rPr lang="x-none" sz="1600" dirty="0">
                <a:solidFill>
                  <a:schemeClr val="tx1"/>
                </a:solidFill>
              </a:rPr>
              <a:t>torque generated in the coil </a:t>
            </a:r>
            <a:r>
              <a:rPr lang="x-none" sz="1600">
                <a:solidFill>
                  <a:schemeClr val="tx1"/>
                </a:solidFill>
              </a:rPr>
              <a:t>straight </a:t>
            </a:r>
            <a:r>
              <a:rPr lang="x-none" sz="1600" smtClean="0">
                <a:solidFill>
                  <a:schemeClr val="tx1"/>
                </a:solidFill>
              </a:rPr>
              <a:t>section</a:t>
            </a:r>
            <a:r>
              <a:rPr lang="es-ES" sz="1600" dirty="0" smtClean="0">
                <a:solidFill>
                  <a:schemeClr val="tx1"/>
                </a:solidFill>
              </a:rPr>
              <a:t>.</a:t>
            </a:r>
            <a:endParaRPr lang="x-none" sz="1600" dirty="0">
              <a:solidFill>
                <a:schemeClr val="tx1"/>
              </a:solidFill>
            </a:endParaRPr>
          </a:p>
        </p:txBody>
      </p:sp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xmlns="" id="{CF556DDB-0EC5-C048-AECE-48839ADD92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3212976"/>
            <a:ext cx="4320040" cy="2674077"/>
          </a:xfrm>
          <a:prstGeom prst="rect">
            <a:avLst/>
          </a:prstGeom>
        </p:spPr>
      </p:pic>
      <p:sp>
        <p:nvSpPr>
          <p:cNvPr id="9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419450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F888FC-9A2E-C847-9309-C695BC2F6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Fine </a:t>
            </a:r>
            <a:r>
              <a:rPr lang="es-ES" dirty="0" err="1"/>
              <a:t>tuning</a:t>
            </a:r>
            <a:r>
              <a:rPr lang="es-ES" dirty="0"/>
              <a:t> of MCBXFB01 </a:t>
            </a:r>
            <a:r>
              <a:rPr lang="es-ES" dirty="0" err="1"/>
              <a:t>design</a:t>
            </a:r>
            <a:r>
              <a:rPr lang="es-ES" dirty="0"/>
              <a:t> (</a:t>
            </a:r>
            <a:r>
              <a:rPr lang="es-ES" dirty="0" smtClean="0"/>
              <a:t>II) </a:t>
            </a:r>
            <a:r>
              <a:rPr lang="es-ES" dirty="0"/>
              <a:t/>
            </a:r>
            <a:br>
              <a:rPr lang="es-ES" dirty="0"/>
            </a:br>
            <a:r>
              <a:rPr lang="x-none" smtClean="0"/>
              <a:t>Modification </a:t>
            </a:r>
            <a:r>
              <a:rPr lang="x-none" dirty="0"/>
              <a:t>of the end-spacers geometry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4516EFAA-82C7-1B44-9B91-FEF822C1D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060" y="1124744"/>
            <a:ext cx="8640960" cy="720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Some of the end-spacers were modified to increase the rigidity at coil extremity</a:t>
            </a:r>
          </a:p>
          <a:p>
            <a:endParaRPr lang="x-none" sz="1800" dirty="0"/>
          </a:p>
        </p:txBody>
      </p:sp>
      <p:pic>
        <p:nvPicPr>
          <p:cNvPr id="13" name="Picture 12" descr="P2_coilend_return_innerlayer.JPG">
            <a:extLst>
              <a:ext uri="{FF2B5EF4-FFF2-40B4-BE49-F238E27FC236}">
                <a16:creationId xmlns:a16="http://schemas.microsoft.com/office/drawing/2014/main" xmlns="" id="{9D5BC492-BF2B-D841-9BC2-7C27C50BAC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1907" y="2622760"/>
            <a:ext cx="2016224" cy="3168352"/>
          </a:xfrm>
          <a:prstGeom prst="rect">
            <a:avLst/>
          </a:prstGeom>
        </p:spPr>
      </p:pic>
      <p:pic>
        <p:nvPicPr>
          <p:cNvPr id="14" name="Picture 13" descr="A tall tower with a clock&#10;&#10;Description automatically generated with low confidence">
            <a:extLst>
              <a:ext uri="{FF2B5EF4-FFF2-40B4-BE49-F238E27FC236}">
                <a16:creationId xmlns:a16="http://schemas.microsoft.com/office/drawing/2014/main" xmlns="" id="{28FAD579-D62E-A24E-A1CE-4469AE799F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0192" y="2608157"/>
            <a:ext cx="2131510" cy="3168352"/>
          </a:xfrm>
          <a:prstGeom prst="rect">
            <a:avLst/>
          </a:prstGeom>
        </p:spPr>
      </p:pic>
      <p:pic>
        <p:nvPicPr>
          <p:cNvPr id="15" name="1 Imagen">
            <a:extLst>
              <a:ext uri="{FF2B5EF4-FFF2-40B4-BE49-F238E27FC236}">
                <a16:creationId xmlns:a16="http://schemas.microsoft.com/office/drawing/2014/main" xmlns="" id="{C0BBF409-ED00-0646-8375-97BB3AA3DF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000" y="2636912"/>
            <a:ext cx="2610940" cy="3154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49FC80F-9DDE-404E-B2CF-68CC27BCD8CD}"/>
              </a:ext>
            </a:extLst>
          </p:cNvPr>
          <p:cNvSpPr txBox="1"/>
          <p:nvPr/>
        </p:nvSpPr>
        <p:spPr>
          <a:xfrm>
            <a:off x="3158220" y="2060848"/>
            <a:ext cx="2923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MCBXFBP2 end-spacer configuration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0776491-A494-D84D-89CA-981FEE299D4D}"/>
              </a:ext>
            </a:extLst>
          </p:cNvPr>
          <p:cNvSpPr txBox="1"/>
          <p:nvPr/>
        </p:nvSpPr>
        <p:spPr>
          <a:xfrm>
            <a:off x="6113152" y="2060847"/>
            <a:ext cx="2707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MCBXFB01 end-spacer configuration</a:t>
            </a:r>
          </a:p>
        </p:txBody>
      </p:sp>
      <p:sp>
        <p:nvSpPr>
          <p:cNvPr id="11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361331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F888FC-9A2E-C847-9309-C695BC2F6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Fine </a:t>
            </a:r>
            <a:r>
              <a:rPr lang="es-ES" dirty="0" err="1"/>
              <a:t>tuning</a:t>
            </a:r>
            <a:r>
              <a:rPr lang="es-ES" dirty="0"/>
              <a:t> of MCBXFB01 </a:t>
            </a:r>
            <a:r>
              <a:rPr lang="es-ES" dirty="0" err="1"/>
              <a:t>design</a:t>
            </a:r>
            <a:r>
              <a:rPr lang="es-ES" dirty="0"/>
              <a:t> (</a:t>
            </a:r>
            <a:r>
              <a:rPr lang="es-ES" dirty="0" smtClean="0"/>
              <a:t>III) </a:t>
            </a:r>
            <a:r>
              <a:rPr lang="es-ES" dirty="0"/>
              <a:t/>
            </a:r>
            <a:br>
              <a:rPr lang="es-ES" dirty="0"/>
            </a:br>
            <a:r>
              <a:rPr lang="es-ES" dirty="0" err="1" smtClean="0"/>
              <a:t>Calculations</a:t>
            </a:r>
            <a:endParaRPr lang="x-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12" y="1219200"/>
            <a:ext cx="4299196" cy="480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324075"/>
            <a:ext cx="416923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004048" y="292494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i="1" dirty="0" err="1" smtClean="0"/>
              <a:t>The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azimuthal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deformation</a:t>
            </a:r>
            <a:r>
              <a:rPr lang="es-ES" sz="1400" i="1" dirty="0" smtClean="0"/>
              <a:t> of </a:t>
            </a:r>
            <a:r>
              <a:rPr lang="es-ES" sz="1400" i="1" dirty="0" err="1" smtClean="0"/>
              <a:t>coil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ends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is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reduced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by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one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third</a:t>
            </a:r>
            <a:endParaRPr lang="es-ES" sz="1400" i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1600" y="3501008"/>
            <a:ext cx="3788624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4845692" y="5743204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i="1" dirty="0" err="1" smtClean="0"/>
              <a:t>Shear</a:t>
            </a:r>
            <a:r>
              <a:rPr lang="es-ES" sz="1400" i="1" dirty="0" smtClean="0"/>
              <a:t> stress at </a:t>
            </a:r>
            <a:r>
              <a:rPr lang="es-ES" sz="1400" i="1" dirty="0" err="1" smtClean="0"/>
              <a:t>end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spacers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tips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is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much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lower</a:t>
            </a:r>
            <a:endParaRPr lang="es-ES" sz="1400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851920" y="6309320"/>
            <a:ext cx="4608954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 smtClean="0"/>
              <a:t>More </a:t>
            </a:r>
            <a:r>
              <a:rPr lang="es-ES" dirty="0" err="1" smtClean="0"/>
              <a:t>details</a:t>
            </a:r>
            <a:r>
              <a:rPr lang="es-ES" dirty="0" smtClean="0"/>
              <a:t> in </a:t>
            </a:r>
            <a:r>
              <a:rPr lang="es-ES" dirty="0" err="1" smtClean="0"/>
              <a:t>parallel</a:t>
            </a:r>
            <a:r>
              <a:rPr lang="es-ES" dirty="0" smtClean="0"/>
              <a:t> </a:t>
            </a:r>
            <a:r>
              <a:rPr lang="es-ES" dirty="0" err="1" smtClean="0"/>
              <a:t>session</a:t>
            </a:r>
            <a:r>
              <a:rPr lang="es-ES" dirty="0" smtClean="0"/>
              <a:t> </a:t>
            </a:r>
            <a:r>
              <a:rPr lang="es-ES" dirty="0" err="1"/>
              <a:t>next</a:t>
            </a:r>
            <a:r>
              <a:rPr lang="es-ES" dirty="0"/>
              <a:t> Friday </a:t>
            </a:r>
          </a:p>
        </p:txBody>
      </p:sp>
    </p:spTree>
    <p:extLst>
      <p:ext uri="{BB962C8B-B14F-4D97-AF65-F5344CB8AC3E}">
        <p14:creationId xmlns:p14="http://schemas.microsoft.com/office/powerpoint/2010/main" val="191605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MCBXFB01 </a:t>
            </a:r>
            <a:r>
              <a:rPr lang="es-ES" dirty="0" err="1"/>
              <a:t>production</a:t>
            </a:r>
            <a:endParaRPr lang="en-GB" dirty="0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755576" y="980728"/>
            <a:ext cx="8038357" cy="5112568"/>
          </a:xfrm>
        </p:spPr>
        <p:txBody>
          <a:bodyPr>
            <a:noAutofit/>
          </a:bodyPr>
          <a:lstStyle/>
          <a:p>
            <a:pPr marL="342900" lvl="1" indent="-342900"/>
            <a:r>
              <a:rPr lang="en-GB" sz="2000" b="1" dirty="0">
                <a:solidFill>
                  <a:srgbClr val="FF0000"/>
                </a:solidFill>
              </a:rPr>
              <a:t>Coils</a:t>
            </a:r>
            <a:r>
              <a:rPr lang="en-GB" sz="2000" dirty="0">
                <a:solidFill>
                  <a:schemeClr val="tx1"/>
                </a:solidFill>
              </a:rPr>
              <a:t> were finished in time (early April).</a:t>
            </a:r>
          </a:p>
          <a:p>
            <a:pPr marL="342900" lvl="1" indent="-342900"/>
            <a:r>
              <a:rPr lang="en-US" sz="2000" dirty="0">
                <a:solidFill>
                  <a:schemeClr val="tx1"/>
                </a:solidFill>
              </a:rPr>
              <a:t>Fine blanking of </a:t>
            </a:r>
            <a:r>
              <a:rPr lang="en-US" sz="2000" b="1" dirty="0">
                <a:solidFill>
                  <a:srgbClr val="FF0000"/>
                </a:solidFill>
              </a:rPr>
              <a:t>collars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(also for series magnets</a:t>
            </a:r>
            <a:r>
              <a:rPr lang="en-US" sz="2000" dirty="0" smtClean="0">
                <a:solidFill>
                  <a:schemeClr val="tx1"/>
                </a:solidFill>
              </a:rPr>
              <a:t>): made at INECFI </a:t>
            </a:r>
            <a:endParaRPr lang="en-US" sz="2000" dirty="0">
              <a:solidFill>
                <a:schemeClr val="tx1"/>
              </a:solidFill>
            </a:endParaRPr>
          </a:p>
          <a:p>
            <a:pPr marL="742950" lvl="2" indent="-342900"/>
            <a:r>
              <a:rPr lang="en-US" sz="1600" dirty="0">
                <a:solidFill>
                  <a:schemeClr val="tx1"/>
                </a:solidFill>
              </a:rPr>
              <a:t>Several iterations on some tool parts were necessary to </a:t>
            </a:r>
            <a:r>
              <a:rPr lang="en-GB" sz="1600" dirty="0">
                <a:solidFill>
                  <a:schemeClr val="tx1"/>
                </a:solidFill>
              </a:rPr>
              <a:t>achieve the required tolerances. </a:t>
            </a:r>
          </a:p>
          <a:p>
            <a:pPr marL="742950" lvl="2" indent="-342900"/>
            <a:r>
              <a:rPr lang="en-GB" sz="1600" dirty="0">
                <a:solidFill>
                  <a:schemeClr val="tx1"/>
                </a:solidFill>
              </a:rPr>
              <a:t>Full fine blanking of edges was difficult to achieve.</a:t>
            </a:r>
          </a:p>
          <a:p>
            <a:pPr marL="742950" lvl="2" indent="-342900"/>
            <a:r>
              <a:rPr lang="en-GB" sz="1600" dirty="0">
                <a:solidFill>
                  <a:schemeClr val="tx1"/>
                </a:solidFill>
              </a:rPr>
              <a:t>Very exhaustive monitoring by CIEMAT was required. </a:t>
            </a:r>
          </a:p>
          <a:p>
            <a:pPr marL="742950" lvl="2" indent="-342900"/>
            <a:r>
              <a:rPr lang="en-GB" sz="1600" dirty="0">
                <a:solidFill>
                  <a:schemeClr val="tx1"/>
                </a:solidFill>
              </a:rPr>
              <a:t>Production end expected by March, but finished by mid-June.</a:t>
            </a:r>
          </a:p>
          <a:p>
            <a:pPr marL="342900" lvl="1" indent="-342900"/>
            <a:r>
              <a:rPr lang="en-GB" sz="2000" b="1" dirty="0">
                <a:solidFill>
                  <a:srgbClr val="FF0000"/>
                </a:solidFill>
              </a:rPr>
              <a:t>Magnet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assembly</a:t>
            </a:r>
            <a:r>
              <a:rPr lang="en-GB" sz="2000" dirty="0">
                <a:solidFill>
                  <a:schemeClr val="tx1"/>
                </a:solidFill>
              </a:rPr>
              <a:t> was made with the help of 927 crew in June. Some problems with collar and iron assembly to be solved for the series.</a:t>
            </a:r>
          </a:p>
        </p:txBody>
      </p:sp>
      <p:pic>
        <p:nvPicPr>
          <p:cNvPr id="1026" name="Picture 2" descr="M:\FOTOS\298 - B01 OD Instrumented Collaring Press (2nd and definitive go) (2021_06_15)\DSC0611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3933644"/>
            <a:ext cx="4258816" cy="226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3"/>
          <p:cNvSpPr>
            <a:spLocks noGrp="1"/>
          </p:cNvSpPr>
          <p:nvPr/>
        </p:nvSpPr>
        <p:spPr>
          <a:xfrm>
            <a:off x="3370498" y="6367100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393327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C7A68F-857B-EB46-B7E4-A4E8B5037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31"/>
            <a:ext cx="7920000" cy="720000"/>
          </a:xfrm>
        </p:spPr>
        <p:txBody>
          <a:bodyPr/>
          <a:lstStyle/>
          <a:p>
            <a:r>
              <a:rPr lang="x-none"/>
              <a:t>MCBXFB01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tests</a:t>
            </a:r>
            <a:r>
              <a:rPr lang="es-ES" dirty="0" smtClean="0"/>
              <a:t>: t</a:t>
            </a:r>
            <a:r>
              <a:rPr lang="x-none" smtClean="0"/>
              <a:t>raining</a:t>
            </a:r>
            <a:endParaRPr lang="x-non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A824DB46-3B9A-0A46-AE1D-76F699A1B1B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77664" y="1413900"/>
            <a:ext cx="2843421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None/>
            </a:pPr>
            <a:r>
              <a:rPr lang="en-US" sz="1600" u="sng" dirty="0">
                <a:solidFill>
                  <a:schemeClr val="tx1"/>
                </a:solidFill>
              </a:rPr>
              <a:t>Combined powering Q1&amp;Q3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100" dirty="0">
                <a:solidFill>
                  <a:schemeClr val="tx1"/>
                </a:solidFill>
              </a:rPr>
              <a:t>MCBXFB01:</a:t>
            </a:r>
          </a:p>
          <a:p>
            <a:pPr marL="0" indent="0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None/>
            </a:pPr>
            <a:r>
              <a:rPr lang="en-GB" sz="1400" dirty="0">
                <a:solidFill>
                  <a:schemeClr val="tx1"/>
                </a:solidFill>
              </a:rPr>
              <a:t>3 quenches to reach nominal in Q1</a:t>
            </a:r>
          </a:p>
          <a:p>
            <a:pPr marL="0" indent="0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None/>
            </a:pPr>
            <a:r>
              <a:rPr lang="en-GB" sz="1400" dirty="0">
                <a:solidFill>
                  <a:schemeClr val="tx1"/>
                </a:solidFill>
              </a:rPr>
              <a:t>No quench in Q3</a:t>
            </a:r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xmlns="" id="{DB8CD77C-4624-154B-9ED8-665CA95FE5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643654"/>
              </p:ext>
            </p:extLst>
          </p:nvPr>
        </p:nvGraphicFramePr>
        <p:xfrm>
          <a:off x="196724" y="2764656"/>
          <a:ext cx="2359053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351">
                  <a:extLst>
                    <a:ext uri="{9D8B030D-6E8A-4147-A177-3AD203B41FA5}">
                      <a16:colId xmlns:a16="http://schemas.microsoft.com/office/drawing/2014/main" xmlns="" val="145807988"/>
                    </a:ext>
                  </a:extLst>
                </a:gridCol>
                <a:gridCol w="786351">
                  <a:extLst>
                    <a:ext uri="{9D8B030D-6E8A-4147-A177-3AD203B41FA5}">
                      <a16:colId xmlns:a16="http://schemas.microsoft.com/office/drawing/2014/main" xmlns="" val="4231476440"/>
                    </a:ext>
                  </a:extLst>
                </a:gridCol>
                <a:gridCol w="786351">
                  <a:extLst>
                    <a:ext uri="{9D8B030D-6E8A-4147-A177-3AD203B41FA5}">
                      <a16:colId xmlns:a16="http://schemas.microsoft.com/office/drawing/2014/main" xmlns="" val="1075574857"/>
                    </a:ext>
                  </a:extLst>
                </a:gridCol>
              </a:tblGrid>
              <a:tr h="325120">
                <a:tc gridSpan="3">
                  <a:txBody>
                    <a:bodyPr/>
                    <a:lstStyle/>
                    <a:p>
                      <a:r>
                        <a:rPr lang="es-ES" sz="1300" dirty="0"/>
                        <a:t>Training </a:t>
                      </a:r>
                      <a:r>
                        <a:rPr lang="es-ES" sz="1300" dirty="0" err="1"/>
                        <a:t>quenches</a:t>
                      </a:r>
                      <a:endParaRPr lang="en-US" sz="13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6749748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ICSB01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ICSB02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OC3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424838821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1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2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-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83985548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DD55981-1F52-574B-B484-FFA21DD2C8E4}"/>
              </a:ext>
            </a:extLst>
          </p:cNvPr>
          <p:cNvSpPr txBox="1"/>
          <p:nvPr/>
        </p:nvSpPr>
        <p:spPr>
          <a:xfrm>
            <a:off x="228507" y="4051365"/>
            <a:ext cx="2596656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/>
              <a:t>MCBXFBP2a:</a:t>
            </a: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GB" sz="1400" dirty="0"/>
              <a:t>32 quenches to nominal</a:t>
            </a:r>
          </a:p>
        </p:txBody>
      </p:sp>
      <p:graphicFrame>
        <p:nvGraphicFramePr>
          <p:cNvPr id="8" name="Table 15">
            <a:extLst>
              <a:ext uri="{FF2B5EF4-FFF2-40B4-BE49-F238E27FC236}">
                <a16:creationId xmlns:a16="http://schemas.microsoft.com/office/drawing/2014/main" xmlns="" id="{80DC2624-6315-C44C-9B1A-2D9FC8A8B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292488"/>
              </p:ext>
            </p:extLst>
          </p:nvPr>
        </p:nvGraphicFramePr>
        <p:xfrm>
          <a:off x="395536" y="5013176"/>
          <a:ext cx="1864515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505">
                  <a:extLst>
                    <a:ext uri="{9D8B030D-6E8A-4147-A177-3AD203B41FA5}">
                      <a16:colId xmlns:a16="http://schemas.microsoft.com/office/drawing/2014/main" xmlns="" val="145807988"/>
                    </a:ext>
                  </a:extLst>
                </a:gridCol>
                <a:gridCol w="621505">
                  <a:extLst>
                    <a:ext uri="{9D8B030D-6E8A-4147-A177-3AD203B41FA5}">
                      <a16:colId xmlns:a16="http://schemas.microsoft.com/office/drawing/2014/main" xmlns="" val="4231476440"/>
                    </a:ext>
                  </a:extLst>
                </a:gridCol>
                <a:gridCol w="621505">
                  <a:extLst>
                    <a:ext uri="{9D8B030D-6E8A-4147-A177-3AD203B41FA5}">
                      <a16:colId xmlns:a16="http://schemas.microsoft.com/office/drawing/2014/main" xmlns="" val="1075574857"/>
                    </a:ext>
                  </a:extLst>
                </a:gridCol>
              </a:tblGrid>
              <a:tr h="325120">
                <a:tc gridSpan="3">
                  <a:txBody>
                    <a:bodyPr/>
                    <a:lstStyle/>
                    <a:p>
                      <a:r>
                        <a:rPr lang="es-ES" sz="1300" dirty="0"/>
                        <a:t>Training </a:t>
                      </a:r>
                      <a:r>
                        <a:rPr lang="es-ES" sz="1300" dirty="0" err="1"/>
                        <a:t>quenches</a:t>
                      </a:r>
                      <a:endParaRPr lang="en-US" sz="13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6749748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IC4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IC5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OC3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424838821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20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11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1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839855483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0BC10F4-3CCF-B240-8462-7E3B7F8898C8}"/>
              </a:ext>
            </a:extLst>
          </p:cNvPr>
          <p:cNvCxnSpPr/>
          <p:nvPr/>
        </p:nvCxnSpPr>
        <p:spPr>
          <a:xfrm>
            <a:off x="3006087" y="1322435"/>
            <a:ext cx="0" cy="50828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E897DB3-A896-364C-BD3B-C27396EE3E87}"/>
              </a:ext>
            </a:extLst>
          </p:cNvPr>
          <p:cNvCxnSpPr/>
          <p:nvPr/>
        </p:nvCxnSpPr>
        <p:spPr>
          <a:xfrm>
            <a:off x="6012160" y="1322435"/>
            <a:ext cx="0" cy="50828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7482C87-4B64-1449-B928-94D71B83A675}"/>
              </a:ext>
            </a:extLst>
          </p:cNvPr>
          <p:cNvSpPr txBox="1"/>
          <p:nvPr/>
        </p:nvSpPr>
        <p:spPr>
          <a:xfrm>
            <a:off x="307136" y="691712"/>
            <a:ext cx="603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Reached ultimate current in both dipoles in standalone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xmlns="" id="{7A2BA25D-91D2-DF4D-8C3B-44D778DCEF0B}"/>
              </a:ext>
            </a:extLst>
          </p:cNvPr>
          <p:cNvSpPr txBox="1">
            <a:spLocks/>
          </p:cNvSpPr>
          <p:nvPr/>
        </p:nvSpPr>
        <p:spPr>
          <a:xfrm>
            <a:off x="3198824" y="1413900"/>
            <a:ext cx="2741328" cy="95103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585">
              <a:lnSpc>
                <a:spcPct val="80000"/>
              </a:lnSpc>
              <a:buFont typeface="Wingdings" charset="2"/>
              <a:buNone/>
            </a:pPr>
            <a:r>
              <a:rPr lang="en-US" sz="1600" u="sng" dirty="0">
                <a:solidFill>
                  <a:schemeClr val="tx1"/>
                </a:solidFill>
              </a:rPr>
              <a:t>Combined powering Q2&amp;Q4</a:t>
            </a:r>
          </a:p>
          <a:p>
            <a:pPr marL="457189" indent="-457189" defTabSz="609585">
              <a:lnSpc>
                <a:spcPct val="80000"/>
              </a:lnSpc>
            </a:pPr>
            <a:r>
              <a:rPr lang="en-US" dirty="0">
                <a:solidFill>
                  <a:schemeClr val="tx1"/>
                </a:solidFill>
              </a:rPr>
              <a:t>MCBXFB01:</a:t>
            </a:r>
          </a:p>
          <a:p>
            <a:pPr marL="0" indent="0" defTabSz="609585">
              <a:lnSpc>
                <a:spcPct val="80000"/>
              </a:lnSpc>
              <a:buFont typeface="Wingdings" charset="2"/>
              <a:buNone/>
            </a:pPr>
            <a:r>
              <a:rPr lang="en-GB" sz="1400" dirty="0">
                <a:solidFill>
                  <a:schemeClr val="tx1"/>
                </a:solidFill>
              </a:rPr>
              <a:t>1 quench to reach nominal in Q2</a:t>
            </a:r>
          </a:p>
          <a:p>
            <a:pPr marL="0" indent="0" defTabSz="609585">
              <a:lnSpc>
                <a:spcPct val="80000"/>
              </a:lnSpc>
              <a:buFont typeface="Wingdings" charset="2"/>
              <a:buNone/>
            </a:pPr>
            <a:r>
              <a:rPr lang="en-GB" sz="1400" dirty="0">
                <a:solidFill>
                  <a:schemeClr val="tx1"/>
                </a:solidFill>
              </a:rPr>
              <a:t>1 quench while verification in Q4</a:t>
            </a:r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xmlns="" id="{7AECFD99-A87C-7341-80C6-D20B430E0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582147"/>
              </p:ext>
            </p:extLst>
          </p:nvPr>
        </p:nvGraphicFramePr>
        <p:xfrm>
          <a:off x="3203849" y="2795679"/>
          <a:ext cx="251409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033">
                  <a:extLst>
                    <a:ext uri="{9D8B030D-6E8A-4147-A177-3AD203B41FA5}">
                      <a16:colId xmlns:a16="http://schemas.microsoft.com/office/drawing/2014/main" xmlns="" val="145807988"/>
                    </a:ext>
                  </a:extLst>
                </a:gridCol>
                <a:gridCol w="838033">
                  <a:extLst>
                    <a:ext uri="{9D8B030D-6E8A-4147-A177-3AD203B41FA5}">
                      <a16:colId xmlns:a16="http://schemas.microsoft.com/office/drawing/2014/main" xmlns="" val="4231476440"/>
                    </a:ext>
                  </a:extLst>
                </a:gridCol>
                <a:gridCol w="838033">
                  <a:extLst>
                    <a:ext uri="{9D8B030D-6E8A-4147-A177-3AD203B41FA5}">
                      <a16:colId xmlns:a16="http://schemas.microsoft.com/office/drawing/2014/main" xmlns="" val="1075574857"/>
                    </a:ext>
                  </a:extLst>
                </a:gridCol>
              </a:tblGrid>
              <a:tr h="325120">
                <a:tc gridSpan="3">
                  <a:txBody>
                    <a:bodyPr/>
                    <a:lstStyle/>
                    <a:p>
                      <a:r>
                        <a:rPr lang="es-ES" sz="1300" dirty="0"/>
                        <a:t>Training </a:t>
                      </a:r>
                      <a:r>
                        <a:rPr lang="es-ES" sz="1300" dirty="0" err="1"/>
                        <a:t>quenches</a:t>
                      </a:r>
                      <a:endParaRPr lang="en-US" sz="13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6749748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ICSB01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ICSB02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OCBS01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424838821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1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-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1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839855483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78FA665-ACE0-CE4D-9AA3-C50393A61236}"/>
              </a:ext>
            </a:extLst>
          </p:cNvPr>
          <p:cNvSpPr txBox="1"/>
          <p:nvPr/>
        </p:nvSpPr>
        <p:spPr>
          <a:xfrm>
            <a:off x="3271488" y="4038377"/>
            <a:ext cx="2596656" cy="74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/>
              <a:t>MCBXFBP2a:</a:t>
            </a: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GB" sz="1400" dirty="0"/>
              <a:t>31 quenches to nominal in Q2</a:t>
            </a: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GB" sz="1400" dirty="0"/>
              <a:t>First quench at 23% of </a:t>
            </a:r>
            <a:r>
              <a:rPr lang="en-GB" sz="1400" dirty="0" err="1"/>
              <a:t>N</a:t>
            </a:r>
            <a:r>
              <a:rPr lang="en-GB" sz="1400" baseline="-25000" dirty="0" err="1"/>
              <a:t>torque</a:t>
            </a:r>
            <a:r>
              <a:rPr lang="en-GB" sz="1400" dirty="0"/>
              <a:t> </a:t>
            </a:r>
          </a:p>
        </p:txBody>
      </p:sp>
      <p:graphicFrame>
        <p:nvGraphicFramePr>
          <p:cNvPr id="17" name="Table 15">
            <a:extLst>
              <a:ext uri="{FF2B5EF4-FFF2-40B4-BE49-F238E27FC236}">
                <a16:creationId xmlns:a16="http://schemas.microsoft.com/office/drawing/2014/main" xmlns="" id="{4422851D-4639-8641-8EC2-0FF9F682A3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235530"/>
              </p:ext>
            </p:extLst>
          </p:nvPr>
        </p:nvGraphicFramePr>
        <p:xfrm>
          <a:off x="3563888" y="5027755"/>
          <a:ext cx="1697838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xmlns="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xmlns="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xmlns="" val="1075574857"/>
                    </a:ext>
                  </a:extLst>
                </a:gridCol>
              </a:tblGrid>
              <a:tr h="325120">
                <a:tc gridSpan="3">
                  <a:txBody>
                    <a:bodyPr/>
                    <a:lstStyle/>
                    <a:p>
                      <a:r>
                        <a:rPr lang="es-ES" sz="1300" dirty="0"/>
                        <a:t>Training </a:t>
                      </a:r>
                      <a:r>
                        <a:rPr lang="es-ES" sz="1300" dirty="0" err="1"/>
                        <a:t>quenches</a:t>
                      </a:r>
                      <a:endParaRPr lang="en-US" sz="13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6749748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IC4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IC5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OC3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424838821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11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18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2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839855483"/>
                  </a:ext>
                </a:extLst>
              </a:tr>
            </a:tbl>
          </a:graphicData>
        </a:graphic>
      </p:graphicFrame>
      <p:sp>
        <p:nvSpPr>
          <p:cNvPr id="18" name="Content Placeholder 4">
            <a:extLst>
              <a:ext uri="{FF2B5EF4-FFF2-40B4-BE49-F238E27FC236}">
                <a16:creationId xmlns:a16="http://schemas.microsoft.com/office/drawing/2014/main" xmlns="" id="{F49FA5A9-8025-8F4E-8019-4E55D662144B}"/>
              </a:ext>
            </a:extLst>
          </p:cNvPr>
          <p:cNvSpPr txBox="1">
            <a:spLocks/>
          </p:cNvSpPr>
          <p:nvPr/>
        </p:nvSpPr>
        <p:spPr>
          <a:xfrm>
            <a:off x="6157421" y="1413901"/>
            <a:ext cx="2843421" cy="129573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585">
              <a:lnSpc>
                <a:spcPct val="80000"/>
              </a:lnSpc>
              <a:buFont typeface="Wingdings" charset="2"/>
              <a:buNone/>
            </a:pPr>
            <a:r>
              <a:rPr lang="en-US" sz="1600" u="sng" dirty="0">
                <a:solidFill>
                  <a:schemeClr val="tx1"/>
                </a:solidFill>
              </a:rPr>
              <a:t>Combined powering Q1</a:t>
            </a:r>
          </a:p>
          <a:p>
            <a:pPr marL="457189" indent="-457189" defTabSz="609585">
              <a:lnSpc>
                <a:spcPct val="80000"/>
              </a:lnSpc>
            </a:pPr>
            <a:r>
              <a:rPr lang="en-US" dirty="0">
                <a:solidFill>
                  <a:schemeClr val="tx1"/>
                </a:solidFill>
              </a:rPr>
              <a:t>MCBXFB01:</a:t>
            </a:r>
          </a:p>
          <a:p>
            <a:pPr marL="0" indent="0" defTabSz="609585">
              <a:lnSpc>
                <a:spcPct val="80000"/>
              </a:lnSpc>
              <a:buNone/>
            </a:pPr>
            <a:r>
              <a:rPr lang="en-GB" sz="1400" dirty="0">
                <a:solidFill>
                  <a:schemeClr val="tx1"/>
                </a:solidFill>
              </a:rPr>
              <a:t>1 quench at 96 % of </a:t>
            </a:r>
            <a:r>
              <a:rPr lang="en-GB" sz="1400" dirty="0" err="1">
                <a:solidFill>
                  <a:schemeClr val="tx1"/>
                </a:solidFill>
              </a:rPr>
              <a:t>N</a:t>
            </a:r>
            <a:r>
              <a:rPr lang="en-GB" sz="1400" baseline="-25000" dirty="0" err="1">
                <a:solidFill>
                  <a:schemeClr val="tx1"/>
                </a:solidFill>
              </a:rPr>
              <a:t>torque</a:t>
            </a:r>
            <a:r>
              <a:rPr lang="en-GB" sz="1400" dirty="0">
                <a:solidFill>
                  <a:schemeClr val="tx1"/>
                </a:solidFill>
              </a:rPr>
              <a:t>  while retraining in Q1</a:t>
            </a:r>
          </a:p>
          <a:p>
            <a:pPr marL="0" indent="0" defTabSz="609585">
              <a:lnSpc>
                <a:spcPct val="80000"/>
              </a:lnSpc>
              <a:buFont typeface="Wingdings" charset="2"/>
              <a:buNone/>
            </a:pPr>
            <a:r>
              <a:rPr lang="en-GB" sz="1400" dirty="0">
                <a:solidFill>
                  <a:schemeClr val="tx1"/>
                </a:solidFill>
              </a:rPr>
              <a:t>No more ramps foreseen in the test plan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1ED1E25-9458-344D-8523-3CCD3E2EB7FC}"/>
              </a:ext>
            </a:extLst>
          </p:cNvPr>
          <p:cNvSpPr txBox="1"/>
          <p:nvPr/>
        </p:nvSpPr>
        <p:spPr>
          <a:xfrm>
            <a:off x="6106881" y="3933056"/>
            <a:ext cx="3037119" cy="96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/>
              <a:t>MCBXFBP2a:</a:t>
            </a: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GB" sz="1400" dirty="0"/>
              <a:t>22 quenches to nominal in Q2</a:t>
            </a: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GB" sz="1400" dirty="0"/>
              <a:t>First quench at 27% of </a:t>
            </a:r>
            <a:r>
              <a:rPr lang="en-GB" sz="1400" dirty="0" err="1"/>
              <a:t>N</a:t>
            </a:r>
            <a:r>
              <a:rPr lang="en-GB" sz="1400" baseline="-25000" dirty="0" err="1"/>
              <a:t>torque</a:t>
            </a:r>
            <a:r>
              <a:rPr lang="en-GB" sz="1400" dirty="0"/>
              <a:t> </a:t>
            </a: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GB" sz="1400" dirty="0"/>
              <a:t>Reached 97% of </a:t>
            </a:r>
            <a:r>
              <a:rPr lang="en-GB" sz="1400" dirty="0" err="1"/>
              <a:t>N</a:t>
            </a:r>
            <a:r>
              <a:rPr lang="en-GB" sz="1400" baseline="-25000" dirty="0" err="1"/>
              <a:t>torque</a:t>
            </a:r>
            <a:r>
              <a:rPr lang="en-GB" sz="1400" baseline="-25000" dirty="0"/>
              <a:t> </a:t>
            </a:r>
            <a:r>
              <a:rPr lang="en-GB" sz="1400" dirty="0"/>
              <a:t>in event #87</a:t>
            </a:r>
          </a:p>
        </p:txBody>
      </p:sp>
      <p:graphicFrame>
        <p:nvGraphicFramePr>
          <p:cNvPr id="20" name="Table 15">
            <a:extLst>
              <a:ext uri="{FF2B5EF4-FFF2-40B4-BE49-F238E27FC236}">
                <a16:creationId xmlns:a16="http://schemas.microsoft.com/office/drawing/2014/main" xmlns="" id="{DF3116B1-0430-9047-8483-7FCB62D027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24353"/>
              </p:ext>
            </p:extLst>
          </p:nvPr>
        </p:nvGraphicFramePr>
        <p:xfrm>
          <a:off x="6588224" y="5027755"/>
          <a:ext cx="1697838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xmlns="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xmlns="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xmlns="" val="1075574857"/>
                    </a:ext>
                  </a:extLst>
                </a:gridCol>
              </a:tblGrid>
              <a:tr h="325120">
                <a:tc gridSpan="3">
                  <a:txBody>
                    <a:bodyPr/>
                    <a:lstStyle/>
                    <a:p>
                      <a:r>
                        <a:rPr lang="es-ES" sz="1300" dirty="0"/>
                        <a:t>Training </a:t>
                      </a:r>
                      <a:r>
                        <a:rPr lang="es-ES" sz="1300" dirty="0" err="1"/>
                        <a:t>quenches</a:t>
                      </a:r>
                      <a:endParaRPr lang="en-US" sz="13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6749748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IC4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IC5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OC3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424838821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12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10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0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839855483"/>
                  </a:ext>
                </a:extLst>
              </a:tr>
            </a:tbl>
          </a:graphicData>
        </a:graphic>
      </p:graphicFrame>
      <p:graphicFrame>
        <p:nvGraphicFramePr>
          <p:cNvPr id="22" name="Table 15">
            <a:extLst>
              <a:ext uri="{FF2B5EF4-FFF2-40B4-BE49-F238E27FC236}">
                <a16:creationId xmlns:a16="http://schemas.microsoft.com/office/drawing/2014/main" xmlns="" id="{7AECFD99-A87C-7341-80C6-D20B430E0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071029"/>
              </p:ext>
            </p:extLst>
          </p:nvPr>
        </p:nvGraphicFramePr>
        <p:xfrm>
          <a:off x="6193172" y="2804615"/>
          <a:ext cx="251409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033">
                  <a:extLst>
                    <a:ext uri="{9D8B030D-6E8A-4147-A177-3AD203B41FA5}">
                      <a16:colId xmlns:a16="http://schemas.microsoft.com/office/drawing/2014/main" xmlns="" val="145807988"/>
                    </a:ext>
                  </a:extLst>
                </a:gridCol>
                <a:gridCol w="838033">
                  <a:extLst>
                    <a:ext uri="{9D8B030D-6E8A-4147-A177-3AD203B41FA5}">
                      <a16:colId xmlns:a16="http://schemas.microsoft.com/office/drawing/2014/main" xmlns="" val="4231476440"/>
                    </a:ext>
                  </a:extLst>
                </a:gridCol>
                <a:gridCol w="838033">
                  <a:extLst>
                    <a:ext uri="{9D8B030D-6E8A-4147-A177-3AD203B41FA5}">
                      <a16:colId xmlns:a16="http://schemas.microsoft.com/office/drawing/2014/main" xmlns="" val="1075574857"/>
                    </a:ext>
                  </a:extLst>
                </a:gridCol>
              </a:tblGrid>
              <a:tr h="325120">
                <a:tc gridSpan="3">
                  <a:txBody>
                    <a:bodyPr/>
                    <a:lstStyle/>
                    <a:p>
                      <a:r>
                        <a:rPr lang="es-ES" sz="1300" dirty="0"/>
                        <a:t>Training </a:t>
                      </a:r>
                      <a:r>
                        <a:rPr lang="es-ES" sz="1300" dirty="0" err="1"/>
                        <a:t>quenches</a:t>
                      </a:r>
                      <a:endParaRPr lang="en-US" sz="13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6749748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ICSB01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ICSB02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/>
                        <a:t>OCBS01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424838821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-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-</a:t>
                      </a:r>
                      <a:endParaRPr lang="en-US" sz="13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xmlns="" val="3839855483"/>
                  </a:ext>
                </a:extLst>
              </a:tr>
            </a:tbl>
          </a:graphicData>
        </a:graphic>
      </p:graphicFrame>
      <p:sp>
        <p:nvSpPr>
          <p:cNvPr id="23" name="Espace réservé du texte 3"/>
          <p:cNvSpPr>
            <a:spLocks noGrp="1"/>
          </p:cNvSpPr>
          <p:nvPr/>
        </p:nvSpPr>
        <p:spPr>
          <a:xfrm>
            <a:off x="3370498" y="6453336"/>
            <a:ext cx="5187415" cy="34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00" dirty="0"/>
              <a:t>	</a:t>
            </a:r>
            <a:r>
              <a:rPr lang="en-GB" sz="1300" dirty="0" smtClean="0"/>
              <a:t>F. Toral - 11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HL-LHC Collaboration </a:t>
            </a:r>
            <a:r>
              <a:rPr lang="en-GB" sz="1300" dirty="0"/>
              <a:t>meeting – </a:t>
            </a:r>
            <a:r>
              <a:rPr lang="en-GB" sz="1300" dirty="0" smtClean="0"/>
              <a:t>19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r>
              <a:rPr lang="en-GB" sz="13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181630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12" grpId="0"/>
      <p:bldP spid="14" grpId="0"/>
      <p:bldP spid="16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1400</Words>
  <Application>Microsoft Office PowerPoint</Application>
  <PresentationFormat>Presentación en pantalla (4:3)</PresentationFormat>
  <Paragraphs>242</Paragraphs>
  <Slides>23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Thème Office</vt:lpstr>
      <vt:lpstr>Status of nested correctors in CIEMAT</vt:lpstr>
      <vt:lpstr>Index</vt:lpstr>
      <vt:lpstr>Second test results of the second prototype</vt:lpstr>
      <vt:lpstr>Analysis of training in combined operation </vt:lpstr>
      <vt:lpstr>Fine tuning of MCBXFB01 design (I)  Modification of the inner dipole coil length</vt:lpstr>
      <vt:lpstr>Fine tuning of MCBXFB01 design (II)  Modification of the end-spacers geometry</vt:lpstr>
      <vt:lpstr>Fine tuning of MCBXFB01 design (III)  Calculations</vt:lpstr>
      <vt:lpstr>Presentación de PowerPoint</vt:lpstr>
      <vt:lpstr>MCBXFB01 power tests: training</vt:lpstr>
      <vt:lpstr>MCBXFB01 power tests: quench free region</vt:lpstr>
      <vt:lpstr>Index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Index</vt:lpstr>
      <vt:lpstr>Presentación de PowerPoint</vt:lpstr>
      <vt:lpstr>Presentación de PowerPoint</vt:lpstr>
      <vt:lpstr>Presentación de PowerPoint</vt:lpstr>
      <vt:lpstr>Thanks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2021-10-19T09:35:13Z</dcterms:modified>
</cp:coreProperties>
</file>