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77" r:id="rId2"/>
    <p:sldId id="302" r:id="rId3"/>
    <p:sldId id="303" r:id="rId4"/>
    <p:sldId id="306" r:id="rId5"/>
    <p:sldId id="274" r:id="rId6"/>
    <p:sldId id="275" r:id="rId7"/>
    <p:sldId id="292" r:id="rId8"/>
    <p:sldId id="294" r:id="rId9"/>
    <p:sldId id="299" r:id="rId10"/>
    <p:sldId id="305" r:id="rId11"/>
    <p:sldId id="298" r:id="rId12"/>
    <p:sldId id="295" r:id="rId13"/>
    <p:sldId id="296" r:id="rId14"/>
    <p:sldId id="276" r:id="rId15"/>
    <p:sldId id="285" r:id="rId16"/>
    <p:sldId id="297" r:id="rId17"/>
    <p:sldId id="286" r:id="rId18"/>
    <p:sldId id="271" r:id="rId19"/>
    <p:sldId id="310" r:id="rId20"/>
    <p:sldId id="308" r:id="rId21"/>
    <p:sldId id="301" r:id="rId22"/>
    <p:sldId id="268" r:id="rId23"/>
    <p:sldId id="263" r:id="rId24"/>
    <p:sldId id="269" r:id="rId25"/>
    <p:sldId id="307" r:id="rId26"/>
    <p:sldId id="287" r:id="rId27"/>
    <p:sldId id="272" r:id="rId28"/>
    <p:sldId id="300" r:id="rId29"/>
    <p:sldId id="289" r:id="rId30"/>
    <p:sldId id="311" r:id="rId31"/>
    <p:sldId id="312" r:id="rId32"/>
    <p:sldId id="313" r:id="rId33"/>
    <p:sldId id="281" r:id="rId34"/>
    <p:sldId id="309" r:id="rId3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83FF"/>
    <a:srgbClr val="99CC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734"/>
    <p:restoredTop sz="91743"/>
  </p:normalViewPr>
  <p:slideViewPr>
    <p:cSldViewPr>
      <p:cViewPr varScale="1">
        <p:scale>
          <a:sx n="84" d="100"/>
          <a:sy n="84" d="100"/>
        </p:scale>
        <p:origin x="-128" y="-3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E810E-4A51-4E0F-B6F9-2D9A65CE2B68}" type="datetimeFigureOut">
              <a:rPr lang="en-US" smtClean="0"/>
              <a:pPr/>
              <a:t>13.02.22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5714B-FA73-4B91-8030-9D447141FD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70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Relationship Id="rId3" Type="http://schemas.openxmlformats.org/officeDocument/2006/relationships/hyperlink" Target="mailto:kt@cern.ch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1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Espace réservé des not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171450" indent="-171450">
              <a:buFont typeface="Arial"/>
              <a:buChar char="•"/>
              <a:defRPr/>
            </a:pPr>
            <a:r>
              <a:rPr lang="en-US" sz="1200" b="0" dirty="0">
                <a:latin typeface="Helvetica"/>
              </a:rPr>
              <a:t>CERN’s mission extends beyond science: it also aims to advance the frontiers of technology, to train the next generation of scientists and engineers, and to bring nations together.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b="0" dirty="0"/>
              <a:t>Society can benefit from the result of CERN’s research and know-how which demonstrates the </a:t>
            </a:r>
            <a:r>
              <a:rPr lang="en-US" sz="1200" dirty="0">
                <a:solidFill>
                  <a:srgbClr val="434DD6"/>
                </a:solidFill>
                <a:latin typeface="Arial"/>
                <a:ea typeface="ＭＳ Ｐゴシック"/>
              </a:rPr>
              <a:t>importance of investing in basic research (also with a view to future, larger projects)</a:t>
            </a:r>
            <a:endParaRPr dirty="0"/>
          </a:p>
          <a:p>
            <a:pPr marL="285750" indent="-285750">
              <a:buFont typeface="Arial"/>
              <a:buChar char="•"/>
              <a:defRPr b="1"/>
            </a:pPr>
            <a:endParaRPr lang="en-GB" sz="1200" b="0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GB" sz="1200" b="1" dirty="0"/>
              <a:t>[Illustration]</a:t>
            </a:r>
            <a:endParaRPr lang="en-GB" sz="1200" b="0"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CERN's expertise builds broadly on three technical fields: accelerators, detectors and computing. 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Behind these three pillars of technology, lies a great number of areas of expertise: from cryogenics to ultra-high vacuums, from particle tracking and radiation monitoring to superconductivity and many more. </a:t>
            </a:r>
            <a:endParaRPr lang="en-GB" sz="1200" b="0" i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technologies and know-how associated with them </a:t>
            </a:r>
            <a:r>
              <a:rPr lang="en-GB" sz="1200" b="0" i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translate into positive impact on society </a:t>
            </a: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diverse fields ranging from medical and biomedical technologies, aerospace applications, cultural heritage and safety.</a:t>
            </a:r>
            <a:r>
              <a:rPr lang="en-GB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sz="1200" b="0" i="0" dirty="0">
              <a:latin typeface="Helvetica Neue"/>
              <a:ea typeface="Helvetica Neue"/>
              <a:cs typeface="Helvetica Neue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Font typeface="Arial"/>
              <a:buNone/>
              <a:defRPr/>
            </a:pPr>
            <a:endParaRPr lang="fr-CH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0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lnSpcReduction="10000"/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1"/>
              <a:t>[From left to right]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1)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 3D colour X-rays made possible with CERN detector technology (Medipix3 is a CMOS pixel detector readout chip designed to be connected to a segmented semiconductor sensor): https://home.cern/news/news/knowledge-sharing/new-3d-colour-x-rays-made-possible-cern-technology 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2) CERN partnered with a local hospital to develop an </a:t>
            </a:r>
            <a:r>
              <a:rPr lang="en-US" sz="1200" b="0"/>
              <a:t>i</a:t>
            </a:r>
            <a:r>
              <a:rPr lang="en-US"/>
              <a:t>nnovative radiotherapy facility (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FLASH radiotherapy with electrons</a:t>
            </a:r>
            <a:r>
              <a:rPr lang="en-US"/>
              <a:t>) based on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Compact Linear Collider (CLIC)</a:t>
            </a:r>
            <a:r>
              <a:rPr lang="en-US"/>
              <a:t> technology: https://home.cern/news/news/knowledge-sharing/cern-and-lausanne-university-hospital-collaborate-pioneering-new-cancer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/>
              <a:t>3)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CERN’s Timepix particle detector, microchips developed for detectors at the LHC, helped unravel the secret of a long-lost painting by the great Renaissance master, Raphael (The Madonna and Child): </a:t>
            </a:r>
            <a:r>
              <a:rPr lang="en-US"/>
              <a:t>https://medipix.web.cern.ch/news/news/timepix/cern-technology-helps-rediscover-lost-painting-raphael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4) A global air monitoring network which aims to provide an end to end solution to generate, validate, analyze and record air quality data made possible with the help of </a:t>
            </a:r>
            <a:r>
              <a:rPr lang="en-US" sz="1200" b="0" i="0" u="none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 data acquisition framework developed at CERN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The project's ambition is to provide city and public health administrators, industry as well as citizens with accurate, timely and easy to understand information about air quality:  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https://kt.cern/article/cern-air-quality-data-analysis-spin-raises-12-million-euros-funding</a:t>
            </a:r>
            <a:endParaRPr sz="120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8BCC6D2-7F7E-F6A1-F413-3C044C14EF98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0428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fontScale="92500" lnSpcReduction="20000"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dedicated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Knowledge Transfer (KT) group </a:t>
            </a:r>
            <a:r>
              <a:rPr lang="en-US" dirty="0"/>
              <a:t>in the Industry, Procurement and Knowledge Transfer Department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 f</a:t>
            </a: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acilitates knowledge transfer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at CERN. The group aims to engage with experts in science, technology and industry in order to create opportunities for the transfer of CERN’s technology and know-how. </a:t>
            </a:r>
            <a:endParaRPr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If your work could be applied outside of particle physics, do not hesitate to contact the KT group</a:t>
            </a:r>
            <a:r>
              <a:rPr lang="en-GB" dirty="0"/>
              <a:t>: </a:t>
            </a:r>
            <a:r>
              <a:rPr lang="en-GB" u="sng" dirty="0">
                <a:hlinkClick r:id="rId3" tooltip="mailto:kt@cern.ch"/>
              </a:rPr>
              <a:t>kt@cern.ch</a:t>
            </a:r>
            <a:endParaRPr lang="en-GB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1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 dirty="0"/>
              <a:t>CERN’s Knowledge Transfer group can help you: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/>
              <a:t>take your technology from the laboratory to the market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navigate your start-up journey beyond CERN </a:t>
            </a:r>
            <a:endParaRPr lang="en-US" dirty="0"/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/>
              <a:t>11 Entrepreneurship Meet-Ups in 2020</a:t>
            </a:r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/>
              <a:t>9 Business Incubation </a:t>
            </a:r>
            <a:r>
              <a:rPr lang="en-US" sz="1200" b="0" dirty="0" err="1"/>
              <a:t>Centres</a:t>
            </a:r>
            <a:r>
              <a:rPr lang="en-US" sz="1200" b="0" dirty="0"/>
              <a:t> (BICs) in CERN Member States </a:t>
            </a:r>
            <a:endParaRPr lang="en-US" dirty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6 start-ups accepted into BICs in 2020</a:t>
            </a:r>
            <a:endParaRPr lang="en-US" dirty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Entrepreneurship training </a:t>
            </a:r>
            <a:r>
              <a:rPr lang="en-US" sz="1200" b="0" dirty="0" err="1"/>
              <a:t>programmes</a:t>
            </a:r>
            <a:endParaRPr lang="en-US"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/>
              <a:t>train in business, entrepreneurship and intellectual property</a:t>
            </a:r>
            <a:endParaRPr dirty="0"/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b="0" i="1" dirty="0"/>
              <a:t> </a:t>
            </a:r>
            <a:r>
              <a:rPr lang="en-US" b="0" dirty="0"/>
              <a:t>A variety of training courses to help CERN personnel in their knowledge transfer journey are </a:t>
            </a:r>
            <a:r>
              <a:rPr lang="en-US" b="0" dirty="0" err="1"/>
              <a:t>organised</a:t>
            </a:r>
            <a:r>
              <a:rPr lang="en-US" b="0" dirty="0"/>
              <a:t> by the KT group</a:t>
            </a:r>
            <a:r>
              <a:rPr lang="en-US" b="0" baseline="0" dirty="0"/>
              <a:t> e.g. </a:t>
            </a:r>
            <a:r>
              <a:rPr lang="en-US" b="0" dirty="0"/>
              <a:t>'Finding Happiness in Patent Information Databases',  'Introduction to Knowledge Transfer Tools' , 'Drafting Clearer Contracts'</a:t>
            </a:r>
            <a:endParaRPr lang="en-US" b="0" i="1" dirty="0">
              <a:solidFill>
                <a:schemeClr val="accent1"/>
              </a:solidFill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find resources to develop projects with a positive impact on society</a:t>
            </a:r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dirty="0"/>
              <a:t>KT and Medical Applications funds for CERN personnel:</a:t>
            </a:r>
            <a:r>
              <a:rPr lang="en-US" sz="1200" b="0" dirty="0"/>
              <a:t> </a:t>
            </a:r>
            <a:endParaRPr lang="en-US" dirty="0"/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~ 1.3 MCHF/year |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10 projects funded in 2020 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100 projects since 2011</a:t>
            </a:r>
            <a:endParaRPr lang="en-US" sz="1200" b="0" dirty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dirty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/>
              <a:t>L</a:t>
            </a:r>
            <a:r>
              <a:rPr lang="en-US" b="0" dirty="0"/>
              <a:t>earn more about knowledge-transfer by visiting </a:t>
            </a:r>
            <a:r>
              <a:rPr lang="en-US" b="0" dirty="0" err="1"/>
              <a:t>kt.cern</a:t>
            </a:r>
            <a:r>
              <a:rPr lang="en-US" b="0" dirty="0"/>
              <a:t> </a:t>
            </a:r>
            <a:endParaRPr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24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884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EB854E-987A-8C41-AFDE-3D82A02CA39E}" type="slidenum">
              <a:rPr lang="en-GB"/>
              <a:pPr/>
              <a:t>5</a:t>
            </a:fld>
            <a:endParaRPr lang="en-GB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4730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84AED7-AE32-9447-885A-A5349C80AD37}" type="slidenum">
              <a:rPr lang="en-GB"/>
              <a:pPr/>
              <a:t>6</a:t>
            </a:fld>
            <a:endParaRPr lang="en-GB"/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5E7909A-99AA-644A-B6FF-E5DE9B835504}" type="slidenum">
              <a:rPr lang="en-GB" sz="1200"/>
              <a:pPr algn="r"/>
              <a:t>6</a:t>
            </a:fld>
            <a:endParaRPr lang="en-GB" sz="1200"/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282723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463DB0-E57E-2A47-8428-6117AF72A66A}" type="slidenum">
              <a:rPr lang="en-GB"/>
              <a:pPr/>
              <a:t>14</a:t>
            </a:fld>
            <a:endParaRPr lang="en-GB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0732BC5-6EFE-B646-91E3-E64A8C0FECBE}" type="slidenum">
              <a:rPr lang="en-GB" sz="1200"/>
              <a:pPr algn="r"/>
              <a:t>14</a:t>
            </a:fld>
            <a:endParaRPr lang="en-GB" sz="120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5669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/>
              <a:pPr/>
              <a:t>15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54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0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24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EBADD1D-1864-AC46-B778-171961A8D4A9}" type="slidenum">
              <a:rPr lang="en-US" sz="1300" smtClean="0">
                <a:latin typeface="Times New Roman" charset="0"/>
              </a:rPr>
              <a:pPr>
                <a:defRPr/>
              </a:pPr>
              <a:t>29</a:t>
            </a:fld>
            <a:endParaRPr lang="en-US" sz="1300">
              <a:latin typeface="Times New Roman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701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677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8901" y="152400"/>
            <a:ext cx="26035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2" y="152400"/>
            <a:ext cx="7613649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25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208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8174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4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13.02.22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015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13.02.22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89930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9389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4" y="1295400"/>
            <a:ext cx="508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285" y="1295400"/>
            <a:ext cx="5082116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52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29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23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4636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95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07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087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jpe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7085" y="1295400"/>
            <a:ext cx="1036531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400800"/>
            <a:ext cx="447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59900" y="62865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000" y="6324601"/>
            <a:ext cx="7112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422400" y="6324600"/>
            <a:ext cx="9652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9357784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ea typeface="ＭＳ Ｐゴシック" charset="-128"/>
              <a:cs typeface="ＭＳ Ｐゴシック" pitchFamily="-112" charset="-128"/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 userDrawn="1"/>
        </p:nvPicPr>
        <p:blipFill>
          <a:blip r:embed="rId18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7" y="6285594"/>
            <a:ext cx="658493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91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1" r:id="rId12"/>
    <p:sldLayoutId id="2147483673" r:id="rId13"/>
    <p:sldLayoutId id="2147483674" r:id="rId14"/>
    <p:sldLayoutId id="2147483675" r:id="rId15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jpeg"/><Relationship Id="rId6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8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tiff"/><Relationship Id="rId5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0.jpeg"/><Relationship Id="rId3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4" Type="http://schemas.openxmlformats.org/officeDocument/2006/relationships/image" Target="../media/image70.png"/><Relationship Id="rId5" Type="http://schemas.openxmlformats.org/officeDocument/2006/relationships/image" Target="../media/image71.jpg"/><Relationship Id="rId6" Type="http://schemas.openxmlformats.org/officeDocument/2006/relationships/image" Target="../media/image72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5" Type="http://schemas.openxmlformats.org/officeDocument/2006/relationships/image" Target="../media/image75.jpg"/><Relationship Id="rId6" Type="http://schemas.openxmlformats.org/officeDocument/2006/relationships/hyperlink" Target="mailto:kt@cern.ch" TargetMode="External"/><Relationship Id="rId7" Type="http://schemas.openxmlformats.org/officeDocument/2006/relationships/hyperlink" Target="https://kt.cern/" TargetMode="External"/><Relationship Id="rId8" Type="http://schemas.openxmlformats.org/officeDocument/2006/relationships/image" Target="../media/image76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jpeg"/><Relationship Id="rId10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jpeg"/><Relationship Id="rId7" Type="http://schemas.openxmlformats.org/officeDocument/2006/relationships/image" Target="../media/image20.png"/><Relationship Id="rId8" Type="http://schemas.openxmlformats.org/officeDocument/2006/relationships/image" Target="../media/image21.jpeg"/><Relationship Id="rId9" Type="http://schemas.openxmlformats.org/officeDocument/2006/relationships/image" Target="../media/image22.jpeg"/><Relationship Id="rId10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905000"/>
            <a:ext cx="7772400" cy="1500187"/>
          </a:xfrm>
        </p:spPr>
        <p:txBody>
          <a:bodyPr/>
          <a:lstStyle/>
          <a:p>
            <a:pPr algn="ctr">
              <a:spcAft>
                <a:spcPts val="1200"/>
              </a:spcAft>
            </a:pPr>
            <a:r>
              <a:rPr lang="en-US" sz="3600" dirty="0">
                <a:solidFill>
                  <a:schemeClr val="accent1"/>
                </a:solidFill>
              </a:rPr>
              <a:t>The CERN Scientific Program</a:t>
            </a:r>
            <a:br>
              <a:rPr lang="en-US" sz="3600" dirty="0">
                <a:solidFill>
                  <a:schemeClr val="accent1"/>
                </a:solidFill>
              </a:rPr>
            </a:br>
            <a:endParaRPr lang="en-US" sz="3600" dirty="0">
              <a:solidFill>
                <a:schemeClr val="accent1"/>
              </a:solidFill>
            </a:endParaRPr>
          </a:p>
          <a:p>
            <a:pPr algn="ctr">
              <a:spcAft>
                <a:spcPts val="1200"/>
              </a:spcAft>
            </a:pPr>
            <a:r>
              <a:rPr lang="en-US" sz="24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 tour around the laboratory</a:t>
            </a:r>
          </a:p>
          <a:p>
            <a:pPr algn="ctr"/>
            <a:endParaRPr lang="en-US" sz="2400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45508" y="3505201"/>
            <a:ext cx="744626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is the </a:t>
            </a:r>
            <a:r>
              <a:rPr lang="en-US" sz="2000" dirty="0">
                <a:solidFill>
                  <a:srgbClr val="FFFF00"/>
                </a:solidFill>
                <a:latin typeface="Helvetica Neue" charset="0"/>
                <a:ea typeface="Helvetica Neue" charset="0"/>
                <a:cs typeface="Helvetica Neue" charset="0"/>
              </a:rPr>
              <a:t>largest</a:t>
            </a:r>
            <a:r>
              <a:rPr lang="en-US" sz="2000" dirty="0">
                <a:solidFill>
                  <a:srgbClr val="FFFF00"/>
                </a:solidFill>
              </a:rPr>
              <a:t> laboratory in the world for particle physics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has the world’s highest energy accelerator (the LHC)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has a very broad scientific program   </a:t>
            </a:r>
            <a:endParaRPr lang="en-GB" sz="2000"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2362200" y="4419601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400" kern="0" dirty="0">
                <a:solidFill>
                  <a:srgbClr val="92D050"/>
                </a:solidFill>
                <a:latin typeface="+mn-lt"/>
              </a:rPr>
              <a:t>Experimental Physics Department (EP)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2000" i="1" kern="0" dirty="0" smtClean="0">
                <a:solidFill>
                  <a:srgbClr val="92D050"/>
                </a:solidFill>
                <a:latin typeface="+mn-lt"/>
              </a:rPr>
              <a:t>Richard Hawkings, slides from Manfred </a:t>
            </a:r>
            <a:r>
              <a:rPr lang="en-US" sz="2000" i="1" kern="0" dirty="0" err="1">
                <a:solidFill>
                  <a:srgbClr val="92D050"/>
                </a:solidFill>
                <a:latin typeface="+mn-lt"/>
              </a:rPr>
              <a:t>Krammer</a:t>
            </a:r>
            <a:endParaRPr lang="en-US" sz="2000" i="1" kern="0" dirty="0">
              <a:solidFill>
                <a:srgbClr val="92D05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52600" y="762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US" sz="3600" kern="0" dirty="0">
                <a:solidFill>
                  <a:srgbClr val="FFFF00"/>
                </a:solidFill>
              </a:rPr>
              <a:t>Research in Particle Physics needs: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52801" y="1447801"/>
            <a:ext cx="2066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Theories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9315" y="4449423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69316" y="2668479"/>
            <a:ext cx="50962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Experiments - Computing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69315" y="2054819"/>
            <a:ext cx="53014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Accelerators - Engineering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69316" y="3252367"/>
            <a:ext cx="18165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9315" y="3884314"/>
            <a:ext cx="156805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6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69316" y="4953000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rgbClr val="FFFF00"/>
                </a:solidFill>
              </a:rPr>
              <a:t>People</a:t>
            </a:r>
          </a:p>
        </p:txBody>
      </p:sp>
    </p:spTree>
    <p:extLst>
      <p:ext uri="{BB962C8B-B14F-4D97-AF65-F5344CB8AC3E}">
        <p14:creationId xmlns:p14="http://schemas.microsoft.com/office/powerpoint/2010/main" val="705178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C8C705C5-C79D-324D-9169-068C0CBC9D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00" y="3295650"/>
            <a:ext cx="660400" cy="2667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0" y="-24384"/>
            <a:ext cx="12192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120654"/>
            <a:ext cx="8229600" cy="762000"/>
          </a:xfrm>
        </p:spPr>
        <p:txBody>
          <a:bodyPr/>
          <a:lstStyle/>
          <a:p>
            <a:r>
              <a:rPr lang="en-US">
                <a:solidFill>
                  <a:srgbClr val="0070C0"/>
                </a:solidFill>
              </a:rPr>
              <a:t>CERN Accelerators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1023627"/>
            <a:ext cx="9321800" cy="5725145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81644DB2-7215-5E46-9599-45B2588640F7}"/>
              </a:ext>
            </a:extLst>
          </p:cNvPr>
          <p:cNvGrpSpPr/>
          <p:nvPr/>
        </p:nvGrpSpPr>
        <p:grpSpPr>
          <a:xfrm>
            <a:off x="4876800" y="5651956"/>
            <a:ext cx="574196" cy="215444"/>
            <a:chOff x="457200" y="5029200"/>
            <a:chExt cx="574196" cy="215444"/>
          </a:xfrm>
        </p:grpSpPr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1CE28B0E-CD32-8443-9D77-948A6C3C9AF6}"/>
                </a:ext>
              </a:extLst>
            </p:cNvPr>
            <p:cNvSpPr/>
            <p:nvPr/>
          </p:nvSpPr>
          <p:spPr bwMode="auto">
            <a:xfrm>
              <a:off x="457200" y="5029200"/>
              <a:ext cx="574196" cy="21544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="" xmlns:a16="http://schemas.microsoft.com/office/drawing/2014/main" id="{60E50A62-FB86-A14B-866A-EC1EA0C9C86A}"/>
                </a:ext>
              </a:extLst>
            </p:cNvPr>
            <p:cNvSpPr txBox="1"/>
            <p:nvPr/>
          </p:nvSpPr>
          <p:spPr>
            <a:xfrm>
              <a:off x="457200" y="5029200"/>
              <a:ext cx="574196" cy="215444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59C3B5A5-F168-8D41-9BF8-EEADB3975E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00" y="3295650"/>
            <a:ext cx="660400" cy="266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C06CD50B-07B6-A548-A7D5-CA8489C11A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00" y="3295650"/>
            <a:ext cx="6604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533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Tunnel_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2238" y="1808164"/>
            <a:ext cx="9144000" cy="504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The Large Hadron Collider</a:t>
            </a:r>
            <a:endParaRPr lang="en-GB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1524000" y="6858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Search for the Higgs Boson, study Standard Model particles and search for physics beyond the Standard Model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>
                <a:solidFill>
                  <a:schemeClr val="accent1"/>
                </a:solidFill>
              </a:rPr>
              <a:t>Exploration of a new energy frontier in p-p and </a:t>
            </a:r>
            <a:r>
              <a:rPr lang="en-GB" sz="2000" dirty="0" err="1">
                <a:solidFill>
                  <a:schemeClr val="accent1"/>
                </a:solidFill>
              </a:rPr>
              <a:t>Pb-Pb</a:t>
            </a:r>
            <a:r>
              <a:rPr lang="en-GB" sz="2000" dirty="0">
                <a:solidFill>
                  <a:schemeClr val="accent1"/>
                </a:solidFill>
              </a:rPr>
              <a:t> collisions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endParaRPr lang="en-GB" sz="2000" dirty="0">
              <a:solidFill>
                <a:srgbClr val="FFFFFF"/>
              </a:solidFill>
              <a:latin typeface="Helvetic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-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24000" y="0"/>
            <a:ext cx="9300576" cy="685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" name="Oval 1"/>
          <p:cNvSpPr/>
          <p:nvPr/>
        </p:nvSpPr>
        <p:spPr>
          <a:xfrm>
            <a:off x="7031183" y="51377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035797" y="5051138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551226" y="35756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233226" y="1969986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77550" y="160065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CMS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9062" y="4687338"/>
            <a:ext cx="9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ATLAS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68721" y="329819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LHCb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72005" y="4681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ALICE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524000" y="541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Experiments at the LHC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459182" y="5920400"/>
            <a:ext cx="6684818" cy="55660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2459182" y="5966801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+ TOTEM,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LHCf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MoEDAL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FASER, SND@LHC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7280564" y="5334431"/>
            <a:ext cx="4212669" cy="1463367"/>
            <a:chOff x="7280564" y="5334431"/>
            <a:chExt cx="4212669" cy="1463367"/>
          </a:xfrm>
        </p:grpSpPr>
        <p:sp>
          <p:nvSpPr>
            <p:cNvPr id="14" name="Oval 13"/>
            <p:cNvSpPr/>
            <p:nvPr/>
          </p:nvSpPr>
          <p:spPr bwMode="auto">
            <a:xfrm>
              <a:off x="7280564" y="5890601"/>
              <a:ext cx="2092036" cy="66259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6" name="Rounded Rectangle 15"/>
            <p:cNvSpPr/>
            <p:nvPr/>
          </p:nvSpPr>
          <p:spPr bwMode="auto">
            <a:xfrm>
              <a:off x="7655861" y="5334431"/>
              <a:ext cx="3837372" cy="526691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705016" y="5384812"/>
              <a:ext cx="37882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</a:rPr>
                <a:t>New! Approved in March 2021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57588" y="5966801"/>
              <a:ext cx="176522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>
                  <a:solidFill>
                    <a:srgbClr val="FF0000"/>
                  </a:solidFill>
                  <a:latin typeface="Helvetica" pitchFamily="-112" charset="0"/>
                </a:rPr>
                <a:t>SND@LHC</a:t>
              </a:r>
            </a:p>
            <a:p>
              <a:endParaRPr lang="en-GB" sz="2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5560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1524000" y="3505200"/>
            <a:ext cx="9144000" cy="45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en-GB" sz="2600" dirty="0">
              <a:solidFill>
                <a:srgbClr val="FCF933"/>
              </a:solidFill>
            </a:endParaRPr>
          </a:p>
        </p:txBody>
      </p:sp>
      <p:pic>
        <p:nvPicPr>
          <p:cNvPr id="23587" name="Picture 79" descr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58025" y="3855536"/>
            <a:ext cx="3946007" cy="279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3" name="Picture 86" descr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24600" y="3923810"/>
            <a:ext cx="3538581" cy="262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6" name="Picture 94" descr="0511013_0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7979" y="1325939"/>
            <a:ext cx="3796097" cy="2529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Experiments at the LHC</a:t>
            </a:r>
            <a:endParaRPr lang="en-GB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5236" y="653833"/>
            <a:ext cx="3437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Four major </a:t>
            </a:r>
            <a:r>
              <a:rPr lang="fr-CH" sz="24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experiments</a:t>
            </a:r>
            <a:endParaRPr lang="en-GB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981" y="1337966"/>
            <a:ext cx="3955256" cy="247203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370443" y="1441908"/>
            <a:ext cx="755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sz="2000" dirty="0"/>
          </a:p>
        </p:txBody>
      </p:sp>
      <p:sp>
        <p:nvSpPr>
          <p:cNvPr id="23" name="Rectangle 22"/>
          <p:cNvSpPr/>
          <p:nvPr/>
        </p:nvSpPr>
        <p:spPr>
          <a:xfrm>
            <a:off x="10218710" y="1354360"/>
            <a:ext cx="980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10183150" y="4061662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3201" y="4066430"/>
            <a:ext cx="2099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	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Dedicated to heavy ion physics</a:t>
            </a:r>
            <a:b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</a:b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~ 1 month/year </a:t>
            </a:r>
          </a:p>
          <a:p>
            <a:r>
              <a:rPr lang="en-US" sz="1600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Arial Hebrew" charset="-79"/>
                <a:cs typeface="Arial"/>
              </a:rPr>
              <a:t>Pb-Pb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Arial Hebrew" charset="-79"/>
                <a:cs typeface="Arial"/>
              </a:rPr>
              <a:t> collisions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06651" y="4685966"/>
            <a:ext cx="19805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Dedicated to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flavour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physics (b and c quarks)  </a:t>
            </a:r>
            <a:endParaRPr lang="en-GB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4551" y="228600"/>
            <a:ext cx="8520112" cy="533400"/>
          </a:xfrm>
          <a:effectLst/>
        </p:spPr>
        <p:txBody>
          <a:bodyPr/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E</a:t>
            </a: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xperiments at the LHC</a:t>
            </a:r>
            <a:endParaRPr lang="en-GB" sz="3600" i="1" dirty="0">
              <a:solidFill>
                <a:srgbClr val="0070C0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213714" y="4664600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76462" y="4570071"/>
            <a:ext cx="2481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23" name="Picture 22" descr="CMSg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143" y="2477387"/>
            <a:ext cx="2941057" cy="1988609"/>
          </a:xfrm>
          <a:prstGeom prst="rect">
            <a:avLst/>
          </a:prstGeom>
        </p:spPr>
      </p:pic>
      <p:pic>
        <p:nvPicPr>
          <p:cNvPr id="26" name="Picture 25" descr="ATLAS_Higgs_4e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553"/>
          <a:stretch/>
        </p:blipFill>
        <p:spPr>
          <a:xfrm>
            <a:off x="5792344" y="2477387"/>
            <a:ext cx="2303332" cy="1988609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05694" y="767190"/>
            <a:ext cx="10019506" cy="142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SzPct val="75000"/>
              <a:defRPr/>
            </a:pPr>
            <a:r>
              <a:rPr lang="en-US" sz="22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Brilliant performance of the LHC, the experiments and the Grid computing: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Run1</a:t>
            </a:r>
            <a:r>
              <a:rPr lang="en-US" sz="22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US" sz="22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2010-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2012: </a:t>
            </a:r>
            <a:r>
              <a:rPr lang="en-US" sz="22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7– 8 TeV      Run2 2015-2018: </a:t>
            </a:r>
            <a:r>
              <a:rPr lang="en-US" sz="22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 TeV </a:t>
            </a: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Preparing for Run3 2022-</a:t>
            </a:r>
            <a:r>
              <a:rPr lang="en-US" sz="22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2025: </a:t>
            </a:r>
            <a:r>
              <a:rPr lang="en-US" sz="22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13.6 TeV </a:t>
            </a: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2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 operation approved until </a:t>
            </a:r>
            <a:r>
              <a:rPr lang="en-US" sz="2200" dirty="0" smtClean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2038 </a:t>
            </a:r>
            <a:endParaRPr lang="en-US" sz="220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986350" y="4570071"/>
            <a:ext cx="2423850" cy="2124230"/>
            <a:chOff x="2699307" y="3991777"/>
            <a:chExt cx="3015694" cy="249177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9307" y="3991777"/>
              <a:ext cx="3015694" cy="2491772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4521" y="4076700"/>
              <a:ext cx="395095" cy="495300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/>
        </p:nvSpPr>
        <p:spPr>
          <a:xfrm>
            <a:off x="1672254" y="2451203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8086137" y="2470806"/>
            <a:ext cx="898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5794535" y="4584623"/>
            <a:ext cx="4285150" cy="2166164"/>
            <a:chOff x="5794535" y="4584623"/>
            <a:chExt cx="4285150" cy="2166164"/>
          </a:xfrm>
        </p:grpSpPr>
        <p:pic>
          <p:nvPicPr>
            <p:cNvPr id="18" name="Picture 17" descr="Screen shot 2011-01-06 at 16.37.45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5794535" y="4584623"/>
              <a:ext cx="4285150" cy="2166164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119" y="6255487"/>
              <a:ext cx="2017239" cy="495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28690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gammagamma_run194108_evt564224000_ispy_3d-annotat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27384"/>
            <a:ext cx="9144000" cy="68853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023599" y="0"/>
            <a:ext cx="2409634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H</a:t>
            </a:r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60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Symbol" charset="2"/>
                <a:cs typeface="Symbol" charset="2"/>
              </a:rPr>
              <a:t>gg</a:t>
            </a:r>
            <a:endParaRPr lang="en-US" sz="4000" b="1" dirty="0"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candidate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-422276" y="-6396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05092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5996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9576" y="44625"/>
            <a:ext cx="7632848" cy="830997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July 2012: “ATLAS and CMS observe a new particle    compatible with the Higgs Boson” </a:t>
            </a:r>
          </a:p>
        </p:txBody>
      </p:sp>
      <p:pic>
        <p:nvPicPr>
          <p:cNvPr id="5" name="Picture 4" descr="Figure_2b_HIggs_sig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1143001"/>
            <a:ext cx="2971800" cy="2540889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190625"/>
            <a:ext cx="2743200" cy="2631924"/>
          </a:xfrm>
          <a:prstGeom prst="rect">
            <a:avLst/>
          </a:prstGeom>
        </p:spPr>
      </p:pic>
      <p:pic>
        <p:nvPicPr>
          <p:cNvPr id="10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" t="21567" r="5921" b="38848"/>
          <a:stretch/>
        </p:blipFill>
        <p:spPr bwMode="auto">
          <a:xfrm>
            <a:off x="5073200" y="3835099"/>
            <a:ext cx="4756601" cy="293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2" t="66864" b="19667"/>
          <a:stretch/>
        </p:blipFill>
        <p:spPr bwMode="auto">
          <a:xfrm>
            <a:off x="5410200" y="5169649"/>
            <a:ext cx="2971800" cy="160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4572000"/>
            <a:ext cx="242887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1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667000"/>
            <a:ext cx="7815262" cy="7620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CERN is not </a:t>
            </a:r>
            <a:r>
              <a:rPr lang="en-US" sz="3600">
                <a:solidFill>
                  <a:srgbClr val="FFFF00"/>
                </a:solidFill>
              </a:rPr>
              <a:t>only the LHC !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advClick="0" advTm="4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81000"/>
            <a:ext cx="7815262" cy="762000"/>
          </a:xfrm>
        </p:spPr>
        <p:txBody>
          <a:bodyPr/>
          <a:lstStyle/>
          <a:p>
            <a:r>
              <a:rPr lang="en-US" sz="3200" dirty="0">
                <a:solidFill>
                  <a:srgbClr val="FFFF00"/>
                </a:solidFill>
              </a:rPr>
              <a:t>SPS: Injector for the LHC and accelerator 	 for experiments in the North Area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5486400" y="19050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7000" y="198120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In CERN </a:t>
            </a:r>
            <a:r>
              <a:rPr lang="en-GB" dirty="0" err="1">
                <a:solidFill>
                  <a:srgbClr val="FF0000"/>
                </a:solidFill>
              </a:rPr>
              <a:t>Prévessin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2898AEE6-6246-CC46-AFE1-E2245FEB2613}"/>
              </a:ext>
            </a:extLst>
          </p:cNvPr>
          <p:cNvGrpSpPr/>
          <p:nvPr/>
        </p:nvGrpSpPr>
        <p:grpSpPr>
          <a:xfrm>
            <a:off x="4800600" y="5410200"/>
            <a:ext cx="914400" cy="246221"/>
            <a:chOff x="2743200" y="5638800"/>
            <a:chExt cx="914400" cy="246221"/>
          </a:xfrm>
        </p:grpSpPr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3F043464-FC99-B34E-B403-42091A079B75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CA38652C-C000-2D43-A33C-9FBE935444F5}"/>
                </a:ext>
              </a:extLst>
            </p:cNvPr>
            <p:cNvSpPr txBox="1"/>
            <p:nvPr/>
          </p:nvSpPr>
          <p:spPr>
            <a:xfrm>
              <a:off x="2895600" y="5638800"/>
              <a:ext cx="68580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8249482"/>
      </p:ext>
    </p:extLst>
  </p:cSld>
  <p:clrMapOvr>
    <a:masterClrMapping/>
  </p:clrMapOvr>
  <p:transition xmlns:p14="http://schemas.microsoft.com/office/powerpoint/2010/main" advClick="0" advTm="4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848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-9512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CERN was founded 1954: </a:t>
            </a: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12 European States</a:t>
            </a:r>
          </a:p>
          <a:p>
            <a:pPr eaLnBrk="1" hangingPunct="1">
              <a:defRPr/>
            </a:pP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	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   		 </a:t>
            </a:r>
            <a:r>
              <a:rPr lang="en-GB" sz="3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“Science for </a:t>
            </a:r>
            <a:r>
              <a:rPr lang="en-GB" sz="360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Peace”</a:t>
            </a:r>
            <a:endParaRPr lang="en-GB" sz="10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  <a:p>
            <a:pPr eaLnBrk="1" hangingPunct="1"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Today: 23 Member States</a:t>
            </a:r>
            <a:endParaRPr lang="en-GB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831844" y="3886200"/>
            <a:ext cx="8326628" cy="2971800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Member States: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Austria, Belgium, Bulgaria, the Czech Republic, Denmark, Finland, France, Germany, Greece, Hungary,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Israel,</a:t>
            </a: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Italy, the Netherlands, Norway, Poland, Portugal, Romania,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Serbia,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Slovakia, Spain, Sweden, Switzerland and the United Kingdom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Associate Member: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Croatia, Cyprus, Estonia, India, Latvia, Lithuania, Pakistan, Slovenia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Turkey, Ukraine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Observers to Council: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Japan, Russia, United States of America; JINR, European Commission and UNESCO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33400" y="2209800"/>
            <a:ext cx="3810000" cy="1003176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2600 staff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1800 other paid personnel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12500 scientific users</a:t>
            </a:r>
          </a:p>
        </p:txBody>
      </p:sp>
    </p:spTree>
    <p:extLst>
      <p:ext uri="{BB962C8B-B14F-4D97-AF65-F5344CB8AC3E}">
        <p14:creationId xmlns:p14="http://schemas.microsoft.com/office/powerpoint/2010/main" val="2037335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Fixed Target Physics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76997" y="6096001"/>
            <a:ext cx="2398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COMPASS in North Hall</a:t>
            </a:r>
          </a:p>
          <a:p>
            <a:r>
              <a:rPr lang="en-US" b="1" dirty="0">
                <a:latin typeface="Calibri" panose="020F0502020204030204" pitchFamily="34" charset="0"/>
              </a:rPr>
              <a:t>(60 m long)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020" y="3709571"/>
            <a:ext cx="4346580" cy="30101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5800" y="1753479"/>
            <a:ext cx="11049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</a:rPr>
              <a:t>6 approved experiments:</a:t>
            </a:r>
            <a:endParaRPr lang="en-US" sz="12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NA58 (COMPASS): </a:t>
            </a:r>
            <a:r>
              <a:rPr lang="en-US" sz="1600" dirty="0" err="1">
                <a:solidFill>
                  <a:schemeClr val="accent1"/>
                </a:solidFill>
              </a:rPr>
              <a:t>muon</a:t>
            </a:r>
            <a:r>
              <a:rPr lang="en-US" sz="1600" dirty="0">
                <a:solidFill>
                  <a:schemeClr val="accent1"/>
                </a:solidFill>
              </a:rPr>
              <a:t> spin physics, hadron spectroscopy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NA61 (SHINE):  strong interaction, quark gluon plasma, neutrino and cosmic ray program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NA62:  rare K decays BR(K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→</a:t>
            </a:r>
            <a:r>
              <a:rPr lang="en-US" sz="1600" dirty="0">
                <a:solidFill>
                  <a:schemeClr val="accent1"/>
                </a:solidFill>
              </a:rPr>
              <a:t> π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nn</a:t>
            </a:r>
            <a:r>
              <a:rPr lang="en-US" sz="1600" dirty="0">
                <a:solidFill>
                  <a:schemeClr val="accent1"/>
                </a:solidFill>
              </a:rPr>
              <a:t>)</a:t>
            </a: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NA63:  electromagnetic processes in strong crystalline fields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NA64:  search for dark sectors in missing energy events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NA65 (</a:t>
            </a:r>
            <a:r>
              <a:rPr lang="en-US" sz="1600" dirty="0" err="1">
                <a:solidFill>
                  <a:schemeClr val="accent1"/>
                </a:solidFill>
              </a:rPr>
              <a:t>DsTau</a:t>
            </a:r>
            <a:r>
              <a:rPr lang="en-US" sz="1600" dirty="0">
                <a:solidFill>
                  <a:schemeClr val="accent1"/>
                </a:solidFill>
              </a:rPr>
              <a:t>): study of 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600" baseline="-250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en-US" sz="1600" dirty="0">
                <a:solidFill>
                  <a:schemeClr val="accent1"/>
                </a:solidFill>
              </a:rPr>
              <a:t> production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9443" y="3720068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Example NA62: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30" y="4089400"/>
            <a:ext cx="5598563" cy="25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800" y="956441"/>
            <a:ext cx="1104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</a:rPr>
              <a:t>Lower energy experiments at PS or SPS (in 1 - 400 GeV range) allow precision measurements and comparison with theory. Deviations can be sign of new physics at higher energies.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91000" y="243840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5"/>
                </a:solidFill>
              </a:rPr>
              <a:t>-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863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5938" y="152400"/>
            <a:ext cx="8333462" cy="762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Neutrino Platform </a:t>
            </a:r>
            <a:r>
              <a:rPr lang="en-US" sz="2400" dirty="0">
                <a:solidFill>
                  <a:srgbClr val="FFFF00"/>
                </a:solidFill>
              </a:rPr>
              <a:t>(extension of North Area)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988872"/>
            <a:ext cx="10591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Like quarks, neutrinos exist in different flavors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</a:rPr>
              <a:t>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baseline="-25000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baseline="-25000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but their </a:t>
            </a:r>
            <a:r>
              <a:rPr lang="en-US" dirty="0" err="1">
                <a:solidFill>
                  <a:srgbClr val="FF0000"/>
                </a:solidFill>
                <a:ea typeface="Arial" charset="0"/>
                <a:cs typeface="Arial" charset="0"/>
              </a:rPr>
              <a:t>flavour</a:t>
            </a: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 oscillates</a:t>
            </a:r>
            <a:r>
              <a:rPr lang="en-US" b="1" dirty="0">
                <a:solidFill>
                  <a:schemeClr val="accent1"/>
                </a:solidFill>
                <a:ea typeface="Arial" charset="0"/>
                <a:cs typeface="Arial" charset="0"/>
              </a:rPr>
              <a:t>              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             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+mj-lt"/>
              </a:rPr>
              <a:t>e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Has been studied with </a:t>
            </a:r>
            <a:r>
              <a:rPr lang="en-US" b="1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n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m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beam sent from CERN to Gran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Sasso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in Italy (CNGS).</a:t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Neutrino platform as a test area with charged beams for neutrino detectors (e.g. R&amp;D for large liquid argon detectors). The experiments will take place in the US and Japan.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995424"/>
            <a:ext cx="4267200" cy="24088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995424"/>
            <a:ext cx="4267200" cy="2392680"/>
          </a:xfrm>
          <a:prstGeom prst="rect">
            <a:avLst/>
          </a:prstGeom>
        </p:spPr>
      </p:pic>
      <p:pic>
        <p:nvPicPr>
          <p:cNvPr id="6" name="Picture 5" descr="Screen Shot 2015-12-13 at 19.01.4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799" y="5598018"/>
            <a:ext cx="3682283" cy="11837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2600" y="5598018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LBNF/DUNE in the US:</a:t>
            </a:r>
          </a:p>
        </p:txBody>
      </p:sp>
    </p:spTree>
    <p:extLst>
      <p:ext uri="{BB962C8B-B14F-4D97-AF65-F5344CB8AC3E}">
        <p14:creationId xmlns:p14="http://schemas.microsoft.com/office/powerpoint/2010/main" val="1369893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ISOLDE and </a:t>
            </a:r>
            <a:r>
              <a:rPr lang="en-US" dirty="0" err="1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8" name="Picture 7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3352800" y="46482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934200" y="41529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9C63B863-5F4F-E44E-B518-616BF1C6D212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D1521CDD-2974-C442-A4E8-3649E342B997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EE0D6D72-02E8-DC4B-BB28-231200D92E42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xmlns:p14="http://schemas.microsoft.com/office/powerpoint/2010/main" advClick="0" advTm="4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4069" y="152400"/>
            <a:ext cx="8043862" cy="762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Nuclear Physics:  ISOLDE &amp; </a:t>
            </a:r>
            <a:r>
              <a:rPr lang="en-US" dirty="0" err="1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0600" y="924560"/>
            <a:ext cx="9829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99CCFF"/>
                </a:solidFill>
              </a:rPr>
              <a:t>ISOLDE: radioactive ion beams</a:t>
            </a:r>
          </a:p>
          <a:p>
            <a:r>
              <a:rPr lang="en-US" dirty="0">
                <a:solidFill>
                  <a:schemeClr val="accent1"/>
                </a:solidFill>
              </a:rPr>
              <a:t>1000 nuclides of over 75 elements produced, about 50 experiments every year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Nuclear physics 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Fundamental interactions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Nuclear Astrophysics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Applications (Medicine, Material Science)</a:t>
            </a:r>
            <a:endParaRPr lang="en-US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2717197"/>
            <a:ext cx="62544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Over 20 Target materials: </a:t>
            </a: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  carbides, oxides, solid metals, molten metals </a:t>
            </a: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  and molten salts (U, Ta, </a:t>
            </a:r>
            <a:r>
              <a:rPr lang="en-US" dirty="0" err="1">
                <a:solidFill>
                  <a:schemeClr val="accent5"/>
                </a:solidFill>
                <a:ea typeface="Arial" charset="0"/>
                <a:cs typeface="Arial" charset="0"/>
              </a:rPr>
              <a:t>Zr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 Y, </a:t>
            </a:r>
            <a:r>
              <a:rPr lang="en-US" dirty="0" err="1">
                <a:solidFill>
                  <a:schemeClr val="accent5"/>
                </a:solidFill>
                <a:ea typeface="Arial" charset="0"/>
                <a:cs typeface="Arial" charset="0"/>
              </a:rPr>
              <a:t>Ti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 Si, …)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3 types of ion sources: surface, plasma, laser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HIE-ISOLDE (post acceleration up to 10 MeV/nucleon)</a:t>
            </a:r>
          </a:p>
          <a:p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de-AT" dirty="0"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00" y="4635608"/>
            <a:ext cx="1092146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99CCFF"/>
                </a:solidFill>
              </a:rPr>
              <a:t>nTOF</a:t>
            </a:r>
            <a:r>
              <a:rPr lang="en-US" sz="2000" b="1" dirty="0">
                <a:solidFill>
                  <a:srgbClr val="99CCFF"/>
                </a:solidFill>
              </a:rPr>
              <a:t> (neutron time-of-flight)</a:t>
            </a:r>
          </a:p>
          <a:p>
            <a:r>
              <a:rPr lang="en-US" dirty="0">
                <a:solidFill>
                  <a:schemeClr val="accent1"/>
                </a:solidFill>
              </a:rPr>
              <a:t>Neutron cross-section measurements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Astrophysics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  <a:ea typeface="Arial" charset="0"/>
                <a:cs typeface="Arial" charset="0"/>
              </a:rPr>
              <a:t>Nuclear 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  <a:ea typeface="Arial" charset="0"/>
                <a:cs typeface="Arial" charset="0"/>
              </a:rPr>
              <a:t>Medical Applications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  <a:ea typeface="Arial" charset="0"/>
                <a:cs typeface="Arial" charset="0"/>
              </a:rPr>
              <a:t>Nuclear Waste Transmutation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668106" y="1703963"/>
            <a:ext cx="4729225" cy="2565400"/>
            <a:chOff x="4406537" y="2082462"/>
            <a:chExt cx="4729225" cy="25654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6537" y="2082462"/>
              <a:ext cx="4729225" cy="25654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382000" y="2209800"/>
              <a:ext cx="718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>
                  <a:solidFill>
                    <a:schemeClr val="accent1"/>
                  </a:solidFill>
                </a:rPr>
                <a:t>MEDICIS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956" y="4586061"/>
            <a:ext cx="3088786" cy="2046272"/>
          </a:xfrm>
          <a:prstGeom prst="rect">
            <a:avLst/>
          </a:prstGeom>
        </p:spPr>
      </p:pic>
      <p:pic>
        <p:nvPicPr>
          <p:cNvPr id="17" name="Imagen 7" descr="Fig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186" y="1654415"/>
            <a:ext cx="3963616" cy="266449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643" y="4586060"/>
            <a:ext cx="3352800" cy="2046272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Antiproton &amp; Antihydrogen Physics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4343400" y="3810000"/>
            <a:ext cx="1752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xmlns:p14="http://schemas.microsoft.com/office/powerpoint/2010/main" advClick="0" advTm="4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Antiproton &amp; </a:t>
            </a:r>
            <a:r>
              <a:rPr lang="en-US" dirty="0" err="1">
                <a:solidFill>
                  <a:srgbClr val="FFFF00"/>
                </a:solidFill>
              </a:rPr>
              <a:t>Antihydrogen</a:t>
            </a:r>
            <a:r>
              <a:rPr lang="en-US" dirty="0">
                <a:solidFill>
                  <a:srgbClr val="FFFF00"/>
                </a:solidFill>
              </a:rPr>
              <a:t> Physics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0917" y="990600"/>
            <a:ext cx="9906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  <a:ea typeface="Arial" charset="0"/>
                <a:cs typeface="Arial" charset="0"/>
              </a:rPr>
              <a:t>Matter-Antimatter comparison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Test CPT invariance, the most fundamental Symmetry in relativistic quantum field theory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Test of the Weak Equivalence Principle by measuring the gravitational behavior of antimatter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Measurements of “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antihydrogen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”-like systems: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antiprotonic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helium,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positronium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,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protonium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1462302" y="385276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2"/>
          <p:cNvGrpSpPr/>
          <p:nvPr/>
        </p:nvGrpSpPr>
        <p:grpSpPr>
          <a:xfrm>
            <a:off x="8001000" y="2370650"/>
            <a:ext cx="3810000" cy="1861066"/>
            <a:chOff x="4714875" y="1295400"/>
            <a:chExt cx="4429125" cy="2105025"/>
          </a:xfrm>
        </p:grpSpPr>
        <p:pic>
          <p:nvPicPr>
            <p:cNvPr id="5" name="Picture 4" descr="aegis_1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714875" y="1295400"/>
              <a:ext cx="4429125" cy="210502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5344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 Antimatter" pitchFamily="18" charset="0"/>
                </a:rPr>
                <a:t>H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768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8637029" y="3032144"/>
              <a:ext cx="152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95600"/>
            <a:ext cx="4080216" cy="33841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0917" y="2474932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chemeClr val="accent5"/>
                </a:solidFill>
              </a:rPr>
              <a:t>The Antiproton </a:t>
            </a:r>
            <a:r>
              <a:rPr lang="de-AT" dirty="0" err="1">
                <a:solidFill>
                  <a:schemeClr val="accent5"/>
                </a:solidFill>
              </a:rPr>
              <a:t>Decelerator</a:t>
            </a:r>
            <a:r>
              <a:rPr lang="de-AT" dirty="0">
                <a:solidFill>
                  <a:schemeClr val="accent5"/>
                </a:solidFill>
              </a:rPr>
              <a:t> (AD): </a:t>
            </a:r>
            <a:r>
              <a:rPr lang="de-AT" dirty="0" err="1">
                <a:solidFill>
                  <a:schemeClr val="accent5"/>
                </a:solidFill>
              </a:rPr>
              <a:t>antiprotons</a:t>
            </a:r>
            <a:r>
              <a:rPr lang="de-AT" dirty="0">
                <a:solidFill>
                  <a:schemeClr val="accent5"/>
                </a:solidFill>
              </a:rPr>
              <a:t> at 5.3 </a:t>
            </a:r>
            <a:r>
              <a:rPr lang="de-AT" dirty="0" err="1">
                <a:solidFill>
                  <a:schemeClr val="accent5"/>
                </a:solidFill>
              </a:rPr>
              <a:t>MeV</a:t>
            </a:r>
            <a:endParaRPr lang="de-AT" dirty="0">
              <a:solidFill>
                <a:schemeClr val="accent5"/>
              </a:solidFill>
            </a:endParaRPr>
          </a:p>
          <a:p>
            <a:endParaRPr lang="de-AT" dirty="0">
              <a:solidFill>
                <a:schemeClr val="accent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68724" y="372068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>
                <a:solidFill>
                  <a:schemeClr val="accent5"/>
                </a:solidFill>
              </a:rPr>
              <a:t>ELENA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339366" y="4041898"/>
            <a:ext cx="9815701" cy="2236041"/>
            <a:chOff x="2339366" y="4041898"/>
            <a:chExt cx="9815701" cy="2236041"/>
          </a:xfrm>
        </p:grpSpPr>
        <p:grpSp>
          <p:nvGrpSpPr>
            <p:cNvPr id="11" name="Group 10"/>
            <p:cNvGrpSpPr/>
            <p:nvPr/>
          </p:nvGrpSpPr>
          <p:grpSpPr>
            <a:xfrm>
              <a:off x="2339366" y="4041898"/>
              <a:ext cx="5204434" cy="2236041"/>
              <a:chOff x="2339366" y="4041898"/>
              <a:chExt cx="5204434" cy="2236041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83339" y="4267200"/>
                <a:ext cx="2960461" cy="2010739"/>
              </a:xfrm>
              <a:prstGeom prst="rect">
                <a:avLst/>
              </a:prstGeom>
            </p:spPr>
          </p:pic>
          <p:cxnSp>
            <p:nvCxnSpPr>
              <p:cNvPr id="9" name="Straight Arrow Connector 8"/>
              <p:cNvCxnSpPr/>
              <p:nvPr/>
            </p:nvCxnSpPr>
            <p:spPr bwMode="auto">
              <a:xfrm flipH="1" flipV="1">
                <a:off x="2339366" y="4041898"/>
                <a:ext cx="2243973" cy="258001"/>
              </a:xfrm>
              <a:prstGeom prst="straightConnector1">
                <a:avLst/>
              </a:prstGeom>
              <a:solidFill>
                <a:schemeClr val="accent1"/>
              </a:solidFill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6" name="TextBox 5"/>
            <p:cNvSpPr txBox="1"/>
            <p:nvPr/>
          </p:nvSpPr>
          <p:spPr>
            <a:xfrm>
              <a:off x="7597409" y="4648200"/>
              <a:ext cx="4557658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5"/>
                  </a:solidFill>
                </a:rPr>
                <a:t>ELENA  (Extra Low Energy Antiprotons) </a:t>
              </a:r>
            </a:p>
            <a:p>
              <a:r>
                <a:rPr lang="en-GB" dirty="0">
                  <a:solidFill>
                    <a:schemeClr val="accent5"/>
                  </a:solidFill>
                </a:rPr>
                <a:t>Reduces energy of antiprotons to 100 </a:t>
              </a:r>
              <a:r>
                <a:rPr lang="en-GB" dirty="0" err="1">
                  <a:solidFill>
                    <a:schemeClr val="accent5"/>
                  </a:solidFill>
                </a:rPr>
                <a:t>keV</a:t>
              </a:r>
              <a:endParaRPr lang="en-GB" dirty="0">
                <a:solidFill>
                  <a:schemeClr val="accent5"/>
                </a:solidFill>
              </a:endParaRPr>
            </a:p>
            <a:p>
              <a:r>
                <a:rPr lang="en-GB" dirty="0">
                  <a:solidFill>
                    <a:schemeClr val="accent5"/>
                  </a:solidFill>
                </a:rPr>
                <a:t> →10-100 x larger trapping efficiency</a:t>
              </a:r>
            </a:p>
            <a:p>
              <a:r>
                <a:rPr lang="en-GB" dirty="0">
                  <a:solidFill>
                    <a:schemeClr val="accent5"/>
                  </a:solidFill>
                </a:rPr>
                <a:t> → Parallel running of experiments</a:t>
              </a:r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06215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Antiproton &amp; </a:t>
            </a:r>
            <a:r>
              <a:rPr lang="en-US" dirty="0" err="1">
                <a:solidFill>
                  <a:srgbClr val="FFFF00"/>
                </a:solidFill>
              </a:rPr>
              <a:t>Antihydrogen</a:t>
            </a:r>
            <a:r>
              <a:rPr lang="en-US" dirty="0">
                <a:solidFill>
                  <a:srgbClr val="FFFF00"/>
                </a:solidFill>
              </a:rPr>
              <a:t> Physics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8650" y="914400"/>
            <a:ext cx="424026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ea typeface="Arial" charset="0"/>
                <a:cs typeface="Arial" charset="0"/>
              </a:rPr>
              <a:t>Matter-Antimatter comparison</a:t>
            </a:r>
          </a:p>
          <a:p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Fundamental in the current theory </a:t>
            </a:r>
            <a:b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of physics: </a:t>
            </a:r>
            <a:r>
              <a:rPr lang="en-US" sz="2000" i="1" dirty="0">
                <a:solidFill>
                  <a:srgbClr val="FF0000"/>
                </a:solidFill>
                <a:ea typeface="Arial" charset="0"/>
                <a:cs typeface="Arial" charset="0"/>
              </a:rPr>
              <a:t>m = m, g = g</a:t>
            </a:r>
          </a:p>
          <a:p>
            <a:endParaRPr lang="en-US" sz="2000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rot="10800000" flipV="1">
            <a:off x="2895600" y="1676401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3657598" y="1676400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0319302" y="272509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400" y="3124200"/>
            <a:ext cx="2440449" cy="366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8743950" y="3352800"/>
            <a:ext cx="702436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AEgIS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630" y="992374"/>
            <a:ext cx="2810756" cy="20367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04804" y="2173513"/>
            <a:ext cx="529801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6 experiments:</a:t>
            </a:r>
          </a:p>
          <a:p>
            <a:endParaRPr lang="en-US" sz="1000" b="1" i="1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ASACUSA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 of exotic atoms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(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antiprotonic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Helium),  and nuclear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collision cross section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BASE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magnetic moment of the antiproton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ALPHA/ALPHA-g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 and gravity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err="1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AEgIS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spectroscopy, antimatter gravity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experiment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GBAR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antimatter gravity experiment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PUMA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transporting antiprotons from the AD to ISOLDE</a:t>
            </a:r>
            <a:endParaRPr lang="en-US" dirty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77538"/>
            <a:ext cx="2943459" cy="180733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124200"/>
            <a:ext cx="2943459" cy="17582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51460" y="312061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ASACUSA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31576" y="60198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ALPHA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53600" y="316813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5"/>
                </a:solidFill>
              </a:rPr>
              <a:t>AEgIS</a:t>
            </a:r>
            <a:endParaRPr lang="en-GB" dirty="0">
              <a:solidFill>
                <a:schemeClr val="accent5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21411" y="4774025"/>
            <a:ext cx="5150789" cy="934266"/>
            <a:chOff x="1948013" y="5928873"/>
            <a:chExt cx="5150789" cy="934266"/>
          </a:xfrm>
        </p:grpSpPr>
        <p:sp>
          <p:nvSpPr>
            <p:cNvPr id="18" name="Oval 17"/>
            <p:cNvSpPr/>
            <p:nvPr/>
          </p:nvSpPr>
          <p:spPr bwMode="auto">
            <a:xfrm>
              <a:off x="1948013" y="5928873"/>
              <a:ext cx="1461937" cy="46025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3" name="Rounded Rectangle 22"/>
            <p:cNvSpPr/>
            <p:nvPr/>
          </p:nvSpPr>
          <p:spPr bwMode="auto">
            <a:xfrm>
              <a:off x="3261430" y="6336448"/>
              <a:ext cx="3837372" cy="526691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310585" y="6386829"/>
              <a:ext cx="37882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</a:rPr>
                <a:t>New! Approved in March 2021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2215760" y="5952183"/>
              <a:ext cx="8643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Helvetica" charset="0"/>
                  <a:ea typeface="Helvetica" charset="0"/>
                  <a:cs typeface="Helvetica" charset="0"/>
                </a:rPr>
                <a:t>PUMA</a:t>
              </a:r>
              <a:endParaRPr lang="en-U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0636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PS East Hall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89" y="1173893"/>
            <a:ext cx="7730528" cy="505285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8763000" y="44958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67EF2183-CCC2-E64F-922F-1A91715563A0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FB7B72C6-D74F-464B-AE79-BD766A04585D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AC76ED49-B09B-644D-95BA-9BF93C1C3D65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xmlns:p14="http://schemas.microsoft.com/office/powerpoint/2010/main" advClick="0" advTm="4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57400" y="228601"/>
            <a:ext cx="7696200" cy="56356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Environmental Physics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626295"/>
            <a:ext cx="365760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accent1"/>
                </a:solidFill>
              </a:rPr>
              <a:t>Clouds created in a large climatic chamber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accent1"/>
                </a:solidFill>
              </a:rPr>
              <a:t>Study influence of natural and man made aerosols on the development of clouds, cosmic rays “simulated” by PS beam, 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51347"/>
            <a:ext cx="5607368" cy="3733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0382" y="928817"/>
            <a:ext cx="5925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9CCFF"/>
                </a:solidFill>
              </a:rPr>
              <a:t>CLOUD </a:t>
            </a:r>
            <a:r>
              <a:rPr lang="en-US" dirty="0">
                <a:solidFill>
                  <a:srgbClr val="99CCFF"/>
                </a:solidFill>
              </a:rPr>
              <a:t>- Study effect of cosmic rays on cloud formation</a:t>
            </a:r>
          </a:p>
          <a:p>
            <a:endParaRPr lang="de-AT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87400" y="4800600"/>
            <a:ext cx="83666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CLOUD breakthrough: </a:t>
            </a:r>
          </a:p>
          <a:p>
            <a:pPr>
              <a:spcAft>
                <a:spcPts val="0"/>
              </a:spcAft>
            </a:pPr>
            <a:endParaRPr lang="en-US" sz="1000" dirty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Cloud formation was higher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than expected in pre-industrial times and influenced by cosmic rays. 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Result important to reduce uncertainties in current climate model. 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90526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981200" y="228600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3200" b="1" i="1" kern="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647700" y="304800"/>
            <a:ext cx="10896600" cy="563563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Future accelerators and experiments at CERN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 bwMode="auto">
          <a:xfrm>
            <a:off x="647700" y="1066800"/>
            <a:ext cx="5714999" cy="5230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defRPr sz="28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9pPr>
          </a:lstStyle>
          <a:p>
            <a:pPr marL="0" indent="0">
              <a:spcAft>
                <a:spcPts val="120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LHC, and its upgrade to higher luminosity,</a:t>
            </a:r>
            <a:b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is central to CERN program for next decade(s)</a:t>
            </a: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But need to prepare for what will come after.</a:t>
            </a:r>
          </a:p>
          <a:p>
            <a:pPr marL="0" indent="0">
              <a:spcAft>
                <a:spcPts val="120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Following the Update of the European Strategy for Particle Physics in June 2020, continue with two studies: </a:t>
            </a:r>
            <a:endParaRPr lang="en-US" sz="2000" kern="0" dirty="0">
              <a:solidFill>
                <a:schemeClr val="tx2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kern="0" dirty="0">
                <a:solidFill>
                  <a:srgbClr val="FFFF00"/>
                </a:solidFill>
                <a:latin typeface="Calibri" panose="020F0502020204030204" pitchFamily="34" charset="0"/>
              </a:rPr>
              <a:t>FCC – Future Circular Collider</a:t>
            </a: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Feasibility study for a 100 km circumference machine</a:t>
            </a:r>
            <a:b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Possible first stage as an </a:t>
            </a:r>
            <a:r>
              <a:rPr lang="en-US" sz="20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2000" kern="0" baseline="30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+</a:t>
            </a:r>
            <a:r>
              <a:rPr lang="en-US" sz="20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2000" kern="0" baseline="30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- </a:t>
            </a: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collider (90-365 GeV, Higgs factory) followed by a pp collider at &gt;100 </a:t>
            </a:r>
            <a:r>
              <a:rPr lang="en-US" sz="20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TeV</a:t>
            </a: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.</a:t>
            </a:r>
          </a:p>
          <a:p>
            <a:pPr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kern="0" dirty="0">
                <a:solidFill>
                  <a:srgbClr val="FFFF00"/>
                </a:solidFill>
                <a:latin typeface="Calibri" panose="020F0502020204030204" pitchFamily="34" charset="0"/>
              </a:rPr>
              <a:t>Physics beyond Colliders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       </a:t>
            </a: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Study to explore possibilities using the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 non-collider part of the CERN accelerator    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 complex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699" y="2057400"/>
            <a:ext cx="5664946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862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EEA57F81-F423-8644-BEA4-6567E1B995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21730"/>
            <a:ext cx="8460000" cy="579666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676400" y="149823"/>
            <a:ext cx="87630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kern="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CERN attracts scientists from all over </a:t>
            </a:r>
            <a:r>
              <a:rPr lang="en-US" sz="3200" ker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the world </a:t>
            </a:r>
            <a:endParaRPr lang="en-US" sz="3200" kern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486400" y="1676400"/>
            <a:ext cx="4814138" cy="461665"/>
            <a:chOff x="5410200" y="1752600"/>
            <a:chExt cx="4814138" cy="461665"/>
          </a:xfrm>
        </p:grpSpPr>
        <p:sp>
          <p:nvSpPr>
            <p:cNvPr id="8" name="Rectangle 7"/>
            <p:cNvSpPr/>
            <p:nvPr/>
          </p:nvSpPr>
          <p:spPr bwMode="auto">
            <a:xfrm>
              <a:off x="5410200" y="1752600"/>
              <a:ext cx="4814138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38800" y="1790342"/>
              <a:ext cx="43623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~ 12.500 Users with 116 nationalities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26" y="3276600"/>
            <a:ext cx="5740400" cy="334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761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  <a:latin typeface="Helvetica"/>
              </a:rPr>
              <a:t>CERN’s mission extends beyond science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auto">
          <a:xfrm>
            <a:off x="3485227" y="6350850"/>
            <a:ext cx="717545" cy="303600"/>
          </a:xfr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13.02.22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983" y="906464"/>
            <a:ext cx="9404034" cy="528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1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4904"/>
            <a:ext cx="11380810" cy="1084261"/>
          </a:xfrm>
        </p:spPr>
        <p:txBody>
          <a:bodyPr/>
          <a:lstStyle/>
          <a:p>
            <a:pPr>
              <a:defRPr/>
            </a:pPr>
            <a:r>
              <a:rPr lang="en-GB" sz="3600" i="0" u="none" strike="noStrike" cap="none" spc="0" dirty="0">
                <a:solidFill>
                  <a:srgbClr val="FFFF00"/>
                </a:solidFill>
                <a:ea typeface="+mj-ea"/>
                <a:cs typeface="+mj-cs"/>
              </a:rPr>
              <a:t>Examples of CERN technologies with a positive impact on society</a:t>
            </a:r>
            <a:endParaRPr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299697" y="1934813"/>
            <a:ext cx="2853923" cy="1779049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CERN partnered with Lausanne Hospital to develop innovative electron radiotherapy installation</a:t>
            </a:r>
            <a:endParaRPr sz="2000" dirty="0"/>
          </a:p>
        </p:txBody>
      </p:sp>
      <p:pic>
        <p:nvPicPr>
          <p:cNvPr id="6" name="Espace réservé pour une image  18"/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tretch/>
        </p:blipFill>
        <p:spPr bwMode="auto">
          <a:xfrm>
            <a:off x="3299697" y="3713865"/>
            <a:ext cx="2853923" cy="2507194"/>
          </a:xfrm>
          <a:prstGeom prst="rect">
            <a:avLst/>
          </a:prstGeom>
        </p:spPr>
      </p:pic>
      <p:sp>
        <p:nvSpPr>
          <p:cNvPr id="9" name="Text Placeholder 7"/>
          <p:cNvSpPr>
            <a:spLocks noGrp="1"/>
          </p:cNvSpPr>
          <p:nvPr>
            <p:ph type="body" idx="20"/>
          </p:nvPr>
        </p:nvSpPr>
        <p:spPr bwMode="auto">
          <a:xfrm>
            <a:off x="209893" y="4535334"/>
            <a:ext cx="2966486" cy="1674405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New 3D colour</a:t>
            </a:r>
            <a:br>
              <a:rPr lang="en-GB" sz="2000" dirty="0"/>
            </a:br>
            <a:r>
              <a:rPr lang="en-GB" sz="2000" dirty="0"/>
              <a:t>human X-rays made possible by CERN Medipix3 technology</a:t>
            </a:r>
            <a:endParaRPr sz="2000" dirty="0"/>
          </a:p>
        </p:txBody>
      </p:sp>
      <p:pic>
        <p:nvPicPr>
          <p:cNvPr id="10" name="Espace réservé pour une image  16"/>
          <p:cNvPicPr>
            <a:picLocks noGrp="1" noChangeAspect="1"/>
          </p:cNvPicPr>
          <p:nvPr>
            <p:ph type="pic" sz="quarter" idx="21"/>
          </p:nvPr>
        </p:nvPicPr>
        <p:blipFill>
          <a:blip r:embed="rId4"/>
          <a:stretch/>
        </p:blipFill>
        <p:spPr bwMode="auto">
          <a:xfrm>
            <a:off x="210196" y="1930198"/>
            <a:ext cx="2966184" cy="2605132"/>
          </a:xfrm>
          <a:prstGeom prst="rect">
            <a:avLst/>
          </a:prstGeom>
        </p:spPr>
      </p:pic>
      <p:sp>
        <p:nvSpPr>
          <p:cNvPr id="11" name="Text Placeholder 9"/>
          <p:cNvSpPr>
            <a:spLocks noGrp="1"/>
          </p:cNvSpPr>
          <p:nvPr>
            <p:ph type="body" idx="22"/>
          </p:nvPr>
        </p:nvSpPr>
        <p:spPr bwMode="auto">
          <a:xfrm>
            <a:off x="6250276" y="4496703"/>
            <a:ext cx="2853923" cy="1751666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pPr>
              <a:defRPr/>
            </a:pPr>
            <a:r>
              <a:rPr lang="en-US" sz="2000" dirty="0"/>
              <a:t>CERN’s </a:t>
            </a:r>
            <a:r>
              <a:rPr lang="en-US" sz="2000" dirty="0" err="1"/>
              <a:t>Timepix</a:t>
            </a:r>
            <a:r>
              <a:rPr lang="en-US" sz="2000" dirty="0"/>
              <a:t> particle detectors </a:t>
            </a:r>
            <a:r>
              <a:rPr lang="en-GB" sz="2000" dirty="0"/>
              <a:t>used to unravel the secret of a long-lost painting by the great Renaissance master, Raphael</a:t>
            </a:r>
            <a:endParaRPr sz="2000" dirty="0"/>
          </a:p>
        </p:txBody>
      </p:sp>
      <p:pic>
        <p:nvPicPr>
          <p:cNvPr id="12" name="Espace réservé pour une image  20"/>
          <p:cNvPicPr>
            <a:picLocks noGrp="1" noChangeAspect="1"/>
          </p:cNvPicPr>
          <p:nvPr>
            <p:ph type="pic" sz="quarter" idx="23"/>
          </p:nvPr>
        </p:nvPicPr>
        <p:blipFill>
          <a:blip r:embed="rId5"/>
          <a:stretch/>
        </p:blipFill>
        <p:spPr bwMode="auto">
          <a:xfrm>
            <a:off x="6250881" y="1925167"/>
            <a:ext cx="2853318" cy="2532901"/>
          </a:xfrm>
          <a:prstGeom prst="rect">
            <a:avLst/>
          </a:prstGeom>
        </p:spPr>
      </p:pic>
      <p:sp>
        <p:nvSpPr>
          <p:cNvPr id="13" name="Text Placeholder 9"/>
          <p:cNvSpPr/>
          <p:nvPr/>
        </p:nvSpPr>
        <p:spPr bwMode="auto">
          <a:xfrm>
            <a:off x="9228119" y="1925166"/>
            <a:ext cx="2868660" cy="22893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36000" tIns="36000" rIns="36000" bIns="36000" rtlCol="0" anchor="ctr" anchorCtr="0">
            <a:noAutofit/>
          </a:bodyPr>
          <a:lstStyle>
            <a:lvl1pPr marL="0" indent="0" algn="ctr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21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r>
              <a:rPr lang="en-US" sz="2000"/>
              <a:t>Global air monitoring network to detect pollution built using CERN data acquisition framework</a:t>
            </a:r>
            <a:endParaRPr lang="en-US" sz="2000">
              <a:solidFill>
                <a:schemeClr val="bg2"/>
              </a:solidFill>
              <a:latin typeface="Arial"/>
              <a:ea typeface="ＭＳ Ｐゴシック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228119" y="4214486"/>
            <a:ext cx="2881708" cy="1983287"/>
          </a:xfrm>
          <a:prstGeom prst="rect">
            <a:avLst/>
          </a:prstGeom>
        </p:spPr>
      </p:pic>
      <p:sp>
        <p:nvSpPr>
          <p:cNvPr id="15" name="Espace réservé de la date 4"/>
          <p:cNvSpPr>
            <a:spLocks noGrp="1"/>
          </p:cNvSpPr>
          <p:nvPr>
            <p:ph type="dt" sz="half" idx="4294967295"/>
          </p:nvPr>
        </p:nvSpPr>
        <p:spPr bwMode="auto">
          <a:xfrm>
            <a:off x="3485227" y="6350850"/>
            <a:ext cx="717544" cy="303600"/>
          </a:xfrm>
        </p:spPr>
        <p:txBody>
          <a:bodyPr/>
          <a:lstStyle/>
          <a:p>
            <a:pPr>
              <a:defRPr/>
            </a:pPr>
            <a:fld id="{78D986AC-3191-90F1-D5B6-21D8E7004F37}" type="datetime1">
              <a:rPr lang="en-US"/>
              <a:t>13.02.22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778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329688" y="3728356"/>
            <a:ext cx="4562125" cy="25694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5050" y="3724965"/>
            <a:ext cx="4567934" cy="2569464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35051" y="1022020"/>
            <a:ext cx="4572827" cy="2572215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 bwMode="auto">
          <a:xfrm>
            <a:off x="407988" y="-151342"/>
            <a:ext cx="11631612" cy="1065742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>
                <a:solidFill>
                  <a:srgbClr val="FFFF00"/>
                </a:solidFill>
                <a:ea typeface="Helvetica Neue"/>
                <a:cs typeface="Helvetica Neue"/>
              </a:rPr>
              <a:t>CERN's Knowledge Transfer group can help you...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0" name="TextBox 9"/>
          <p:cNvSpPr/>
          <p:nvPr/>
        </p:nvSpPr>
        <p:spPr bwMode="auto">
          <a:xfrm>
            <a:off x="9912424" y="5775919"/>
            <a:ext cx="2232248" cy="5334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0" rIns="0" bIns="0" rtlCol="0">
            <a:noAutofit/>
          </a:bodyPr>
          <a:lstStyle/>
          <a:p>
            <a:pPr>
              <a:defRPr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Contact</a:t>
            </a:r>
            <a:r>
              <a:rPr lang="en-GB" sz="1600" dirty="0"/>
              <a:t>: </a:t>
            </a:r>
            <a:r>
              <a:rPr lang="en-GB" sz="1600" u="sng" dirty="0">
                <a:hlinkClick r:id="rId6" tooltip="mailto:kt@cern.ch"/>
              </a:rPr>
              <a:t>kt@cern.ch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defRPr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Find out more</a:t>
            </a:r>
            <a:r>
              <a:rPr lang="en-GB" sz="1600" dirty="0"/>
              <a:t>: </a:t>
            </a:r>
            <a:r>
              <a:rPr lang="en-GB" sz="1600" u="sng" dirty="0">
                <a:hlinkClick r:id="rId7" tooltip="https://kt.cern/"/>
              </a:rPr>
              <a:t>kt.cern</a:t>
            </a:r>
            <a:endParaRPr lang="en-GB" sz="1600" u="sng" dirty="0"/>
          </a:p>
        </p:txBody>
      </p:sp>
      <p:pic>
        <p:nvPicPr>
          <p:cNvPr id="11" name="Picture 1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6318464" y="1017549"/>
            <a:ext cx="4567934" cy="2569464"/>
          </a:xfrm>
          <a:prstGeom prst="rect">
            <a:avLst/>
          </a:prstGeom>
        </p:spPr>
      </p:pic>
      <p:sp>
        <p:nvSpPr>
          <p:cNvPr id="12" name="Espace réservé de la date 4"/>
          <p:cNvSpPr>
            <a:spLocks noGrp="1"/>
          </p:cNvSpPr>
          <p:nvPr>
            <p:ph type="dt" sz="half" idx="4294967295"/>
          </p:nvPr>
        </p:nvSpPr>
        <p:spPr bwMode="auto">
          <a:xfrm>
            <a:off x="3485227" y="6350850"/>
            <a:ext cx="717544" cy="303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6504DED-5AF2-F95B-658B-7F044AFC89FF}" type="datetime1">
              <a:rPr lang="en-US"/>
              <a:t>13.02.22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298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338" y="228600"/>
            <a:ext cx="7815262" cy="762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5400"/>
            <a:ext cx="9601200" cy="5029200"/>
          </a:xfrm>
        </p:spPr>
        <p:txBody>
          <a:bodyPr/>
          <a:lstStyle/>
          <a:p>
            <a:pPr marL="457200" lvl="1" indent="0">
              <a:buClr>
                <a:schemeClr val="accent1"/>
              </a:buClr>
              <a:buSzPct val="100000"/>
              <a:buNone/>
            </a:pPr>
            <a:r>
              <a:rPr lang="en-US" dirty="0">
                <a:solidFill>
                  <a:schemeClr val="accent1"/>
                </a:solidFill>
              </a:rPr>
              <a:t>The CERN scientific program is:</a:t>
            </a:r>
          </a:p>
          <a:p>
            <a:pPr marL="0" indent="0" algn="ctr">
              <a:buClr>
                <a:schemeClr val="accent1"/>
              </a:buClr>
              <a:buSzPct val="100000"/>
              <a:buNone/>
            </a:pPr>
            <a:endParaRPr lang="en-US" sz="2000" dirty="0">
              <a:solidFill>
                <a:schemeClr val="accent1"/>
              </a:solidFill>
            </a:endParaRP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Rich and diverse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Covers a wide range of energies from atomic physics to the highest energy frontier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Strong in transfer of technology, education and relevance to issues in wider society (information, health, climate, energy, …)</a:t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endParaRPr lang="en-US" dirty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n-US" dirty="0">
                <a:solidFill>
                  <a:schemeClr val="accent1"/>
                </a:solidFill>
              </a:rPr>
              <a:t>CERN’s success is built on its personnel</a:t>
            </a: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endParaRPr lang="en-US" sz="1400" dirty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n-US" dirty="0">
                <a:solidFill>
                  <a:srgbClr val="FF0000"/>
                </a:solidFill>
              </a:rPr>
              <a:t>Welcome, </a:t>
            </a:r>
            <a:r>
              <a:rPr lang="en-US" dirty="0" smtClean="0">
                <a:solidFill>
                  <a:srgbClr val="FF0000"/>
                </a:solidFill>
              </a:rPr>
              <a:t>join </a:t>
            </a:r>
            <a:r>
              <a:rPr lang="en-US" dirty="0">
                <a:solidFill>
                  <a:srgbClr val="FF0000"/>
                </a:solidFill>
              </a:rPr>
              <a:t>the adventure! </a:t>
            </a:r>
            <a:r>
              <a:rPr lang="en-US" i="1" dirty="0" err="1" smtClean="0">
                <a:solidFill>
                  <a:srgbClr val="FF0000"/>
                </a:solidFill>
              </a:rPr>
              <a:t>Bienvenue</a:t>
            </a:r>
            <a:r>
              <a:rPr lang="en-US" i="1" dirty="0" smtClean="0">
                <a:solidFill>
                  <a:srgbClr val="FF0000"/>
                </a:solidFill>
              </a:rPr>
              <a:t>!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133599"/>
            <a:ext cx="4800600" cy="29881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914400"/>
            <a:ext cx="3619500" cy="3619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81400" y="5181600"/>
            <a:ext cx="4862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Thank you for your attention !</a:t>
            </a:r>
          </a:p>
        </p:txBody>
      </p:sp>
    </p:spTree>
    <p:extLst>
      <p:ext uri="{BB962C8B-B14F-4D97-AF65-F5344CB8AC3E}">
        <p14:creationId xmlns:p14="http://schemas.microsoft.com/office/powerpoint/2010/main" val="1027504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3702413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The mission of CERN</a:t>
            </a:r>
            <a:endParaRPr lang="en-GB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702768" y="1524000"/>
            <a:ext cx="7206432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Push back 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the 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</a:rPr>
              <a:t>Studying the structure of matter on the smallest distances/highest energies… what was the matter like 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Develop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Benefits for society: e.g. accelerator technology, detectors for medicine, the WWW and the GRID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Train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en-US" sz="2400" dirty="0">
                <a:solidFill>
                  <a:srgbClr val="FFFFFF"/>
                </a:solidFill>
              </a:rPr>
              <a:t>scientists and engineers of tomorrow</a:t>
            </a: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Unite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people from different countries </a:t>
            </a:r>
            <a:b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</a:b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and cultures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74188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 rotWithShape="1">
          <a:blip r:embed="rId4"/>
          <a:srcRect l="853" b="-1647"/>
          <a:stretch/>
        </p:blipFill>
        <p:spPr bwMode="auto">
          <a:xfrm>
            <a:off x="9693000" y="2819400"/>
            <a:ext cx="18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00" y="2819401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4175" y="1219201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1524000" y="1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4680" b="15027"/>
          <a:stretch/>
        </p:blipFill>
        <p:spPr>
          <a:xfrm>
            <a:off x="7986936" y="5540070"/>
            <a:ext cx="2376264" cy="1273307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8001000" y="4293097"/>
            <a:ext cx="3520800" cy="1128881"/>
            <a:chOff x="6477000" y="4293096"/>
            <a:chExt cx="3520800" cy="1128881"/>
          </a:xfrm>
        </p:grpSpPr>
        <p:pic>
          <p:nvPicPr>
            <p:cNvPr id="14" name="Picture 2" descr="ttps://cds.cern.ch/record/2138941/files/DSC_0088.jpg?subformat=icon-64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4293096"/>
              <a:ext cx="1692000" cy="1123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ttps://cds.cern.ch/record/2210064/files/summerstudents-5.jpg?subformat=icon-64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4293096"/>
              <a:ext cx="1692000" cy="1128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6726621" y="64218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67449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ooter Placeholder 3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1524000" y="-7620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2" name="Picture 3" descr="CMB_Timeline150nt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908813" y="2563814"/>
            <a:ext cx="1117912" cy="40229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Big Bang</a:t>
            </a:r>
            <a:endParaRPr lang="de-DE" sz="2000">
              <a:solidFill>
                <a:schemeClr val="bg1"/>
              </a:solidFill>
            </a:endParaRPr>
          </a:p>
        </p:txBody>
      </p:sp>
      <p:sp>
        <p:nvSpPr>
          <p:cNvPr id="19464" name="Rectangle 5"/>
          <p:cNvSpPr>
            <a:spLocks noChangeArrowheads="1"/>
          </p:cNvSpPr>
          <p:nvPr/>
        </p:nvSpPr>
        <p:spPr bwMode="auto">
          <a:xfrm>
            <a:off x="1758951" y="0"/>
            <a:ext cx="6542473" cy="13256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4000" dirty="0">
                <a:solidFill>
                  <a:srgbClr val="FFFF00"/>
                </a:solidFill>
              </a:rPr>
              <a:t>Physics at </a:t>
            </a:r>
            <a:r>
              <a:rPr lang="en-GB" sz="4000">
                <a:solidFill>
                  <a:srgbClr val="FFFF00"/>
                </a:solidFill>
              </a:rPr>
              <a:t>CERN: </a:t>
            </a:r>
          </a:p>
          <a:p>
            <a:pPr eaLnBrk="1" hangingPunct="1"/>
            <a:r>
              <a:rPr lang="en-GB" sz="4000" dirty="0">
                <a:solidFill>
                  <a:srgbClr val="FFFF00"/>
                </a:solidFill>
              </a:rPr>
              <a:t>Understanding the Universe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352800" y="5181601"/>
            <a:ext cx="6710363" cy="889000"/>
            <a:chOff x="1152" y="3384"/>
            <a:chExt cx="4227" cy="560"/>
          </a:xfrm>
        </p:grpSpPr>
        <p:sp>
          <p:nvSpPr>
            <p:cNvPr id="19466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77" y="3552"/>
              <a:ext cx="502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304" y="3384"/>
              <a:ext cx="1205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13.7 billion years</a:t>
              </a: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600" y="3710"/>
              <a:ext cx="617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0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 bwMode="auto">
          <a:xfrm>
            <a:off x="-457200" y="-15240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03706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Footer Placeholder 1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1B056B"/>
              </a:gs>
              <a:gs pos="100000">
                <a:srgbClr val="2074A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7467600" y="4953000"/>
            <a:ext cx="2825750" cy="1606550"/>
            <a:chOff x="3696" y="3264"/>
            <a:chExt cx="1780" cy="1012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3696" y="3264"/>
              <a:ext cx="604" cy="558"/>
              <a:chOff x="3744" y="3408"/>
              <a:chExt cx="604" cy="558"/>
            </a:xfrm>
          </p:grpSpPr>
          <p:pic>
            <p:nvPicPr>
              <p:cNvPr id="21557" name="Picture 48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8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17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Hubble</a:t>
                </a:r>
              </a:p>
            </p:txBody>
          </p:sp>
        </p:grpSp>
        <p:grpSp>
          <p:nvGrpSpPr>
            <p:cNvPr id="4" name="Group 50"/>
            <p:cNvGrpSpPr>
              <a:grpSpLocks/>
            </p:cNvGrpSpPr>
            <p:nvPr/>
          </p:nvGrpSpPr>
          <p:grpSpPr bwMode="auto">
            <a:xfrm>
              <a:off x="4927" y="3744"/>
              <a:ext cx="549" cy="486"/>
              <a:chOff x="4848" y="3792"/>
              <a:chExt cx="549" cy="486"/>
            </a:xfrm>
          </p:grpSpPr>
          <p:pic>
            <p:nvPicPr>
              <p:cNvPr id="21555" name="Picture 51" descr="Picture 2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4848" y="3815"/>
                <a:ext cx="528" cy="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08" name="Text Box 52"/>
              <p:cNvSpPr txBox="1">
                <a:spLocks noChangeArrowheads="1"/>
              </p:cNvSpPr>
              <p:nvPr/>
            </p:nvSpPr>
            <p:spPr bwMode="auto">
              <a:xfrm>
                <a:off x="5040" y="3792"/>
                <a:ext cx="35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ALMA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  <p:grpSp>
          <p:nvGrpSpPr>
            <p:cNvPr id="5" name="Group 53"/>
            <p:cNvGrpSpPr>
              <a:grpSpLocks/>
            </p:cNvGrpSpPr>
            <p:nvPr/>
          </p:nvGrpSpPr>
          <p:grpSpPr bwMode="auto">
            <a:xfrm>
              <a:off x="4320" y="3933"/>
              <a:ext cx="576" cy="343"/>
              <a:chOff x="4128" y="3933"/>
              <a:chExt cx="576" cy="343"/>
            </a:xfrm>
          </p:grpSpPr>
          <p:pic>
            <p:nvPicPr>
              <p:cNvPr id="21553" name="Picture 54" descr="Picture 3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4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7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VLT</a:t>
                </a:r>
              </a:p>
            </p:txBody>
          </p:sp>
        </p:grpSp>
        <p:grpSp>
          <p:nvGrpSpPr>
            <p:cNvPr id="6" name="Group 56"/>
            <p:cNvGrpSpPr>
              <a:grpSpLocks/>
            </p:cNvGrpSpPr>
            <p:nvPr/>
          </p:nvGrpSpPr>
          <p:grpSpPr bwMode="auto">
            <a:xfrm>
              <a:off x="4224" y="3600"/>
              <a:ext cx="669" cy="339"/>
              <a:chOff x="4371" y="3885"/>
              <a:chExt cx="669" cy="339"/>
            </a:xfrm>
          </p:grpSpPr>
          <p:pic>
            <p:nvPicPr>
              <p:cNvPr id="21551" name="Picture 57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4371" y="3885"/>
                <a:ext cx="669" cy="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14" name="Text Box 58"/>
              <p:cNvSpPr txBox="1">
                <a:spLocks noChangeArrowheads="1"/>
              </p:cNvSpPr>
              <p:nvPr/>
            </p:nvSpPr>
            <p:spPr bwMode="auto">
              <a:xfrm>
                <a:off x="4371" y="3932"/>
                <a:ext cx="391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WMAP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</p:grpSp>
      <p:grpSp>
        <p:nvGrpSpPr>
          <p:cNvPr id="7" name="Group 62"/>
          <p:cNvGrpSpPr>
            <a:grpSpLocks/>
          </p:cNvGrpSpPr>
          <p:nvPr/>
        </p:nvGrpSpPr>
        <p:grpSpPr bwMode="auto">
          <a:xfrm>
            <a:off x="2589214" y="533400"/>
            <a:ext cx="7877175" cy="5137150"/>
            <a:chOff x="671" y="362"/>
            <a:chExt cx="4962" cy="3236"/>
          </a:xfrm>
        </p:grpSpPr>
        <p:pic>
          <p:nvPicPr>
            <p:cNvPr id="21528" name="Picture 62" descr="Picture 1"/>
            <p:cNvPicPr>
              <a:picLocks noChangeAspect="1" noChangeArrowheads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21541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2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3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Atom</a:t>
                </a:r>
              </a:p>
            </p:txBody>
          </p:sp>
          <p:sp>
            <p:nvSpPr>
              <p:cNvPr id="21544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Proton</a:t>
                </a:r>
              </a:p>
            </p:txBody>
          </p:sp>
          <p:sp>
            <p:nvSpPr>
              <p:cNvPr id="21545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Big Bang</a:t>
                </a:r>
              </a:p>
            </p:txBody>
          </p:sp>
          <p:sp>
            <p:nvSpPr>
              <p:cNvPr id="21546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2899" y="1296"/>
              <a:ext cx="2734" cy="2246"/>
              <a:chOff x="2899" y="1296"/>
              <a:chExt cx="2734" cy="2246"/>
            </a:xfrm>
          </p:grpSpPr>
          <p:sp>
            <p:nvSpPr>
              <p:cNvPr id="21531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2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3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4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5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6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rgbClr val="2E9029"/>
                    </a:solidFill>
                  </a:rPr>
                  <a:t>Radius of Earth</a:t>
                </a:r>
                <a:endParaRPr lang="de-DE" sz="160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7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190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>
                    <a:solidFill>
                      <a:srgbClr val="2E9029"/>
                    </a:solidFill>
                  </a:rPr>
                  <a:t>Radius of Galaxies</a:t>
                </a:r>
                <a:endParaRPr lang="de-DE" sz="160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8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rgbClr val="2E9029"/>
                    </a:solidFill>
                  </a:rPr>
                  <a:t>Earth to Sun</a:t>
                </a:r>
              </a:p>
            </p:txBody>
          </p:sp>
          <p:sp>
            <p:nvSpPr>
              <p:cNvPr id="21539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1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>
                    <a:solidFill>
                      <a:srgbClr val="2E9029"/>
                    </a:solidFill>
                  </a:rPr>
                  <a:t>Universe</a:t>
                </a:r>
              </a:p>
            </p:txBody>
          </p:sp>
          <p:sp>
            <p:nvSpPr>
              <p:cNvPr id="21540" name="Rectangle 42"/>
              <p:cNvSpPr>
                <a:spLocks noChangeArrowheads="1"/>
              </p:cNvSpPr>
              <p:nvPr/>
            </p:nvSpPr>
            <p:spPr bwMode="auto">
              <a:xfrm rot="-1857825">
                <a:off x="5136" y="3361"/>
                <a:ext cx="287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de-DE" sz="1600">
                    <a:solidFill>
                      <a:srgbClr val="2E9029"/>
                    </a:solidFill>
                  </a:rPr>
                  <a:t>cm</a:t>
                </a:r>
              </a:p>
            </p:txBody>
          </p:sp>
        </p:grp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458200" y="1189039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0" name="Group 51"/>
          <p:cNvGrpSpPr>
            <a:grpSpLocks/>
          </p:cNvGrpSpPr>
          <p:nvPr/>
        </p:nvGrpSpPr>
        <p:grpSpPr bwMode="auto">
          <a:xfrm>
            <a:off x="1752600" y="4832350"/>
            <a:ext cx="5638800" cy="1644650"/>
            <a:chOff x="228600" y="4832350"/>
            <a:chExt cx="5638800" cy="1644650"/>
          </a:xfrm>
        </p:grpSpPr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228600" y="5480050"/>
              <a:ext cx="5638800" cy="996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Study laws of physics at first moments after Big Bang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Increasing symbiosis between Particle Physics,</a:t>
              </a:r>
            </a:p>
            <a:p>
              <a:pPr>
                <a:lnSpc>
                  <a:spcPct val="110000"/>
                </a:lnSpc>
                <a:buFont typeface="Monotype Sorts" pitchFamily="-112" charset="2"/>
                <a:buNone/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Astrophysics and Cosmology</a:t>
              </a:r>
              <a:endParaRPr lang="de-DE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7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>
            <a:off x="1630365" y="2098675"/>
            <a:ext cx="4160843" cy="2706688"/>
            <a:chOff x="67" y="1322"/>
            <a:chExt cx="2621" cy="1705"/>
          </a:xfrm>
        </p:grpSpPr>
        <p:sp>
          <p:nvSpPr>
            <p:cNvPr id="21519" name="Line 45"/>
            <p:cNvSpPr>
              <a:spLocks noChangeShapeType="1"/>
            </p:cNvSpPr>
            <p:nvPr/>
          </p:nvSpPr>
          <p:spPr bwMode="auto">
            <a:xfrm>
              <a:off x="1500" y="1322"/>
              <a:ext cx="0" cy="144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0" name="Line 46"/>
            <p:cNvSpPr>
              <a:spLocks noChangeShapeType="1"/>
            </p:cNvSpPr>
            <p:nvPr/>
          </p:nvSpPr>
          <p:spPr bwMode="auto">
            <a:xfrm>
              <a:off x="692" y="1466"/>
              <a:ext cx="0" cy="336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1" name="Line 48"/>
            <p:cNvSpPr>
              <a:spLocks noChangeShapeType="1"/>
            </p:cNvSpPr>
            <p:nvPr/>
          </p:nvSpPr>
          <p:spPr bwMode="auto">
            <a:xfrm>
              <a:off x="684" y="1463"/>
              <a:ext cx="816" cy="0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67" y="2761"/>
              <a:ext cx="2621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107000"/>
                </a:lnSpc>
                <a:defRPr/>
              </a:pPr>
              <a:r>
                <a:rPr lang="en-GB" dirty="0">
                  <a:solidFill>
                    <a:srgbClr val="C7EEF0"/>
                  </a:solidFill>
                </a:rPr>
                <a:t>Accelerators act as super-microscopes</a:t>
              </a:r>
              <a:endParaRPr lang="en-GB" sz="2000" dirty="0">
                <a:solidFill>
                  <a:srgbClr val="3A62AB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pic>
          <p:nvPicPr>
            <p:cNvPr id="21524" name="Picture 7" descr="interconnect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144" y="1814"/>
              <a:ext cx="1488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41" name="Picture 9"/>
            <p:cNvPicPr>
              <a:picLocks noChangeAspect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162" y="1326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21523" name="Text Box 50"/>
            <p:cNvSpPr txBox="1">
              <a:spLocks noChangeArrowheads="1"/>
            </p:cNvSpPr>
            <p:nvPr/>
          </p:nvSpPr>
          <p:spPr bwMode="auto">
            <a:xfrm>
              <a:off x="1202" y="1814"/>
              <a:ext cx="4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2000" dirty="0">
                  <a:solidFill>
                    <a:srgbClr val="C7EEF0"/>
                  </a:solidFill>
                </a:rPr>
                <a:t>LHC</a:t>
              </a:r>
            </a:p>
          </p:txBody>
        </p:sp>
      </p:grp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1627304" y="76200"/>
            <a:ext cx="8876446" cy="6485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3600" dirty="0">
                <a:solidFill>
                  <a:srgbClr val="FFFF00"/>
                </a:solidFill>
              </a:rPr>
              <a:t>From the smallest to the </a:t>
            </a:r>
            <a:r>
              <a:rPr lang="en-GB" sz="3600">
                <a:solidFill>
                  <a:srgbClr val="FFFF00"/>
                </a:solidFill>
              </a:rPr>
              <a:t>largest Structures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TheSans 6-SemiBold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57400" y="152400"/>
            <a:ext cx="80010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kern="0" dirty="0">
                <a:solidFill>
                  <a:srgbClr val="FFFF00"/>
                </a:solidFill>
              </a:rPr>
              <a:t>Composition of Matter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43000" y="3200400"/>
            <a:ext cx="11658600" cy="292113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All matter built from Atoms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Atoms consist of a Nucleus and </a:t>
            </a:r>
            <a:r>
              <a:rPr lang="en-US" sz="2400" kern="0" dirty="0">
                <a:solidFill>
                  <a:srgbClr val="FF0000"/>
                </a:solidFill>
              </a:rPr>
              <a:t>Electrons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The Nucleus </a:t>
            </a:r>
            <a:r>
              <a:rPr lang="en-US" sz="2400" kern="0" dirty="0" smtClean="0">
                <a:solidFill>
                  <a:schemeClr val="accent1"/>
                </a:solidFill>
              </a:rPr>
              <a:t>consists </a:t>
            </a:r>
            <a:r>
              <a:rPr lang="en-US" sz="2400" kern="0" dirty="0">
                <a:solidFill>
                  <a:schemeClr val="accent1"/>
                </a:solidFill>
              </a:rPr>
              <a:t>of Neutrons and Protons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Neutrons and Protons consist of </a:t>
            </a:r>
            <a:r>
              <a:rPr lang="en-US" sz="2400" kern="0" dirty="0">
                <a:solidFill>
                  <a:srgbClr val="FF0000"/>
                </a:solidFill>
              </a:rPr>
              <a:t>Up </a:t>
            </a:r>
            <a:r>
              <a:rPr lang="en-US" sz="2400" kern="0" dirty="0">
                <a:solidFill>
                  <a:schemeClr val="accent1"/>
                </a:solidFill>
              </a:rPr>
              <a:t>and</a:t>
            </a:r>
            <a:r>
              <a:rPr lang="en-US" sz="2400" kern="0" dirty="0">
                <a:solidFill>
                  <a:srgbClr val="FF0000"/>
                </a:solidFill>
              </a:rPr>
              <a:t> Down Quarks </a:t>
            </a:r>
            <a:endParaRPr lang="en-US" sz="2400" kern="0" dirty="0">
              <a:solidFill>
                <a:schemeClr val="accent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400" kern="0" dirty="0">
                <a:solidFill>
                  <a:srgbClr val="FF0000"/>
                </a:solidFill>
              </a:rPr>
              <a:t>Fundamental Matter Particles: Electrons, Up Quarks, Down Quarks</a:t>
            </a:r>
            <a:endParaRPr lang="en-US" sz="2400" kern="0" dirty="0">
              <a:solidFill>
                <a:schemeClr val="bg1"/>
              </a:solidFill>
            </a:endParaRPr>
          </a:p>
        </p:txBody>
      </p:sp>
      <p:pic>
        <p:nvPicPr>
          <p:cNvPr id="13" name="Picture 6" descr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223830"/>
            <a:ext cx="5667375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219200"/>
            <a:ext cx="3505200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951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/>
          <a:srcRect t="6042" r="6967" b="5062"/>
          <a:stretch>
            <a:fillRect/>
          </a:stretch>
        </p:blipFill>
        <p:spPr bwMode="auto">
          <a:xfrm>
            <a:off x="1066800" y="1179668"/>
            <a:ext cx="4524928" cy="3859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752600" y="762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US" sz="3600" kern="0" dirty="0">
                <a:solidFill>
                  <a:srgbClr val="FFFF00"/>
                </a:solidFill>
              </a:rPr>
              <a:t>The Standard Model of </a:t>
            </a:r>
            <a:r>
              <a:rPr lang="en-US" sz="3600" kern="0">
                <a:solidFill>
                  <a:srgbClr val="FFFF00"/>
                </a:solidFill>
              </a:rPr>
              <a:t>Particle Physics</a:t>
            </a:r>
            <a:endParaRPr lang="en-US" sz="3600" kern="0" dirty="0">
              <a:solidFill>
                <a:srgbClr val="FFFF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59610" y="1312530"/>
            <a:ext cx="5498990" cy="3810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rgbClr val="FF0000"/>
                </a:solidFill>
              </a:rPr>
              <a:t>Fermions</a:t>
            </a:r>
            <a:r>
              <a:rPr lang="en-US" sz="2000" kern="0" dirty="0">
                <a:solidFill>
                  <a:schemeClr val="bg1"/>
                </a:solidFill>
              </a:rPr>
              <a:t> (spin ½) quarks and leptons: the building blocks of matter</a:t>
            </a:r>
          </a:p>
          <a:p>
            <a:pPr marL="0" indent="0">
              <a:spcAft>
                <a:spcPts val="600"/>
              </a:spcAft>
              <a:buNone/>
            </a:pPr>
            <a:endParaRPr lang="en-US" sz="2000" kern="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rgbClr val="FF0000"/>
                </a:solidFill>
              </a:rPr>
              <a:t>Bosons</a:t>
            </a:r>
            <a:r>
              <a:rPr lang="en-US" sz="2000" kern="0" dirty="0">
                <a:solidFill>
                  <a:schemeClr val="bg1"/>
                </a:solidFill>
              </a:rPr>
              <a:t> (integer spin) carry the forces: electromagnetic (Photon), weak force (W, Z) and strong force (Gluons)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chemeClr val="bg1"/>
                </a:solidFill>
              </a:rPr>
              <a:t/>
            </a:r>
            <a:br>
              <a:rPr lang="en-US" sz="2000" kern="0" dirty="0">
                <a:solidFill>
                  <a:schemeClr val="bg1"/>
                </a:solidFill>
              </a:rPr>
            </a:br>
            <a:r>
              <a:rPr lang="en-US" sz="2000" kern="0" dirty="0">
                <a:solidFill>
                  <a:srgbClr val="FF0000"/>
                </a:solidFill>
              </a:rPr>
              <a:t>Higgs Boson</a:t>
            </a:r>
            <a:r>
              <a:rPr lang="en-US" sz="2000" kern="0" dirty="0">
                <a:solidFill>
                  <a:schemeClr val="bg1"/>
                </a:solidFill>
              </a:rPr>
              <a:t> (spin 0), gives mass to particles</a:t>
            </a:r>
            <a:endParaRPr lang="en-GB" sz="2000" kern="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0160" y="5746650"/>
            <a:ext cx="719231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kern="0" dirty="0">
                <a:solidFill>
                  <a:schemeClr val="bg1"/>
                </a:solidFill>
              </a:rPr>
              <a:t>Plus antimatter partners of each particle.</a:t>
            </a:r>
            <a:br>
              <a:rPr lang="en-US" sz="2000" kern="0" dirty="0">
                <a:solidFill>
                  <a:schemeClr val="bg1"/>
                </a:solidFill>
              </a:rPr>
            </a:br>
            <a:endParaRPr lang="en-US" sz="2000" kern="0" baseline="30000" dirty="0">
              <a:solidFill>
                <a:srgbClr val="FFFF00"/>
              </a:solidFill>
              <a:latin typeface="Symbol" panose="05050102010706020507" pitchFamily="18" charset="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95400" y="1419228"/>
            <a:ext cx="8805759" cy="4327422"/>
            <a:chOff x="643041" y="1419228"/>
            <a:chExt cx="8805759" cy="4327422"/>
          </a:xfrm>
        </p:grpSpPr>
        <p:sp>
          <p:nvSpPr>
            <p:cNvPr id="7" name="Oval 6"/>
            <p:cNvSpPr/>
            <p:nvPr/>
          </p:nvSpPr>
          <p:spPr>
            <a:xfrm>
              <a:off x="643041" y="1419228"/>
              <a:ext cx="800469" cy="2454560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1443511" y="3026504"/>
              <a:ext cx="4423889" cy="2251820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867400" y="5038764"/>
              <a:ext cx="3581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Sufficient to explain the matter around us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0731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16024" y="1524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kern="0" dirty="0">
                <a:solidFill>
                  <a:srgbClr val="FFFF00"/>
                </a:solidFill>
              </a:rPr>
              <a:t>What </a:t>
            </a:r>
            <a:r>
              <a:rPr lang="en-US" sz="3600" kern="0">
                <a:solidFill>
                  <a:srgbClr val="FFFF00"/>
                </a:solidFill>
              </a:rPr>
              <a:t>is missing?</a:t>
            </a:r>
            <a:endParaRPr lang="en-US" sz="3600" kern="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" y="1090190"/>
            <a:ext cx="81534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99CCFF"/>
                </a:solidFill>
              </a:rPr>
              <a:t>Several observations and mysteries point to the fact that the Standard Model is not the final theory:</a:t>
            </a:r>
          </a:p>
          <a:p>
            <a:endParaRPr lang="en-GB" sz="2000" dirty="0">
              <a:solidFill>
                <a:srgbClr val="99CCFF"/>
              </a:solidFill>
            </a:endParaRP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000" kern="0" dirty="0">
                <a:solidFill>
                  <a:schemeClr val="bg1"/>
                </a:solidFill>
              </a:rPr>
              <a:t>Dark matter (as “seen” in Astrophysics) not explained:  need new particles? 5x more dark matter than “standard” matter.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lang="en-US" sz="1000" kern="0" dirty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Matter Antimatter asymmetry:</a:t>
            </a:r>
            <a:r>
              <a:rPr lang="en-US" sz="2000" kern="0" dirty="0">
                <a:solidFill>
                  <a:schemeClr val="bg1"/>
                </a:solidFill>
              </a:rPr>
              <a:t> Why is the Universe made of matter, when matter and antimatter would be equally produced in the Big Bang? </a:t>
            </a:r>
          </a:p>
          <a:p>
            <a:pPr marL="342900" indent="-342900">
              <a:buFont typeface="Arial" charset="0"/>
              <a:buChar char="•"/>
            </a:pPr>
            <a:endParaRPr lang="en-US" sz="1000" kern="0" dirty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Mass of the neutrinos not explained by the SM: 3 different “flavour” of neutrinos – changing flavour, hence have to have mass.</a:t>
            </a:r>
          </a:p>
          <a:p>
            <a:pPr marL="342900" indent="-342900">
              <a:buFont typeface="Arial" charset="0"/>
              <a:buChar char="•"/>
            </a:pPr>
            <a:r>
              <a:rPr lang="is-IS" sz="2000" dirty="0">
                <a:solidFill>
                  <a:schemeClr val="accent5"/>
                </a:solidFill>
              </a:rPr>
              <a:t>…</a:t>
            </a:r>
            <a:endParaRPr lang="en-GB" sz="2000" dirty="0">
              <a:solidFill>
                <a:schemeClr val="accent5"/>
              </a:solidFill>
            </a:endParaRPr>
          </a:p>
          <a:p>
            <a:endParaRPr lang="en-GB" sz="2000" dirty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And finally, inclusion of Gravity in the final theory.</a:t>
            </a:r>
          </a:p>
          <a:p>
            <a:pPr marL="285750" indent="-285750">
              <a:buFont typeface="Arial" charset="0"/>
              <a:buChar char="•"/>
            </a:pPr>
            <a:endParaRPr lang="en-GB" sz="2000" dirty="0">
              <a:solidFill>
                <a:schemeClr val="accent5"/>
              </a:solidFill>
            </a:endParaRPr>
          </a:p>
          <a:p>
            <a:r>
              <a:rPr lang="en-GB" sz="2000" dirty="0">
                <a:solidFill>
                  <a:srgbClr val="99CCFF"/>
                </a:solidFill>
              </a:rPr>
              <a:t>Still a lot to explore, to measure and to collect Nobel prizes!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990600"/>
            <a:ext cx="2988046" cy="21855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4724400"/>
            <a:ext cx="3025983" cy="1752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2964844"/>
            <a:ext cx="2988046" cy="175955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5518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12386</TotalTime>
  <Words>1921</Words>
  <Application>Microsoft Macintosh PowerPoint</Application>
  <PresentationFormat>Custom</PresentationFormat>
  <Paragraphs>300</Paragraphs>
  <Slides>34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2_Bold Stripes</vt:lpstr>
      <vt:lpstr>PowerPoint Presentation</vt:lpstr>
      <vt:lpstr>PowerPoint Presentation</vt:lpstr>
      <vt:lpstr>PowerPoint Presentation</vt:lpstr>
      <vt:lpstr>The mission of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 Accelerators</vt:lpstr>
      <vt:lpstr>PowerPoint Presentation</vt:lpstr>
      <vt:lpstr>PowerPoint Presentation</vt:lpstr>
      <vt:lpstr>PowerPoint Presentation</vt:lpstr>
      <vt:lpstr>Experiments at the LHC</vt:lpstr>
      <vt:lpstr>PowerPoint Presentation</vt:lpstr>
      <vt:lpstr>PowerPoint Presentation</vt:lpstr>
      <vt:lpstr>CERN is not only the LHC !</vt:lpstr>
      <vt:lpstr>SPS: Injector for the LHC and accelerator   for experiments in the North Area</vt:lpstr>
      <vt:lpstr>Fixed Target Physics</vt:lpstr>
      <vt:lpstr>Neutrino Platform (extension of North Area)</vt:lpstr>
      <vt:lpstr>ISOLDE and nTOF</vt:lpstr>
      <vt:lpstr>Nuclear Physics:  ISOLDE &amp; nTOF</vt:lpstr>
      <vt:lpstr>Antiproton &amp; Antihydrogen Physics</vt:lpstr>
      <vt:lpstr>Antiproton &amp; Antihydrogen Physics</vt:lpstr>
      <vt:lpstr>Antiproton &amp; Antihydrogen Physics</vt:lpstr>
      <vt:lpstr>PS East Hall</vt:lpstr>
      <vt:lpstr>Environmental Physics</vt:lpstr>
      <vt:lpstr>Future accelerators and experiments at CERN</vt:lpstr>
      <vt:lpstr>CERN’s mission extends beyond science</vt:lpstr>
      <vt:lpstr>Examples of CERN technologies with a positive impact on society</vt:lpstr>
      <vt:lpstr>CERN's Knowledge Transfer group can help you...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blochp</dc:creator>
  <cp:lastModifiedBy>Richard Hawkings</cp:lastModifiedBy>
  <cp:revision>402</cp:revision>
  <cp:lastPrinted>2011-05-16T11:08:40Z</cp:lastPrinted>
  <dcterms:created xsi:type="dcterms:W3CDTF">2014-11-24T13:35:18Z</dcterms:created>
  <dcterms:modified xsi:type="dcterms:W3CDTF">2022-02-14T15:32:57Z</dcterms:modified>
</cp:coreProperties>
</file>