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0" r:id="rId4"/>
  </p:sldMasterIdLst>
  <p:notesMasterIdLst>
    <p:notesMasterId r:id="rId21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1" r:id="rId19"/>
    <p:sldId id="270" r:id="rId20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384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8BFC9C2-D1EE-42D4-B7D6-F50296CEB4EE}" v="2" dt="2021-09-08T08:08:00.061"/>
  </p1510:revLst>
</p1510:revInfo>
</file>

<file path=ppt/tableStyles.xml><?xml version="1.0" encoding="utf-8"?>
<a:tblStyleLst xmlns:a="http://schemas.openxmlformats.org/drawingml/2006/main" def="{3B2733BE-D148-4AF0-B862-ACEFF9AA221A}">
  <a:tblStyle styleId="{3B2733BE-D148-4AF0-B862-ACEFF9AA221A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9EFF7"/>
          </a:solidFill>
        </a:fill>
      </a:tcStyle>
    </a:wholeTbl>
    <a:band1H>
      <a:tcTxStyle b="off" i="off"/>
      <a:tcStyle>
        <a:tcBdr/>
        <a:fill>
          <a:solidFill>
            <a:srgbClr val="D0DEEF"/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rgbClr val="D0DEEF"/>
          </a:solidFill>
        </a:fill>
      </a:tcStyle>
    </a:band1V>
    <a:band2V>
      <a:tcTxStyle b="off" i="off"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elsey, David (STFC,RAL,PPD)" userId="5b42de28-439c-4cd0-b27d-83659e39cb2a" providerId="ADAL" clId="{68BFC9C2-D1EE-42D4-B7D6-F50296CEB4EE}"/>
    <pc:docChg chg="custSel addSld modSld">
      <pc:chgData name="Kelsey, David (STFC,RAL,PPD)" userId="5b42de28-439c-4cd0-b27d-83659e39cb2a" providerId="ADAL" clId="{68BFC9C2-D1EE-42D4-B7D6-F50296CEB4EE}" dt="2021-09-08T08:53:08.588" v="1302" actId="20577"/>
      <pc:docMkLst>
        <pc:docMk/>
      </pc:docMkLst>
      <pc:sldChg chg="modSp mod">
        <pc:chgData name="Kelsey, David (STFC,RAL,PPD)" userId="5b42de28-439c-4cd0-b27d-83659e39cb2a" providerId="ADAL" clId="{68BFC9C2-D1EE-42D4-B7D6-F50296CEB4EE}" dt="2021-09-08T07:54:37.523" v="127" actId="20577"/>
        <pc:sldMkLst>
          <pc:docMk/>
          <pc:sldMk cId="0" sldId="257"/>
        </pc:sldMkLst>
        <pc:spChg chg="mod">
          <ac:chgData name="Kelsey, David (STFC,RAL,PPD)" userId="5b42de28-439c-4cd0-b27d-83659e39cb2a" providerId="ADAL" clId="{68BFC9C2-D1EE-42D4-B7D6-F50296CEB4EE}" dt="2021-09-08T07:54:37.523" v="127" actId="20577"/>
          <ac:spMkLst>
            <pc:docMk/>
            <pc:sldMk cId="0" sldId="257"/>
            <ac:spMk id="108" creationId="{00000000-0000-0000-0000-000000000000}"/>
          </ac:spMkLst>
        </pc:spChg>
      </pc:sldChg>
      <pc:sldChg chg="modSp mod">
        <pc:chgData name="Kelsey, David (STFC,RAL,PPD)" userId="5b42de28-439c-4cd0-b27d-83659e39cb2a" providerId="ADAL" clId="{68BFC9C2-D1EE-42D4-B7D6-F50296CEB4EE}" dt="2021-09-08T07:42:32.140" v="30" actId="14100"/>
        <pc:sldMkLst>
          <pc:docMk/>
          <pc:sldMk cId="0" sldId="258"/>
        </pc:sldMkLst>
        <pc:spChg chg="mod">
          <ac:chgData name="Kelsey, David (STFC,RAL,PPD)" userId="5b42de28-439c-4cd0-b27d-83659e39cb2a" providerId="ADAL" clId="{68BFC9C2-D1EE-42D4-B7D6-F50296CEB4EE}" dt="2021-09-08T07:42:24.461" v="29" actId="20577"/>
          <ac:spMkLst>
            <pc:docMk/>
            <pc:sldMk cId="0" sldId="258"/>
            <ac:spMk id="114" creationId="{00000000-0000-0000-0000-000000000000}"/>
          </ac:spMkLst>
        </pc:spChg>
        <pc:graphicFrameChg chg="mod modGraphic">
          <ac:chgData name="Kelsey, David (STFC,RAL,PPD)" userId="5b42de28-439c-4cd0-b27d-83659e39cb2a" providerId="ADAL" clId="{68BFC9C2-D1EE-42D4-B7D6-F50296CEB4EE}" dt="2021-09-08T07:42:32.140" v="30" actId="14100"/>
          <ac:graphicFrameMkLst>
            <pc:docMk/>
            <pc:sldMk cId="0" sldId="258"/>
            <ac:graphicFrameMk id="116" creationId="{00000000-0000-0000-0000-000000000000}"/>
          </ac:graphicFrameMkLst>
        </pc:graphicFrameChg>
      </pc:sldChg>
      <pc:sldChg chg="modSp mod">
        <pc:chgData name="Kelsey, David (STFC,RAL,PPD)" userId="5b42de28-439c-4cd0-b27d-83659e39cb2a" providerId="ADAL" clId="{68BFC9C2-D1EE-42D4-B7D6-F50296CEB4EE}" dt="2021-09-08T08:03:44.681" v="134" actId="20577"/>
        <pc:sldMkLst>
          <pc:docMk/>
          <pc:sldMk cId="0" sldId="259"/>
        </pc:sldMkLst>
        <pc:spChg chg="mod">
          <ac:chgData name="Kelsey, David (STFC,RAL,PPD)" userId="5b42de28-439c-4cd0-b27d-83659e39cb2a" providerId="ADAL" clId="{68BFC9C2-D1EE-42D4-B7D6-F50296CEB4EE}" dt="2021-09-08T08:03:44.681" v="134" actId="20577"/>
          <ac:spMkLst>
            <pc:docMk/>
            <pc:sldMk cId="0" sldId="259"/>
            <ac:spMk id="124" creationId="{00000000-0000-0000-0000-000000000000}"/>
          </ac:spMkLst>
        </pc:spChg>
        <pc:graphicFrameChg chg="modGraphic">
          <ac:chgData name="Kelsey, David (STFC,RAL,PPD)" userId="5b42de28-439c-4cd0-b27d-83659e39cb2a" providerId="ADAL" clId="{68BFC9C2-D1EE-42D4-B7D6-F50296CEB4EE}" dt="2021-09-08T07:42:45.662" v="32" actId="20577"/>
          <ac:graphicFrameMkLst>
            <pc:docMk/>
            <pc:sldMk cId="0" sldId="259"/>
            <ac:graphicFrameMk id="125" creationId="{00000000-0000-0000-0000-000000000000}"/>
          </ac:graphicFrameMkLst>
        </pc:graphicFrameChg>
      </pc:sldChg>
      <pc:sldChg chg="modSp mod">
        <pc:chgData name="Kelsey, David (STFC,RAL,PPD)" userId="5b42de28-439c-4cd0-b27d-83659e39cb2a" providerId="ADAL" clId="{68BFC9C2-D1EE-42D4-B7D6-F50296CEB4EE}" dt="2021-09-08T07:44:19.980" v="61" actId="1076"/>
        <pc:sldMkLst>
          <pc:docMk/>
          <pc:sldMk cId="0" sldId="260"/>
        </pc:sldMkLst>
        <pc:spChg chg="mod">
          <ac:chgData name="Kelsey, David (STFC,RAL,PPD)" userId="5b42de28-439c-4cd0-b27d-83659e39cb2a" providerId="ADAL" clId="{68BFC9C2-D1EE-42D4-B7D6-F50296CEB4EE}" dt="2021-09-08T07:44:19.980" v="61" actId="1076"/>
          <ac:spMkLst>
            <pc:docMk/>
            <pc:sldMk cId="0" sldId="260"/>
            <ac:spMk id="137" creationId="{00000000-0000-0000-0000-000000000000}"/>
          </ac:spMkLst>
        </pc:spChg>
      </pc:sldChg>
      <pc:sldChg chg="addSp modSp mod">
        <pc:chgData name="Kelsey, David (STFC,RAL,PPD)" userId="5b42de28-439c-4cd0-b27d-83659e39cb2a" providerId="ADAL" clId="{68BFC9C2-D1EE-42D4-B7D6-F50296CEB4EE}" dt="2021-09-08T08:09:00.756" v="253" actId="1076"/>
        <pc:sldMkLst>
          <pc:docMk/>
          <pc:sldMk cId="0" sldId="262"/>
        </pc:sldMkLst>
        <pc:spChg chg="add mod">
          <ac:chgData name="Kelsey, David (STFC,RAL,PPD)" userId="5b42de28-439c-4cd0-b27d-83659e39cb2a" providerId="ADAL" clId="{68BFC9C2-D1EE-42D4-B7D6-F50296CEB4EE}" dt="2021-09-08T08:09:00.756" v="253" actId="1076"/>
          <ac:spMkLst>
            <pc:docMk/>
            <pc:sldMk cId="0" sldId="262"/>
            <ac:spMk id="2" creationId="{CC84C33F-39CA-4268-A520-D1CA8BA04736}"/>
          </ac:spMkLst>
        </pc:spChg>
      </pc:sldChg>
      <pc:sldChg chg="modSp mod">
        <pc:chgData name="Kelsey, David (STFC,RAL,PPD)" userId="5b42de28-439c-4cd0-b27d-83659e39cb2a" providerId="ADAL" clId="{68BFC9C2-D1EE-42D4-B7D6-F50296CEB4EE}" dt="2021-09-08T08:48:20.135" v="1149" actId="20577"/>
        <pc:sldMkLst>
          <pc:docMk/>
          <pc:sldMk cId="0" sldId="264"/>
        </pc:sldMkLst>
        <pc:spChg chg="mod">
          <ac:chgData name="Kelsey, David (STFC,RAL,PPD)" userId="5b42de28-439c-4cd0-b27d-83659e39cb2a" providerId="ADAL" clId="{68BFC9C2-D1EE-42D4-B7D6-F50296CEB4EE}" dt="2021-09-08T08:48:20.135" v="1149" actId="20577"/>
          <ac:spMkLst>
            <pc:docMk/>
            <pc:sldMk cId="0" sldId="264"/>
            <ac:spMk id="174" creationId="{00000000-0000-0000-0000-000000000000}"/>
          </ac:spMkLst>
        </pc:spChg>
      </pc:sldChg>
      <pc:sldChg chg="modSp mod">
        <pc:chgData name="Kelsey, David (STFC,RAL,PPD)" userId="5b42de28-439c-4cd0-b27d-83659e39cb2a" providerId="ADAL" clId="{68BFC9C2-D1EE-42D4-B7D6-F50296CEB4EE}" dt="2021-09-08T08:31:18.163" v="708" actId="15"/>
        <pc:sldMkLst>
          <pc:docMk/>
          <pc:sldMk cId="0" sldId="265"/>
        </pc:sldMkLst>
        <pc:spChg chg="mod">
          <ac:chgData name="Kelsey, David (STFC,RAL,PPD)" userId="5b42de28-439c-4cd0-b27d-83659e39cb2a" providerId="ADAL" clId="{68BFC9C2-D1EE-42D4-B7D6-F50296CEB4EE}" dt="2021-09-08T08:31:18.163" v="708" actId="15"/>
          <ac:spMkLst>
            <pc:docMk/>
            <pc:sldMk cId="0" sldId="265"/>
            <ac:spMk id="182" creationId="{00000000-0000-0000-0000-000000000000}"/>
          </ac:spMkLst>
        </pc:spChg>
      </pc:sldChg>
      <pc:sldChg chg="modSp mod">
        <pc:chgData name="Kelsey, David (STFC,RAL,PPD)" userId="5b42de28-439c-4cd0-b27d-83659e39cb2a" providerId="ADAL" clId="{68BFC9C2-D1EE-42D4-B7D6-F50296CEB4EE}" dt="2021-09-08T08:32:09.153" v="735" actId="20577"/>
        <pc:sldMkLst>
          <pc:docMk/>
          <pc:sldMk cId="0" sldId="266"/>
        </pc:sldMkLst>
        <pc:spChg chg="mod">
          <ac:chgData name="Kelsey, David (STFC,RAL,PPD)" userId="5b42de28-439c-4cd0-b27d-83659e39cb2a" providerId="ADAL" clId="{68BFC9C2-D1EE-42D4-B7D6-F50296CEB4EE}" dt="2021-09-08T08:31:56.816" v="720" actId="404"/>
          <ac:spMkLst>
            <pc:docMk/>
            <pc:sldMk cId="0" sldId="266"/>
            <ac:spMk id="189" creationId="{00000000-0000-0000-0000-000000000000}"/>
          </ac:spMkLst>
        </pc:spChg>
        <pc:spChg chg="mod">
          <ac:chgData name="Kelsey, David (STFC,RAL,PPD)" userId="5b42de28-439c-4cd0-b27d-83659e39cb2a" providerId="ADAL" clId="{68BFC9C2-D1EE-42D4-B7D6-F50296CEB4EE}" dt="2021-09-08T08:32:09.153" v="735" actId="20577"/>
          <ac:spMkLst>
            <pc:docMk/>
            <pc:sldMk cId="0" sldId="266"/>
            <ac:spMk id="190" creationId="{00000000-0000-0000-0000-000000000000}"/>
          </ac:spMkLst>
        </pc:spChg>
      </pc:sldChg>
      <pc:sldChg chg="modSp mod">
        <pc:chgData name="Kelsey, David (STFC,RAL,PPD)" userId="5b42de28-439c-4cd0-b27d-83659e39cb2a" providerId="ADAL" clId="{68BFC9C2-D1EE-42D4-B7D6-F50296CEB4EE}" dt="2021-09-08T08:52:15.466" v="1292" actId="1076"/>
        <pc:sldMkLst>
          <pc:docMk/>
          <pc:sldMk cId="0" sldId="267"/>
        </pc:sldMkLst>
        <pc:spChg chg="mod">
          <ac:chgData name="Kelsey, David (STFC,RAL,PPD)" userId="5b42de28-439c-4cd0-b27d-83659e39cb2a" providerId="ADAL" clId="{68BFC9C2-D1EE-42D4-B7D6-F50296CEB4EE}" dt="2021-09-08T08:52:15.466" v="1292" actId="1076"/>
          <ac:spMkLst>
            <pc:docMk/>
            <pc:sldMk cId="0" sldId="267"/>
            <ac:spMk id="197" creationId="{00000000-0000-0000-0000-000000000000}"/>
          </ac:spMkLst>
        </pc:spChg>
      </pc:sldChg>
      <pc:sldChg chg="modSp mod">
        <pc:chgData name="Kelsey, David (STFC,RAL,PPD)" userId="5b42de28-439c-4cd0-b27d-83659e39cb2a" providerId="ADAL" clId="{68BFC9C2-D1EE-42D4-B7D6-F50296CEB4EE}" dt="2021-09-08T08:52:39.147" v="1298" actId="20577"/>
        <pc:sldMkLst>
          <pc:docMk/>
          <pc:sldMk cId="0" sldId="268"/>
        </pc:sldMkLst>
        <pc:spChg chg="mod">
          <ac:chgData name="Kelsey, David (STFC,RAL,PPD)" userId="5b42de28-439c-4cd0-b27d-83659e39cb2a" providerId="ADAL" clId="{68BFC9C2-D1EE-42D4-B7D6-F50296CEB4EE}" dt="2021-09-08T08:52:39.147" v="1298" actId="20577"/>
          <ac:spMkLst>
            <pc:docMk/>
            <pc:sldMk cId="0" sldId="268"/>
            <ac:spMk id="205" creationId="{00000000-0000-0000-0000-000000000000}"/>
          </ac:spMkLst>
        </pc:spChg>
      </pc:sldChg>
      <pc:sldChg chg="modSp mod">
        <pc:chgData name="Kelsey, David (STFC,RAL,PPD)" userId="5b42de28-439c-4cd0-b27d-83659e39cb2a" providerId="ADAL" clId="{68BFC9C2-D1EE-42D4-B7D6-F50296CEB4EE}" dt="2021-09-08T08:53:08.588" v="1302" actId="20577"/>
        <pc:sldMkLst>
          <pc:docMk/>
          <pc:sldMk cId="0" sldId="269"/>
        </pc:sldMkLst>
        <pc:spChg chg="mod">
          <ac:chgData name="Kelsey, David (STFC,RAL,PPD)" userId="5b42de28-439c-4cd0-b27d-83659e39cb2a" providerId="ADAL" clId="{68BFC9C2-D1EE-42D4-B7D6-F50296CEB4EE}" dt="2021-09-08T08:53:08.588" v="1302" actId="20577"/>
          <ac:spMkLst>
            <pc:docMk/>
            <pc:sldMk cId="0" sldId="269"/>
            <ac:spMk id="213" creationId="{00000000-0000-0000-0000-000000000000}"/>
          </ac:spMkLst>
        </pc:spChg>
      </pc:sldChg>
      <pc:sldChg chg="modSp new mod">
        <pc:chgData name="Kelsey, David (STFC,RAL,PPD)" userId="5b42de28-439c-4cd0-b27d-83659e39cb2a" providerId="ADAL" clId="{68BFC9C2-D1EE-42D4-B7D6-F50296CEB4EE}" dt="2021-09-08T08:40:08.928" v="1115" actId="20577"/>
        <pc:sldMkLst>
          <pc:docMk/>
          <pc:sldMk cId="3617243234" sldId="271"/>
        </pc:sldMkLst>
        <pc:spChg chg="mod">
          <ac:chgData name="Kelsey, David (STFC,RAL,PPD)" userId="5b42de28-439c-4cd0-b27d-83659e39cb2a" providerId="ADAL" clId="{68BFC9C2-D1EE-42D4-B7D6-F50296CEB4EE}" dt="2021-09-08T08:39:00.682" v="1040" actId="20577"/>
          <ac:spMkLst>
            <pc:docMk/>
            <pc:sldMk cId="3617243234" sldId="271"/>
            <ac:spMk id="2" creationId="{965133D4-6DA8-48A2-8449-7D35166BA9FB}"/>
          </ac:spMkLst>
        </pc:spChg>
        <pc:spChg chg="mod">
          <ac:chgData name="Kelsey, David (STFC,RAL,PPD)" userId="5b42de28-439c-4cd0-b27d-83659e39cb2a" providerId="ADAL" clId="{68BFC9C2-D1EE-42D4-B7D6-F50296CEB4EE}" dt="2021-09-08T08:40:08.928" v="1115" actId="20577"/>
          <ac:spMkLst>
            <pc:docMk/>
            <pc:sldMk cId="3617243234" sldId="271"/>
            <ac:spMk id="3" creationId="{4D065745-2CB5-431D-ADF8-E254398E0735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5" name="Google Shape;9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e657c48ab7_1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e657c48ab7_1_3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ge657c48ab7_1_3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6" name="Google Shape;186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" name="Google Shape;187;p1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1" name="Google Shape;201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" name="Google Shape;202;p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e657c48ab7_1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9" name="Google Shape;209;ge657c48ab7_1_2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" name="Google Shape;210;ge657c48ab7_1_2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217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4" name="Google Shape;104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1" name="Google Shape;141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c76a117c35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c76a117c35_0_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gc76a117c35_0_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e657c48ab7_1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e657c48ab7_1_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71;ge657c48ab7_1_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>
            <a:spLocks noGrp="1"/>
          </p:cNvSpPr>
          <p:nvPr>
            <p:ph type="pic" idx="2"/>
          </p:nvPr>
        </p:nvSpPr>
        <p:spPr>
          <a:xfrm>
            <a:off x="5183188" y="987426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body" idx="1"/>
          </p:nvPr>
        </p:nvSpPr>
        <p:spPr>
          <a:xfrm>
            <a:off x="839788" y="2057401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8" name="Google Shape;78;p11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1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1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7"/>
            <a:ext cx="4351339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4" name="Google Shape;84;p12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2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2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3"/>
          <p:cNvSpPr txBox="1">
            <a:spLocks noGrp="1"/>
          </p:cNvSpPr>
          <p:nvPr>
            <p:ph type="title"/>
          </p:nvPr>
        </p:nvSpPr>
        <p:spPr>
          <a:xfrm rot="5400000">
            <a:off x="7133431" y="1956595"/>
            <a:ext cx="5811839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3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9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0" name="Google Shape;90;p13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3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3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5" name="Google Shape;25;p3" descr="HEPiX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82201" y="160915"/>
            <a:ext cx="1922711" cy="16647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wo Content">
  <p:cSld name="2_Two Content">
    <p:bg>
      <p:bgPr>
        <a:solidFill>
          <a:schemeClr val="lt1"/>
        </a:solid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4"/>
          <p:cNvSpPr txBox="1">
            <a:spLocks noGrp="1"/>
          </p:cNvSpPr>
          <p:nvPr>
            <p:ph type="body" idx="1"/>
          </p:nvPr>
        </p:nvSpPr>
        <p:spPr>
          <a:xfrm>
            <a:off x="914400" y="914402"/>
            <a:ext cx="11176000" cy="5211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3399"/>
              </a:buClr>
              <a:buSzPts val="2400"/>
              <a:buChar char="•"/>
              <a:defRPr sz="2400">
                <a:solidFill>
                  <a:srgbClr val="00339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619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F5496"/>
              </a:buClr>
              <a:buSzPts val="2100"/>
              <a:buChar char="•"/>
              <a:defRPr sz="2100">
                <a:solidFill>
                  <a:srgbClr val="2F5496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lvl="2" indent="-3238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>
                <a:solidFill>
                  <a:schemeClr val="dk1"/>
                </a:solidFill>
              </a:defRPr>
            </a:lvl3pPr>
            <a:lvl4pPr marL="1828800" lvl="3" indent="-31432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1">
                <a:solidFill>
                  <a:schemeClr val="dk1"/>
                </a:solidFill>
              </a:defRPr>
            </a:lvl4pPr>
            <a:lvl5pPr marL="2286000" lvl="4" indent="-31432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1">
                <a:solidFill>
                  <a:schemeClr val="dk1"/>
                </a:solidFill>
              </a:defRPr>
            </a:lvl5pPr>
            <a:lvl6pPr marL="2743200" lvl="5" indent="-31432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1"/>
            </a:lvl6pPr>
            <a:lvl7pPr marL="3200400" lvl="6" indent="-31432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1"/>
            </a:lvl7pPr>
            <a:lvl8pPr marL="3657600" lvl="7" indent="-31432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1"/>
            </a:lvl8pPr>
            <a:lvl9pPr marL="4114800" lvl="8" indent="-31432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1"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ftr" idx="11"/>
          </p:nvPr>
        </p:nvSpPr>
        <p:spPr>
          <a:xfrm>
            <a:off x="4470400" y="6356354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sldNum" idx="12"/>
          </p:nvPr>
        </p:nvSpPr>
        <p:spPr>
          <a:xfrm>
            <a:off x="9042400" y="635635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0" name="Google Shape;30;p4"/>
          <p:cNvSpPr/>
          <p:nvPr/>
        </p:nvSpPr>
        <p:spPr>
          <a:xfrm rot="-5400000">
            <a:off x="-3022600" y="3022601"/>
            <a:ext cx="6858000" cy="812800"/>
          </a:xfrm>
          <a:prstGeom prst="rect">
            <a:avLst/>
          </a:prstGeom>
          <a:solidFill>
            <a:srgbClr val="0C0C0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1"/>
              <a:buFont typeface="Arial"/>
              <a:buNone/>
            </a:pPr>
            <a:endParaRPr sz="13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" name="Google Shape;31;p4" descr="WLCG-TextOnly_black.jpg"/>
          <p:cNvPicPr preferRelativeResize="0"/>
          <p:nvPr/>
        </p:nvPicPr>
        <p:blipFill rotWithShape="1">
          <a:blip r:embed="rId2">
            <a:alphaModFix/>
          </a:blip>
          <a:srcRect l="2464" t="16667" r="4985" b="16666"/>
          <a:stretch/>
        </p:blipFill>
        <p:spPr>
          <a:xfrm rot="-5400000">
            <a:off x="-491927" y="5158740"/>
            <a:ext cx="1752600" cy="731520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p4"/>
          <p:cNvSpPr/>
          <p:nvPr/>
        </p:nvSpPr>
        <p:spPr>
          <a:xfrm>
            <a:off x="812800" y="0"/>
            <a:ext cx="11379200" cy="762000"/>
          </a:xfrm>
          <a:prstGeom prst="rect">
            <a:avLst/>
          </a:prstGeom>
          <a:solidFill>
            <a:srgbClr val="0C0C0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1"/>
              <a:buFont typeface="Arial"/>
              <a:buNone/>
            </a:pPr>
            <a:endParaRPr sz="13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33;p4"/>
          <p:cNvSpPr txBox="1">
            <a:spLocks noGrp="1"/>
          </p:cNvSpPr>
          <p:nvPr>
            <p:ph type="title"/>
          </p:nvPr>
        </p:nvSpPr>
        <p:spPr>
          <a:xfrm>
            <a:off x="1016000" y="0"/>
            <a:ext cx="10566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ndara"/>
              <a:buNone/>
              <a:defRPr b="1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dt" idx="10"/>
          </p:nvPr>
        </p:nvSpPr>
        <p:spPr>
          <a:xfrm>
            <a:off x="914400" y="6356354"/>
            <a:ext cx="2540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35" name="Google Shape;35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6248404"/>
            <a:ext cx="812800" cy="5391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5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body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body" idx="3"/>
          </p:nvPr>
        </p:nvSpPr>
        <p:spPr>
          <a:xfrm>
            <a:off x="6172201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8" name="Google Shape;58;p8"/>
          <p:cNvSpPr txBox="1">
            <a:spLocks noGrp="1"/>
          </p:cNvSpPr>
          <p:nvPr>
            <p:ph type="body" idx="4"/>
          </p:nvPr>
        </p:nvSpPr>
        <p:spPr>
          <a:xfrm>
            <a:off x="6172201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9" name="Google Shape;59;p8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8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8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9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9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body" idx="1"/>
          </p:nvPr>
        </p:nvSpPr>
        <p:spPr>
          <a:xfrm>
            <a:off x="5183188" y="987426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body" idx="2"/>
          </p:nvPr>
        </p:nvSpPr>
        <p:spPr>
          <a:xfrm>
            <a:off x="839788" y="2057401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0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0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indico.cern.ch/event/1012420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hitehouse.gov/wp-content/uploads/2020/11/M-21-07.pdf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51/epjconf/202024507045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876789/contributions/4349426/attachments/2240936/3799464/WLCG-20210512-GDB-LHCOPNE-meeting46-report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Ipv6#WLCG_Tier_2_IPv6_deployment_stat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HCOPN/LHCOPNEv4v6Traffic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4"/>
          <p:cNvSpPr txBox="1">
            <a:spLocks noGrp="1"/>
          </p:cNvSpPr>
          <p:nvPr>
            <p:ph type="ctrTitle"/>
          </p:nvPr>
        </p:nvSpPr>
        <p:spPr>
          <a:xfrm>
            <a:off x="1524000" y="2394295"/>
            <a:ext cx="9144000" cy="1825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</a:pPr>
            <a:r>
              <a:rPr lang="en-US" sz="5400" b="1" dirty="0"/>
              <a:t>IPv6 &amp; WLCG</a:t>
            </a:r>
            <a:br>
              <a:rPr lang="en-US" sz="5400" b="1" dirty="0"/>
            </a:br>
            <a:r>
              <a:rPr lang="en-US" sz="4000" b="1" i="1" dirty="0"/>
              <a:t>update from the IPv6 working group</a:t>
            </a:r>
            <a:endParaRPr sz="5400" i="1" dirty="0">
              <a:solidFill>
                <a:srgbClr val="FF0000"/>
              </a:solidFill>
            </a:endParaRPr>
          </a:p>
        </p:txBody>
      </p:sp>
      <p:sp>
        <p:nvSpPr>
          <p:cNvPr id="99" name="Google Shape;99;p14"/>
          <p:cNvSpPr txBox="1">
            <a:spLocks noGrp="1"/>
          </p:cNvSpPr>
          <p:nvPr>
            <p:ph type="subTitle" idx="1"/>
          </p:nvPr>
        </p:nvSpPr>
        <p:spPr>
          <a:xfrm>
            <a:off x="1524000" y="4335157"/>
            <a:ext cx="9144000" cy="18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590"/>
              <a:buNone/>
            </a:pPr>
            <a:r>
              <a:rPr lang="en-US" sz="2591" u="sng" dirty="0"/>
              <a:t>David Kelsey</a:t>
            </a:r>
            <a:r>
              <a:rPr lang="en-US" sz="2591" dirty="0"/>
              <a:t> (STFC, UKRI), Andrea </a:t>
            </a:r>
            <a:r>
              <a:rPr lang="en-US" sz="2591" dirty="0" err="1"/>
              <a:t>Sciabà</a:t>
            </a:r>
            <a:r>
              <a:rPr lang="en-US" sz="2591" dirty="0"/>
              <a:t> (CERN)</a:t>
            </a:r>
            <a:br>
              <a:rPr lang="en-US" sz="2591" dirty="0"/>
            </a:br>
            <a:r>
              <a:rPr lang="en-US" sz="1791" dirty="0"/>
              <a:t>on behalf of the </a:t>
            </a:r>
            <a:r>
              <a:rPr lang="en-US" sz="1791" dirty="0" err="1"/>
              <a:t>HEPiX</a:t>
            </a:r>
            <a:r>
              <a:rPr lang="en-US" sz="1791" dirty="0"/>
              <a:t> IPv6 Working Group</a:t>
            </a:r>
            <a:endParaRPr sz="1600" dirty="0"/>
          </a:p>
          <a:p>
            <a:pPr marL="0" lvl="0" indent="0" algn="ctr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2220"/>
              <a:buNone/>
            </a:pPr>
            <a:endParaRPr sz="2220" dirty="0"/>
          </a:p>
          <a:p>
            <a:pPr marL="0" lvl="0" indent="0" algn="ctr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2220"/>
              <a:buNone/>
            </a:pPr>
            <a:r>
              <a:rPr lang="en-US" sz="2220" dirty="0"/>
              <a:t>WLCG GDB meeting</a:t>
            </a:r>
            <a:br>
              <a:rPr lang="en-US" sz="2220" dirty="0"/>
            </a:br>
            <a:r>
              <a:rPr lang="en-US" sz="2220" dirty="0"/>
              <a:t>8 Sep 2021</a:t>
            </a:r>
            <a:endParaRPr dirty="0"/>
          </a:p>
        </p:txBody>
      </p:sp>
      <p:pic>
        <p:nvPicPr>
          <p:cNvPr id="100" name="Google Shape;100;p14" descr="HEPiX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005646" y="211833"/>
            <a:ext cx="1922711" cy="1664711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4"/>
          <p:cNvSpPr txBox="1"/>
          <p:nvPr/>
        </p:nvSpPr>
        <p:spPr>
          <a:xfrm>
            <a:off x="570600" y="215325"/>
            <a:ext cx="74394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https://indico.cern.ch/event/1012420/</a:t>
            </a:r>
            <a:r>
              <a:rPr lang="en-US" sz="1600">
                <a:latin typeface="Calibri"/>
                <a:ea typeface="Calibri"/>
                <a:cs typeface="Calibri"/>
                <a:sym typeface="Calibri"/>
              </a:rPr>
              <a:t>   HEPiX IPv6 WG meeting (29/30 June 2021)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DOE Labs and US IPv6-only directive</a:t>
            </a:r>
            <a:endParaRPr/>
          </a:p>
        </p:txBody>
      </p:sp>
      <p:sp>
        <p:nvSpPr>
          <p:cNvPr id="182" name="Google Shape;182;p2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400" u="sng" dirty="0">
                <a:solidFill>
                  <a:schemeClr val="hlink"/>
                </a:solidFill>
                <a:hlinkClick r:id="rId3"/>
              </a:rPr>
              <a:t>https://www.whitehouse.gov/wp-content/uploads/2020/11/M-21-07.pdf</a:t>
            </a:r>
            <a:endParaRPr sz="2400" dirty="0"/>
          </a:p>
          <a:p>
            <a:pPr marL="457200" lvl="0" indent="-368300" algn="l" rtl="0"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en-US" sz="2200" dirty="0"/>
              <a:t>Required to develop plans by end of FY2021, for</a:t>
            </a:r>
            <a:endParaRPr sz="2200" dirty="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 dirty="0"/>
              <a:t>At least (20%, 50%, 80%) of IP-enabled assets on Federal networks are operating in IPv6-only environments by the end of FY (2023, 2024, 2025)</a:t>
            </a:r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endParaRPr lang="en-US" sz="2200" dirty="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endParaRPr lang="en-US" sz="2200" dirty="0"/>
          </a:p>
          <a:p>
            <a:pPr indent="-368300">
              <a:spcBef>
                <a:spcPts val="0"/>
              </a:spcBef>
              <a:buSzPts val="2200"/>
            </a:pPr>
            <a:r>
              <a:rPr lang="en-US" sz="2200" dirty="0"/>
              <a:t>Was discussed at WLCG MB in July 2021</a:t>
            </a:r>
          </a:p>
          <a:p>
            <a:pPr lvl="1" indent="-368300">
              <a:spcBef>
                <a:spcPts val="0"/>
              </a:spcBef>
              <a:buSzPts val="2200"/>
            </a:pPr>
            <a:r>
              <a:rPr lang="en-US" sz="1800" dirty="0"/>
              <a:t>USA DOE/HEP initially pushing for full dual-stack deployment</a:t>
            </a:r>
          </a:p>
          <a:p>
            <a:pPr lvl="1" indent="-368300">
              <a:spcBef>
                <a:spcPts val="0"/>
              </a:spcBef>
              <a:buSzPts val="2200"/>
            </a:pPr>
            <a:r>
              <a:rPr lang="en-US" sz="1800" dirty="0"/>
              <a:t>IPv6-only will be difficult/expensive</a:t>
            </a:r>
          </a:p>
          <a:p>
            <a:pPr lvl="1" indent="-368300">
              <a:spcBef>
                <a:spcPts val="0"/>
              </a:spcBef>
              <a:buSzPts val="2200"/>
            </a:pPr>
            <a:endParaRPr lang="en-US" sz="1800" dirty="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endParaRPr lang="en-US" sz="2200" dirty="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endParaRPr sz="2200" dirty="0"/>
          </a:p>
        </p:txBody>
      </p:sp>
      <p:sp>
        <p:nvSpPr>
          <p:cNvPr id="183" name="Google Shape;183;p23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4000" dirty="0"/>
              <a:t>From dual-stack to IPv6-only (CHEP2019)</a:t>
            </a:r>
            <a:br>
              <a:rPr lang="en-US" sz="4000" dirty="0"/>
            </a:br>
            <a:r>
              <a:rPr lang="en-US" sz="3000" u="sng" dirty="0">
                <a:solidFill>
                  <a:schemeClr val="hlink"/>
                </a:solidFill>
                <a:hlinkClick r:id="rId3"/>
              </a:rPr>
              <a:t>https://doi.org/10.1051/epjconf/202024507045</a:t>
            </a:r>
            <a:endParaRPr sz="3000" dirty="0"/>
          </a:p>
        </p:txBody>
      </p:sp>
      <p:sp>
        <p:nvSpPr>
          <p:cNvPr id="190" name="Google Shape;190;p2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188" marR="0" lvl="0" indent="-387339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Char char="•"/>
            </a:pPr>
            <a:r>
              <a:rPr lang="en-US" sz="2500" dirty="0"/>
              <a:t>Planning for an </a:t>
            </a:r>
            <a:r>
              <a:rPr lang="en-US" sz="2500" dirty="0">
                <a:solidFill>
                  <a:srgbClr val="FF0000"/>
                </a:solidFill>
              </a:rPr>
              <a:t>IPv6-only</a:t>
            </a:r>
            <a:r>
              <a:rPr lang="en-US" sz="2500" dirty="0"/>
              <a:t> WLCG </a:t>
            </a:r>
            <a:endParaRPr sz="2500" dirty="0"/>
          </a:p>
          <a:p>
            <a:pPr marL="457188" marR="0" lvl="0" indent="-387339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Char char="•"/>
            </a:pPr>
            <a:r>
              <a:rPr lang="en-US" sz="2500" dirty="0"/>
              <a:t>To simplify operations</a:t>
            </a:r>
            <a:endParaRPr sz="2500" dirty="0"/>
          </a:p>
          <a:p>
            <a:pPr marL="914377" marR="0" lvl="1" indent="-38734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Char char="•"/>
            </a:pPr>
            <a:r>
              <a:rPr lang="en-US" sz="2500" dirty="0"/>
              <a:t>dual-stack infrastructure is the most complex!</a:t>
            </a:r>
            <a:endParaRPr sz="2500" dirty="0"/>
          </a:p>
          <a:p>
            <a:pPr marL="457188" marR="0" lvl="0" indent="-387339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Char char="•"/>
            </a:pPr>
            <a:r>
              <a:rPr lang="en-US" sz="2500" dirty="0"/>
              <a:t>Large infrastructures (e.g. Facebook, EE/BT) use IPv6-only internally</a:t>
            </a:r>
            <a:endParaRPr sz="2500" dirty="0"/>
          </a:p>
          <a:p>
            <a:pPr marL="457188" marR="0" lvl="0" indent="-387339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Char char="•"/>
            </a:pPr>
            <a:r>
              <a:rPr lang="en-US" sz="2500" dirty="0"/>
              <a:t>The plan - the goal we are working towards</a:t>
            </a:r>
            <a:endParaRPr sz="2500" dirty="0"/>
          </a:p>
          <a:p>
            <a:pPr marL="914377" marR="0" lvl="1" indent="-38734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Char char="•"/>
            </a:pPr>
            <a:r>
              <a:rPr lang="en-US" sz="2500" dirty="0"/>
              <a:t>IPv6-only for the majority of WLCG services and clients</a:t>
            </a:r>
            <a:endParaRPr sz="2500" dirty="0"/>
          </a:p>
          <a:p>
            <a:pPr marL="914377" marR="0" lvl="1" indent="-38734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Char char="•"/>
            </a:pPr>
            <a:r>
              <a:rPr lang="en-US" sz="2500" dirty="0"/>
              <a:t>With ongoing support for IPv4-only clients where needed</a:t>
            </a:r>
            <a:endParaRPr sz="2500" dirty="0"/>
          </a:p>
          <a:p>
            <a:pPr marL="1371565" lvl="2" indent="-387341" algn="l" rtl="0">
              <a:spcBef>
                <a:spcPts val="0"/>
              </a:spcBef>
              <a:spcAft>
                <a:spcPts val="0"/>
              </a:spcAft>
              <a:buSzPts val="2500"/>
              <a:buChar char="•"/>
            </a:pPr>
            <a:r>
              <a:rPr lang="en-US" sz="2500" dirty="0" err="1"/>
              <a:t>e..g</a:t>
            </a:r>
            <a:r>
              <a:rPr lang="en-US" sz="2500" dirty="0"/>
              <a:t>. via use of RFC 7755/7756</a:t>
            </a:r>
            <a:endParaRPr sz="2500" dirty="0"/>
          </a:p>
          <a:p>
            <a:pPr marL="1828754" lvl="3" indent="-387341" algn="l" rtl="0">
              <a:spcBef>
                <a:spcPts val="0"/>
              </a:spcBef>
              <a:spcAft>
                <a:spcPts val="0"/>
              </a:spcAft>
              <a:buSzPts val="2500"/>
              <a:buChar char="•"/>
            </a:pPr>
            <a:r>
              <a:rPr lang="en-US" sz="2500" dirty="0"/>
              <a:t>Stateless IP/ICMP Translation for IPv6-only Data Centres</a:t>
            </a:r>
            <a:endParaRPr sz="2500" dirty="0"/>
          </a:p>
          <a:p>
            <a:pPr marL="457188" lvl="0" indent="-387341" algn="l" rtl="0">
              <a:spcBef>
                <a:spcPts val="0"/>
              </a:spcBef>
              <a:spcAft>
                <a:spcPts val="0"/>
              </a:spcAft>
              <a:buSzPts val="2500"/>
              <a:buChar char="•"/>
            </a:pPr>
            <a:r>
              <a:rPr lang="en-US" sz="2500" dirty="0"/>
              <a:t>Timetable to be defined</a:t>
            </a:r>
            <a:endParaRPr sz="2500" dirty="0"/>
          </a:p>
          <a:p>
            <a:pPr marL="507987" lvl="1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 dirty="0"/>
          </a:p>
        </p:txBody>
      </p:sp>
      <p:sp>
        <p:nvSpPr>
          <p:cNvPr id="191" name="Google Shape;191;p24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/>
              <a:t>Preparing for an IPv6-only WLCG</a:t>
            </a:r>
            <a:endParaRPr/>
          </a:p>
        </p:txBody>
      </p:sp>
      <p:sp>
        <p:nvSpPr>
          <p:cNvPr id="197" name="Google Shape;197;p25"/>
          <p:cNvSpPr txBox="1">
            <a:spLocks noGrp="1"/>
          </p:cNvSpPr>
          <p:nvPr>
            <p:ph type="body" idx="1"/>
          </p:nvPr>
        </p:nvSpPr>
        <p:spPr>
          <a:xfrm>
            <a:off x="838200" y="1690688"/>
            <a:ext cx="10515600" cy="4351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188" marR="0" lvl="0" indent="-387339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Char char="•"/>
            </a:pPr>
            <a:r>
              <a:rPr lang="en-US" sz="2500" dirty="0"/>
              <a:t>Need to test IPv6-only clusters/worker nodes</a:t>
            </a:r>
            <a:endParaRPr sz="2500" dirty="0"/>
          </a:p>
          <a:p>
            <a:pPr marL="914377" marR="0" lvl="1" indent="-38734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Char char="•"/>
            </a:pPr>
            <a:r>
              <a:rPr lang="en-US" sz="2500" dirty="0"/>
              <a:t>IPv6-only testing at CERN (Ben </a:t>
            </a:r>
            <a:r>
              <a:rPr lang="en-US" sz="2500" dirty="0" err="1"/>
              <a:t>Jones,Luis</a:t>
            </a:r>
            <a:r>
              <a:rPr lang="en-US" sz="2500" dirty="0"/>
              <a:t> Fernandez Alvarez)</a:t>
            </a:r>
          </a:p>
          <a:p>
            <a:pPr marL="914377" marR="0" lvl="1" indent="-38734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Char char="•"/>
            </a:pPr>
            <a:r>
              <a:rPr lang="en-US" sz="2500" dirty="0"/>
              <a:t>IPv6-only testing being planned for DUNE</a:t>
            </a:r>
            <a:endParaRPr sz="2500" dirty="0"/>
          </a:p>
          <a:p>
            <a:pPr marL="457188" marR="0" lvl="0" indent="-387339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Char char="•"/>
            </a:pPr>
            <a:r>
              <a:rPr lang="en-US" sz="2500" dirty="0"/>
              <a:t>FTS monitoring changes will happen soon</a:t>
            </a:r>
            <a:endParaRPr sz="2500" dirty="0"/>
          </a:p>
          <a:p>
            <a:pPr marL="914377" marR="0" lvl="1" indent="-38734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Char char="•"/>
            </a:pPr>
            <a:r>
              <a:rPr lang="en-US" sz="2500" dirty="0"/>
              <a:t>to monitor IPv6 share on all FTS protocols</a:t>
            </a:r>
            <a:endParaRPr sz="2500" dirty="0"/>
          </a:p>
          <a:p>
            <a:pPr marL="457188" marR="0" lvl="0" indent="-387339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Char char="•"/>
            </a:pPr>
            <a:r>
              <a:rPr lang="en-US" sz="2500" dirty="0" err="1"/>
              <a:t>Analyse</a:t>
            </a:r>
            <a:r>
              <a:rPr lang="en-US" sz="2500" dirty="0"/>
              <a:t> samples of WN traffic to identify protocols and services using IPv4</a:t>
            </a:r>
            <a:endParaRPr sz="2500" dirty="0"/>
          </a:p>
          <a:p>
            <a:pPr marL="914377" marR="0" lvl="1" indent="-38734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Char char="•"/>
            </a:pPr>
            <a:r>
              <a:rPr lang="en-US" sz="2500" dirty="0"/>
              <a:t>Applications that store, handle or signal literal IPv4 addresses will be broken by protocol translation</a:t>
            </a:r>
            <a:endParaRPr sz="2500" dirty="0"/>
          </a:p>
          <a:p>
            <a:pPr marL="914377" marR="0" lvl="1" indent="-38734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Char char="•"/>
            </a:pPr>
            <a:r>
              <a:rPr lang="en-US" sz="2500" dirty="0"/>
              <a:t>Work with experiments and developers to “fix” whatever is broken</a:t>
            </a:r>
            <a:endParaRPr sz="2500" dirty="0"/>
          </a:p>
          <a:p>
            <a:pPr marL="457188" marR="0" lvl="0" indent="-387339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Char char="•"/>
            </a:pPr>
            <a:r>
              <a:rPr lang="en-US" sz="2500" dirty="0"/>
              <a:t>Need to test tools to allow IPv4-only clients (volunteers?)</a:t>
            </a:r>
            <a:endParaRPr sz="2500" dirty="0"/>
          </a:p>
          <a:p>
            <a:pPr marL="457189" lvl="0" indent="-22859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dirty="0"/>
          </a:p>
        </p:txBody>
      </p:sp>
      <p:sp>
        <p:nvSpPr>
          <p:cNvPr id="198" name="Google Shape;198;p25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en-US"/>
              <a:t>IPv6-only timetable?</a:t>
            </a:r>
            <a:endParaRPr/>
          </a:p>
        </p:txBody>
      </p:sp>
      <p:sp>
        <p:nvSpPr>
          <p:cNvPr id="205" name="Google Shape;205;p2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188" marR="0" lvl="0" indent="-387339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Char char="•"/>
            </a:pPr>
            <a:r>
              <a:rPr lang="en-US" sz="2500" dirty="0"/>
              <a:t>WLCG can already support use of IPv6-only CPU resources</a:t>
            </a:r>
            <a:endParaRPr sz="2500" dirty="0"/>
          </a:p>
          <a:p>
            <a:pPr marL="457188" marR="0" lvl="0" indent="-387339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Char char="•"/>
            </a:pPr>
            <a:r>
              <a:rPr lang="en-US" sz="2500" dirty="0"/>
              <a:t>During 2021 &amp; 2022</a:t>
            </a:r>
            <a:endParaRPr sz="2500" dirty="0"/>
          </a:p>
          <a:p>
            <a:pPr marL="914377" marR="0" lvl="1" indent="-38734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Char char="•"/>
            </a:pPr>
            <a:r>
              <a:rPr lang="en-US" sz="2500" dirty="0"/>
              <a:t>Sites</a:t>
            </a:r>
            <a:endParaRPr sz="2500" dirty="0"/>
          </a:p>
          <a:p>
            <a:pPr marL="1371565" marR="0" lvl="2" indent="-38734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Char char="•"/>
            </a:pPr>
            <a:r>
              <a:rPr lang="en-US" sz="2500" dirty="0"/>
              <a:t>deploy dual-stack WN’s and other services</a:t>
            </a:r>
            <a:endParaRPr sz="2500" dirty="0"/>
          </a:p>
          <a:p>
            <a:pPr marL="1371565" marR="0" lvl="2" indent="-38734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Char char="•"/>
            </a:pPr>
            <a:r>
              <a:rPr lang="en-US" sz="2500" dirty="0"/>
              <a:t>check that configurations “prefer” IPv6</a:t>
            </a:r>
            <a:endParaRPr sz="2500" dirty="0"/>
          </a:p>
          <a:p>
            <a:pPr marL="1371565" marR="0" lvl="2" indent="-38734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Char char="•"/>
            </a:pPr>
            <a:r>
              <a:rPr lang="en-US" sz="2500" dirty="0"/>
              <a:t>investigate data transfers that happen over IPv4</a:t>
            </a:r>
            <a:endParaRPr sz="2500" dirty="0"/>
          </a:p>
          <a:p>
            <a:pPr marL="914377" marR="0" lvl="1" indent="-38734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Char char="•"/>
            </a:pPr>
            <a:r>
              <a:rPr lang="en-US" sz="2500" dirty="0"/>
              <a:t>Experiments</a:t>
            </a:r>
            <a:endParaRPr sz="2500" dirty="0"/>
          </a:p>
          <a:p>
            <a:pPr marL="1371565" marR="0" lvl="2" indent="-38734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Char char="•"/>
            </a:pPr>
            <a:r>
              <a:rPr lang="en-US" sz="2500" dirty="0"/>
              <a:t>check data transfer configurations - always prefer IPv6</a:t>
            </a:r>
            <a:endParaRPr sz="2500" dirty="0"/>
          </a:p>
          <a:p>
            <a:pPr marL="228594" lvl="0" indent="-50798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endParaRPr sz="2500" dirty="0"/>
          </a:p>
        </p:txBody>
      </p:sp>
      <p:sp>
        <p:nvSpPr>
          <p:cNvPr id="206" name="Google Shape;206;p26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en-US"/>
              <a:t>IPv6-only timetable (2)</a:t>
            </a:r>
            <a:endParaRPr/>
          </a:p>
        </p:txBody>
      </p:sp>
      <p:sp>
        <p:nvSpPr>
          <p:cNvPr id="213" name="Google Shape;213;p2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188" marR="0" lvl="0" indent="-387339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Char char="•"/>
            </a:pPr>
            <a:r>
              <a:rPr lang="en-US" sz="2400" dirty="0"/>
              <a:t>A possible first place to turn-off IPv4?</a:t>
            </a:r>
            <a:endParaRPr sz="2400" dirty="0"/>
          </a:p>
          <a:p>
            <a:pPr marL="914377" marR="0" lvl="1" indent="-38734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Char char="•"/>
            </a:pPr>
            <a:r>
              <a:rPr lang="en-US" dirty="0"/>
              <a:t>LHCOPN (Tier0 and all Tier1’s </a:t>
            </a:r>
            <a:r>
              <a:rPr lang="en-US"/>
              <a:t>are all dual-stack</a:t>
            </a:r>
            <a:r>
              <a:rPr lang="en-US" dirty="0"/>
              <a:t>)</a:t>
            </a:r>
            <a:endParaRPr dirty="0"/>
          </a:p>
          <a:p>
            <a:pPr marL="914377" marR="0" lvl="1" indent="-38734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Char char="•"/>
            </a:pPr>
            <a:r>
              <a:rPr lang="en-US" dirty="0"/>
              <a:t>When the amount of IPv4 traffic becomes very small</a:t>
            </a:r>
            <a:endParaRPr dirty="0"/>
          </a:p>
          <a:p>
            <a:pPr marL="1371565" marR="0" lvl="2" indent="-38734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Char char="•"/>
            </a:pPr>
            <a:r>
              <a:rPr lang="en-US" sz="2400" dirty="0"/>
              <a:t>make LHCOPN IPv6-only</a:t>
            </a:r>
            <a:endParaRPr sz="2400" dirty="0"/>
          </a:p>
          <a:p>
            <a:pPr marL="1371565" marR="0" lvl="2" indent="-38734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Char char="•"/>
            </a:pPr>
            <a:r>
              <a:rPr lang="en-US" sz="2400" dirty="0"/>
              <a:t>IPv4 traffic will flow via general internet links</a:t>
            </a:r>
          </a:p>
          <a:p>
            <a:pPr marL="914365" lvl="1" indent="-387341">
              <a:spcBef>
                <a:spcPts val="1000"/>
              </a:spcBef>
              <a:buSzPts val="2500"/>
            </a:pPr>
            <a:r>
              <a:rPr lang="en-US" dirty="0"/>
              <a:t>WLCG Management Board  – “must not happen too early”</a:t>
            </a:r>
            <a:endParaRPr dirty="0"/>
          </a:p>
          <a:p>
            <a:pPr marL="457188" indent="-387339">
              <a:buSzPts val="2500"/>
            </a:pPr>
            <a:r>
              <a:rPr lang="en-US" sz="2500" b="1" dirty="0"/>
              <a:t>WLCG IPv6-only plan </a:t>
            </a:r>
            <a:r>
              <a:rPr lang="en-US" sz="2500" dirty="0"/>
              <a:t>(is during LS3 and before start of Run 4 possible?)</a:t>
            </a:r>
            <a:endParaRPr sz="2500" b="1" dirty="0"/>
          </a:p>
          <a:p>
            <a:pPr marL="914377" marR="0" lvl="1" indent="-38734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Char char="•"/>
            </a:pPr>
            <a:r>
              <a:rPr lang="en-US" sz="2500" dirty="0"/>
              <a:t>MB still to agree date for end of “full support” for IPv4 on WLCG Clients</a:t>
            </a:r>
            <a:endParaRPr sz="2500" dirty="0"/>
          </a:p>
          <a:p>
            <a:pPr marL="914377" marR="0" lvl="1" indent="-38734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Char char="•"/>
            </a:pPr>
            <a:r>
              <a:rPr lang="en-US" sz="2500" dirty="0"/>
              <a:t>Core services at that point can become IPv6-only</a:t>
            </a:r>
            <a:endParaRPr sz="2500" dirty="0"/>
          </a:p>
          <a:p>
            <a:pPr marL="228593" lvl="0" indent="-50798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endParaRPr sz="2500" dirty="0"/>
          </a:p>
          <a:p>
            <a:pPr marL="228593" lvl="0" indent="-50798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endParaRPr sz="2500" dirty="0"/>
          </a:p>
        </p:txBody>
      </p:sp>
      <p:sp>
        <p:nvSpPr>
          <p:cNvPr id="214" name="Google Shape;214;p27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5133D4-6DA8-48A2-8449-7D35166BA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WLCG MB Conclusions (July 2021)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065745-2CB5-431D-ADF8-E254398E073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</a:t>
            </a:r>
            <a:r>
              <a:rPr lang="en-GB" sz="2800" dirty="0"/>
              <a:t>eployment of dual stack storage remains the priority</a:t>
            </a:r>
          </a:p>
          <a:p>
            <a:pPr lvl="1"/>
            <a:r>
              <a:rPr lang="en-GB" dirty="0"/>
              <a:t>this is a prerequisite to fully supporting IPv6-only WNs</a:t>
            </a:r>
          </a:p>
          <a:p>
            <a:r>
              <a:rPr lang="en-GB" dirty="0"/>
              <a:t>All sites and regions should plan accordingly and as soon as possible</a:t>
            </a:r>
          </a:p>
          <a:p>
            <a:r>
              <a:rPr lang="en-GB" dirty="0"/>
              <a:t>The final goal is agreed to be IPv6-only</a:t>
            </a:r>
          </a:p>
          <a:p>
            <a:pPr lvl="1"/>
            <a:r>
              <a:rPr lang="en-GB" sz="2800" dirty="0"/>
              <a:t>But the timetable to be agreed later!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B15527-208E-4013-83C9-8226A1BE0A3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2432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594" lvl="0" indent="-5079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endParaRPr/>
          </a:p>
          <a:p>
            <a:pPr marL="228594" lvl="0" indent="-50798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endParaRPr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4400"/>
              <a:buNone/>
            </a:pPr>
            <a:r>
              <a:rPr lang="en-US" sz="4400"/>
              <a:t>Questions, Discussion?</a:t>
            </a:r>
            <a:endParaRPr/>
          </a:p>
        </p:txBody>
      </p:sp>
      <p:sp>
        <p:nvSpPr>
          <p:cNvPr id="220" name="Google Shape;220;p2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1" name="Google Shape;221;p28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/>
              <a:t>Dual-stack IPv4/IPv6 - reminder</a:t>
            </a:r>
            <a:endParaRPr/>
          </a:p>
        </p:txBody>
      </p:sp>
      <p:sp>
        <p:nvSpPr>
          <p:cNvPr id="108" name="Google Shape;108;p1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188" lvl="0" indent="-387339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Char char="•"/>
            </a:pPr>
            <a:r>
              <a:rPr lang="en-US" sz="2500" dirty="0"/>
              <a:t>WLCG MB approved plan for </a:t>
            </a:r>
            <a:r>
              <a:rPr lang="en-US" sz="2500" dirty="0">
                <a:solidFill>
                  <a:srgbClr val="FF0000"/>
                </a:solidFill>
              </a:rPr>
              <a:t>Dual-stack IPv4/IPv6 storage</a:t>
            </a:r>
            <a:r>
              <a:rPr lang="en-US" sz="2500" dirty="0"/>
              <a:t> by end LHC Run 2</a:t>
            </a:r>
            <a:endParaRPr sz="2500" dirty="0"/>
          </a:p>
          <a:p>
            <a:pPr marL="457188" lvl="0" indent="-387339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Char char="•"/>
            </a:pPr>
            <a:r>
              <a:rPr lang="en-US" sz="2500" dirty="0"/>
              <a:t>Main driver was and still is: “</a:t>
            </a:r>
            <a:r>
              <a:rPr lang="en-US" sz="2500" dirty="0">
                <a:solidFill>
                  <a:srgbClr val="FF0000"/>
                </a:solidFill>
              </a:rPr>
              <a:t>support IPv6-only CPU”</a:t>
            </a:r>
            <a:endParaRPr sz="2500" dirty="0">
              <a:solidFill>
                <a:srgbClr val="FF0000"/>
              </a:solidFill>
            </a:endParaRPr>
          </a:p>
          <a:p>
            <a:pPr marL="914377" lvl="1" indent="-38734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Char char="•"/>
            </a:pPr>
            <a:r>
              <a:rPr lang="en-US" sz="2500" dirty="0"/>
              <a:t>Ongoing concern of lack of IPv4 addresses (at some sites)</a:t>
            </a:r>
            <a:endParaRPr sz="2500" dirty="0"/>
          </a:p>
          <a:p>
            <a:pPr marL="457188" lvl="0" indent="-38734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Char char="•"/>
            </a:pPr>
            <a:r>
              <a:rPr lang="en-US" sz="2500" dirty="0"/>
              <a:t>Other (more recent) drivers</a:t>
            </a:r>
            <a:endParaRPr sz="2500" dirty="0"/>
          </a:p>
          <a:p>
            <a:pPr marL="914377" lvl="1" indent="-387341" algn="l" rtl="0">
              <a:spcBef>
                <a:spcPts val="500"/>
              </a:spcBef>
              <a:spcAft>
                <a:spcPts val="0"/>
              </a:spcAft>
              <a:buSzPts val="2500"/>
              <a:buChar char="•"/>
            </a:pPr>
            <a:r>
              <a:rPr lang="en-US" sz="2500" dirty="0"/>
              <a:t>Support packet marking in TCP for monitoring by RNTWG</a:t>
            </a:r>
            <a:endParaRPr sz="2500" dirty="0"/>
          </a:p>
          <a:p>
            <a:pPr marL="1371565" lvl="2" indent="-387341" algn="l" rtl="0">
              <a:spcBef>
                <a:spcPts val="500"/>
              </a:spcBef>
              <a:spcAft>
                <a:spcPts val="0"/>
              </a:spcAft>
              <a:buSzPts val="2500"/>
              <a:buChar char="•"/>
            </a:pPr>
            <a:r>
              <a:rPr lang="en-US" sz="2500" dirty="0"/>
              <a:t>Research Networking Technical Working Group</a:t>
            </a:r>
          </a:p>
          <a:p>
            <a:pPr marL="1828765" lvl="3" indent="-387341">
              <a:buSzPts val="2500"/>
            </a:pPr>
            <a:r>
              <a:rPr lang="en-US" sz="2300" dirty="0"/>
              <a:t>See WLCG GDB May 2021 – </a:t>
            </a:r>
            <a:r>
              <a:rPr lang="en-US" sz="2300" dirty="0">
                <a:hlinkClick r:id="rId3"/>
              </a:rPr>
              <a:t>LHCOPN/ONE (E. Martelli)</a:t>
            </a:r>
            <a:r>
              <a:rPr lang="en-US" sz="2300" dirty="0"/>
              <a:t> slide 15</a:t>
            </a:r>
            <a:endParaRPr sz="2300" dirty="0"/>
          </a:p>
          <a:p>
            <a:pPr marL="914377" lvl="1" indent="-387341" algn="l" rtl="0">
              <a:spcBef>
                <a:spcPts val="500"/>
              </a:spcBef>
              <a:spcAft>
                <a:spcPts val="0"/>
              </a:spcAft>
              <a:buSzPts val="2500"/>
              <a:buChar char="•"/>
            </a:pPr>
            <a:r>
              <a:rPr lang="en-US" sz="2500" dirty="0"/>
              <a:t>US Federal Government - 80% of services to be IPv6-only by 2025-26</a:t>
            </a:r>
            <a:endParaRPr sz="2500" dirty="0"/>
          </a:p>
          <a:p>
            <a:pPr marL="1371565" lvl="2" indent="-387341" algn="l" rtl="0">
              <a:spcBef>
                <a:spcPts val="500"/>
              </a:spcBef>
              <a:spcAft>
                <a:spcPts val="0"/>
              </a:spcAft>
              <a:buSzPts val="2500"/>
              <a:buChar char="•"/>
            </a:pPr>
            <a:r>
              <a:rPr lang="en-US" sz="2500" dirty="0"/>
              <a:t>come back to this</a:t>
            </a:r>
            <a:endParaRPr sz="2500" dirty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dirty="0"/>
              <a:t>				</a:t>
            </a:r>
            <a:endParaRPr sz="2100" dirty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100" dirty="0"/>
          </a:p>
        </p:txBody>
      </p:sp>
      <p:sp>
        <p:nvSpPr>
          <p:cNvPr id="109" name="Google Shape;109;p15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593" lvl="0" indent="-20954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500" dirty="0"/>
              <a:t>FTS servers at BNL, CERN, </a:t>
            </a:r>
            <a:r>
              <a:rPr lang="en-US" sz="2500" dirty="0" err="1"/>
              <a:t>Fermilab</a:t>
            </a:r>
            <a:r>
              <a:rPr lang="en-US" sz="2500" dirty="0"/>
              <a:t> and RAL all now work in dual stack</a:t>
            </a:r>
          </a:p>
          <a:p>
            <a:pPr marL="228593" lvl="0" indent="-20954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500" dirty="0"/>
              <a:t>FTS transfers do happen via IPv6 at most Tier-1s (but not all transfers)</a:t>
            </a:r>
            <a:endParaRPr sz="2500" dirty="0"/>
          </a:p>
          <a:p>
            <a:pPr marL="228593" lvl="0" indent="-209543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100"/>
              <a:buChar char="•"/>
            </a:pPr>
            <a:r>
              <a:rPr lang="en-US" sz="2500" dirty="0"/>
              <a:t>IPv6 transfers do not (yet) happen at RRC-KI but IPv6 is enabled</a:t>
            </a:r>
            <a:endParaRPr sz="1500" dirty="0"/>
          </a:p>
        </p:txBody>
      </p:sp>
      <p:sp>
        <p:nvSpPr>
          <p:cNvPr id="115" name="Google Shape;115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ndara"/>
              <a:buNone/>
            </a:pPr>
            <a:r>
              <a:rPr lang="en-US"/>
              <a:t>IPv4/IPv6 and Tier-1 storage</a:t>
            </a:r>
            <a:endParaRPr/>
          </a:p>
        </p:txBody>
      </p:sp>
      <p:graphicFrame>
        <p:nvGraphicFramePr>
          <p:cNvPr id="116" name="Google Shape;116;p16"/>
          <p:cNvGraphicFramePr/>
          <p:nvPr>
            <p:extLst>
              <p:ext uri="{D42A27DB-BD31-4B8C-83A1-F6EECF244321}">
                <p14:modId xmlns:p14="http://schemas.microsoft.com/office/powerpoint/2010/main" val="2723190642"/>
              </p:ext>
            </p:extLst>
          </p:nvPr>
        </p:nvGraphicFramePr>
        <p:xfrm>
          <a:off x="6882063" y="3527825"/>
          <a:ext cx="4131340" cy="2417343"/>
        </p:xfrm>
        <a:graphic>
          <a:graphicData uri="http://schemas.openxmlformats.org/drawingml/2006/table">
            <a:tbl>
              <a:tblPr firstRow="1" bandRow="1">
                <a:noFill/>
                <a:tableStyleId>{3B2733BE-D148-4AF0-B862-ACEFF9AA221A}</a:tableStyleId>
              </a:tblPr>
              <a:tblGrid>
                <a:gridCol w="15853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59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17188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00"/>
                        <a:buFont typeface="Arial"/>
                        <a:buNone/>
                      </a:pPr>
                      <a:r>
                        <a:rPr lang="en-US" sz="1500" u="none" strike="noStrike" cap="none"/>
                        <a:t>Experiment</a:t>
                      </a:r>
                      <a:endParaRPr sz="7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00"/>
                        <a:buFont typeface="Arial"/>
                        <a:buNone/>
                      </a:pPr>
                      <a:r>
                        <a:rPr lang="en-US" sz="1500" u="none" strike="noStrike" cap="none"/>
                        <a:t>Fraction of T</a:t>
                      </a:r>
                      <a:r>
                        <a:rPr lang="en-US" sz="1500"/>
                        <a:t>1</a:t>
                      </a:r>
                      <a:r>
                        <a:rPr lang="en-US" sz="1500" u="none" strike="noStrike" cap="none"/>
                        <a:t> storage accessible via IPv6</a:t>
                      </a:r>
                      <a:endParaRPr sz="15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31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00"/>
                        <a:buFont typeface="Arial"/>
                        <a:buNone/>
                      </a:pPr>
                      <a:r>
                        <a:rPr lang="en-US" sz="1500" u="none" strike="noStrike" cap="none"/>
                        <a:t>ALICE</a:t>
                      </a:r>
                      <a:endParaRPr sz="7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00"/>
                        <a:buFont typeface="Arial"/>
                        <a:buNone/>
                      </a:pPr>
                      <a:r>
                        <a:rPr lang="en-US" sz="1500"/>
                        <a:t>78</a:t>
                      </a:r>
                      <a:r>
                        <a:rPr lang="en-US" sz="1500" u="none" strike="noStrike" cap="none"/>
                        <a:t>%</a:t>
                      </a:r>
                      <a:endParaRPr sz="15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31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00"/>
                        <a:buFont typeface="Arial"/>
                        <a:buNone/>
                      </a:pPr>
                      <a:r>
                        <a:rPr lang="en-US" sz="1500" u="none" strike="noStrike" cap="none"/>
                        <a:t>ATLAS</a:t>
                      </a:r>
                      <a:endParaRPr sz="7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00"/>
                        <a:buFont typeface="Arial"/>
                        <a:buNone/>
                      </a:pPr>
                      <a:r>
                        <a:rPr lang="en-US" sz="1500"/>
                        <a:t>96</a:t>
                      </a:r>
                      <a:r>
                        <a:rPr lang="en-US" sz="1500" u="none" strike="noStrike" cap="none"/>
                        <a:t>%</a:t>
                      </a:r>
                      <a:endParaRPr sz="15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31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00"/>
                        <a:buFont typeface="Arial"/>
                        <a:buNone/>
                      </a:pPr>
                      <a:r>
                        <a:rPr lang="en-US" sz="1500" u="none" strike="noStrike" cap="none"/>
                        <a:t>CMS</a:t>
                      </a:r>
                      <a:endParaRPr sz="7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00"/>
                        <a:buFont typeface="Arial"/>
                        <a:buNone/>
                      </a:pPr>
                      <a:r>
                        <a:rPr lang="en-US" sz="1500"/>
                        <a:t>100</a:t>
                      </a:r>
                      <a:r>
                        <a:rPr lang="en-US" sz="1500" u="none" strike="noStrike" cap="none"/>
                        <a:t>%</a:t>
                      </a:r>
                      <a:endParaRPr sz="7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031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00"/>
                        <a:buFont typeface="Arial"/>
                        <a:buNone/>
                      </a:pPr>
                      <a:r>
                        <a:rPr lang="en-US" sz="1500" u="none" strike="noStrike" cap="none"/>
                        <a:t>LHCb</a:t>
                      </a:r>
                      <a:endParaRPr sz="7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00"/>
                        <a:buFont typeface="Arial"/>
                        <a:buNone/>
                      </a:pPr>
                      <a:r>
                        <a:rPr lang="en-US" sz="1500"/>
                        <a:t>94</a:t>
                      </a:r>
                      <a:r>
                        <a:rPr lang="en-US" sz="1500" u="none" strike="noStrike" cap="none"/>
                        <a:t>%</a:t>
                      </a:r>
                      <a:endParaRPr sz="7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031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00"/>
                        <a:buFont typeface="Arial"/>
                        <a:buNone/>
                      </a:pPr>
                      <a:r>
                        <a:rPr lang="en-US" sz="1500" u="none" strike="noStrike" cap="none"/>
                        <a:t>Overall</a:t>
                      </a:r>
                      <a:endParaRPr sz="7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00"/>
                        <a:buFont typeface="Arial"/>
                        <a:buNone/>
                      </a:pPr>
                      <a:r>
                        <a:rPr lang="en-US" sz="1500" dirty="0"/>
                        <a:t>96</a:t>
                      </a:r>
                      <a:r>
                        <a:rPr lang="en-US" sz="1500" u="none" strike="noStrike" cap="none" dirty="0"/>
                        <a:t>%</a:t>
                      </a:r>
                      <a:endParaRPr sz="1500" u="none" strike="noStrike" cap="none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17" name="Google Shape;117;p16"/>
          <p:cNvSpPr txBox="1"/>
          <p:nvPr/>
        </p:nvSpPr>
        <p:spPr>
          <a:xfrm>
            <a:off x="12559825" y="3527825"/>
            <a:ext cx="5691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16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7"/>
          <p:cNvSpPr txBox="1"/>
          <p:nvPr/>
        </p:nvSpPr>
        <p:spPr>
          <a:xfrm>
            <a:off x="611527" y="537126"/>
            <a:ext cx="89952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IPv4/IPv6 deployment at </a:t>
            </a:r>
            <a:r>
              <a:rPr lang="en-US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Tier-2 sites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17"/>
          <p:cNvSpPr txBox="1"/>
          <p:nvPr/>
        </p:nvSpPr>
        <p:spPr>
          <a:xfrm>
            <a:off x="611525" y="1616179"/>
            <a:ext cx="5935800" cy="474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594" marR="0" lvl="0" indent="-228594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deployment campaign was launched in November 2017</a:t>
            </a:r>
            <a:endParaRPr sz="1051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594" marR="0" lvl="0" indent="-228594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Steady progress (</a:t>
            </a:r>
            <a:r>
              <a:rPr lang="en-US" sz="2800" b="0" i="0" u="sng" strike="noStrike" cap="none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status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sz="1051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685783" marR="0" lvl="1" indent="-22859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~</a:t>
            </a:r>
            <a:r>
              <a:rPr lang="en-US" sz="2400" b="0" i="0" u="none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7</a:t>
            </a:r>
            <a:r>
              <a:rPr lang="en-US" sz="24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9</a:t>
            </a:r>
            <a:r>
              <a:rPr lang="en-US" sz="2400" b="0" i="0" u="none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% 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of Tier-2 sites have storage on dual stack</a:t>
            </a:r>
            <a:endParaRPr sz="2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25" name="Google Shape;125;p17"/>
          <p:cNvGraphicFramePr/>
          <p:nvPr>
            <p:extLst>
              <p:ext uri="{D42A27DB-BD31-4B8C-83A1-F6EECF244321}">
                <p14:modId xmlns:p14="http://schemas.microsoft.com/office/powerpoint/2010/main" val="2399085920"/>
              </p:ext>
            </p:extLst>
          </p:nvPr>
        </p:nvGraphicFramePr>
        <p:xfrm>
          <a:off x="7249303" y="4044817"/>
          <a:ext cx="3293300" cy="2148900"/>
        </p:xfrm>
        <a:graphic>
          <a:graphicData uri="http://schemas.openxmlformats.org/drawingml/2006/table">
            <a:tbl>
              <a:tblPr firstRow="1" bandRow="1">
                <a:noFill/>
                <a:tableStyleId>{3B2733BE-D148-4AF0-B862-ACEFF9AA221A}</a:tableStyleId>
              </a:tblPr>
              <a:tblGrid>
                <a:gridCol w="12637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295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74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00"/>
                        <a:buFont typeface="Arial"/>
                        <a:buNone/>
                      </a:pPr>
                      <a:r>
                        <a:rPr lang="en-US" sz="1500" u="none" strike="noStrike" cap="none"/>
                        <a:t>Experiment</a:t>
                      </a:r>
                      <a:endParaRPr sz="7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00"/>
                        <a:buFont typeface="Arial"/>
                        <a:buNone/>
                      </a:pPr>
                      <a:r>
                        <a:rPr lang="en-US" sz="1500" u="none" strike="noStrike" cap="none"/>
                        <a:t>Fraction of T2 storage accessible via IPv6</a:t>
                      </a:r>
                      <a:endParaRPr sz="15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00"/>
                        <a:buFont typeface="Arial"/>
                        <a:buNone/>
                      </a:pPr>
                      <a:r>
                        <a:rPr lang="en-US" sz="1500" u="none" strike="noStrike" cap="none"/>
                        <a:t>ALICE</a:t>
                      </a:r>
                      <a:endParaRPr sz="7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00"/>
                        <a:buFont typeface="Arial"/>
                        <a:buNone/>
                      </a:pPr>
                      <a:r>
                        <a:rPr lang="en-US" sz="1500" u="none" strike="noStrike" cap="none" dirty="0"/>
                        <a:t>87%</a:t>
                      </a:r>
                      <a:endParaRPr sz="1500" u="none" strike="noStrike" cap="none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00"/>
                        <a:buFont typeface="Arial"/>
                        <a:buNone/>
                      </a:pPr>
                      <a:r>
                        <a:rPr lang="en-US" sz="1500" u="none" strike="noStrike" cap="none"/>
                        <a:t>ATLAS</a:t>
                      </a:r>
                      <a:endParaRPr sz="7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00"/>
                        <a:buFont typeface="Arial"/>
                        <a:buNone/>
                      </a:pPr>
                      <a:r>
                        <a:rPr lang="en-US" sz="1500" u="none" strike="noStrike" cap="none" dirty="0"/>
                        <a:t>62%</a:t>
                      </a:r>
                      <a:endParaRPr sz="1500" u="none" strike="noStrike" cap="none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00"/>
                        <a:buFont typeface="Arial"/>
                        <a:buNone/>
                      </a:pPr>
                      <a:r>
                        <a:rPr lang="en-US" sz="1500" u="none" strike="noStrike" cap="none"/>
                        <a:t>CMS</a:t>
                      </a:r>
                      <a:endParaRPr sz="7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00"/>
                        <a:buFont typeface="Arial"/>
                        <a:buNone/>
                      </a:pPr>
                      <a:r>
                        <a:rPr lang="en-US" sz="1500" u="none" strike="noStrike" cap="none"/>
                        <a:t>9</a:t>
                      </a:r>
                      <a:r>
                        <a:rPr lang="en-US" sz="1500"/>
                        <a:t>4</a:t>
                      </a:r>
                      <a:r>
                        <a:rPr lang="en-US" sz="1500" u="none" strike="noStrike" cap="none"/>
                        <a:t>%</a:t>
                      </a:r>
                      <a:endParaRPr sz="7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00"/>
                        <a:buFont typeface="Arial"/>
                        <a:buNone/>
                      </a:pPr>
                      <a:r>
                        <a:rPr lang="en-US" sz="1500" u="none" strike="noStrike" cap="none"/>
                        <a:t>LHCb</a:t>
                      </a:r>
                      <a:endParaRPr sz="7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00"/>
                        <a:buFont typeface="Arial"/>
                        <a:buNone/>
                      </a:pPr>
                      <a:r>
                        <a:rPr lang="en-US" sz="1500" u="none" strike="noStrike" cap="none"/>
                        <a:t>75%</a:t>
                      </a:r>
                      <a:endParaRPr sz="7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00"/>
                        <a:buFont typeface="Arial"/>
                        <a:buNone/>
                      </a:pPr>
                      <a:r>
                        <a:rPr lang="en-US" sz="1500" u="none" strike="noStrike" cap="none"/>
                        <a:t>Overall</a:t>
                      </a:r>
                      <a:endParaRPr sz="7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00"/>
                        <a:buFont typeface="Arial"/>
                        <a:buNone/>
                      </a:pPr>
                      <a:r>
                        <a:rPr lang="en-US" sz="1500" u="none" strike="noStrike" cap="none" dirty="0"/>
                        <a:t>7</a:t>
                      </a:r>
                      <a:r>
                        <a:rPr lang="en-US" sz="1500" dirty="0"/>
                        <a:t>7</a:t>
                      </a:r>
                      <a:r>
                        <a:rPr lang="en-US" sz="1500" u="none" strike="noStrike" cap="none" dirty="0"/>
                        <a:t>%</a:t>
                      </a:r>
                      <a:endParaRPr sz="1500" u="none" strike="noStrike" cap="none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8" name="Google Shape;128;p17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848" y="3986329"/>
            <a:ext cx="4610743" cy="269595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1109" y="1190958"/>
            <a:ext cx="4772691" cy="261021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8"/>
          <p:cNvSpPr txBox="1"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en-US"/>
              <a:t>Tier-2 status (cont’d)</a:t>
            </a:r>
            <a:endParaRPr/>
          </a:p>
        </p:txBody>
      </p:sp>
      <p:sp>
        <p:nvSpPr>
          <p:cNvPr id="134" name="Google Shape;134;p18"/>
          <p:cNvSpPr txBox="1"/>
          <p:nvPr/>
        </p:nvSpPr>
        <p:spPr>
          <a:xfrm>
            <a:off x="580200" y="1550375"/>
            <a:ext cx="5515800" cy="246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406400" algn="l" rtl="0">
              <a:spcBef>
                <a:spcPts val="0"/>
              </a:spcBef>
              <a:spcAft>
                <a:spcPts val="0"/>
              </a:spcAft>
              <a:buSzPts val="2800"/>
              <a:buFont typeface="Calibri"/>
              <a:buChar char="●"/>
            </a:pPr>
            <a:r>
              <a:rPr lang="en-US" sz="2800" dirty="0">
                <a:latin typeface="Calibri"/>
                <a:ea typeface="Calibri"/>
                <a:cs typeface="Calibri"/>
                <a:sym typeface="Calibri"/>
              </a:rPr>
              <a:t>Progress is slower and slower</a:t>
            </a:r>
            <a:endParaRPr sz="2800" dirty="0"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81000" algn="l" rtl="0"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○"/>
            </a:pPr>
            <a:r>
              <a:rPr lang="en-US" sz="2400" dirty="0">
                <a:latin typeface="Calibri"/>
                <a:ea typeface="Calibri"/>
                <a:cs typeface="Calibri"/>
                <a:sym typeface="Calibri"/>
              </a:rPr>
              <a:t>The cause is that remaining sites are the ones having the most difficulties </a:t>
            </a:r>
            <a:endParaRPr sz="2400" dirty="0">
              <a:latin typeface="Calibri"/>
              <a:ea typeface="Calibri"/>
              <a:cs typeface="Calibri"/>
              <a:sym typeface="Calibri"/>
            </a:endParaRPr>
          </a:p>
          <a:p>
            <a:pPr marL="1371600" lvl="2" indent="-381000" algn="l" rtl="0"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■"/>
            </a:pPr>
            <a:r>
              <a:rPr lang="en-US" sz="2400" dirty="0">
                <a:latin typeface="Calibri"/>
                <a:ea typeface="Calibri"/>
                <a:cs typeface="Calibri"/>
                <a:sym typeface="Calibri"/>
              </a:rPr>
              <a:t>Typical example: IPv6 not a priority for the campus</a:t>
            </a:r>
            <a:endParaRPr sz="24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" name="Google Shape;137;p18"/>
          <p:cNvSpPr txBox="1"/>
          <p:nvPr/>
        </p:nvSpPr>
        <p:spPr>
          <a:xfrm>
            <a:off x="5530209" y="4686182"/>
            <a:ext cx="5404500" cy="12926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latin typeface="Calibri"/>
                <a:cs typeface="Calibri"/>
                <a:sym typeface="Calibri"/>
              </a:rPr>
              <a:t>Plans are in place for US ATLAS to complete dual-stack storage in coming months.</a:t>
            </a:r>
            <a:endParaRPr sz="2400" dirty="0">
              <a:latin typeface="Calibri"/>
              <a:cs typeface="Calibri"/>
              <a:sym typeface="Calibri"/>
            </a:endParaRPr>
          </a:p>
        </p:txBody>
      </p:sp>
      <p:sp>
        <p:nvSpPr>
          <p:cNvPr id="138" name="Google Shape;138;p18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8544" y="4120763"/>
            <a:ext cx="3839111" cy="260068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9329" y="1453391"/>
            <a:ext cx="4591691" cy="266737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9"/>
          <p:cNvSpPr txBox="1"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/>
              <a:t>Fraction of SRM/GridFTP FTS traffic over IPv6</a:t>
            </a:r>
            <a:endParaRPr/>
          </a:p>
        </p:txBody>
      </p:sp>
      <p:sp>
        <p:nvSpPr>
          <p:cNvPr id="145" name="Google Shape;145;p19"/>
          <p:cNvSpPr txBox="1"/>
          <p:nvPr/>
        </p:nvSpPr>
        <p:spPr>
          <a:xfrm>
            <a:off x="288075" y="1382513"/>
            <a:ext cx="4809000" cy="96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-US" sz="1900"/>
              <a:t>Some FTS protocols, e.g. DAVS, not yet instrumented to monitor IPv6</a:t>
            </a:r>
            <a:endParaRPr sz="1900"/>
          </a:p>
          <a:p>
            <a:pPr marL="457200" marR="0" lvl="0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-US" sz="1900"/>
              <a:t>these are excluded from this plot</a:t>
            </a:r>
            <a:endParaRPr sz="1900"/>
          </a:p>
        </p:txBody>
      </p:sp>
      <p:pic>
        <p:nvPicPr>
          <p:cNvPr id="146" name="Google Shape;14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04450" y="1995626"/>
            <a:ext cx="6195825" cy="4360726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cxnSp>
        <p:nvCxnSpPr>
          <p:cNvPr id="147" name="Google Shape;147;p19"/>
          <p:cNvCxnSpPr/>
          <p:nvPr/>
        </p:nvCxnSpPr>
        <p:spPr>
          <a:xfrm rot="10800000">
            <a:off x="5935450" y="2973950"/>
            <a:ext cx="5688900" cy="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48" name="Google Shape;148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8661" y="3089875"/>
            <a:ext cx="5107824" cy="2310374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19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ATLAS and CMS FTS IPv6 traffic</a:t>
            </a:r>
            <a:br>
              <a:rPr lang="en-US"/>
            </a:br>
            <a:r>
              <a:rPr lang="en-US"/>
              <a:t>- all protocols</a:t>
            </a:r>
            <a:endParaRPr/>
          </a:p>
        </p:txBody>
      </p:sp>
      <p:pic>
        <p:nvPicPr>
          <p:cNvPr id="156" name="Google Shape;156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9225" y="2539300"/>
            <a:ext cx="5786776" cy="3219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06226" y="2486575"/>
            <a:ext cx="5791199" cy="3221691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20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C84C33F-39CA-4268-A520-D1CA8BA04736}"/>
              </a:ext>
            </a:extLst>
          </p:cNvPr>
          <p:cNvSpPr txBox="1"/>
          <p:nvPr/>
        </p:nvSpPr>
        <p:spPr>
          <a:xfrm>
            <a:off x="838200" y="5969655"/>
            <a:ext cx="4861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Drop in IPv6 is because of move away from </a:t>
            </a:r>
            <a:r>
              <a:rPr lang="en-US" dirty="0" err="1"/>
              <a:t>GridFTP</a:t>
            </a:r>
            <a:r>
              <a:rPr lang="en-US" dirty="0"/>
              <a:t> – and other protocols not yet monitored (all assumed to be IPv4)</a:t>
            </a:r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1"/>
          <p:cNvSpPr txBox="1"/>
          <p:nvPr/>
        </p:nvSpPr>
        <p:spPr>
          <a:xfrm>
            <a:off x="8253451" y="5205325"/>
            <a:ext cx="28449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sng" strike="noStrike" cap="none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LINK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to these plots</a:t>
            </a:r>
            <a:endParaRPr sz="2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21"/>
          <p:cNvSpPr txBox="1"/>
          <p:nvPr/>
        </p:nvSpPr>
        <p:spPr>
          <a:xfrm>
            <a:off x="7620000" y="2976125"/>
            <a:ext cx="4111800" cy="184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IPv6 traffic on LHCOPN/ONE as seen at CERN</a:t>
            </a:r>
            <a:endParaRPr sz="25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189" marR="0" lvl="0" indent="-36194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100"/>
              <a:buFont typeface="Calibri"/>
              <a:buChar char="●"/>
            </a:pPr>
            <a:r>
              <a:rPr lang="en-US" sz="2100" b="0" i="0" u="none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~</a:t>
            </a:r>
            <a:r>
              <a:rPr lang="en-US" sz="21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70</a:t>
            </a:r>
            <a:r>
              <a:rPr lang="en-US" sz="2100" b="0" i="0" u="none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% of all traffic is IPv6 </a:t>
            </a:r>
            <a:endParaRPr sz="2100" b="0" i="0" u="none" strike="noStrike" cap="none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188" marR="0" lvl="0" indent="-3619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Calibri"/>
              <a:buChar char="●"/>
            </a:pPr>
            <a:r>
              <a:rPr lang="en-US" sz="21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&gt; 50% from June 2019 onwards</a:t>
            </a:r>
            <a:endParaRPr sz="21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5249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</a:pPr>
            <a:endParaRPr sz="21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ndara"/>
              <a:buNone/>
            </a:pPr>
            <a:r>
              <a:rPr lang="en-US" sz="4300"/>
              <a:t>IPv6 traffic on LHCOPN/LHCONE</a:t>
            </a:r>
            <a:br>
              <a:rPr lang="en-US" sz="4300"/>
            </a:br>
            <a:r>
              <a:rPr lang="en-US" sz="4300"/>
              <a:t>at CERN</a:t>
            </a:r>
            <a:endParaRPr sz="4300"/>
          </a:p>
        </p:txBody>
      </p:sp>
      <p:sp>
        <p:nvSpPr>
          <p:cNvPr id="167" name="Google Shape;167;p21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292" y="1690825"/>
            <a:ext cx="6420746" cy="4591691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IPv4 transfers on LHCOPN/ONE?</a:t>
            </a:r>
            <a:endParaRPr/>
          </a:p>
        </p:txBody>
      </p:sp>
      <p:sp>
        <p:nvSpPr>
          <p:cNvPr id="174" name="Google Shape;174;p2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-US" dirty="0"/>
              <a:t>Tier1s are dual-stack, but IPv4 can still be used for transfers</a:t>
            </a:r>
            <a:endParaRPr dirty="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-US" dirty="0"/>
              <a:t>Site/experiment issues - some storage end-points not yet dual-stack</a:t>
            </a:r>
          </a:p>
          <a:p>
            <a:pPr lvl="2">
              <a:lnSpc>
                <a:spcPct val="115000"/>
              </a:lnSpc>
              <a:spcBef>
                <a:spcPts val="0"/>
              </a:spcBef>
              <a:buChar char="○"/>
            </a:pPr>
            <a:r>
              <a:rPr lang="en-US" dirty="0"/>
              <a:t>Old software stacks (legacy deployments) are still deployed</a:t>
            </a:r>
            <a:endParaRPr dirty="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-US" dirty="0"/>
              <a:t>both ends are dual-stack but configuration or request prefers IPv4</a:t>
            </a:r>
          </a:p>
          <a:p>
            <a:pPr lvl="2">
              <a:lnSpc>
                <a:spcPct val="115000"/>
              </a:lnSpc>
              <a:spcBef>
                <a:spcPts val="0"/>
              </a:spcBef>
              <a:buChar char="○"/>
            </a:pPr>
            <a:r>
              <a:rPr lang="en-US" dirty="0"/>
              <a:t>Investigation of ATLAS/CMS IPv6 traffic has been proposed in UK</a:t>
            </a:r>
            <a:endParaRPr dirty="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-US" dirty="0"/>
              <a:t>transfers are to/from WN's and the WNs are still IPv4-only</a:t>
            </a:r>
          </a:p>
          <a:p>
            <a:pPr lvl="2">
              <a:lnSpc>
                <a:spcPct val="115000"/>
              </a:lnSpc>
              <a:spcBef>
                <a:spcPts val="0"/>
              </a:spcBef>
              <a:buChar char="○"/>
            </a:pPr>
            <a:r>
              <a:rPr lang="en-US" dirty="0"/>
              <a:t>Difficult to monitor WN IPv6 traffic centrally – can sites monitor?</a:t>
            </a:r>
            <a:endParaRPr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dirty="0">
                <a:solidFill>
                  <a:srgbClr val="FF0000"/>
                </a:solidFill>
              </a:rPr>
              <a:t>encourage all</a:t>
            </a:r>
            <a:r>
              <a:rPr lang="en-US" dirty="0"/>
              <a:t> sites to deploy all WNs and all services as dual-stack</a:t>
            </a:r>
            <a:endParaRPr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dirty="0">
                <a:solidFill>
                  <a:srgbClr val="FF0000"/>
                </a:solidFill>
              </a:rPr>
              <a:t>encourage all</a:t>
            </a:r>
            <a:r>
              <a:rPr lang="en-US" dirty="0"/>
              <a:t> sites and all experiments to "prefer" IPv6 transfers</a:t>
            </a:r>
            <a:endParaRPr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5" name="Google Shape;175;p22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A2432A73D823C43B2271A9C4310F3FD" ma:contentTypeVersion="14" ma:contentTypeDescription="Create a new document." ma:contentTypeScope="" ma:versionID="46e8b4d0fc6898dd90e289414b0734ea">
  <xsd:schema xmlns:xsd="http://www.w3.org/2001/XMLSchema" xmlns:xs="http://www.w3.org/2001/XMLSchema" xmlns:p="http://schemas.microsoft.com/office/2006/metadata/properties" xmlns:ns3="56029904-8cb5-45c4-aa6a-3e35b737c698" xmlns:ns4="72031dc8-2612-4c1b-8391-0fd7da3938a4" targetNamespace="http://schemas.microsoft.com/office/2006/metadata/properties" ma:root="true" ma:fieldsID="efab9e34ef38923c03a3a431e5d99ea4" ns3:_="" ns4:_="">
    <xsd:import namespace="56029904-8cb5-45c4-aa6a-3e35b737c698"/>
    <xsd:import namespace="72031dc8-2612-4c1b-8391-0fd7da3938a4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  <xsd:element ref="ns4:MediaServiceLocation" minOccurs="0"/>
                <xsd:element ref="ns4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029904-8cb5-45c4-aa6a-3e35b737c69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2031dc8-2612-4c1b-8391-0fd7da3938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31E543B-231E-4489-BD36-7265C2D96A6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2ED5BE2-2829-48A7-B437-0891CCB07BB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6029904-8cb5-45c4-aa6a-3e35b737c698"/>
    <ds:schemaRef ds:uri="72031dc8-2612-4c1b-8391-0fd7da3938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A4FB150-CFDD-460D-A141-00230208E3BE}">
  <ds:schemaRefs>
    <ds:schemaRef ds:uri="72031dc8-2612-4c1b-8391-0fd7da3938a4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purl.org/dc/terms/"/>
    <ds:schemaRef ds:uri="56029904-8cb5-45c4-aa6a-3e35b737c698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1053</Words>
  <Application>Microsoft Office PowerPoint</Application>
  <PresentationFormat>Widescreen</PresentationFormat>
  <Paragraphs>157</Paragraphs>
  <Slides>16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Candara</vt:lpstr>
      <vt:lpstr>Office Theme</vt:lpstr>
      <vt:lpstr>IPv6 &amp; WLCG update from the IPv6 working group</vt:lpstr>
      <vt:lpstr>Dual-stack IPv4/IPv6 - reminder</vt:lpstr>
      <vt:lpstr>IPv4/IPv6 and Tier-1 storage</vt:lpstr>
      <vt:lpstr>PowerPoint Presentation</vt:lpstr>
      <vt:lpstr>Tier-2 status (cont’d)</vt:lpstr>
      <vt:lpstr>Fraction of SRM/GridFTP FTS traffic over IPv6</vt:lpstr>
      <vt:lpstr>ATLAS and CMS FTS IPv6 traffic - all protocols</vt:lpstr>
      <vt:lpstr>IPv6 traffic on LHCOPN/LHCONE at CERN</vt:lpstr>
      <vt:lpstr>IPv4 transfers on LHCOPN/ONE?</vt:lpstr>
      <vt:lpstr>DOE Labs and US IPv6-only directive</vt:lpstr>
      <vt:lpstr>From dual-stack to IPv6-only (CHEP2019) https://doi.org/10.1051/epjconf/202024507045</vt:lpstr>
      <vt:lpstr>Preparing for an IPv6-only WLCG</vt:lpstr>
      <vt:lpstr>IPv6-only timetable?</vt:lpstr>
      <vt:lpstr>IPv6-only timetable (2)</vt:lpstr>
      <vt:lpstr>WLCG MB Conclusions (July 2021)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IPv6 &amp; WLCG update from the IPv6 working group</dc:title>
  <dc:creator>Kelsey, David (STFC,RAL,PPD)</dc:creator>
  <cp:lastModifiedBy>David Kelsey</cp:lastModifiedBy>
  <cp:revision>3</cp:revision>
  <dcterms:modified xsi:type="dcterms:W3CDTF">2021-09-08T08:53:18Z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0x010100FA2432A73D823C43B2271A9C4310F3FD</vt:lpwstr>
  </property>
</Properties>
</file>