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9" r:id="rId5"/>
  </p:sldMasterIdLst>
  <p:notesMasterIdLst>
    <p:notesMasterId r:id="rId37"/>
  </p:notesMasterIdLst>
  <p:sldIdLst>
    <p:sldId id="256" r:id="rId6"/>
    <p:sldId id="258" r:id="rId7"/>
    <p:sldId id="260" r:id="rId8"/>
    <p:sldId id="261" r:id="rId9"/>
    <p:sldId id="3031" r:id="rId10"/>
    <p:sldId id="2398" r:id="rId11"/>
    <p:sldId id="4387" r:id="rId12"/>
    <p:sldId id="3072" r:id="rId13"/>
    <p:sldId id="3035" r:id="rId14"/>
    <p:sldId id="3073" r:id="rId15"/>
    <p:sldId id="3039" r:id="rId16"/>
    <p:sldId id="2147377897" r:id="rId17"/>
    <p:sldId id="2147377894" r:id="rId18"/>
    <p:sldId id="2147377895" r:id="rId19"/>
    <p:sldId id="273" r:id="rId20"/>
    <p:sldId id="2147377888" r:id="rId21"/>
    <p:sldId id="2147377900" r:id="rId22"/>
    <p:sldId id="3065" r:id="rId23"/>
    <p:sldId id="3048" r:id="rId24"/>
    <p:sldId id="3037" r:id="rId25"/>
    <p:sldId id="4388" r:id="rId26"/>
    <p:sldId id="4007" r:id="rId27"/>
    <p:sldId id="3026" r:id="rId28"/>
    <p:sldId id="3034" r:id="rId29"/>
    <p:sldId id="2147377886" r:id="rId30"/>
    <p:sldId id="3027" r:id="rId31"/>
    <p:sldId id="3993" r:id="rId32"/>
    <p:sldId id="4382" r:id="rId33"/>
    <p:sldId id="3066" r:id="rId34"/>
    <p:sldId id="2147377893" r:id="rId35"/>
    <p:sldId id="2147377899"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89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G:\My%20Drive\CBD%20-%20COMMERCIAL%20&amp;%20BD\CBD03.3%20-%20IPO_SPAC\S1%20Prep\S1%20-%20Business%20Overview%20-%20Excel%20File%20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My%20Drive\CBD%20-%20COMMERCIAL%20&amp;%20BD\CBD03.3%20-%20IPO_SPAC\Analyst%20Day%20Presentation\Analyst%20Deck%20Chart%20Data%20v4.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'ERCOT Supply Mix'!$D$5</c:f>
              <c:strCache>
                <c:ptCount val="1"/>
                <c:pt idx="0">
                  <c:v>Coal</c:v>
                </c:pt>
              </c:strCache>
            </c:strRef>
          </c:tx>
          <c:spPr>
            <a:solidFill>
              <a:schemeClr val="tx1"/>
            </a:solidFill>
            <a:ln>
              <a:noFill/>
            </a:ln>
            <a:effectLst/>
          </c:spPr>
          <c:invertIfNegative val="0"/>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Mix'!$D$6:$D$20</c:f>
              <c:numCache>
                <c:formatCode>0%</c:formatCode>
                <c:ptCount val="15"/>
                <c:pt idx="0">
                  <c:v>0.37</c:v>
                </c:pt>
                <c:pt idx="1">
                  <c:v>0.37</c:v>
                </c:pt>
                <c:pt idx="2">
                  <c:v>0.37</c:v>
                </c:pt>
                <c:pt idx="3">
                  <c:v>0.4</c:v>
                </c:pt>
                <c:pt idx="4">
                  <c:v>0.39</c:v>
                </c:pt>
                <c:pt idx="5">
                  <c:v>0.34</c:v>
                </c:pt>
                <c:pt idx="6">
                  <c:v>0.37</c:v>
                </c:pt>
                <c:pt idx="7">
                  <c:v>0.36</c:v>
                </c:pt>
                <c:pt idx="8">
                  <c:v>0.28000000000000003</c:v>
                </c:pt>
                <c:pt idx="9">
                  <c:v>0.28999999999999998</c:v>
                </c:pt>
                <c:pt idx="10">
                  <c:v>0.32</c:v>
                </c:pt>
                <c:pt idx="11">
                  <c:v>0.25</c:v>
                </c:pt>
                <c:pt idx="12">
                  <c:v>0.2</c:v>
                </c:pt>
                <c:pt idx="13">
                  <c:v>0.18</c:v>
                </c:pt>
                <c:pt idx="14">
                  <c:v>0.19</c:v>
                </c:pt>
              </c:numCache>
            </c:numRef>
          </c:val>
          <c:extLst>
            <c:ext xmlns:c16="http://schemas.microsoft.com/office/drawing/2014/chart" uri="{C3380CC4-5D6E-409C-BE32-E72D297353CC}">
              <c16:uniqueId val="{00000000-CA85-46C3-A30B-C8C1063F1BC3}"/>
            </c:ext>
          </c:extLst>
        </c:ser>
        <c:ser>
          <c:idx val="1"/>
          <c:order val="1"/>
          <c:tx>
            <c:strRef>
              <c:f>'ERCOT Supply Mix'!$E$5</c:f>
              <c:strCache>
                <c:ptCount val="1"/>
                <c:pt idx="0">
                  <c:v>NatGas</c:v>
                </c:pt>
              </c:strCache>
            </c:strRef>
          </c:tx>
          <c:spPr>
            <a:solidFill>
              <a:schemeClr val="accent4"/>
            </a:solidFill>
            <a:ln>
              <a:noFill/>
            </a:ln>
            <a:effectLst/>
          </c:spPr>
          <c:invertIfNegative val="0"/>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Mix'!$E$6:$E$20</c:f>
              <c:numCache>
                <c:formatCode>0%</c:formatCode>
                <c:ptCount val="15"/>
                <c:pt idx="0">
                  <c:v>0.45</c:v>
                </c:pt>
                <c:pt idx="1">
                  <c:v>0.43</c:v>
                </c:pt>
                <c:pt idx="2">
                  <c:v>0.42</c:v>
                </c:pt>
                <c:pt idx="3">
                  <c:v>0.38</c:v>
                </c:pt>
                <c:pt idx="4">
                  <c:v>0.4</c:v>
                </c:pt>
                <c:pt idx="5">
                  <c:v>0.45</c:v>
                </c:pt>
                <c:pt idx="6">
                  <c:v>0.41</c:v>
                </c:pt>
                <c:pt idx="7">
                  <c:v>0.41</c:v>
                </c:pt>
                <c:pt idx="8">
                  <c:v>0.48</c:v>
                </c:pt>
                <c:pt idx="9">
                  <c:v>0.44</c:v>
                </c:pt>
                <c:pt idx="10">
                  <c:v>0.39</c:v>
                </c:pt>
                <c:pt idx="11">
                  <c:v>0.44</c:v>
                </c:pt>
                <c:pt idx="12">
                  <c:v>0.47</c:v>
                </c:pt>
                <c:pt idx="13">
                  <c:v>0.46</c:v>
                </c:pt>
                <c:pt idx="14">
                  <c:v>0.43</c:v>
                </c:pt>
              </c:numCache>
            </c:numRef>
          </c:val>
          <c:extLst>
            <c:ext xmlns:c16="http://schemas.microsoft.com/office/drawing/2014/chart" uri="{C3380CC4-5D6E-409C-BE32-E72D297353CC}">
              <c16:uniqueId val="{00000001-CA85-46C3-A30B-C8C1063F1BC3}"/>
            </c:ext>
          </c:extLst>
        </c:ser>
        <c:ser>
          <c:idx val="2"/>
          <c:order val="2"/>
          <c:tx>
            <c:strRef>
              <c:f>'ERCOT Supply Mix'!$F$5</c:f>
              <c:strCache>
                <c:ptCount val="1"/>
                <c:pt idx="0">
                  <c:v>Other</c:v>
                </c:pt>
              </c:strCache>
            </c:strRef>
          </c:tx>
          <c:spPr>
            <a:solidFill>
              <a:schemeClr val="bg1">
                <a:lumMod val="75000"/>
              </a:schemeClr>
            </a:solidFill>
            <a:ln>
              <a:noFill/>
            </a:ln>
            <a:effectLst/>
          </c:spPr>
          <c:invertIfNegative val="0"/>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Mix'!$F$6:$F$20</c:f>
              <c:numCache>
                <c:formatCode>0%</c:formatCode>
                <c:ptCount val="15"/>
                <c:pt idx="0">
                  <c:v>0.02</c:v>
                </c:pt>
                <c:pt idx="1">
                  <c:v>0.02</c:v>
                </c:pt>
                <c:pt idx="2">
                  <c:v>0.02</c:v>
                </c:pt>
                <c:pt idx="3">
                  <c:v>0.01</c:v>
                </c:pt>
                <c:pt idx="4">
                  <c:v>0</c:v>
                </c:pt>
                <c:pt idx="5">
                  <c:v>0</c:v>
                </c:pt>
                <c:pt idx="6">
                  <c:v>0</c:v>
                </c:pt>
                <c:pt idx="7">
                  <c:v>0</c:v>
                </c:pt>
                <c:pt idx="8">
                  <c:v>0</c:v>
                </c:pt>
                <c:pt idx="9">
                  <c:v>0</c:v>
                </c:pt>
                <c:pt idx="10">
                  <c:v>0</c:v>
                </c:pt>
                <c:pt idx="11">
                  <c:v>0</c:v>
                </c:pt>
                <c:pt idx="12">
                  <c:v>0</c:v>
                </c:pt>
                <c:pt idx="13">
                  <c:v>0</c:v>
                </c:pt>
                <c:pt idx="14">
                  <c:v>0</c:v>
                </c:pt>
              </c:numCache>
            </c:numRef>
          </c:val>
          <c:extLst>
            <c:ext xmlns:c16="http://schemas.microsoft.com/office/drawing/2014/chart" uri="{C3380CC4-5D6E-409C-BE32-E72D297353CC}">
              <c16:uniqueId val="{00000002-CA85-46C3-A30B-C8C1063F1BC3}"/>
            </c:ext>
          </c:extLst>
        </c:ser>
        <c:ser>
          <c:idx val="3"/>
          <c:order val="3"/>
          <c:tx>
            <c:strRef>
              <c:f>'ERCOT Supply Mix'!$G$5</c:f>
              <c:strCache>
                <c:ptCount val="1"/>
                <c:pt idx="0">
                  <c:v>Nuclear</c:v>
                </c:pt>
              </c:strCache>
            </c:strRef>
          </c:tx>
          <c:spPr>
            <a:solidFill>
              <a:schemeClr val="accent2"/>
            </a:solidFill>
            <a:ln>
              <a:noFill/>
            </a:ln>
            <a:effectLst/>
          </c:spPr>
          <c:invertIfNegative val="0"/>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Mix'!$G$6:$G$20</c:f>
              <c:numCache>
                <c:formatCode>0%</c:formatCode>
                <c:ptCount val="15"/>
                <c:pt idx="0">
                  <c:v>0.13</c:v>
                </c:pt>
                <c:pt idx="1">
                  <c:v>0.13</c:v>
                </c:pt>
                <c:pt idx="2">
                  <c:v>0.14000000000000001</c:v>
                </c:pt>
                <c:pt idx="3">
                  <c:v>0.13</c:v>
                </c:pt>
                <c:pt idx="4">
                  <c:v>0.12</c:v>
                </c:pt>
                <c:pt idx="5">
                  <c:v>0.12</c:v>
                </c:pt>
                <c:pt idx="6">
                  <c:v>0.12</c:v>
                </c:pt>
                <c:pt idx="7">
                  <c:v>0.12</c:v>
                </c:pt>
                <c:pt idx="8">
                  <c:v>0.11</c:v>
                </c:pt>
                <c:pt idx="9">
                  <c:v>0.12</c:v>
                </c:pt>
                <c:pt idx="10">
                  <c:v>0.11</c:v>
                </c:pt>
                <c:pt idx="11">
                  <c:v>0.11</c:v>
                </c:pt>
                <c:pt idx="12">
                  <c:v>0.11</c:v>
                </c:pt>
                <c:pt idx="13">
                  <c:v>0.11</c:v>
                </c:pt>
                <c:pt idx="14">
                  <c:v>0.1</c:v>
                </c:pt>
              </c:numCache>
            </c:numRef>
          </c:val>
          <c:extLst>
            <c:ext xmlns:c16="http://schemas.microsoft.com/office/drawing/2014/chart" uri="{C3380CC4-5D6E-409C-BE32-E72D297353CC}">
              <c16:uniqueId val="{00000003-CA85-46C3-A30B-C8C1063F1BC3}"/>
            </c:ext>
          </c:extLst>
        </c:ser>
        <c:ser>
          <c:idx val="4"/>
          <c:order val="4"/>
          <c:tx>
            <c:strRef>
              <c:f>'ERCOT Supply Mix'!$H$5</c:f>
              <c:strCache>
                <c:ptCount val="1"/>
                <c:pt idx="0">
                  <c:v>Solar</c:v>
                </c:pt>
              </c:strCache>
            </c:strRef>
          </c:tx>
          <c:spPr>
            <a:solidFill>
              <a:srgbClr val="FF0000"/>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9-4197-466A-AE13-D744F2ECB6AE}"/>
                </c:ext>
              </c:extLst>
            </c:dLbl>
            <c:dLbl>
              <c:idx val="1"/>
              <c:delete val="1"/>
              <c:extLst>
                <c:ext xmlns:c15="http://schemas.microsoft.com/office/drawing/2012/chart" uri="{CE6537A1-D6FC-4f65-9D91-7224C49458BB}"/>
                <c:ext xmlns:c16="http://schemas.microsoft.com/office/drawing/2014/chart" uri="{C3380CC4-5D6E-409C-BE32-E72D297353CC}">
                  <c16:uniqueId val="{00000008-4197-466A-AE13-D744F2ECB6AE}"/>
                </c:ext>
              </c:extLst>
            </c:dLbl>
            <c:dLbl>
              <c:idx val="2"/>
              <c:delete val="1"/>
              <c:extLst>
                <c:ext xmlns:c15="http://schemas.microsoft.com/office/drawing/2012/chart" uri="{CE6537A1-D6FC-4f65-9D91-7224C49458BB}"/>
                <c:ext xmlns:c16="http://schemas.microsoft.com/office/drawing/2014/chart" uri="{C3380CC4-5D6E-409C-BE32-E72D297353CC}">
                  <c16:uniqueId val="{00000007-4197-466A-AE13-D744F2ECB6AE}"/>
                </c:ext>
              </c:extLst>
            </c:dLbl>
            <c:dLbl>
              <c:idx val="3"/>
              <c:delete val="1"/>
              <c:extLst>
                <c:ext xmlns:c15="http://schemas.microsoft.com/office/drawing/2012/chart" uri="{CE6537A1-D6FC-4f65-9D91-7224C49458BB}"/>
                <c:ext xmlns:c16="http://schemas.microsoft.com/office/drawing/2014/chart" uri="{C3380CC4-5D6E-409C-BE32-E72D297353CC}">
                  <c16:uniqueId val="{00000006-4197-466A-AE13-D744F2ECB6AE}"/>
                </c:ext>
              </c:extLst>
            </c:dLbl>
            <c:dLbl>
              <c:idx val="4"/>
              <c:delete val="1"/>
              <c:extLst>
                <c:ext xmlns:c15="http://schemas.microsoft.com/office/drawing/2012/chart" uri="{CE6537A1-D6FC-4f65-9D91-7224C49458BB}"/>
                <c:ext xmlns:c16="http://schemas.microsoft.com/office/drawing/2014/chart" uri="{C3380CC4-5D6E-409C-BE32-E72D297353CC}">
                  <c16:uniqueId val="{00000005-4197-466A-AE13-D744F2ECB6AE}"/>
                </c:ext>
              </c:extLst>
            </c:dLbl>
            <c:dLbl>
              <c:idx val="5"/>
              <c:delete val="1"/>
              <c:extLst>
                <c:ext xmlns:c15="http://schemas.microsoft.com/office/drawing/2012/chart" uri="{CE6537A1-D6FC-4f65-9D91-7224C49458BB}"/>
                <c:ext xmlns:c16="http://schemas.microsoft.com/office/drawing/2014/chart" uri="{C3380CC4-5D6E-409C-BE32-E72D297353CC}">
                  <c16:uniqueId val="{00000004-4197-466A-AE13-D744F2ECB6AE}"/>
                </c:ext>
              </c:extLst>
            </c:dLbl>
            <c:dLbl>
              <c:idx val="6"/>
              <c:delete val="1"/>
              <c:extLst>
                <c:ext xmlns:c15="http://schemas.microsoft.com/office/drawing/2012/chart" uri="{CE6537A1-D6FC-4f65-9D91-7224C49458BB}"/>
                <c:ext xmlns:c16="http://schemas.microsoft.com/office/drawing/2014/chart" uri="{C3380CC4-5D6E-409C-BE32-E72D297353CC}">
                  <c16:uniqueId val="{00000003-4197-466A-AE13-D744F2ECB6AE}"/>
                </c:ext>
              </c:extLst>
            </c:dLbl>
            <c:dLbl>
              <c:idx val="7"/>
              <c:delete val="1"/>
              <c:extLst>
                <c:ext xmlns:c15="http://schemas.microsoft.com/office/drawing/2012/chart" uri="{CE6537A1-D6FC-4f65-9D91-7224C49458BB}"/>
                <c:ext xmlns:c16="http://schemas.microsoft.com/office/drawing/2014/chart" uri="{C3380CC4-5D6E-409C-BE32-E72D297353CC}">
                  <c16:uniqueId val="{00000002-4197-466A-AE13-D744F2ECB6AE}"/>
                </c:ext>
              </c:extLst>
            </c:dLbl>
            <c:dLbl>
              <c:idx val="8"/>
              <c:delete val="1"/>
              <c:extLst>
                <c:ext xmlns:c15="http://schemas.microsoft.com/office/drawing/2012/chart" uri="{CE6537A1-D6FC-4f65-9D91-7224C49458BB}"/>
                <c:ext xmlns:c16="http://schemas.microsoft.com/office/drawing/2014/chart" uri="{C3380CC4-5D6E-409C-BE32-E72D297353CC}">
                  <c16:uniqueId val="{00000001-4197-466A-AE13-D744F2ECB6AE}"/>
                </c:ext>
              </c:extLst>
            </c:dLbl>
            <c:dLbl>
              <c:idx val="9"/>
              <c:delete val="1"/>
              <c:extLst>
                <c:ext xmlns:c15="http://schemas.microsoft.com/office/drawing/2012/chart" uri="{CE6537A1-D6FC-4f65-9D91-7224C49458BB}"/>
                <c:ext xmlns:c16="http://schemas.microsoft.com/office/drawing/2014/chart" uri="{C3380CC4-5D6E-409C-BE32-E72D297353CC}">
                  <c16:uniqueId val="{00000000-4197-466A-AE13-D744F2ECB6AE}"/>
                </c:ext>
              </c:extLst>
            </c:dLbl>
            <c:spPr>
              <a:solidFill>
                <a:srgbClr val="FF0000"/>
              </a:solid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Mix'!$H$6:$H$20</c:f>
              <c:numCache>
                <c:formatCode>0%</c:formatCode>
                <c:ptCount val="15"/>
                <c:pt idx="0">
                  <c:v>0</c:v>
                </c:pt>
                <c:pt idx="1">
                  <c:v>0</c:v>
                </c:pt>
                <c:pt idx="2">
                  <c:v>0</c:v>
                </c:pt>
                <c:pt idx="3">
                  <c:v>0</c:v>
                </c:pt>
                <c:pt idx="4">
                  <c:v>0</c:v>
                </c:pt>
                <c:pt idx="5">
                  <c:v>0</c:v>
                </c:pt>
                <c:pt idx="6">
                  <c:v>0</c:v>
                </c:pt>
                <c:pt idx="7">
                  <c:v>0</c:v>
                </c:pt>
                <c:pt idx="8">
                  <c:v>0</c:v>
                </c:pt>
                <c:pt idx="9">
                  <c:v>0</c:v>
                </c:pt>
                <c:pt idx="10">
                  <c:v>0.01</c:v>
                </c:pt>
                <c:pt idx="11">
                  <c:v>0.01</c:v>
                </c:pt>
                <c:pt idx="12">
                  <c:v>0.01</c:v>
                </c:pt>
                <c:pt idx="13">
                  <c:v>0.02</c:v>
                </c:pt>
                <c:pt idx="14">
                  <c:v>0.04</c:v>
                </c:pt>
              </c:numCache>
            </c:numRef>
          </c:val>
          <c:extLst>
            <c:ext xmlns:c16="http://schemas.microsoft.com/office/drawing/2014/chart" uri="{C3380CC4-5D6E-409C-BE32-E72D297353CC}">
              <c16:uniqueId val="{00000004-CA85-46C3-A30B-C8C1063F1BC3}"/>
            </c:ext>
          </c:extLst>
        </c:ser>
        <c:ser>
          <c:idx val="5"/>
          <c:order val="5"/>
          <c:tx>
            <c:strRef>
              <c:f>'ERCOT Supply Mix'!$I$5</c:f>
              <c:strCache>
                <c:ptCount val="1"/>
                <c:pt idx="0">
                  <c:v>Wind</c:v>
                </c:pt>
              </c:strCache>
            </c:strRef>
          </c:tx>
          <c:spPr>
            <a:solidFill>
              <a:srgbClr val="00B050"/>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'ERCOT Supply Mix'!$C$6:$C$20</c:f>
              <c:numCache>
                <c:formatCode>General</c:formatCode>
                <c:ptCount val="15"/>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pt idx="13">
                  <c:v>2020</c:v>
                </c:pt>
                <c:pt idx="14">
                  <c:v>2021</c:v>
                </c:pt>
              </c:numCache>
            </c:numRef>
          </c:cat>
          <c:val>
            <c:numRef>
              <c:f>'ERCOT Supply Mix'!$I$6:$I$20</c:f>
              <c:numCache>
                <c:formatCode>0%</c:formatCode>
                <c:ptCount val="15"/>
                <c:pt idx="0">
                  <c:v>0.03</c:v>
                </c:pt>
                <c:pt idx="1">
                  <c:v>0.05</c:v>
                </c:pt>
                <c:pt idx="2">
                  <c:v>0.06</c:v>
                </c:pt>
                <c:pt idx="3">
                  <c:v>0.08</c:v>
                </c:pt>
                <c:pt idx="4">
                  <c:v>0.09</c:v>
                </c:pt>
                <c:pt idx="5">
                  <c:v>0.09</c:v>
                </c:pt>
                <c:pt idx="6">
                  <c:v>0.1</c:v>
                </c:pt>
                <c:pt idx="7">
                  <c:v>0.11</c:v>
                </c:pt>
                <c:pt idx="8">
                  <c:v>0.12</c:v>
                </c:pt>
                <c:pt idx="9">
                  <c:v>0.15</c:v>
                </c:pt>
                <c:pt idx="10">
                  <c:v>0.17</c:v>
                </c:pt>
                <c:pt idx="11">
                  <c:v>0.19</c:v>
                </c:pt>
                <c:pt idx="12">
                  <c:v>0.2</c:v>
                </c:pt>
                <c:pt idx="13">
                  <c:v>0.23</c:v>
                </c:pt>
                <c:pt idx="14">
                  <c:v>0.24</c:v>
                </c:pt>
              </c:numCache>
            </c:numRef>
          </c:val>
          <c:extLst>
            <c:ext xmlns:c16="http://schemas.microsoft.com/office/drawing/2014/chart" uri="{C3380CC4-5D6E-409C-BE32-E72D297353CC}">
              <c16:uniqueId val="{00000005-CA85-46C3-A30B-C8C1063F1BC3}"/>
            </c:ext>
          </c:extLst>
        </c:ser>
        <c:dLbls>
          <c:showLegendKey val="0"/>
          <c:showVal val="0"/>
          <c:showCatName val="0"/>
          <c:showSerName val="0"/>
          <c:showPercent val="0"/>
          <c:showBubbleSize val="0"/>
        </c:dLbls>
        <c:gapWidth val="10"/>
        <c:overlap val="100"/>
        <c:axId val="-1655161464"/>
        <c:axId val="-1655146176"/>
      </c:barChart>
      <c:catAx>
        <c:axId val="-1655161464"/>
        <c:scaling>
          <c:orientation val="maxMin"/>
        </c:scaling>
        <c:delete val="0"/>
        <c:axPos val="r"/>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crossAx val="-1655146176"/>
        <c:crosses val="autoZero"/>
        <c:auto val="1"/>
        <c:lblAlgn val="ctr"/>
        <c:lblOffset val="100"/>
        <c:noMultiLvlLbl val="0"/>
      </c:catAx>
      <c:valAx>
        <c:axId val="-1655146176"/>
        <c:scaling>
          <c:orientation val="maxMin"/>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65516146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2"/>
          <c:order val="0"/>
          <c:tx>
            <c:strRef>
              <c:f>'ERCOT Supply Stack - Past 3 (2)'!$M$1</c:f>
              <c:strCache>
                <c:ptCount val="1"/>
                <c:pt idx="0">
                  <c:v>Non Renewable</c:v>
                </c:pt>
              </c:strCache>
            </c:strRef>
          </c:tx>
          <c:spPr>
            <a:solidFill>
              <a:srgbClr val="97A2B6"/>
            </a:solidFill>
            <a:ln>
              <a:noFill/>
            </a:ln>
            <a:effectLst/>
          </c:spPr>
          <c:val>
            <c:numRef>
              <c:f>'ERCOT Supply Stack - Past 3 (2)'!$M$552:$M$623</c:f>
              <c:numCache>
                <c:formatCode>General</c:formatCode>
                <c:ptCount val="72"/>
                <c:pt idx="0">
                  <c:v>17484.199999999997</c:v>
                </c:pt>
                <c:pt idx="1">
                  <c:v>16380.269999999997</c:v>
                </c:pt>
                <c:pt idx="2">
                  <c:v>15799.699999999997</c:v>
                </c:pt>
                <c:pt idx="3">
                  <c:v>15661.769999999997</c:v>
                </c:pt>
                <c:pt idx="4">
                  <c:v>15494.019999999997</c:v>
                </c:pt>
                <c:pt idx="5">
                  <c:v>15638.150000000001</c:v>
                </c:pt>
                <c:pt idx="6">
                  <c:v>16109.800000000003</c:v>
                </c:pt>
                <c:pt idx="7">
                  <c:v>17365.129999999997</c:v>
                </c:pt>
                <c:pt idx="8">
                  <c:v>18745.580000000002</c:v>
                </c:pt>
                <c:pt idx="9">
                  <c:v>18613.18</c:v>
                </c:pt>
                <c:pt idx="10">
                  <c:v>16825.629999999997</c:v>
                </c:pt>
                <c:pt idx="11">
                  <c:v>16455.830000000002</c:v>
                </c:pt>
                <c:pt idx="12">
                  <c:v>16250.190000000002</c:v>
                </c:pt>
                <c:pt idx="13">
                  <c:v>16620.47</c:v>
                </c:pt>
                <c:pt idx="14">
                  <c:v>18103.379999999997</c:v>
                </c:pt>
                <c:pt idx="15">
                  <c:v>20183.769999999997</c:v>
                </c:pt>
                <c:pt idx="16">
                  <c:v>21753.61</c:v>
                </c:pt>
                <c:pt idx="17">
                  <c:v>23270.300000000003</c:v>
                </c:pt>
                <c:pt idx="18">
                  <c:v>25404.410000000003</c:v>
                </c:pt>
                <c:pt idx="19">
                  <c:v>30288.14</c:v>
                </c:pt>
                <c:pt idx="20">
                  <c:v>35623.39</c:v>
                </c:pt>
                <c:pt idx="21">
                  <c:v>37882.120000000003</c:v>
                </c:pt>
                <c:pt idx="22">
                  <c:v>37251.29</c:v>
                </c:pt>
                <c:pt idx="23">
                  <c:v>36350.69</c:v>
                </c:pt>
                <c:pt idx="24">
                  <c:v>34679.480000000003</c:v>
                </c:pt>
                <c:pt idx="25">
                  <c:v>32422.949999999997</c:v>
                </c:pt>
                <c:pt idx="26">
                  <c:v>30949.25</c:v>
                </c:pt>
                <c:pt idx="27">
                  <c:v>29564.04</c:v>
                </c:pt>
                <c:pt idx="28">
                  <c:v>28580</c:v>
                </c:pt>
                <c:pt idx="29">
                  <c:v>28056.22</c:v>
                </c:pt>
                <c:pt idx="30">
                  <c:v>27760.589999999997</c:v>
                </c:pt>
                <c:pt idx="31">
                  <c:v>28292.33</c:v>
                </c:pt>
                <c:pt idx="32">
                  <c:v>28362.769999999997</c:v>
                </c:pt>
                <c:pt idx="33">
                  <c:v>26162.489999999998</c:v>
                </c:pt>
                <c:pt idx="34">
                  <c:v>22736.589999999997</c:v>
                </c:pt>
                <c:pt idx="35">
                  <c:v>19663.339999999997</c:v>
                </c:pt>
                <c:pt idx="36">
                  <c:v>18474.949999999997</c:v>
                </c:pt>
                <c:pt idx="37">
                  <c:v>19521.300000000003</c:v>
                </c:pt>
                <c:pt idx="38">
                  <c:v>21382.589999999997</c:v>
                </c:pt>
                <c:pt idx="39">
                  <c:v>22233.57</c:v>
                </c:pt>
                <c:pt idx="40">
                  <c:v>22055.239999999998</c:v>
                </c:pt>
                <c:pt idx="41">
                  <c:v>22210.059999999998</c:v>
                </c:pt>
                <c:pt idx="42">
                  <c:v>23265.690000000002</c:v>
                </c:pt>
                <c:pt idx="43">
                  <c:v>26150.769999999997</c:v>
                </c:pt>
                <c:pt idx="44">
                  <c:v>30666.07</c:v>
                </c:pt>
                <c:pt idx="45">
                  <c:v>29925.4</c:v>
                </c:pt>
                <c:pt idx="46">
                  <c:v>25028.46</c:v>
                </c:pt>
                <c:pt idx="47">
                  <c:v>20135.160000000003</c:v>
                </c:pt>
                <c:pt idx="48">
                  <c:v>16260.75</c:v>
                </c:pt>
                <c:pt idx="49">
                  <c:v>14039.239999999998</c:v>
                </c:pt>
                <c:pt idx="50">
                  <c:v>13366.550000000003</c:v>
                </c:pt>
                <c:pt idx="51">
                  <c:v>13126.160000000003</c:v>
                </c:pt>
                <c:pt idx="52">
                  <c:v>13097.720000000001</c:v>
                </c:pt>
                <c:pt idx="53">
                  <c:v>13411.75</c:v>
                </c:pt>
                <c:pt idx="54">
                  <c:v>14130.580000000002</c:v>
                </c:pt>
                <c:pt idx="55">
                  <c:v>14938.080000000002</c:v>
                </c:pt>
                <c:pt idx="56">
                  <c:v>16045.330000000002</c:v>
                </c:pt>
                <c:pt idx="57">
                  <c:v>16164.480000000003</c:v>
                </c:pt>
                <c:pt idx="58">
                  <c:v>15562.89</c:v>
                </c:pt>
                <c:pt idx="59">
                  <c:v>14053.489999999998</c:v>
                </c:pt>
                <c:pt idx="60">
                  <c:v>12943.129999999997</c:v>
                </c:pt>
                <c:pt idx="61">
                  <c:v>12640.230000000003</c:v>
                </c:pt>
                <c:pt idx="62">
                  <c:v>12553.900000000001</c:v>
                </c:pt>
                <c:pt idx="63">
                  <c:v>12698.349999999999</c:v>
                </c:pt>
                <c:pt idx="64">
                  <c:v>13160.099999999999</c:v>
                </c:pt>
                <c:pt idx="65">
                  <c:v>13696.550000000003</c:v>
                </c:pt>
                <c:pt idx="66">
                  <c:v>14202.89</c:v>
                </c:pt>
                <c:pt idx="67">
                  <c:v>15180.800000000003</c:v>
                </c:pt>
                <c:pt idx="68">
                  <c:v>16353.07</c:v>
                </c:pt>
                <c:pt idx="69">
                  <c:v>17359.64</c:v>
                </c:pt>
                <c:pt idx="70">
                  <c:v>16430.64</c:v>
                </c:pt>
                <c:pt idx="71">
                  <c:v>14904.75</c:v>
                </c:pt>
              </c:numCache>
            </c:numRef>
          </c:val>
          <c:extLst>
            <c:ext xmlns:c16="http://schemas.microsoft.com/office/drawing/2014/chart" uri="{C3380CC4-5D6E-409C-BE32-E72D297353CC}">
              <c16:uniqueId val="{00000000-DB8D-4A84-8FA1-1A9DD07C2815}"/>
            </c:ext>
          </c:extLst>
        </c:ser>
        <c:ser>
          <c:idx val="0"/>
          <c:order val="1"/>
          <c:tx>
            <c:strRef>
              <c:f>'ERCOT Supply Stack - Past 3 (2)'!$K$1</c:f>
              <c:strCache>
                <c:ptCount val="1"/>
                <c:pt idx="0">
                  <c:v>Wind</c:v>
                </c:pt>
              </c:strCache>
            </c:strRef>
          </c:tx>
          <c:spPr>
            <a:solidFill>
              <a:schemeClr val="accent1"/>
            </a:solidFill>
            <a:ln>
              <a:noFill/>
            </a:ln>
            <a:effectLst/>
          </c:spPr>
          <c:val>
            <c:numRef>
              <c:f>'ERCOT Supply Stack - Past 3 (2)'!$K$552:$K$623</c:f>
              <c:numCache>
                <c:formatCode>General</c:formatCode>
                <c:ptCount val="72"/>
                <c:pt idx="0">
                  <c:v>20592</c:v>
                </c:pt>
                <c:pt idx="1">
                  <c:v>19845</c:v>
                </c:pt>
                <c:pt idx="2">
                  <c:v>19102</c:v>
                </c:pt>
                <c:pt idx="3">
                  <c:v>18407</c:v>
                </c:pt>
                <c:pt idx="4">
                  <c:v>18313</c:v>
                </c:pt>
                <c:pt idx="5">
                  <c:v>18604</c:v>
                </c:pt>
                <c:pt idx="6">
                  <c:v>19556</c:v>
                </c:pt>
                <c:pt idx="7">
                  <c:v>20642</c:v>
                </c:pt>
                <c:pt idx="8">
                  <c:v>21273</c:v>
                </c:pt>
                <c:pt idx="9">
                  <c:v>20661</c:v>
                </c:pt>
                <c:pt idx="10">
                  <c:v>19881</c:v>
                </c:pt>
                <c:pt idx="11">
                  <c:v>20734</c:v>
                </c:pt>
                <c:pt idx="12">
                  <c:v>19849</c:v>
                </c:pt>
                <c:pt idx="13">
                  <c:v>16756</c:v>
                </c:pt>
                <c:pt idx="14">
                  <c:v>13822</c:v>
                </c:pt>
                <c:pt idx="15">
                  <c:v>11638</c:v>
                </c:pt>
                <c:pt idx="16">
                  <c:v>10256</c:v>
                </c:pt>
                <c:pt idx="17">
                  <c:v>9062</c:v>
                </c:pt>
                <c:pt idx="18">
                  <c:v>7657</c:v>
                </c:pt>
                <c:pt idx="19">
                  <c:v>5634</c:v>
                </c:pt>
                <c:pt idx="20">
                  <c:v>3294</c:v>
                </c:pt>
                <c:pt idx="21">
                  <c:v>2455</c:v>
                </c:pt>
                <c:pt idx="22">
                  <c:v>2411</c:v>
                </c:pt>
                <c:pt idx="23">
                  <c:v>2189</c:v>
                </c:pt>
                <c:pt idx="24">
                  <c:v>2444</c:v>
                </c:pt>
                <c:pt idx="25">
                  <c:v>3495</c:v>
                </c:pt>
                <c:pt idx="26">
                  <c:v>4204</c:v>
                </c:pt>
                <c:pt idx="27">
                  <c:v>5192</c:v>
                </c:pt>
                <c:pt idx="28">
                  <c:v>6108</c:v>
                </c:pt>
                <c:pt idx="29">
                  <c:v>7128</c:v>
                </c:pt>
                <c:pt idx="30">
                  <c:v>8481</c:v>
                </c:pt>
                <c:pt idx="31">
                  <c:v>9710</c:v>
                </c:pt>
                <c:pt idx="32">
                  <c:v>11325</c:v>
                </c:pt>
                <c:pt idx="33">
                  <c:v>12309</c:v>
                </c:pt>
                <c:pt idx="34">
                  <c:v>10224</c:v>
                </c:pt>
                <c:pt idx="35">
                  <c:v>11578</c:v>
                </c:pt>
                <c:pt idx="36">
                  <c:v>11605</c:v>
                </c:pt>
                <c:pt idx="37">
                  <c:v>9717</c:v>
                </c:pt>
                <c:pt idx="38">
                  <c:v>7347</c:v>
                </c:pt>
                <c:pt idx="39">
                  <c:v>6461</c:v>
                </c:pt>
                <c:pt idx="40">
                  <c:v>6918</c:v>
                </c:pt>
                <c:pt idx="41">
                  <c:v>7527</c:v>
                </c:pt>
                <c:pt idx="42">
                  <c:v>7777</c:v>
                </c:pt>
                <c:pt idx="43">
                  <c:v>7923</c:v>
                </c:pt>
                <c:pt idx="44">
                  <c:v>7795</c:v>
                </c:pt>
                <c:pt idx="45">
                  <c:v>9451</c:v>
                </c:pt>
                <c:pt idx="46">
                  <c:v>13536</c:v>
                </c:pt>
                <c:pt idx="47">
                  <c:v>17182</c:v>
                </c:pt>
                <c:pt idx="48">
                  <c:v>19656</c:v>
                </c:pt>
                <c:pt idx="49">
                  <c:v>20540</c:v>
                </c:pt>
                <c:pt idx="50">
                  <c:v>20238</c:v>
                </c:pt>
                <c:pt idx="51">
                  <c:v>19788</c:v>
                </c:pt>
                <c:pt idx="52">
                  <c:v>19718</c:v>
                </c:pt>
                <c:pt idx="53">
                  <c:v>19571</c:v>
                </c:pt>
                <c:pt idx="54">
                  <c:v>19420</c:v>
                </c:pt>
                <c:pt idx="55">
                  <c:v>19756</c:v>
                </c:pt>
                <c:pt idx="56">
                  <c:v>20048</c:v>
                </c:pt>
                <c:pt idx="57">
                  <c:v>19609</c:v>
                </c:pt>
                <c:pt idx="58">
                  <c:v>18362</c:v>
                </c:pt>
                <c:pt idx="59">
                  <c:v>20441</c:v>
                </c:pt>
                <c:pt idx="60">
                  <c:v>22064</c:v>
                </c:pt>
                <c:pt idx="61">
                  <c:v>22685</c:v>
                </c:pt>
                <c:pt idx="62">
                  <c:v>22916</c:v>
                </c:pt>
                <c:pt idx="63">
                  <c:v>23035</c:v>
                </c:pt>
                <c:pt idx="64">
                  <c:v>23248</c:v>
                </c:pt>
                <c:pt idx="65">
                  <c:v>23490</c:v>
                </c:pt>
                <c:pt idx="66">
                  <c:v>23594</c:v>
                </c:pt>
                <c:pt idx="67">
                  <c:v>23965</c:v>
                </c:pt>
                <c:pt idx="68">
                  <c:v>24470</c:v>
                </c:pt>
                <c:pt idx="69">
                  <c:v>24670</c:v>
                </c:pt>
                <c:pt idx="70">
                  <c:v>24736</c:v>
                </c:pt>
                <c:pt idx="71">
                  <c:v>24266</c:v>
                </c:pt>
              </c:numCache>
            </c:numRef>
          </c:val>
          <c:extLst>
            <c:ext xmlns:c16="http://schemas.microsoft.com/office/drawing/2014/chart" uri="{C3380CC4-5D6E-409C-BE32-E72D297353CC}">
              <c16:uniqueId val="{00000001-DB8D-4A84-8FA1-1A9DD07C2815}"/>
            </c:ext>
          </c:extLst>
        </c:ser>
        <c:ser>
          <c:idx val="1"/>
          <c:order val="2"/>
          <c:tx>
            <c:strRef>
              <c:f>'ERCOT Supply Stack - Past 3 (2)'!$L$1</c:f>
              <c:strCache>
                <c:ptCount val="1"/>
                <c:pt idx="0">
                  <c:v>Solar</c:v>
                </c:pt>
              </c:strCache>
            </c:strRef>
          </c:tx>
          <c:spPr>
            <a:solidFill>
              <a:schemeClr val="accent2"/>
            </a:solidFill>
            <a:ln>
              <a:noFill/>
            </a:ln>
            <a:effectLst/>
          </c:spPr>
          <c:val>
            <c:numRef>
              <c:f>'ERCOT Supply Stack - Past 3 (2)'!$L$552:$L$623</c:f>
              <c:numCache>
                <c:formatCode>General</c:formatCode>
                <c:ptCount val="72"/>
                <c:pt idx="0">
                  <c:v>0</c:v>
                </c:pt>
                <c:pt idx="1">
                  <c:v>0</c:v>
                </c:pt>
                <c:pt idx="2">
                  <c:v>0</c:v>
                </c:pt>
                <c:pt idx="3">
                  <c:v>0</c:v>
                </c:pt>
                <c:pt idx="4">
                  <c:v>0</c:v>
                </c:pt>
                <c:pt idx="5">
                  <c:v>0</c:v>
                </c:pt>
                <c:pt idx="6">
                  <c:v>0</c:v>
                </c:pt>
                <c:pt idx="7">
                  <c:v>0</c:v>
                </c:pt>
                <c:pt idx="8">
                  <c:v>11</c:v>
                </c:pt>
                <c:pt idx="9">
                  <c:v>1734</c:v>
                </c:pt>
                <c:pt idx="10">
                  <c:v>5068</c:v>
                </c:pt>
                <c:pt idx="11">
                  <c:v>4538</c:v>
                </c:pt>
                <c:pt idx="12">
                  <c:v>5291</c:v>
                </c:pt>
                <c:pt idx="13">
                  <c:v>7331</c:v>
                </c:pt>
                <c:pt idx="14">
                  <c:v>8242</c:v>
                </c:pt>
                <c:pt idx="15">
                  <c:v>7974</c:v>
                </c:pt>
                <c:pt idx="16">
                  <c:v>7701</c:v>
                </c:pt>
                <c:pt idx="17">
                  <c:v>7436</c:v>
                </c:pt>
                <c:pt idx="18">
                  <c:v>6775</c:v>
                </c:pt>
                <c:pt idx="19">
                  <c:v>3636</c:v>
                </c:pt>
                <c:pt idx="20">
                  <c:v>706</c:v>
                </c:pt>
                <c:pt idx="21">
                  <c:v>1</c:v>
                </c:pt>
                <c:pt idx="22">
                  <c:v>0</c:v>
                </c:pt>
                <c:pt idx="23">
                  <c:v>0</c:v>
                </c:pt>
                <c:pt idx="24">
                  <c:v>0</c:v>
                </c:pt>
                <c:pt idx="25">
                  <c:v>0</c:v>
                </c:pt>
                <c:pt idx="26">
                  <c:v>0</c:v>
                </c:pt>
                <c:pt idx="27">
                  <c:v>0</c:v>
                </c:pt>
                <c:pt idx="28">
                  <c:v>0</c:v>
                </c:pt>
                <c:pt idx="29">
                  <c:v>0</c:v>
                </c:pt>
                <c:pt idx="30">
                  <c:v>0</c:v>
                </c:pt>
                <c:pt idx="31">
                  <c:v>0</c:v>
                </c:pt>
                <c:pt idx="32">
                  <c:v>41</c:v>
                </c:pt>
                <c:pt idx="33">
                  <c:v>2413</c:v>
                </c:pt>
                <c:pt idx="34">
                  <c:v>7662</c:v>
                </c:pt>
                <c:pt idx="35">
                  <c:v>8737</c:v>
                </c:pt>
                <c:pt idx="36">
                  <c:v>8845</c:v>
                </c:pt>
                <c:pt idx="37">
                  <c:v>8933</c:v>
                </c:pt>
                <c:pt idx="38">
                  <c:v>8904</c:v>
                </c:pt>
                <c:pt idx="39">
                  <c:v>8892</c:v>
                </c:pt>
                <c:pt idx="40">
                  <c:v>8898</c:v>
                </c:pt>
                <c:pt idx="41">
                  <c:v>8832</c:v>
                </c:pt>
                <c:pt idx="42">
                  <c:v>8193</c:v>
                </c:pt>
                <c:pt idx="43">
                  <c:v>5277</c:v>
                </c:pt>
                <c:pt idx="44">
                  <c:v>745</c:v>
                </c:pt>
                <c:pt idx="45">
                  <c:v>0</c:v>
                </c:pt>
                <c:pt idx="46">
                  <c:v>0</c:v>
                </c:pt>
                <c:pt idx="47">
                  <c:v>0</c:v>
                </c:pt>
                <c:pt idx="48">
                  <c:v>0</c:v>
                </c:pt>
                <c:pt idx="49">
                  <c:v>0</c:v>
                </c:pt>
                <c:pt idx="50">
                  <c:v>0</c:v>
                </c:pt>
                <c:pt idx="51">
                  <c:v>0</c:v>
                </c:pt>
                <c:pt idx="52">
                  <c:v>0</c:v>
                </c:pt>
                <c:pt idx="53">
                  <c:v>0</c:v>
                </c:pt>
                <c:pt idx="54">
                  <c:v>0</c:v>
                </c:pt>
                <c:pt idx="55">
                  <c:v>0</c:v>
                </c:pt>
                <c:pt idx="56">
                  <c:v>34</c:v>
                </c:pt>
                <c:pt idx="57">
                  <c:v>1490</c:v>
                </c:pt>
                <c:pt idx="58">
                  <c:v>3702</c:v>
                </c:pt>
                <c:pt idx="59">
                  <c:v>3206</c:v>
                </c:pt>
                <c:pt idx="60">
                  <c:v>2629</c:v>
                </c:pt>
                <c:pt idx="61">
                  <c:v>2387</c:v>
                </c:pt>
                <c:pt idx="62">
                  <c:v>2439</c:v>
                </c:pt>
                <c:pt idx="63">
                  <c:v>2559</c:v>
                </c:pt>
                <c:pt idx="64">
                  <c:v>2534</c:v>
                </c:pt>
                <c:pt idx="65">
                  <c:v>2505</c:v>
                </c:pt>
                <c:pt idx="66">
                  <c:v>2654</c:v>
                </c:pt>
                <c:pt idx="67">
                  <c:v>1646</c:v>
                </c:pt>
                <c:pt idx="68">
                  <c:v>308</c:v>
                </c:pt>
                <c:pt idx="69">
                  <c:v>0</c:v>
                </c:pt>
                <c:pt idx="70">
                  <c:v>0</c:v>
                </c:pt>
                <c:pt idx="71">
                  <c:v>0</c:v>
                </c:pt>
              </c:numCache>
            </c:numRef>
          </c:val>
          <c:extLst>
            <c:ext xmlns:c16="http://schemas.microsoft.com/office/drawing/2014/chart" uri="{C3380CC4-5D6E-409C-BE32-E72D297353CC}">
              <c16:uniqueId val="{00000002-DB8D-4A84-8FA1-1A9DD07C2815}"/>
            </c:ext>
          </c:extLst>
        </c:ser>
        <c:dLbls>
          <c:showLegendKey val="0"/>
          <c:showVal val="0"/>
          <c:showCatName val="0"/>
          <c:showSerName val="0"/>
          <c:showPercent val="0"/>
          <c:showBubbleSize val="0"/>
        </c:dLbls>
        <c:axId val="931064271"/>
        <c:axId val="931065935"/>
      </c:areaChart>
      <c:catAx>
        <c:axId val="931064271"/>
        <c:scaling>
          <c:orientation val="minMax"/>
        </c:scaling>
        <c:delete val="1"/>
        <c:axPos val="b"/>
        <c:majorTickMark val="none"/>
        <c:minorTickMark val="none"/>
        <c:tickLblPos val="nextTo"/>
        <c:crossAx val="931065935"/>
        <c:crosses val="autoZero"/>
        <c:auto val="1"/>
        <c:lblAlgn val="ctr"/>
        <c:lblOffset val="100"/>
        <c:noMultiLvlLbl val="0"/>
      </c:catAx>
      <c:valAx>
        <c:axId val="931065935"/>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crossAx val="931064271"/>
        <c:crosses val="autoZero"/>
        <c:crossBetween val="midCat"/>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4" name="PlaceHolder 1"/>
          <p:cNvSpPr>
            <a:spLocks noGrp="1" noRot="1" noChangeAspect="1"/>
          </p:cNvSpPr>
          <p:nvPr>
            <p:ph type="sldImg"/>
          </p:nvPr>
        </p:nvSpPr>
        <p:spPr>
          <a:xfrm>
            <a:off x="533520" y="764280"/>
            <a:ext cx="6704640" cy="3771360"/>
          </a:xfrm>
          <a:prstGeom prst="rect">
            <a:avLst/>
          </a:prstGeom>
          <a:noFill/>
          <a:ln w="0">
            <a:noFill/>
          </a:ln>
        </p:spPr>
        <p:txBody>
          <a:bodyPr lIns="0" tIns="0" rIns="0" bIns="0" anchor="ctr">
            <a:noAutofit/>
          </a:bodyPr>
          <a:lstStyle/>
          <a:p>
            <a:r>
              <a:rPr lang="en-US" sz="1800" b="0" strike="noStrike" spc="-1">
                <a:solidFill>
                  <a:srgbClr val="000000"/>
                </a:solidFill>
                <a:latin typeface="Arial"/>
              </a:rPr>
              <a:t>Click to move the slide</a:t>
            </a:r>
          </a:p>
        </p:txBody>
      </p:sp>
      <p:sp>
        <p:nvSpPr>
          <p:cNvPr id="205"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r>
              <a:rPr lang="en-US" sz="2000" b="0" strike="noStrike" spc="-1">
                <a:latin typeface="Arial"/>
              </a:rPr>
              <a:t>Click to edit the notes format</a:t>
            </a:r>
          </a:p>
        </p:txBody>
      </p:sp>
      <p:sp>
        <p:nvSpPr>
          <p:cNvPr id="206"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r>
              <a:rPr lang="en-US" sz="1400" b="0" strike="noStrike" spc="-1">
                <a:latin typeface="Times New Roman"/>
              </a:rPr>
              <a:t>&lt;header&gt;</a:t>
            </a:r>
          </a:p>
        </p:txBody>
      </p:sp>
      <p:sp>
        <p:nvSpPr>
          <p:cNvPr id="207" name="PlaceHolder 4"/>
          <p:cNvSpPr>
            <a:spLocks noGrp="1"/>
          </p:cNvSpPr>
          <p:nvPr>
            <p:ph type="dt"/>
          </p:nvPr>
        </p:nvSpPr>
        <p:spPr>
          <a:xfrm>
            <a:off x="4399200" y="0"/>
            <a:ext cx="3372840" cy="502560"/>
          </a:xfrm>
          <a:prstGeom prst="rect">
            <a:avLst/>
          </a:prstGeom>
          <a:noFill/>
          <a:ln w="0">
            <a:noFill/>
          </a:ln>
        </p:spPr>
        <p:txBody>
          <a:bodyPr lIns="0" tIns="0" rIns="0" bIns="0" anchor="t">
            <a:noAutofit/>
          </a:bodyPr>
          <a:lstStyle/>
          <a:p>
            <a:pPr algn="r"/>
            <a:r>
              <a:rPr lang="en-US" sz="1400" b="0" strike="noStrike" spc="-1">
                <a:latin typeface="Times New Roman"/>
              </a:rPr>
              <a:t>&lt;date/time&gt;</a:t>
            </a:r>
          </a:p>
        </p:txBody>
      </p:sp>
      <p:sp>
        <p:nvSpPr>
          <p:cNvPr id="208" name="PlaceHolder 5"/>
          <p:cNvSpPr>
            <a:spLocks noGrp="1"/>
          </p:cNvSpPr>
          <p:nvPr>
            <p:ph type="ftr"/>
          </p:nvPr>
        </p:nvSpPr>
        <p:spPr>
          <a:xfrm>
            <a:off x="0" y="9555480"/>
            <a:ext cx="3372840" cy="502560"/>
          </a:xfrm>
          <a:prstGeom prst="rect">
            <a:avLst/>
          </a:prstGeom>
          <a:noFill/>
          <a:ln w="0">
            <a:noFill/>
          </a:ln>
        </p:spPr>
        <p:txBody>
          <a:bodyPr lIns="0" tIns="0" rIns="0" bIns="0" anchor="b">
            <a:noAutofit/>
          </a:bodyPr>
          <a:lstStyle/>
          <a:p>
            <a:r>
              <a:rPr lang="en-US" sz="1400" b="0" strike="noStrike" spc="-1">
                <a:latin typeface="Times New Roman"/>
              </a:rPr>
              <a:t>&lt;footer&gt;</a:t>
            </a:r>
          </a:p>
        </p:txBody>
      </p:sp>
      <p:sp>
        <p:nvSpPr>
          <p:cNvPr id="209" name="PlaceHolder 6"/>
          <p:cNvSpPr>
            <a:spLocks noGrp="1"/>
          </p:cNvSpPr>
          <p:nvPr>
            <p:ph type="sldNum"/>
          </p:nvPr>
        </p:nvSpPr>
        <p:spPr>
          <a:xfrm>
            <a:off x="4399200" y="9555480"/>
            <a:ext cx="3372840" cy="502560"/>
          </a:xfrm>
          <a:prstGeom prst="rect">
            <a:avLst/>
          </a:prstGeom>
          <a:noFill/>
          <a:ln w="0">
            <a:noFill/>
          </a:ln>
        </p:spPr>
        <p:txBody>
          <a:bodyPr lIns="0" tIns="0" rIns="0" bIns="0" anchor="b">
            <a:noAutofit/>
          </a:bodyPr>
          <a:lstStyle/>
          <a:p>
            <a:pPr algn="r"/>
            <a:fld id="{9781C77F-6AB9-4863-844C-43317564E96F}"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PlaceHolder 1"/>
          <p:cNvSpPr>
            <a:spLocks noGrp="1" noRot="1" noChangeAspect="1"/>
          </p:cNvSpPr>
          <p:nvPr>
            <p:ph type="sldImg"/>
          </p:nvPr>
        </p:nvSpPr>
        <p:spPr>
          <a:xfrm>
            <a:off x="717550" y="1162050"/>
            <a:ext cx="5575300" cy="3136900"/>
          </a:xfrm>
          <a:prstGeom prst="rect">
            <a:avLst/>
          </a:prstGeom>
          <a:ln w="0">
            <a:noFill/>
          </a:ln>
        </p:spPr>
      </p:sp>
      <p:sp>
        <p:nvSpPr>
          <p:cNvPr id="231" name="PlaceHolder 2"/>
          <p:cNvSpPr>
            <a:spLocks noGrp="1"/>
          </p:cNvSpPr>
          <p:nvPr>
            <p:ph type="body"/>
          </p:nvPr>
        </p:nvSpPr>
        <p:spPr>
          <a:xfrm>
            <a:off x="700920" y="4474080"/>
            <a:ext cx="5607000" cy="3659040"/>
          </a:xfrm>
          <a:prstGeom prst="rect">
            <a:avLst/>
          </a:prstGeom>
          <a:noFill/>
          <a:ln w="0">
            <a:noFill/>
          </a:ln>
        </p:spPr>
        <p:txBody>
          <a:bodyPr lIns="0" tIns="0" rIns="0" bIns="0" anchor="t">
            <a:noAutofit/>
          </a:bodyPr>
          <a:lstStyle/>
          <a:p>
            <a:endParaRPr lang="en-US" sz="2000" b="0" strike="noStrike" spc="-1" dirty="0">
              <a:latin typeface="Arial"/>
            </a:endParaRPr>
          </a:p>
        </p:txBody>
      </p:sp>
      <p:sp>
        <p:nvSpPr>
          <p:cNvPr id="232" name="PlaceHolder 3"/>
          <p:cNvSpPr>
            <a:spLocks noGrp="1"/>
          </p:cNvSpPr>
          <p:nvPr>
            <p:ph type="sldNum"/>
          </p:nvPr>
        </p:nvSpPr>
        <p:spPr>
          <a:xfrm>
            <a:off x="3971160" y="8830080"/>
            <a:ext cx="3036240" cy="464760"/>
          </a:xfrm>
          <a:prstGeom prst="rect">
            <a:avLst/>
          </a:prstGeom>
          <a:noFill/>
          <a:ln w="0">
            <a:noFill/>
          </a:ln>
        </p:spPr>
        <p:txBody>
          <a:bodyPr lIns="0" tIns="0" rIns="0" bIns="0" anchor="b">
            <a:noAutofit/>
          </a:bodyPr>
          <a:lstStyle/>
          <a:p>
            <a:pPr algn="r">
              <a:lnSpc>
                <a:spcPct val="100000"/>
              </a:lnSpc>
              <a:tabLst>
                <a:tab pos="0" algn="l"/>
              </a:tabLst>
            </a:pPr>
            <a:fld id="{FD5F68C7-BAFE-40D0-9EC6-22BF6D4704C1}" type="slidenum">
              <a:rPr lang="en-US" sz="1400" b="0" strike="noStrike" spc="-1">
                <a:solidFill>
                  <a:srgbClr val="000000"/>
                </a:solidFill>
                <a:latin typeface="Times New Roman"/>
                <a:ea typeface="+mn-ea"/>
              </a:rPr>
              <a:t>1</a:t>
            </a:fld>
            <a:endParaRPr lang="en-US" sz="14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002CA6-723E-416B-ADF9-0F8399F22EC3}" type="slidenum">
              <a:rPr kumimoji="0" lang="en-US" sz="1200" b="0" i="0" u="none" strike="noStrike" kern="1200" cap="none" spc="0" normalizeH="0" baseline="0" noProof="0" smtClean="0">
                <a:ln>
                  <a:noFill/>
                </a:ln>
                <a:solidFill>
                  <a:prstClr val="black"/>
                </a:solidFill>
                <a:effectLst/>
                <a:uLnTx/>
                <a:uFillTx/>
                <a:latin typeface="Calibri"/>
                <a:cs typeface="Arial"/>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1724896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002CA6-723E-416B-ADF9-0F8399F22EC3}" type="slidenum">
              <a:rPr kumimoji="0" lang="en-US" sz="1200" b="0" i="0" u="none" strike="noStrike" kern="1200" cap="none" spc="0" normalizeH="0" baseline="0" noProof="0" smtClean="0">
                <a:ln>
                  <a:noFill/>
                </a:ln>
                <a:solidFill>
                  <a:prstClr val="black"/>
                </a:solidFill>
                <a:effectLst/>
                <a:uLnTx/>
                <a:uFillTx/>
                <a:latin typeface="Calibri"/>
                <a:cs typeface="Arial"/>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896332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87B584F-A600-F24A-A2C4-A960814388F9}" type="slidenum">
              <a:rPr lang="en-US" smtClean="0"/>
              <a:t>28</a:t>
            </a:fld>
            <a:endParaRPr lang="en-US"/>
          </a:p>
        </p:txBody>
      </p:sp>
    </p:spTree>
    <p:extLst>
      <p:ext uri="{BB962C8B-B14F-4D97-AF65-F5344CB8AC3E}">
        <p14:creationId xmlns:p14="http://schemas.microsoft.com/office/powerpoint/2010/main" val="936910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PlaceHolder 1"/>
          <p:cNvSpPr>
            <a:spLocks noGrp="1" noRot="1" noChangeAspect="1"/>
          </p:cNvSpPr>
          <p:nvPr>
            <p:ph type="sldImg"/>
          </p:nvPr>
        </p:nvSpPr>
        <p:spPr>
          <a:xfrm>
            <a:off x="563563" y="776288"/>
            <a:ext cx="6818312" cy="3835400"/>
          </a:xfrm>
          <a:prstGeom prst="rect">
            <a:avLst/>
          </a:prstGeom>
          <a:ln w="0">
            <a:noFill/>
          </a:ln>
        </p:spPr>
      </p:sp>
      <p:sp>
        <p:nvSpPr>
          <p:cNvPr id="234" name="PlaceHolder 2"/>
          <p:cNvSpPr>
            <a:spLocks noGrp="1"/>
          </p:cNvSpPr>
          <p:nvPr>
            <p:ph type="body"/>
          </p:nvPr>
        </p:nvSpPr>
        <p:spPr>
          <a:xfrm>
            <a:off x="794520" y="4857120"/>
            <a:ext cx="6355440" cy="4601160"/>
          </a:xfrm>
          <a:prstGeom prst="rect">
            <a:avLst/>
          </a:prstGeom>
          <a:noFill/>
          <a:ln w="0">
            <a:noFill/>
          </a:ln>
        </p:spPr>
        <p:txBody>
          <a:bodyPr lIns="0" tIns="0" rIns="0" bIns="0" anchor="t">
            <a:noAutofit/>
          </a:bodyPr>
          <a:lstStyle/>
          <a:p>
            <a:endParaRPr lang="en-US" sz="2000" b="0" strike="noStrike" spc="-1">
              <a:latin typeface="Arial"/>
            </a:endParaRPr>
          </a:p>
        </p:txBody>
      </p:sp>
      <p:sp>
        <p:nvSpPr>
          <p:cNvPr id="235" name="PlaceHolder 3"/>
          <p:cNvSpPr>
            <a:spLocks noGrp="1"/>
          </p:cNvSpPr>
          <p:nvPr>
            <p:ph type="sldNum"/>
          </p:nvPr>
        </p:nvSpPr>
        <p:spPr>
          <a:xfrm>
            <a:off x="4497120" y="9714600"/>
            <a:ext cx="3447360" cy="510480"/>
          </a:xfrm>
          <a:prstGeom prst="rect">
            <a:avLst/>
          </a:prstGeom>
          <a:noFill/>
          <a:ln w="0">
            <a:noFill/>
          </a:ln>
        </p:spPr>
        <p:txBody>
          <a:bodyPr lIns="0" tIns="0" rIns="0" bIns="0" anchor="b">
            <a:noAutofit/>
          </a:bodyPr>
          <a:lstStyle/>
          <a:p>
            <a:pPr>
              <a:lnSpc>
                <a:spcPct val="100000"/>
              </a:lnSpc>
            </a:pPr>
            <a:fld id="{D9FD61F8-BA20-487B-A4EA-F00D267C21A7}" type="slidenum">
              <a:rPr lang="en-US" sz="1800" b="0" strike="noStrike" spc="-1">
                <a:solidFill>
                  <a:srgbClr val="000000"/>
                </a:solidFill>
                <a:latin typeface="+mn-lt"/>
                <a:ea typeface="+mn-ea"/>
              </a:rPr>
              <a:t>2</a:t>
            </a:fld>
            <a:endParaRPr lang="en-US" sz="18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r>
              <a:rPr lang="en-US" dirty="0"/>
              <a:t>Note, this is peak production, guaranteed never to exceed</a:t>
            </a:r>
          </a:p>
        </p:txBody>
      </p:sp>
      <p:sp>
        <p:nvSpPr>
          <p:cNvPr id="4" name="Slide Number Placeholder 3"/>
          <p:cNvSpPr>
            <a:spLocks noGrp="1"/>
          </p:cNvSpPr>
          <p:nvPr>
            <p:ph type="sldNum" sz="quarter" idx="5"/>
          </p:nvPr>
        </p:nvSpPr>
        <p:spPr/>
        <p:txBody>
          <a:bodyPr/>
          <a:lstStyle/>
          <a:p>
            <a:fld id="{E7FC8F89-2260-4511-8AE3-4CE4FB6B0A3A}" type="slidenum">
              <a:rPr lang="en-US" smtClean="0"/>
              <a:t>5</a:t>
            </a:fld>
            <a:endParaRPr lang="en-US"/>
          </a:p>
        </p:txBody>
      </p:sp>
    </p:spTree>
    <p:extLst>
      <p:ext uri="{BB962C8B-B14F-4D97-AF65-F5344CB8AC3E}">
        <p14:creationId xmlns:p14="http://schemas.microsoft.com/office/powerpoint/2010/main" val="1759724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87B584F-A600-F24A-A2C4-A960814388F9}" type="slidenum">
              <a:rPr lang="en-US" smtClean="0"/>
              <a:t>6</a:t>
            </a:fld>
            <a:endParaRPr lang="en-US"/>
          </a:p>
        </p:txBody>
      </p:sp>
    </p:spTree>
    <p:extLst>
      <p:ext uri="{BB962C8B-B14F-4D97-AF65-F5344CB8AC3E}">
        <p14:creationId xmlns:p14="http://schemas.microsoft.com/office/powerpoint/2010/main" val="271534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9781C77F-6AB9-4863-844C-43317564E96F}" type="slidenum">
              <a:rPr lang="en-US" sz="1400" b="0" strike="noStrike" spc="-1" smtClean="0">
                <a:latin typeface="Times New Roman"/>
              </a:rPr>
              <a:t>9</a:t>
            </a:fld>
            <a:endParaRPr lang="en-US" sz="1400" b="0" strike="noStrike" spc="-1">
              <a:latin typeface="Times New Roman"/>
            </a:endParaRPr>
          </a:p>
        </p:txBody>
      </p:sp>
    </p:spTree>
    <p:extLst>
      <p:ext uri="{BB962C8B-B14F-4D97-AF65-F5344CB8AC3E}">
        <p14:creationId xmlns:p14="http://schemas.microsoft.com/office/powerpoint/2010/main" val="90422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FC8F89-2260-4511-8AE3-4CE4FB6B0A3A}" type="slidenum">
              <a:rPr lang="en-US" smtClean="0"/>
              <a:t>10</a:t>
            </a:fld>
            <a:endParaRPr lang="en-US"/>
          </a:p>
        </p:txBody>
      </p:sp>
    </p:spTree>
    <p:extLst>
      <p:ext uri="{BB962C8B-B14F-4D97-AF65-F5344CB8AC3E}">
        <p14:creationId xmlns:p14="http://schemas.microsoft.com/office/powerpoint/2010/main" val="3917783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5" name="Google Shape;42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9" name="Google Shape;41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5759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9" name="Google Shape;41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2565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37"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8"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4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3"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45"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6"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7"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8"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9"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50"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67"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69"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7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7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4" name="PlaceHolder 1"/>
          <p:cNvSpPr>
            <a:spLocks noGrp="1"/>
          </p:cNvSpPr>
          <p:nvPr>
            <p:ph type="subTitle"/>
          </p:nvPr>
        </p:nvSpPr>
        <p:spPr>
          <a:xfrm>
            <a:off x="609480" y="273600"/>
            <a:ext cx="10972080" cy="53064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7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7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7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6"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8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8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82"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8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8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86"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88"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89"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9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4"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7"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8"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9"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00"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01"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2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8"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8" name="PlaceHolder 1"/>
          <p:cNvSpPr>
            <a:spLocks noGrp="1"/>
          </p:cNvSpPr>
          <p:nvPr>
            <p:ph type="subTitle"/>
          </p:nvPr>
        </p:nvSpPr>
        <p:spPr>
          <a:xfrm>
            <a:off x="609480" y="273600"/>
            <a:ext cx="10972080" cy="53064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4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4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5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7207" y="342564"/>
            <a:ext cx="8580468" cy="450957"/>
          </a:xfrm>
        </p:spPr>
        <p:txBody>
          <a:bodyPr/>
          <a:lstStyle>
            <a:lvl1pPr>
              <a:defRPr b="1">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8"/>
          <p:cNvSpPr>
            <a:spLocks noGrp="1"/>
          </p:cNvSpPr>
          <p:nvPr>
            <p:ph type="body" sz="quarter" idx="10"/>
          </p:nvPr>
        </p:nvSpPr>
        <p:spPr>
          <a:xfrm>
            <a:off x="1196974" y="793750"/>
            <a:ext cx="8580701" cy="430213"/>
          </a:xfrm>
        </p:spPr>
        <p:txBody>
          <a:bodyPr anchor="ctr">
            <a:normAutofit/>
          </a:bodyPr>
          <a:lstStyle>
            <a:lvl1pPr>
              <a:defRPr sz="1400" b="0">
                <a:solidFill>
                  <a:schemeClr val="accent2"/>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p:txBody>
      </p:sp>
      <p:sp>
        <p:nvSpPr>
          <p:cNvPr id="5" name="Slide Number Placeholder 5">
            <a:extLst>
              <a:ext uri="{FF2B5EF4-FFF2-40B4-BE49-F238E27FC236}">
                <a16:creationId xmlns:a16="http://schemas.microsoft.com/office/drawing/2014/main" id="{1C42E1BF-7971-483B-AE9F-59AAF68604E1}"/>
              </a:ext>
            </a:extLst>
          </p:cNvPr>
          <p:cNvSpPr>
            <a:spLocks noGrp="1"/>
          </p:cNvSpPr>
          <p:nvPr>
            <p:ph type="sldNum" sz="quarter" idx="4"/>
          </p:nvPr>
        </p:nvSpPr>
        <p:spPr>
          <a:xfrm>
            <a:off x="11766175" y="6510467"/>
            <a:ext cx="425824" cy="365125"/>
          </a:xfrm>
          <a:prstGeom prst="rect">
            <a:avLst/>
          </a:prstGeom>
        </p:spPr>
        <p:txBody>
          <a:bodyPr vert="horz" lIns="91440" tIns="45720" rIns="91440" bIns="45720" rtlCol="0" anchor="ctr"/>
          <a:lstStyle>
            <a:lvl1pPr algn="ctr">
              <a:defRPr sz="1200">
                <a:solidFill>
                  <a:schemeClr val="tx1">
                    <a:lumMod val="60000"/>
                    <a:lumOff val="40000"/>
                  </a:schemeClr>
                </a:solidFill>
              </a:defRPr>
            </a:lvl1pPr>
          </a:lstStyle>
          <a:p>
            <a:fld id="{06856027-B3E4-D541-ADCA-1105CA7BC3F2}" type="slidenum">
              <a:rPr lang="en-US" smtClean="0"/>
              <a:t>‹#›</a:t>
            </a:fld>
            <a:endParaRPr lang="en-US"/>
          </a:p>
        </p:txBody>
      </p:sp>
    </p:spTree>
    <p:extLst>
      <p:ext uri="{BB962C8B-B14F-4D97-AF65-F5344CB8AC3E}">
        <p14:creationId xmlns:p14="http://schemas.microsoft.com/office/powerpoint/2010/main" val="34965429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8C78B-32A9-4211-B734-E10B2DA294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655DAF-DE0F-4EB4-9F86-9848974352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093365-33D6-40ED-9205-0A94D8587BC9}"/>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628958CE-1C4B-449C-A5C5-F31134DDEE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AA578F-7CC6-44B1-8F35-BC66AF9E1A7E}"/>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36517954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57D4A-2ABE-4B7D-BA13-7B4796380D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B51CEE-BB8B-4BDA-9F56-170006E4B9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C9D64B-A6E7-4762-B8A9-F903B11F95D0}"/>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F9A75D0E-56F4-439A-BA60-EA94DAAD3A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39599E-46FE-4CF6-98D9-5053D9036989}"/>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740717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2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B633B-D729-4B2A-A05D-4FE8D40578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F59239-9CA9-4354-815D-CAE4272F67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E6293C-E33C-4678-A541-5C4FBEC18A3B}"/>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74022CA8-E78B-424E-8367-1A211BC91F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E717A-2FB0-417B-B684-6E3229EC3B4A}"/>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23773155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243D7-7CC8-4E2F-8E5C-38752C4466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DAA707-8221-4471-BF09-BC3C59EB25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A3BC1A-6395-4E39-ABEF-EC414EC96C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08D649-278A-4B8A-9699-CCD5E470B520}"/>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6" name="Footer Placeholder 5">
            <a:extLst>
              <a:ext uri="{FF2B5EF4-FFF2-40B4-BE49-F238E27FC236}">
                <a16:creationId xmlns:a16="http://schemas.microsoft.com/office/drawing/2014/main" id="{3FB12335-74F9-4778-BA7D-04D79683A1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32614B-9CBF-4734-885F-B21960C6472A}"/>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32626347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69"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71"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73"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74"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6" name="PlaceHolder 1"/>
          <p:cNvSpPr>
            <a:spLocks noGrp="1"/>
          </p:cNvSpPr>
          <p:nvPr>
            <p:ph type="subTitle"/>
          </p:nvPr>
        </p:nvSpPr>
        <p:spPr>
          <a:xfrm>
            <a:off x="609480" y="273600"/>
            <a:ext cx="10972080" cy="53064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7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79"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0"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82"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4"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8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8"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90"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1"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9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4"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5"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6"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98"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9"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00"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01"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02"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03"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7207" y="342564"/>
            <a:ext cx="8580468" cy="450957"/>
          </a:xfrm>
        </p:spPr>
        <p:txBody>
          <a:bodyPr/>
          <a:lstStyle>
            <a:lvl1pPr>
              <a:defRPr b="1">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8"/>
          <p:cNvSpPr>
            <a:spLocks noGrp="1"/>
          </p:cNvSpPr>
          <p:nvPr>
            <p:ph type="body" sz="quarter" idx="10"/>
          </p:nvPr>
        </p:nvSpPr>
        <p:spPr>
          <a:xfrm>
            <a:off x="1196974" y="793750"/>
            <a:ext cx="8580701" cy="430213"/>
          </a:xfrm>
        </p:spPr>
        <p:txBody>
          <a:bodyPr anchor="ctr">
            <a:normAutofit/>
          </a:bodyPr>
          <a:lstStyle>
            <a:lvl1pPr>
              <a:defRPr sz="1400" b="0">
                <a:solidFill>
                  <a:schemeClr val="accent2"/>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p:txBody>
      </p:sp>
      <p:sp>
        <p:nvSpPr>
          <p:cNvPr id="5" name="Slide Number Placeholder 5">
            <a:extLst>
              <a:ext uri="{FF2B5EF4-FFF2-40B4-BE49-F238E27FC236}">
                <a16:creationId xmlns:a16="http://schemas.microsoft.com/office/drawing/2014/main" id="{1C42E1BF-7971-483B-AE9F-59AAF68604E1}"/>
              </a:ext>
            </a:extLst>
          </p:cNvPr>
          <p:cNvSpPr>
            <a:spLocks noGrp="1"/>
          </p:cNvSpPr>
          <p:nvPr>
            <p:ph type="sldNum" sz="quarter" idx="4"/>
          </p:nvPr>
        </p:nvSpPr>
        <p:spPr>
          <a:xfrm>
            <a:off x="11766175" y="6510467"/>
            <a:ext cx="425824" cy="365125"/>
          </a:xfrm>
          <a:prstGeom prst="rect">
            <a:avLst/>
          </a:prstGeom>
        </p:spPr>
        <p:txBody>
          <a:bodyPr vert="horz" lIns="91440" tIns="45720" rIns="91440" bIns="45720" rtlCol="0" anchor="ctr"/>
          <a:lstStyle>
            <a:lvl1pPr algn="ctr">
              <a:defRPr sz="1200">
                <a:solidFill>
                  <a:schemeClr val="tx1">
                    <a:lumMod val="60000"/>
                    <a:lumOff val="40000"/>
                  </a:schemeClr>
                </a:solidFill>
              </a:defRPr>
            </a:lvl1pPr>
          </a:lstStyle>
          <a:p>
            <a:fld id="{06856027-B3E4-D541-ADCA-1105CA7BC3F2}" type="slidenum">
              <a:rPr lang="en-US" smtClean="0"/>
              <a:t>‹#›</a:t>
            </a:fld>
            <a:endParaRPr lang="en-US"/>
          </a:p>
        </p:txBody>
      </p:sp>
    </p:spTree>
    <p:extLst>
      <p:ext uri="{BB962C8B-B14F-4D97-AF65-F5344CB8AC3E}">
        <p14:creationId xmlns:p14="http://schemas.microsoft.com/office/powerpoint/2010/main" val="5753019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21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extLst>
      <p:ext uri="{BB962C8B-B14F-4D97-AF65-F5344CB8AC3E}">
        <p14:creationId xmlns:p14="http://schemas.microsoft.com/office/powerpoint/2010/main" val="15108301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793052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2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2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371256326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4268889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 name="PlaceHolder 1"/>
          <p:cNvSpPr>
            <a:spLocks noGrp="1"/>
          </p:cNvSpPr>
          <p:nvPr>
            <p:ph type="subTitle"/>
          </p:nvPr>
        </p:nvSpPr>
        <p:spPr>
          <a:xfrm>
            <a:off x="609480" y="273600"/>
            <a:ext cx="10972080" cy="53064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8" name="PlaceHolder 1"/>
          <p:cNvSpPr>
            <a:spLocks noGrp="1"/>
          </p:cNvSpPr>
          <p:nvPr>
            <p:ph type="subTitle"/>
          </p:nvPr>
        </p:nvSpPr>
        <p:spPr>
          <a:xfrm>
            <a:off x="609480" y="273600"/>
            <a:ext cx="10972080" cy="53064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extLst>
      <p:ext uri="{BB962C8B-B14F-4D97-AF65-F5344CB8AC3E}">
        <p14:creationId xmlns:p14="http://schemas.microsoft.com/office/powerpoint/2010/main" val="29802040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2533807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28658593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3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25904408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4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32301467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4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4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27241069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15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5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extLst>
      <p:ext uri="{BB962C8B-B14F-4D97-AF65-F5344CB8AC3E}">
        <p14:creationId xmlns:p14="http://schemas.microsoft.com/office/powerpoint/2010/main" val="36772931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97207" y="342564"/>
            <a:ext cx="8580468" cy="450957"/>
          </a:xfrm>
        </p:spPr>
        <p:txBody>
          <a:bodyPr/>
          <a:lstStyle>
            <a:lvl1pPr>
              <a:defRPr b="1">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8"/>
          <p:cNvSpPr>
            <a:spLocks noGrp="1"/>
          </p:cNvSpPr>
          <p:nvPr>
            <p:ph type="body" sz="quarter" idx="10"/>
          </p:nvPr>
        </p:nvSpPr>
        <p:spPr>
          <a:xfrm>
            <a:off x="1196974" y="793750"/>
            <a:ext cx="8580701" cy="430213"/>
          </a:xfrm>
        </p:spPr>
        <p:txBody>
          <a:bodyPr anchor="ctr">
            <a:normAutofit/>
          </a:bodyPr>
          <a:lstStyle>
            <a:lvl1pPr>
              <a:defRPr sz="1400" b="0">
                <a:solidFill>
                  <a:schemeClr val="accent2"/>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p:txBody>
      </p:sp>
      <p:sp>
        <p:nvSpPr>
          <p:cNvPr id="5" name="Slide Number Placeholder 5">
            <a:extLst>
              <a:ext uri="{FF2B5EF4-FFF2-40B4-BE49-F238E27FC236}">
                <a16:creationId xmlns:a16="http://schemas.microsoft.com/office/drawing/2014/main" id="{1C42E1BF-7971-483B-AE9F-59AAF68604E1}"/>
              </a:ext>
            </a:extLst>
          </p:cNvPr>
          <p:cNvSpPr>
            <a:spLocks noGrp="1"/>
          </p:cNvSpPr>
          <p:nvPr>
            <p:ph type="sldNum" sz="quarter" idx="4"/>
          </p:nvPr>
        </p:nvSpPr>
        <p:spPr>
          <a:xfrm>
            <a:off x="11766175" y="6510467"/>
            <a:ext cx="425824" cy="365125"/>
          </a:xfrm>
          <a:prstGeom prst="rect">
            <a:avLst/>
          </a:prstGeom>
        </p:spPr>
        <p:txBody>
          <a:bodyPr vert="horz" lIns="91440" tIns="45720" rIns="91440" bIns="45720" rtlCol="0" anchor="ctr"/>
          <a:lstStyle>
            <a:lvl1pPr algn="ctr">
              <a:defRPr sz="1200">
                <a:solidFill>
                  <a:schemeClr val="tx1">
                    <a:lumMod val="60000"/>
                    <a:lumOff val="40000"/>
                  </a:schemeClr>
                </a:solidFill>
              </a:defRPr>
            </a:lvl1pPr>
          </a:lstStyle>
          <a:p>
            <a:fld id="{06856027-B3E4-D541-ADCA-1105CA7BC3F2}" type="slidenum">
              <a:rPr lang="en-US" smtClean="0"/>
              <a:t>‹#›</a:t>
            </a:fld>
            <a:endParaRPr lang="en-US"/>
          </a:p>
        </p:txBody>
      </p:sp>
    </p:spTree>
    <p:extLst>
      <p:ext uri="{BB962C8B-B14F-4D97-AF65-F5344CB8AC3E}">
        <p14:creationId xmlns:p14="http://schemas.microsoft.com/office/powerpoint/2010/main" val="72427630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8C78B-32A9-4211-B734-E10B2DA294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655DAF-DE0F-4EB4-9F86-9848974352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093365-33D6-40ED-9205-0A94D8587BC9}"/>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628958CE-1C4B-449C-A5C5-F31134DDEE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AA578F-7CC6-44B1-8F35-BC66AF9E1A7E}"/>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41720545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57D4A-2ABE-4B7D-BA13-7B4796380D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B51CEE-BB8B-4BDA-9F56-170006E4B9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C9D64B-A6E7-4762-B8A9-F903B11F95D0}"/>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F9A75D0E-56F4-439A-BA60-EA94DAAD3A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39599E-46FE-4CF6-98D9-5053D9036989}"/>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3039977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2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B633B-D729-4B2A-A05D-4FE8D40578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F59239-9CA9-4354-815D-CAE4272F67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E6293C-E33C-4678-A541-5C4FBEC18A3B}"/>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5" name="Footer Placeholder 4">
            <a:extLst>
              <a:ext uri="{FF2B5EF4-FFF2-40B4-BE49-F238E27FC236}">
                <a16:creationId xmlns:a16="http://schemas.microsoft.com/office/drawing/2014/main" id="{74022CA8-E78B-424E-8367-1A211BC91F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E717A-2FB0-417B-B684-6E3229EC3B4A}"/>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33798185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AA281-C6B7-4C0D-90E9-20BCD36738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7AC40D-5C23-4BD1-ACB8-4EFA8449BD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BA3973-4A49-47EC-A9B6-818978871E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7E27E3-5AE8-4280-A881-21904D11955D}"/>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6" name="Footer Placeholder 5">
            <a:extLst>
              <a:ext uri="{FF2B5EF4-FFF2-40B4-BE49-F238E27FC236}">
                <a16:creationId xmlns:a16="http://schemas.microsoft.com/office/drawing/2014/main" id="{E6CE7023-A7F9-4AC2-AEEC-002479ACDE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EA467B-8666-4C4A-BFFE-381519959ED0}"/>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27824317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923563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243D7-7CC8-4E2F-8E5C-38752C4466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DAA707-8221-4471-BF09-BC3C59EB25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A3BC1A-6395-4E39-ABEF-EC414EC96C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08D649-278A-4B8A-9699-CCD5E470B520}"/>
              </a:ext>
            </a:extLst>
          </p:cNvPr>
          <p:cNvSpPr>
            <a:spLocks noGrp="1"/>
          </p:cNvSpPr>
          <p:nvPr>
            <p:ph type="dt" sz="half" idx="10"/>
          </p:nvPr>
        </p:nvSpPr>
        <p:spPr/>
        <p:txBody>
          <a:bodyPr/>
          <a:lstStyle/>
          <a:p>
            <a:fld id="{607CD860-DFE5-45BB-AA71-CB84A583C0A2}" type="datetimeFigureOut">
              <a:rPr lang="en-US" smtClean="0"/>
              <a:t>9/13/2022</a:t>
            </a:fld>
            <a:endParaRPr lang="en-US"/>
          </a:p>
        </p:txBody>
      </p:sp>
      <p:sp>
        <p:nvSpPr>
          <p:cNvPr id="6" name="Footer Placeholder 5">
            <a:extLst>
              <a:ext uri="{FF2B5EF4-FFF2-40B4-BE49-F238E27FC236}">
                <a16:creationId xmlns:a16="http://schemas.microsoft.com/office/drawing/2014/main" id="{3FB12335-74F9-4778-BA7D-04D79683A1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32614B-9CBF-4734-885F-B21960C6472A}"/>
              </a:ext>
            </a:extLst>
          </p:cNvPr>
          <p:cNvSpPr>
            <a:spLocks noGrp="1"/>
          </p:cNvSpPr>
          <p:nvPr>
            <p:ph type="sldNum" sz="quarter" idx="12"/>
          </p:nvPr>
        </p:nvSpPr>
        <p:spPr/>
        <p:txBody>
          <a:bodyPr/>
          <a:lstStyle/>
          <a:p>
            <a:fld id="{13FA87DB-742B-4248-BCF0-7057D34C9B85}" type="slidenum">
              <a:rPr lang="en-US" smtClean="0"/>
              <a:t>‹#›</a:t>
            </a:fld>
            <a:endParaRPr lang="en-US"/>
          </a:p>
        </p:txBody>
      </p:sp>
    </p:spTree>
    <p:extLst>
      <p:ext uri="{BB962C8B-B14F-4D97-AF65-F5344CB8AC3E}">
        <p14:creationId xmlns:p14="http://schemas.microsoft.com/office/powerpoint/2010/main" val="8605974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7C0B5-6B4F-9E4A-9D8B-6AA547EC1F7F}"/>
              </a:ext>
            </a:extLst>
          </p:cNvPr>
          <p:cNvSpPr>
            <a:spLocks noGrp="1"/>
          </p:cNvSpPr>
          <p:nvPr>
            <p:ph type="title"/>
          </p:nvPr>
        </p:nvSpPr>
        <p:spPr>
          <a:xfrm>
            <a:off x="839788" y="365124"/>
            <a:ext cx="10515600" cy="6858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AE1B08-E4D8-014E-8FF3-28A5F97B634E}"/>
              </a:ext>
            </a:extLst>
          </p:cNvPr>
          <p:cNvSpPr>
            <a:spLocks noGrp="1"/>
          </p:cNvSpPr>
          <p:nvPr>
            <p:ph type="body" idx="1"/>
          </p:nvPr>
        </p:nvSpPr>
        <p:spPr>
          <a:xfrm>
            <a:off x="839789" y="1212485"/>
            <a:ext cx="4801533" cy="649442"/>
          </a:xfrm>
        </p:spPr>
        <p:txBody>
          <a:bodyPr anchor="ct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5E91A914-53FB-CF4D-A91C-AB8C55AF7F97}"/>
              </a:ext>
            </a:extLst>
          </p:cNvPr>
          <p:cNvSpPr>
            <a:spLocks noGrp="1"/>
          </p:cNvSpPr>
          <p:nvPr>
            <p:ph sz="half" idx="2"/>
          </p:nvPr>
        </p:nvSpPr>
        <p:spPr>
          <a:xfrm>
            <a:off x="839789" y="1980642"/>
            <a:ext cx="5043298" cy="40436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19B676-2556-7747-ADAA-73A9BB4154A4}"/>
              </a:ext>
            </a:extLst>
          </p:cNvPr>
          <p:cNvSpPr>
            <a:spLocks noGrp="1"/>
          </p:cNvSpPr>
          <p:nvPr>
            <p:ph type="body" sz="quarter" idx="3"/>
          </p:nvPr>
        </p:nvSpPr>
        <p:spPr>
          <a:xfrm>
            <a:off x="6305738" y="1212485"/>
            <a:ext cx="4801533" cy="649442"/>
          </a:xfrm>
        </p:spPr>
        <p:txBody>
          <a:bodyPr anchor="ct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CEA8CE-08B7-3041-B2DE-DAD6045DC677}"/>
              </a:ext>
            </a:extLst>
          </p:cNvPr>
          <p:cNvSpPr>
            <a:spLocks noGrp="1"/>
          </p:cNvSpPr>
          <p:nvPr>
            <p:ph sz="quarter" idx="4"/>
          </p:nvPr>
        </p:nvSpPr>
        <p:spPr>
          <a:xfrm>
            <a:off x="6312090" y="1980642"/>
            <a:ext cx="5043298" cy="40436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32FDE1-CF81-DA4E-8EB6-04A08F73BEC9}"/>
              </a:ext>
            </a:extLst>
          </p:cNvPr>
          <p:cNvSpPr>
            <a:spLocks noGrp="1"/>
          </p:cNvSpPr>
          <p:nvPr>
            <p:ph type="dt" sz="half" idx="10"/>
          </p:nvPr>
        </p:nvSpPr>
        <p:spPr/>
        <p:txBody>
          <a:bodyPr/>
          <a:lstStyle/>
          <a:p>
            <a:fld id="{F8AF2D87-B123-5E4E-A7DA-630AF5147720}" type="datetimeFigureOut">
              <a:rPr lang="en-US" smtClean="0"/>
              <a:t>9/13/2022</a:t>
            </a:fld>
            <a:endParaRPr lang="en-US"/>
          </a:p>
        </p:txBody>
      </p:sp>
      <p:sp>
        <p:nvSpPr>
          <p:cNvPr id="8" name="Footer Placeholder 7">
            <a:extLst>
              <a:ext uri="{FF2B5EF4-FFF2-40B4-BE49-F238E27FC236}">
                <a16:creationId xmlns:a16="http://schemas.microsoft.com/office/drawing/2014/main" id="{1835EFD1-E877-1548-91F1-6F0680B240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95B0801-C368-9E4D-9652-9A4072D14DF1}"/>
              </a:ext>
            </a:extLst>
          </p:cNvPr>
          <p:cNvSpPr>
            <a:spLocks noGrp="1"/>
          </p:cNvSpPr>
          <p:nvPr>
            <p:ph type="sldNum" sz="quarter" idx="12"/>
          </p:nvPr>
        </p:nvSpPr>
        <p:spPr/>
        <p:txBody>
          <a:bodyPr/>
          <a:lstStyle/>
          <a:p>
            <a:fld id="{06856027-B3E4-D541-ADCA-1105CA7BC3F2}" type="slidenum">
              <a:rPr lang="en-US" smtClean="0"/>
              <a:t>‹#›</a:t>
            </a:fld>
            <a:endParaRPr lang="en-US"/>
          </a:p>
        </p:txBody>
      </p:sp>
    </p:spTree>
    <p:extLst>
      <p:ext uri="{BB962C8B-B14F-4D97-AF65-F5344CB8AC3E}">
        <p14:creationId xmlns:p14="http://schemas.microsoft.com/office/powerpoint/2010/main" val="36487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2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1"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endParaRPr lang="en-US" sz="1800" b="0" strike="noStrike" spc="-1">
              <a:solidFill>
                <a:srgbClr val="000000"/>
              </a:solidFill>
              <a:latin typeface="Arial"/>
            </a:endParaRPr>
          </a:p>
        </p:txBody>
      </p:sp>
      <p:sp>
        <p:nvSpPr>
          <p:cNvPr id="3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4"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5"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4.png"/><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3.xml"/><Relationship Id="rId3" Type="http://schemas.openxmlformats.org/officeDocument/2006/relationships/slideLayout" Target="../slideLayouts/slideLayout27.xml"/><Relationship Id="rId21" Type="http://schemas.openxmlformats.org/officeDocument/2006/relationships/image" Target="../media/image3.png"/><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2.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1.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6" Type="http://schemas.openxmlformats.org/officeDocument/2006/relationships/image" Target="../media/image5.png"/><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1.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21" Type="http://schemas.openxmlformats.org/officeDocument/2006/relationships/theme" Target="../theme/theme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image" Target="../media/image4.png"/><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image" Target="../media/image3.png"/><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image" Target="../media/image2.png"/><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 name="Google Shape;15;p34"/>
          <p:cNvSpPr/>
          <p:nvPr/>
        </p:nvSpPr>
        <p:spPr>
          <a:xfrm>
            <a:off x="662760" y="6625080"/>
            <a:ext cx="1042200" cy="121320"/>
          </a:xfrm>
          <a:prstGeom prst="rect">
            <a:avLst/>
          </a:prstGeom>
          <a:noFill/>
          <a:ln w="0">
            <a:noFill/>
          </a:ln>
        </p:spPr>
        <p:style>
          <a:lnRef idx="0">
            <a:scrgbClr r="0" g="0" b="0"/>
          </a:lnRef>
          <a:fillRef idx="0">
            <a:scrgbClr r="0" g="0" b="0"/>
          </a:fillRef>
          <a:effectRef idx="0">
            <a:scrgbClr r="0" g="0" b="0"/>
          </a:effectRef>
          <a:fontRef idx="minor"/>
        </p:style>
        <p:txBody>
          <a:bodyPr lIns="90000" tIns="0" rIns="90000" bIns="0" anchor="t">
            <a:spAutoFit/>
          </a:bodyPr>
          <a:lstStyle/>
          <a:p>
            <a:pPr>
              <a:lnSpc>
                <a:spcPct val="100000"/>
              </a:lnSpc>
              <a:tabLst>
                <a:tab pos="0" algn="l"/>
              </a:tabLst>
            </a:pPr>
            <a:r>
              <a:rPr lang="en-US" sz="800" b="0" strike="noStrike" spc="-1">
                <a:solidFill>
                  <a:srgbClr val="403F40"/>
                </a:solidFill>
                <a:latin typeface="Calibri"/>
                <a:ea typeface="Calibri"/>
              </a:rPr>
              <a:t>www.lancium.com</a:t>
            </a:r>
            <a:endParaRPr lang="en-US" sz="800" b="0" strike="noStrike" spc="-1">
              <a:latin typeface="Arial"/>
            </a:endParaRPr>
          </a:p>
        </p:txBody>
      </p:sp>
      <p:pic>
        <p:nvPicPr>
          <p:cNvPr id="16" name="Google Shape;16;p34" descr="Shape&#10;&#10;Description automatically generated with medium confidence"/>
          <p:cNvPicPr/>
          <p:nvPr/>
        </p:nvPicPr>
        <p:blipFill>
          <a:blip r:embed="rId14"/>
          <a:stretch/>
        </p:blipFill>
        <p:spPr>
          <a:xfrm>
            <a:off x="10022040" y="6578280"/>
            <a:ext cx="1093680" cy="185040"/>
          </a:xfrm>
          <a:prstGeom prst="rect">
            <a:avLst/>
          </a:prstGeom>
          <a:ln w="0">
            <a:noFill/>
          </a:ln>
        </p:spPr>
      </p:pic>
      <p:pic>
        <p:nvPicPr>
          <p:cNvPr id="2" name="Google Shape;17;p34"/>
          <p:cNvPicPr/>
          <p:nvPr/>
        </p:nvPicPr>
        <p:blipFill>
          <a:blip r:embed="rId15"/>
          <a:srcRect t="-17979" b="-27034"/>
          <a:stretch/>
        </p:blipFill>
        <p:spPr>
          <a:xfrm>
            <a:off x="0" y="6458400"/>
            <a:ext cx="12190680" cy="254160"/>
          </a:xfrm>
          <a:prstGeom prst="rect">
            <a:avLst/>
          </a:prstGeom>
          <a:ln w="0">
            <a:noFill/>
          </a:ln>
        </p:spPr>
      </p:pic>
      <p:sp>
        <p:nvSpPr>
          <p:cNvPr id="3" name="Google Shape;18;p34"/>
          <p:cNvSpPr/>
          <p:nvPr/>
        </p:nvSpPr>
        <p:spPr>
          <a:xfrm>
            <a:off x="31320" y="7311960"/>
            <a:ext cx="805320" cy="563400"/>
          </a:xfrm>
          <a:prstGeom prst="rect">
            <a:avLst/>
          </a:prstGeom>
          <a:solidFill>
            <a:schemeClr val="dk2"/>
          </a:solidFill>
          <a:ln w="0">
            <a:noFill/>
          </a:ln>
        </p:spPr>
        <p:style>
          <a:lnRef idx="0">
            <a:scrgbClr r="0" g="0" b="0"/>
          </a:lnRef>
          <a:fillRef idx="0">
            <a:scrgbClr r="0" g="0" b="0"/>
          </a:fillRef>
          <a:effectRef idx="0">
            <a:scrgbClr r="0" g="0" b="0"/>
          </a:effectRef>
          <a:fontRef idx="minor"/>
        </p:style>
      </p:sp>
      <p:sp>
        <p:nvSpPr>
          <p:cNvPr id="4" name="Google Shape;19;p34"/>
          <p:cNvSpPr/>
          <p:nvPr/>
        </p:nvSpPr>
        <p:spPr>
          <a:xfrm>
            <a:off x="982800" y="7311960"/>
            <a:ext cx="805320" cy="563400"/>
          </a:xfrm>
          <a:prstGeom prst="rect">
            <a:avLst/>
          </a:prstGeom>
          <a:solidFill>
            <a:schemeClr val="accent1"/>
          </a:solidFill>
          <a:ln w="0">
            <a:noFill/>
          </a:ln>
        </p:spPr>
        <p:style>
          <a:lnRef idx="0">
            <a:scrgbClr r="0" g="0" b="0"/>
          </a:lnRef>
          <a:fillRef idx="0">
            <a:scrgbClr r="0" g="0" b="0"/>
          </a:fillRef>
          <a:effectRef idx="0">
            <a:scrgbClr r="0" g="0" b="0"/>
          </a:effectRef>
          <a:fontRef idx="minor"/>
        </p:style>
      </p:sp>
      <p:sp>
        <p:nvSpPr>
          <p:cNvPr id="5" name="Google Shape;20;p34"/>
          <p:cNvSpPr/>
          <p:nvPr/>
        </p:nvSpPr>
        <p:spPr>
          <a:xfrm>
            <a:off x="3852000" y="7311960"/>
            <a:ext cx="805320" cy="563400"/>
          </a:xfrm>
          <a:prstGeom prst="rect">
            <a:avLst/>
          </a:prstGeom>
          <a:solidFill>
            <a:srgbClr val="56C08E"/>
          </a:solidFill>
          <a:ln w="0">
            <a:noFill/>
          </a:ln>
        </p:spPr>
        <p:style>
          <a:lnRef idx="0">
            <a:scrgbClr r="0" g="0" b="0"/>
          </a:lnRef>
          <a:fillRef idx="0">
            <a:scrgbClr r="0" g="0" b="0"/>
          </a:fillRef>
          <a:effectRef idx="0">
            <a:scrgbClr r="0" g="0" b="0"/>
          </a:effectRef>
          <a:fontRef idx="minor"/>
        </p:style>
      </p:sp>
      <p:sp>
        <p:nvSpPr>
          <p:cNvPr id="6" name="Google Shape;21;p34"/>
          <p:cNvSpPr/>
          <p:nvPr/>
        </p:nvSpPr>
        <p:spPr>
          <a:xfrm>
            <a:off x="4803480" y="7311960"/>
            <a:ext cx="805320" cy="563400"/>
          </a:xfrm>
          <a:prstGeom prst="rect">
            <a:avLst/>
          </a:prstGeom>
          <a:solidFill>
            <a:srgbClr val="009393"/>
          </a:solidFill>
          <a:ln w="0">
            <a:noFill/>
          </a:ln>
        </p:spPr>
        <p:style>
          <a:lnRef idx="0">
            <a:scrgbClr r="0" g="0" b="0"/>
          </a:lnRef>
          <a:fillRef idx="0">
            <a:scrgbClr r="0" g="0" b="0"/>
          </a:fillRef>
          <a:effectRef idx="0">
            <a:scrgbClr r="0" g="0" b="0"/>
          </a:effectRef>
          <a:fontRef idx="minor"/>
        </p:style>
      </p:sp>
      <p:sp>
        <p:nvSpPr>
          <p:cNvPr id="7" name="Google Shape;22;p34"/>
          <p:cNvSpPr/>
          <p:nvPr/>
        </p:nvSpPr>
        <p:spPr>
          <a:xfrm>
            <a:off x="5754600" y="7311960"/>
            <a:ext cx="805320" cy="563400"/>
          </a:xfrm>
          <a:prstGeom prst="rect">
            <a:avLst/>
          </a:prstGeom>
          <a:solidFill>
            <a:schemeClr val="accent2"/>
          </a:solidFill>
          <a:ln w="0">
            <a:noFill/>
          </a:ln>
        </p:spPr>
        <p:style>
          <a:lnRef idx="0">
            <a:scrgbClr r="0" g="0" b="0"/>
          </a:lnRef>
          <a:fillRef idx="0">
            <a:scrgbClr r="0" g="0" b="0"/>
          </a:fillRef>
          <a:effectRef idx="0">
            <a:scrgbClr r="0" g="0" b="0"/>
          </a:effectRef>
          <a:fontRef idx="minor"/>
        </p:style>
      </p:sp>
      <p:sp>
        <p:nvSpPr>
          <p:cNvPr id="8" name="Google Shape;23;p34"/>
          <p:cNvSpPr/>
          <p:nvPr/>
        </p:nvSpPr>
        <p:spPr>
          <a:xfrm>
            <a:off x="1949400" y="7311960"/>
            <a:ext cx="805320" cy="563400"/>
          </a:xfrm>
          <a:prstGeom prst="rect">
            <a:avLst/>
          </a:prstGeom>
          <a:solidFill>
            <a:srgbClr val="1E4EA0"/>
          </a:solidFill>
          <a:ln w="0">
            <a:noFill/>
          </a:ln>
        </p:spPr>
        <p:style>
          <a:lnRef idx="0">
            <a:scrgbClr r="0" g="0" b="0"/>
          </a:lnRef>
          <a:fillRef idx="0">
            <a:scrgbClr r="0" g="0" b="0"/>
          </a:fillRef>
          <a:effectRef idx="0">
            <a:scrgbClr r="0" g="0" b="0"/>
          </a:effectRef>
          <a:fontRef idx="minor"/>
        </p:style>
      </p:sp>
      <p:sp>
        <p:nvSpPr>
          <p:cNvPr id="9" name="Google Shape;24;p34"/>
          <p:cNvSpPr/>
          <p:nvPr/>
        </p:nvSpPr>
        <p:spPr>
          <a:xfrm>
            <a:off x="2900880" y="7311960"/>
            <a:ext cx="805320" cy="563400"/>
          </a:xfrm>
          <a:prstGeom prst="rect">
            <a:avLst/>
          </a:prstGeom>
          <a:solidFill>
            <a:schemeClr val="accent4"/>
          </a:solidFill>
          <a:ln w="0">
            <a:noFill/>
          </a:ln>
        </p:spPr>
        <p:style>
          <a:lnRef idx="0">
            <a:scrgbClr r="0" g="0" b="0"/>
          </a:lnRef>
          <a:fillRef idx="0">
            <a:scrgbClr r="0" g="0" b="0"/>
          </a:fillRef>
          <a:effectRef idx="0">
            <a:scrgbClr r="0" g="0" b="0"/>
          </a:effectRef>
          <a:fontRef idx="minor"/>
        </p:style>
      </p:sp>
      <p:sp>
        <p:nvSpPr>
          <p:cNvPr id="10" name="Google Shape;26;p35"/>
          <p:cNvSpPr/>
          <p:nvPr/>
        </p:nvSpPr>
        <p:spPr>
          <a:xfrm>
            <a:off x="0" y="0"/>
            <a:ext cx="12190680" cy="6867360"/>
          </a:xfrm>
          <a:prstGeom prst="rect">
            <a:avLst/>
          </a:prstGeom>
          <a:solidFill>
            <a:schemeClr val="dk2"/>
          </a:solidFill>
          <a:ln w="0">
            <a:noFill/>
          </a:ln>
        </p:spPr>
        <p:style>
          <a:lnRef idx="0">
            <a:scrgbClr r="0" g="0" b="0"/>
          </a:lnRef>
          <a:fillRef idx="0">
            <a:scrgbClr r="0" g="0" b="0"/>
          </a:fillRef>
          <a:effectRef idx="0">
            <a:scrgbClr r="0" g="0" b="0"/>
          </a:effectRef>
          <a:fontRef idx="minor"/>
        </p:style>
      </p:sp>
      <p:pic>
        <p:nvPicPr>
          <p:cNvPr id="11" name="Google Shape;30;p35"/>
          <p:cNvPicPr/>
          <p:nvPr/>
        </p:nvPicPr>
        <p:blipFill>
          <a:blip r:embed="rId16"/>
          <a:stretch/>
        </p:blipFill>
        <p:spPr>
          <a:xfrm>
            <a:off x="0" y="627480"/>
            <a:ext cx="12190680" cy="428400"/>
          </a:xfrm>
          <a:prstGeom prst="rect">
            <a:avLst/>
          </a:prstGeom>
          <a:ln w="0">
            <a:noFill/>
          </a:ln>
        </p:spPr>
      </p:pic>
      <p:pic>
        <p:nvPicPr>
          <p:cNvPr id="12" name="Google Shape;31;p35" descr="Logo&#10;&#10;Description automatically generated"/>
          <p:cNvPicPr/>
          <p:nvPr/>
        </p:nvPicPr>
        <p:blipFill>
          <a:blip r:embed="rId17"/>
          <a:stretch/>
        </p:blipFill>
        <p:spPr>
          <a:xfrm>
            <a:off x="683280" y="5934600"/>
            <a:ext cx="2448720" cy="781200"/>
          </a:xfrm>
          <a:prstGeom prst="rect">
            <a:avLst/>
          </a:prstGeom>
          <a:ln w="0">
            <a:noFill/>
          </a:ln>
        </p:spPr>
      </p:pic>
      <p:sp>
        <p:nvSpPr>
          <p:cNvPr id="1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14"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 name="Google Shape;15;p34"/>
          <p:cNvSpPr/>
          <p:nvPr/>
        </p:nvSpPr>
        <p:spPr>
          <a:xfrm>
            <a:off x="662760" y="6625080"/>
            <a:ext cx="1042200" cy="121320"/>
          </a:xfrm>
          <a:prstGeom prst="rect">
            <a:avLst/>
          </a:prstGeom>
          <a:noFill/>
          <a:ln w="0">
            <a:noFill/>
          </a:ln>
        </p:spPr>
        <p:style>
          <a:lnRef idx="0">
            <a:scrgbClr r="0" g="0" b="0"/>
          </a:lnRef>
          <a:fillRef idx="0">
            <a:scrgbClr r="0" g="0" b="0"/>
          </a:fillRef>
          <a:effectRef idx="0">
            <a:scrgbClr r="0" g="0" b="0"/>
          </a:effectRef>
          <a:fontRef idx="minor"/>
        </p:style>
        <p:txBody>
          <a:bodyPr lIns="90000" tIns="0" rIns="90000" bIns="0" anchor="t">
            <a:spAutoFit/>
          </a:bodyPr>
          <a:lstStyle/>
          <a:p>
            <a:pPr>
              <a:lnSpc>
                <a:spcPct val="100000"/>
              </a:lnSpc>
              <a:tabLst>
                <a:tab pos="0" algn="l"/>
              </a:tabLst>
            </a:pPr>
            <a:r>
              <a:rPr lang="en-US" sz="800" b="0" strike="noStrike" spc="-1">
                <a:solidFill>
                  <a:srgbClr val="403F40"/>
                </a:solidFill>
                <a:latin typeface="Calibri"/>
                <a:ea typeface="Calibri"/>
              </a:rPr>
              <a:t>www.lancium.com</a:t>
            </a:r>
            <a:endParaRPr lang="en-US" sz="800" b="0" strike="noStrike" spc="-1">
              <a:latin typeface="Arial"/>
            </a:endParaRPr>
          </a:p>
        </p:txBody>
      </p:sp>
      <p:pic>
        <p:nvPicPr>
          <p:cNvPr id="52" name="Google Shape;16;p34" descr="Shape&#10;&#10;Description automatically generated with medium confidence"/>
          <p:cNvPicPr/>
          <p:nvPr/>
        </p:nvPicPr>
        <p:blipFill>
          <a:blip r:embed="rId14"/>
          <a:stretch/>
        </p:blipFill>
        <p:spPr>
          <a:xfrm>
            <a:off x="10022040" y="6578280"/>
            <a:ext cx="1093680" cy="185040"/>
          </a:xfrm>
          <a:prstGeom prst="rect">
            <a:avLst/>
          </a:prstGeom>
          <a:ln w="0">
            <a:noFill/>
          </a:ln>
        </p:spPr>
      </p:pic>
      <p:pic>
        <p:nvPicPr>
          <p:cNvPr id="53" name="Google Shape;17;p34"/>
          <p:cNvPicPr/>
          <p:nvPr/>
        </p:nvPicPr>
        <p:blipFill>
          <a:blip r:embed="rId15"/>
          <a:srcRect t="-17979" b="-27034"/>
          <a:stretch/>
        </p:blipFill>
        <p:spPr>
          <a:xfrm>
            <a:off x="0" y="6458400"/>
            <a:ext cx="12190680" cy="254160"/>
          </a:xfrm>
          <a:prstGeom prst="rect">
            <a:avLst/>
          </a:prstGeom>
          <a:ln w="0">
            <a:noFill/>
          </a:ln>
        </p:spPr>
      </p:pic>
      <p:sp>
        <p:nvSpPr>
          <p:cNvPr id="54" name="Google Shape;18;p34"/>
          <p:cNvSpPr/>
          <p:nvPr/>
        </p:nvSpPr>
        <p:spPr>
          <a:xfrm>
            <a:off x="31320" y="7311960"/>
            <a:ext cx="805320" cy="563400"/>
          </a:xfrm>
          <a:prstGeom prst="rect">
            <a:avLst/>
          </a:prstGeom>
          <a:solidFill>
            <a:schemeClr val="dk2"/>
          </a:solidFill>
          <a:ln w="0">
            <a:noFill/>
          </a:ln>
        </p:spPr>
        <p:style>
          <a:lnRef idx="0">
            <a:scrgbClr r="0" g="0" b="0"/>
          </a:lnRef>
          <a:fillRef idx="0">
            <a:scrgbClr r="0" g="0" b="0"/>
          </a:fillRef>
          <a:effectRef idx="0">
            <a:scrgbClr r="0" g="0" b="0"/>
          </a:effectRef>
          <a:fontRef idx="minor"/>
        </p:style>
      </p:sp>
      <p:sp>
        <p:nvSpPr>
          <p:cNvPr id="55" name="Google Shape;19;p34"/>
          <p:cNvSpPr/>
          <p:nvPr/>
        </p:nvSpPr>
        <p:spPr>
          <a:xfrm>
            <a:off x="982800" y="7311960"/>
            <a:ext cx="805320" cy="563400"/>
          </a:xfrm>
          <a:prstGeom prst="rect">
            <a:avLst/>
          </a:prstGeom>
          <a:solidFill>
            <a:schemeClr val="accent1"/>
          </a:solidFill>
          <a:ln w="0">
            <a:noFill/>
          </a:ln>
        </p:spPr>
        <p:style>
          <a:lnRef idx="0">
            <a:scrgbClr r="0" g="0" b="0"/>
          </a:lnRef>
          <a:fillRef idx="0">
            <a:scrgbClr r="0" g="0" b="0"/>
          </a:fillRef>
          <a:effectRef idx="0">
            <a:scrgbClr r="0" g="0" b="0"/>
          </a:effectRef>
          <a:fontRef idx="minor"/>
        </p:style>
      </p:sp>
      <p:sp>
        <p:nvSpPr>
          <p:cNvPr id="56" name="Google Shape;20;p34"/>
          <p:cNvSpPr/>
          <p:nvPr/>
        </p:nvSpPr>
        <p:spPr>
          <a:xfrm>
            <a:off x="3852000" y="7311960"/>
            <a:ext cx="805320" cy="563400"/>
          </a:xfrm>
          <a:prstGeom prst="rect">
            <a:avLst/>
          </a:prstGeom>
          <a:solidFill>
            <a:srgbClr val="56C08E"/>
          </a:solidFill>
          <a:ln w="0">
            <a:noFill/>
          </a:ln>
        </p:spPr>
        <p:style>
          <a:lnRef idx="0">
            <a:scrgbClr r="0" g="0" b="0"/>
          </a:lnRef>
          <a:fillRef idx="0">
            <a:scrgbClr r="0" g="0" b="0"/>
          </a:fillRef>
          <a:effectRef idx="0">
            <a:scrgbClr r="0" g="0" b="0"/>
          </a:effectRef>
          <a:fontRef idx="minor"/>
        </p:style>
      </p:sp>
      <p:sp>
        <p:nvSpPr>
          <p:cNvPr id="57" name="Google Shape;21;p34"/>
          <p:cNvSpPr/>
          <p:nvPr/>
        </p:nvSpPr>
        <p:spPr>
          <a:xfrm>
            <a:off x="4803480" y="7311960"/>
            <a:ext cx="805320" cy="563400"/>
          </a:xfrm>
          <a:prstGeom prst="rect">
            <a:avLst/>
          </a:prstGeom>
          <a:solidFill>
            <a:srgbClr val="009393"/>
          </a:solidFill>
          <a:ln w="0">
            <a:noFill/>
          </a:ln>
        </p:spPr>
        <p:style>
          <a:lnRef idx="0">
            <a:scrgbClr r="0" g="0" b="0"/>
          </a:lnRef>
          <a:fillRef idx="0">
            <a:scrgbClr r="0" g="0" b="0"/>
          </a:fillRef>
          <a:effectRef idx="0">
            <a:scrgbClr r="0" g="0" b="0"/>
          </a:effectRef>
          <a:fontRef idx="minor"/>
        </p:style>
      </p:sp>
      <p:sp>
        <p:nvSpPr>
          <p:cNvPr id="58" name="Google Shape;22;p34"/>
          <p:cNvSpPr/>
          <p:nvPr/>
        </p:nvSpPr>
        <p:spPr>
          <a:xfrm>
            <a:off x="5754600" y="7311960"/>
            <a:ext cx="805320" cy="563400"/>
          </a:xfrm>
          <a:prstGeom prst="rect">
            <a:avLst/>
          </a:prstGeom>
          <a:solidFill>
            <a:schemeClr val="accent2"/>
          </a:solidFill>
          <a:ln w="0">
            <a:noFill/>
          </a:ln>
        </p:spPr>
        <p:style>
          <a:lnRef idx="0">
            <a:scrgbClr r="0" g="0" b="0"/>
          </a:lnRef>
          <a:fillRef idx="0">
            <a:scrgbClr r="0" g="0" b="0"/>
          </a:fillRef>
          <a:effectRef idx="0">
            <a:scrgbClr r="0" g="0" b="0"/>
          </a:effectRef>
          <a:fontRef idx="minor"/>
        </p:style>
      </p:sp>
      <p:sp>
        <p:nvSpPr>
          <p:cNvPr id="59" name="Google Shape;23;p34"/>
          <p:cNvSpPr/>
          <p:nvPr/>
        </p:nvSpPr>
        <p:spPr>
          <a:xfrm>
            <a:off x="1949400" y="7311960"/>
            <a:ext cx="805320" cy="563400"/>
          </a:xfrm>
          <a:prstGeom prst="rect">
            <a:avLst/>
          </a:prstGeom>
          <a:solidFill>
            <a:srgbClr val="1E4EA0"/>
          </a:solidFill>
          <a:ln w="0">
            <a:noFill/>
          </a:ln>
        </p:spPr>
        <p:style>
          <a:lnRef idx="0">
            <a:scrgbClr r="0" g="0" b="0"/>
          </a:lnRef>
          <a:fillRef idx="0">
            <a:scrgbClr r="0" g="0" b="0"/>
          </a:fillRef>
          <a:effectRef idx="0">
            <a:scrgbClr r="0" g="0" b="0"/>
          </a:effectRef>
          <a:fontRef idx="minor"/>
        </p:style>
      </p:sp>
      <p:sp>
        <p:nvSpPr>
          <p:cNvPr id="60" name="Google Shape;24;p34"/>
          <p:cNvSpPr/>
          <p:nvPr/>
        </p:nvSpPr>
        <p:spPr>
          <a:xfrm>
            <a:off x="2900880" y="7311960"/>
            <a:ext cx="805320" cy="563400"/>
          </a:xfrm>
          <a:prstGeom prst="rect">
            <a:avLst/>
          </a:prstGeom>
          <a:solidFill>
            <a:schemeClr val="accent4"/>
          </a:solidFill>
          <a:ln w="0">
            <a:noFill/>
          </a:ln>
        </p:spPr>
        <p:style>
          <a:lnRef idx="0">
            <a:scrgbClr r="0" g="0" b="0"/>
          </a:lnRef>
          <a:fillRef idx="0">
            <a:scrgbClr r="0" g="0" b="0"/>
          </a:fillRef>
          <a:effectRef idx="0">
            <a:scrgbClr r="0" g="0" b="0"/>
          </a:effectRef>
          <a:fontRef idx="minor"/>
        </p:style>
      </p:sp>
      <p:sp>
        <p:nvSpPr>
          <p:cNvPr id="61" name="Google Shape;26;p35"/>
          <p:cNvSpPr/>
          <p:nvPr/>
        </p:nvSpPr>
        <p:spPr>
          <a:xfrm>
            <a:off x="0" y="0"/>
            <a:ext cx="12190680" cy="6867360"/>
          </a:xfrm>
          <a:prstGeom prst="rect">
            <a:avLst/>
          </a:prstGeom>
          <a:solidFill>
            <a:schemeClr val="dk2"/>
          </a:solidFill>
          <a:ln w="0">
            <a:noFill/>
          </a:ln>
        </p:spPr>
        <p:style>
          <a:lnRef idx="0">
            <a:scrgbClr r="0" g="0" b="0"/>
          </a:lnRef>
          <a:fillRef idx="0">
            <a:scrgbClr r="0" g="0" b="0"/>
          </a:fillRef>
          <a:effectRef idx="0">
            <a:scrgbClr r="0" g="0" b="0"/>
          </a:effectRef>
          <a:fontRef idx="minor"/>
        </p:style>
      </p:sp>
      <p:pic>
        <p:nvPicPr>
          <p:cNvPr id="62" name="Google Shape;30;p35"/>
          <p:cNvPicPr/>
          <p:nvPr/>
        </p:nvPicPr>
        <p:blipFill>
          <a:blip r:embed="rId16"/>
          <a:stretch/>
        </p:blipFill>
        <p:spPr>
          <a:xfrm>
            <a:off x="0" y="627480"/>
            <a:ext cx="12190680" cy="428400"/>
          </a:xfrm>
          <a:prstGeom prst="rect">
            <a:avLst/>
          </a:prstGeom>
          <a:ln w="0">
            <a:noFill/>
          </a:ln>
        </p:spPr>
      </p:pic>
      <p:pic>
        <p:nvPicPr>
          <p:cNvPr id="63" name="Google Shape;31;p35" descr="Logo&#10;&#10;Description automatically generated"/>
          <p:cNvPicPr/>
          <p:nvPr/>
        </p:nvPicPr>
        <p:blipFill>
          <a:blip r:embed="rId17"/>
          <a:stretch/>
        </p:blipFill>
        <p:spPr>
          <a:xfrm>
            <a:off x="683280" y="5934600"/>
            <a:ext cx="2448720" cy="781200"/>
          </a:xfrm>
          <a:prstGeom prst="rect">
            <a:avLst/>
          </a:prstGeom>
          <a:ln w="0">
            <a:noFill/>
          </a:ln>
        </p:spPr>
      </p:pic>
      <p:sp>
        <p:nvSpPr>
          <p:cNvPr id="6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r>
              <a:rPr lang="en-US" sz="4400" b="0" strike="noStrike" spc="-1">
                <a:solidFill>
                  <a:srgbClr val="000000"/>
                </a:solidFill>
                <a:latin typeface="Arial"/>
              </a:rPr>
              <a:t>Click to edit the title text format</a:t>
            </a:r>
          </a:p>
        </p:txBody>
      </p:sp>
      <p:sp>
        <p:nvSpPr>
          <p:cNvPr id="65"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 name="Google Shape;15;p34"/>
          <p:cNvSpPr/>
          <p:nvPr/>
        </p:nvSpPr>
        <p:spPr>
          <a:xfrm>
            <a:off x="662760" y="6625080"/>
            <a:ext cx="1042200" cy="121320"/>
          </a:xfrm>
          <a:prstGeom prst="rect">
            <a:avLst/>
          </a:prstGeom>
          <a:noFill/>
          <a:ln w="0">
            <a:noFill/>
          </a:ln>
        </p:spPr>
        <p:style>
          <a:lnRef idx="0">
            <a:scrgbClr r="0" g="0" b="0"/>
          </a:lnRef>
          <a:fillRef idx="0">
            <a:scrgbClr r="0" g="0" b="0"/>
          </a:fillRef>
          <a:effectRef idx="0">
            <a:scrgbClr r="0" g="0" b="0"/>
          </a:effectRef>
          <a:fontRef idx="minor"/>
        </p:style>
        <p:txBody>
          <a:bodyPr lIns="90000" tIns="0" rIns="90000" bIns="0" anchor="t">
            <a:spAutoFit/>
          </a:bodyPr>
          <a:lstStyle/>
          <a:p>
            <a:pPr>
              <a:lnSpc>
                <a:spcPct val="100000"/>
              </a:lnSpc>
              <a:tabLst>
                <a:tab pos="0" algn="l"/>
              </a:tabLst>
            </a:pPr>
            <a:r>
              <a:rPr lang="en-US" sz="800" b="0" strike="noStrike" spc="-1">
                <a:solidFill>
                  <a:srgbClr val="403F40"/>
                </a:solidFill>
                <a:latin typeface="Calibri"/>
                <a:ea typeface="Calibri"/>
              </a:rPr>
              <a:t>www.lancium.com</a:t>
            </a:r>
            <a:endParaRPr lang="en-US" sz="800" b="0" strike="noStrike" spc="-1">
              <a:latin typeface="Arial"/>
            </a:endParaRPr>
          </a:p>
        </p:txBody>
      </p:sp>
      <p:pic>
        <p:nvPicPr>
          <p:cNvPr id="103" name="Google Shape;16;p34" descr="Shape&#10;&#10;Description automatically generated with medium confidence"/>
          <p:cNvPicPr/>
          <p:nvPr/>
        </p:nvPicPr>
        <p:blipFill>
          <a:blip r:embed="rId19"/>
          <a:stretch/>
        </p:blipFill>
        <p:spPr>
          <a:xfrm>
            <a:off x="10022040" y="6578280"/>
            <a:ext cx="1093680" cy="185040"/>
          </a:xfrm>
          <a:prstGeom prst="rect">
            <a:avLst/>
          </a:prstGeom>
          <a:ln w="0">
            <a:noFill/>
          </a:ln>
        </p:spPr>
      </p:pic>
      <p:pic>
        <p:nvPicPr>
          <p:cNvPr id="104" name="Google Shape;17;p34"/>
          <p:cNvPicPr/>
          <p:nvPr/>
        </p:nvPicPr>
        <p:blipFill>
          <a:blip r:embed="rId20"/>
          <a:srcRect t="-17979" b="-27034"/>
          <a:stretch/>
        </p:blipFill>
        <p:spPr>
          <a:xfrm>
            <a:off x="0" y="6458400"/>
            <a:ext cx="12190680" cy="254160"/>
          </a:xfrm>
          <a:prstGeom prst="rect">
            <a:avLst/>
          </a:prstGeom>
          <a:ln w="0">
            <a:noFill/>
          </a:ln>
        </p:spPr>
      </p:pic>
      <p:sp>
        <p:nvSpPr>
          <p:cNvPr id="105" name="Google Shape;18;p34"/>
          <p:cNvSpPr/>
          <p:nvPr/>
        </p:nvSpPr>
        <p:spPr>
          <a:xfrm>
            <a:off x="31320" y="7311960"/>
            <a:ext cx="805320" cy="563400"/>
          </a:xfrm>
          <a:prstGeom prst="rect">
            <a:avLst/>
          </a:prstGeom>
          <a:solidFill>
            <a:schemeClr val="dk2"/>
          </a:solidFill>
          <a:ln w="0">
            <a:noFill/>
          </a:ln>
        </p:spPr>
        <p:style>
          <a:lnRef idx="0">
            <a:scrgbClr r="0" g="0" b="0"/>
          </a:lnRef>
          <a:fillRef idx="0">
            <a:scrgbClr r="0" g="0" b="0"/>
          </a:fillRef>
          <a:effectRef idx="0">
            <a:scrgbClr r="0" g="0" b="0"/>
          </a:effectRef>
          <a:fontRef idx="minor"/>
        </p:style>
      </p:sp>
      <p:sp>
        <p:nvSpPr>
          <p:cNvPr id="106" name="Google Shape;19;p34"/>
          <p:cNvSpPr/>
          <p:nvPr/>
        </p:nvSpPr>
        <p:spPr>
          <a:xfrm>
            <a:off x="982800" y="7311960"/>
            <a:ext cx="805320" cy="563400"/>
          </a:xfrm>
          <a:prstGeom prst="rect">
            <a:avLst/>
          </a:prstGeom>
          <a:solidFill>
            <a:schemeClr val="accent1"/>
          </a:solidFill>
          <a:ln w="0">
            <a:noFill/>
          </a:ln>
        </p:spPr>
        <p:style>
          <a:lnRef idx="0">
            <a:scrgbClr r="0" g="0" b="0"/>
          </a:lnRef>
          <a:fillRef idx="0">
            <a:scrgbClr r="0" g="0" b="0"/>
          </a:fillRef>
          <a:effectRef idx="0">
            <a:scrgbClr r="0" g="0" b="0"/>
          </a:effectRef>
          <a:fontRef idx="minor"/>
        </p:style>
      </p:sp>
      <p:sp>
        <p:nvSpPr>
          <p:cNvPr id="107" name="Google Shape;20;p34"/>
          <p:cNvSpPr/>
          <p:nvPr/>
        </p:nvSpPr>
        <p:spPr>
          <a:xfrm>
            <a:off x="3852000" y="7311960"/>
            <a:ext cx="805320" cy="563400"/>
          </a:xfrm>
          <a:prstGeom prst="rect">
            <a:avLst/>
          </a:prstGeom>
          <a:solidFill>
            <a:srgbClr val="56C08E"/>
          </a:solidFill>
          <a:ln w="0">
            <a:noFill/>
          </a:ln>
        </p:spPr>
        <p:style>
          <a:lnRef idx="0">
            <a:scrgbClr r="0" g="0" b="0"/>
          </a:lnRef>
          <a:fillRef idx="0">
            <a:scrgbClr r="0" g="0" b="0"/>
          </a:fillRef>
          <a:effectRef idx="0">
            <a:scrgbClr r="0" g="0" b="0"/>
          </a:effectRef>
          <a:fontRef idx="minor"/>
        </p:style>
      </p:sp>
      <p:sp>
        <p:nvSpPr>
          <p:cNvPr id="108" name="Google Shape;21;p34"/>
          <p:cNvSpPr/>
          <p:nvPr/>
        </p:nvSpPr>
        <p:spPr>
          <a:xfrm>
            <a:off x="4803480" y="7311960"/>
            <a:ext cx="805320" cy="563400"/>
          </a:xfrm>
          <a:prstGeom prst="rect">
            <a:avLst/>
          </a:prstGeom>
          <a:solidFill>
            <a:srgbClr val="009393"/>
          </a:solidFill>
          <a:ln w="0">
            <a:noFill/>
          </a:ln>
        </p:spPr>
        <p:style>
          <a:lnRef idx="0">
            <a:scrgbClr r="0" g="0" b="0"/>
          </a:lnRef>
          <a:fillRef idx="0">
            <a:scrgbClr r="0" g="0" b="0"/>
          </a:fillRef>
          <a:effectRef idx="0">
            <a:scrgbClr r="0" g="0" b="0"/>
          </a:effectRef>
          <a:fontRef idx="minor"/>
        </p:style>
      </p:sp>
      <p:sp>
        <p:nvSpPr>
          <p:cNvPr id="109" name="Google Shape;22;p34"/>
          <p:cNvSpPr/>
          <p:nvPr/>
        </p:nvSpPr>
        <p:spPr>
          <a:xfrm>
            <a:off x="5754600" y="7311960"/>
            <a:ext cx="805320" cy="563400"/>
          </a:xfrm>
          <a:prstGeom prst="rect">
            <a:avLst/>
          </a:prstGeom>
          <a:solidFill>
            <a:schemeClr val="accent2"/>
          </a:solidFill>
          <a:ln w="0">
            <a:noFill/>
          </a:ln>
        </p:spPr>
        <p:style>
          <a:lnRef idx="0">
            <a:scrgbClr r="0" g="0" b="0"/>
          </a:lnRef>
          <a:fillRef idx="0">
            <a:scrgbClr r="0" g="0" b="0"/>
          </a:fillRef>
          <a:effectRef idx="0">
            <a:scrgbClr r="0" g="0" b="0"/>
          </a:effectRef>
          <a:fontRef idx="minor"/>
        </p:style>
      </p:sp>
      <p:sp>
        <p:nvSpPr>
          <p:cNvPr id="110" name="Google Shape;23;p34"/>
          <p:cNvSpPr/>
          <p:nvPr/>
        </p:nvSpPr>
        <p:spPr>
          <a:xfrm>
            <a:off x="1949400" y="7311960"/>
            <a:ext cx="805320" cy="563400"/>
          </a:xfrm>
          <a:prstGeom prst="rect">
            <a:avLst/>
          </a:prstGeom>
          <a:solidFill>
            <a:srgbClr val="1E4EA0"/>
          </a:solidFill>
          <a:ln w="0">
            <a:noFill/>
          </a:ln>
        </p:spPr>
        <p:style>
          <a:lnRef idx="0">
            <a:scrgbClr r="0" g="0" b="0"/>
          </a:lnRef>
          <a:fillRef idx="0">
            <a:scrgbClr r="0" g="0" b="0"/>
          </a:fillRef>
          <a:effectRef idx="0">
            <a:scrgbClr r="0" g="0" b="0"/>
          </a:effectRef>
          <a:fontRef idx="minor"/>
        </p:style>
      </p:sp>
      <p:sp>
        <p:nvSpPr>
          <p:cNvPr id="111" name="Google Shape;24;p34"/>
          <p:cNvSpPr/>
          <p:nvPr/>
        </p:nvSpPr>
        <p:spPr>
          <a:xfrm>
            <a:off x="2900880" y="7311960"/>
            <a:ext cx="805320" cy="563400"/>
          </a:xfrm>
          <a:prstGeom prst="rect">
            <a:avLst/>
          </a:prstGeom>
          <a:solidFill>
            <a:schemeClr val="accent4"/>
          </a:solidFill>
          <a:ln w="0">
            <a:noFill/>
          </a:ln>
        </p:spPr>
        <p:style>
          <a:lnRef idx="0">
            <a:scrgbClr r="0" g="0" b="0"/>
          </a:lnRef>
          <a:fillRef idx="0">
            <a:scrgbClr r="0" g="0" b="0"/>
          </a:fillRef>
          <a:effectRef idx="0">
            <a:scrgbClr r="0" g="0" b="0"/>
          </a:effectRef>
          <a:fontRef idx="minor"/>
        </p:style>
      </p:sp>
      <p:sp>
        <p:nvSpPr>
          <p:cNvPr id="112" name="Google Shape;26;p35"/>
          <p:cNvSpPr/>
          <p:nvPr/>
        </p:nvSpPr>
        <p:spPr>
          <a:xfrm>
            <a:off x="0" y="0"/>
            <a:ext cx="12190680" cy="6867360"/>
          </a:xfrm>
          <a:prstGeom prst="rect">
            <a:avLst/>
          </a:prstGeom>
          <a:solidFill>
            <a:schemeClr val="dk2"/>
          </a:solidFill>
          <a:ln w="0">
            <a:noFill/>
          </a:ln>
        </p:spPr>
        <p:style>
          <a:lnRef idx="0">
            <a:scrgbClr r="0" g="0" b="0"/>
          </a:lnRef>
          <a:fillRef idx="0">
            <a:scrgbClr r="0" g="0" b="0"/>
          </a:fillRef>
          <a:effectRef idx="0">
            <a:scrgbClr r="0" g="0" b="0"/>
          </a:effectRef>
          <a:fontRef idx="minor"/>
        </p:style>
      </p:sp>
      <p:pic>
        <p:nvPicPr>
          <p:cNvPr id="113" name="Google Shape;30;p35"/>
          <p:cNvPicPr/>
          <p:nvPr/>
        </p:nvPicPr>
        <p:blipFill>
          <a:blip r:embed="rId21"/>
          <a:stretch/>
        </p:blipFill>
        <p:spPr>
          <a:xfrm>
            <a:off x="0" y="627480"/>
            <a:ext cx="12190680" cy="428400"/>
          </a:xfrm>
          <a:prstGeom prst="rect">
            <a:avLst/>
          </a:prstGeom>
          <a:ln w="0">
            <a:noFill/>
          </a:ln>
        </p:spPr>
      </p:pic>
      <p:pic>
        <p:nvPicPr>
          <p:cNvPr id="114" name="Google Shape;31;p35" descr="Logo&#10;&#10;Description automatically generated"/>
          <p:cNvPicPr/>
          <p:nvPr/>
        </p:nvPicPr>
        <p:blipFill>
          <a:blip r:embed="rId22"/>
          <a:stretch/>
        </p:blipFill>
        <p:spPr>
          <a:xfrm>
            <a:off x="683280" y="5934600"/>
            <a:ext cx="2448720" cy="781200"/>
          </a:xfrm>
          <a:prstGeom prst="rect">
            <a:avLst/>
          </a:prstGeom>
          <a:ln w="0">
            <a:noFill/>
          </a:ln>
        </p:spPr>
      </p:pic>
      <p:sp>
        <p:nvSpPr>
          <p:cNvPr id="11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a:lnSpc>
                <a:spcPct val="90000"/>
              </a:lnSpc>
            </a:pPr>
            <a:r>
              <a:rPr lang="en-US" sz="4400" b="0" strike="noStrike" spc="-1">
                <a:solidFill>
                  <a:srgbClr val="000000"/>
                </a:solidFill>
                <a:latin typeface="Arial"/>
                <a:ea typeface="DejaVu Sans"/>
              </a:rPr>
              <a:t>Click to edit Master title style</a:t>
            </a:r>
            <a:endParaRPr lang="en-US" sz="4400" b="0" strike="noStrike" spc="-1">
              <a:solidFill>
                <a:srgbClr val="000000"/>
              </a:solidFill>
              <a:latin typeface="Arial"/>
            </a:endParaRPr>
          </a:p>
        </p:txBody>
      </p:sp>
      <p:sp>
        <p:nvSpPr>
          <p:cNvPr id="116" name="PlaceHolder 2"/>
          <p:cNvSpPr>
            <a:spLocks noGrp="1"/>
          </p:cNvSpPr>
          <p:nvPr>
            <p:ph type="body"/>
          </p:nvPr>
        </p:nvSpPr>
        <p:spPr>
          <a:xfrm>
            <a:off x="609480" y="1604520"/>
            <a:ext cx="10972080" cy="3976920"/>
          </a:xfrm>
          <a:prstGeom prst="rect">
            <a:avLst/>
          </a:prstGeom>
          <a:noFill/>
          <a:ln w="0">
            <a:noFill/>
          </a:ln>
        </p:spPr>
        <p:txBody>
          <a:bodyPr lIns="0" tIns="0" rIns="0" bIns="0" anchor="t">
            <a:noAutofit/>
          </a:bodyPr>
          <a:lstStyle/>
          <a:p>
            <a:pPr marL="228600" indent="-228600">
              <a:lnSpc>
                <a:spcPct val="90000"/>
              </a:lnSpc>
              <a:spcBef>
                <a:spcPts val="1001"/>
              </a:spcBef>
              <a:buClr>
                <a:srgbClr val="000000"/>
              </a:buClr>
              <a:buFont typeface="Arial"/>
              <a:buChar char="•"/>
            </a:pPr>
            <a:r>
              <a:rPr lang="en-US" sz="2800" b="0" strike="noStrike" spc="-1">
                <a:solidFill>
                  <a:srgbClr val="000000"/>
                </a:solidFill>
                <a:latin typeface="Arial"/>
                <a:ea typeface="DejaVu Sans"/>
              </a:rPr>
              <a:t>Click to edit Master text styles</a:t>
            </a:r>
            <a:endParaRPr lang="en-US" sz="2800" b="0" strike="noStrike" spc="-1">
              <a:solidFill>
                <a:srgbClr val="000000"/>
              </a:solidFill>
              <a:latin typeface="Arial"/>
            </a:endParaRP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Arial"/>
                <a:ea typeface="DejaVu Sans"/>
              </a:rPr>
              <a:t>Second level</a:t>
            </a:r>
            <a:endParaRPr lang="en-US" sz="2400" b="0" strike="noStrike" spc="-1">
              <a:solidFill>
                <a:srgbClr val="000000"/>
              </a:solidFill>
              <a:latin typeface="Arial"/>
            </a:endParaRPr>
          </a:p>
          <a:p>
            <a:pPr marL="1143000" lvl="2" indent="-228600">
              <a:lnSpc>
                <a:spcPct val="90000"/>
              </a:lnSpc>
              <a:spcBef>
                <a:spcPts val="499"/>
              </a:spcBef>
              <a:buClr>
                <a:srgbClr val="000000"/>
              </a:buClr>
              <a:buFont typeface="Arial"/>
              <a:buChar char="•"/>
            </a:pPr>
            <a:r>
              <a:rPr lang="en-US" sz="2000" b="0" strike="noStrike" spc="-1">
                <a:solidFill>
                  <a:srgbClr val="000000"/>
                </a:solidFill>
                <a:latin typeface="Arial"/>
                <a:ea typeface="DejaVu Sans"/>
              </a:rPr>
              <a:t>Third level</a:t>
            </a:r>
            <a:endParaRPr lang="en-US" sz="2000" b="0" strike="noStrike" spc="-1">
              <a:solidFill>
                <a:srgbClr val="000000"/>
              </a:solidFill>
              <a:latin typeface="Arial"/>
            </a:endParaRPr>
          </a:p>
          <a:p>
            <a:pPr marL="1600200" lvl="3" indent="-228600">
              <a:lnSpc>
                <a:spcPct val="90000"/>
              </a:lnSpc>
              <a:spcBef>
                <a:spcPts val="499"/>
              </a:spcBef>
              <a:buClr>
                <a:srgbClr val="000000"/>
              </a:buClr>
              <a:buFont typeface="Arial"/>
              <a:buChar char="•"/>
            </a:pPr>
            <a:r>
              <a:rPr lang="en-US" sz="1800" b="0" strike="noStrike" spc="-1">
                <a:solidFill>
                  <a:srgbClr val="000000"/>
                </a:solidFill>
                <a:latin typeface="Arial"/>
                <a:ea typeface="DejaVu Sans"/>
              </a:rPr>
              <a:t>Fourth level</a:t>
            </a:r>
            <a:endParaRPr lang="en-US" sz="1800" b="0" strike="noStrike" spc="-1">
              <a:solidFill>
                <a:srgbClr val="000000"/>
              </a:solidFill>
              <a:latin typeface="Arial"/>
            </a:endParaRPr>
          </a:p>
          <a:p>
            <a:pPr marL="2057400" lvl="4" indent="-228600">
              <a:lnSpc>
                <a:spcPct val="90000"/>
              </a:lnSpc>
              <a:spcBef>
                <a:spcPts val="499"/>
              </a:spcBef>
              <a:buClr>
                <a:srgbClr val="000000"/>
              </a:buClr>
              <a:buFont typeface="Arial"/>
              <a:buChar char="•"/>
            </a:pPr>
            <a:r>
              <a:rPr lang="en-US" sz="1800" b="0" strike="noStrike" spc="-1">
                <a:solidFill>
                  <a:srgbClr val="000000"/>
                </a:solidFill>
                <a:latin typeface="Arial"/>
                <a:ea typeface="DejaVu Sans"/>
              </a:rPr>
              <a:t>Fifth level</a:t>
            </a:r>
            <a:endParaRPr lang="en-US" sz="1800" b="0" strike="noStrike" spc="-1">
              <a:solidFill>
                <a:srgbClr val="000000"/>
              </a:solidFill>
              <a:latin typeface="Arial"/>
            </a:endParaRPr>
          </a:p>
        </p:txBody>
      </p:sp>
      <p:sp>
        <p:nvSpPr>
          <p:cNvPr id="117" name="PlaceHolder 3"/>
          <p:cNvSpPr>
            <a:spLocks noGrp="1"/>
          </p:cNvSpPr>
          <p:nvPr>
            <p:ph type="dt"/>
          </p:nvPr>
        </p:nvSpPr>
        <p:spPr>
          <a:xfrm>
            <a:off x="0" y="0"/>
            <a:ext cx="0" cy="0"/>
          </a:xfrm>
          <a:prstGeom prst="rect">
            <a:avLst/>
          </a:prstGeom>
          <a:noFill/>
          <a:ln w="0">
            <a:noFill/>
          </a:ln>
        </p:spPr>
        <p:txBody>
          <a:bodyPr lIns="90000" tIns="45000" rIns="90000" bIns="45000" anchor="t">
            <a:noAutofit/>
          </a:bodyPr>
          <a:lstStyle/>
          <a:p>
            <a:pPr>
              <a:lnSpc>
                <a:spcPct val="100000"/>
              </a:lnSpc>
            </a:pPr>
            <a:fld id="{4B924652-5B97-4E19-A5A3-EBB45EC8A416}" type="datetime">
              <a:rPr lang="en-US" sz="1800" b="0" strike="noStrike" spc="-1">
                <a:solidFill>
                  <a:srgbClr val="000000"/>
                </a:solidFill>
                <a:latin typeface="Arial"/>
                <a:ea typeface="DejaVu Sans"/>
              </a:rPr>
              <a:t>9/13/2022</a:t>
            </a:fld>
            <a:endParaRPr lang="en-US" sz="1800" b="0" strike="noStrike" spc="-1">
              <a:latin typeface="Times New Roman"/>
            </a:endParaRPr>
          </a:p>
        </p:txBody>
      </p:sp>
      <p:sp>
        <p:nvSpPr>
          <p:cNvPr id="118" name="PlaceHolder 4"/>
          <p:cNvSpPr>
            <a:spLocks noGrp="1"/>
          </p:cNvSpPr>
          <p:nvPr>
            <p:ph type="ftr"/>
          </p:nvPr>
        </p:nvSpPr>
        <p:spPr>
          <a:xfrm>
            <a:off x="0" y="0"/>
            <a:ext cx="0" cy="0"/>
          </a:xfrm>
          <a:prstGeom prst="rect">
            <a:avLst/>
          </a:prstGeom>
          <a:noFill/>
          <a:ln w="0">
            <a:noFill/>
          </a:ln>
        </p:spPr>
        <p:txBody>
          <a:bodyPr lIns="90000" tIns="45000" rIns="90000" bIns="45000" anchor="t">
            <a:noAutofit/>
          </a:bodyPr>
          <a:lstStyle/>
          <a:p>
            <a:endParaRPr lang="en-US" sz="2400" b="0" strike="noStrike" spc="-1">
              <a:latin typeface="Times New Roman"/>
            </a:endParaRPr>
          </a:p>
        </p:txBody>
      </p:sp>
      <p:sp>
        <p:nvSpPr>
          <p:cNvPr id="119" name="PlaceHolder 5"/>
          <p:cNvSpPr>
            <a:spLocks noGrp="1"/>
          </p:cNvSpPr>
          <p:nvPr>
            <p:ph type="sldNum"/>
          </p:nvPr>
        </p:nvSpPr>
        <p:spPr>
          <a:xfrm>
            <a:off x="0" y="0"/>
            <a:ext cx="0" cy="0"/>
          </a:xfrm>
          <a:prstGeom prst="rect">
            <a:avLst/>
          </a:prstGeom>
          <a:noFill/>
          <a:ln w="0">
            <a:noFill/>
          </a:ln>
        </p:spPr>
        <p:txBody>
          <a:bodyPr lIns="90000" tIns="45000" rIns="90000" bIns="45000" anchor="t">
            <a:noAutofit/>
          </a:bodyPr>
          <a:lstStyle/>
          <a:p>
            <a:pPr>
              <a:lnSpc>
                <a:spcPct val="100000"/>
              </a:lnSpc>
            </a:pPr>
            <a:fld id="{9E2FCE8B-98B7-43EE-904D-5F041C7AEFF9}" type="slidenum">
              <a:rPr lang="en-US" sz="1800" b="0" strike="noStrike" spc="-1">
                <a:solidFill>
                  <a:srgbClr val="000000"/>
                </a:solidFill>
                <a:latin typeface="Arial"/>
                <a:ea typeface="DejaVu Sans"/>
              </a:rPr>
              <a:t>‹#›</a:t>
            </a:fld>
            <a:endParaRPr lang="en-US" sz="18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700" r:id="rId13"/>
    <p:sldLayoutId id="2147483701" r:id="rId14"/>
    <p:sldLayoutId id="2147483702" r:id="rId15"/>
    <p:sldLayoutId id="2147483703" r:id="rId16"/>
    <p:sldLayoutId id="2147483707"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6" name="Text Box 13"/>
          <p:cNvSpPr/>
          <p:nvPr/>
        </p:nvSpPr>
        <p:spPr>
          <a:xfrm>
            <a:off x="662760" y="6625080"/>
            <a:ext cx="1040760" cy="121320"/>
          </a:xfrm>
          <a:prstGeom prst="rect">
            <a:avLst/>
          </a:prstGeom>
          <a:noFill/>
          <a:ln w="0">
            <a:noFill/>
          </a:ln>
        </p:spPr>
        <p:style>
          <a:lnRef idx="0">
            <a:scrgbClr r="0" g="0" b="0"/>
          </a:lnRef>
          <a:fillRef idx="0">
            <a:scrgbClr r="0" g="0" b="0"/>
          </a:fillRef>
          <a:effectRef idx="0">
            <a:scrgbClr r="0" g="0" b="0"/>
          </a:effectRef>
          <a:fontRef idx="minor"/>
        </p:style>
        <p:txBody>
          <a:bodyPr lIns="90000" tIns="0" rIns="90000" bIns="0" anchor="t">
            <a:spAutoFit/>
          </a:bodyPr>
          <a:lstStyle/>
          <a:p>
            <a:pPr>
              <a:lnSpc>
                <a:spcPct val="100000"/>
              </a:lnSpc>
              <a:spcBef>
                <a:spcPts val="400"/>
              </a:spcBef>
            </a:pPr>
            <a:r>
              <a:rPr lang="en-US" sz="800" b="0" strike="noStrike" spc="-1">
                <a:solidFill>
                  <a:srgbClr val="403F40"/>
                </a:solidFill>
                <a:latin typeface="Calibri"/>
                <a:ea typeface="Arial"/>
              </a:rPr>
              <a:t>www.lancium.com</a:t>
            </a:r>
            <a:endParaRPr lang="en-US" sz="800" b="0" strike="noStrike" spc="-1">
              <a:latin typeface="Arial"/>
            </a:endParaRPr>
          </a:p>
        </p:txBody>
      </p:sp>
      <p:pic>
        <p:nvPicPr>
          <p:cNvPr id="157" name="Picture 8" descr="Shape&#10;&#10;Description automatically generated with medium confidence"/>
          <p:cNvPicPr/>
          <p:nvPr/>
        </p:nvPicPr>
        <p:blipFill>
          <a:blip r:embed="rId15"/>
          <a:stretch/>
        </p:blipFill>
        <p:spPr>
          <a:xfrm>
            <a:off x="10022040" y="6578280"/>
            <a:ext cx="1092240" cy="183600"/>
          </a:xfrm>
          <a:prstGeom prst="rect">
            <a:avLst/>
          </a:prstGeom>
          <a:ln w="0">
            <a:noFill/>
          </a:ln>
        </p:spPr>
      </p:pic>
      <p:pic>
        <p:nvPicPr>
          <p:cNvPr id="158" name="Picture 10"/>
          <p:cNvPicPr/>
          <p:nvPr/>
        </p:nvPicPr>
        <p:blipFill>
          <a:blip r:embed="rId16"/>
          <a:srcRect t="-17886" b="-27033"/>
          <a:stretch/>
        </p:blipFill>
        <p:spPr>
          <a:xfrm>
            <a:off x="0" y="6458400"/>
            <a:ext cx="12189240" cy="252720"/>
          </a:xfrm>
          <a:prstGeom prst="rect">
            <a:avLst/>
          </a:prstGeom>
          <a:ln w="0">
            <a:noFill/>
          </a:ln>
        </p:spPr>
      </p:pic>
      <p:sp>
        <p:nvSpPr>
          <p:cNvPr id="159" name="Rectangle 11"/>
          <p:cNvSpPr/>
          <p:nvPr/>
        </p:nvSpPr>
        <p:spPr>
          <a:xfrm>
            <a:off x="31320" y="7311960"/>
            <a:ext cx="803880" cy="561960"/>
          </a:xfrm>
          <a:prstGeom prst="rect">
            <a:avLst/>
          </a:prstGeom>
          <a:solidFill>
            <a:srgbClr val="0E2447"/>
          </a:solidFill>
          <a:ln w="25560">
            <a:noFill/>
          </a:ln>
        </p:spPr>
        <p:style>
          <a:lnRef idx="0">
            <a:scrgbClr r="0" g="0" b="0"/>
          </a:lnRef>
          <a:fillRef idx="0">
            <a:scrgbClr r="0" g="0" b="0"/>
          </a:fillRef>
          <a:effectRef idx="0">
            <a:scrgbClr r="0" g="0" b="0"/>
          </a:effectRef>
          <a:fontRef idx="minor"/>
        </p:style>
      </p:sp>
      <p:sp>
        <p:nvSpPr>
          <p:cNvPr id="160" name="Rectangle 12"/>
          <p:cNvSpPr/>
          <p:nvPr/>
        </p:nvSpPr>
        <p:spPr>
          <a:xfrm>
            <a:off x="982800" y="7311960"/>
            <a:ext cx="803880" cy="561960"/>
          </a:xfrm>
          <a:prstGeom prst="rect">
            <a:avLst/>
          </a:prstGeom>
          <a:solidFill>
            <a:srgbClr val="288CD2"/>
          </a:solidFill>
          <a:ln w="25560">
            <a:noFill/>
          </a:ln>
        </p:spPr>
        <p:style>
          <a:lnRef idx="0">
            <a:scrgbClr r="0" g="0" b="0"/>
          </a:lnRef>
          <a:fillRef idx="0">
            <a:scrgbClr r="0" g="0" b="0"/>
          </a:fillRef>
          <a:effectRef idx="0">
            <a:scrgbClr r="0" g="0" b="0"/>
          </a:effectRef>
          <a:fontRef idx="minor"/>
        </p:style>
      </p:sp>
      <p:sp>
        <p:nvSpPr>
          <p:cNvPr id="161" name="Rectangle 13"/>
          <p:cNvSpPr/>
          <p:nvPr/>
        </p:nvSpPr>
        <p:spPr>
          <a:xfrm>
            <a:off x="3852000" y="7311960"/>
            <a:ext cx="803880" cy="561960"/>
          </a:xfrm>
          <a:prstGeom prst="rect">
            <a:avLst/>
          </a:prstGeom>
          <a:solidFill>
            <a:srgbClr val="56C08E"/>
          </a:solidFill>
          <a:ln w="25560">
            <a:noFill/>
          </a:ln>
        </p:spPr>
        <p:style>
          <a:lnRef idx="0">
            <a:scrgbClr r="0" g="0" b="0"/>
          </a:lnRef>
          <a:fillRef idx="0">
            <a:scrgbClr r="0" g="0" b="0"/>
          </a:fillRef>
          <a:effectRef idx="0">
            <a:scrgbClr r="0" g="0" b="0"/>
          </a:effectRef>
          <a:fontRef idx="minor"/>
        </p:style>
      </p:sp>
      <p:sp>
        <p:nvSpPr>
          <p:cNvPr id="162" name="Rectangle 14"/>
          <p:cNvSpPr/>
          <p:nvPr/>
        </p:nvSpPr>
        <p:spPr>
          <a:xfrm>
            <a:off x="4803480" y="7311960"/>
            <a:ext cx="803880" cy="561960"/>
          </a:xfrm>
          <a:prstGeom prst="rect">
            <a:avLst/>
          </a:prstGeom>
          <a:solidFill>
            <a:srgbClr val="009393"/>
          </a:solidFill>
          <a:ln w="25560">
            <a:noFill/>
          </a:ln>
        </p:spPr>
        <p:style>
          <a:lnRef idx="0">
            <a:scrgbClr r="0" g="0" b="0"/>
          </a:lnRef>
          <a:fillRef idx="0">
            <a:scrgbClr r="0" g="0" b="0"/>
          </a:fillRef>
          <a:effectRef idx="0">
            <a:scrgbClr r="0" g="0" b="0"/>
          </a:effectRef>
          <a:fontRef idx="minor"/>
        </p:style>
      </p:sp>
      <p:sp>
        <p:nvSpPr>
          <p:cNvPr id="163" name="Rectangle 15"/>
          <p:cNvSpPr/>
          <p:nvPr/>
        </p:nvSpPr>
        <p:spPr>
          <a:xfrm>
            <a:off x="5754600" y="7311960"/>
            <a:ext cx="803880" cy="561960"/>
          </a:xfrm>
          <a:prstGeom prst="rect">
            <a:avLst/>
          </a:prstGeom>
          <a:solidFill>
            <a:srgbClr val="86C6F8"/>
          </a:solidFill>
          <a:ln w="25560">
            <a:noFill/>
          </a:ln>
        </p:spPr>
        <p:style>
          <a:lnRef idx="0">
            <a:scrgbClr r="0" g="0" b="0"/>
          </a:lnRef>
          <a:fillRef idx="0">
            <a:scrgbClr r="0" g="0" b="0"/>
          </a:fillRef>
          <a:effectRef idx="0">
            <a:scrgbClr r="0" g="0" b="0"/>
          </a:effectRef>
          <a:fontRef idx="minor"/>
        </p:style>
      </p:sp>
      <p:sp>
        <p:nvSpPr>
          <p:cNvPr id="164" name="Rectangle 16"/>
          <p:cNvSpPr/>
          <p:nvPr/>
        </p:nvSpPr>
        <p:spPr>
          <a:xfrm>
            <a:off x="1949400" y="7311960"/>
            <a:ext cx="803880" cy="561960"/>
          </a:xfrm>
          <a:prstGeom prst="rect">
            <a:avLst/>
          </a:prstGeom>
          <a:solidFill>
            <a:srgbClr val="1F51A0"/>
          </a:solidFill>
          <a:ln w="25560">
            <a:noFill/>
          </a:ln>
        </p:spPr>
        <p:style>
          <a:lnRef idx="0">
            <a:scrgbClr r="0" g="0" b="0"/>
          </a:lnRef>
          <a:fillRef idx="0">
            <a:scrgbClr r="0" g="0" b="0"/>
          </a:fillRef>
          <a:effectRef idx="0">
            <a:scrgbClr r="0" g="0" b="0"/>
          </a:effectRef>
          <a:fontRef idx="minor"/>
        </p:style>
      </p:sp>
      <p:sp>
        <p:nvSpPr>
          <p:cNvPr id="165" name="Rectangle 17"/>
          <p:cNvSpPr/>
          <p:nvPr/>
        </p:nvSpPr>
        <p:spPr>
          <a:xfrm>
            <a:off x="2900880" y="7311960"/>
            <a:ext cx="803880" cy="561960"/>
          </a:xfrm>
          <a:prstGeom prst="rect">
            <a:avLst/>
          </a:prstGeom>
          <a:solidFill>
            <a:srgbClr val="97A2B6"/>
          </a:solidFill>
          <a:ln w="25560">
            <a:noFill/>
          </a:ln>
        </p:spPr>
        <p:style>
          <a:lnRef idx="0">
            <a:scrgbClr r="0" g="0" b="0"/>
          </a:lnRef>
          <a:fillRef idx="0">
            <a:scrgbClr r="0" g="0" b="0"/>
          </a:fillRef>
          <a:effectRef idx="0">
            <a:scrgbClr r="0" g="0" b="0"/>
          </a:effectRef>
          <a:fontRef idx="minor"/>
        </p:style>
      </p:sp>
      <p:sp>
        <p:nvSpPr>
          <p:cNvPr id="166"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r>
              <a:rPr lang="en-US" sz="4400" b="0" strike="noStrike" spc="-1">
                <a:solidFill>
                  <a:srgbClr val="000000"/>
                </a:solidFill>
                <a:latin typeface="Arial"/>
              </a:rPr>
              <a:t>Click to edit the title text format</a:t>
            </a:r>
          </a:p>
        </p:txBody>
      </p:sp>
      <p:sp>
        <p:nvSpPr>
          <p:cNvPr id="167"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 name="Google Shape;15;p34"/>
          <p:cNvSpPr/>
          <p:nvPr/>
        </p:nvSpPr>
        <p:spPr>
          <a:xfrm>
            <a:off x="662760" y="6625080"/>
            <a:ext cx="1042200" cy="121320"/>
          </a:xfrm>
          <a:prstGeom prst="rect">
            <a:avLst/>
          </a:prstGeom>
          <a:noFill/>
          <a:ln w="0">
            <a:noFill/>
          </a:ln>
        </p:spPr>
        <p:style>
          <a:lnRef idx="0">
            <a:scrgbClr r="0" g="0" b="0"/>
          </a:lnRef>
          <a:fillRef idx="0">
            <a:scrgbClr r="0" g="0" b="0"/>
          </a:fillRef>
          <a:effectRef idx="0">
            <a:scrgbClr r="0" g="0" b="0"/>
          </a:effectRef>
          <a:fontRef idx="minor"/>
        </p:style>
        <p:txBody>
          <a:bodyPr lIns="90000" tIns="0" rIns="90000" bIns="0" anchor="t">
            <a:spAutoFit/>
          </a:bodyPr>
          <a:lstStyle/>
          <a:p>
            <a:pPr>
              <a:lnSpc>
                <a:spcPct val="100000"/>
              </a:lnSpc>
              <a:tabLst>
                <a:tab pos="0" algn="l"/>
              </a:tabLst>
            </a:pPr>
            <a:r>
              <a:rPr lang="en-US" sz="800" b="0" strike="noStrike" spc="-1">
                <a:solidFill>
                  <a:srgbClr val="403F40"/>
                </a:solidFill>
                <a:latin typeface="Calibri"/>
                <a:ea typeface="Calibri"/>
              </a:rPr>
              <a:t>www.lancium.com</a:t>
            </a:r>
            <a:endParaRPr lang="en-US" sz="800" b="0" strike="noStrike" spc="-1">
              <a:latin typeface="Arial"/>
            </a:endParaRPr>
          </a:p>
        </p:txBody>
      </p:sp>
      <p:pic>
        <p:nvPicPr>
          <p:cNvPr id="103" name="Google Shape;16;p34" descr="Shape&#10;&#10;Description automatically generated with medium confidence"/>
          <p:cNvPicPr/>
          <p:nvPr/>
        </p:nvPicPr>
        <p:blipFill>
          <a:blip r:embed="rId22"/>
          <a:stretch/>
        </p:blipFill>
        <p:spPr>
          <a:xfrm>
            <a:off x="10022040" y="6578280"/>
            <a:ext cx="1093680" cy="185040"/>
          </a:xfrm>
          <a:prstGeom prst="rect">
            <a:avLst/>
          </a:prstGeom>
          <a:ln w="0">
            <a:noFill/>
          </a:ln>
        </p:spPr>
      </p:pic>
      <p:pic>
        <p:nvPicPr>
          <p:cNvPr id="104" name="Google Shape;17;p34"/>
          <p:cNvPicPr/>
          <p:nvPr/>
        </p:nvPicPr>
        <p:blipFill>
          <a:blip r:embed="rId23"/>
          <a:srcRect t="-17979" b="-27034"/>
          <a:stretch/>
        </p:blipFill>
        <p:spPr>
          <a:xfrm>
            <a:off x="0" y="6458400"/>
            <a:ext cx="12190680" cy="254160"/>
          </a:xfrm>
          <a:prstGeom prst="rect">
            <a:avLst/>
          </a:prstGeom>
          <a:ln w="0">
            <a:noFill/>
          </a:ln>
        </p:spPr>
      </p:pic>
      <p:sp>
        <p:nvSpPr>
          <p:cNvPr id="105" name="Google Shape;18;p34"/>
          <p:cNvSpPr/>
          <p:nvPr/>
        </p:nvSpPr>
        <p:spPr>
          <a:xfrm>
            <a:off x="31320" y="7311960"/>
            <a:ext cx="805320" cy="563400"/>
          </a:xfrm>
          <a:prstGeom prst="rect">
            <a:avLst/>
          </a:prstGeom>
          <a:solidFill>
            <a:schemeClr val="dk2"/>
          </a:solidFill>
          <a:ln w="0">
            <a:noFill/>
          </a:ln>
        </p:spPr>
        <p:style>
          <a:lnRef idx="0">
            <a:scrgbClr r="0" g="0" b="0"/>
          </a:lnRef>
          <a:fillRef idx="0">
            <a:scrgbClr r="0" g="0" b="0"/>
          </a:fillRef>
          <a:effectRef idx="0">
            <a:scrgbClr r="0" g="0" b="0"/>
          </a:effectRef>
          <a:fontRef idx="minor"/>
        </p:style>
      </p:sp>
      <p:sp>
        <p:nvSpPr>
          <p:cNvPr id="106" name="Google Shape;19;p34"/>
          <p:cNvSpPr/>
          <p:nvPr/>
        </p:nvSpPr>
        <p:spPr>
          <a:xfrm>
            <a:off x="982800" y="7311960"/>
            <a:ext cx="805320" cy="563400"/>
          </a:xfrm>
          <a:prstGeom prst="rect">
            <a:avLst/>
          </a:prstGeom>
          <a:solidFill>
            <a:schemeClr val="accent1"/>
          </a:solidFill>
          <a:ln w="0">
            <a:noFill/>
          </a:ln>
        </p:spPr>
        <p:style>
          <a:lnRef idx="0">
            <a:scrgbClr r="0" g="0" b="0"/>
          </a:lnRef>
          <a:fillRef idx="0">
            <a:scrgbClr r="0" g="0" b="0"/>
          </a:fillRef>
          <a:effectRef idx="0">
            <a:scrgbClr r="0" g="0" b="0"/>
          </a:effectRef>
          <a:fontRef idx="minor"/>
        </p:style>
      </p:sp>
      <p:sp>
        <p:nvSpPr>
          <p:cNvPr id="107" name="Google Shape;20;p34"/>
          <p:cNvSpPr/>
          <p:nvPr/>
        </p:nvSpPr>
        <p:spPr>
          <a:xfrm>
            <a:off x="3852000" y="7311960"/>
            <a:ext cx="805320" cy="563400"/>
          </a:xfrm>
          <a:prstGeom prst="rect">
            <a:avLst/>
          </a:prstGeom>
          <a:solidFill>
            <a:srgbClr val="56C08E"/>
          </a:solidFill>
          <a:ln w="0">
            <a:noFill/>
          </a:ln>
        </p:spPr>
        <p:style>
          <a:lnRef idx="0">
            <a:scrgbClr r="0" g="0" b="0"/>
          </a:lnRef>
          <a:fillRef idx="0">
            <a:scrgbClr r="0" g="0" b="0"/>
          </a:fillRef>
          <a:effectRef idx="0">
            <a:scrgbClr r="0" g="0" b="0"/>
          </a:effectRef>
          <a:fontRef idx="minor"/>
        </p:style>
      </p:sp>
      <p:sp>
        <p:nvSpPr>
          <p:cNvPr id="108" name="Google Shape;21;p34"/>
          <p:cNvSpPr/>
          <p:nvPr/>
        </p:nvSpPr>
        <p:spPr>
          <a:xfrm>
            <a:off x="4803480" y="7311960"/>
            <a:ext cx="805320" cy="563400"/>
          </a:xfrm>
          <a:prstGeom prst="rect">
            <a:avLst/>
          </a:prstGeom>
          <a:solidFill>
            <a:srgbClr val="009393"/>
          </a:solidFill>
          <a:ln w="0">
            <a:noFill/>
          </a:ln>
        </p:spPr>
        <p:style>
          <a:lnRef idx="0">
            <a:scrgbClr r="0" g="0" b="0"/>
          </a:lnRef>
          <a:fillRef idx="0">
            <a:scrgbClr r="0" g="0" b="0"/>
          </a:fillRef>
          <a:effectRef idx="0">
            <a:scrgbClr r="0" g="0" b="0"/>
          </a:effectRef>
          <a:fontRef idx="minor"/>
        </p:style>
      </p:sp>
      <p:sp>
        <p:nvSpPr>
          <p:cNvPr id="109" name="Google Shape;22;p34"/>
          <p:cNvSpPr/>
          <p:nvPr/>
        </p:nvSpPr>
        <p:spPr>
          <a:xfrm>
            <a:off x="5754600" y="7311960"/>
            <a:ext cx="805320" cy="563400"/>
          </a:xfrm>
          <a:prstGeom prst="rect">
            <a:avLst/>
          </a:prstGeom>
          <a:solidFill>
            <a:schemeClr val="accent2"/>
          </a:solidFill>
          <a:ln w="0">
            <a:noFill/>
          </a:ln>
        </p:spPr>
        <p:style>
          <a:lnRef idx="0">
            <a:scrgbClr r="0" g="0" b="0"/>
          </a:lnRef>
          <a:fillRef idx="0">
            <a:scrgbClr r="0" g="0" b="0"/>
          </a:fillRef>
          <a:effectRef idx="0">
            <a:scrgbClr r="0" g="0" b="0"/>
          </a:effectRef>
          <a:fontRef idx="minor"/>
        </p:style>
      </p:sp>
      <p:sp>
        <p:nvSpPr>
          <p:cNvPr id="110" name="Google Shape;23;p34"/>
          <p:cNvSpPr/>
          <p:nvPr/>
        </p:nvSpPr>
        <p:spPr>
          <a:xfrm>
            <a:off x="1949400" y="7311960"/>
            <a:ext cx="805320" cy="563400"/>
          </a:xfrm>
          <a:prstGeom prst="rect">
            <a:avLst/>
          </a:prstGeom>
          <a:solidFill>
            <a:srgbClr val="1E4EA0"/>
          </a:solidFill>
          <a:ln w="0">
            <a:noFill/>
          </a:ln>
        </p:spPr>
        <p:style>
          <a:lnRef idx="0">
            <a:scrgbClr r="0" g="0" b="0"/>
          </a:lnRef>
          <a:fillRef idx="0">
            <a:scrgbClr r="0" g="0" b="0"/>
          </a:fillRef>
          <a:effectRef idx="0">
            <a:scrgbClr r="0" g="0" b="0"/>
          </a:effectRef>
          <a:fontRef idx="minor"/>
        </p:style>
      </p:sp>
      <p:sp>
        <p:nvSpPr>
          <p:cNvPr id="111" name="Google Shape;24;p34"/>
          <p:cNvSpPr/>
          <p:nvPr/>
        </p:nvSpPr>
        <p:spPr>
          <a:xfrm>
            <a:off x="2900880" y="7311960"/>
            <a:ext cx="805320" cy="563400"/>
          </a:xfrm>
          <a:prstGeom prst="rect">
            <a:avLst/>
          </a:prstGeom>
          <a:solidFill>
            <a:schemeClr val="accent4"/>
          </a:solidFill>
          <a:ln w="0">
            <a:noFill/>
          </a:ln>
        </p:spPr>
        <p:style>
          <a:lnRef idx="0">
            <a:scrgbClr r="0" g="0" b="0"/>
          </a:lnRef>
          <a:fillRef idx="0">
            <a:scrgbClr r="0" g="0" b="0"/>
          </a:fillRef>
          <a:effectRef idx="0">
            <a:scrgbClr r="0" g="0" b="0"/>
          </a:effectRef>
          <a:fontRef idx="minor"/>
        </p:style>
      </p:sp>
      <p:sp>
        <p:nvSpPr>
          <p:cNvPr id="112" name="Google Shape;26;p35"/>
          <p:cNvSpPr/>
          <p:nvPr/>
        </p:nvSpPr>
        <p:spPr>
          <a:xfrm>
            <a:off x="0" y="0"/>
            <a:ext cx="12190680" cy="6867360"/>
          </a:xfrm>
          <a:prstGeom prst="rect">
            <a:avLst/>
          </a:prstGeom>
          <a:solidFill>
            <a:schemeClr val="dk2"/>
          </a:solidFill>
          <a:ln w="0">
            <a:noFill/>
          </a:ln>
        </p:spPr>
        <p:style>
          <a:lnRef idx="0">
            <a:scrgbClr r="0" g="0" b="0"/>
          </a:lnRef>
          <a:fillRef idx="0">
            <a:scrgbClr r="0" g="0" b="0"/>
          </a:fillRef>
          <a:effectRef idx="0">
            <a:scrgbClr r="0" g="0" b="0"/>
          </a:effectRef>
          <a:fontRef idx="minor"/>
        </p:style>
      </p:sp>
      <p:pic>
        <p:nvPicPr>
          <p:cNvPr id="113" name="Google Shape;30;p35"/>
          <p:cNvPicPr/>
          <p:nvPr/>
        </p:nvPicPr>
        <p:blipFill>
          <a:blip r:embed="rId24"/>
          <a:stretch/>
        </p:blipFill>
        <p:spPr>
          <a:xfrm>
            <a:off x="0" y="627480"/>
            <a:ext cx="12190680" cy="428400"/>
          </a:xfrm>
          <a:prstGeom prst="rect">
            <a:avLst/>
          </a:prstGeom>
          <a:ln w="0">
            <a:noFill/>
          </a:ln>
        </p:spPr>
      </p:pic>
      <p:pic>
        <p:nvPicPr>
          <p:cNvPr id="114" name="Google Shape;31;p35" descr="Logo&#10;&#10;Description automatically generated"/>
          <p:cNvPicPr/>
          <p:nvPr/>
        </p:nvPicPr>
        <p:blipFill>
          <a:blip r:embed="rId25"/>
          <a:stretch/>
        </p:blipFill>
        <p:spPr>
          <a:xfrm>
            <a:off x="683280" y="5934600"/>
            <a:ext cx="2448720" cy="781200"/>
          </a:xfrm>
          <a:prstGeom prst="rect">
            <a:avLst/>
          </a:prstGeom>
          <a:ln w="0">
            <a:noFill/>
          </a:ln>
        </p:spPr>
      </p:pic>
      <p:sp>
        <p:nvSpPr>
          <p:cNvPr id="11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a:lnSpc>
                <a:spcPct val="90000"/>
              </a:lnSpc>
            </a:pPr>
            <a:r>
              <a:rPr lang="en-US" sz="4400" b="0" strike="noStrike" spc="-1">
                <a:solidFill>
                  <a:srgbClr val="000000"/>
                </a:solidFill>
                <a:latin typeface="Arial"/>
                <a:ea typeface="DejaVu Sans"/>
              </a:rPr>
              <a:t>Click to edit Master title style</a:t>
            </a:r>
            <a:endParaRPr lang="en-US" sz="4400" b="0" strike="noStrike" spc="-1">
              <a:solidFill>
                <a:srgbClr val="000000"/>
              </a:solidFill>
              <a:latin typeface="Arial"/>
            </a:endParaRPr>
          </a:p>
        </p:txBody>
      </p:sp>
      <p:sp>
        <p:nvSpPr>
          <p:cNvPr id="116" name="PlaceHolder 2"/>
          <p:cNvSpPr>
            <a:spLocks noGrp="1"/>
          </p:cNvSpPr>
          <p:nvPr>
            <p:ph type="body"/>
          </p:nvPr>
        </p:nvSpPr>
        <p:spPr>
          <a:xfrm>
            <a:off x="609480" y="1604520"/>
            <a:ext cx="10972080" cy="3976920"/>
          </a:xfrm>
          <a:prstGeom prst="rect">
            <a:avLst/>
          </a:prstGeom>
          <a:noFill/>
          <a:ln w="0">
            <a:noFill/>
          </a:ln>
        </p:spPr>
        <p:txBody>
          <a:bodyPr lIns="0" tIns="0" rIns="0" bIns="0" anchor="t">
            <a:noAutofit/>
          </a:bodyPr>
          <a:lstStyle/>
          <a:p>
            <a:pPr marL="228600" indent="-228600">
              <a:lnSpc>
                <a:spcPct val="90000"/>
              </a:lnSpc>
              <a:spcBef>
                <a:spcPts val="1001"/>
              </a:spcBef>
              <a:buClr>
                <a:srgbClr val="000000"/>
              </a:buClr>
              <a:buFont typeface="Arial"/>
              <a:buChar char="•"/>
            </a:pPr>
            <a:r>
              <a:rPr lang="en-US" sz="2800" b="0" strike="noStrike" spc="-1">
                <a:solidFill>
                  <a:srgbClr val="000000"/>
                </a:solidFill>
                <a:latin typeface="Arial"/>
                <a:ea typeface="DejaVu Sans"/>
              </a:rPr>
              <a:t>Click to edit Master text styles</a:t>
            </a:r>
            <a:endParaRPr lang="en-US" sz="2800" b="0" strike="noStrike" spc="-1">
              <a:solidFill>
                <a:srgbClr val="000000"/>
              </a:solidFill>
              <a:latin typeface="Arial"/>
            </a:endParaRP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Arial"/>
                <a:ea typeface="DejaVu Sans"/>
              </a:rPr>
              <a:t>Second level</a:t>
            </a:r>
            <a:endParaRPr lang="en-US" sz="2400" b="0" strike="noStrike" spc="-1">
              <a:solidFill>
                <a:srgbClr val="000000"/>
              </a:solidFill>
              <a:latin typeface="Arial"/>
            </a:endParaRPr>
          </a:p>
          <a:p>
            <a:pPr marL="1143000" lvl="2" indent="-228600">
              <a:lnSpc>
                <a:spcPct val="90000"/>
              </a:lnSpc>
              <a:spcBef>
                <a:spcPts val="499"/>
              </a:spcBef>
              <a:buClr>
                <a:srgbClr val="000000"/>
              </a:buClr>
              <a:buFont typeface="Arial"/>
              <a:buChar char="•"/>
            </a:pPr>
            <a:r>
              <a:rPr lang="en-US" sz="2000" b="0" strike="noStrike" spc="-1">
                <a:solidFill>
                  <a:srgbClr val="000000"/>
                </a:solidFill>
                <a:latin typeface="Arial"/>
                <a:ea typeface="DejaVu Sans"/>
              </a:rPr>
              <a:t>Third level</a:t>
            </a:r>
            <a:endParaRPr lang="en-US" sz="2000" b="0" strike="noStrike" spc="-1">
              <a:solidFill>
                <a:srgbClr val="000000"/>
              </a:solidFill>
              <a:latin typeface="Arial"/>
            </a:endParaRPr>
          </a:p>
          <a:p>
            <a:pPr marL="1600200" lvl="3" indent="-228600">
              <a:lnSpc>
                <a:spcPct val="90000"/>
              </a:lnSpc>
              <a:spcBef>
                <a:spcPts val="499"/>
              </a:spcBef>
              <a:buClr>
                <a:srgbClr val="000000"/>
              </a:buClr>
              <a:buFont typeface="Arial"/>
              <a:buChar char="•"/>
            </a:pPr>
            <a:r>
              <a:rPr lang="en-US" sz="1800" b="0" strike="noStrike" spc="-1">
                <a:solidFill>
                  <a:srgbClr val="000000"/>
                </a:solidFill>
                <a:latin typeface="Arial"/>
                <a:ea typeface="DejaVu Sans"/>
              </a:rPr>
              <a:t>Fourth level</a:t>
            </a:r>
            <a:endParaRPr lang="en-US" sz="1800" b="0" strike="noStrike" spc="-1">
              <a:solidFill>
                <a:srgbClr val="000000"/>
              </a:solidFill>
              <a:latin typeface="Arial"/>
            </a:endParaRPr>
          </a:p>
          <a:p>
            <a:pPr marL="2057400" lvl="4" indent="-228600">
              <a:lnSpc>
                <a:spcPct val="90000"/>
              </a:lnSpc>
              <a:spcBef>
                <a:spcPts val="499"/>
              </a:spcBef>
              <a:buClr>
                <a:srgbClr val="000000"/>
              </a:buClr>
              <a:buFont typeface="Arial"/>
              <a:buChar char="•"/>
            </a:pPr>
            <a:r>
              <a:rPr lang="en-US" sz="1800" b="0" strike="noStrike" spc="-1">
                <a:solidFill>
                  <a:srgbClr val="000000"/>
                </a:solidFill>
                <a:latin typeface="Arial"/>
                <a:ea typeface="DejaVu Sans"/>
              </a:rPr>
              <a:t>Fifth level</a:t>
            </a:r>
            <a:endParaRPr lang="en-US" sz="1800" b="0" strike="noStrike" spc="-1">
              <a:solidFill>
                <a:srgbClr val="000000"/>
              </a:solidFill>
              <a:latin typeface="Arial"/>
            </a:endParaRPr>
          </a:p>
        </p:txBody>
      </p:sp>
      <p:sp>
        <p:nvSpPr>
          <p:cNvPr id="117" name="PlaceHolder 3"/>
          <p:cNvSpPr>
            <a:spLocks noGrp="1"/>
          </p:cNvSpPr>
          <p:nvPr>
            <p:ph type="dt"/>
          </p:nvPr>
        </p:nvSpPr>
        <p:spPr>
          <a:xfrm>
            <a:off x="0" y="0"/>
            <a:ext cx="0" cy="0"/>
          </a:xfrm>
          <a:prstGeom prst="rect">
            <a:avLst/>
          </a:prstGeom>
          <a:noFill/>
          <a:ln w="0">
            <a:noFill/>
          </a:ln>
        </p:spPr>
        <p:txBody>
          <a:bodyPr lIns="90000" tIns="45000" rIns="90000" bIns="45000" anchor="t">
            <a:noAutofit/>
          </a:bodyPr>
          <a:lstStyle/>
          <a:p>
            <a:pPr>
              <a:lnSpc>
                <a:spcPct val="100000"/>
              </a:lnSpc>
            </a:pPr>
            <a:fld id="{4B924652-5B97-4E19-A5A3-EBB45EC8A416}" type="datetime">
              <a:rPr lang="en-US" sz="1800" b="0" strike="noStrike" spc="-1">
                <a:solidFill>
                  <a:srgbClr val="000000"/>
                </a:solidFill>
                <a:latin typeface="Arial"/>
                <a:ea typeface="DejaVu Sans"/>
              </a:rPr>
              <a:t>9/13/2022</a:t>
            </a:fld>
            <a:endParaRPr lang="en-US" sz="1800" b="0" strike="noStrike" spc="-1">
              <a:latin typeface="Times New Roman"/>
            </a:endParaRPr>
          </a:p>
        </p:txBody>
      </p:sp>
      <p:sp>
        <p:nvSpPr>
          <p:cNvPr id="118" name="PlaceHolder 4"/>
          <p:cNvSpPr>
            <a:spLocks noGrp="1"/>
          </p:cNvSpPr>
          <p:nvPr>
            <p:ph type="ftr"/>
          </p:nvPr>
        </p:nvSpPr>
        <p:spPr>
          <a:xfrm>
            <a:off x="0" y="0"/>
            <a:ext cx="0" cy="0"/>
          </a:xfrm>
          <a:prstGeom prst="rect">
            <a:avLst/>
          </a:prstGeom>
          <a:noFill/>
          <a:ln w="0">
            <a:noFill/>
          </a:ln>
        </p:spPr>
        <p:txBody>
          <a:bodyPr lIns="90000" tIns="45000" rIns="90000" bIns="45000" anchor="t">
            <a:noAutofit/>
          </a:bodyPr>
          <a:lstStyle/>
          <a:p>
            <a:endParaRPr lang="en-US" sz="2400" b="0" strike="noStrike" spc="-1">
              <a:latin typeface="Times New Roman"/>
            </a:endParaRPr>
          </a:p>
        </p:txBody>
      </p:sp>
      <p:sp>
        <p:nvSpPr>
          <p:cNvPr id="119" name="PlaceHolder 5"/>
          <p:cNvSpPr>
            <a:spLocks noGrp="1"/>
          </p:cNvSpPr>
          <p:nvPr>
            <p:ph type="sldNum"/>
          </p:nvPr>
        </p:nvSpPr>
        <p:spPr>
          <a:xfrm>
            <a:off x="0" y="0"/>
            <a:ext cx="0" cy="0"/>
          </a:xfrm>
          <a:prstGeom prst="rect">
            <a:avLst/>
          </a:prstGeom>
          <a:noFill/>
          <a:ln w="0">
            <a:noFill/>
          </a:ln>
        </p:spPr>
        <p:txBody>
          <a:bodyPr lIns="90000" tIns="45000" rIns="90000" bIns="45000" anchor="t">
            <a:noAutofit/>
          </a:bodyPr>
          <a:lstStyle/>
          <a:p>
            <a:pPr>
              <a:lnSpc>
                <a:spcPct val="100000"/>
              </a:lnSpc>
            </a:pPr>
            <a:fld id="{9E2FCE8B-98B7-43EE-904D-5F041C7AEFF9}" type="slidenum">
              <a:rPr lang="en-US" sz="1800" b="0" strike="noStrike" spc="-1">
                <a:solidFill>
                  <a:srgbClr val="000000"/>
                </a:solidFill>
                <a:latin typeface="Arial"/>
                <a:ea typeface="DejaVu Sans"/>
              </a:rPr>
              <a:t>‹#›</a:t>
            </a:fld>
            <a:endParaRPr lang="en-US" sz="1800" b="0" strike="noStrike" spc="-1">
              <a:latin typeface="Times New Roman"/>
            </a:endParaRPr>
          </a:p>
        </p:txBody>
      </p:sp>
    </p:spTree>
    <p:extLst>
      <p:ext uri="{BB962C8B-B14F-4D97-AF65-F5344CB8AC3E}">
        <p14:creationId xmlns:p14="http://schemas.microsoft.com/office/powerpoint/2010/main" val="880336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chart" Target="../charts/chart2.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1.xml"/></Relationships>
</file>

<file path=ppt/slides/_rels/slide2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1.xml"/><Relationship Id="rId7" Type="http://schemas.openxmlformats.org/officeDocument/2006/relationships/image" Target="../media/image18.png"/><Relationship Id="rId2" Type="http://schemas.openxmlformats.org/officeDocument/2006/relationships/slideLayout" Target="../slideLayouts/slideLayout54.xml"/><Relationship Id="rId1" Type="http://schemas.openxmlformats.org/officeDocument/2006/relationships/tags" Target="../tags/tag5.x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image" Target="../media/image20.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7.emf"/><Relationship Id="rId5" Type="http://schemas.openxmlformats.org/officeDocument/2006/relationships/oleObject" Target="../embeddings/oleObject4.bin"/><Relationship Id="rId4"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hyperlink" Target="https://www.iea.org/reports/energy-storage" TargetMode="External"/><Relationship Id="rId2" Type="http://schemas.openxmlformats.org/officeDocument/2006/relationships/image" Target="../media/image23.png"/><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chart" Target="../charts/char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697320" y="3569760"/>
            <a:ext cx="10666440" cy="1097640"/>
          </a:xfrm>
          <a:prstGeom prst="rect">
            <a:avLst/>
          </a:prstGeom>
          <a:noFill/>
          <a:ln w="0">
            <a:noFill/>
          </a:ln>
        </p:spPr>
        <p:txBody>
          <a:bodyPr lIns="90000" tIns="45000" rIns="90000" bIns="45000" anchor="t">
            <a:normAutofit fontScale="90000"/>
          </a:bodyPr>
          <a:lstStyle/>
          <a:p>
            <a:pPr>
              <a:lnSpc>
                <a:spcPct val="100000"/>
              </a:lnSpc>
              <a:tabLst>
                <a:tab pos="0" algn="l"/>
              </a:tabLst>
            </a:pPr>
            <a:r>
              <a:rPr lang="en-US" sz="2800" b="0" strike="noStrike" spc="-1" dirty="0">
                <a:solidFill>
                  <a:srgbClr val="FFFFFF"/>
                </a:solidFill>
                <a:latin typeface="Calibri"/>
                <a:ea typeface="Calibri"/>
              </a:rPr>
              <a:t>Dr. Andrew Grimshaw</a:t>
            </a:r>
            <a:br>
              <a:rPr dirty="0"/>
            </a:br>
            <a:r>
              <a:rPr lang="en-US" sz="2800" b="0" strike="noStrike" spc="-1" dirty="0">
                <a:solidFill>
                  <a:srgbClr val="FFFFFF"/>
                </a:solidFill>
                <a:latin typeface="Calibri"/>
                <a:ea typeface="Calibri"/>
              </a:rPr>
              <a:t>Lancium Compute</a:t>
            </a:r>
            <a:br>
              <a:rPr dirty="0"/>
            </a:br>
            <a:r>
              <a:rPr lang="en-US" sz="2800" b="0" strike="noStrike" spc="-1" dirty="0">
                <a:solidFill>
                  <a:srgbClr val="FFFFFF"/>
                </a:solidFill>
                <a:latin typeface="Calibri"/>
                <a:ea typeface="Calibri"/>
              </a:rPr>
              <a:t>Emeritus Professor of Computer Science, University of Virginia</a:t>
            </a:r>
            <a:br>
              <a:rPr dirty="0"/>
            </a:br>
            <a:br>
              <a:rPr dirty="0"/>
            </a:br>
            <a:r>
              <a:rPr lang="en-US" sz="2800" spc="-1" dirty="0">
                <a:solidFill>
                  <a:srgbClr val="FFFFFF"/>
                </a:solidFill>
                <a:latin typeface="Calibri"/>
              </a:rPr>
              <a:t>September 8</a:t>
            </a:r>
            <a:r>
              <a:rPr lang="en-US" sz="2800" b="0" strike="noStrike" spc="-1" dirty="0">
                <a:solidFill>
                  <a:srgbClr val="FFFFFF"/>
                </a:solidFill>
                <a:latin typeface="Calibri"/>
                <a:ea typeface="Calibri"/>
              </a:rPr>
              <a:t>, 2022</a:t>
            </a:r>
            <a:endParaRPr lang="en-US" sz="2800" b="0" strike="noStrike" spc="-1" dirty="0">
              <a:solidFill>
                <a:srgbClr val="000000"/>
              </a:solidFill>
              <a:latin typeface="Arial"/>
            </a:endParaRPr>
          </a:p>
        </p:txBody>
      </p:sp>
      <p:sp>
        <p:nvSpPr>
          <p:cNvPr id="211" name="PlaceHolder 2"/>
          <p:cNvSpPr>
            <a:spLocks noGrp="1"/>
          </p:cNvSpPr>
          <p:nvPr>
            <p:ph type="subTitle"/>
          </p:nvPr>
        </p:nvSpPr>
        <p:spPr>
          <a:xfrm>
            <a:off x="878760" y="2196720"/>
            <a:ext cx="9509760" cy="611280"/>
          </a:xfrm>
          <a:prstGeom prst="rect">
            <a:avLst/>
          </a:prstGeom>
          <a:noFill/>
          <a:ln w="0">
            <a:noFill/>
          </a:ln>
        </p:spPr>
        <p:txBody>
          <a:bodyPr lIns="0" tIns="0" rIns="0" bIns="0" anchor="t">
            <a:noAutofit/>
          </a:bodyPr>
          <a:lstStyle/>
          <a:p>
            <a:pPr marL="0" indent="0">
              <a:lnSpc>
                <a:spcPct val="100000"/>
              </a:lnSpc>
              <a:spcBef>
                <a:spcPts val="1001"/>
              </a:spcBef>
              <a:buNone/>
              <a:tabLst>
                <a:tab pos="0" algn="l"/>
              </a:tabLst>
            </a:pPr>
            <a:r>
              <a:rPr lang="en-US" sz="4000" b="1" strike="noStrike" spc="-1" dirty="0">
                <a:solidFill>
                  <a:srgbClr val="FFFFFF"/>
                </a:solidFill>
                <a:latin typeface="Calibri"/>
                <a:ea typeface="DejaVu Sans"/>
              </a:rPr>
              <a:t>Decarbonizing Scientific Computing</a:t>
            </a:r>
            <a:endParaRPr lang="en-US" sz="4000" b="0" strike="noStrike" spc="-1" dirty="0">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658F9-5F67-4131-8E53-0A71796BAF42}"/>
              </a:ext>
            </a:extLst>
          </p:cNvPr>
          <p:cNvSpPr>
            <a:spLocks noGrp="1"/>
          </p:cNvSpPr>
          <p:nvPr>
            <p:ph type="title"/>
          </p:nvPr>
        </p:nvSpPr>
        <p:spPr/>
        <p:txBody>
          <a:bodyPr/>
          <a:lstStyle/>
          <a:p>
            <a:r>
              <a:rPr lang="en-US" dirty="0">
                <a:solidFill>
                  <a:schemeClr val="bg1"/>
                </a:solidFill>
              </a:rPr>
              <a:t>Addressing the Challenges</a:t>
            </a:r>
          </a:p>
        </p:txBody>
      </p:sp>
      <p:sp>
        <p:nvSpPr>
          <p:cNvPr id="3" name="Text Placeholder 2">
            <a:extLst>
              <a:ext uri="{FF2B5EF4-FFF2-40B4-BE49-F238E27FC236}">
                <a16:creationId xmlns:a16="http://schemas.microsoft.com/office/drawing/2014/main" id="{EC8A518C-448F-4976-89EC-8FE029CD679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87878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CCF5D-1657-467F-AD77-CE8E7C2CE384}"/>
              </a:ext>
            </a:extLst>
          </p:cNvPr>
          <p:cNvSpPr>
            <a:spLocks noGrp="1"/>
          </p:cNvSpPr>
          <p:nvPr>
            <p:ph type="title"/>
          </p:nvPr>
        </p:nvSpPr>
        <p:spPr>
          <a:xfrm>
            <a:off x="163974" y="0"/>
            <a:ext cx="11586257" cy="794244"/>
          </a:xfrm>
        </p:spPr>
        <p:txBody>
          <a:bodyPr/>
          <a:lstStyle/>
          <a:p>
            <a:r>
              <a:rPr lang="en-US" sz="4000" dirty="0">
                <a:solidFill>
                  <a:schemeClr val="bg1"/>
                </a:solidFill>
              </a:rPr>
              <a:t>To address congestion and variability we need:</a:t>
            </a:r>
          </a:p>
        </p:txBody>
      </p:sp>
      <p:sp>
        <p:nvSpPr>
          <p:cNvPr id="3" name="Content Placeholder 2">
            <a:extLst>
              <a:ext uri="{FF2B5EF4-FFF2-40B4-BE49-F238E27FC236}">
                <a16:creationId xmlns:a16="http://schemas.microsoft.com/office/drawing/2014/main" id="{0C242913-3131-4F08-B933-62680D463CBD}"/>
              </a:ext>
            </a:extLst>
          </p:cNvPr>
          <p:cNvSpPr>
            <a:spLocks noGrp="1"/>
          </p:cNvSpPr>
          <p:nvPr>
            <p:ph idx="1"/>
          </p:nvPr>
        </p:nvSpPr>
        <p:spPr>
          <a:xfrm>
            <a:off x="838200" y="1084829"/>
            <a:ext cx="10515600" cy="4688341"/>
          </a:xfrm>
        </p:spPr>
        <p:txBody>
          <a:bodyPr>
            <a:normAutofit/>
          </a:bodyPr>
          <a:lstStyle/>
          <a:p>
            <a:r>
              <a:rPr lang="en-US" sz="3200" u="sng" dirty="0">
                <a:solidFill>
                  <a:schemeClr val="bg1"/>
                </a:solidFill>
              </a:rPr>
              <a:t>To move load close to production</a:t>
            </a:r>
            <a:r>
              <a:rPr lang="en-US" sz="3200" dirty="0">
                <a:solidFill>
                  <a:schemeClr val="bg1"/>
                </a:solidFill>
              </a:rPr>
              <a:t>.</a:t>
            </a:r>
          </a:p>
          <a:p>
            <a:pPr lvl="1"/>
            <a:r>
              <a:rPr lang="en-US" sz="2800" dirty="0">
                <a:solidFill>
                  <a:schemeClr val="bg1"/>
                </a:solidFill>
              </a:rPr>
              <a:t>There are many industries that consume huge amounts of power: aluminum, steel (arc furnaces), heavy manufacturing, computing (think about training large models).</a:t>
            </a:r>
          </a:p>
          <a:p>
            <a:pPr lvl="1"/>
            <a:r>
              <a:rPr lang="en-US" sz="2800" dirty="0">
                <a:solidFill>
                  <a:schemeClr val="bg1"/>
                </a:solidFill>
              </a:rPr>
              <a:t>But most require significant infrastructure and logistics to operate. Computation does not.</a:t>
            </a:r>
          </a:p>
          <a:p>
            <a:r>
              <a:rPr lang="en-US" sz="3200" u="sng" dirty="0">
                <a:solidFill>
                  <a:schemeClr val="bg1"/>
                </a:solidFill>
              </a:rPr>
              <a:t>A controllable load</a:t>
            </a:r>
            <a:r>
              <a:rPr lang="en-US" sz="3200" dirty="0">
                <a:solidFill>
                  <a:schemeClr val="bg1"/>
                </a:solidFill>
              </a:rPr>
              <a:t>. We need to be able to ramp the controllable load down when the renewable resources are not producing enough – or are forecast to be unable to produce. </a:t>
            </a:r>
          </a:p>
        </p:txBody>
      </p:sp>
    </p:spTree>
    <p:extLst>
      <p:ext uri="{BB962C8B-B14F-4D97-AF65-F5344CB8AC3E}">
        <p14:creationId xmlns:p14="http://schemas.microsoft.com/office/powerpoint/2010/main" val="75217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CCF5D-1657-467F-AD77-CE8E7C2CE384}"/>
              </a:ext>
            </a:extLst>
          </p:cNvPr>
          <p:cNvSpPr>
            <a:spLocks noGrp="1"/>
          </p:cNvSpPr>
          <p:nvPr>
            <p:ph type="title"/>
          </p:nvPr>
        </p:nvSpPr>
        <p:spPr>
          <a:xfrm>
            <a:off x="163974" y="0"/>
            <a:ext cx="11586257" cy="794244"/>
          </a:xfrm>
        </p:spPr>
        <p:txBody>
          <a:bodyPr/>
          <a:lstStyle/>
          <a:p>
            <a:r>
              <a:rPr lang="en-US" sz="4000" dirty="0">
                <a:solidFill>
                  <a:schemeClr val="bg1"/>
                </a:solidFill>
              </a:rPr>
              <a:t>Scientific Computing </a:t>
            </a:r>
          </a:p>
        </p:txBody>
      </p:sp>
      <p:sp>
        <p:nvSpPr>
          <p:cNvPr id="3" name="Content Placeholder 2">
            <a:extLst>
              <a:ext uri="{FF2B5EF4-FFF2-40B4-BE49-F238E27FC236}">
                <a16:creationId xmlns:a16="http://schemas.microsoft.com/office/drawing/2014/main" id="{0C242913-3131-4F08-B933-62680D463CBD}"/>
              </a:ext>
            </a:extLst>
          </p:cNvPr>
          <p:cNvSpPr>
            <a:spLocks noGrp="1"/>
          </p:cNvSpPr>
          <p:nvPr>
            <p:ph idx="1"/>
          </p:nvPr>
        </p:nvSpPr>
        <p:spPr>
          <a:xfrm>
            <a:off x="838200" y="1084829"/>
            <a:ext cx="10515600" cy="4688341"/>
          </a:xfrm>
        </p:spPr>
        <p:txBody>
          <a:bodyPr>
            <a:normAutofit lnSpcReduction="10000"/>
          </a:bodyPr>
          <a:lstStyle/>
          <a:p>
            <a:r>
              <a:rPr lang="en-US" sz="3200" dirty="0">
                <a:solidFill>
                  <a:schemeClr val="bg1"/>
                </a:solidFill>
              </a:rPr>
              <a:t>Computing meets the criteria</a:t>
            </a:r>
          </a:p>
          <a:p>
            <a:pPr lvl="1"/>
            <a:r>
              <a:rPr lang="en-US" sz="2800" dirty="0">
                <a:solidFill>
                  <a:schemeClr val="bg1"/>
                </a:solidFill>
              </a:rPr>
              <a:t>All we need is power and fiber …</a:t>
            </a:r>
          </a:p>
          <a:p>
            <a:pPr lvl="1"/>
            <a:r>
              <a:rPr lang="en-US" sz="2800" dirty="0">
                <a:solidFill>
                  <a:schemeClr val="bg1"/>
                </a:solidFill>
              </a:rPr>
              <a:t>Most machines can be remotely managed</a:t>
            </a:r>
          </a:p>
          <a:p>
            <a:pPr lvl="2"/>
            <a:r>
              <a:rPr lang="en-US" sz="2400" dirty="0">
                <a:solidFill>
                  <a:schemeClr val="bg1"/>
                </a:solidFill>
              </a:rPr>
              <a:t>Still need hands</a:t>
            </a:r>
          </a:p>
          <a:p>
            <a:r>
              <a:rPr lang="en-US" sz="3200" dirty="0">
                <a:solidFill>
                  <a:schemeClr val="bg1"/>
                </a:solidFill>
              </a:rPr>
              <a:t>Scientific computing specifically</a:t>
            </a:r>
          </a:p>
          <a:p>
            <a:pPr lvl="1"/>
            <a:r>
              <a:rPr lang="en-US" sz="2800" dirty="0">
                <a:solidFill>
                  <a:schemeClr val="bg1"/>
                </a:solidFill>
              </a:rPr>
              <a:t>The bulk of applications are “batch” and have no interactions with humans.</a:t>
            </a:r>
          </a:p>
          <a:p>
            <a:pPr lvl="1"/>
            <a:r>
              <a:rPr lang="en-US" sz="2800" dirty="0">
                <a:solidFill>
                  <a:schemeClr val="bg1"/>
                </a:solidFill>
              </a:rPr>
              <a:t>Users are already used to queueing delays … suspending a job for a bit is not the end of the world.</a:t>
            </a:r>
          </a:p>
          <a:p>
            <a:pPr lvl="1"/>
            <a:r>
              <a:rPr lang="en-US" sz="2800" dirty="0">
                <a:solidFill>
                  <a:schemeClr val="bg1"/>
                </a:solidFill>
              </a:rPr>
              <a:t>Need the ability to stop/start, persist/restart, and migrate. More on this tomorrow. </a:t>
            </a:r>
          </a:p>
        </p:txBody>
      </p:sp>
    </p:spTree>
    <p:extLst>
      <p:ext uri="{BB962C8B-B14F-4D97-AF65-F5344CB8AC3E}">
        <p14:creationId xmlns:p14="http://schemas.microsoft.com/office/powerpoint/2010/main" val="233905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6076C-9B07-4837-8066-46F107AADE14}"/>
              </a:ext>
            </a:extLst>
          </p:cNvPr>
          <p:cNvSpPr>
            <a:spLocks noGrp="1"/>
          </p:cNvSpPr>
          <p:nvPr>
            <p:ph type="ctrTitle"/>
          </p:nvPr>
        </p:nvSpPr>
        <p:spPr>
          <a:xfrm>
            <a:off x="1524000" y="1122363"/>
            <a:ext cx="9144000" cy="1655762"/>
          </a:xfrm>
        </p:spPr>
        <p:txBody>
          <a:bodyPr/>
          <a:lstStyle/>
          <a:p>
            <a:r>
              <a:rPr lang="en-US" dirty="0">
                <a:solidFill>
                  <a:schemeClr val="bg1"/>
                </a:solidFill>
              </a:rPr>
              <a:t>Lancium Compute</a:t>
            </a:r>
          </a:p>
        </p:txBody>
      </p:sp>
      <p:sp>
        <p:nvSpPr>
          <p:cNvPr id="7" name="Subtitle 6">
            <a:extLst>
              <a:ext uri="{FF2B5EF4-FFF2-40B4-BE49-F238E27FC236}">
                <a16:creationId xmlns:a16="http://schemas.microsoft.com/office/drawing/2014/main" id="{79BF0413-D9E5-452E-A588-28E4A7AA4608}"/>
              </a:ext>
            </a:extLst>
          </p:cNvPr>
          <p:cNvSpPr>
            <a:spLocks noGrp="1"/>
          </p:cNvSpPr>
          <p:nvPr>
            <p:ph type="subTitle" idx="1"/>
          </p:nvPr>
        </p:nvSpPr>
        <p:spPr>
          <a:xfrm>
            <a:off x="1523999" y="3602038"/>
            <a:ext cx="9741031" cy="1655762"/>
          </a:xfrm>
        </p:spPr>
        <p: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1" i="0" u="none" strike="noStrike" kern="0" cap="none" spc="0" normalizeH="0" baseline="0" noProof="0" dirty="0">
              <a:ln>
                <a:noFill/>
              </a:ln>
              <a:solidFill>
                <a:schemeClr val="bg1"/>
              </a:solidFill>
              <a:effectLst/>
              <a:uLnTx/>
              <a:uFillTx/>
              <a:latin typeface="Verdana Pro Cond SemiBold" panose="020B0A04030504040204" pitchFamily="34" charset="0"/>
              <a:ea typeface="Verdana" panose="020B0604030504040204" pitchFamily="34" charset="0"/>
              <a:cs typeface="Verdana" panose="020B0604030504040204" pitchFamily="34" charset="0"/>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chemeClr val="bg1"/>
                </a:solidFill>
                <a:effectLst/>
                <a:uLnTx/>
                <a:uFillTx/>
                <a:latin typeface="Verdana Pro Cond SemiBold" panose="020B0A04030504040204" pitchFamily="34" charset="0"/>
                <a:ea typeface="Verdana" panose="020B0604030504040204" pitchFamily="34" charset="0"/>
                <a:cs typeface="Verdana" panose="020B0604030504040204" pitchFamily="34" charset="0"/>
                <a:sym typeface="Arial"/>
              </a:rPr>
              <a:t>Unhook Computation from </a:t>
            </a:r>
            <a:r>
              <a:rPr lang="en-US" b="1" kern="0" dirty="0">
                <a:solidFill>
                  <a:schemeClr val="bg1"/>
                </a:solidFill>
                <a:latin typeface="Verdana Pro Cond SemiBold" panose="020B0A04030504040204" pitchFamily="34" charset="0"/>
                <a:ea typeface="Verdana" panose="020B0604030504040204" pitchFamily="34" charset="0"/>
                <a:cs typeface="Verdana" panose="020B0604030504040204" pitchFamily="34" charset="0"/>
                <a:sym typeface="Arial"/>
              </a:rPr>
              <a:t>fossil </a:t>
            </a:r>
            <a:r>
              <a:rPr kumimoji="0" lang="en-US" sz="2400" b="1" i="0" u="none" strike="noStrike" kern="0" cap="none" spc="0" normalizeH="0" baseline="0" noProof="0" dirty="0">
                <a:ln>
                  <a:noFill/>
                </a:ln>
                <a:solidFill>
                  <a:schemeClr val="bg1"/>
                </a:solidFill>
                <a:effectLst/>
                <a:uLnTx/>
                <a:uFillTx/>
                <a:latin typeface="Verdana Pro Cond SemiBold" panose="020B0A04030504040204" pitchFamily="34" charset="0"/>
                <a:ea typeface="Verdana" panose="020B0604030504040204" pitchFamily="34" charset="0"/>
                <a:cs typeface="Verdana" panose="020B0604030504040204" pitchFamily="34" charset="0"/>
                <a:sym typeface="Arial"/>
              </a:rPr>
              <a:t>fuels by dancing with the grid.</a:t>
            </a:r>
          </a:p>
          <a:p>
            <a:endParaRPr lang="en-US" dirty="0"/>
          </a:p>
        </p:txBody>
      </p:sp>
    </p:spTree>
    <p:extLst>
      <p:ext uri="{BB962C8B-B14F-4D97-AF65-F5344CB8AC3E}">
        <p14:creationId xmlns:p14="http://schemas.microsoft.com/office/powerpoint/2010/main" val="108031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3E6B44-0C17-0B77-6D56-0171B6BCA73D}"/>
              </a:ext>
            </a:extLst>
          </p:cNvPr>
          <p:cNvSpPr>
            <a:spLocks noGrp="1"/>
          </p:cNvSpPr>
          <p:nvPr>
            <p:ph type="title"/>
          </p:nvPr>
        </p:nvSpPr>
        <p:spPr>
          <a:xfrm>
            <a:off x="477720" y="-216594"/>
            <a:ext cx="10972080" cy="1144440"/>
          </a:xfrm>
        </p:spPr>
        <p:txBody>
          <a:bodyPr/>
          <a:lstStyle/>
          <a:p>
            <a:r>
              <a:rPr lang="en-US" dirty="0">
                <a:solidFill>
                  <a:schemeClr val="bg1"/>
                </a:solidFill>
              </a:rPr>
              <a:t>Lancium Compute Offerings</a:t>
            </a:r>
          </a:p>
        </p:txBody>
      </p:sp>
      <p:sp>
        <p:nvSpPr>
          <p:cNvPr id="8" name="TextBox 7">
            <a:extLst>
              <a:ext uri="{FF2B5EF4-FFF2-40B4-BE49-F238E27FC236}">
                <a16:creationId xmlns:a16="http://schemas.microsoft.com/office/drawing/2014/main" id="{D8F8A6F4-54F1-1256-9909-9892D5AF55EB}"/>
              </a:ext>
            </a:extLst>
          </p:cNvPr>
          <p:cNvSpPr txBox="1"/>
          <p:nvPr/>
        </p:nvSpPr>
        <p:spPr>
          <a:xfrm>
            <a:off x="1482051" y="1691698"/>
            <a:ext cx="142699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chemeClr val="bg1"/>
                </a:solidFill>
                <a:effectLst/>
                <a:uLnTx/>
                <a:uFillTx/>
                <a:latin typeface="Arial"/>
                <a:cs typeface="Arial"/>
                <a:sym typeface="Arial"/>
              </a:rPr>
              <a:t>HPC PaaS</a:t>
            </a:r>
          </a:p>
        </p:txBody>
      </p:sp>
      <p:sp>
        <p:nvSpPr>
          <p:cNvPr id="10" name="TextBox 9">
            <a:extLst>
              <a:ext uri="{FF2B5EF4-FFF2-40B4-BE49-F238E27FC236}">
                <a16:creationId xmlns:a16="http://schemas.microsoft.com/office/drawing/2014/main" id="{B0FC88AC-17B4-4DFF-64EF-25EF02C9D221}"/>
              </a:ext>
            </a:extLst>
          </p:cNvPr>
          <p:cNvSpPr txBox="1"/>
          <p:nvPr/>
        </p:nvSpPr>
        <p:spPr>
          <a:xfrm>
            <a:off x="8751296" y="1583976"/>
            <a:ext cx="2736647"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chemeClr val="bg1"/>
                </a:solidFill>
                <a:effectLst/>
                <a:uLnTx/>
                <a:uFillTx/>
                <a:latin typeface="Arial"/>
                <a:cs typeface="Arial"/>
                <a:sym typeface="Arial"/>
              </a:rPr>
              <a:t>Custom HPC System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chemeClr val="bg1"/>
                </a:solidFill>
                <a:effectLst/>
                <a:uLnTx/>
                <a:uFillTx/>
                <a:latin typeface="Arial"/>
                <a:cs typeface="Arial"/>
                <a:sym typeface="Arial"/>
              </a:rPr>
              <a:t>(BYODC)</a:t>
            </a:r>
          </a:p>
        </p:txBody>
      </p:sp>
      <p:sp>
        <p:nvSpPr>
          <p:cNvPr id="12" name="TextBox 11">
            <a:extLst>
              <a:ext uri="{FF2B5EF4-FFF2-40B4-BE49-F238E27FC236}">
                <a16:creationId xmlns:a16="http://schemas.microsoft.com/office/drawing/2014/main" id="{8891C4E4-D7B4-E2B6-6279-27C02BA19066}"/>
              </a:ext>
            </a:extLst>
          </p:cNvPr>
          <p:cNvSpPr txBox="1"/>
          <p:nvPr/>
        </p:nvSpPr>
        <p:spPr>
          <a:xfrm>
            <a:off x="4737302" y="1656942"/>
            <a:ext cx="245291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0" cap="none" spc="0" normalizeH="0" baseline="0" noProof="0" dirty="0">
                <a:ln>
                  <a:noFill/>
                </a:ln>
                <a:solidFill>
                  <a:schemeClr val="bg1"/>
                </a:solidFill>
                <a:effectLst/>
                <a:uLnTx/>
                <a:uFillTx/>
                <a:latin typeface="Arial"/>
                <a:cs typeface="Arial"/>
                <a:sym typeface="Arial"/>
              </a:rPr>
              <a:t>Custom HPC PaaS</a:t>
            </a:r>
          </a:p>
        </p:txBody>
      </p:sp>
      <p:sp>
        <p:nvSpPr>
          <p:cNvPr id="20" name="Rectangle 19">
            <a:extLst>
              <a:ext uri="{FF2B5EF4-FFF2-40B4-BE49-F238E27FC236}">
                <a16:creationId xmlns:a16="http://schemas.microsoft.com/office/drawing/2014/main" id="{9A6594D0-D5DC-1818-C622-7C83781422A3}"/>
              </a:ext>
            </a:extLst>
          </p:cNvPr>
          <p:cNvSpPr/>
          <p:nvPr/>
        </p:nvSpPr>
        <p:spPr>
          <a:xfrm>
            <a:off x="547587" y="2308555"/>
            <a:ext cx="3295922" cy="2966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marR="0" lvl="0" indent="-342900" algn="l" defTabSz="914400" rtl="0" eaLnBrk="1" fontAlgn="auto" latinLnBrk="0" hangingPunct="1">
              <a:lnSpc>
                <a:spcPct val="150000"/>
              </a:lnSpc>
              <a:spcBef>
                <a:spcPts val="1200"/>
              </a:spcBef>
              <a:spcAft>
                <a:spcPts val="0"/>
              </a:spcAft>
              <a:buClr>
                <a:srgbClr val="288CD2">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HPC PaaS Offering</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 Pre-configured HPC Clusters to focus your efforts on HTC and loosely-coupled parallel jobs</a:t>
            </a:r>
          </a:p>
          <a:p>
            <a:pPr marL="342900" marR="0" lvl="0" indent="-342900" algn="l" defTabSz="914400" rtl="0" eaLnBrk="1" fontAlgn="auto" latinLnBrk="0" hangingPunct="1">
              <a:lnSpc>
                <a:spcPct val="150000"/>
              </a:lnSpc>
              <a:spcBef>
                <a:spcPts val="1200"/>
              </a:spcBef>
              <a:spcAft>
                <a:spcPts val="0"/>
              </a:spcAft>
              <a:buClr>
                <a:srgbClr val="288CD2">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Just Bring your Workloads and Data: </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We make it easy to launch your workloads and retrieve the results for analysis</a:t>
            </a:r>
          </a:p>
        </p:txBody>
      </p:sp>
      <p:sp>
        <p:nvSpPr>
          <p:cNvPr id="24" name="Rectangle 23">
            <a:extLst>
              <a:ext uri="{FF2B5EF4-FFF2-40B4-BE49-F238E27FC236}">
                <a16:creationId xmlns:a16="http://schemas.microsoft.com/office/drawing/2014/main" id="{8406333A-6994-11EC-3B37-D2B52A66856A}"/>
              </a:ext>
            </a:extLst>
          </p:cNvPr>
          <p:cNvSpPr/>
          <p:nvPr/>
        </p:nvSpPr>
        <p:spPr>
          <a:xfrm>
            <a:off x="4388992" y="2300929"/>
            <a:ext cx="3414016" cy="2966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marR="0" lvl="0" indent="-342900" algn="l" defTabSz="914400" rtl="0" eaLnBrk="1" fontAlgn="auto" latinLnBrk="0" hangingPunct="1">
              <a:lnSpc>
                <a:spcPct val="150000"/>
              </a:lnSpc>
              <a:spcBef>
                <a:spcPts val="1200"/>
              </a:spcBef>
              <a:spcAft>
                <a:spcPts val="0"/>
              </a:spcAft>
              <a:buClr>
                <a:srgbClr val="288CD2">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Customize HPC PaaS</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 Modify the HW infrastructure of our HPC PaaS to suit your workload needs (and leverage our SW Stack)</a:t>
            </a:r>
          </a:p>
          <a:p>
            <a:pPr marL="342900" marR="0" lvl="0" indent="-342900" algn="l" defTabSz="914400" rtl="0" eaLnBrk="1" fontAlgn="auto" latinLnBrk="0" hangingPunct="1">
              <a:lnSpc>
                <a:spcPct val="150000"/>
              </a:lnSpc>
              <a:spcBef>
                <a:spcPts val="1200"/>
              </a:spcBef>
              <a:spcAft>
                <a:spcPts val="0"/>
              </a:spcAft>
              <a:buClr>
                <a:srgbClr val="288CD2">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Just Bring your Workloads and Data: </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Leverage our state-of-the-art HPC Software Stack to obtain the PaaS benefit on custom HW Config</a:t>
            </a:r>
          </a:p>
        </p:txBody>
      </p:sp>
      <p:sp>
        <p:nvSpPr>
          <p:cNvPr id="26" name="Rectangle 25">
            <a:extLst>
              <a:ext uri="{FF2B5EF4-FFF2-40B4-BE49-F238E27FC236}">
                <a16:creationId xmlns:a16="http://schemas.microsoft.com/office/drawing/2014/main" id="{CEE200E0-9FFB-DE4B-F283-C013EE99625A}"/>
              </a:ext>
            </a:extLst>
          </p:cNvPr>
          <p:cNvSpPr/>
          <p:nvPr/>
        </p:nvSpPr>
        <p:spPr>
          <a:xfrm>
            <a:off x="8098827" y="2325063"/>
            <a:ext cx="3857241" cy="29503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marR="0" lvl="0" indent="-342900" algn="l" defTabSz="914400" rtl="0" eaLnBrk="1" fontAlgn="auto" latinLnBrk="0" hangingPunct="1">
              <a:lnSpc>
                <a:spcPct val="150000"/>
              </a:lnSpc>
              <a:spcBef>
                <a:spcPts val="1200"/>
              </a:spcBef>
              <a:spcAft>
                <a:spcPts val="0"/>
              </a:spcAft>
              <a:buClr>
                <a:srgbClr val="56C08E">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Customize HPC: </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A data center to suit the specific requirements of your HPC environment and business model (HW, SW, cooling, space design etc..)</a:t>
            </a:r>
          </a:p>
          <a:p>
            <a:pPr marL="342900" marR="0" lvl="0" indent="-342900" algn="l" defTabSz="914400" rtl="0" eaLnBrk="1" fontAlgn="auto" latinLnBrk="0" hangingPunct="1">
              <a:lnSpc>
                <a:spcPct val="150000"/>
              </a:lnSpc>
              <a:spcBef>
                <a:spcPts val="1200"/>
              </a:spcBef>
              <a:spcAft>
                <a:spcPts val="0"/>
              </a:spcAft>
              <a:buClr>
                <a:srgbClr val="56C08E">
                  <a:lumMod val="75000"/>
                </a:srgbClr>
              </a:buClr>
              <a:buSzTx/>
              <a:buFont typeface="+mj-lt"/>
              <a:buAutoNum type="arabicPeriod"/>
              <a:tabLst/>
              <a:defRPr/>
            </a:pPr>
            <a:r>
              <a:rPr kumimoji="0" lang="en-US" sz="1400" b="1" i="0" u="none" strike="noStrike" kern="0" cap="none" spc="0" normalizeH="0" baseline="0" noProof="0" dirty="0">
                <a:ln>
                  <a:noFill/>
                </a:ln>
                <a:solidFill>
                  <a:srgbClr val="403F40">
                    <a:lumMod val="50000"/>
                  </a:srgbClr>
                </a:solidFill>
                <a:effectLst/>
                <a:uLnTx/>
                <a:uFillTx/>
                <a:latin typeface="Arial"/>
                <a:ea typeface="+mn-ea"/>
                <a:cs typeface="+mn-cs"/>
                <a:sym typeface="Arial"/>
              </a:rPr>
              <a:t>Carbon-Free Environment</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 Our clean campuses are </a:t>
            </a:r>
            <a:r>
              <a:rPr kumimoji="0" lang="en-US" sz="1400" b="1" i="0" u="none" strike="noStrike" kern="0" cap="none" spc="0" normalizeH="0" baseline="0" noProof="0" dirty="0">
                <a:ln>
                  <a:noFill/>
                </a:ln>
                <a:solidFill>
                  <a:srgbClr val="DFF0FD">
                    <a:lumMod val="50000"/>
                  </a:srgbClr>
                </a:solidFill>
                <a:effectLst/>
                <a:uLnTx/>
                <a:uFillTx/>
                <a:latin typeface="Arial"/>
                <a:ea typeface="+mn-ea"/>
                <a:cs typeface="+mn-cs"/>
                <a:sym typeface="Arial"/>
              </a:rPr>
              <a:t>powered</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 </a:t>
            </a:r>
            <a:r>
              <a:rPr kumimoji="0" lang="en-US" sz="1400" b="1" i="0" u="none" strike="noStrike" kern="0" cap="none" spc="0" normalizeH="0" baseline="0" noProof="0" dirty="0">
                <a:ln>
                  <a:noFill/>
                </a:ln>
                <a:solidFill>
                  <a:srgbClr val="DFF0FD">
                    <a:lumMod val="50000"/>
                  </a:srgbClr>
                </a:solidFill>
                <a:effectLst/>
                <a:uLnTx/>
                <a:uFillTx/>
                <a:latin typeface="Arial"/>
                <a:ea typeface="+mn-ea"/>
                <a:cs typeface="+mn-cs"/>
                <a:sym typeface="Arial"/>
              </a:rPr>
              <a:t>100% by renewable energy</a:t>
            </a:r>
            <a:r>
              <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rPr>
              <a:t> to host and maintain your HPC Infrastructure</a:t>
            </a:r>
          </a:p>
          <a:p>
            <a:pPr marL="342900" marR="0" lvl="0" indent="-342900" algn="l" defTabSz="914400" rtl="0" eaLnBrk="1" fontAlgn="auto" latinLnBrk="0" hangingPunct="1">
              <a:lnSpc>
                <a:spcPct val="150000"/>
              </a:lnSpc>
              <a:spcBef>
                <a:spcPts val="0"/>
              </a:spcBef>
              <a:spcAft>
                <a:spcPts val="0"/>
              </a:spcAft>
              <a:buClr>
                <a:srgbClr val="56C08E">
                  <a:lumMod val="75000"/>
                </a:srgbClr>
              </a:buClr>
              <a:buSzTx/>
              <a:buFont typeface="+mj-lt"/>
              <a:buAutoNum type="arabicPeriod"/>
              <a:tabLst/>
              <a:defRPr/>
            </a:pPr>
            <a:endParaRPr kumimoji="0" lang="en-US" sz="1400" b="0" i="0" u="none" strike="noStrike" kern="0" cap="none" spc="0" normalizeH="0" baseline="0" noProof="0" dirty="0">
              <a:ln>
                <a:noFill/>
              </a:ln>
              <a:solidFill>
                <a:srgbClr val="403F40">
                  <a:lumMod val="50000"/>
                </a:srgbClr>
              </a:solidFill>
              <a:effectLst/>
              <a:uLnTx/>
              <a:uFillTx/>
              <a:latin typeface="Arial"/>
              <a:ea typeface="+mn-ea"/>
              <a:cs typeface="+mn-cs"/>
              <a:sym typeface="Arial"/>
            </a:endParaRPr>
          </a:p>
        </p:txBody>
      </p:sp>
      <p:sp>
        <p:nvSpPr>
          <p:cNvPr id="30" name="TextBox 29">
            <a:extLst>
              <a:ext uri="{FF2B5EF4-FFF2-40B4-BE49-F238E27FC236}">
                <a16:creationId xmlns:a16="http://schemas.microsoft.com/office/drawing/2014/main" id="{05A477FA-97FC-B3DD-5898-7E59785D96D8}"/>
              </a:ext>
            </a:extLst>
          </p:cNvPr>
          <p:cNvSpPr txBox="1"/>
          <p:nvPr/>
        </p:nvSpPr>
        <p:spPr>
          <a:xfrm>
            <a:off x="3202757" y="5511660"/>
            <a:ext cx="8674918"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FFFFFF"/>
                </a:solidFill>
                <a:effectLst/>
                <a:uLnTx/>
                <a:uFillTx/>
                <a:latin typeface="Arial"/>
                <a:cs typeface="Arial"/>
                <a:sym typeface="Arial"/>
              </a:rPr>
              <a:t>300 MW at Ft Stockton, TX, January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FFFFFF"/>
                </a:solidFill>
                <a:effectLst/>
                <a:uLnTx/>
                <a:uFillTx/>
                <a:latin typeface="Arial"/>
                <a:cs typeface="Arial"/>
                <a:sym typeface="Arial"/>
              </a:rPr>
              <a:t>200 MW in Abilene, TX in May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kern="0" dirty="0">
                <a:solidFill>
                  <a:srgbClr val="FFFFFF"/>
                </a:solidFill>
                <a:latin typeface="Arial"/>
                <a:cs typeface="Arial"/>
                <a:sym typeface="Arial"/>
              </a:rPr>
              <a:t>Another 1 GW at Abilene approved.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FFFFFF"/>
                </a:solidFill>
                <a:effectLst/>
                <a:uLnTx/>
                <a:uFillTx/>
                <a:latin typeface="Arial"/>
                <a:cs typeface="Arial"/>
                <a:sym typeface="Arial"/>
              </a:rPr>
              <a:t>Another 1 GW in approval process in Childress, TX.</a:t>
            </a:r>
          </a:p>
        </p:txBody>
      </p:sp>
    </p:spTree>
    <p:extLst>
      <p:ext uri="{BB962C8B-B14F-4D97-AF65-F5344CB8AC3E}">
        <p14:creationId xmlns:p14="http://schemas.microsoft.com/office/powerpoint/2010/main" val="4073758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6"/>
          <p:cNvSpPr txBox="1">
            <a:spLocks noGrp="1"/>
          </p:cNvSpPr>
          <p:nvPr>
            <p:ph type="title" idx="4294967295"/>
          </p:nvPr>
        </p:nvSpPr>
        <p:spPr>
          <a:xfrm>
            <a:off x="366166" y="-351499"/>
            <a:ext cx="10514400" cy="1300200"/>
          </a:xfrm>
          <a:prstGeom prst="rect">
            <a:avLst/>
          </a:prstGeom>
          <a:noFill/>
          <a:ln>
            <a:noFill/>
          </a:ln>
        </p:spPr>
        <p:txBody>
          <a:bodyPr spcFirstLastPara="1" wrap="square" lIns="90000" tIns="45000" rIns="90000" bIns="45000" anchor="ctr" anchorCtr="0">
            <a:noAutofit/>
          </a:bodyPr>
          <a:lstStyle/>
          <a:p>
            <a:pPr marL="0" marR="0" lvl="0" indent="0" algn="ctr" rtl="0">
              <a:lnSpc>
                <a:spcPct val="90000"/>
              </a:lnSpc>
              <a:spcBef>
                <a:spcPts val="0"/>
              </a:spcBef>
              <a:spcAft>
                <a:spcPts val="0"/>
              </a:spcAft>
              <a:buNone/>
            </a:pPr>
            <a:r>
              <a:rPr lang="en-US" sz="4000" i="0" u="none" strike="noStrike" cap="none" dirty="0">
                <a:solidFill>
                  <a:schemeClr val="bg1"/>
                </a:solidFill>
              </a:rPr>
              <a:t>PaaS “run a container” service</a:t>
            </a:r>
            <a:endParaRPr sz="4000" i="0" u="none" strike="noStrike" cap="none" dirty="0">
              <a:solidFill>
                <a:schemeClr val="bg1"/>
              </a:solidFill>
            </a:endParaRPr>
          </a:p>
        </p:txBody>
      </p:sp>
      <p:sp>
        <p:nvSpPr>
          <p:cNvPr id="428" name="Google Shape;428;p6"/>
          <p:cNvSpPr txBox="1">
            <a:spLocks noGrp="1"/>
          </p:cNvSpPr>
          <p:nvPr>
            <p:ph type="body" idx="4294967295"/>
          </p:nvPr>
        </p:nvSpPr>
        <p:spPr>
          <a:xfrm>
            <a:off x="134332" y="588024"/>
            <a:ext cx="11225475" cy="2361131"/>
          </a:xfrm>
          <a:prstGeom prst="rect">
            <a:avLst/>
          </a:prstGeom>
          <a:noFill/>
          <a:ln>
            <a:noFill/>
          </a:ln>
        </p:spPr>
        <p:txBody>
          <a:bodyPr spcFirstLastPara="1" wrap="square" lIns="90000" tIns="45000" rIns="90000" bIns="45000" anchor="t" anchorCtr="0">
            <a:noAutofit/>
          </a:bodyPr>
          <a:lstStyle/>
          <a:p>
            <a:pPr marL="661780" indent="-457200">
              <a:lnSpc>
                <a:spcPct val="120000"/>
              </a:lnSpc>
              <a:spcBef>
                <a:spcPts val="601"/>
              </a:spcBef>
              <a:buClr>
                <a:schemeClr val="bg1"/>
              </a:buClr>
              <a:buSzPts val="1600"/>
            </a:pPr>
            <a:r>
              <a:rPr lang="en-US" sz="2000" i="0" u="none" strike="noStrike" cap="none" dirty="0">
                <a:solidFill>
                  <a:schemeClr val="bg1"/>
                </a:solidFill>
              </a:rPr>
              <a:t>Singularity based.</a:t>
            </a:r>
          </a:p>
          <a:p>
            <a:pPr marL="661780" indent="-457200">
              <a:lnSpc>
                <a:spcPct val="120000"/>
              </a:lnSpc>
              <a:spcBef>
                <a:spcPts val="601"/>
              </a:spcBef>
              <a:buClr>
                <a:schemeClr val="bg1"/>
              </a:buClr>
              <a:buSzPts val="1600"/>
            </a:pPr>
            <a:r>
              <a:rPr lang="en-US" sz="2000" i="0" u="none" strike="noStrike" cap="none" dirty="0">
                <a:solidFill>
                  <a:schemeClr val="bg1"/>
                </a:solidFill>
              </a:rPr>
              <a:t>Users can upload their own images or use provided images.</a:t>
            </a:r>
            <a:endParaRPr sz="2000" i="0" u="none" strike="noStrike" cap="none" dirty="0">
              <a:solidFill>
                <a:schemeClr val="bg1"/>
              </a:solidFill>
            </a:endParaRPr>
          </a:p>
          <a:p>
            <a:pPr marL="1220760" lvl="1" indent="-558980">
              <a:lnSpc>
                <a:spcPct val="120000"/>
              </a:lnSpc>
              <a:spcBef>
                <a:spcPts val="601"/>
              </a:spcBef>
              <a:buClr>
                <a:schemeClr val="bg1"/>
              </a:buClr>
              <a:buSzPts val="1600"/>
              <a:buFont typeface="Calibri"/>
              <a:buChar char="▪"/>
            </a:pPr>
            <a:r>
              <a:rPr lang="en-US" sz="1600" i="0" u="none" strike="noStrike" cap="none" dirty="0">
                <a:solidFill>
                  <a:schemeClr val="bg1"/>
                </a:solidFill>
              </a:rPr>
              <a:t>Users specify the job resource requirements, e.g., 8GB of memory, 8 vCPUs, and the command line to run, files to stage in and out, e.g.,</a:t>
            </a:r>
          </a:p>
          <a:p>
            <a:pPr marL="763560" indent="-558980">
              <a:lnSpc>
                <a:spcPct val="120000"/>
              </a:lnSpc>
              <a:spcBef>
                <a:spcPts val="601"/>
              </a:spcBef>
              <a:buClr>
                <a:schemeClr val="bg1"/>
              </a:buClr>
              <a:buSzPts val="1600"/>
              <a:buFont typeface="Calibri"/>
              <a:buChar char="▪"/>
            </a:pPr>
            <a:r>
              <a:rPr lang="en-US" sz="2000" dirty="0">
                <a:solidFill>
                  <a:schemeClr val="bg1"/>
                </a:solidFill>
              </a:rPr>
              <a:t>CLI, API, browser</a:t>
            </a:r>
          </a:p>
          <a:p>
            <a:pPr marL="763560" indent="-558980">
              <a:lnSpc>
                <a:spcPct val="120000"/>
              </a:lnSpc>
              <a:spcBef>
                <a:spcPts val="601"/>
              </a:spcBef>
              <a:buClr>
                <a:schemeClr val="bg1"/>
              </a:buClr>
              <a:buSzPts val="1600"/>
              <a:buFont typeface="Calibri"/>
              <a:buChar char="▪"/>
            </a:pPr>
            <a:r>
              <a:rPr lang="en-US" sz="2000" i="0" u="none" strike="noStrike" cap="none" dirty="0">
                <a:solidFill>
                  <a:schemeClr val="bg1"/>
                </a:solidFill>
              </a:rPr>
              <a:t>Single node codes and low-degree parallel MPI – currently up to 96 nodes</a:t>
            </a:r>
            <a:endParaRPr sz="2000" i="0" u="none" strike="noStrike" cap="none" dirty="0">
              <a:solidFill>
                <a:schemeClr val="bg1"/>
              </a:solidFill>
            </a:endParaRPr>
          </a:p>
        </p:txBody>
      </p:sp>
      <p:sp>
        <p:nvSpPr>
          <p:cNvPr id="429" name="Google Shape;429;p6"/>
          <p:cNvSpPr/>
          <p:nvPr/>
        </p:nvSpPr>
        <p:spPr>
          <a:xfrm>
            <a:off x="523416" y="3429000"/>
            <a:ext cx="10836391" cy="1774596"/>
          </a:xfrm>
          <a:prstGeom prst="rect">
            <a:avLst/>
          </a:prstGeom>
          <a:solidFill>
            <a:srgbClr val="92D050">
              <a:alpha val="49803"/>
            </a:srgbClr>
          </a:solidFill>
          <a:ln w="9525" cap="flat" cmpd="sng">
            <a:solidFill>
              <a:srgbClr val="000000"/>
            </a:solidFill>
            <a:prstDash val="solid"/>
            <a:round/>
            <a:headEnd type="none" w="sm" len="sm"/>
            <a:tailEnd type="none" w="sm" len="sm"/>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2000" b="0" i="0" u="none" strike="noStrike" cap="none" dirty="0" err="1">
                <a:solidFill>
                  <a:schemeClr val="bg1"/>
                </a:solidFill>
                <a:latin typeface="Calibri"/>
                <a:ea typeface="Calibri"/>
                <a:cs typeface="Calibri"/>
                <a:sym typeface="Calibri"/>
              </a:rPr>
              <a:t>lcli</a:t>
            </a:r>
            <a:r>
              <a:rPr lang="en-US" sz="2000" b="0" i="0" u="none" strike="noStrike" cap="none" dirty="0">
                <a:solidFill>
                  <a:schemeClr val="bg1"/>
                </a:solidFill>
                <a:latin typeface="Calibri"/>
                <a:ea typeface="Calibri"/>
                <a:cs typeface="Calibri"/>
                <a:sym typeface="Calibri"/>
              </a:rPr>
              <a:t> job run  --name "BLAST Tutorial job” --command "</a:t>
            </a:r>
            <a:r>
              <a:rPr lang="en-US" sz="2000" b="0" i="0" u="none" strike="noStrike" cap="none" dirty="0" err="1">
                <a:solidFill>
                  <a:schemeClr val="bg1"/>
                </a:solidFill>
                <a:latin typeface="Calibri"/>
                <a:ea typeface="Calibri"/>
                <a:cs typeface="Calibri"/>
                <a:sym typeface="Calibri"/>
              </a:rPr>
              <a:t>blastp</a:t>
            </a:r>
            <a:r>
              <a:rPr lang="en-US" sz="2000" b="0" i="0" u="none" strike="noStrike" cap="none" dirty="0">
                <a:solidFill>
                  <a:schemeClr val="bg1"/>
                </a:solidFill>
                <a:latin typeface="Calibri"/>
                <a:ea typeface="Calibri"/>
                <a:cs typeface="Calibri"/>
                <a:sym typeface="Calibri"/>
              </a:rPr>
              <a:t> –query \    	</a:t>
            </a:r>
            <a:r>
              <a:rPr lang="en-US" sz="2000" b="0" i="0" u="none" strike="noStrike" cap="none" dirty="0" err="1">
                <a:solidFill>
                  <a:schemeClr val="bg1"/>
                </a:solidFill>
                <a:latin typeface="Calibri"/>
                <a:ea typeface="Calibri"/>
                <a:cs typeface="Calibri"/>
                <a:sym typeface="Calibri"/>
              </a:rPr>
              <a:t>cow_db_small</a:t>
            </a:r>
            <a:r>
              <a:rPr lang="en-US" sz="2000" b="0" i="0" u="none" strike="noStrike" cap="none" dirty="0">
                <a:solidFill>
                  <a:schemeClr val="bg1"/>
                </a:solidFill>
                <a:latin typeface="Calibri"/>
                <a:ea typeface="Calibri"/>
                <a:cs typeface="Calibri"/>
                <a:sym typeface="Calibri"/>
              </a:rPr>
              <a:t>/cow.1000.protein.faa -</a:t>
            </a:r>
            <a:r>
              <a:rPr lang="en-US" sz="2000" b="0" i="0" u="none" strike="noStrike" cap="none" dirty="0" err="1">
                <a:solidFill>
                  <a:schemeClr val="bg1"/>
                </a:solidFill>
                <a:latin typeface="Calibri"/>
                <a:ea typeface="Calibri"/>
                <a:cs typeface="Calibri"/>
                <a:sym typeface="Calibri"/>
              </a:rPr>
              <a:t>db</a:t>
            </a:r>
            <a:r>
              <a:rPr lang="en-US" sz="2000" b="0" i="0" u="none" strike="noStrike" cap="none" dirty="0">
                <a:solidFill>
                  <a:schemeClr val="bg1"/>
                </a:solidFill>
                <a:latin typeface="Calibri"/>
                <a:ea typeface="Calibri"/>
                <a:cs typeface="Calibri"/>
                <a:sym typeface="Calibri"/>
              </a:rPr>
              <a:t> </a:t>
            </a:r>
            <a:r>
              <a:rPr lang="en-US" sz="2000" b="0" i="0" u="none" strike="noStrike" cap="none" dirty="0" err="1">
                <a:solidFill>
                  <a:schemeClr val="bg1"/>
                </a:solidFill>
                <a:latin typeface="Calibri"/>
                <a:ea typeface="Calibri"/>
                <a:cs typeface="Calibri"/>
                <a:sym typeface="Calibri"/>
              </a:rPr>
              <a:t>human_db</a:t>
            </a:r>
            <a:r>
              <a:rPr lang="en-US" sz="2000" b="0" i="0" u="none" strike="noStrike" cap="none" dirty="0">
                <a:solidFill>
                  <a:schemeClr val="bg1"/>
                </a:solidFill>
                <a:latin typeface="Calibri"/>
                <a:ea typeface="Calibri"/>
                <a:cs typeface="Calibri"/>
                <a:sym typeface="Calibri"/>
              </a:rPr>
              <a:t>/human.1.protein.faa –</a:t>
            </a:r>
            <a:r>
              <a:rPr lang="en-US" sz="2000" b="0" i="0" u="none" strike="noStrike" cap="none" dirty="0" err="1">
                <a:solidFill>
                  <a:schemeClr val="bg1"/>
                </a:solidFill>
                <a:latin typeface="Calibri"/>
                <a:ea typeface="Calibri"/>
                <a:cs typeface="Calibri"/>
                <a:sym typeface="Calibri"/>
              </a:rPr>
              <a:t>evalue</a:t>
            </a:r>
            <a:r>
              <a:rPr lang="en-US" sz="2000" b="0" i="0" u="none" strike="noStrike" cap="none" dirty="0">
                <a:solidFill>
                  <a:schemeClr val="bg1"/>
                </a:solidFill>
                <a:latin typeface="Calibri"/>
                <a:ea typeface="Calibri"/>
                <a:cs typeface="Calibri"/>
                <a:sym typeface="Calibri"/>
              </a:rPr>
              <a:t> 1e-5 \</a:t>
            </a:r>
            <a:endParaRPr sz="2000" b="0" i="0" u="none" strike="noStrike" cap="none" dirty="0">
              <a:solidFill>
                <a:schemeClr val="bg1"/>
              </a:solidFill>
              <a:latin typeface="Arial"/>
              <a:ea typeface="Arial"/>
              <a:cs typeface="Arial"/>
              <a:sym typeface="Arial"/>
            </a:endParaRPr>
          </a:p>
          <a:p>
            <a:pPr marL="0" marR="0" lvl="0" indent="0" algn="l" rtl="0">
              <a:lnSpc>
                <a:spcPct val="100000"/>
              </a:lnSpc>
              <a:spcBef>
                <a:spcPts val="1001"/>
              </a:spcBef>
              <a:spcAft>
                <a:spcPts val="0"/>
              </a:spcAft>
              <a:buNone/>
            </a:pPr>
            <a:r>
              <a:rPr lang="en-US" sz="2000" b="0" i="0" u="none" strike="noStrike" cap="none" dirty="0">
                <a:solidFill>
                  <a:schemeClr val="bg1"/>
                </a:solidFill>
                <a:latin typeface="Calibri"/>
                <a:ea typeface="Calibri"/>
                <a:cs typeface="Calibri"/>
                <a:sym typeface="Calibri"/>
              </a:rPr>
              <a:t>	-</a:t>
            </a:r>
            <a:r>
              <a:rPr lang="en-US" sz="2000" b="0" i="0" u="none" strike="noStrike" cap="none" dirty="0" err="1">
                <a:solidFill>
                  <a:schemeClr val="bg1"/>
                </a:solidFill>
                <a:latin typeface="Calibri"/>
                <a:ea typeface="Calibri"/>
                <a:cs typeface="Calibri"/>
                <a:sym typeface="Calibri"/>
              </a:rPr>
              <a:t>max_target_seqs</a:t>
            </a:r>
            <a:r>
              <a:rPr lang="en-US" sz="2000" b="0" i="0" u="none" strike="noStrike" cap="none" dirty="0">
                <a:solidFill>
                  <a:schemeClr val="bg1"/>
                </a:solidFill>
                <a:latin typeface="Calibri"/>
                <a:ea typeface="Calibri"/>
                <a:cs typeface="Calibri"/>
                <a:sym typeface="Calibri"/>
              </a:rPr>
              <a:t> 1 -</a:t>
            </a:r>
            <a:r>
              <a:rPr lang="en-US" sz="2000" b="0" i="0" u="none" strike="noStrike" cap="none" dirty="0" err="1">
                <a:solidFill>
                  <a:schemeClr val="bg1"/>
                </a:solidFill>
                <a:latin typeface="Calibri"/>
                <a:ea typeface="Calibri"/>
                <a:cs typeface="Calibri"/>
                <a:sym typeface="Calibri"/>
              </a:rPr>
              <a:t>num_threads</a:t>
            </a:r>
            <a:r>
              <a:rPr lang="en-US" sz="2000" b="0" i="0" u="none" strike="noStrike" cap="none" dirty="0">
                <a:solidFill>
                  <a:schemeClr val="bg1"/>
                </a:solidFill>
                <a:latin typeface="Calibri"/>
                <a:ea typeface="Calibri"/>
                <a:cs typeface="Calibri"/>
                <a:sym typeface="Calibri"/>
              </a:rPr>
              <a:t> 4" --image </a:t>
            </a:r>
            <a:r>
              <a:rPr lang="en-US" sz="2000" b="0" i="0" u="none" strike="noStrike" cap="none" dirty="0" err="1">
                <a:solidFill>
                  <a:schemeClr val="bg1"/>
                </a:solidFill>
                <a:latin typeface="Calibri"/>
                <a:ea typeface="Calibri"/>
                <a:cs typeface="Calibri"/>
                <a:sym typeface="Calibri"/>
              </a:rPr>
              <a:t>lancium</a:t>
            </a:r>
            <a:r>
              <a:rPr lang="en-US" sz="2000" b="0" i="0" u="none" strike="noStrike" cap="none" dirty="0">
                <a:solidFill>
                  <a:schemeClr val="bg1"/>
                </a:solidFill>
                <a:latin typeface="Calibri"/>
                <a:ea typeface="Calibri"/>
                <a:cs typeface="Calibri"/>
                <a:sym typeface="Calibri"/>
              </a:rPr>
              <a:t>/blast --cores 4 --mem 8 \</a:t>
            </a:r>
            <a:endParaRPr sz="2000" b="0" i="0" u="none" strike="noStrike" cap="none" dirty="0">
              <a:solidFill>
                <a:schemeClr val="bg1"/>
              </a:solidFill>
              <a:latin typeface="Arial"/>
              <a:ea typeface="Arial"/>
              <a:cs typeface="Arial"/>
              <a:sym typeface="Arial"/>
            </a:endParaRPr>
          </a:p>
          <a:p>
            <a:pPr marL="0" marR="0" lvl="0" indent="0" algn="l" rtl="0">
              <a:lnSpc>
                <a:spcPct val="100000"/>
              </a:lnSpc>
              <a:spcBef>
                <a:spcPts val="1001"/>
              </a:spcBef>
              <a:spcAft>
                <a:spcPts val="0"/>
              </a:spcAft>
              <a:buNone/>
            </a:pPr>
            <a:r>
              <a:rPr lang="en-US" sz="2000" b="0" i="0" u="none" strike="noStrike" cap="none" dirty="0">
                <a:solidFill>
                  <a:schemeClr val="bg1"/>
                </a:solidFill>
                <a:latin typeface="Calibri"/>
                <a:ea typeface="Calibri"/>
                <a:cs typeface="Calibri"/>
                <a:sym typeface="Calibri"/>
              </a:rPr>
              <a:t>       	--input-file cow_db_small.tar.gz --input-file human_db.tar.gz</a:t>
            </a:r>
            <a:r>
              <a:rPr lang="en-US" sz="1600" b="0" i="0" u="none" strike="noStrike" cap="none" dirty="0">
                <a:solidFill>
                  <a:schemeClr val="bg1"/>
                </a:solidFill>
                <a:latin typeface="Courier New"/>
                <a:ea typeface="Courier New"/>
                <a:cs typeface="Courier New"/>
                <a:sym typeface="Courier New"/>
              </a:rPr>
              <a:t> </a:t>
            </a:r>
            <a:endParaRPr sz="1600" b="0" i="0" u="none" strike="noStrike" cap="none" dirty="0">
              <a:solidFill>
                <a:schemeClr val="bg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
          <p:cNvSpPr txBox="1">
            <a:spLocks noGrp="1"/>
          </p:cNvSpPr>
          <p:nvPr>
            <p:ph type="title" idx="4294967295"/>
          </p:nvPr>
        </p:nvSpPr>
        <p:spPr>
          <a:xfrm>
            <a:off x="838743" y="-284775"/>
            <a:ext cx="10514520" cy="1324440"/>
          </a:xfrm>
          <a:prstGeom prst="rect">
            <a:avLst/>
          </a:prstGeom>
          <a:noFill/>
          <a:ln>
            <a:noFill/>
          </a:ln>
        </p:spPr>
        <p:txBody>
          <a:bodyPr spcFirstLastPara="1" wrap="square" lIns="90000" tIns="45000" rIns="90000" bIns="45000" anchor="ctr" anchorCtr="0">
            <a:noAutofit/>
          </a:bodyPr>
          <a:lstStyle/>
          <a:p>
            <a:pPr marL="0" marR="0" lvl="0" indent="0" algn="ctr" rtl="0">
              <a:lnSpc>
                <a:spcPct val="90000"/>
              </a:lnSpc>
              <a:spcBef>
                <a:spcPts val="0"/>
              </a:spcBef>
              <a:spcAft>
                <a:spcPts val="0"/>
              </a:spcAft>
              <a:buNone/>
            </a:pPr>
            <a:r>
              <a:rPr lang="en-US" sz="4400" i="0" u="none" strike="noStrike" cap="none" dirty="0" err="1">
                <a:solidFill>
                  <a:schemeClr val="bg1"/>
                </a:solidFill>
              </a:rPr>
              <a:t>Lancium</a:t>
            </a:r>
            <a:r>
              <a:rPr lang="en-US" sz="4400" i="0" u="none" strike="noStrike" cap="none" dirty="0">
                <a:solidFill>
                  <a:schemeClr val="bg1"/>
                </a:solidFill>
              </a:rPr>
              <a:t> Compute Today</a:t>
            </a:r>
            <a:endParaRPr sz="4400" i="0" u="none" strike="noStrike" cap="none" dirty="0">
              <a:solidFill>
                <a:schemeClr val="bg1"/>
              </a:solidFill>
            </a:endParaRPr>
          </a:p>
        </p:txBody>
      </p:sp>
      <p:sp>
        <p:nvSpPr>
          <p:cNvPr id="422" name="Google Shape;422;p5"/>
          <p:cNvSpPr txBox="1">
            <a:spLocks noGrp="1"/>
          </p:cNvSpPr>
          <p:nvPr>
            <p:ph type="body" idx="4294967295"/>
          </p:nvPr>
        </p:nvSpPr>
        <p:spPr>
          <a:xfrm>
            <a:off x="838743" y="1468035"/>
            <a:ext cx="10514400" cy="4350300"/>
          </a:xfrm>
          <a:prstGeom prst="rect">
            <a:avLst/>
          </a:prstGeom>
          <a:noFill/>
          <a:ln>
            <a:noFill/>
          </a:ln>
        </p:spPr>
        <p:txBody>
          <a:bodyPr spcFirstLastPara="1" wrap="square" lIns="90000" tIns="45000" rIns="90000" bIns="45000" anchor="t" anchorCtr="0">
            <a:normAutofit fontScale="92500" lnSpcReduction="20000"/>
          </a:bodyPr>
          <a:lstStyle/>
          <a:p>
            <a:pPr marL="763560" marR="0" lvl="0" indent="-577998" rtl="0">
              <a:lnSpc>
                <a:spcPct val="90000"/>
              </a:lnSpc>
              <a:spcBef>
                <a:spcPts val="0"/>
              </a:spcBef>
              <a:spcAft>
                <a:spcPts val="0"/>
              </a:spcAft>
              <a:buClr>
                <a:schemeClr val="bg1"/>
              </a:buClr>
              <a:buSzPct val="100000"/>
              <a:buFont typeface="Calibri"/>
              <a:buChar char="▪"/>
            </a:pPr>
            <a:r>
              <a:rPr lang="en-US" sz="3300" i="0" u="none" strike="noStrike" cap="none" dirty="0">
                <a:solidFill>
                  <a:schemeClr val="bg1"/>
                </a:solidFill>
              </a:rPr>
              <a:t>Providing ~ 1M vCPU </a:t>
            </a:r>
            <a:r>
              <a:rPr lang="en-US" sz="3300" i="0" u="none" strike="noStrike" cap="none" dirty="0" err="1">
                <a:solidFill>
                  <a:schemeClr val="bg1"/>
                </a:solidFill>
              </a:rPr>
              <a:t>hrs</a:t>
            </a:r>
            <a:r>
              <a:rPr lang="en-US" sz="3300" i="0" u="none" strike="noStrike" cap="none" dirty="0">
                <a:solidFill>
                  <a:schemeClr val="bg1"/>
                </a:solidFill>
              </a:rPr>
              <a:t>/week for Open Science Grid .. 42M+ vCPU hours so far.</a:t>
            </a:r>
            <a:endParaRPr sz="3300" i="0" u="none" strike="noStrike" cap="none" dirty="0">
              <a:solidFill>
                <a:schemeClr val="bg1"/>
              </a:solidFill>
            </a:endParaRPr>
          </a:p>
          <a:p>
            <a:pPr marL="763560" marR="0" lvl="0" indent="-577998" rtl="0">
              <a:lnSpc>
                <a:spcPct val="90000"/>
              </a:lnSpc>
              <a:spcBef>
                <a:spcPts val="3600"/>
              </a:spcBef>
              <a:spcAft>
                <a:spcPts val="0"/>
              </a:spcAft>
              <a:buClr>
                <a:schemeClr val="bg1"/>
              </a:buClr>
              <a:buSzPct val="100000"/>
              <a:buFont typeface="Calibri"/>
              <a:buChar char="▪"/>
            </a:pPr>
            <a:r>
              <a:rPr lang="en-US" sz="3300" u="none" strike="noStrike" cap="none" dirty="0">
                <a:solidFill>
                  <a:schemeClr val="bg1"/>
                </a:solidFill>
              </a:rPr>
              <a:t>Have run CERN/CMS jobs for US CMS.</a:t>
            </a:r>
            <a:endParaRPr sz="2900" u="none" strike="noStrike" cap="none" dirty="0">
              <a:solidFill>
                <a:schemeClr val="bg1"/>
              </a:solidFill>
            </a:endParaRPr>
          </a:p>
          <a:p>
            <a:pPr marL="763560" marR="0" lvl="0" indent="-577998" rtl="0">
              <a:lnSpc>
                <a:spcPct val="90000"/>
              </a:lnSpc>
              <a:spcBef>
                <a:spcPts val="3600"/>
              </a:spcBef>
              <a:spcAft>
                <a:spcPts val="0"/>
              </a:spcAft>
              <a:buClr>
                <a:schemeClr val="bg1"/>
              </a:buClr>
              <a:buSzPct val="100000"/>
              <a:buFont typeface="Calibri"/>
              <a:buChar char="▪"/>
            </a:pPr>
            <a:r>
              <a:rPr lang="en-US" sz="3300" u="none" strike="noStrike" cap="none" dirty="0">
                <a:solidFill>
                  <a:schemeClr val="bg1"/>
                </a:solidFill>
              </a:rPr>
              <a:t>Running low-degree parallel MPI CFD jobs for commercial customer– less than 100 nodes.</a:t>
            </a:r>
          </a:p>
          <a:p>
            <a:pPr marL="763560" marR="0" lvl="0" indent="-577998" rtl="0">
              <a:lnSpc>
                <a:spcPct val="90000"/>
              </a:lnSpc>
              <a:spcBef>
                <a:spcPts val="3600"/>
              </a:spcBef>
              <a:spcAft>
                <a:spcPts val="0"/>
              </a:spcAft>
              <a:buClr>
                <a:schemeClr val="bg1"/>
              </a:buClr>
              <a:buSzPct val="100000"/>
              <a:buFont typeface="Calibri"/>
              <a:buChar char="▪"/>
            </a:pPr>
            <a:r>
              <a:rPr lang="en-US" sz="3300" dirty="0">
                <a:solidFill>
                  <a:schemeClr val="bg1"/>
                </a:solidFill>
              </a:rPr>
              <a:t>Rendering for Grid Markets.</a:t>
            </a:r>
          </a:p>
          <a:p>
            <a:pPr marL="763560" marR="0" lvl="0" indent="-577998" rtl="0">
              <a:lnSpc>
                <a:spcPct val="90000"/>
              </a:lnSpc>
              <a:spcBef>
                <a:spcPts val="3600"/>
              </a:spcBef>
              <a:spcAft>
                <a:spcPts val="0"/>
              </a:spcAft>
              <a:buClr>
                <a:schemeClr val="bg1"/>
              </a:buClr>
              <a:buSzPct val="100000"/>
              <a:buFont typeface="Calibri"/>
              <a:buChar char="▪"/>
            </a:pPr>
            <a:r>
              <a:rPr lang="en-US" sz="3300" u="none" strike="noStrike" cap="none" dirty="0">
                <a:solidFill>
                  <a:schemeClr val="bg1"/>
                </a:solidFill>
              </a:rPr>
              <a:t>Financial &amp; business analytics – essentially ML/AI.</a:t>
            </a:r>
            <a:endParaRPr sz="3300" u="none" strike="noStrike" cap="none" dirty="0">
              <a:solidFill>
                <a:schemeClr val="bg1"/>
              </a:solidFill>
            </a:endParaRPr>
          </a:p>
        </p:txBody>
      </p:sp>
    </p:spTree>
    <p:extLst>
      <p:ext uri="{BB962C8B-B14F-4D97-AF65-F5344CB8AC3E}">
        <p14:creationId xmlns:p14="http://schemas.microsoft.com/office/powerpoint/2010/main" val="287826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2">
                                            <p:txEl>
                                              <p:pRg st="0" end="0"/>
                                            </p:txEl>
                                          </p:spTgt>
                                        </p:tgtEl>
                                        <p:attrNameLst>
                                          <p:attrName>style.visibility</p:attrName>
                                        </p:attrNameLst>
                                      </p:cBhvr>
                                      <p:to>
                                        <p:strVal val="visible"/>
                                      </p:to>
                                    </p:set>
                                    <p:animEffect transition="in" filter="fade">
                                      <p:cBhvr>
                                        <p:cTn id="7" dur="500"/>
                                        <p:tgtEl>
                                          <p:spTgt spid="4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2">
                                            <p:txEl>
                                              <p:pRg st="1" end="1"/>
                                            </p:txEl>
                                          </p:spTgt>
                                        </p:tgtEl>
                                        <p:attrNameLst>
                                          <p:attrName>style.visibility</p:attrName>
                                        </p:attrNameLst>
                                      </p:cBhvr>
                                      <p:to>
                                        <p:strVal val="visible"/>
                                      </p:to>
                                    </p:set>
                                    <p:animEffect transition="in" filter="fade">
                                      <p:cBhvr>
                                        <p:cTn id="12" dur="500"/>
                                        <p:tgtEl>
                                          <p:spTgt spid="4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2">
                                            <p:txEl>
                                              <p:pRg st="2" end="2"/>
                                            </p:txEl>
                                          </p:spTgt>
                                        </p:tgtEl>
                                        <p:attrNameLst>
                                          <p:attrName>style.visibility</p:attrName>
                                        </p:attrNameLst>
                                      </p:cBhvr>
                                      <p:to>
                                        <p:strVal val="visible"/>
                                      </p:to>
                                    </p:set>
                                    <p:animEffect transition="in" filter="fade">
                                      <p:cBhvr>
                                        <p:cTn id="17" dur="500"/>
                                        <p:tgtEl>
                                          <p:spTgt spid="4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22">
                                            <p:txEl>
                                              <p:pRg st="3" end="3"/>
                                            </p:txEl>
                                          </p:spTgt>
                                        </p:tgtEl>
                                        <p:attrNameLst>
                                          <p:attrName>style.visibility</p:attrName>
                                        </p:attrNameLst>
                                      </p:cBhvr>
                                      <p:to>
                                        <p:strVal val="visible"/>
                                      </p:to>
                                    </p:set>
                                    <p:animEffect transition="in" filter="fade">
                                      <p:cBhvr>
                                        <p:cTn id="22" dur="500"/>
                                        <p:tgtEl>
                                          <p:spTgt spid="4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22">
                                            <p:txEl>
                                              <p:pRg st="4" end="4"/>
                                            </p:txEl>
                                          </p:spTgt>
                                        </p:tgtEl>
                                        <p:attrNameLst>
                                          <p:attrName>style.visibility</p:attrName>
                                        </p:attrNameLst>
                                      </p:cBhvr>
                                      <p:to>
                                        <p:strVal val="visible"/>
                                      </p:to>
                                    </p:set>
                                    <p:animEffect transition="in" filter="fade">
                                      <p:cBhvr>
                                        <p:cTn id="27" dur="500"/>
                                        <p:tgtEl>
                                          <p:spTgt spid="4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
          <p:cNvSpPr txBox="1">
            <a:spLocks noGrp="1"/>
          </p:cNvSpPr>
          <p:nvPr>
            <p:ph type="title" idx="4294967295"/>
          </p:nvPr>
        </p:nvSpPr>
        <p:spPr>
          <a:xfrm>
            <a:off x="838743" y="-284775"/>
            <a:ext cx="10514520" cy="1324440"/>
          </a:xfrm>
          <a:prstGeom prst="rect">
            <a:avLst/>
          </a:prstGeom>
          <a:noFill/>
          <a:ln>
            <a:noFill/>
          </a:ln>
        </p:spPr>
        <p:txBody>
          <a:bodyPr spcFirstLastPara="1" wrap="square" lIns="90000" tIns="45000" rIns="90000" bIns="45000" anchor="ctr" anchorCtr="0">
            <a:noAutofit/>
          </a:bodyPr>
          <a:lstStyle/>
          <a:p>
            <a:pPr marL="0" marR="0" lvl="0" indent="0" algn="ctr" rtl="0">
              <a:lnSpc>
                <a:spcPct val="90000"/>
              </a:lnSpc>
              <a:spcBef>
                <a:spcPts val="0"/>
              </a:spcBef>
              <a:spcAft>
                <a:spcPts val="0"/>
              </a:spcAft>
              <a:buNone/>
            </a:pPr>
            <a:r>
              <a:rPr lang="en-US" sz="4400" i="0" u="none" strike="noStrike" cap="none" dirty="0">
                <a:solidFill>
                  <a:schemeClr val="bg1"/>
                </a:solidFill>
              </a:rPr>
              <a:t>OSG/CMS and CVMFS</a:t>
            </a:r>
            <a:endParaRPr sz="4400" i="0" u="none" strike="noStrike" cap="none" dirty="0">
              <a:solidFill>
                <a:schemeClr val="bg1"/>
              </a:solidFill>
            </a:endParaRPr>
          </a:p>
        </p:txBody>
      </p:sp>
      <p:sp>
        <p:nvSpPr>
          <p:cNvPr id="422" name="Google Shape;422;p5"/>
          <p:cNvSpPr txBox="1">
            <a:spLocks noGrp="1"/>
          </p:cNvSpPr>
          <p:nvPr>
            <p:ph type="body" idx="4294967295"/>
          </p:nvPr>
        </p:nvSpPr>
        <p:spPr>
          <a:xfrm>
            <a:off x="838743" y="1468035"/>
            <a:ext cx="10514400" cy="4350300"/>
          </a:xfrm>
          <a:prstGeom prst="rect">
            <a:avLst/>
          </a:prstGeom>
          <a:noFill/>
          <a:ln>
            <a:noFill/>
          </a:ln>
        </p:spPr>
        <p:txBody>
          <a:bodyPr spcFirstLastPara="1" wrap="square" lIns="90000" tIns="45000" rIns="90000" bIns="45000" anchor="t" anchorCtr="0">
            <a:normAutofit lnSpcReduction="10000"/>
          </a:bodyPr>
          <a:lstStyle/>
          <a:p>
            <a:pPr marL="763560" marR="0" lvl="0" indent="-577998" rtl="0">
              <a:lnSpc>
                <a:spcPct val="90000"/>
              </a:lnSpc>
              <a:spcBef>
                <a:spcPts val="0"/>
              </a:spcBef>
              <a:spcAft>
                <a:spcPts val="0"/>
              </a:spcAft>
              <a:buClr>
                <a:schemeClr val="bg1"/>
              </a:buClr>
              <a:buSzPct val="100000"/>
              <a:buFont typeface="Calibri"/>
              <a:buChar char="▪"/>
            </a:pPr>
            <a:r>
              <a:rPr lang="en-US" sz="3300" i="0" u="none" strike="noStrike" cap="none" dirty="0">
                <a:solidFill>
                  <a:schemeClr val="bg1"/>
                </a:solidFill>
              </a:rPr>
              <a:t>To port OSG onto we Lancium Compute we installed Squid and mounted CVMFS on all compute nodes, and then bound it into Singularity container instances.</a:t>
            </a:r>
          </a:p>
          <a:p>
            <a:pPr marL="1220760" lvl="1" indent="-577998">
              <a:spcBef>
                <a:spcPts val="0"/>
              </a:spcBef>
              <a:buClr>
                <a:schemeClr val="bg1"/>
              </a:buClr>
              <a:buSzPct val="100000"/>
              <a:buFont typeface="Calibri"/>
              <a:buChar char="▪"/>
            </a:pPr>
            <a:r>
              <a:rPr lang="en-US" sz="2900" dirty="0">
                <a:solidFill>
                  <a:schemeClr val="bg1"/>
                </a:solidFill>
              </a:rPr>
              <a:t>Initially only a single centralized Squid instance.</a:t>
            </a:r>
          </a:p>
          <a:p>
            <a:pPr marL="1220760" lvl="1" indent="-577998">
              <a:spcBef>
                <a:spcPts val="0"/>
              </a:spcBef>
              <a:buClr>
                <a:schemeClr val="bg1"/>
              </a:buClr>
              <a:buSzPct val="100000"/>
              <a:buFont typeface="Calibri"/>
              <a:buChar char="▪"/>
            </a:pPr>
            <a:r>
              <a:rPr lang="en-US" sz="2900" i="0" u="none" strike="noStrike" cap="none" dirty="0">
                <a:solidFill>
                  <a:schemeClr val="bg1"/>
                </a:solidFill>
              </a:rPr>
              <a:t>Later we went hierarchical with caches on each head node.</a:t>
            </a:r>
          </a:p>
          <a:p>
            <a:pPr marL="1220760" lvl="1" indent="-577998">
              <a:spcBef>
                <a:spcPts val="0"/>
              </a:spcBef>
              <a:buClr>
                <a:schemeClr val="bg1"/>
              </a:buClr>
              <a:buSzPct val="100000"/>
              <a:buFont typeface="Calibri"/>
              <a:buChar char="▪"/>
            </a:pPr>
            <a:r>
              <a:rPr lang="en-US" sz="2900" i="0" u="none" strike="noStrike" cap="none" dirty="0">
                <a:solidFill>
                  <a:schemeClr val="bg1"/>
                </a:solidFill>
              </a:rPr>
              <a:t>Getting CVMFS operational was pretty easy.</a:t>
            </a:r>
          </a:p>
          <a:p>
            <a:pPr marL="763560" marR="0" lvl="0" indent="-577998" rtl="0">
              <a:lnSpc>
                <a:spcPct val="90000"/>
              </a:lnSpc>
              <a:spcBef>
                <a:spcPts val="0"/>
              </a:spcBef>
              <a:spcAft>
                <a:spcPts val="0"/>
              </a:spcAft>
              <a:buClr>
                <a:schemeClr val="bg1"/>
              </a:buClr>
              <a:buSzPct val="100000"/>
              <a:buFont typeface="Calibri"/>
              <a:buChar char="▪"/>
            </a:pPr>
            <a:r>
              <a:rPr lang="en-US" sz="3300" dirty="0">
                <a:solidFill>
                  <a:schemeClr val="bg1"/>
                </a:solidFill>
              </a:rPr>
              <a:t>To support CVMFS we installed Frontier everywhere.</a:t>
            </a:r>
            <a:endParaRPr sz="3300" u="none" strike="noStrike" cap="none" dirty="0">
              <a:solidFill>
                <a:schemeClr val="bg1"/>
              </a:solidFill>
            </a:endParaRPr>
          </a:p>
        </p:txBody>
      </p:sp>
    </p:spTree>
    <p:extLst>
      <p:ext uri="{BB962C8B-B14F-4D97-AF65-F5344CB8AC3E}">
        <p14:creationId xmlns:p14="http://schemas.microsoft.com/office/powerpoint/2010/main" val="4227532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2">
                                            <p:txEl>
                                              <p:pRg st="0" end="0"/>
                                            </p:txEl>
                                          </p:spTgt>
                                        </p:tgtEl>
                                        <p:attrNameLst>
                                          <p:attrName>style.visibility</p:attrName>
                                        </p:attrNameLst>
                                      </p:cBhvr>
                                      <p:to>
                                        <p:strVal val="visible"/>
                                      </p:to>
                                    </p:set>
                                    <p:animEffect transition="in" filter="fade">
                                      <p:cBhvr>
                                        <p:cTn id="7" dur="500"/>
                                        <p:tgtEl>
                                          <p:spTgt spid="4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2">
                                            <p:txEl>
                                              <p:pRg st="1" end="1"/>
                                            </p:txEl>
                                          </p:spTgt>
                                        </p:tgtEl>
                                        <p:attrNameLst>
                                          <p:attrName>style.visibility</p:attrName>
                                        </p:attrNameLst>
                                      </p:cBhvr>
                                      <p:to>
                                        <p:strVal val="visible"/>
                                      </p:to>
                                    </p:set>
                                    <p:animEffect transition="in" filter="fade">
                                      <p:cBhvr>
                                        <p:cTn id="12" dur="500"/>
                                        <p:tgtEl>
                                          <p:spTgt spid="4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2">
                                            <p:txEl>
                                              <p:pRg st="2" end="2"/>
                                            </p:txEl>
                                          </p:spTgt>
                                        </p:tgtEl>
                                        <p:attrNameLst>
                                          <p:attrName>style.visibility</p:attrName>
                                        </p:attrNameLst>
                                      </p:cBhvr>
                                      <p:to>
                                        <p:strVal val="visible"/>
                                      </p:to>
                                    </p:set>
                                    <p:animEffect transition="in" filter="fade">
                                      <p:cBhvr>
                                        <p:cTn id="17" dur="500"/>
                                        <p:tgtEl>
                                          <p:spTgt spid="4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22">
                                            <p:txEl>
                                              <p:pRg st="3" end="3"/>
                                            </p:txEl>
                                          </p:spTgt>
                                        </p:tgtEl>
                                        <p:attrNameLst>
                                          <p:attrName>style.visibility</p:attrName>
                                        </p:attrNameLst>
                                      </p:cBhvr>
                                      <p:to>
                                        <p:strVal val="visible"/>
                                      </p:to>
                                    </p:set>
                                    <p:animEffect transition="in" filter="fade">
                                      <p:cBhvr>
                                        <p:cTn id="22" dur="500"/>
                                        <p:tgtEl>
                                          <p:spTgt spid="4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22">
                                            <p:txEl>
                                              <p:pRg st="4" end="4"/>
                                            </p:txEl>
                                          </p:spTgt>
                                        </p:tgtEl>
                                        <p:attrNameLst>
                                          <p:attrName>style.visibility</p:attrName>
                                        </p:attrNameLst>
                                      </p:cBhvr>
                                      <p:to>
                                        <p:strVal val="visible"/>
                                      </p:to>
                                    </p:set>
                                    <p:animEffect transition="in" filter="fade">
                                      <p:cBhvr>
                                        <p:cTn id="27" dur="500"/>
                                        <p:tgtEl>
                                          <p:spTgt spid="4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30AE72-3FC1-44A6-8E9F-14E3CE3266D2}"/>
              </a:ext>
            </a:extLst>
          </p:cNvPr>
          <p:cNvSpPr>
            <a:spLocks noGrp="1"/>
          </p:cNvSpPr>
          <p:nvPr>
            <p:ph type="ctrTitle"/>
          </p:nvPr>
        </p:nvSpPr>
        <p:spPr/>
        <p:txBody>
          <a:bodyPr/>
          <a:lstStyle/>
          <a:p>
            <a:r>
              <a:rPr lang="en-US" dirty="0">
                <a:solidFill>
                  <a:schemeClr val="bg1"/>
                </a:solidFill>
              </a:rPr>
              <a:t>Conclusion</a:t>
            </a:r>
          </a:p>
        </p:txBody>
      </p:sp>
      <p:sp>
        <p:nvSpPr>
          <p:cNvPr id="6" name="Subtitle 5">
            <a:extLst>
              <a:ext uri="{FF2B5EF4-FFF2-40B4-BE49-F238E27FC236}">
                <a16:creationId xmlns:a16="http://schemas.microsoft.com/office/drawing/2014/main" id="{F5B0BEA0-BE9D-477E-884C-35256151BD9F}"/>
              </a:ext>
            </a:extLst>
          </p:cNvPr>
          <p:cNvSpPr>
            <a:spLocks noGrp="1"/>
          </p:cNvSpPr>
          <p:nvPr>
            <p:ph type="subTitle" idx="1"/>
          </p:nvPr>
        </p:nvSpPr>
        <p:spPr/>
        <p:txBody>
          <a:bodyPr/>
          <a:lstStyle/>
          <a:p>
            <a:endParaRPr lang="en-US" sz="3200" dirty="0">
              <a:solidFill>
                <a:schemeClr val="bg1"/>
              </a:solidFill>
            </a:endParaRPr>
          </a:p>
        </p:txBody>
      </p:sp>
    </p:spTree>
    <p:extLst>
      <p:ext uri="{BB962C8B-B14F-4D97-AF65-F5344CB8AC3E}">
        <p14:creationId xmlns:p14="http://schemas.microsoft.com/office/powerpoint/2010/main" val="1000191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FF49F6-156B-4E19-90F1-4A58CF828BEA}"/>
              </a:ext>
            </a:extLst>
          </p:cNvPr>
          <p:cNvSpPr>
            <a:spLocks noGrp="1"/>
          </p:cNvSpPr>
          <p:nvPr>
            <p:ph type="title"/>
          </p:nvPr>
        </p:nvSpPr>
        <p:spPr>
          <a:xfrm>
            <a:off x="388375" y="-42828"/>
            <a:ext cx="11035837" cy="565491"/>
          </a:xfrm>
        </p:spPr>
        <p:txBody>
          <a:bodyPr>
            <a:normAutofit/>
          </a:bodyPr>
          <a:lstStyle/>
          <a:p>
            <a:r>
              <a:rPr lang="en-US" dirty="0">
                <a:solidFill>
                  <a:schemeClr val="bg1"/>
                </a:solidFill>
              </a:rPr>
              <a:t>Our vision is to build geographically dispersed data centers.</a:t>
            </a:r>
          </a:p>
        </p:txBody>
      </p:sp>
      <p:sp>
        <p:nvSpPr>
          <p:cNvPr id="9" name="Text Placeholder 8">
            <a:extLst>
              <a:ext uri="{FF2B5EF4-FFF2-40B4-BE49-F238E27FC236}">
                <a16:creationId xmlns:a16="http://schemas.microsoft.com/office/drawing/2014/main" id="{0E5DDD70-2F76-4A51-AEA7-367FAB11648A}"/>
              </a:ext>
            </a:extLst>
          </p:cNvPr>
          <p:cNvSpPr>
            <a:spLocks noGrp="1"/>
          </p:cNvSpPr>
          <p:nvPr>
            <p:ph type="body" sz="half" idx="2"/>
          </p:nvPr>
        </p:nvSpPr>
        <p:spPr>
          <a:xfrm>
            <a:off x="524714" y="1266681"/>
            <a:ext cx="3932237" cy="4705856"/>
          </a:xfrm>
        </p:spPr>
        <p:txBody>
          <a:bodyPr>
            <a:normAutofit/>
          </a:bodyPr>
          <a:lstStyle/>
          <a:p>
            <a:pPr marL="285750" indent="-285750">
              <a:buFont typeface="Arial" panose="020B0604020202020204" pitchFamily="34" charset="0"/>
              <a:buChar char="•"/>
            </a:pPr>
            <a:r>
              <a:rPr lang="en-US" sz="2000" dirty="0">
                <a:solidFill>
                  <a:schemeClr val="bg1"/>
                </a:solidFill>
              </a:rPr>
              <a:t>In the “wind belt”. </a:t>
            </a:r>
          </a:p>
          <a:p>
            <a:pPr marL="285750" indent="-285750">
              <a:buFont typeface="Arial" panose="020B0604020202020204" pitchFamily="34" charset="0"/>
              <a:buChar char="•"/>
            </a:pPr>
            <a:r>
              <a:rPr lang="en-US" sz="2000" dirty="0">
                <a:solidFill>
                  <a:schemeClr val="bg1"/>
                </a:solidFill>
              </a:rPr>
              <a:t>When the wind does not blow in Texas, we’ll migrate north to the Dakota’s, or somewhere else where the wind is blowing, the sun is shining, and the electricity is cheap and carbon-neutral.</a:t>
            </a:r>
          </a:p>
          <a:p>
            <a:pPr marL="285750" indent="-285750">
              <a:buFont typeface="Arial" panose="020B0604020202020204" pitchFamily="34" charset="0"/>
              <a:buChar char="•"/>
            </a:pPr>
            <a:r>
              <a:rPr lang="en-US" sz="2000" dirty="0">
                <a:solidFill>
                  <a:schemeClr val="bg1"/>
                </a:solidFill>
              </a:rPr>
              <a:t>Further, with decent forecasting we can begin migrations before the power levels shift, particularly with jobs that are being scheduled for the first time.</a:t>
            </a:r>
          </a:p>
          <a:p>
            <a:endParaRPr lang="en-US" dirty="0"/>
          </a:p>
        </p:txBody>
      </p:sp>
      <p:grpSp>
        <p:nvGrpSpPr>
          <p:cNvPr id="11" name="Group 10">
            <a:extLst>
              <a:ext uri="{FF2B5EF4-FFF2-40B4-BE49-F238E27FC236}">
                <a16:creationId xmlns:a16="http://schemas.microsoft.com/office/drawing/2014/main" id="{98855656-58D6-47BC-9891-F2F1AE5F24F2}"/>
              </a:ext>
            </a:extLst>
          </p:cNvPr>
          <p:cNvGrpSpPr/>
          <p:nvPr/>
        </p:nvGrpSpPr>
        <p:grpSpPr>
          <a:xfrm>
            <a:off x="4916521" y="607317"/>
            <a:ext cx="6827804" cy="5262465"/>
            <a:chOff x="1887571" y="1474236"/>
            <a:chExt cx="6827804" cy="5262465"/>
          </a:xfrm>
        </p:grpSpPr>
        <p:grpSp>
          <p:nvGrpSpPr>
            <p:cNvPr id="10" name="Group 9">
              <a:extLst>
                <a:ext uri="{FF2B5EF4-FFF2-40B4-BE49-F238E27FC236}">
                  <a16:creationId xmlns:a16="http://schemas.microsoft.com/office/drawing/2014/main" id="{D1CF6FC2-A5C8-4840-8B7F-E0486ECDA997}"/>
                </a:ext>
              </a:extLst>
            </p:cNvPr>
            <p:cNvGrpSpPr/>
            <p:nvPr/>
          </p:nvGrpSpPr>
          <p:grpSpPr>
            <a:xfrm>
              <a:off x="1887571" y="1474236"/>
              <a:ext cx="6827804" cy="5262465"/>
              <a:chOff x="1887571" y="1474236"/>
              <a:chExt cx="6827804" cy="5262465"/>
            </a:xfrm>
          </p:grpSpPr>
          <p:pic>
            <p:nvPicPr>
              <p:cNvPr id="1026" name="Picture 2">
                <a:extLst>
                  <a:ext uri="{FF2B5EF4-FFF2-40B4-BE49-F238E27FC236}">
                    <a16:creationId xmlns:a16="http://schemas.microsoft.com/office/drawing/2014/main" id="{54AE992B-5965-44AF-9F93-070732E11F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7571" y="1474236"/>
                <a:ext cx="6827804" cy="5262465"/>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822ABB69-8862-4DEA-AECC-622755CF2984}"/>
                  </a:ext>
                </a:extLst>
              </p:cNvPr>
              <p:cNvSpPr/>
              <p:nvPr/>
            </p:nvSpPr>
            <p:spPr>
              <a:xfrm>
                <a:off x="4486275" y="2333625"/>
                <a:ext cx="1009650" cy="2495550"/>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5B7F10E3-6632-4F53-B731-843EE5ED0A1B}"/>
                </a:ext>
              </a:extLst>
            </p:cNvPr>
            <p:cNvSpPr txBox="1"/>
            <p:nvPr/>
          </p:nvSpPr>
          <p:spPr>
            <a:xfrm>
              <a:off x="5955495" y="1964293"/>
              <a:ext cx="2300310" cy="369332"/>
            </a:xfrm>
            <a:prstGeom prst="rect">
              <a:avLst/>
            </a:prstGeom>
            <a:noFill/>
          </p:spPr>
          <p:txBody>
            <a:bodyPr wrap="none" rtlCol="0">
              <a:spAutoFit/>
            </a:bodyPr>
            <a:lstStyle/>
            <a:p>
              <a:r>
                <a:rPr lang="en-US" dirty="0"/>
                <a:t>Great Plains wind belt.</a:t>
              </a:r>
            </a:p>
          </p:txBody>
        </p:sp>
        <p:cxnSp>
          <p:nvCxnSpPr>
            <p:cNvPr id="6" name="Straight Arrow Connector 5">
              <a:extLst>
                <a:ext uri="{FF2B5EF4-FFF2-40B4-BE49-F238E27FC236}">
                  <a16:creationId xmlns:a16="http://schemas.microsoft.com/office/drawing/2014/main" id="{BAA04B90-F866-4A11-8334-E4063F9D705D}"/>
                </a:ext>
              </a:extLst>
            </p:cNvPr>
            <p:cNvCxnSpPr>
              <a:endCxn id="2" idx="7"/>
            </p:cNvCxnSpPr>
            <p:nvPr/>
          </p:nvCxnSpPr>
          <p:spPr>
            <a:xfrm flipH="1">
              <a:off x="5348065" y="2133600"/>
              <a:ext cx="607430" cy="565490"/>
            </a:xfrm>
            <a:prstGeom prst="straightConnector1">
              <a:avLst/>
            </a:prstGeom>
            <a:ln w="107950">
              <a:headEnd w="lg" len="lg"/>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5958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p:cNvSpPr>
          <p:nvPr>
            <p:ph type="title"/>
          </p:nvPr>
        </p:nvSpPr>
        <p:spPr>
          <a:xfrm>
            <a:off x="395640" y="-225720"/>
            <a:ext cx="10972080" cy="1144440"/>
          </a:xfrm>
          <a:prstGeom prst="rect">
            <a:avLst/>
          </a:prstGeom>
          <a:noFill/>
          <a:ln w="0">
            <a:noFill/>
          </a:ln>
        </p:spPr>
        <p:txBody>
          <a:bodyPr lIns="0" tIns="0" rIns="0" bIns="0" anchor="ctr">
            <a:noAutofit/>
          </a:bodyPr>
          <a:lstStyle/>
          <a:p>
            <a:pPr>
              <a:lnSpc>
                <a:spcPct val="90000"/>
              </a:lnSpc>
            </a:pPr>
            <a:r>
              <a:rPr lang="en-US" sz="4400" b="0" strike="noStrike" spc="-1">
                <a:solidFill>
                  <a:srgbClr val="FFFFFF"/>
                </a:solidFill>
                <a:latin typeface="Arial"/>
                <a:ea typeface="DejaVu Sans"/>
              </a:rPr>
              <a:t>Agenda</a:t>
            </a:r>
            <a:endParaRPr lang="en-US" sz="4400" b="0" strike="noStrike" spc="-1">
              <a:solidFill>
                <a:srgbClr val="000000"/>
              </a:solidFill>
              <a:latin typeface="Arial"/>
            </a:endParaRPr>
          </a:p>
        </p:txBody>
      </p:sp>
      <p:sp>
        <p:nvSpPr>
          <p:cNvPr id="215" name="PlaceHolder 2"/>
          <p:cNvSpPr>
            <a:spLocks noGrp="1"/>
          </p:cNvSpPr>
          <p:nvPr>
            <p:ph/>
          </p:nvPr>
        </p:nvSpPr>
        <p:spPr>
          <a:xfrm>
            <a:off x="609480" y="1604520"/>
            <a:ext cx="10972080" cy="3976920"/>
          </a:xfrm>
          <a:prstGeom prst="rect">
            <a:avLst/>
          </a:prstGeom>
          <a:noFill/>
          <a:ln w="0">
            <a:noFill/>
          </a:ln>
        </p:spPr>
        <p:txBody>
          <a:bodyPr lIns="0" tIns="0" rIns="0" bIns="0" anchor="t">
            <a:noAutofit/>
          </a:bodyPr>
          <a:lstStyle/>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The message</a:t>
            </a:r>
            <a:endParaRPr lang="en-US" sz="28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The renewable transformation of the Texas electricity markets</a:t>
            </a: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The challenges of renewable power</a:t>
            </a:r>
          </a:p>
          <a:p>
            <a:pPr marL="228600" indent="-228600">
              <a:lnSpc>
                <a:spcPct val="90000"/>
              </a:lnSpc>
              <a:spcBef>
                <a:spcPts val="1001"/>
              </a:spcBef>
              <a:buClr>
                <a:srgbClr val="FFFFFF"/>
              </a:buClr>
              <a:buFont typeface="Arial"/>
              <a:buChar char="•"/>
            </a:pPr>
            <a:r>
              <a:rPr lang="en-US" spc="-1" dirty="0">
                <a:solidFill>
                  <a:srgbClr val="FFFFFF"/>
                </a:solidFill>
                <a:latin typeface="Arial"/>
                <a:ea typeface="DejaVu Sans"/>
              </a:rPr>
              <a:t>Addressing the challenges</a:t>
            </a:r>
            <a:endParaRPr lang="en-US" sz="28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Lancium</a:t>
            </a:r>
          </a:p>
          <a:p>
            <a:pPr marL="228600" indent="-228600">
              <a:lnSpc>
                <a:spcPct val="90000"/>
              </a:lnSpc>
              <a:spcBef>
                <a:spcPts val="1001"/>
              </a:spcBef>
              <a:buClr>
                <a:srgbClr val="FFFFFF"/>
              </a:buClr>
              <a:buFont typeface="Arial"/>
              <a:buChar char="•"/>
            </a:pPr>
            <a:r>
              <a:rPr lang="en-US" spc="-1" dirty="0">
                <a:solidFill>
                  <a:srgbClr val="FFFFFF"/>
                </a:solidFill>
                <a:latin typeface="Arial"/>
                <a:ea typeface="DejaVu Sans"/>
              </a:rPr>
              <a:t>OSG/CMS and CVMFS</a:t>
            </a:r>
            <a:r>
              <a:rPr lang="en-US" sz="2800" b="0" strike="noStrike" spc="-1" dirty="0">
                <a:solidFill>
                  <a:srgbClr val="FFFFFF"/>
                </a:solidFill>
                <a:latin typeface="Arial"/>
                <a:ea typeface="DejaVu Sans"/>
              </a:rPr>
              <a:t> </a:t>
            </a:r>
            <a:endParaRPr lang="en-US" sz="2800" b="0" strike="noStrike" spc="-1" dirty="0">
              <a:solidFill>
                <a:srgbClr val="000000"/>
              </a:solidFill>
              <a:latin typeface="Arial"/>
            </a:endParaRPr>
          </a:p>
        </p:txBody>
      </p:sp>
    </p:spTree>
  </p:cSld>
  <p:clrMapOvr>
    <a:masterClrMapping/>
  </p:clrMapOvr>
  <p:transition spd="slow">
    <p:fad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2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2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2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30AE72-3FC1-44A6-8E9F-14E3CE3266D2}"/>
              </a:ext>
            </a:extLst>
          </p:cNvPr>
          <p:cNvSpPr>
            <a:spLocks noGrp="1"/>
          </p:cNvSpPr>
          <p:nvPr>
            <p:ph type="ctrTitle"/>
          </p:nvPr>
        </p:nvSpPr>
        <p:spPr>
          <a:xfrm>
            <a:off x="1524000" y="3138715"/>
            <a:ext cx="9144000" cy="2387600"/>
          </a:xfrm>
        </p:spPr>
        <p:txBody>
          <a:bodyPr/>
          <a:lstStyle/>
          <a:p>
            <a:r>
              <a:rPr lang="en-US" dirty="0">
                <a:solidFill>
                  <a:schemeClr val="bg1"/>
                </a:solidFill>
              </a:rPr>
              <a:t>END</a:t>
            </a:r>
          </a:p>
        </p:txBody>
      </p:sp>
      <p:sp>
        <p:nvSpPr>
          <p:cNvPr id="6" name="Subtitle 5">
            <a:extLst>
              <a:ext uri="{FF2B5EF4-FFF2-40B4-BE49-F238E27FC236}">
                <a16:creationId xmlns:a16="http://schemas.microsoft.com/office/drawing/2014/main" id="{F5B0BEA0-BE9D-477E-884C-35256151BD9F}"/>
              </a:ext>
            </a:extLst>
          </p:cNvPr>
          <p:cNvSpPr>
            <a:spLocks noGrp="1"/>
          </p:cNvSpPr>
          <p:nvPr>
            <p:ph type="subTitle" idx="1"/>
          </p:nvPr>
        </p:nvSpPr>
        <p:spPr>
          <a:xfrm>
            <a:off x="1524000" y="1263192"/>
            <a:ext cx="9144000" cy="3384222"/>
          </a:xfrm>
        </p:spPr>
        <p:txBody>
          <a:bodyPr/>
          <a:lstStyle/>
          <a:p>
            <a:pPr algn="l"/>
            <a:r>
              <a:rPr lang="en-US" sz="2000" b="0" i="0" dirty="0">
                <a:solidFill>
                  <a:schemeClr val="bg1"/>
                </a:solidFill>
                <a:effectLst/>
                <a:latin typeface="Slack-Lato"/>
              </a:rPr>
              <a:t>I believe we are at the beginning of a new industrial revolution; just as oil, gas and coal replaced water and animal power as the power sources of industry, wind and solar will gradually yet surely replace oil and gas as the primary power source. </a:t>
            </a:r>
          </a:p>
          <a:p>
            <a:pPr algn="l"/>
            <a:r>
              <a:rPr lang="en-US" sz="2000" b="0" i="0" dirty="0">
                <a:solidFill>
                  <a:schemeClr val="bg1"/>
                </a:solidFill>
                <a:effectLst/>
                <a:latin typeface="Slack-Lato"/>
              </a:rPr>
              <a:t>And just as in the first industrial revolution, it is the efficiency of the new technology that is the main driver in the transition. While it is true that it is in our collective best interest to turn away from carbon-emitting energies, it is the fact that electricity is simply cheaper when generated from renewables that is securing a carbon-free, or carbon-reduced, future.</a:t>
            </a:r>
            <a:endParaRPr lang="en-US" sz="2800" dirty="0">
              <a:solidFill>
                <a:schemeClr val="bg1"/>
              </a:solidFill>
            </a:endParaRPr>
          </a:p>
          <a:p>
            <a:r>
              <a:rPr lang="en-US" dirty="0" err="1">
                <a:solidFill>
                  <a:schemeClr val="bg1"/>
                </a:solidFill>
              </a:rPr>
              <a:t>Lancium</a:t>
            </a:r>
            <a:r>
              <a:rPr lang="en-US" dirty="0">
                <a:solidFill>
                  <a:schemeClr val="bg1"/>
                </a:solidFill>
              </a:rPr>
              <a:t> is at the center of this transformation.</a:t>
            </a:r>
          </a:p>
        </p:txBody>
      </p:sp>
    </p:spTree>
    <p:extLst>
      <p:ext uri="{BB962C8B-B14F-4D97-AF65-F5344CB8AC3E}">
        <p14:creationId xmlns:p14="http://schemas.microsoft.com/office/powerpoint/2010/main" val="224103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F5B21-35F7-D04F-9DFC-339E33245D94}"/>
              </a:ext>
            </a:extLst>
          </p:cNvPr>
          <p:cNvSpPr>
            <a:spLocks noGrp="1"/>
          </p:cNvSpPr>
          <p:nvPr>
            <p:ph type="title"/>
          </p:nvPr>
        </p:nvSpPr>
        <p:spPr>
          <a:xfrm>
            <a:off x="361002" y="131760"/>
            <a:ext cx="10972080" cy="484466"/>
          </a:xfrm>
        </p:spPr>
        <p:txBody>
          <a:bodyPr/>
          <a:lstStyle/>
          <a:p>
            <a:r>
              <a:rPr lang="en-US" dirty="0">
                <a:solidFill>
                  <a:schemeClr val="bg1"/>
                </a:solidFill>
              </a:rPr>
              <a:t>Texas West Load Zone</a:t>
            </a:r>
          </a:p>
        </p:txBody>
      </p:sp>
      <p:pic>
        <p:nvPicPr>
          <p:cNvPr id="5" name="Content Placeholder 4" descr="Graphical user interface, application&#10;&#10;Description automatically generated">
            <a:extLst>
              <a:ext uri="{FF2B5EF4-FFF2-40B4-BE49-F238E27FC236}">
                <a16:creationId xmlns:a16="http://schemas.microsoft.com/office/drawing/2014/main" id="{E97973EF-D864-B0DA-FDA3-D0C2755ACA67}"/>
              </a:ext>
            </a:extLst>
          </p:cNvPr>
          <p:cNvPicPr>
            <a:picLocks noGrp="1" noChangeAspect="1"/>
          </p:cNvPicPr>
          <p:nvPr>
            <p:ph/>
          </p:nvPr>
        </p:nvPicPr>
        <p:blipFill>
          <a:blip r:embed="rId2">
            <a:extLst>
              <a:ext uri="{28A0092B-C50C-407E-A947-70E740481C1C}">
                <a14:useLocalDpi xmlns:a14="http://schemas.microsoft.com/office/drawing/2010/main" val="0"/>
              </a:ext>
            </a:extLst>
          </a:blip>
          <a:stretch>
            <a:fillRect/>
          </a:stretch>
        </p:blipFill>
        <p:spPr>
          <a:xfrm>
            <a:off x="1467981" y="1113597"/>
            <a:ext cx="9256038" cy="4885289"/>
          </a:xfrm>
        </p:spPr>
      </p:pic>
      <p:grpSp>
        <p:nvGrpSpPr>
          <p:cNvPr id="14" name="Group 13">
            <a:extLst>
              <a:ext uri="{FF2B5EF4-FFF2-40B4-BE49-F238E27FC236}">
                <a16:creationId xmlns:a16="http://schemas.microsoft.com/office/drawing/2014/main" id="{80165B5D-BAD7-1AFD-E86D-BB93BABB89D0}"/>
              </a:ext>
            </a:extLst>
          </p:cNvPr>
          <p:cNvGrpSpPr/>
          <p:nvPr/>
        </p:nvGrpSpPr>
        <p:grpSpPr>
          <a:xfrm>
            <a:off x="1876603" y="1523999"/>
            <a:ext cx="8210093" cy="3952875"/>
            <a:chOff x="1876603" y="1523999"/>
            <a:chExt cx="8210093" cy="3952875"/>
          </a:xfrm>
        </p:grpSpPr>
        <p:sp>
          <p:nvSpPr>
            <p:cNvPr id="6" name="Rectangle 5">
              <a:extLst>
                <a:ext uri="{FF2B5EF4-FFF2-40B4-BE49-F238E27FC236}">
                  <a16:creationId xmlns:a16="http://schemas.microsoft.com/office/drawing/2014/main" id="{C6350AF2-5A99-7AA4-AE28-4D46E377FEF7}"/>
                </a:ext>
              </a:extLst>
            </p:cNvPr>
            <p:cNvSpPr/>
            <p:nvPr/>
          </p:nvSpPr>
          <p:spPr>
            <a:xfrm>
              <a:off x="1876603" y="1523999"/>
              <a:ext cx="1232452" cy="3952875"/>
            </a:xfrm>
            <a:prstGeom prst="rect">
              <a:avLst/>
            </a:prstGeom>
            <a:solidFill>
              <a:schemeClr val="accent5">
                <a:lumMod val="60000"/>
                <a:lumOff val="40000"/>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Negative Prices</a:t>
              </a:r>
            </a:p>
          </p:txBody>
        </p:sp>
        <p:cxnSp>
          <p:nvCxnSpPr>
            <p:cNvPr id="8" name="Straight Arrow Connector 7">
              <a:extLst>
                <a:ext uri="{FF2B5EF4-FFF2-40B4-BE49-F238E27FC236}">
                  <a16:creationId xmlns:a16="http://schemas.microsoft.com/office/drawing/2014/main" id="{1513648C-D5FC-C8F3-0975-C21F22A26375}"/>
                </a:ext>
              </a:extLst>
            </p:cNvPr>
            <p:cNvCxnSpPr/>
            <p:nvPr/>
          </p:nvCxnSpPr>
          <p:spPr>
            <a:xfrm>
              <a:off x="7870371" y="3795032"/>
              <a:ext cx="996043" cy="1643743"/>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1" name="Straight Arrow Connector 10">
              <a:extLst>
                <a:ext uri="{FF2B5EF4-FFF2-40B4-BE49-F238E27FC236}">
                  <a16:creationId xmlns:a16="http://schemas.microsoft.com/office/drawing/2014/main" id="{5BDB836F-6336-722A-F021-218007A1F2D6}"/>
                </a:ext>
              </a:extLst>
            </p:cNvPr>
            <p:cNvCxnSpPr/>
            <p:nvPr/>
          </p:nvCxnSpPr>
          <p:spPr>
            <a:xfrm>
              <a:off x="8703128" y="3746047"/>
              <a:ext cx="996043" cy="1643743"/>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2" name="TextBox 11">
              <a:extLst>
                <a:ext uri="{FF2B5EF4-FFF2-40B4-BE49-F238E27FC236}">
                  <a16:creationId xmlns:a16="http://schemas.microsoft.com/office/drawing/2014/main" id="{83585BE9-8AE2-858B-8F7D-389C2ACECC6C}"/>
                </a:ext>
              </a:extLst>
            </p:cNvPr>
            <p:cNvSpPr txBox="1"/>
            <p:nvPr/>
          </p:nvSpPr>
          <p:spPr>
            <a:xfrm>
              <a:off x="6531428" y="3376715"/>
              <a:ext cx="2736647" cy="369332"/>
            </a:xfrm>
            <a:prstGeom prst="rect">
              <a:avLst/>
            </a:prstGeom>
            <a:noFill/>
          </p:spPr>
          <p:txBody>
            <a:bodyPr wrap="none" rtlCol="0">
              <a:spAutoFit/>
            </a:bodyPr>
            <a:lstStyle/>
            <a:p>
              <a:r>
                <a:rPr lang="en-US" dirty="0"/>
                <a:t>Breakeven prices for gas</a:t>
              </a:r>
            </a:p>
          </p:txBody>
        </p:sp>
        <p:cxnSp>
          <p:nvCxnSpPr>
            <p:cNvPr id="13" name="Straight Arrow Connector 12">
              <a:extLst>
                <a:ext uri="{FF2B5EF4-FFF2-40B4-BE49-F238E27FC236}">
                  <a16:creationId xmlns:a16="http://schemas.microsoft.com/office/drawing/2014/main" id="{C5408E81-5B2B-C173-36F7-E44C83BE32A0}"/>
                </a:ext>
              </a:extLst>
            </p:cNvPr>
            <p:cNvCxnSpPr/>
            <p:nvPr/>
          </p:nvCxnSpPr>
          <p:spPr>
            <a:xfrm>
              <a:off x="9090653" y="3697062"/>
              <a:ext cx="996043" cy="1643743"/>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grpSp>
    </p:spTree>
    <p:extLst>
      <p:ext uri="{BB962C8B-B14F-4D97-AF65-F5344CB8AC3E}">
        <p14:creationId xmlns:p14="http://schemas.microsoft.com/office/powerpoint/2010/main" val="2025474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1627B83-79D5-49D6-81AA-7C6ACDDBFFA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6" name="Object 5" hidden="1">
                        <a:extLst>
                          <a:ext uri="{FF2B5EF4-FFF2-40B4-BE49-F238E27FC236}">
                            <a16:creationId xmlns:a16="http://schemas.microsoft.com/office/drawing/2014/main" id="{01627B83-79D5-49D6-81AA-7C6ACDDBFFA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Slide Number Placeholder 4">
            <a:extLst>
              <a:ext uri="{FF2B5EF4-FFF2-40B4-BE49-F238E27FC236}">
                <a16:creationId xmlns:a16="http://schemas.microsoft.com/office/drawing/2014/main" id="{EFFD2B6F-F684-4611-80A4-F65872581CD4}"/>
              </a:ext>
            </a:extLst>
          </p:cNvPr>
          <p:cNvSpPr>
            <a:spLocks noGrp="1"/>
          </p:cNvSpPr>
          <p:nvPr>
            <p:ph type="sldNum" sz="quarter" idx="4"/>
          </p:nvPr>
        </p:nvSpPr>
        <p:spPr>
          <a:xfrm>
            <a:off x="11766175" y="6510467"/>
            <a:ext cx="42582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7</a:t>
            </a:r>
          </a:p>
        </p:txBody>
      </p:sp>
      <p:grpSp>
        <p:nvGrpSpPr>
          <p:cNvPr id="119" name="Group 118">
            <a:extLst>
              <a:ext uri="{FF2B5EF4-FFF2-40B4-BE49-F238E27FC236}">
                <a16:creationId xmlns:a16="http://schemas.microsoft.com/office/drawing/2014/main" id="{8B8FC34C-ED4B-4CDA-8B38-C6C0ED828288}"/>
              </a:ext>
            </a:extLst>
          </p:cNvPr>
          <p:cNvGrpSpPr/>
          <p:nvPr/>
        </p:nvGrpSpPr>
        <p:grpSpPr>
          <a:xfrm>
            <a:off x="-1666875" y="2464"/>
            <a:ext cx="1609725" cy="4569534"/>
            <a:chOff x="1600200" y="323990"/>
            <a:chExt cx="1609725" cy="4569534"/>
          </a:xfrm>
        </p:grpSpPr>
        <p:sp>
          <p:nvSpPr>
            <p:cNvPr id="120" name="Rectangle 119">
              <a:extLst>
                <a:ext uri="{FF2B5EF4-FFF2-40B4-BE49-F238E27FC236}">
                  <a16:creationId xmlns:a16="http://schemas.microsoft.com/office/drawing/2014/main" id="{D554F03B-F752-4214-B7F8-9026F8D142F0}"/>
                </a:ext>
              </a:extLst>
            </p:cNvPr>
            <p:cNvSpPr/>
            <p:nvPr/>
          </p:nvSpPr>
          <p:spPr>
            <a:xfrm>
              <a:off x="1600200" y="323990"/>
              <a:ext cx="1609725" cy="4569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1" name="Group 120">
              <a:extLst>
                <a:ext uri="{FF2B5EF4-FFF2-40B4-BE49-F238E27FC236}">
                  <a16:creationId xmlns:a16="http://schemas.microsoft.com/office/drawing/2014/main" id="{3F60D4A5-A787-4C6C-95F0-45B60E60F8FE}"/>
                </a:ext>
              </a:extLst>
            </p:cNvPr>
            <p:cNvGrpSpPr/>
            <p:nvPr/>
          </p:nvGrpSpPr>
          <p:grpSpPr>
            <a:xfrm>
              <a:off x="1795233" y="385604"/>
              <a:ext cx="1219658" cy="4386645"/>
              <a:chOff x="-1882613" y="204847"/>
              <a:chExt cx="1689107" cy="5632411"/>
            </a:xfrm>
          </p:grpSpPr>
          <p:sp>
            <p:nvSpPr>
              <p:cNvPr id="122" name="Rectangle 121">
                <a:extLst>
                  <a:ext uri="{FF2B5EF4-FFF2-40B4-BE49-F238E27FC236}">
                    <a16:creationId xmlns:a16="http://schemas.microsoft.com/office/drawing/2014/main" id="{CBE9A834-90FE-47F7-84FF-3BC88B75DF64}"/>
                  </a:ext>
                </a:extLst>
              </p:cNvPr>
              <p:cNvSpPr/>
              <p:nvPr userDrawn="1"/>
            </p:nvSpPr>
            <p:spPr>
              <a:xfrm>
                <a:off x="-1866929" y="842742"/>
                <a:ext cx="1669605" cy="529248"/>
              </a:xfrm>
              <a:prstGeom prst="rect">
                <a:avLst/>
              </a:prstGeom>
              <a:solidFill>
                <a:srgbClr val="86C6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134-198-248</a:t>
                </a:r>
              </a:p>
            </p:txBody>
          </p:sp>
          <p:sp>
            <p:nvSpPr>
              <p:cNvPr id="123" name="Rectangle 122">
                <a:extLst>
                  <a:ext uri="{FF2B5EF4-FFF2-40B4-BE49-F238E27FC236}">
                    <a16:creationId xmlns:a16="http://schemas.microsoft.com/office/drawing/2014/main" id="{70412CCB-C016-44C8-8C56-E712AB4E3420}"/>
                  </a:ext>
                </a:extLst>
              </p:cNvPr>
              <p:cNvSpPr/>
              <p:nvPr userDrawn="1"/>
            </p:nvSpPr>
            <p:spPr>
              <a:xfrm>
                <a:off x="-1866929" y="1480637"/>
                <a:ext cx="1669605" cy="5292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0-147-147</a:t>
                </a:r>
              </a:p>
            </p:txBody>
          </p:sp>
          <p:sp>
            <p:nvSpPr>
              <p:cNvPr id="124" name="Rectangle 123">
                <a:extLst>
                  <a:ext uri="{FF2B5EF4-FFF2-40B4-BE49-F238E27FC236}">
                    <a16:creationId xmlns:a16="http://schemas.microsoft.com/office/drawing/2014/main" id="{1F689714-6AB2-4E54-B6E2-C8D40B2F10EC}"/>
                  </a:ext>
                </a:extLst>
              </p:cNvPr>
              <p:cNvSpPr/>
              <p:nvPr userDrawn="1"/>
            </p:nvSpPr>
            <p:spPr>
              <a:xfrm>
                <a:off x="-1866929" y="2118532"/>
                <a:ext cx="1669605" cy="529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40-140-210</a:t>
                </a:r>
              </a:p>
            </p:txBody>
          </p:sp>
          <p:sp>
            <p:nvSpPr>
              <p:cNvPr id="125" name="Rectangle 124">
                <a:extLst>
                  <a:ext uri="{FF2B5EF4-FFF2-40B4-BE49-F238E27FC236}">
                    <a16:creationId xmlns:a16="http://schemas.microsoft.com/office/drawing/2014/main" id="{2A37BD83-312B-429F-AEAB-884354CE50FE}"/>
                  </a:ext>
                </a:extLst>
              </p:cNvPr>
              <p:cNvSpPr/>
              <p:nvPr userDrawn="1"/>
            </p:nvSpPr>
            <p:spPr>
              <a:xfrm>
                <a:off x="-1866929" y="2756427"/>
                <a:ext cx="1669605" cy="529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0-147-147</a:t>
                </a:r>
              </a:p>
            </p:txBody>
          </p:sp>
          <p:sp>
            <p:nvSpPr>
              <p:cNvPr id="126" name="Rectangle 125">
                <a:extLst>
                  <a:ext uri="{FF2B5EF4-FFF2-40B4-BE49-F238E27FC236}">
                    <a16:creationId xmlns:a16="http://schemas.microsoft.com/office/drawing/2014/main" id="{CF90916A-50FE-4458-AD62-C7135563DACD}"/>
                  </a:ext>
                </a:extLst>
              </p:cNvPr>
              <p:cNvSpPr/>
              <p:nvPr userDrawn="1"/>
            </p:nvSpPr>
            <p:spPr>
              <a:xfrm>
                <a:off x="-1866929" y="3394322"/>
                <a:ext cx="1669605" cy="529248"/>
              </a:xfrm>
              <a:prstGeom prst="rect">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86-192-142</a:t>
                </a:r>
              </a:p>
            </p:txBody>
          </p:sp>
          <p:sp>
            <p:nvSpPr>
              <p:cNvPr id="127" name="Rectangle 126">
                <a:extLst>
                  <a:ext uri="{FF2B5EF4-FFF2-40B4-BE49-F238E27FC236}">
                    <a16:creationId xmlns:a16="http://schemas.microsoft.com/office/drawing/2014/main" id="{4F2DF609-1CE1-44FE-B14B-981406DEB7C2}"/>
                  </a:ext>
                </a:extLst>
              </p:cNvPr>
              <p:cNvSpPr/>
              <p:nvPr userDrawn="1"/>
            </p:nvSpPr>
            <p:spPr>
              <a:xfrm>
                <a:off x="-1882612" y="204847"/>
                <a:ext cx="1669605" cy="529248"/>
              </a:xfrm>
              <a:prstGeom prst="rect">
                <a:avLst/>
              </a:prstGeom>
              <a:solidFill>
                <a:srgbClr val="0E24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14-36-71</a:t>
                </a:r>
              </a:p>
            </p:txBody>
          </p:sp>
          <p:sp>
            <p:nvSpPr>
              <p:cNvPr id="128" name="Rectangle 127">
                <a:extLst>
                  <a:ext uri="{FF2B5EF4-FFF2-40B4-BE49-F238E27FC236}">
                    <a16:creationId xmlns:a16="http://schemas.microsoft.com/office/drawing/2014/main" id="{22E671CB-5F5F-4058-B4BA-CD9564094292}"/>
                  </a:ext>
                </a:extLst>
              </p:cNvPr>
              <p:cNvSpPr/>
              <p:nvPr userDrawn="1"/>
            </p:nvSpPr>
            <p:spPr>
              <a:xfrm>
                <a:off x="-1863111" y="4032217"/>
                <a:ext cx="1669605" cy="5292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64-63-64</a:t>
                </a:r>
              </a:p>
            </p:txBody>
          </p:sp>
          <p:sp>
            <p:nvSpPr>
              <p:cNvPr id="129" name="Rectangle 128">
                <a:extLst>
                  <a:ext uri="{FF2B5EF4-FFF2-40B4-BE49-F238E27FC236}">
                    <a16:creationId xmlns:a16="http://schemas.microsoft.com/office/drawing/2014/main" id="{E11A4A13-9988-4674-A740-4E18D5764503}"/>
                  </a:ext>
                </a:extLst>
              </p:cNvPr>
              <p:cNvSpPr/>
              <p:nvPr userDrawn="1"/>
            </p:nvSpPr>
            <p:spPr>
              <a:xfrm>
                <a:off x="-1866930" y="4670112"/>
                <a:ext cx="1669605" cy="52924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151-162-182</a:t>
                </a:r>
              </a:p>
            </p:txBody>
          </p:sp>
          <p:sp>
            <p:nvSpPr>
              <p:cNvPr id="130" name="Rectangle 129">
                <a:extLst>
                  <a:ext uri="{FF2B5EF4-FFF2-40B4-BE49-F238E27FC236}">
                    <a16:creationId xmlns:a16="http://schemas.microsoft.com/office/drawing/2014/main" id="{2346B607-7D28-441D-8EFA-25DD42E003BF}"/>
                  </a:ext>
                </a:extLst>
              </p:cNvPr>
              <p:cNvSpPr/>
              <p:nvPr userDrawn="1"/>
            </p:nvSpPr>
            <p:spPr>
              <a:xfrm>
                <a:off x="-1882613" y="5308010"/>
                <a:ext cx="1669605" cy="529248"/>
              </a:xfrm>
              <a:prstGeom prst="rect">
                <a:avLst/>
              </a:prstGeom>
              <a:solidFill>
                <a:srgbClr val="DD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221-227-236</a:t>
                </a:r>
              </a:p>
            </p:txBody>
          </p:sp>
        </p:grpSp>
      </p:grpSp>
      <p:sp>
        <p:nvSpPr>
          <p:cNvPr id="33" name="Rectangle 32">
            <a:extLst>
              <a:ext uri="{FF2B5EF4-FFF2-40B4-BE49-F238E27FC236}">
                <a16:creationId xmlns:a16="http://schemas.microsoft.com/office/drawing/2014/main" id="{20F94EE3-E5FA-4F9F-98BD-A6E72E6CAEF4}"/>
              </a:ext>
            </a:extLst>
          </p:cNvPr>
          <p:cNvSpPr/>
          <p:nvPr/>
        </p:nvSpPr>
        <p:spPr>
          <a:xfrm>
            <a:off x="452219" y="5306627"/>
            <a:ext cx="11287561" cy="34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en-GB" sz="1600" b="1" dirty="0">
                <a:solidFill>
                  <a:srgbClr val="FFFFFF"/>
                </a:solidFill>
                <a:ea typeface="Lato" panose="020F0502020204030203" pitchFamily="34" charset="0"/>
                <a:cs typeface="Lato" panose="020F0502020204030203" pitchFamily="34" charset="0"/>
              </a:rPr>
              <a:t>Batteries and load flexibility can provide short-term balancing throughout the day</a:t>
            </a:r>
          </a:p>
        </p:txBody>
      </p:sp>
      <p:sp>
        <p:nvSpPr>
          <p:cNvPr id="36" name="Text Placeholder 5">
            <a:extLst>
              <a:ext uri="{FF2B5EF4-FFF2-40B4-BE49-F238E27FC236}">
                <a16:creationId xmlns:a16="http://schemas.microsoft.com/office/drawing/2014/main" id="{8806BF90-8ABF-4263-94F2-45C64136B53A}"/>
              </a:ext>
            </a:extLst>
          </p:cNvPr>
          <p:cNvSpPr txBox="1">
            <a:spLocks/>
          </p:cNvSpPr>
          <p:nvPr/>
        </p:nvSpPr>
        <p:spPr>
          <a:xfrm>
            <a:off x="25244" y="58379"/>
            <a:ext cx="11185031" cy="602927"/>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bg1"/>
                </a:solidFill>
                <a:cs typeface="Segoe UI" panose="020B0502040204020203" pitchFamily="34" charset="0"/>
              </a:rPr>
              <a:t>Hourly balancing challenge for ERCOT – March 18, 2022 – March 20, 2022</a:t>
            </a:r>
          </a:p>
        </p:txBody>
      </p:sp>
      <p:sp>
        <p:nvSpPr>
          <p:cNvPr id="58" name="TextBox 57">
            <a:extLst>
              <a:ext uri="{FF2B5EF4-FFF2-40B4-BE49-F238E27FC236}">
                <a16:creationId xmlns:a16="http://schemas.microsoft.com/office/drawing/2014/main" id="{3589DD87-359D-4184-8C2C-520899EF7D78}"/>
              </a:ext>
            </a:extLst>
          </p:cNvPr>
          <p:cNvSpPr txBox="1"/>
          <p:nvPr/>
        </p:nvSpPr>
        <p:spPr>
          <a:xfrm>
            <a:off x="472440" y="6499780"/>
            <a:ext cx="9467124" cy="215444"/>
          </a:xfrm>
          <a:prstGeom prst="rect">
            <a:avLst/>
          </a:prstGeom>
          <a:noFill/>
        </p:spPr>
        <p:txBody>
          <a:bodyPr wrap="square" rtlCol="0">
            <a:spAutoFit/>
          </a:bodyPr>
          <a:lstStyle/>
          <a:p>
            <a:r>
              <a:rPr lang="en-US" sz="800" dirty="0">
                <a:solidFill>
                  <a:schemeClr val="bg1">
                    <a:lumMod val="50000"/>
                  </a:schemeClr>
                </a:solidFill>
              </a:rPr>
              <a:t>Sources and Notes: ERCOT</a:t>
            </a:r>
            <a:endParaRPr lang="en-US" sz="700" dirty="0">
              <a:solidFill>
                <a:schemeClr val="bg1">
                  <a:lumMod val="50000"/>
                </a:schemeClr>
              </a:solidFill>
            </a:endParaRPr>
          </a:p>
        </p:txBody>
      </p:sp>
      <p:graphicFrame>
        <p:nvGraphicFramePr>
          <p:cNvPr id="46" name="Chart 45">
            <a:extLst>
              <a:ext uri="{FF2B5EF4-FFF2-40B4-BE49-F238E27FC236}">
                <a16:creationId xmlns:a16="http://schemas.microsoft.com/office/drawing/2014/main" id="{891FE304-37F3-4CC8-AD37-730371C7CF66}"/>
              </a:ext>
            </a:extLst>
          </p:cNvPr>
          <p:cNvGraphicFramePr>
            <a:graphicFrameLocks/>
          </p:cNvGraphicFramePr>
          <p:nvPr>
            <p:custDataLst>
              <p:tags r:id="rId2"/>
            </p:custDataLst>
          </p:nvPr>
        </p:nvGraphicFramePr>
        <p:xfrm>
          <a:off x="452219" y="1584133"/>
          <a:ext cx="11213153" cy="3536877"/>
        </p:xfrm>
        <a:graphic>
          <a:graphicData uri="http://schemas.openxmlformats.org/drawingml/2006/chart">
            <c:chart xmlns:c="http://schemas.openxmlformats.org/drawingml/2006/chart" xmlns:r="http://schemas.openxmlformats.org/officeDocument/2006/relationships" r:id="rId7"/>
          </a:graphicData>
        </a:graphic>
      </p:graphicFrame>
      <p:sp>
        <p:nvSpPr>
          <p:cNvPr id="51" name="TextBox 50">
            <a:extLst>
              <a:ext uri="{FF2B5EF4-FFF2-40B4-BE49-F238E27FC236}">
                <a16:creationId xmlns:a16="http://schemas.microsoft.com/office/drawing/2014/main" id="{55047C6A-9D5E-4D45-B310-220BA8091B6B}"/>
              </a:ext>
            </a:extLst>
          </p:cNvPr>
          <p:cNvSpPr txBox="1"/>
          <p:nvPr/>
        </p:nvSpPr>
        <p:spPr>
          <a:xfrm>
            <a:off x="456206" y="1363832"/>
            <a:ext cx="391582" cy="184666"/>
          </a:xfrm>
          <a:prstGeom prst="rect">
            <a:avLst/>
          </a:prstGeom>
          <a:noFill/>
        </p:spPr>
        <p:txBody>
          <a:bodyPr wrap="none" lIns="0" tIns="0" rIns="0" bIns="0" rtlCol="0">
            <a:spAutoFit/>
          </a:bodyPr>
          <a:lstStyle/>
          <a:p>
            <a:r>
              <a:rPr lang="en-US" sz="1200" b="1" i="1" dirty="0">
                <a:solidFill>
                  <a:schemeClr val="bg1"/>
                </a:solidFill>
              </a:rPr>
              <a:t>GW’s</a:t>
            </a:r>
          </a:p>
        </p:txBody>
      </p:sp>
      <p:sp>
        <p:nvSpPr>
          <p:cNvPr id="52" name="TextBox 51">
            <a:extLst>
              <a:ext uri="{FF2B5EF4-FFF2-40B4-BE49-F238E27FC236}">
                <a16:creationId xmlns:a16="http://schemas.microsoft.com/office/drawing/2014/main" id="{FD5366A4-B997-47A5-81AD-96B67D11A714}"/>
              </a:ext>
            </a:extLst>
          </p:cNvPr>
          <p:cNvSpPr txBox="1"/>
          <p:nvPr/>
        </p:nvSpPr>
        <p:spPr>
          <a:xfrm>
            <a:off x="6529251" y="2520114"/>
            <a:ext cx="378310" cy="215444"/>
          </a:xfrm>
          <a:prstGeom prst="rect">
            <a:avLst/>
          </a:prstGeom>
          <a:noFill/>
        </p:spPr>
        <p:txBody>
          <a:bodyPr wrap="none" lIns="0" tIns="0" rIns="0" bIns="0" rtlCol="0">
            <a:spAutoFit/>
          </a:bodyPr>
          <a:lstStyle/>
          <a:p>
            <a:pPr algn="ctr"/>
            <a:r>
              <a:rPr lang="en-US" sz="1400" b="1" dirty="0">
                <a:solidFill>
                  <a:schemeClr val="bg1"/>
                </a:solidFill>
              </a:rPr>
              <a:t>Solar</a:t>
            </a:r>
          </a:p>
        </p:txBody>
      </p:sp>
      <p:sp>
        <p:nvSpPr>
          <p:cNvPr id="55" name="TextBox 54">
            <a:extLst>
              <a:ext uri="{FF2B5EF4-FFF2-40B4-BE49-F238E27FC236}">
                <a16:creationId xmlns:a16="http://schemas.microsoft.com/office/drawing/2014/main" id="{596F0E42-B98B-4127-A043-C2FFB2ADB9F1}"/>
              </a:ext>
            </a:extLst>
          </p:cNvPr>
          <p:cNvSpPr txBox="1"/>
          <p:nvPr/>
        </p:nvSpPr>
        <p:spPr>
          <a:xfrm>
            <a:off x="5015919" y="2608325"/>
            <a:ext cx="400752" cy="215444"/>
          </a:xfrm>
          <a:prstGeom prst="rect">
            <a:avLst/>
          </a:prstGeom>
          <a:noFill/>
        </p:spPr>
        <p:txBody>
          <a:bodyPr wrap="none" lIns="0" tIns="0" rIns="0" bIns="0" rtlCol="0">
            <a:spAutoFit/>
          </a:bodyPr>
          <a:lstStyle/>
          <a:p>
            <a:pPr algn="ctr"/>
            <a:r>
              <a:rPr lang="en-US" sz="1400" b="1" dirty="0">
                <a:solidFill>
                  <a:schemeClr val="bg1"/>
                </a:solidFill>
              </a:rPr>
              <a:t>Wind</a:t>
            </a:r>
          </a:p>
        </p:txBody>
      </p:sp>
      <p:sp>
        <p:nvSpPr>
          <p:cNvPr id="56" name="TextBox 55">
            <a:extLst>
              <a:ext uri="{FF2B5EF4-FFF2-40B4-BE49-F238E27FC236}">
                <a16:creationId xmlns:a16="http://schemas.microsoft.com/office/drawing/2014/main" id="{A696C2AA-09D7-457B-A53E-986C3E0967B8}"/>
              </a:ext>
            </a:extLst>
          </p:cNvPr>
          <p:cNvSpPr txBox="1"/>
          <p:nvPr/>
        </p:nvSpPr>
        <p:spPr>
          <a:xfrm>
            <a:off x="4462346" y="3375431"/>
            <a:ext cx="1393417" cy="215444"/>
          </a:xfrm>
          <a:prstGeom prst="rect">
            <a:avLst/>
          </a:prstGeom>
          <a:noFill/>
        </p:spPr>
        <p:txBody>
          <a:bodyPr wrap="square" lIns="0" tIns="0" rIns="0" bIns="0" rtlCol="0">
            <a:spAutoFit/>
          </a:bodyPr>
          <a:lstStyle/>
          <a:p>
            <a:pPr algn="ctr"/>
            <a:r>
              <a:rPr lang="en-US" sz="1400" b="1" dirty="0">
                <a:solidFill>
                  <a:schemeClr val="bg1"/>
                </a:solidFill>
              </a:rPr>
              <a:t>Non-Renewable</a:t>
            </a:r>
            <a:endParaRPr lang="en-US" sz="1400" dirty="0">
              <a:solidFill>
                <a:schemeClr val="bg1"/>
              </a:solidFill>
            </a:endParaRPr>
          </a:p>
        </p:txBody>
      </p:sp>
      <p:cxnSp>
        <p:nvCxnSpPr>
          <p:cNvPr id="57" name="Straight Connector 56">
            <a:extLst>
              <a:ext uri="{FF2B5EF4-FFF2-40B4-BE49-F238E27FC236}">
                <a16:creationId xmlns:a16="http://schemas.microsoft.com/office/drawing/2014/main" id="{671A2D4B-31F9-45E2-8F4A-0B30425670E4}"/>
              </a:ext>
            </a:extLst>
          </p:cNvPr>
          <p:cNvCxnSpPr>
            <a:cxnSpLocks/>
          </p:cNvCxnSpPr>
          <p:nvPr/>
        </p:nvCxnSpPr>
        <p:spPr>
          <a:xfrm flipV="1">
            <a:off x="4457749" y="1807050"/>
            <a:ext cx="0" cy="3143028"/>
          </a:xfrm>
          <a:prstGeom prst="line">
            <a:avLst/>
          </a:prstGeom>
          <a:ln w="12700">
            <a:solidFill>
              <a:srgbClr val="403F40"/>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EB2E1DB-5630-4D68-95A3-F71DFFC7F040}"/>
              </a:ext>
            </a:extLst>
          </p:cNvPr>
          <p:cNvCxnSpPr>
            <a:cxnSpLocks/>
          </p:cNvCxnSpPr>
          <p:nvPr/>
        </p:nvCxnSpPr>
        <p:spPr>
          <a:xfrm flipV="1">
            <a:off x="7988050" y="1760092"/>
            <a:ext cx="0" cy="3189986"/>
          </a:xfrm>
          <a:prstGeom prst="line">
            <a:avLst/>
          </a:prstGeom>
          <a:ln w="12700">
            <a:solidFill>
              <a:srgbClr val="403F4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4CC08F4C-6996-465F-9B37-959720E0767D}"/>
              </a:ext>
            </a:extLst>
          </p:cNvPr>
          <p:cNvSpPr txBox="1"/>
          <p:nvPr/>
        </p:nvSpPr>
        <p:spPr>
          <a:xfrm>
            <a:off x="2425514" y="4922135"/>
            <a:ext cx="941294" cy="307777"/>
          </a:xfrm>
          <a:prstGeom prst="rect">
            <a:avLst/>
          </a:prstGeom>
          <a:noFill/>
        </p:spPr>
        <p:txBody>
          <a:bodyPr wrap="square">
            <a:spAutoFit/>
          </a:bodyPr>
          <a:lstStyle/>
          <a:p>
            <a:r>
              <a:rPr lang="en-US" sz="1400" dirty="0">
                <a:solidFill>
                  <a:schemeClr val="bg1"/>
                </a:solidFill>
                <a:cs typeface="Segoe UI" panose="020B0502040204020203" pitchFamily="34" charset="0"/>
              </a:rPr>
              <a:t>3-18-22</a:t>
            </a:r>
            <a:endParaRPr lang="en-CA" sz="1400" dirty="0">
              <a:solidFill>
                <a:schemeClr val="bg1"/>
              </a:solidFill>
            </a:endParaRPr>
          </a:p>
        </p:txBody>
      </p:sp>
      <p:sp>
        <p:nvSpPr>
          <p:cNvPr id="64" name="TextBox 63">
            <a:extLst>
              <a:ext uri="{FF2B5EF4-FFF2-40B4-BE49-F238E27FC236}">
                <a16:creationId xmlns:a16="http://schemas.microsoft.com/office/drawing/2014/main" id="{7E9E1344-E8F1-4C29-B102-0502E7E399C1}"/>
              </a:ext>
            </a:extLst>
          </p:cNvPr>
          <p:cNvSpPr txBox="1"/>
          <p:nvPr/>
        </p:nvSpPr>
        <p:spPr>
          <a:xfrm>
            <a:off x="5858933" y="4925569"/>
            <a:ext cx="941294" cy="307777"/>
          </a:xfrm>
          <a:prstGeom prst="rect">
            <a:avLst/>
          </a:prstGeom>
          <a:noFill/>
        </p:spPr>
        <p:txBody>
          <a:bodyPr wrap="square">
            <a:spAutoFit/>
          </a:bodyPr>
          <a:lstStyle/>
          <a:p>
            <a:r>
              <a:rPr lang="en-US" sz="1400" dirty="0">
                <a:solidFill>
                  <a:schemeClr val="bg1"/>
                </a:solidFill>
                <a:cs typeface="Segoe UI" panose="020B0502040204020203" pitchFamily="34" charset="0"/>
              </a:rPr>
              <a:t>3-19-22</a:t>
            </a:r>
            <a:endParaRPr lang="en-CA" sz="1400" dirty="0">
              <a:solidFill>
                <a:schemeClr val="bg1"/>
              </a:solidFill>
            </a:endParaRPr>
          </a:p>
        </p:txBody>
      </p:sp>
      <p:sp>
        <p:nvSpPr>
          <p:cNvPr id="66" name="TextBox 65">
            <a:extLst>
              <a:ext uri="{FF2B5EF4-FFF2-40B4-BE49-F238E27FC236}">
                <a16:creationId xmlns:a16="http://schemas.microsoft.com/office/drawing/2014/main" id="{F76C0DB9-1564-4FF5-A96A-806E488BCBD9}"/>
              </a:ext>
            </a:extLst>
          </p:cNvPr>
          <p:cNvSpPr txBox="1"/>
          <p:nvPr/>
        </p:nvSpPr>
        <p:spPr>
          <a:xfrm>
            <a:off x="9434554" y="4915792"/>
            <a:ext cx="941294" cy="307777"/>
          </a:xfrm>
          <a:prstGeom prst="rect">
            <a:avLst/>
          </a:prstGeom>
          <a:noFill/>
        </p:spPr>
        <p:txBody>
          <a:bodyPr wrap="square">
            <a:spAutoFit/>
          </a:bodyPr>
          <a:lstStyle/>
          <a:p>
            <a:r>
              <a:rPr lang="en-US" sz="1400" dirty="0">
                <a:solidFill>
                  <a:schemeClr val="bg1"/>
                </a:solidFill>
                <a:cs typeface="Segoe UI" panose="020B0502040204020203" pitchFamily="34" charset="0"/>
              </a:rPr>
              <a:t>3-20-22</a:t>
            </a:r>
            <a:endParaRPr lang="en-CA" sz="1400" dirty="0">
              <a:solidFill>
                <a:schemeClr val="bg1"/>
              </a:solidFill>
            </a:endParaRPr>
          </a:p>
        </p:txBody>
      </p:sp>
      <p:sp>
        <p:nvSpPr>
          <p:cNvPr id="71" name="Arrow: Left-Right 70">
            <a:extLst>
              <a:ext uri="{FF2B5EF4-FFF2-40B4-BE49-F238E27FC236}">
                <a16:creationId xmlns:a16="http://schemas.microsoft.com/office/drawing/2014/main" id="{D2589849-CF1A-41F8-8D7C-F26D50FBD540}"/>
              </a:ext>
            </a:extLst>
          </p:cNvPr>
          <p:cNvSpPr/>
          <p:nvPr/>
        </p:nvSpPr>
        <p:spPr>
          <a:xfrm rot="5400000">
            <a:off x="1727474" y="2788930"/>
            <a:ext cx="1749509"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Arrow: Left-Right 71">
            <a:extLst>
              <a:ext uri="{FF2B5EF4-FFF2-40B4-BE49-F238E27FC236}">
                <a16:creationId xmlns:a16="http://schemas.microsoft.com/office/drawing/2014/main" id="{C2804DA2-2AC0-4BCA-829B-924CA085F6BE}"/>
              </a:ext>
            </a:extLst>
          </p:cNvPr>
          <p:cNvSpPr/>
          <p:nvPr/>
        </p:nvSpPr>
        <p:spPr>
          <a:xfrm rot="5400000">
            <a:off x="2060433" y="4271761"/>
            <a:ext cx="1101229" cy="211635"/>
          </a:xfrm>
          <a:prstGeom prst="leftRightArrow">
            <a:avLst/>
          </a:prstGeom>
          <a:solidFill>
            <a:srgbClr val="403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TextBox 72">
            <a:extLst>
              <a:ext uri="{FF2B5EF4-FFF2-40B4-BE49-F238E27FC236}">
                <a16:creationId xmlns:a16="http://schemas.microsoft.com/office/drawing/2014/main" id="{0325286C-D89B-46D3-9CF9-7B75C1E2E4DB}"/>
              </a:ext>
            </a:extLst>
          </p:cNvPr>
          <p:cNvSpPr txBox="1"/>
          <p:nvPr/>
        </p:nvSpPr>
        <p:spPr>
          <a:xfrm>
            <a:off x="2167320" y="2770294"/>
            <a:ext cx="314189" cy="215444"/>
          </a:xfrm>
          <a:prstGeom prst="rect">
            <a:avLst/>
          </a:prstGeom>
          <a:noFill/>
        </p:spPr>
        <p:txBody>
          <a:bodyPr wrap="none" lIns="0" tIns="0" rIns="0" bIns="0" rtlCol="0">
            <a:spAutoFit/>
          </a:bodyPr>
          <a:lstStyle/>
          <a:p>
            <a:pPr algn="ctr"/>
            <a:r>
              <a:rPr lang="en-US" sz="1400" b="1" dirty="0">
                <a:solidFill>
                  <a:srgbClr val="403F40"/>
                </a:solidFill>
              </a:rPr>
              <a:t>61%</a:t>
            </a:r>
          </a:p>
        </p:txBody>
      </p:sp>
      <p:sp>
        <p:nvSpPr>
          <p:cNvPr id="74" name="TextBox 73">
            <a:extLst>
              <a:ext uri="{FF2B5EF4-FFF2-40B4-BE49-F238E27FC236}">
                <a16:creationId xmlns:a16="http://schemas.microsoft.com/office/drawing/2014/main" id="{A92A6CAC-69F7-4AA9-91A7-FDB2A15F9FA7}"/>
              </a:ext>
            </a:extLst>
          </p:cNvPr>
          <p:cNvSpPr txBox="1"/>
          <p:nvPr/>
        </p:nvSpPr>
        <p:spPr>
          <a:xfrm>
            <a:off x="2176542" y="4269856"/>
            <a:ext cx="314189" cy="215444"/>
          </a:xfrm>
          <a:prstGeom prst="rect">
            <a:avLst/>
          </a:prstGeom>
          <a:noFill/>
        </p:spPr>
        <p:txBody>
          <a:bodyPr wrap="none" lIns="0" tIns="0" rIns="0" bIns="0" rtlCol="0">
            <a:spAutoFit/>
          </a:bodyPr>
          <a:lstStyle/>
          <a:p>
            <a:pPr algn="ctr"/>
            <a:r>
              <a:rPr lang="en-US" sz="1400" dirty="0">
                <a:solidFill>
                  <a:srgbClr val="403F40"/>
                </a:solidFill>
              </a:rPr>
              <a:t>39%</a:t>
            </a:r>
          </a:p>
        </p:txBody>
      </p:sp>
      <p:sp>
        <p:nvSpPr>
          <p:cNvPr id="75" name="Arrow: Left-Right 74">
            <a:extLst>
              <a:ext uri="{FF2B5EF4-FFF2-40B4-BE49-F238E27FC236}">
                <a16:creationId xmlns:a16="http://schemas.microsoft.com/office/drawing/2014/main" id="{1808F8B9-A030-4789-B86E-0476019AE10F}"/>
              </a:ext>
            </a:extLst>
          </p:cNvPr>
          <p:cNvSpPr/>
          <p:nvPr/>
        </p:nvSpPr>
        <p:spPr>
          <a:xfrm rot="5400000">
            <a:off x="3880294" y="2090298"/>
            <a:ext cx="219271" cy="182587"/>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6" name="Arrow: Left-Right 75">
            <a:extLst>
              <a:ext uri="{FF2B5EF4-FFF2-40B4-BE49-F238E27FC236}">
                <a16:creationId xmlns:a16="http://schemas.microsoft.com/office/drawing/2014/main" id="{0D98CC70-360E-4656-8B45-DD8F89E1E6AD}"/>
              </a:ext>
            </a:extLst>
          </p:cNvPr>
          <p:cNvSpPr/>
          <p:nvPr/>
        </p:nvSpPr>
        <p:spPr>
          <a:xfrm rot="5400000">
            <a:off x="2703444" y="3521774"/>
            <a:ext cx="2588930" cy="199105"/>
          </a:xfrm>
          <a:prstGeom prst="leftRightArrow">
            <a:avLst/>
          </a:prstGeom>
          <a:solidFill>
            <a:srgbClr val="403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7" name="TextBox 76">
            <a:extLst>
              <a:ext uri="{FF2B5EF4-FFF2-40B4-BE49-F238E27FC236}">
                <a16:creationId xmlns:a16="http://schemas.microsoft.com/office/drawing/2014/main" id="{C1C3CCF1-825F-41FC-8FCA-D8C85BDD023E}"/>
              </a:ext>
            </a:extLst>
          </p:cNvPr>
          <p:cNvSpPr txBox="1"/>
          <p:nvPr/>
        </p:nvSpPr>
        <p:spPr>
          <a:xfrm>
            <a:off x="3624435" y="2111418"/>
            <a:ext cx="222817" cy="215444"/>
          </a:xfrm>
          <a:prstGeom prst="rect">
            <a:avLst/>
          </a:prstGeom>
          <a:noFill/>
        </p:spPr>
        <p:txBody>
          <a:bodyPr wrap="none" lIns="0" tIns="0" rIns="0" bIns="0" rtlCol="0">
            <a:spAutoFit/>
          </a:bodyPr>
          <a:lstStyle/>
          <a:p>
            <a:pPr algn="ctr"/>
            <a:r>
              <a:rPr lang="en-US" sz="1400" b="1" dirty="0">
                <a:solidFill>
                  <a:srgbClr val="403F40"/>
                </a:solidFill>
              </a:rPr>
              <a:t>6%</a:t>
            </a:r>
          </a:p>
        </p:txBody>
      </p:sp>
      <p:sp>
        <p:nvSpPr>
          <p:cNvPr id="87" name="TextBox 86">
            <a:extLst>
              <a:ext uri="{FF2B5EF4-FFF2-40B4-BE49-F238E27FC236}">
                <a16:creationId xmlns:a16="http://schemas.microsoft.com/office/drawing/2014/main" id="{F88EF585-8A1D-404E-AAA1-52ACA20A64D7}"/>
              </a:ext>
            </a:extLst>
          </p:cNvPr>
          <p:cNvSpPr txBox="1"/>
          <p:nvPr/>
        </p:nvSpPr>
        <p:spPr>
          <a:xfrm>
            <a:off x="3584168" y="3510723"/>
            <a:ext cx="314189" cy="215444"/>
          </a:xfrm>
          <a:prstGeom prst="rect">
            <a:avLst/>
          </a:prstGeom>
          <a:noFill/>
        </p:spPr>
        <p:txBody>
          <a:bodyPr wrap="none" lIns="0" tIns="0" rIns="0" bIns="0" rtlCol="0">
            <a:spAutoFit/>
          </a:bodyPr>
          <a:lstStyle/>
          <a:p>
            <a:pPr algn="ctr"/>
            <a:r>
              <a:rPr lang="en-US" sz="1400" dirty="0">
                <a:solidFill>
                  <a:srgbClr val="403F40"/>
                </a:solidFill>
              </a:rPr>
              <a:t>94%</a:t>
            </a:r>
          </a:p>
        </p:txBody>
      </p:sp>
      <p:sp>
        <p:nvSpPr>
          <p:cNvPr id="88" name="TextBox 87">
            <a:extLst>
              <a:ext uri="{FF2B5EF4-FFF2-40B4-BE49-F238E27FC236}">
                <a16:creationId xmlns:a16="http://schemas.microsoft.com/office/drawing/2014/main" id="{8800F5D2-E194-4848-8B0D-CD171E159485}"/>
              </a:ext>
            </a:extLst>
          </p:cNvPr>
          <p:cNvSpPr txBox="1"/>
          <p:nvPr/>
        </p:nvSpPr>
        <p:spPr>
          <a:xfrm>
            <a:off x="2328122" y="1697180"/>
            <a:ext cx="467821" cy="215444"/>
          </a:xfrm>
          <a:prstGeom prst="rect">
            <a:avLst/>
          </a:prstGeom>
          <a:noFill/>
        </p:spPr>
        <p:txBody>
          <a:bodyPr wrap="none" lIns="0" tIns="0" rIns="0" bIns="0" rtlCol="0">
            <a:spAutoFit/>
          </a:bodyPr>
          <a:lstStyle/>
          <a:p>
            <a:pPr algn="ctr"/>
            <a:r>
              <a:rPr lang="en-US" sz="1400" b="1" dirty="0">
                <a:solidFill>
                  <a:schemeClr val="bg1"/>
                </a:solidFill>
              </a:rPr>
              <a:t>11AM</a:t>
            </a:r>
          </a:p>
        </p:txBody>
      </p:sp>
      <p:sp>
        <p:nvSpPr>
          <p:cNvPr id="89" name="TextBox 88">
            <a:extLst>
              <a:ext uri="{FF2B5EF4-FFF2-40B4-BE49-F238E27FC236}">
                <a16:creationId xmlns:a16="http://schemas.microsoft.com/office/drawing/2014/main" id="{BF85025E-77CE-4749-8BCE-958C277C5E3A}"/>
              </a:ext>
            </a:extLst>
          </p:cNvPr>
          <p:cNvSpPr txBox="1"/>
          <p:nvPr/>
        </p:nvSpPr>
        <p:spPr>
          <a:xfrm>
            <a:off x="3700453" y="1697180"/>
            <a:ext cx="468078" cy="215444"/>
          </a:xfrm>
          <a:prstGeom prst="rect">
            <a:avLst/>
          </a:prstGeom>
          <a:noFill/>
        </p:spPr>
        <p:txBody>
          <a:bodyPr wrap="none" lIns="0" tIns="0" rIns="0" bIns="0" rtlCol="0">
            <a:spAutoFit/>
          </a:bodyPr>
          <a:lstStyle/>
          <a:p>
            <a:pPr algn="ctr"/>
            <a:r>
              <a:rPr lang="en-US" sz="1400" b="1" dirty="0">
                <a:solidFill>
                  <a:schemeClr val="bg1"/>
                </a:solidFill>
              </a:rPr>
              <a:t>10PM</a:t>
            </a:r>
          </a:p>
        </p:txBody>
      </p:sp>
      <p:sp>
        <p:nvSpPr>
          <p:cNvPr id="90" name="Arrow: Left-Right 89">
            <a:extLst>
              <a:ext uri="{FF2B5EF4-FFF2-40B4-BE49-F238E27FC236}">
                <a16:creationId xmlns:a16="http://schemas.microsoft.com/office/drawing/2014/main" id="{7C27D7CE-1219-4BB8-A853-5F71670B3893}"/>
              </a:ext>
            </a:extLst>
          </p:cNvPr>
          <p:cNvSpPr/>
          <p:nvPr/>
        </p:nvSpPr>
        <p:spPr>
          <a:xfrm rot="5400000">
            <a:off x="5525455" y="2806195"/>
            <a:ext cx="1441913" cy="182587"/>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1" name="Arrow: Left-Right 90">
            <a:extLst>
              <a:ext uri="{FF2B5EF4-FFF2-40B4-BE49-F238E27FC236}">
                <a16:creationId xmlns:a16="http://schemas.microsoft.com/office/drawing/2014/main" id="{F8E3C672-B8A7-4426-93D5-B085B131EE43}"/>
              </a:ext>
            </a:extLst>
          </p:cNvPr>
          <p:cNvSpPr/>
          <p:nvPr/>
        </p:nvSpPr>
        <p:spPr>
          <a:xfrm rot="5400000">
            <a:off x="5587726" y="4184128"/>
            <a:ext cx="1331633" cy="200269"/>
          </a:xfrm>
          <a:prstGeom prst="leftRightArrow">
            <a:avLst/>
          </a:prstGeom>
          <a:solidFill>
            <a:srgbClr val="403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2" name="TextBox 91">
            <a:extLst>
              <a:ext uri="{FF2B5EF4-FFF2-40B4-BE49-F238E27FC236}">
                <a16:creationId xmlns:a16="http://schemas.microsoft.com/office/drawing/2014/main" id="{8842E8EC-3A04-44BC-B9B9-E4DF0C3643C4}"/>
              </a:ext>
            </a:extLst>
          </p:cNvPr>
          <p:cNvSpPr txBox="1"/>
          <p:nvPr/>
        </p:nvSpPr>
        <p:spPr>
          <a:xfrm>
            <a:off x="5819416" y="2735558"/>
            <a:ext cx="314189" cy="215444"/>
          </a:xfrm>
          <a:prstGeom prst="rect">
            <a:avLst/>
          </a:prstGeom>
          <a:noFill/>
        </p:spPr>
        <p:txBody>
          <a:bodyPr wrap="none" lIns="0" tIns="0" rIns="0" bIns="0" rtlCol="0">
            <a:spAutoFit/>
          </a:bodyPr>
          <a:lstStyle/>
          <a:p>
            <a:pPr algn="ctr"/>
            <a:r>
              <a:rPr lang="en-US" sz="1400" b="1" dirty="0">
                <a:solidFill>
                  <a:srgbClr val="403F40"/>
                </a:solidFill>
              </a:rPr>
              <a:t>53%</a:t>
            </a:r>
          </a:p>
        </p:txBody>
      </p:sp>
      <p:sp>
        <p:nvSpPr>
          <p:cNvPr id="93" name="TextBox 92">
            <a:extLst>
              <a:ext uri="{FF2B5EF4-FFF2-40B4-BE49-F238E27FC236}">
                <a16:creationId xmlns:a16="http://schemas.microsoft.com/office/drawing/2014/main" id="{9669222E-1870-4F4D-9544-C02CCE4AAC51}"/>
              </a:ext>
            </a:extLst>
          </p:cNvPr>
          <p:cNvSpPr txBox="1"/>
          <p:nvPr/>
        </p:nvSpPr>
        <p:spPr>
          <a:xfrm>
            <a:off x="5862793" y="4176540"/>
            <a:ext cx="310983" cy="215444"/>
          </a:xfrm>
          <a:prstGeom prst="rect">
            <a:avLst/>
          </a:prstGeom>
          <a:noFill/>
        </p:spPr>
        <p:txBody>
          <a:bodyPr wrap="none" lIns="0" tIns="0" rIns="0" bIns="0" rtlCol="0">
            <a:spAutoFit/>
          </a:bodyPr>
          <a:lstStyle/>
          <a:p>
            <a:pPr algn="ctr"/>
            <a:r>
              <a:rPr lang="en-US" sz="1400" dirty="0">
                <a:solidFill>
                  <a:srgbClr val="403F40"/>
                </a:solidFill>
              </a:rPr>
              <a:t>47%</a:t>
            </a:r>
          </a:p>
        </p:txBody>
      </p:sp>
      <p:sp>
        <p:nvSpPr>
          <p:cNvPr id="97" name="TextBox 96">
            <a:extLst>
              <a:ext uri="{FF2B5EF4-FFF2-40B4-BE49-F238E27FC236}">
                <a16:creationId xmlns:a16="http://schemas.microsoft.com/office/drawing/2014/main" id="{1C36A61F-2C36-40A0-BB12-FEB21BFEDC27}"/>
              </a:ext>
            </a:extLst>
          </p:cNvPr>
          <p:cNvSpPr txBox="1"/>
          <p:nvPr/>
        </p:nvSpPr>
        <p:spPr>
          <a:xfrm>
            <a:off x="9780688" y="2901087"/>
            <a:ext cx="314189" cy="215444"/>
          </a:xfrm>
          <a:prstGeom prst="rect">
            <a:avLst/>
          </a:prstGeom>
          <a:noFill/>
        </p:spPr>
        <p:txBody>
          <a:bodyPr wrap="none" lIns="0" tIns="0" rIns="0" bIns="0" rtlCol="0">
            <a:spAutoFit/>
          </a:bodyPr>
          <a:lstStyle/>
          <a:p>
            <a:pPr algn="ctr"/>
            <a:r>
              <a:rPr lang="en-US" sz="1400" b="1" dirty="0">
                <a:solidFill>
                  <a:srgbClr val="403F40"/>
                </a:solidFill>
              </a:rPr>
              <a:t>67%</a:t>
            </a:r>
          </a:p>
        </p:txBody>
      </p:sp>
      <p:sp>
        <p:nvSpPr>
          <p:cNvPr id="99" name="Arrow: Left-Right 98">
            <a:extLst>
              <a:ext uri="{FF2B5EF4-FFF2-40B4-BE49-F238E27FC236}">
                <a16:creationId xmlns:a16="http://schemas.microsoft.com/office/drawing/2014/main" id="{48CBC426-DF79-4D3C-A4D0-A74D85EBA42C}"/>
              </a:ext>
            </a:extLst>
          </p:cNvPr>
          <p:cNvSpPr/>
          <p:nvPr/>
        </p:nvSpPr>
        <p:spPr>
          <a:xfrm rot="5400000">
            <a:off x="6430724" y="3737643"/>
            <a:ext cx="2151599" cy="229507"/>
          </a:xfrm>
          <a:prstGeom prst="leftRightArrow">
            <a:avLst/>
          </a:prstGeom>
          <a:solidFill>
            <a:srgbClr val="403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0" name="TextBox 99">
            <a:extLst>
              <a:ext uri="{FF2B5EF4-FFF2-40B4-BE49-F238E27FC236}">
                <a16:creationId xmlns:a16="http://schemas.microsoft.com/office/drawing/2014/main" id="{216F70CA-17B2-4D56-B444-53351807A8F2}"/>
              </a:ext>
            </a:extLst>
          </p:cNvPr>
          <p:cNvSpPr txBox="1"/>
          <p:nvPr/>
        </p:nvSpPr>
        <p:spPr>
          <a:xfrm>
            <a:off x="7084632" y="2368572"/>
            <a:ext cx="314189" cy="215444"/>
          </a:xfrm>
          <a:prstGeom prst="rect">
            <a:avLst/>
          </a:prstGeom>
          <a:noFill/>
        </p:spPr>
        <p:txBody>
          <a:bodyPr wrap="none" lIns="0" tIns="0" rIns="0" bIns="0" rtlCol="0">
            <a:spAutoFit/>
          </a:bodyPr>
          <a:lstStyle/>
          <a:p>
            <a:pPr algn="ctr"/>
            <a:r>
              <a:rPr lang="en-US" sz="1400" b="1" dirty="0">
                <a:solidFill>
                  <a:srgbClr val="403F40"/>
                </a:solidFill>
              </a:rPr>
              <a:t>22%</a:t>
            </a:r>
          </a:p>
        </p:txBody>
      </p:sp>
      <p:sp>
        <p:nvSpPr>
          <p:cNvPr id="101" name="TextBox 100">
            <a:extLst>
              <a:ext uri="{FF2B5EF4-FFF2-40B4-BE49-F238E27FC236}">
                <a16:creationId xmlns:a16="http://schemas.microsoft.com/office/drawing/2014/main" id="{7F42D260-9305-497F-95C8-C008DF08021A}"/>
              </a:ext>
            </a:extLst>
          </p:cNvPr>
          <p:cNvSpPr txBox="1"/>
          <p:nvPr/>
        </p:nvSpPr>
        <p:spPr>
          <a:xfrm>
            <a:off x="7101013" y="3818990"/>
            <a:ext cx="310983" cy="215444"/>
          </a:xfrm>
          <a:prstGeom prst="rect">
            <a:avLst/>
          </a:prstGeom>
          <a:noFill/>
        </p:spPr>
        <p:txBody>
          <a:bodyPr wrap="none" lIns="0" tIns="0" rIns="0" bIns="0" rtlCol="0">
            <a:spAutoFit/>
          </a:bodyPr>
          <a:lstStyle/>
          <a:p>
            <a:pPr algn="ctr"/>
            <a:r>
              <a:rPr lang="en-US" sz="1400" dirty="0">
                <a:solidFill>
                  <a:srgbClr val="403F40"/>
                </a:solidFill>
              </a:rPr>
              <a:t>78%</a:t>
            </a:r>
          </a:p>
        </p:txBody>
      </p:sp>
      <p:sp>
        <p:nvSpPr>
          <p:cNvPr id="107" name="TextBox 106">
            <a:extLst>
              <a:ext uri="{FF2B5EF4-FFF2-40B4-BE49-F238E27FC236}">
                <a16:creationId xmlns:a16="http://schemas.microsoft.com/office/drawing/2014/main" id="{9DD047D8-9BB8-4AAF-882E-3FC9FA026CA0}"/>
              </a:ext>
            </a:extLst>
          </p:cNvPr>
          <p:cNvSpPr txBox="1"/>
          <p:nvPr/>
        </p:nvSpPr>
        <p:spPr>
          <a:xfrm>
            <a:off x="5967734" y="1697180"/>
            <a:ext cx="468078" cy="215444"/>
          </a:xfrm>
          <a:prstGeom prst="rect">
            <a:avLst/>
          </a:prstGeom>
          <a:noFill/>
        </p:spPr>
        <p:txBody>
          <a:bodyPr wrap="none" lIns="0" tIns="0" rIns="0" bIns="0" rtlCol="0">
            <a:spAutoFit/>
          </a:bodyPr>
          <a:lstStyle/>
          <a:p>
            <a:pPr algn="ctr"/>
            <a:r>
              <a:rPr lang="en-US" sz="1400" b="1" dirty="0">
                <a:solidFill>
                  <a:schemeClr val="bg1"/>
                </a:solidFill>
              </a:rPr>
              <a:t>12PM</a:t>
            </a:r>
          </a:p>
        </p:txBody>
      </p:sp>
      <p:sp>
        <p:nvSpPr>
          <p:cNvPr id="108" name="TextBox 107">
            <a:extLst>
              <a:ext uri="{FF2B5EF4-FFF2-40B4-BE49-F238E27FC236}">
                <a16:creationId xmlns:a16="http://schemas.microsoft.com/office/drawing/2014/main" id="{749F84EF-66D3-41CF-B6C4-0CBBA925C610}"/>
              </a:ext>
            </a:extLst>
          </p:cNvPr>
          <p:cNvSpPr txBox="1"/>
          <p:nvPr/>
        </p:nvSpPr>
        <p:spPr>
          <a:xfrm>
            <a:off x="7274034" y="1689303"/>
            <a:ext cx="368691" cy="215444"/>
          </a:xfrm>
          <a:prstGeom prst="rect">
            <a:avLst/>
          </a:prstGeom>
          <a:noFill/>
        </p:spPr>
        <p:txBody>
          <a:bodyPr wrap="none" lIns="0" tIns="0" rIns="0" bIns="0" rtlCol="0">
            <a:spAutoFit/>
          </a:bodyPr>
          <a:lstStyle/>
          <a:p>
            <a:pPr algn="ctr"/>
            <a:r>
              <a:rPr lang="en-US" sz="1400" b="1" dirty="0">
                <a:solidFill>
                  <a:schemeClr val="bg1"/>
                </a:solidFill>
              </a:rPr>
              <a:t>8PM</a:t>
            </a:r>
          </a:p>
        </p:txBody>
      </p:sp>
      <p:sp>
        <p:nvSpPr>
          <p:cNvPr id="109" name="TextBox 108">
            <a:extLst>
              <a:ext uri="{FF2B5EF4-FFF2-40B4-BE49-F238E27FC236}">
                <a16:creationId xmlns:a16="http://schemas.microsoft.com/office/drawing/2014/main" id="{96CE4A6B-0246-4417-8A4A-7AB1036F4C72}"/>
              </a:ext>
            </a:extLst>
          </p:cNvPr>
          <p:cNvSpPr txBox="1"/>
          <p:nvPr/>
        </p:nvSpPr>
        <p:spPr>
          <a:xfrm>
            <a:off x="10092669" y="1697180"/>
            <a:ext cx="368691" cy="215444"/>
          </a:xfrm>
          <a:prstGeom prst="rect">
            <a:avLst/>
          </a:prstGeom>
          <a:noFill/>
        </p:spPr>
        <p:txBody>
          <a:bodyPr wrap="none" lIns="0" tIns="0" rIns="0" bIns="0" rtlCol="0">
            <a:spAutoFit/>
          </a:bodyPr>
          <a:lstStyle/>
          <a:p>
            <a:pPr algn="ctr"/>
            <a:r>
              <a:rPr lang="en-US" sz="1400" b="1" dirty="0">
                <a:solidFill>
                  <a:schemeClr val="bg1"/>
                </a:solidFill>
              </a:rPr>
              <a:t>2PM</a:t>
            </a:r>
          </a:p>
        </p:txBody>
      </p:sp>
      <p:sp>
        <p:nvSpPr>
          <p:cNvPr id="110" name="Arrow: Left-Right 109">
            <a:extLst>
              <a:ext uri="{FF2B5EF4-FFF2-40B4-BE49-F238E27FC236}">
                <a16:creationId xmlns:a16="http://schemas.microsoft.com/office/drawing/2014/main" id="{64807182-8408-4B70-A8AE-EA229A344D90}"/>
              </a:ext>
            </a:extLst>
          </p:cNvPr>
          <p:cNvSpPr/>
          <p:nvPr/>
        </p:nvSpPr>
        <p:spPr>
          <a:xfrm rot="5400000">
            <a:off x="1727474" y="2788932"/>
            <a:ext cx="1749509"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2" name="Arrow: Left-Right 111">
            <a:extLst>
              <a:ext uri="{FF2B5EF4-FFF2-40B4-BE49-F238E27FC236}">
                <a16:creationId xmlns:a16="http://schemas.microsoft.com/office/drawing/2014/main" id="{5248C206-B3A4-400E-88C1-E3FF21DBDC34}"/>
              </a:ext>
            </a:extLst>
          </p:cNvPr>
          <p:cNvSpPr/>
          <p:nvPr/>
        </p:nvSpPr>
        <p:spPr>
          <a:xfrm rot="5400000">
            <a:off x="1727474" y="2788933"/>
            <a:ext cx="1749509"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4" name="Arrow: Left-Right 113">
            <a:extLst>
              <a:ext uri="{FF2B5EF4-FFF2-40B4-BE49-F238E27FC236}">
                <a16:creationId xmlns:a16="http://schemas.microsoft.com/office/drawing/2014/main" id="{7D0CB5DC-66EE-48B5-8391-CBB90A80BABF}"/>
              </a:ext>
            </a:extLst>
          </p:cNvPr>
          <p:cNvSpPr/>
          <p:nvPr/>
        </p:nvSpPr>
        <p:spPr>
          <a:xfrm rot="5400000">
            <a:off x="7211413" y="2329375"/>
            <a:ext cx="579842"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5" name="Arrow: Left-Right 114">
            <a:extLst>
              <a:ext uri="{FF2B5EF4-FFF2-40B4-BE49-F238E27FC236}">
                <a16:creationId xmlns:a16="http://schemas.microsoft.com/office/drawing/2014/main" id="{E6D4DCA1-69BE-4219-9370-9EAA5A567749}"/>
              </a:ext>
            </a:extLst>
          </p:cNvPr>
          <p:cNvSpPr/>
          <p:nvPr/>
        </p:nvSpPr>
        <p:spPr>
          <a:xfrm rot="5400000">
            <a:off x="1727474" y="2766519"/>
            <a:ext cx="1749509"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8" name="Arrow: Left-Right 77">
            <a:extLst>
              <a:ext uri="{FF2B5EF4-FFF2-40B4-BE49-F238E27FC236}">
                <a16:creationId xmlns:a16="http://schemas.microsoft.com/office/drawing/2014/main" id="{7A26C7AF-F76C-4614-B632-84F9D0137EDB}"/>
              </a:ext>
            </a:extLst>
          </p:cNvPr>
          <p:cNvSpPr/>
          <p:nvPr/>
        </p:nvSpPr>
        <p:spPr>
          <a:xfrm rot="5400000">
            <a:off x="9359480" y="3005034"/>
            <a:ext cx="1794582" cy="222994"/>
          </a:xfrm>
          <a:prstGeom prst="leftRightArrow">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9" name="Arrow: Left-Right 78">
            <a:extLst>
              <a:ext uri="{FF2B5EF4-FFF2-40B4-BE49-F238E27FC236}">
                <a16:creationId xmlns:a16="http://schemas.microsoft.com/office/drawing/2014/main" id="{BA2EBC88-3479-4D4B-8CE3-36AE88BC9592}"/>
              </a:ext>
            </a:extLst>
          </p:cNvPr>
          <p:cNvSpPr/>
          <p:nvPr/>
        </p:nvSpPr>
        <p:spPr>
          <a:xfrm rot="5400000">
            <a:off x="9820574" y="4391861"/>
            <a:ext cx="861034" cy="211635"/>
          </a:xfrm>
          <a:prstGeom prst="leftRightArrow">
            <a:avLst/>
          </a:prstGeom>
          <a:solidFill>
            <a:srgbClr val="403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0" name="TextBox 79">
            <a:extLst>
              <a:ext uri="{FF2B5EF4-FFF2-40B4-BE49-F238E27FC236}">
                <a16:creationId xmlns:a16="http://schemas.microsoft.com/office/drawing/2014/main" id="{EA122554-EA18-49A4-A74D-B15C0D074015}"/>
              </a:ext>
            </a:extLst>
          </p:cNvPr>
          <p:cNvSpPr txBox="1"/>
          <p:nvPr/>
        </p:nvSpPr>
        <p:spPr>
          <a:xfrm>
            <a:off x="9799498" y="4389956"/>
            <a:ext cx="310983" cy="215444"/>
          </a:xfrm>
          <a:prstGeom prst="rect">
            <a:avLst/>
          </a:prstGeom>
          <a:noFill/>
        </p:spPr>
        <p:txBody>
          <a:bodyPr wrap="none" lIns="0" tIns="0" rIns="0" bIns="0" rtlCol="0">
            <a:spAutoFit/>
          </a:bodyPr>
          <a:lstStyle/>
          <a:p>
            <a:pPr algn="ctr"/>
            <a:r>
              <a:rPr lang="en-US" sz="1400" dirty="0">
                <a:solidFill>
                  <a:srgbClr val="403F40"/>
                </a:solidFill>
              </a:rPr>
              <a:t>33%</a:t>
            </a:r>
          </a:p>
        </p:txBody>
      </p:sp>
    </p:spTree>
    <p:extLst>
      <p:ext uri="{BB962C8B-B14F-4D97-AF65-F5344CB8AC3E}">
        <p14:creationId xmlns:p14="http://schemas.microsoft.com/office/powerpoint/2010/main" val="1074087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D8FCF-265D-464B-A056-AF63AAD47B53}"/>
              </a:ext>
            </a:extLst>
          </p:cNvPr>
          <p:cNvSpPr>
            <a:spLocks noGrp="1"/>
          </p:cNvSpPr>
          <p:nvPr>
            <p:ph type="title"/>
          </p:nvPr>
        </p:nvSpPr>
        <p:spPr>
          <a:xfrm>
            <a:off x="457501" y="68196"/>
            <a:ext cx="8483600" cy="510381"/>
          </a:xfrm>
        </p:spPr>
        <p:txBody>
          <a:bodyPr/>
          <a:lstStyle/>
          <a:p>
            <a:r>
              <a:rPr lang="en-US" dirty="0">
                <a:solidFill>
                  <a:schemeClr val="bg1"/>
                </a:solidFill>
              </a:rPr>
              <a:t>Wind power production functions</a:t>
            </a:r>
          </a:p>
        </p:txBody>
      </p:sp>
      <p:sp>
        <p:nvSpPr>
          <p:cNvPr id="3" name="Content Placeholder 2">
            <a:extLst>
              <a:ext uri="{FF2B5EF4-FFF2-40B4-BE49-F238E27FC236}">
                <a16:creationId xmlns:a16="http://schemas.microsoft.com/office/drawing/2014/main" id="{5DB26D10-20B2-4F98-B76C-C229F6AF5948}"/>
              </a:ext>
            </a:extLst>
          </p:cNvPr>
          <p:cNvSpPr>
            <a:spLocks noGrp="1"/>
          </p:cNvSpPr>
          <p:nvPr>
            <p:ph idx="1"/>
          </p:nvPr>
        </p:nvSpPr>
        <p:spPr>
          <a:xfrm>
            <a:off x="838200" y="1282700"/>
            <a:ext cx="5257800" cy="4894263"/>
          </a:xfrm>
        </p:spPr>
        <p:txBody>
          <a:bodyPr/>
          <a:lstStyle/>
          <a:p>
            <a:r>
              <a:rPr lang="en-US" dirty="0">
                <a:solidFill>
                  <a:schemeClr val="bg1"/>
                </a:solidFill>
              </a:rPr>
              <a:t>On the right is data from a small, 150MW, facility in the panhandle near Lubbock.</a:t>
            </a:r>
          </a:p>
          <a:p>
            <a:r>
              <a:rPr lang="en-US" dirty="0">
                <a:solidFill>
                  <a:schemeClr val="bg1"/>
                </a:solidFill>
              </a:rPr>
              <a:t>One rarely gets the full capacity out of a wind system.</a:t>
            </a:r>
          </a:p>
          <a:p>
            <a:r>
              <a:rPr lang="en-US" dirty="0">
                <a:solidFill>
                  <a:schemeClr val="bg1"/>
                </a:solidFill>
              </a:rPr>
              <a:t>Below that is a graph that shows what % of time you get a certain amount of power.</a:t>
            </a:r>
          </a:p>
          <a:p>
            <a:r>
              <a:rPr lang="en-US" dirty="0">
                <a:solidFill>
                  <a:schemeClr val="bg1"/>
                </a:solidFill>
              </a:rPr>
              <a:t>Wind power can vary very rapidly.</a:t>
            </a:r>
          </a:p>
        </p:txBody>
      </p:sp>
      <p:pic>
        <p:nvPicPr>
          <p:cNvPr id="7" name="Picture 6">
            <a:extLst>
              <a:ext uri="{FF2B5EF4-FFF2-40B4-BE49-F238E27FC236}">
                <a16:creationId xmlns:a16="http://schemas.microsoft.com/office/drawing/2014/main" id="{D742035A-D113-4F1A-A661-ECBD86BC3E47}"/>
              </a:ext>
            </a:extLst>
          </p:cNvPr>
          <p:cNvPicPr>
            <a:picLocks noChangeAspect="1"/>
          </p:cNvPicPr>
          <p:nvPr/>
        </p:nvPicPr>
        <p:blipFill>
          <a:blip r:embed="rId2"/>
          <a:stretch>
            <a:fillRect/>
          </a:stretch>
        </p:blipFill>
        <p:spPr>
          <a:xfrm>
            <a:off x="7039414" y="875506"/>
            <a:ext cx="3803374" cy="2648875"/>
          </a:xfrm>
          <a:prstGeom prst="rect">
            <a:avLst/>
          </a:prstGeom>
        </p:spPr>
      </p:pic>
      <p:pic>
        <p:nvPicPr>
          <p:cNvPr id="9" name="Picture 8">
            <a:extLst>
              <a:ext uri="{FF2B5EF4-FFF2-40B4-BE49-F238E27FC236}">
                <a16:creationId xmlns:a16="http://schemas.microsoft.com/office/drawing/2014/main" id="{2534F95E-59EC-4882-9028-5BB2B59DAD33}"/>
              </a:ext>
            </a:extLst>
          </p:cNvPr>
          <p:cNvPicPr>
            <a:picLocks noChangeAspect="1"/>
          </p:cNvPicPr>
          <p:nvPr/>
        </p:nvPicPr>
        <p:blipFill>
          <a:blip r:embed="rId3"/>
          <a:stretch>
            <a:fillRect/>
          </a:stretch>
        </p:blipFill>
        <p:spPr>
          <a:xfrm>
            <a:off x="6956840" y="3696589"/>
            <a:ext cx="3968523" cy="2838024"/>
          </a:xfrm>
          <a:prstGeom prst="rect">
            <a:avLst/>
          </a:prstGeom>
        </p:spPr>
      </p:pic>
    </p:spTree>
    <p:extLst>
      <p:ext uri="{BB962C8B-B14F-4D97-AF65-F5344CB8AC3E}">
        <p14:creationId xmlns:p14="http://schemas.microsoft.com/office/powerpoint/2010/main" val="3128952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8C606F-B2B3-4A0A-ACF7-0724A829EC0C}"/>
              </a:ext>
            </a:extLst>
          </p:cNvPr>
          <p:cNvPicPr>
            <a:picLocks noChangeAspect="1"/>
          </p:cNvPicPr>
          <p:nvPr/>
        </p:nvPicPr>
        <p:blipFill>
          <a:blip r:embed="rId2"/>
          <a:stretch>
            <a:fillRect/>
          </a:stretch>
        </p:blipFill>
        <p:spPr>
          <a:xfrm>
            <a:off x="821802" y="982649"/>
            <a:ext cx="10548395" cy="4892701"/>
          </a:xfrm>
          <a:prstGeom prst="rect">
            <a:avLst/>
          </a:prstGeom>
        </p:spPr>
      </p:pic>
      <p:sp>
        <p:nvSpPr>
          <p:cNvPr id="3" name="Title 1">
            <a:extLst>
              <a:ext uri="{FF2B5EF4-FFF2-40B4-BE49-F238E27FC236}">
                <a16:creationId xmlns:a16="http://schemas.microsoft.com/office/drawing/2014/main" id="{23EDFC97-E5C5-F600-5C33-DD29A50A3322}"/>
              </a:ext>
            </a:extLst>
          </p:cNvPr>
          <p:cNvSpPr txBox="1">
            <a:spLocks/>
          </p:cNvSpPr>
          <p:nvPr/>
        </p:nvSpPr>
        <p:spPr>
          <a:xfrm>
            <a:off x="482480" y="0"/>
            <a:ext cx="10972080" cy="717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Wind and Solar are complimentary</a:t>
            </a:r>
          </a:p>
        </p:txBody>
      </p:sp>
    </p:spTree>
    <p:extLst>
      <p:ext uri="{BB962C8B-B14F-4D97-AF65-F5344CB8AC3E}">
        <p14:creationId xmlns:p14="http://schemas.microsoft.com/office/powerpoint/2010/main" val="2250899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EEE434-8027-417E-9576-94432B735B14}"/>
              </a:ext>
            </a:extLst>
          </p:cNvPr>
          <p:cNvSpPr>
            <a:spLocks noGrp="1"/>
          </p:cNvSpPr>
          <p:nvPr>
            <p:ph type="ctrTitle"/>
          </p:nvPr>
        </p:nvSpPr>
        <p:spPr/>
        <p:txBody>
          <a:bodyPr/>
          <a:lstStyle/>
          <a:p>
            <a:r>
              <a:rPr lang="en-US" dirty="0">
                <a:solidFill>
                  <a:schemeClr val="bg1"/>
                </a:solidFill>
              </a:rPr>
              <a:t>Frequency Stability</a:t>
            </a:r>
          </a:p>
        </p:txBody>
      </p:sp>
    </p:spTree>
    <p:extLst>
      <p:ext uri="{BB962C8B-B14F-4D97-AF65-F5344CB8AC3E}">
        <p14:creationId xmlns:p14="http://schemas.microsoft.com/office/powerpoint/2010/main" val="10062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A4449-2611-4895-B193-2D0C9A8586CF}"/>
              </a:ext>
            </a:extLst>
          </p:cNvPr>
          <p:cNvSpPr>
            <a:spLocks noGrp="1"/>
          </p:cNvSpPr>
          <p:nvPr>
            <p:ph type="title"/>
          </p:nvPr>
        </p:nvSpPr>
        <p:spPr>
          <a:xfrm>
            <a:off x="533760" y="-174011"/>
            <a:ext cx="10972080" cy="1144440"/>
          </a:xfrm>
        </p:spPr>
        <p:txBody>
          <a:bodyPr/>
          <a:lstStyle/>
          <a:p>
            <a:r>
              <a:rPr lang="en-US" dirty="0">
                <a:solidFill>
                  <a:schemeClr val="bg1"/>
                </a:solidFill>
              </a:rPr>
              <a:t>Frequency &amp; Inertia </a:t>
            </a:r>
          </a:p>
        </p:txBody>
      </p:sp>
      <p:sp>
        <p:nvSpPr>
          <p:cNvPr id="4" name="Content Placeholder 3">
            <a:extLst>
              <a:ext uri="{FF2B5EF4-FFF2-40B4-BE49-F238E27FC236}">
                <a16:creationId xmlns:a16="http://schemas.microsoft.com/office/drawing/2014/main" id="{F2A1490C-5B2B-4919-B59E-412E825C0B15}"/>
              </a:ext>
            </a:extLst>
          </p:cNvPr>
          <p:cNvSpPr>
            <a:spLocks noGrp="1"/>
          </p:cNvSpPr>
          <p:nvPr>
            <p:ph sz="half" idx="1"/>
          </p:nvPr>
        </p:nvSpPr>
        <p:spPr>
          <a:xfrm>
            <a:off x="488004" y="1125234"/>
            <a:ext cx="5181600" cy="4351338"/>
          </a:xfrm>
        </p:spPr>
        <p:txBody>
          <a:bodyPr>
            <a:normAutofit fontScale="55000" lnSpcReduction="20000"/>
          </a:bodyPr>
          <a:lstStyle/>
          <a:p>
            <a:r>
              <a:rPr lang="en-US" dirty="0">
                <a:solidFill>
                  <a:schemeClr val="bg1"/>
                </a:solidFill>
              </a:rPr>
              <a:t>As demand approaches supply</a:t>
            </a:r>
          </a:p>
          <a:p>
            <a:pPr lvl="1"/>
            <a:r>
              <a:rPr lang="en-US" dirty="0">
                <a:solidFill>
                  <a:schemeClr val="bg1"/>
                </a:solidFill>
              </a:rPr>
              <a:t>Frequency starts to drop</a:t>
            </a:r>
          </a:p>
          <a:p>
            <a:pPr lvl="1"/>
            <a:r>
              <a:rPr lang="en-US" dirty="0">
                <a:solidFill>
                  <a:schemeClr val="bg1"/>
                </a:solidFill>
              </a:rPr>
              <a:t>As frequency starts to drop current starts to rise on spinning generators.</a:t>
            </a:r>
          </a:p>
          <a:p>
            <a:pPr lvl="1"/>
            <a:r>
              <a:rPr lang="en-US" dirty="0">
                <a:solidFill>
                  <a:schemeClr val="bg1"/>
                </a:solidFill>
              </a:rPr>
              <a:t>As current starts to rise, so too does temperature and R</a:t>
            </a:r>
          </a:p>
          <a:p>
            <a:pPr lvl="1"/>
            <a:r>
              <a:rPr lang="en-US" dirty="0">
                <a:solidFill>
                  <a:schemeClr val="bg1"/>
                </a:solidFill>
              </a:rPr>
              <a:t>If it goes to far, generators “trip-off”.</a:t>
            </a:r>
          </a:p>
          <a:p>
            <a:pPr lvl="1"/>
            <a:r>
              <a:rPr lang="en-US" dirty="0">
                <a:solidFill>
                  <a:schemeClr val="bg1"/>
                </a:solidFill>
              </a:rPr>
              <a:t>This causes supply to drop – potentially causing a chain reaction.</a:t>
            </a:r>
          </a:p>
          <a:p>
            <a:pPr lvl="1"/>
            <a:r>
              <a:rPr lang="en-US" dirty="0">
                <a:solidFill>
                  <a:schemeClr val="bg1"/>
                </a:solidFill>
              </a:rPr>
              <a:t>To prevent collapse, load is shed  by turning off load zones, i.e. blackouts.</a:t>
            </a:r>
          </a:p>
          <a:p>
            <a:r>
              <a:rPr lang="en-US" dirty="0">
                <a:solidFill>
                  <a:schemeClr val="bg1"/>
                </a:solidFill>
              </a:rPr>
              <a:t>Immediate response to stabilize is “Primary Frequency Response”, must be done very rapidly. Typically within 15 seconds.</a:t>
            </a:r>
          </a:p>
          <a:p>
            <a:r>
              <a:rPr lang="en-US" dirty="0">
                <a:solidFill>
                  <a:schemeClr val="bg1"/>
                </a:solidFill>
              </a:rPr>
              <a:t>Longer term response, e.g., within 15 minutes is called “Load Response” or LR. This is addressed by adding more generation or reducing load.  Increases and decreases are controlled by the grid operator using computer generated “set points”. </a:t>
            </a:r>
          </a:p>
          <a:p>
            <a:r>
              <a:rPr lang="en-US" dirty="0">
                <a:solidFill>
                  <a:schemeClr val="bg1"/>
                </a:solidFill>
              </a:rPr>
              <a:t>If you can vary your load rapidly, and in response to grid operator signals or price signals, you can be paid for it in the “ancillary markets”.</a:t>
            </a:r>
          </a:p>
          <a:p>
            <a:pPr lvl="1"/>
            <a:r>
              <a:rPr lang="en-US" dirty="0">
                <a:solidFill>
                  <a:schemeClr val="bg1"/>
                </a:solidFill>
              </a:rPr>
              <a:t>This can significantly reduce the price you pay for electricity.</a:t>
            </a:r>
          </a:p>
        </p:txBody>
      </p:sp>
      <p:pic>
        <p:nvPicPr>
          <p:cNvPr id="12" name="Picture 11">
            <a:extLst>
              <a:ext uri="{FF2B5EF4-FFF2-40B4-BE49-F238E27FC236}">
                <a16:creationId xmlns:a16="http://schemas.microsoft.com/office/drawing/2014/main" id="{AA36DA46-99D2-47D4-A895-80D6FD4B43F7}"/>
              </a:ext>
            </a:extLst>
          </p:cNvPr>
          <p:cNvPicPr>
            <a:picLocks noChangeAspect="1"/>
          </p:cNvPicPr>
          <p:nvPr/>
        </p:nvPicPr>
        <p:blipFill>
          <a:blip r:embed="rId2"/>
          <a:stretch>
            <a:fillRect/>
          </a:stretch>
        </p:blipFill>
        <p:spPr>
          <a:xfrm>
            <a:off x="6287803" y="4365172"/>
            <a:ext cx="5768413" cy="1735378"/>
          </a:xfrm>
          <a:prstGeom prst="rect">
            <a:avLst/>
          </a:prstGeom>
        </p:spPr>
      </p:pic>
      <p:pic>
        <p:nvPicPr>
          <p:cNvPr id="5" name="Picture 4">
            <a:extLst>
              <a:ext uri="{FF2B5EF4-FFF2-40B4-BE49-F238E27FC236}">
                <a16:creationId xmlns:a16="http://schemas.microsoft.com/office/drawing/2014/main" id="{EF869CB3-C13E-431E-A192-0FEF1402A245}"/>
              </a:ext>
            </a:extLst>
          </p:cNvPr>
          <p:cNvPicPr>
            <a:picLocks noChangeAspect="1"/>
          </p:cNvPicPr>
          <p:nvPr/>
        </p:nvPicPr>
        <p:blipFill>
          <a:blip r:embed="rId3"/>
          <a:stretch>
            <a:fillRect/>
          </a:stretch>
        </p:blipFill>
        <p:spPr>
          <a:xfrm>
            <a:off x="6270171" y="1311599"/>
            <a:ext cx="5729259" cy="2712403"/>
          </a:xfrm>
          <a:prstGeom prst="rect">
            <a:avLst/>
          </a:prstGeom>
        </p:spPr>
      </p:pic>
    </p:spTree>
    <p:extLst>
      <p:ext uri="{BB962C8B-B14F-4D97-AF65-F5344CB8AC3E}">
        <p14:creationId xmlns:p14="http://schemas.microsoft.com/office/powerpoint/2010/main" val="365629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Map&#10;&#10;Description automatically generated">
            <a:extLst>
              <a:ext uri="{FF2B5EF4-FFF2-40B4-BE49-F238E27FC236}">
                <a16:creationId xmlns:a16="http://schemas.microsoft.com/office/drawing/2014/main" id="{DF0FD70A-E535-4FBA-9CD0-7344933AE1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9" t="18485" r="11812" b="11264"/>
          <a:stretch/>
        </p:blipFill>
        <p:spPr>
          <a:xfrm>
            <a:off x="8002359" y="2391567"/>
            <a:ext cx="3768341" cy="2074865"/>
          </a:xfrm>
          <a:prstGeom prst="rect">
            <a:avLst/>
          </a:prstGeom>
        </p:spPr>
      </p:pic>
      <p:graphicFrame>
        <p:nvGraphicFramePr>
          <p:cNvPr id="6" name="Object 5" hidden="1">
            <a:extLst>
              <a:ext uri="{FF2B5EF4-FFF2-40B4-BE49-F238E27FC236}">
                <a16:creationId xmlns:a16="http://schemas.microsoft.com/office/drawing/2014/main" id="{01627B83-79D5-49D6-81AA-7C6ACDDBFFA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6" name="Object 5" hidden="1">
                        <a:extLst>
                          <a:ext uri="{FF2B5EF4-FFF2-40B4-BE49-F238E27FC236}">
                            <a16:creationId xmlns:a16="http://schemas.microsoft.com/office/drawing/2014/main" id="{01627B83-79D5-49D6-81AA-7C6ACDDBFFA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8673278-F606-4AF2-9179-F3EA6B486740}"/>
              </a:ext>
            </a:extLst>
          </p:cNvPr>
          <p:cNvSpPr>
            <a:spLocks noGrp="1"/>
          </p:cNvSpPr>
          <p:nvPr>
            <p:ph type="title"/>
          </p:nvPr>
        </p:nvSpPr>
        <p:spPr/>
        <p:txBody>
          <a:bodyPr vert="horz"/>
          <a:lstStyle/>
          <a:p>
            <a:r>
              <a:rPr lang="en-US" sz="2000" dirty="0"/>
              <a:t>….Causing Increased Prevalence of Negative Power Prices…</a:t>
            </a:r>
          </a:p>
        </p:txBody>
      </p:sp>
      <p:sp>
        <p:nvSpPr>
          <p:cNvPr id="4" name="Text Placeholder 3">
            <a:extLst>
              <a:ext uri="{FF2B5EF4-FFF2-40B4-BE49-F238E27FC236}">
                <a16:creationId xmlns:a16="http://schemas.microsoft.com/office/drawing/2014/main" id="{B851B278-7323-4B1B-AF84-C3DE99D1592F}"/>
              </a:ext>
            </a:extLst>
          </p:cNvPr>
          <p:cNvSpPr>
            <a:spLocks noGrp="1"/>
          </p:cNvSpPr>
          <p:nvPr>
            <p:ph type="body" sz="quarter" idx="10"/>
          </p:nvPr>
        </p:nvSpPr>
        <p:spPr/>
        <p:txBody>
          <a:bodyPr>
            <a:normAutofit/>
          </a:bodyPr>
          <a:lstStyle/>
          <a:p>
            <a:r>
              <a:rPr lang="en-US" sz="1800" dirty="0">
                <a:solidFill>
                  <a:schemeClr val="tx1"/>
                </a:solidFill>
              </a:rPr>
              <a:t>Depressed power prices can inhibit the buildout of new renewable generation</a:t>
            </a:r>
          </a:p>
        </p:txBody>
      </p:sp>
      <p:grpSp>
        <p:nvGrpSpPr>
          <p:cNvPr id="119" name="Group 118">
            <a:extLst>
              <a:ext uri="{FF2B5EF4-FFF2-40B4-BE49-F238E27FC236}">
                <a16:creationId xmlns:a16="http://schemas.microsoft.com/office/drawing/2014/main" id="{8B8FC34C-ED4B-4CDA-8B38-C6C0ED828288}"/>
              </a:ext>
            </a:extLst>
          </p:cNvPr>
          <p:cNvGrpSpPr/>
          <p:nvPr/>
        </p:nvGrpSpPr>
        <p:grpSpPr>
          <a:xfrm>
            <a:off x="-1666875" y="2464"/>
            <a:ext cx="1609725" cy="4569534"/>
            <a:chOff x="1600200" y="323990"/>
            <a:chExt cx="1609725" cy="4569534"/>
          </a:xfrm>
        </p:grpSpPr>
        <p:sp>
          <p:nvSpPr>
            <p:cNvPr id="120" name="Rectangle 119">
              <a:extLst>
                <a:ext uri="{FF2B5EF4-FFF2-40B4-BE49-F238E27FC236}">
                  <a16:creationId xmlns:a16="http://schemas.microsoft.com/office/drawing/2014/main" id="{D554F03B-F752-4214-B7F8-9026F8D142F0}"/>
                </a:ext>
              </a:extLst>
            </p:cNvPr>
            <p:cNvSpPr/>
            <p:nvPr/>
          </p:nvSpPr>
          <p:spPr>
            <a:xfrm>
              <a:off x="1600200" y="323990"/>
              <a:ext cx="1609725" cy="4569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1" name="Group 120">
              <a:extLst>
                <a:ext uri="{FF2B5EF4-FFF2-40B4-BE49-F238E27FC236}">
                  <a16:creationId xmlns:a16="http://schemas.microsoft.com/office/drawing/2014/main" id="{3F60D4A5-A787-4C6C-95F0-45B60E60F8FE}"/>
                </a:ext>
              </a:extLst>
            </p:cNvPr>
            <p:cNvGrpSpPr/>
            <p:nvPr/>
          </p:nvGrpSpPr>
          <p:grpSpPr>
            <a:xfrm>
              <a:off x="1795233" y="385604"/>
              <a:ext cx="1219658" cy="4386645"/>
              <a:chOff x="-1882613" y="204847"/>
              <a:chExt cx="1689107" cy="5632411"/>
            </a:xfrm>
          </p:grpSpPr>
          <p:sp>
            <p:nvSpPr>
              <p:cNvPr id="122" name="Rectangle 121">
                <a:extLst>
                  <a:ext uri="{FF2B5EF4-FFF2-40B4-BE49-F238E27FC236}">
                    <a16:creationId xmlns:a16="http://schemas.microsoft.com/office/drawing/2014/main" id="{CBE9A834-90FE-47F7-84FF-3BC88B75DF64}"/>
                  </a:ext>
                </a:extLst>
              </p:cNvPr>
              <p:cNvSpPr/>
              <p:nvPr userDrawn="1"/>
            </p:nvSpPr>
            <p:spPr>
              <a:xfrm>
                <a:off x="-1866929" y="842742"/>
                <a:ext cx="1669605" cy="529248"/>
              </a:xfrm>
              <a:prstGeom prst="rect">
                <a:avLst/>
              </a:prstGeom>
              <a:solidFill>
                <a:srgbClr val="86C6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134-198-248</a:t>
                </a:r>
              </a:p>
            </p:txBody>
          </p:sp>
          <p:sp>
            <p:nvSpPr>
              <p:cNvPr id="123" name="Rectangle 122">
                <a:extLst>
                  <a:ext uri="{FF2B5EF4-FFF2-40B4-BE49-F238E27FC236}">
                    <a16:creationId xmlns:a16="http://schemas.microsoft.com/office/drawing/2014/main" id="{70412CCB-C016-44C8-8C56-E712AB4E3420}"/>
                  </a:ext>
                </a:extLst>
              </p:cNvPr>
              <p:cNvSpPr/>
              <p:nvPr userDrawn="1"/>
            </p:nvSpPr>
            <p:spPr>
              <a:xfrm>
                <a:off x="-1866929" y="1480637"/>
                <a:ext cx="1669605" cy="5292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0-147-147</a:t>
                </a:r>
              </a:p>
            </p:txBody>
          </p:sp>
          <p:sp>
            <p:nvSpPr>
              <p:cNvPr id="124" name="Rectangle 123">
                <a:extLst>
                  <a:ext uri="{FF2B5EF4-FFF2-40B4-BE49-F238E27FC236}">
                    <a16:creationId xmlns:a16="http://schemas.microsoft.com/office/drawing/2014/main" id="{1F689714-6AB2-4E54-B6E2-C8D40B2F10EC}"/>
                  </a:ext>
                </a:extLst>
              </p:cNvPr>
              <p:cNvSpPr/>
              <p:nvPr userDrawn="1"/>
            </p:nvSpPr>
            <p:spPr>
              <a:xfrm>
                <a:off x="-1866929" y="2118532"/>
                <a:ext cx="1669605" cy="529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40-140-210</a:t>
                </a:r>
              </a:p>
            </p:txBody>
          </p:sp>
          <p:sp>
            <p:nvSpPr>
              <p:cNvPr id="125" name="Rectangle 124">
                <a:extLst>
                  <a:ext uri="{FF2B5EF4-FFF2-40B4-BE49-F238E27FC236}">
                    <a16:creationId xmlns:a16="http://schemas.microsoft.com/office/drawing/2014/main" id="{2A37BD83-312B-429F-AEAB-884354CE50FE}"/>
                  </a:ext>
                </a:extLst>
              </p:cNvPr>
              <p:cNvSpPr/>
              <p:nvPr userDrawn="1"/>
            </p:nvSpPr>
            <p:spPr>
              <a:xfrm>
                <a:off x="-1866929" y="2756427"/>
                <a:ext cx="1669605" cy="529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0-147-147</a:t>
                </a:r>
              </a:p>
            </p:txBody>
          </p:sp>
          <p:sp>
            <p:nvSpPr>
              <p:cNvPr id="126" name="Rectangle 125">
                <a:extLst>
                  <a:ext uri="{FF2B5EF4-FFF2-40B4-BE49-F238E27FC236}">
                    <a16:creationId xmlns:a16="http://schemas.microsoft.com/office/drawing/2014/main" id="{CF90916A-50FE-4458-AD62-C7135563DACD}"/>
                  </a:ext>
                </a:extLst>
              </p:cNvPr>
              <p:cNvSpPr/>
              <p:nvPr userDrawn="1"/>
            </p:nvSpPr>
            <p:spPr>
              <a:xfrm>
                <a:off x="-1866929" y="3394322"/>
                <a:ext cx="1669605" cy="529248"/>
              </a:xfrm>
              <a:prstGeom prst="rect">
                <a:avLst/>
              </a:prstGeom>
              <a:solidFill>
                <a:srgbClr val="56C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86-192-142</a:t>
                </a:r>
              </a:p>
            </p:txBody>
          </p:sp>
          <p:sp>
            <p:nvSpPr>
              <p:cNvPr id="127" name="Rectangle 126">
                <a:extLst>
                  <a:ext uri="{FF2B5EF4-FFF2-40B4-BE49-F238E27FC236}">
                    <a16:creationId xmlns:a16="http://schemas.microsoft.com/office/drawing/2014/main" id="{4F2DF609-1CE1-44FE-B14B-981406DEB7C2}"/>
                  </a:ext>
                </a:extLst>
              </p:cNvPr>
              <p:cNvSpPr/>
              <p:nvPr userDrawn="1"/>
            </p:nvSpPr>
            <p:spPr>
              <a:xfrm>
                <a:off x="-1882612" y="204847"/>
                <a:ext cx="1669605" cy="529248"/>
              </a:xfrm>
              <a:prstGeom prst="rect">
                <a:avLst/>
              </a:prstGeom>
              <a:solidFill>
                <a:srgbClr val="0E24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14-36-71</a:t>
                </a:r>
              </a:p>
            </p:txBody>
          </p:sp>
          <p:sp>
            <p:nvSpPr>
              <p:cNvPr id="128" name="Rectangle 127">
                <a:extLst>
                  <a:ext uri="{FF2B5EF4-FFF2-40B4-BE49-F238E27FC236}">
                    <a16:creationId xmlns:a16="http://schemas.microsoft.com/office/drawing/2014/main" id="{22E671CB-5F5F-4058-B4BA-CD9564094292}"/>
                  </a:ext>
                </a:extLst>
              </p:cNvPr>
              <p:cNvSpPr/>
              <p:nvPr userDrawn="1"/>
            </p:nvSpPr>
            <p:spPr>
              <a:xfrm>
                <a:off x="-1863111" y="4032217"/>
                <a:ext cx="1669605" cy="5292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64-63-64</a:t>
                </a:r>
              </a:p>
            </p:txBody>
          </p:sp>
          <p:sp>
            <p:nvSpPr>
              <p:cNvPr id="129" name="Rectangle 128">
                <a:extLst>
                  <a:ext uri="{FF2B5EF4-FFF2-40B4-BE49-F238E27FC236}">
                    <a16:creationId xmlns:a16="http://schemas.microsoft.com/office/drawing/2014/main" id="{E11A4A13-9988-4674-A740-4E18D5764503}"/>
                  </a:ext>
                </a:extLst>
              </p:cNvPr>
              <p:cNvSpPr/>
              <p:nvPr userDrawn="1"/>
            </p:nvSpPr>
            <p:spPr>
              <a:xfrm>
                <a:off x="-1866930" y="4670112"/>
                <a:ext cx="1669605" cy="52924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151-162-182</a:t>
                </a:r>
              </a:p>
            </p:txBody>
          </p:sp>
          <p:sp>
            <p:nvSpPr>
              <p:cNvPr id="130" name="Rectangle 129">
                <a:extLst>
                  <a:ext uri="{FF2B5EF4-FFF2-40B4-BE49-F238E27FC236}">
                    <a16:creationId xmlns:a16="http://schemas.microsoft.com/office/drawing/2014/main" id="{2346B607-7D28-441D-8EFA-25DD42E003BF}"/>
                  </a:ext>
                </a:extLst>
              </p:cNvPr>
              <p:cNvSpPr/>
              <p:nvPr userDrawn="1"/>
            </p:nvSpPr>
            <p:spPr>
              <a:xfrm>
                <a:off x="-1882613" y="5308010"/>
                <a:ext cx="1669605" cy="529248"/>
              </a:xfrm>
              <a:prstGeom prst="rect">
                <a:avLst/>
              </a:prstGeom>
              <a:solidFill>
                <a:srgbClr val="DD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221-227-236</a:t>
                </a:r>
              </a:p>
            </p:txBody>
          </p:sp>
        </p:grpSp>
      </p:grpSp>
      <p:grpSp>
        <p:nvGrpSpPr>
          <p:cNvPr id="67" name="Group 66">
            <a:extLst>
              <a:ext uri="{FF2B5EF4-FFF2-40B4-BE49-F238E27FC236}">
                <a16:creationId xmlns:a16="http://schemas.microsoft.com/office/drawing/2014/main" id="{7F8B4462-2969-41A1-9399-3DF3DE5CCF06}"/>
              </a:ext>
            </a:extLst>
          </p:cNvPr>
          <p:cNvGrpSpPr/>
          <p:nvPr/>
        </p:nvGrpSpPr>
        <p:grpSpPr>
          <a:xfrm>
            <a:off x="503485" y="1444265"/>
            <a:ext cx="11185031" cy="393700"/>
            <a:chOff x="1196975" y="1576000"/>
            <a:chExt cx="4810125" cy="393700"/>
          </a:xfrm>
        </p:grpSpPr>
        <p:sp>
          <p:nvSpPr>
            <p:cNvPr id="68" name="Text Placeholder 5">
              <a:extLst>
                <a:ext uri="{FF2B5EF4-FFF2-40B4-BE49-F238E27FC236}">
                  <a16:creationId xmlns:a16="http://schemas.microsoft.com/office/drawing/2014/main" id="{71E9D115-3B76-4635-A800-4FE19E8FC61C}"/>
                </a:ext>
              </a:extLst>
            </p:cNvPr>
            <p:cNvSpPr txBox="1">
              <a:spLocks/>
            </p:cNvSpPr>
            <p:nvPr/>
          </p:nvSpPr>
          <p:spPr>
            <a:xfrm>
              <a:off x="1196975" y="1576000"/>
              <a:ext cx="4810125"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rgbClr val="000000"/>
                  </a:solidFill>
                  <a:cs typeface="Segoe UI" panose="020B0502040204020203" pitchFamily="34" charset="0"/>
                </a:rPr>
                <a:t>Frequency of negative real-time pricing</a:t>
              </a:r>
            </a:p>
          </p:txBody>
        </p:sp>
        <p:cxnSp>
          <p:nvCxnSpPr>
            <p:cNvPr id="69" name="Straight Connector 68">
              <a:extLst>
                <a:ext uri="{FF2B5EF4-FFF2-40B4-BE49-F238E27FC236}">
                  <a16:creationId xmlns:a16="http://schemas.microsoft.com/office/drawing/2014/main" id="{B6BF2E12-1DD9-4CF9-A1A7-FFF5C6A7D821}"/>
                </a:ext>
              </a:extLst>
            </p:cNvPr>
            <p:cNvCxnSpPr>
              <a:cxnSpLocks/>
            </p:cNvCxnSpPr>
            <p:nvPr/>
          </p:nvCxnSpPr>
          <p:spPr>
            <a:xfrm>
              <a:off x="1196975" y="1969700"/>
              <a:ext cx="48101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75" name="Picture 74">
            <a:extLst>
              <a:ext uri="{FF2B5EF4-FFF2-40B4-BE49-F238E27FC236}">
                <a16:creationId xmlns:a16="http://schemas.microsoft.com/office/drawing/2014/main" id="{0540C63F-7A77-4AAB-B919-E47A8408AE21}"/>
              </a:ext>
            </a:extLst>
          </p:cNvPr>
          <p:cNvPicPr>
            <a:picLocks noChangeAspect="1"/>
          </p:cNvPicPr>
          <p:nvPr/>
        </p:nvPicPr>
        <p:blipFill>
          <a:blip r:embed="rId7"/>
          <a:stretch>
            <a:fillRect/>
          </a:stretch>
        </p:blipFill>
        <p:spPr>
          <a:xfrm>
            <a:off x="527362" y="2360271"/>
            <a:ext cx="3768341" cy="2073682"/>
          </a:xfrm>
          <a:prstGeom prst="rect">
            <a:avLst/>
          </a:prstGeom>
        </p:spPr>
      </p:pic>
      <p:grpSp>
        <p:nvGrpSpPr>
          <p:cNvPr id="9" name="Group 8">
            <a:extLst>
              <a:ext uri="{FF2B5EF4-FFF2-40B4-BE49-F238E27FC236}">
                <a16:creationId xmlns:a16="http://schemas.microsoft.com/office/drawing/2014/main" id="{199233A7-185C-4A57-89C4-D6A8517742BB}"/>
              </a:ext>
            </a:extLst>
          </p:cNvPr>
          <p:cNvGrpSpPr/>
          <p:nvPr/>
        </p:nvGrpSpPr>
        <p:grpSpPr>
          <a:xfrm>
            <a:off x="2691174" y="6082460"/>
            <a:ext cx="6809653" cy="244454"/>
            <a:chOff x="3042666" y="5962054"/>
            <a:chExt cx="5627813" cy="393695"/>
          </a:xfrm>
        </p:grpSpPr>
        <p:sp>
          <p:nvSpPr>
            <p:cNvPr id="3" name="Rectangle: Rounded Corners 2">
              <a:extLst>
                <a:ext uri="{FF2B5EF4-FFF2-40B4-BE49-F238E27FC236}">
                  <a16:creationId xmlns:a16="http://schemas.microsoft.com/office/drawing/2014/main" id="{06C95A6A-3C19-4B30-B2D3-E1C52CB95D16}"/>
                </a:ext>
              </a:extLst>
            </p:cNvPr>
            <p:cNvSpPr/>
            <p:nvPr/>
          </p:nvSpPr>
          <p:spPr>
            <a:xfrm>
              <a:off x="3042666" y="5962054"/>
              <a:ext cx="5627813" cy="393695"/>
            </a:xfrm>
            <a:prstGeom prst="roundRect">
              <a:avLst/>
            </a:prstGeom>
            <a:gradFill>
              <a:gsLst>
                <a:gs pos="15000">
                  <a:srgbClr val="FFC593"/>
                </a:gs>
                <a:gs pos="87500">
                  <a:srgbClr val="5B2387"/>
                </a:gs>
                <a:gs pos="75000">
                  <a:srgbClr val="82040D"/>
                </a:gs>
                <a:gs pos="60000">
                  <a:srgbClr val="C81B17"/>
                </a:gs>
                <a:gs pos="45000">
                  <a:srgbClr val="F05946"/>
                </a:gs>
                <a:gs pos="30000">
                  <a:srgbClr val="F9B77F"/>
                </a:gs>
                <a:gs pos="0">
                  <a:srgbClr val="FFE5C3"/>
                </a:gs>
                <a:gs pos="100000">
                  <a:srgbClr val="0D21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108BD91-7B51-418B-B459-F59D5823A1E3}"/>
                </a:ext>
              </a:extLst>
            </p:cNvPr>
            <p:cNvSpPr txBox="1"/>
            <p:nvPr/>
          </p:nvSpPr>
          <p:spPr>
            <a:xfrm>
              <a:off x="3135976" y="6020402"/>
              <a:ext cx="405880" cy="276999"/>
            </a:xfrm>
            <a:prstGeom prst="rect">
              <a:avLst/>
            </a:prstGeom>
            <a:noFill/>
          </p:spPr>
          <p:txBody>
            <a:bodyPr wrap="none" rtlCol="0" anchor="ctr" anchorCtr="0">
              <a:spAutoFit/>
            </a:bodyPr>
            <a:lstStyle/>
            <a:p>
              <a:pPr algn="ctr"/>
              <a:r>
                <a:rPr lang="en-US" sz="1200" b="1" dirty="0">
                  <a:solidFill>
                    <a:srgbClr val="000000"/>
                  </a:solidFill>
                  <a:latin typeface="Arial" panose="020B0604020202020204" pitchFamily="34" charset="0"/>
                  <a:cs typeface="Arial" panose="020B0604020202020204" pitchFamily="34" charset="0"/>
                </a:rPr>
                <a:t>0%</a:t>
              </a:r>
            </a:p>
          </p:txBody>
        </p:sp>
        <p:sp>
          <p:nvSpPr>
            <p:cNvPr id="34" name="TextBox 33">
              <a:extLst>
                <a:ext uri="{FF2B5EF4-FFF2-40B4-BE49-F238E27FC236}">
                  <a16:creationId xmlns:a16="http://schemas.microsoft.com/office/drawing/2014/main" id="{863B751C-5E4B-4143-BC46-EE1B2B232B55}"/>
                </a:ext>
              </a:extLst>
            </p:cNvPr>
            <p:cNvSpPr txBox="1"/>
            <p:nvPr/>
          </p:nvSpPr>
          <p:spPr>
            <a:xfrm>
              <a:off x="5568672" y="6020402"/>
              <a:ext cx="490840" cy="276999"/>
            </a:xfrm>
            <a:prstGeom prst="rect">
              <a:avLst/>
            </a:prstGeom>
            <a:noFill/>
          </p:spPr>
          <p:txBody>
            <a:bodyPr wrap="none" rtlCol="0" anchor="ctr" anchorCtr="0">
              <a:spAutoFit/>
            </a:bodyPr>
            <a:lstStyle/>
            <a:p>
              <a:pPr algn="ctr"/>
              <a:r>
                <a:rPr lang="en-US" sz="1200" b="1" dirty="0">
                  <a:solidFill>
                    <a:srgbClr val="000000"/>
                  </a:solidFill>
                  <a:latin typeface="Arial" panose="020B0604020202020204" pitchFamily="34" charset="0"/>
                  <a:cs typeface="Arial" panose="020B0604020202020204" pitchFamily="34" charset="0"/>
                </a:rPr>
                <a:t>10%</a:t>
              </a:r>
            </a:p>
          </p:txBody>
        </p:sp>
        <p:sp>
          <p:nvSpPr>
            <p:cNvPr id="35" name="TextBox 34">
              <a:extLst>
                <a:ext uri="{FF2B5EF4-FFF2-40B4-BE49-F238E27FC236}">
                  <a16:creationId xmlns:a16="http://schemas.microsoft.com/office/drawing/2014/main" id="{B7857045-E0C3-4876-814F-001A8988FCE7}"/>
                </a:ext>
              </a:extLst>
            </p:cNvPr>
            <p:cNvSpPr txBox="1"/>
            <p:nvPr/>
          </p:nvSpPr>
          <p:spPr>
            <a:xfrm>
              <a:off x="8086329" y="6020402"/>
              <a:ext cx="490840" cy="276999"/>
            </a:xfrm>
            <a:prstGeom prst="rect">
              <a:avLst/>
            </a:prstGeom>
            <a:noFill/>
          </p:spPr>
          <p:txBody>
            <a:bodyPr wrap="none" rtlCol="0" anchor="ctr" anchorCtr="0">
              <a:spAutoFit/>
            </a:bodyPr>
            <a:lstStyle/>
            <a:p>
              <a:pPr algn="ctr"/>
              <a:r>
                <a:rPr lang="en-US" sz="1200" b="1" dirty="0">
                  <a:solidFill>
                    <a:schemeClr val="bg1"/>
                  </a:solidFill>
                  <a:latin typeface="Arial" panose="020B0604020202020204" pitchFamily="34" charset="0"/>
                  <a:cs typeface="Arial" panose="020B0604020202020204" pitchFamily="34" charset="0"/>
                </a:rPr>
                <a:t>20%</a:t>
              </a:r>
            </a:p>
          </p:txBody>
        </p:sp>
      </p:grpSp>
      <p:grpSp>
        <p:nvGrpSpPr>
          <p:cNvPr id="37" name="Group 36">
            <a:extLst>
              <a:ext uri="{FF2B5EF4-FFF2-40B4-BE49-F238E27FC236}">
                <a16:creationId xmlns:a16="http://schemas.microsoft.com/office/drawing/2014/main" id="{BFD93453-7294-4A77-B7C6-5BC7E610E36C}"/>
              </a:ext>
            </a:extLst>
          </p:cNvPr>
          <p:cNvGrpSpPr/>
          <p:nvPr/>
        </p:nvGrpSpPr>
        <p:grpSpPr>
          <a:xfrm>
            <a:off x="7950173" y="1871593"/>
            <a:ext cx="3708345" cy="393700"/>
            <a:chOff x="1196975" y="1576000"/>
            <a:chExt cx="4810125" cy="393700"/>
          </a:xfrm>
        </p:grpSpPr>
        <p:sp>
          <p:nvSpPr>
            <p:cNvPr id="38" name="Text Placeholder 5">
              <a:extLst>
                <a:ext uri="{FF2B5EF4-FFF2-40B4-BE49-F238E27FC236}">
                  <a16:creationId xmlns:a16="http://schemas.microsoft.com/office/drawing/2014/main" id="{3DA2B2B4-1B2F-4AA7-9D5E-D91590B6B984}"/>
                </a:ext>
              </a:extLst>
            </p:cNvPr>
            <p:cNvSpPr txBox="1">
              <a:spLocks/>
            </p:cNvSpPr>
            <p:nvPr/>
          </p:nvSpPr>
          <p:spPr>
            <a:xfrm>
              <a:off x="1196975" y="1576000"/>
              <a:ext cx="4810125"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rgbClr val="000000"/>
                  </a:solidFill>
                  <a:cs typeface="Segoe UI" panose="020B0502040204020203" pitchFamily="34" charset="0"/>
                </a:rPr>
                <a:t>2021</a:t>
              </a:r>
            </a:p>
          </p:txBody>
        </p:sp>
        <p:cxnSp>
          <p:nvCxnSpPr>
            <p:cNvPr id="39" name="Straight Connector 38">
              <a:extLst>
                <a:ext uri="{FF2B5EF4-FFF2-40B4-BE49-F238E27FC236}">
                  <a16:creationId xmlns:a16="http://schemas.microsoft.com/office/drawing/2014/main" id="{7671ADDD-160D-4546-8316-A307AA8BCF05}"/>
                </a:ext>
              </a:extLst>
            </p:cNvPr>
            <p:cNvCxnSpPr>
              <a:cxnSpLocks/>
            </p:cNvCxnSpPr>
            <p:nvPr/>
          </p:nvCxnSpPr>
          <p:spPr>
            <a:xfrm>
              <a:off x="1196975" y="1969700"/>
              <a:ext cx="48101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D3802D1F-1FE9-420E-9284-C0D3C68CA20F}"/>
              </a:ext>
            </a:extLst>
          </p:cNvPr>
          <p:cNvGrpSpPr/>
          <p:nvPr/>
        </p:nvGrpSpPr>
        <p:grpSpPr>
          <a:xfrm>
            <a:off x="503485" y="1871593"/>
            <a:ext cx="3816094" cy="393700"/>
            <a:chOff x="1196975" y="1576000"/>
            <a:chExt cx="4810125" cy="393700"/>
          </a:xfrm>
        </p:grpSpPr>
        <p:sp>
          <p:nvSpPr>
            <p:cNvPr id="41" name="Text Placeholder 5">
              <a:extLst>
                <a:ext uri="{FF2B5EF4-FFF2-40B4-BE49-F238E27FC236}">
                  <a16:creationId xmlns:a16="http://schemas.microsoft.com/office/drawing/2014/main" id="{9A5BED64-7789-4B54-8C31-2645FA7EC85C}"/>
                </a:ext>
              </a:extLst>
            </p:cNvPr>
            <p:cNvSpPr txBox="1">
              <a:spLocks/>
            </p:cNvSpPr>
            <p:nvPr/>
          </p:nvSpPr>
          <p:spPr>
            <a:xfrm>
              <a:off x="1196975" y="1576000"/>
              <a:ext cx="4810125"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rgbClr val="000000"/>
                  </a:solidFill>
                  <a:cs typeface="Segoe UI" panose="020B0502040204020203" pitchFamily="34" charset="0"/>
                </a:rPr>
                <a:t>2013</a:t>
              </a:r>
            </a:p>
          </p:txBody>
        </p:sp>
        <p:cxnSp>
          <p:nvCxnSpPr>
            <p:cNvPr id="42" name="Straight Connector 41">
              <a:extLst>
                <a:ext uri="{FF2B5EF4-FFF2-40B4-BE49-F238E27FC236}">
                  <a16:creationId xmlns:a16="http://schemas.microsoft.com/office/drawing/2014/main" id="{489B54AA-BE25-4FCB-B6D8-64EF635A3C07}"/>
                </a:ext>
              </a:extLst>
            </p:cNvPr>
            <p:cNvCxnSpPr>
              <a:cxnSpLocks/>
            </p:cNvCxnSpPr>
            <p:nvPr/>
          </p:nvCxnSpPr>
          <p:spPr>
            <a:xfrm>
              <a:off x="1196975" y="1969700"/>
              <a:ext cx="48101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E58FF9C7-AD01-471C-A228-D72CB2AEE339}"/>
              </a:ext>
            </a:extLst>
          </p:cNvPr>
          <p:cNvSpPr txBox="1"/>
          <p:nvPr/>
        </p:nvSpPr>
        <p:spPr>
          <a:xfrm>
            <a:off x="472440" y="6499780"/>
            <a:ext cx="9467124" cy="215444"/>
          </a:xfrm>
          <a:prstGeom prst="rect">
            <a:avLst/>
          </a:prstGeom>
          <a:noFill/>
        </p:spPr>
        <p:txBody>
          <a:bodyPr wrap="square" rtlCol="0">
            <a:spAutoFit/>
          </a:bodyPr>
          <a:lstStyle/>
          <a:p>
            <a:r>
              <a:rPr lang="en-US" sz="800" dirty="0">
                <a:solidFill>
                  <a:schemeClr val="bg1">
                    <a:lumMod val="50000"/>
                  </a:schemeClr>
                </a:solidFill>
              </a:rPr>
              <a:t>Source: Lawrence Berkeley National Laboratory – Energy Markets &amp; Policy  – Frequency of negative locational marginal prices at nodes in the seven organized wholesale markets in the United States</a:t>
            </a:r>
            <a:endParaRPr lang="en-US" sz="700" baseline="30000" dirty="0">
              <a:solidFill>
                <a:schemeClr val="bg1">
                  <a:lumMod val="50000"/>
                </a:schemeClr>
              </a:solidFill>
            </a:endParaRPr>
          </a:p>
        </p:txBody>
      </p:sp>
      <p:pic>
        <p:nvPicPr>
          <p:cNvPr id="43" name="Picture 42">
            <a:extLst>
              <a:ext uri="{FF2B5EF4-FFF2-40B4-BE49-F238E27FC236}">
                <a16:creationId xmlns:a16="http://schemas.microsoft.com/office/drawing/2014/main" id="{17B885A6-3317-447B-9A92-E574C93EDE13}"/>
              </a:ext>
            </a:extLst>
          </p:cNvPr>
          <p:cNvPicPr>
            <a:picLocks noChangeAspect="1"/>
          </p:cNvPicPr>
          <p:nvPr/>
        </p:nvPicPr>
        <p:blipFill rotWithShape="1">
          <a:blip r:embed="rId8"/>
          <a:srcRect l="2975" t="56002" r="77789" b="19413"/>
          <a:stretch/>
        </p:blipFill>
        <p:spPr>
          <a:xfrm>
            <a:off x="4211830" y="3727355"/>
            <a:ext cx="3768341" cy="2109032"/>
          </a:xfrm>
          <a:prstGeom prst="rect">
            <a:avLst/>
          </a:prstGeom>
        </p:spPr>
      </p:pic>
      <p:grpSp>
        <p:nvGrpSpPr>
          <p:cNvPr id="44" name="Group 43">
            <a:extLst>
              <a:ext uri="{FF2B5EF4-FFF2-40B4-BE49-F238E27FC236}">
                <a16:creationId xmlns:a16="http://schemas.microsoft.com/office/drawing/2014/main" id="{D3802D1F-1FE9-420E-9284-C0D3C68CA20F}"/>
              </a:ext>
            </a:extLst>
          </p:cNvPr>
          <p:cNvGrpSpPr/>
          <p:nvPr/>
        </p:nvGrpSpPr>
        <p:grpSpPr>
          <a:xfrm>
            <a:off x="4134078" y="3277919"/>
            <a:ext cx="3869969" cy="393700"/>
            <a:chOff x="1196975" y="1576000"/>
            <a:chExt cx="4878034" cy="393700"/>
          </a:xfrm>
        </p:grpSpPr>
        <p:sp>
          <p:nvSpPr>
            <p:cNvPr id="46" name="Text Placeholder 5">
              <a:extLst>
                <a:ext uri="{FF2B5EF4-FFF2-40B4-BE49-F238E27FC236}">
                  <a16:creationId xmlns:a16="http://schemas.microsoft.com/office/drawing/2014/main" id="{9A5BED64-7789-4B54-8C31-2645FA7EC85C}"/>
                </a:ext>
              </a:extLst>
            </p:cNvPr>
            <p:cNvSpPr txBox="1">
              <a:spLocks/>
            </p:cNvSpPr>
            <p:nvPr/>
          </p:nvSpPr>
          <p:spPr>
            <a:xfrm>
              <a:off x="1264884" y="1576000"/>
              <a:ext cx="4810125"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rgbClr val="000000"/>
                  </a:solidFill>
                  <a:cs typeface="Segoe UI" panose="020B0502040204020203" pitchFamily="34" charset="0"/>
                </a:rPr>
                <a:t>2017</a:t>
              </a:r>
            </a:p>
          </p:txBody>
        </p:sp>
        <p:cxnSp>
          <p:nvCxnSpPr>
            <p:cNvPr id="47" name="Straight Connector 46">
              <a:extLst>
                <a:ext uri="{FF2B5EF4-FFF2-40B4-BE49-F238E27FC236}">
                  <a16:creationId xmlns:a16="http://schemas.microsoft.com/office/drawing/2014/main" id="{489B54AA-BE25-4FCB-B6D8-64EF635A3C07}"/>
                </a:ext>
              </a:extLst>
            </p:cNvPr>
            <p:cNvCxnSpPr>
              <a:cxnSpLocks/>
            </p:cNvCxnSpPr>
            <p:nvPr/>
          </p:nvCxnSpPr>
          <p:spPr>
            <a:xfrm>
              <a:off x="1196975" y="1969700"/>
              <a:ext cx="48101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E9027388-62B1-4468-9021-2B71DB5393B5}"/>
              </a:ext>
            </a:extLst>
          </p:cNvPr>
          <p:cNvSpPr/>
          <p:nvPr/>
        </p:nvSpPr>
        <p:spPr>
          <a:xfrm>
            <a:off x="7445159" y="3738647"/>
            <a:ext cx="557200" cy="93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07DE1FF7-101A-48D2-A37D-565293740D96}"/>
              </a:ext>
            </a:extLst>
          </p:cNvPr>
          <p:cNvSpPr/>
          <p:nvPr/>
        </p:nvSpPr>
        <p:spPr>
          <a:xfrm>
            <a:off x="3999432" y="3367043"/>
            <a:ext cx="4058490" cy="2518734"/>
          </a:xfrm>
          <a:prstGeom prst="round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F6644C4-A4AE-4923-ACD2-92384B826DAC}"/>
              </a:ext>
            </a:extLst>
          </p:cNvPr>
          <p:cNvSpPr txBox="1"/>
          <p:nvPr/>
        </p:nvSpPr>
        <p:spPr>
          <a:xfrm>
            <a:off x="4528612" y="3025213"/>
            <a:ext cx="2986914" cy="276999"/>
          </a:xfrm>
          <a:prstGeom prst="rect">
            <a:avLst/>
          </a:prstGeom>
          <a:noFill/>
        </p:spPr>
        <p:txBody>
          <a:bodyPr wrap="square" lIns="0" tIns="0" rIns="0" bIns="0" rtlCol="0" anchor="ctr">
            <a:spAutoFit/>
          </a:bodyPr>
          <a:lstStyle/>
          <a:p>
            <a:pPr algn="ctr"/>
            <a:r>
              <a:rPr lang="en-US" b="1" i="1" dirty="0" err="1">
                <a:solidFill>
                  <a:srgbClr val="000000"/>
                </a:solidFill>
              </a:rPr>
              <a:t>Lancium</a:t>
            </a:r>
            <a:r>
              <a:rPr lang="en-US" b="1" i="1" dirty="0">
                <a:solidFill>
                  <a:srgbClr val="000000"/>
                </a:solidFill>
              </a:rPr>
              <a:t> founded</a:t>
            </a:r>
            <a:endParaRPr lang="en-US" i="1" dirty="0">
              <a:solidFill>
                <a:srgbClr val="000000"/>
              </a:solidFill>
            </a:endParaRPr>
          </a:p>
        </p:txBody>
      </p:sp>
      <p:sp>
        <p:nvSpPr>
          <p:cNvPr id="51" name="Slide Number Placeholder 4">
            <a:extLst>
              <a:ext uri="{FF2B5EF4-FFF2-40B4-BE49-F238E27FC236}">
                <a16:creationId xmlns:a16="http://schemas.microsoft.com/office/drawing/2014/main" id="{6D07B915-9669-42A6-BF6A-A77D864D95AD}"/>
              </a:ext>
            </a:extLst>
          </p:cNvPr>
          <p:cNvSpPr>
            <a:spLocks noGrp="1"/>
          </p:cNvSpPr>
          <p:nvPr>
            <p:ph type="sldNum" sz="quarter" idx="4"/>
          </p:nvPr>
        </p:nvSpPr>
        <p:spPr>
          <a:xfrm>
            <a:off x="11766175" y="6510467"/>
            <a:ext cx="425824" cy="365125"/>
          </a:xfrm>
        </p:spPr>
        <p:txBody>
          <a:bodyPr/>
          <a:lstStyle/>
          <a:p>
            <a:fld id="{06856027-B3E4-D541-ADCA-1105CA7BC3F2}" type="slidenum">
              <a:rPr lang="en-US" smtClean="0"/>
              <a:t>27</a:t>
            </a:fld>
            <a:endParaRPr lang="en-US" dirty="0"/>
          </a:p>
        </p:txBody>
      </p:sp>
    </p:spTree>
    <p:extLst>
      <p:ext uri="{BB962C8B-B14F-4D97-AF65-F5344CB8AC3E}">
        <p14:creationId xmlns:p14="http://schemas.microsoft.com/office/powerpoint/2010/main" val="2592294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15F22726-AFC1-4D54-B14A-28BECC0F412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51" imgH="226" progId="TCLayout.ActiveDocument.1">
                  <p:embed/>
                </p:oleObj>
              </mc:Choice>
              <mc:Fallback>
                <p:oleObj name="think-cell Slide" r:id="rId5" imgW="251" imgH="226" progId="TCLayout.ActiveDocument.1">
                  <p:embed/>
                  <p:pic>
                    <p:nvPicPr>
                      <p:cNvPr id="6" name="Object 5" hidden="1">
                        <a:extLst>
                          <a:ext uri="{FF2B5EF4-FFF2-40B4-BE49-F238E27FC236}">
                            <a16:creationId xmlns:a16="http://schemas.microsoft.com/office/drawing/2014/main" id="{15F22726-AFC1-4D54-B14A-28BECC0F412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Controllable Loads Are the Best Application of Grid Flexibility</a:t>
            </a:r>
          </a:p>
        </p:txBody>
      </p:sp>
      <p:sp>
        <p:nvSpPr>
          <p:cNvPr id="4" name="Text Placeholder 3"/>
          <p:cNvSpPr>
            <a:spLocks noGrp="1"/>
          </p:cNvSpPr>
          <p:nvPr>
            <p:ph type="body" sz="quarter" idx="10"/>
          </p:nvPr>
        </p:nvSpPr>
        <p:spPr>
          <a:xfrm>
            <a:off x="1267283" y="1221950"/>
            <a:ext cx="8580701" cy="430213"/>
          </a:xfrm>
        </p:spPr>
        <p:txBody>
          <a:bodyPr/>
          <a:lstStyle/>
          <a:p>
            <a:r>
              <a:rPr lang="en-US" dirty="0">
                <a:solidFill>
                  <a:schemeClr val="tx1"/>
                </a:solidFill>
              </a:rPr>
              <a:t>Technological options and solutions for flexibility</a:t>
            </a:r>
          </a:p>
        </p:txBody>
      </p:sp>
      <p:graphicFrame>
        <p:nvGraphicFramePr>
          <p:cNvPr id="75" name="Table 74">
            <a:extLst>
              <a:ext uri="{FF2B5EF4-FFF2-40B4-BE49-F238E27FC236}">
                <a16:creationId xmlns:a16="http://schemas.microsoft.com/office/drawing/2014/main" id="{12498575-FC4D-40BB-9AD4-98711C8C04C4}"/>
              </a:ext>
            </a:extLst>
          </p:cNvPr>
          <p:cNvGraphicFramePr>
            <a:graphicFrameLocks noGrp="1"/>
          </p:cNvGraphicFramePr>
          <p:nvPr>
            <p:custDataLst>
              <p:tags r:id="rId2"/>
            </p:custDataLst>
          </p:nvPr>
        </p:nvGraphicFramePr>
        <p:xfrm>
          <a:off x="438150" y="1547650"/>
          <a:ext cx="11310940" cy="4841537"/>
        </p:xfrm>
        <a:graphic>
          <a:graphicData uri="http://schemas.openxmlformats.org/drawingml/2006/table">
            <a:tbl>
              <a:tblPr firstRow="1" lastRow="1" bandRow="1"/>
              <a:tblGrid>
                <a:gridCol w="2513543">
                  <a:extLst>
                    <a:ext uri="{9D8B030D-6E8A-4147-A177-3AD203B41FA5}">
                      <a16:colId xmlns:a16="http://schemas.microsoft.com/office/drawing/2014/main" val="3838355701"/>
                    </a:ext>
                  </a:extLst>
                </a:gridCol>
                <a:gridCol w="1256771">
                  <a:extLst>
                    <a:ext uri="{9D8B030D-6E8A-4147-A177-3AD203B41FA5}">
                      <a16:colId xmlns:a16="http://schemas.microsoft.com/office/drawing/2014/main" val="1094744704"/>
                    </a:ext>
                  </a:extLst>
                </a:gridCol>
                <a:gridCol w="1256771">
                  <a:extLst>
                    <a:ext uri="{9D8B030D-6E8A-4147-A177-3AD203B41FA5}">
                      <a16:colId xmlns:a16="http://schemas.microsoft.com/office/drawing/2014/main" val="396778992"/>
                    </a:ext>
                  </a:extLst>
                </a:gridCol>
                <a:gridCol w="1256771">
                  <a:extLst>
                    <a:ext uri="{9D8B030D-6E8A-4147-A177-3AD203B41FA5}">
                      <a16:colId xmlns:a16="http://schemas.microsoft.com/office/drawing/2014/main" val="1646007923"/>
                    </a:ext>
                  </a:extLst>
                </a:gridCol>
                <a:gridCol w="1256771">
                  <a:extLst>
                    <a:ext uri="{9D8B030D-6E8A-4147-A177-3AD203B41FA5}">
                      <a16:colId xmlns:a16="http://schemas.microsoft.com/office/drawing/2014/main" val="2891222569"/>
                    </a:ext>
                  </a:extLst>
                </a:gridCol>
                <a:gridCol w="1256771">
                  <a:extLst>
                    <a:ext uri="{9D8B030D-6E8A-4147-A177-3AD203B41FA5}">
                      <a16:colId xmlns:a16="http://schemas.microsoft.com/office/drawing/2014/main" val="2546253662"/>
                    </a:ext>
                  </a:extLst>
                </a:gridCol>
                <a:gridCol w="1256771">
                  <a:extLst>
                    <a:ext uri="{9D8B030D-6E8A-4147-A177-3AD203B41FA5}">
                      <a16:colId xmlns:a16="http://schemas.microsoft.com/office/drawing/2014/main" val="1956961169"/>
                    </a:ext>
                  </a:extLst>
                </a:gridCol>
                <a:gridCol w="1256771">
                  <a:extLst>
                    <a:ext uri="{9D8B030D-6E8A-4147-A177-3AD203B41FA5}">
                      <a16:colId xmlns:a16="http://schemas.microsoft.com/office/drawing/2014/main" val="21209462"/>
                    </a:ext>
                  </a:extLst>
                </a:gridCol>
              </a:tblGrid>
              <a:tr h="319087">
                <a:tc>
                  <a:txBody>
                    <a:bodyPr/>
                    <a:lstStyle/>
                    <a:p>
                      <a:pPr marL="0" indent="0" algn="l">
                        <a:buFontTx/>
                        <a:buNone/>
                      </a:pPr>
                      <a:endParaRPr lang="en-US" sz="1200" b="1" i="0" u="none" strike="noStrike" cap="none" baseline="0" dirty="0">
                        <a:solidFill>
                          <a:srgbClr val="000000"/>
                        </a:solidFill>
                        <a:latin typeface="+mn-lt"/>
                      </a:endParaRP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endParaRPr lang="en-US" sz="1200" b="1" i="0" u="none" strike="noStrike" cap="none" baseline="0" dirty="0">
                        <a:solidFill>
                          <a:srgbClr val="000000"/>
                        </a:solidFill>
                        <a:latin typeface="+mn-lt"/>
                      </a:endParaRP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endParaRPr lang="en-US" sz="1200" b="1" i="0" u="none" strike="noStrike" cap="none" baseline="0" dirty="0">
                        <a:solidFill>
                          <a:srgbClr val="000000"/>
                        </a:solidFill>
                        <a:latin typeface="+mn-lt"/>
                      </a:endParaRP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i="0" u="none" strike="noStrike" cap="none" baseline="0" dirty="0">
                          <a:solidFill>
                            <a:srgbClr val="000000"/>
                          </a:solidFill>
                          <a:latin typeface="+mn-lt"/>
                        </a:rPr>
                        <a:t>Flexibility</a:t>
                      </a: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endParaRPr lang="en-US" sz="1200" b="1" i="0" u="none" strike="noStrike" cap="none" baseline="0" dirty="0">
                        <a:solidFill>
                          <a:srgbClr val="000000"/>
                        </a:solidFill>
                        <a:latin typeface="+mn-lt"/>
                      </a:endParaRP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Economy</a:t>
                      </a: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Quantity</a:t>
                      </a: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Emissions</a:t>
                      </a:r>
                    </a:p>
                  </a:txBody>
                  <a:tcPr marL="45720" marT="18288" marB="9144" anchor="b">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552385582"/>
                  </a:ext>
                </a:extLst>
              </a:tr>
              <a:tr h="666572">
                <a:tc>
                  <a:txBody>
                    <a:bodyPr/>
                    <a:lstStyle/>
                    <a:p>
                      <a:pPr marL="0" indent="0" algn="l">
                        <a:buFontTx/>
                        <a:buNone/>
                      </a:pPr>
                      <a:r>
                        <a:rPr lang="en-US" sz="1200" b="1" i="0" u="none" strike="noStrike" cap="none" baseline="0" dirty="0">
                          <a:solidFill>
                            <a:srgbClr val="000000"/>
                          </a:solidFill>
                          <a:latin typeface="+mn-lt"/>
                        </a:rPr>
                        <a:t>Resource designation</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Resource type</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Start-up time</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Run-time</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err="1">
                          <a:solidFill>
                            <a:srgbClr val="000000"/>
                          </a:solidFill>
                          <a:latin typeface="+mn-lt"/>
                        </a:rPr>
                        <a:t>Rampability</a:t>
                      </a:r>
                      <a:endParaRPr lang="en-US" sz="1200" b="0" i="0" u="none" strike="noStrike" cap="none" baseline="0" dirty="0">
                        <a:solidFill>
                          <a:srgbClr val="000000"/>
                        </a:solidFill>
                        <a:latin typeface="+mn-lt"/>
                      </a:endParaRP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Start-up cost</a:t>
                      </a:r>
                      <a:br>
                        <a:rPr lang="en-US" sz="1200" b="1" i="0" u="none" strike="noStrike" cap="none" baseline="0" dirty="0">
                          <a:solidFill>
                            <a:srgbClr val="000000"/>
                          </a:solidFill>
                          <a:latin typeface="+mn-lt"/>
                        </a:rPr>
                      </a:br>
                      <a:r>
                        <a:rPr lang="en-US" sz="1200" b="1" i="0" u="none" strike="noStrike" cap="none" baseline="0" dirty="0">
                          <a:solidFill>
                            <a:srgbClr val="000000"/>
                          </a:solidFill>
                          <a:latin typeface="+mn-lt"/>
                        </a:rPr>
                        <a:t>(USD/MWh)</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pPr>
                      <a:r>
                        <a:rPr lang="en-US" sz="1200" b="1" i="0" u="none" strike="noStrike" cap="none" baseline="0" dirty="0">
                          <a:solidFill>
                            <a:srgbClr val="000000"/>
                          </a:solidFill>
                          <a:latin typeface="+mn-lt"/>
                        </a:rPr>
                        <a:t>Minimum load</a:t>
                      </a:r>
                      <a:br>
                        <a:rPr lang="en-US" sz="1200" b="1" i="0" u="none" strike="noStrike" cap="none" baseline="0" dirty="0">
                          <a:solidFill>
                            <a:srgbClr val="000000"/>
                          </a:solidFill>
                          <a:latin typeface="+mn-lt"/>
                        </a:rPr>
                      </a:br>
                      <a:r>
                        <a:rPr lang="en-US" sz="1200" b="0" i="0" u="none" strike="noStrike" cap="none" baseline="0" dirty="0">
                          <a:solidFill>
                            <a:srgbClr val="000000"/>
                          </a:solidFill>
                          <a:latin typeface="+mn-lt"/>
                        </a:rPr>
                        <a:t>(% of nominal power)</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defTabSz="914400" rtl="0" eaLnBrk="1" latinLnBrk="0" hangingPunct="1">
                        <a:buFontTx/>
                        <a:buNone/>
                      </a:pPr>
                      <a:r>
                        <a:rPr lang="en-US" sz="1200" b="1" i="0" u="none" strike="noStrike" kern="1200" cap="none" baseline="0" dirty="0">
                          <a:solidFill>
                            <a:srgbClr val="000000"/>
                          </a:solidFill>
                          <a:latin typeface="+mn-lt"/>
                          <a:ea typeface="+mn-ea"/>
                          <a:cs typeface="+mn-cs"/>
                        </a:rPr>
                        <a:t>Emissions intensity</a:t>
                      </a:r>
                    </a:p>
                  </a:txBody>
                  <a:tcPr marL="45720" marT="18288" marB="9144" anchor="b">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5393188"/>
                  </a:ext>
                </a:extLst>
              </a:tr>
              <a:tr h="52903">
                <a:tc>
                  <a:txBody>
                    <a:bodyPr/>
                    <a:lstStyle/>
                    <a:p>
                      <a:pPr marL="0" indent="0" algn="l">
                        <a:buFontTx/>
                        <a:buNone/>
                      </a:pPr>
                      <a:endParaRPr lang="en-US" sz="1200" b="0" i="0" u="none" strike="noStrike" cap="none" baseline="0" dirty="0">
                        <a:solidFill>
                          <a:schemeClr val="tx1"/>
                        </a:solidFill>
                        <a:latin typeface="+mn-lt"/>
                      </a:endParaRPr>
                    </a:p>
                  </a:txBody>
                  <a:tcPr marL="0" marR="0" marT="0" marB="0" vert="vert" anchor="ctr">
                    <a:lnL w="12700" cmpd="sng">
                      <a:noFill/>
                      <a:prstDash val="soli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buFontTx/>
                        <a:buNone/>
                      </a:pPr>
                      <a:endParaRPr lang="en-US" sz="1200" b="0" i="0" u="none" strike="noStrike" cap="none" baseline="0" dirty="0">
                        <a:solidFill>
                          <a:schemeClr val="tx1"/>
                        </a:solidFill>
                        <a:latin typeface="+mn-lt"/>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0" marR="0" marT="0" marB="0" vert="vert" anchor="ctr">
                    <a:lnL w="19050" cap="flat" cmpd="sng" algn="ctr">
                      <a:solidFill>
                        <a:schemeClr val="bg1"/>
                      </a:solidFill>
                      <a:prstDash val="solid"/>
                      <a:round/>
                      <a:headEnd type="none" w="med" len="med"/>
                      <a:tailEnd type="none" w="med" len="med"/>
                    </a:lnL>
                    <a:lnR w="12700" cmpd="sng">
                      <a:noFill/>
                      <a:prstDash val="soli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0462697"/>
                  </a:ext>
                </a:extLst>
              </a:tr>
              <a:tr h="760595">
                <a:tc>
                  <a:txBody>
                    <a:bodyPr/>
                    <a:lstStyle/>
                    <a:p>
                      <a:pPr marL="0" indent="0" algn="l">
                        <a:buFontTx/>
                        <a:buNone/>
                      </a:pPr>
                      <a:r>
                        <a:rPr lang="en-US" sz="1200" b="0" i="0" u="none" strike="noStrike" cap="none" baseline="0" dirty="0">
                          <a:solidFill>
                            <a:srgbClr val="000000"/>
                          </a:solidFill>
                          <a:latin typeface="+mn-lt"/>
                        </a:rPr>
                        <a:t>Baseload fossil generation</a:t>
                      </a:r>
                    </a:p>
                  </a:txBody>
                  <a:tcPr marL="45720" marT="18288" marB="0" anchor="ctr">
                    <a:lnL w="12700" cmpd="sng">
                      <a:noFill/>
                      <a:prstDash val="soli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indent="0" algn="ctr">
                        <a:buFontTx/>
                        <a:buNone/>
                      </a:pPr>
                      <a:r>
                        <a:rPr lang="en-US" sz="1200" b="0" i="0" u="none" strike="noStrike" cap="none" baseline="0" dirty="0">
                          <a:solidFill>
                            <a:srgbClr val="000000"/>
                          </a:solidFill>
                          <a:latin typeface="+mn-lt"/>
                        </a:rPr>
                        <a:t>Generation</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1–10</a:t>
                      </a:r>
                      <a:r>
                        <a:rPr kumimoji="0" lang="en-US" sz="1200" b="0"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t> h</a:t>
                      </a:r>
                      <a:endParaRPr kumimoji="0" lang="en-US" sz="1200" b="0" i="0" u="none" strike="noStrike" kern="1200" cap="none" spc="0" normalizeH="0" baseline="0" noProof="0" dirty="0">
                        <a:ln>
                          <a:noFill/>
                        </a:ln>
                        <a:solidFill>
                          <a:srgbClr val="000000"/>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Continuous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i="1" u="none" strike="noStrike" kern="1200" cap="none" baseline="0" noProof="0" dirty="0">
                          <a:solidFill>
                            <a:srgbClr val="000000"/>
                          </a:solidFill>
                          <a:latin typeface="+mn-lt"/>
                          <a:ea typeface="+mn-ea"/>
                          <a:cs typeface="+mn-cs"/>
                        </a:rPr>
                        <a:t>(Subject to frequent outages)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0" i="0" dirty="0">
                          <a:solidFill>
                            <a:srgbClr val="C00000"/>
                          </a:solidFill>
                          <a:latin typeface="+mn-lt"/>
                          <a:sym typeface="Wingdings" panose="05000000000000000000" pitchFamily="2" charset="2"/>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55 - &gt; 100</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25</a:t>
                      </a:r>
                      <a:r>
                        <a:rPr kumimoji="0" lang="en-US" sz="1200" b="0"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t>–50%</a:t>
                      </a:r>
                      <a:endParaRPr kumimoji="0" lang="en-US" sz="1200" b="0" i="0" u="none" strike="noStrike" kern="1200" cap="none" spc="0" normalizeH="0" baseline="0" noProof="0" dirty="0">
                        <a:ln>
                          <a:noFill/>
                        </a:ln>
                        <a:solidFill>
                          <a:srgbClr val="000000"/>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High</a:t>
                      </a:r>
                    </a:p>
                  </a:txBody>
                  <a:tcPr marL="45720" marT="18288" marB="0" anchor="ctr">
                    <a:lnL w="28575" cap="flat" cmpd="sng" algn="ctr">
                      <a:solidFill>
                        <a:schemeClr val="bg1"/>
                      </a:solidFill>
                      <a:prstDash val="solid"/>
                      <a:round/>
                      <a:headEnd type="none" w="med" len="med"/>
                      <a:tailEnd type="none" w="med" len="med"/>
                    </a:lnL>
                    <a:lnR w="12700" cmpd="sng">
                      <a:noFill/>
                      <a:prstDash val="solid"/>
                    </a:lnR>
                    <a:lnT w="1270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extLst>
                  <a:ext uri="{0D108BD9-81ED-4DB2-BD59-A6C34878D82A}">
                    <a16:rowId xmlns:a16="http://schemas.microsoft.com/office/drawing/2014/main" val="3806929715"/>
                  </a:ext>
                </a:extLst>
              </a:tr>
              <a:tr h="760595">
                <a:tc>
                  <a:txBody>
                    <a:bodyPr/>
                    <a:lstStyle/>
                    <a:p>
                      <a:pPr marL="0" indent="0" algn="l">
                        <a:buFontTx/>
                        <a:buNone/>
                      </a:pPr>
                      <a:r>
                        <a:rPr lang="en-US" sz="1200" b="0" i="0" u="none" strike="noStrike" cap="none" baseline="0" dirty="0">
                          <a:solidFill>
                            <a:srgbClr val="000000"/>
                          </a:solidFill>
                          <a:latin typeface="+mn-lt"/>
                        </a:rPr>
                        <a:t>Natural Gas Peaker</a:t>
                      </a:r>
                    </a:p>
                  </a:txBody>
                  <a:tcPr marL="45720" marT="18288" marB="0" anchor="ctr">
                    <a:lnL w="12700" cmpd="sng">
                      <a:noFill/>
                      <a:prstDash val="soli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indent="0" algn="ctr">
                        <a:buFontTx/>
                        <a:buNone/>
                      </a:pPr>
                      <a:r>
                        <a:rPr kumimoji="0" lang="en-US" sz="1200" b="0" i="0" u="none" strike="noStrike" kern="1200" cap="none" spc="0" normalizeH="0" baseline="0" noProof="0" dirty="0">
                          <a:ln>
                            <a:noFill/>
                          </a:ln>
                          <a:solidFill>
                            <a:srgbClr val="000000"/>
                          </a:solidFill>
                          <a:effectLst/>
                          <a:uLnTx/>
                          <a:uFillTx/>
                          <a:latin typeface="+mn-lt"/>
                          <a:ea typeface="+mn-ea"/>
                          <a:cs typeface="+mn-cs"/>
                        </a:rPr>
                        <a:t>Generation</a:t>
                      </a:r>
                      <a:endParaRPr lang="en-US" sz="1200" b="0" i="0" u="none" strike="noStrike" cap="none" baseline="0" dirty="0">
                        <a:solidFill>
                          <a:srgbClr val="000000"/>
                        </a:solidFill>
                        <a:latin typeface="+mn-lt"/>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5 min</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 Days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0" i="0" dirty="0">
                          <a:solidFill>
                            <a:srgbClr val="00B050"/>
                          </a:solidFill>
                          <a:latin typeface="+mn-lt"/>
                          <a:sym typeface="Wingdings" panose="05000000000000000000" pitchFamily="2" charset="2"/>
                        </a:rPr>
                        <a:t></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BE6D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&lt; 1</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i="1" u="none" strike="noStrike" kern="1200" cap="none" baseline="0" dirty="0">
                          <a:solidFill>
                            <a:srgbClr val="000000"/>
                          </a:solidFill>
                          <a:latin typeface="+mn-lt"/>
                          <a:ea typeface="+mn-ea"/>
                          <a:cs typeface="+mn-cs"/>
                        </a:rPr>
                        <a:t>(excludes degradation)</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2</a:t>
                      </a:r>
                      <a:r>
                        <a:rPr kumimoji="0" lang="en-US" sz="1200" b="0"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t>0% per unit</a:t>
                      </a:r>
                      <a:endParaRPr kumimoji="0" lang="en-US" sz="1200" b="0" i="0" u="none" strike="noStrike" kern="1200" cap="none" spc="0" normalizeH="0" baseline="0" noProof="0" dirty="0">
                        <a:ln>
                          <a:noFill/>
                        </a:ln>
                        <a:solidFill>
                          <a:srgbClr val="000000"/>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High</a:t>
                      </a:r>
                    </a:p>
                  </a:txBody>
                  <a:tcPr marL="45720" marT="18288" marB="0" anchor="ctr">
                    <a:lnL w="28575" cap="flat" cmpd="sng" algn="ctr">
                      <a:solidFill>
                        <a:schemeClr val="bg1"/>
                      </a:solidFill>
                      <a:prstDash val="solid"/>
                      <a:round/>
                      <a:headEnd type="none" w="med" len="med"/>
                      <a:tailEnd type="none" w="med" len="med"/>
                    </a:lnL>
                    <a:lnR w="12700" cmpd="sng">
                      <a:noFill/>
                      <a:prstDash val="soli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extLst>
                  <a:ext uri="{0D108BD9-81ED-4DB2-BD59-A6C34878D82A}">
                    <a16:rowId xmlns:a16="http://schemas.microsoft.com/office/drawing/2014/main" val="2760049914"/>
                  </a:ext>
                </a:extLst>
              </a:tr>
              <a:tr h="760595">
                <a:tc>
                  <a:txBody>
                    <a:bodyPr/>
                    <a:lstStyle/>
                    <a:p>
                      <a:pPr marL="0" indent="0" algn="l">
                        <a:buFontTx/>
                        <a:buNone/>
                      </a:pPr>
                      <a:r>
                        <a:rPr lang="en-US" sz="1200" b="0" i="0" u="none" strike="noStrike" cap="none" baseline="0" dirty="0">
                          <a:solidFill>
                            <a:srgbClr val="000000"/>
                          </a:solidFill>
                          <a:latin typeface="+mn-lt"/>
                        </a:rPr>
                        <a:t>Batteries</a:t>
                      </a:r>
                    </a:p>
                  </a:txBody>
                  <a:tcPr marL="45720" marT="18288" marB="0" anchor="ctr">
                    <a:lnL w="12700" cmpd="sng">
                      <a:noFill/>
                      <a:prstDash val="soli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1E2FB"/>
                    </a:solidFill>
                  </a:tcPr>
                </a:tc>
                <a:tc>
                  <a:txBody>
                    <a:bodyPr/>
                    <a:lstStyle/>
                    <a:p>
                      <a:pPr marL="0" indent="0" algn="ctr">
                        <a:buFontTx/>
                        <a:buNone/>
                      </a:pPr>
                      <a:r>
                        <a:rPr lang="en-US" sz="1200" b="0" i="0" u="none" strike="noStrike" cap="none" baseline="0" dirty="0">
                          <a:solidFill>
                            <a:srgbClr val="000000"/>
                          </a:solidFill>
                          <a:latin typeface="+mn-lt"/>
                        </a:rPr>
                        <a:t>Storage</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1E2FB"/>
                    </a:solidFill>
                  </a:tcPr>
                </a:tc>
                <a:tc>
                  <a:txBody>
                    <a:bodyPr/>
                    <a:lstStyle/>
                    <a:p>
                      <a:pPr marL="0" indent="0" algn="ctr">
                        <a:buFontTx/>
                        <a:buNone/>
                      </a:pPr>
                      <a:r>
                        <a:rPr lang="en-US" sz="1200" b="0" i="0" u="none" strike="noStrike" cap="none" baseline="0" dirty="0">
                          <a:solidFill>
                            <a:srgbClr val="000000"/>
                          </a:solidFill>
                          <a:latin typeface="+mn-lt"/>
                        </a:rPr>
                        <a:t>Seconds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0" i="0" u="none" strike="noStrike" cap="none" baseline="0" dirty="0">
                          <a:solidFill>
                            <a:srgbClr val="000000"/>
                          </a:solidFill>
                          <a:latin typeface="+mn-lt"/>
                        </a:rPr>
                        <a:t>&lt; 4 h</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B959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0" i="0" kern="1200" dirty="0">
                          <a:solidFill>
                            <a:srgbClr val="00B050"/>
                          </a:solidFill>
                          <a:latin typeface="+mn-lt"/>
                          <a:ea typeface="+mn-ea"/>
                          <a:cs typeface="+mn-cs"/>
                          <a:sym typeface="Wingdings" panose="05000000000000000000" pitchFamily="2" charset="2"/>
                        </a:rPr>
                        <a:t></a:t>
                      </a:r>
                      <a:endParaRPr lang="en-US" sz="3200" b="0" i="0" kern="1200" dirty="0">
                        <a:solidFill>
                          <a:srgbClr val="00B050"/>
                        </a:solidFill>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0" i="0" u="none" strike="noStrike" cap="none" baseline="0" dirty="0">
                          <a:solidFill>
                            <a:srgbClr val="000000"/>
                          </a:solidFill>
                          <a:latin typeface="+mn-lt"/>
                        </a:rPr>
                        <a:t>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i="1" u="none" strike="noStrike" kern="1200" cap="none" baseline="0" dirty="0">
                          <a:solidFill>
                            <a:srgbClr val="000000"/>
                          </a:solidFill>
                          <a:latin typeface="+mn-lt"/>
                          <a:ea typeface="+mn-ea"/>
                          <a:cs typeface="+mn-cs"/>
                        </a:rPr>
                        <a:t>(excludes degradation)</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indent="0" algn="ctr">
                        <a:buFontTx/>
                        <a:buNone/>
                      </a:pPr>
                      <a:r>
                        <a:rPr lang="en-US" sz="1200" b="0" i="0" u="none" strike="noStrike" cap="none" baseline="0" dirty="0">
                          <a:solidFill>
                            <a:srgbClr val="000000"/>
                          </a:solidFill>
                          <a:latin typeface="+mn-lt"/>
                        </a:rPr>
                        <a:t>0%</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0" i="0" u="none" strike="noStrike" cap="none" baseline="0" dirty="0">
                          <a:solidFill>
                            <a:srgbClr val="000000"/>
                          </a:solidFill>
                          <a:latin typeface="+mn-lt"/>
                        </a:rPr>
                        <a:t>Varies</a:t>
                      </a:r>
                    </a:p>
                  </a:txBody>
                  <a:tcPr marL="45720" marT="18288" marB="0" anchor="ctr">
                    <a:lnL w="28575" cap="flat" cmpd="sng" algn="ctr">
                      <a:solidFill>
                        <a:schemeClr val="bg1"/>
                      </a:solidFill>
                      <a:prstDash val="solid"/>
                      <a:round/>
                      <a:headEnd type="none" w="med" len="med"/>
                      <a:tailEnd type="none" w="med" len="med"/>
                    </a:lnL>
                    <a:lnR w="12700" cmpd="sng">
                      <a:noFill/>
                      <a:prstDash val="soli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BE6D2"/>
                    </a:solidFill>
                  </a:tcPr>
                </a:tc>
                <a:extLst>
                  <a:ext uri="{0D108BD9-81ED-4DB2-BD59-A6C34878D82A}">
                    <a16:rowId xmlns:a16="http://schemas.microsoft.com/office/drawing/2014/main" val="775568369"/>
                  </a:ext>
                </a:extLst>
              </a:tr>
              <a:tr h="760595">
                <a:tc>
                  <a:txBody>
                    <a:bodyPr/>
                    <a:lstStyle/>
                    <a:p>
                      <a:pPr marL="0" indent="0" algn="l">
                        <a:buFontTx/>
                        <a:buNone/>
                      </a:pPr>
                      <a:r>
                        <a:rPr lang="en-US" sz="1200" b="0" i="0" u="none" strike="noStrike" cap="none" baseline="0" dirty="0">
                          <a:solidFill>
                            <a:srgbClr val="000000"/>
                          </a:solidFill>
                          <a:latin typeface="+mn-lt"/>
                        </a:rPr>
                        <a:t>Load - T</a:t>
                      </a:r>
                      <a:r>
                        <a:rPr lang="en-US" sz="1200" b="0" i="0" u="none" strike="noStrike" cap="none" baseline="0" dirty="0">
                          <a:solidFill>
                            <a:srgbClr val="000000"/>
                          </a:solidFill>
                          <a:latin typeface="+mn-lt"/>
                          <a:cs typeface="Arial" panose="020B0604020202020204" pitchFamily="34" charset="0"/>
                        </a:rPr>
                        <a:t>raditional demand response</a:t>
                      </a:r>
                      <a:endParaRPr lang="en-US" sz="1200" b="0" i="0" u="none" strike="noStrike" cap="none" baseline="0" dirty="0">
                        <a:solidFill>
                          <a:srgbClr val="000000"/>
                        </a:solidFill>
                        <a:latin typeface="+mn-lt"/>
                      </a:endParaRPr>
                    </a:p>
                  </a:txBody>
                  <a:tcPr marL="45720" marT="18288" marB="0" anchor="ctr">
                    <a:lnL w="12700" cmpd="sng">
                      <a:noFill/>
                      <a:prstDash val="soli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indent="0" algn="ctr">
                        <a:buFontTx/>
                        <a:buNone/>
                      </a:pPr>
                      <a:r>
                        <a:rPr lang="en-US" sz="1200" b="0" i="0" u="none" strike="noStrike" cap="none" baseline="0" dirty="0">
                          <a:solidFill>
                            <a:srgbClr val="000000"/>
                          </a:solidFill>
                          <a:latin typeface="+mn-lt"/>
                        </a:rPr>
                        <a:t>Load</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Minutes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Continuous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0" i="0" dirty="0">
                          <a:solidFill>
                            <a:srgbClr val="FFC000"/>
                          </a:solidFill>
                          <a:latin typeface="+mn-lt"/>
                          <a:sym typeface="Wingdings" panose="05000000000000000000" pitchFamily="2" charset="2"/>
                        </a:rPr>
                        <a:t>~</a:t>
                      </a:r>
                      <a:endParaRPr kumimoji="0" lang="en-US" sz="1200" b="0" i="0" u="none" strike="noStrike" kern="1200" cap="none" spc="0" normalizeH="0" baseline="0" noProof="0" dirty="0">
                        <a:ln>
                          <a:noFill/>
                        </a:ln>
                        <a:solidFill>
                          <a:srgbClr val="FFC000"/>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N/A</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7A2B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5</a:t>
                      </a:r>
                      <a:r>
                        <a:rPr kumimoji="0" lang="en-US" sz="1200" b="0" i="0" u="none" strike="noStrike" kern="1200" cap="none" spc="0" normalizeH="0" baseline="0" noProof="0" dirty="0">
                          <a:ln>
                            <a:noFill/>
                          </a:ln>
                          <a:solidFill>
                            <a:srgbClr val="000000"/>
                          </a:solidFill>
                          <a:effectLst/>
                          <a:uLnTx/>
                          <a:uFillTx/>
                          <a:latin typeface="+mn-lt"/>
                          <a:ea typeface="+mn-ea"/>
                          <a:cs typeface="Arial" panose="020B0604020202020204" pitchFamily="34" charset="0"/>
                        </a:rPr>
                        <a:t>–40%</a:t>
                      </a:r>
                      <a:endParaRPr kumimoji="0" lang="en-US" sz="1200" b="0" i="0" u="none" strike="noStrike" kern="1200" cap="none" spc="0" normalizeH="0" baseline="0" noProof="0" dirty="0">
                        <a:ln>
                          <a:noFill/>
                        </a:ln>
                        <a:solidFill>
                          <a:srgbClr val="000000"/>
                        </a:solidFill>
                        <a:effectLst/>
                        <a:uLnTx/>
                        <a:uFillTx/>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F9C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n-lt"/>
                          <a:ea typeface="+mn-ea"/>
                          <a:cs typeface="+mn-cs"/>
                        </a:rPr>
                        <a:t>N/A</a:t>
                      </a:r>
                    </a:p>
                  </a:txBody>
                  <a:tcPr marL="45720" marT="18288" marB="0" anchor="ctr">
                    <a:lnL w="28575" cap="flat" cmpd="sng" algn="ctr">
                      <a:solidFill>
                        <a:schemeClr val="bg1"/>
                      </a:solidFill>
                      <a:prstDash val="solid"/>
                      <a:round/>
                      <a:headEnd type="none" w="med" len="med"/>
                      <a:tailEnd type="none" w="med" len="med"/>
                    </a:lnL>
                    <a:lnR w="12700" cmpd="sng">
                      <a:noFill/>
                      <a:prstDash val="soli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7A2B6"/>
                    </a:solidFill>
                  </a:tcPr>
                </a:tc>
                <a:extLst>
                  <a:ext uri="{0D108BD9-81ED-4DB2-BD59-A6C34878D82A}">
                    <a16:rowId xmlns:a16="http://schemas.microsoft.com/office/drawing/2014/main" val="2463482158"/>
                  </a:ext>
                </a:extLst>
              </a:tr>
              <a:tr h="760595">
                <a:tc>
                  <a:txBody>
                    <a:bodyPr/>
                    <a:lstStyle/>
                    <a:p>
                      <a:pPr marL="0" indent="0" algn="l">
                        <a:buFontTx/>
                        <a:buNone/>
                      </a:pPr>
                      <a:endParaRPr lang="en-US" sz="1200" b="1" i="0" u="none" strike="noStrike" cap="none" baseline="0" dirty="0">
                        <a:solidFill>
                          <a:srgbClr val="000000"/>
                        </a:solidFill>
                        <a:latin typeface="+mn-lt"/>
                      </a:endParaRPr>
                    </a:p>
                  </a:txBody>
                  <a:tcPr marL="45720" marT="18288" marB="0" anchor="ctr">
                    <a:lnL w="12700" cmpd="sng">
                      <a:noFill/>
                      <a:prstDash val="soli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1E2FB"/>
                    </a:solidFill>
                  </a:tcPr>
                </a:tc>
                <a:tc>
                  <a:txBody>
                    <a:bodyPr/>
                    <a:lstStyle/>
                    <a:p>
                      <a:pPr marL="0" indent="0" algn="ctr">
                        <a:buFontTx/>
                        <a:buNone/>
                      </a:pPr>
                      <a:r>
                        <a:rPr lang="en-US" sz="1200" b="1" i="0" u="none" strike="noStrike" cap="none" baseline="0" dirty="0">
                          <a:solidFill>
                            <a:srgbClr val="000000"/>
                          </a:solidFill>
                          <a:latin typeface="+mn-lt"/>
                        </a:rPr>
                        <a:t>Load</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1E2FB"/>
                    </a:solidFill>
                  </a:tcPr>
                </a:tc>
                <a:tc>
                  <a:txBody>
                    <a:bodyPr/>
                    <a:lstStyle/>
                    <a:p>
                      <a:pPr marL="0" indent="0" algn="ctr" defTabSz="914400" rtl="0" eaLnBrk="1" latinLnBrk="0" hangingPunct="1">
                        <a:buFontTx/>
                        <a:buNone/>
                      </a:pPr>
                      <a:r>
                        <a:rPr lang="en-US" sz="1200" b="1" i="0" u="none" strike="noStrike" kern="1200" cap="none" baseline="0" dirty="0">
                          <a:solidFill>
                            <a:srgbClr val="000000"/>
                          </a:solidFill>
                          <a:latin typeface="+mn-lt"/>
                          <a:ea typeface="+mn-ea"/>
                          <a:cs typeface="+mn-cs"/>
                        </a:rPr>
                        <a:t>Seconds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i="0" u="none" strike="noStrike" kern="1200" cap="none" baseline="0" noProof="0" dirty="0">
                          <a:solidFill>
                            <a:srgbClr val="000000"/>
                          </a:solidFill>
                          <a:latin typeface="+mn-lt"/>
                          <a:ea typeface="+mn-ea"/>
                          <a:cs typeface="+mn-cs"/>
                        </a:rPr>
                        <a:t>Continuous</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0" i="0" kern="1200" dirty="0">
                          <a:solidFill>
                            <a:srgbClr val="00B050"/>
                          </a:solidFill>
                          <a:latin typeface="+mn-lt"/>
                          <a:ea typeface="+mn-ea"/>
                          <a:cs typeface="+mn-cs"/>
                          <a:sym typeface="Wingdings" panose="05000000000000000000" pitchFamily="2" charset="2"/>
                        </a:rPr>
                        <a:t></a:t>
                      </a:r>
                      <a:endParaRPr lang="en-US" sz="3200" b="0" i="0" kern="1200" dirty="0">
                        <a:solidFill>
                          <a:srgbClr val="00B050"/>
                        </a:solidFill>
                        <a:latin typeface="+mn-lt"/>
                        <a:ea typeface="+mn-ea"/>
                        <a:cs typeface="+mn-cs"/>
                      </a:endParaRP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1" i="0" u="none" strike="noStrike" cap="none" baseline="0" dirty="0">
                          <a:solidFill>
                            <a:srgbClr val="000000"/>
                          </a:solidFill>
                          <a:latin typeface="+mn-lt"/>
                        </a:rPr>
                        <a:t>0</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1" i="0" u="none" strike="noStrike" cap="none" baseline="0" dirty="0">
                          <a:solidFill>
                            <a:srgbClr val="000000"/>
                          </a:solidFill>
                          <a:latin typeface="+mn-lt"/>
                        </a:rPr>
                        <a:t>0%</a:t>
                      </a:r>
                    </a:p>
                  </a:txBody>
                  <a:tcPr marL="45720" marT="18288"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tc>
                  <a:txBody>
                    <a:bodyPr/>
                    <a:lstStyle/>
                    <a:p>
                      <a:pPr marL="0" indent="0" algn="ctr">
                        <a:buFontTx/>
                        <a:buNone/>
                      </a:pPr>
                      <a:r>
                        <a:rPr lang="en-US" sz="1200" b="1" i="0" u="none" strike="noStrike" cap="none" baseline="0" dirty="0">
                          <a:solidFill>
                            <a:srgbClr val="000000"/>
                          </a:solidFill>
                          <a:latin typeface="+mn-lt"/>
                        </a:rPr>
                        <a:t>Low-Negative</a:t>
                      </a:r>
                    </a:p>
                  </a:txBody>
                  <a:tcPr marL="45720" marT="18288" marB="0" anchor="ctr">
                    <a:lnL w="28575" cap="flat" cmpd="sng" algn="ctr">
                      <a:solidFill>
                        <a:schemeClr val="bg1"/>
                      </a:solidFill>
                      <a:prstDash val="solid"/>
                      <a:round/>
                      <a:headEnd type="none" w="med" len="med"/>
                      <a:tailEnd type="none" w="med" len="med"/>
                    </a:lnL>
                    <a:lnR w="12700" cmpd="sng">
                      <a:noFill/>
                      <a:prstDash val="solid"/>
                    </a:lnR>
                    <a:lnT w="28575"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6C08E"/>
                    </a:solidFill>
                  </a:tcPr>
                </a:tc>
                <a:extLst>
                  <a:ext uri="{0D108BD9-81ED-4DB2-BD59-A6C34878D82A}">
                    <a16:rowId xmlns:a16="http://schemas.microsoft.com/office/drawing/2014/main" val="3462661227"/>
                  </a:ext>
                </a:extLst>
              </a:tr>
            </a:tbl>
          </a:graphicData>
        </a:graphic>
      </p:graphicFrame>
      <p:cxnSp>
        <p:nvCxnSpPr>
          <p:cNvPr id="80" name="Straight Connector 79">
            <a:extLst>
              <a:ext uri="{FF2B5EF4-FFF2-40B4-BE49-F238E27FC236}">
                <a16:creationId xmlns:a16="http://schemas.microsoft.com/office/drawing/2014/main" id="{DFEF783A-A7FD-4DED-9CA6-3DAED730C267}"/>
              </a:ext>
            </a:extLst>
          </p:cNvPr>
          <p:cNvCxnSpPr>
            <a:cxnSpLocks/>
          </p:cNvCxnSpPr>
          <p:nvPr/>
        </p:nvCxnSpPr>
        <p:spPr>
          <a:xfrm>
            <a:off x="4274620" y="1904004"/>
            <a:ext cx="363323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6150E04-F6B7-49D4-AB3B-097020175398}"/>
              </a:ext>
            </a:extLst>
          </p:cNvPr>
          <p:cNvCxnSpPr>
            <a:cxnSpLocks/>
          </p:cNvCxnSpPr>
          <p:nvPr/>
        </p:nvCxnSpPr>
        <p:spPr>
          <a:xfrm>
            <a:off x="8020050" y="1904004"/>
            <a:ext cx="11430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BE8A6F7-7332-4807-97E6-94BC1FDEEFC6}"/>
              </a:ext>
            </a:extLst>
          </p:cNvPr>
          <p:cNvCxnSpPr>
            <a:cxnSpLocks/>
          </p:cNvCxnSpPr>
          <p:nvPr/>
        </p:nvCxnSpPr>
        <p:spPr>
          <a:xfrm>
            <a:off x="10515773" y="1904004"/>
            <a:ext cx="114646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438150" y="5627651"/>
            <a:ext cx="11311128" cy="742986"/>
          </a:xfrm>
          <a:prstGeom prst="rect">
            <a:avLst/>
          </a:prstGeom>
          <a:noFill/>
          <a:ln w="38100">
            <a:solidFill>
              <a:srgbClr val="B99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cxnSp>
        <p:nvCxnSpPr>
          <p:cNvPr id="19" name="Straight Connector 18">
            <a:extLst>
              <a:ext uri="{FF2B5EF4-FFF2-40B4-BE49-F238E27FC236}">
                <a16:creationId xmlns:a16="http://schemas.microsoft.com/office/drawing/2014/main" id="{1F8A2E04-07FC-4CBE-97F1-8D4B6BDE32FE}"/>
              </a:ext>
            </a:extLst>
          </p:cNvPr>
          <p:cNvCxnSpPr>
            <a:cxnSpLocks/>
          </p:cNvCxnSpPr>
          <p:nvPr/>
        </p:nvCxnSpPr>
        <p:spPr>
          <a:xfrm>
            <a:off x="9276484" y="1904004"/>
            <a:ext cx="11430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CE9609F-1617-4EE5-9D93-DB6E9D41FE3C}"/>
              </a:ext>
            </a:extLst>
          </p:cNvPr>
          <p:cNvSpPr txBox="1"/>
          <p:nvPr/>
        </p:nvSpPr>
        <p:spPr>
          <a:xfrm>
            <a:off x="472440" y="6499780"/>
            <a:ext cx="9467124" cy="215444"/>
          </a:xfrm>
          <a:prstGeom prst="rect">
            <a:avLst/>
          </a:prstGeom>
          <a:noFill/>
        </p:spPr>
        <p:txBody>
          <a:bodyPr wrap="square" rtlCol="0">
            <a:spAutoFit/>
          </a:bodyPr>
          <a:lstStyle/>
          <a:p>
            <a:r>
              <a:rPr lang="en-US" sz="800" dirty="0">
                <a:solidFill>
                  <a:schemeClr val="bg1">
                    <a:lumMod val="50000"/>
                  </a:schemeClr>
                </a:solidFill>
              </a:rPr>
              <a:t>Source: International Renewable Energy Agency</a:t>
            </a:r>
            <a:endParaRPr lang="en-US" sz="700" baseline="30000" dirty="0">
              <a:solidFill>
                <a:schemeClr val="bg1">
                  <a:lumMod val="50000"/>
                </a:schemeClr>
              </a:solidFill>
            </a:endParaRPr>
          </a:p>
        </p:txBody>
      </p:sp>
      <p:sp>
        <p:nvSpPr>
          <p:cNvPr id="12" name="Slide Number Placeholder 4">
            <a:extLst>
              <a:ext uri="{FF2B5EF4-FFF2-40B4-BE49-F238E27FC236}">
                <a16:creationId xmlns:a16="http://schemas.microsoft.com/office/drawing/2014/main" id="{7C2D54EF-5DDE-4D62-8F6A-4700FE14D1DF}"/>
              </a:ext>
            </a:extLst>
          </p:cNvPr>
          <p:cNvSpPr>
            <a:spLocks noGrp="1"/>
          </p:cNvSpPr>
          <p:nvPr>
            <p:ph type="sldNum" sz="quarter" idx="4"/>
          </p:nvPr>
        </p:nvSpPr>
        <p:spPr>
          <a:xfrm>
            <a:off x="11766175" y="6510467"/>
            <a:ext cx="425824" cy="365125"/>
          </a:xfrm>
        </p:spPr>
        <p:txBody>
          <a:bodyPr/>
          <a:lstStyle/>
          <a:p>
            <a:fld id="{06856027-B3E4-D541-ADCA-1105CA7BC3F2}" type="slidenum">
              <a:rPr lang="en-US" smtClean="0"/>
              <a:t>28</a:t>
            </a:fld>
            <a:endParaRPr lang="en-US" dirty="0"/>
          </a:p>
        </p:txBody>
      </p:sp>
      <p:pic>
        <p:nvPicPr>
          <p:cNvPr id="5" name="Picture 4">
            <a:extLst>
              <a:ext uri="{FF2B5EF4-FFF2-40B4-BE49-F238E27FC236}">
                <a16:creationId xmlns:a16="http://schemas.microsoft.com/office/drawing/2014/main" id="{27DD84CF-E239-4F1C-86BA-85F9AA430217}"/>
              </a:ext>
            </a:extLst>
          </p:cNvPr>
          <p:cNvPicPr>
            <a:picLocks noChangeAspect="1"/>
          </p:cNvPicPr>
          <p:nvPr/>
        </p:nvPicPr>
        <p:blipFill rotWithShape="1">
          <a:blip r:embed="rId7">
            <a:clrChange>
              <a:clrFrom>
                <a:srgbClr val="FFFFFF"/>
              </a:clrFrom>
              <a:clrTo>
                <a:srgbClr val="FFFFFF">
                  <a:alpha val="0"/>
                </a:srgbClr>
              </a:clrTo>
            </a:clrChange>
          </a:blip>
          <a:srcRect t="33874" b="24993"/>
          <a:stretch/>
        </p:blipFill>
        <p:spPr>
          <a:xfrm>
            <a:off x="778195" y="5865027"/>
            <a:ext cx="1491614" cy="322607"/>
          </a:xfrm>
          <a:prstGeom prst="rect">
            <a:avLst/>
          </a:prstGeom>
        </p:spPr>
      </p:pic>
    </p:spTree>
    <p:extLst>
      <p:ext uri="{BB962C8B-B14F-4D97-AF65-F5344CB8AC3E}">
        <p14:creationId xmlns:p14="http://schemas.microsoft.com/office/powerpoint/2010/main" val="36107765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B7DCAFCF-C900-46E9-9C51-66695CA524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 y="0"/>
            <a:ext cx="12184380" cy="6858000"/>
          </a:xfrm>
          <a:prstGeom prst="rect">
            <a:avLst/>
          </a:prstGeom>
        </p:spPr>
      </p:pic>
      <p:cxnSp>
        <p:nvCxnSpPr>
          <p:cNvPr id="4" name="Straight Arrow Connector 3">
            <a:extLst>
              <a:ext uri="{FF2B5EF4-FFF2-40B4-BE49-F238E27FC236}">
                <a16:creationId xmlns:a16="http://schemas.microsoft.com/office/drawing/2014/main" id="{23598262-06C1-46FE-9B40-78469DD38C15}"/>
              </a:ext>
            </a:extLst>
          </p:cNvPr>
          <p:cNvCxnSpPr>
            <a:cxnSpLocks/>
          </p:cNvCxnSpPr>
          <p:nvPr/>
        </p:nvCxnSpPr>
        <p:spPr>
          <a:xfrm>
            <a:off x="7845137" y="3172691"/>
            <a:ext cx="1007918" cy="1752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8E29667B-F328-4D40-A409-47D90EC067A9}"/>
              </a:ext>
            </a:extLst>
          </p:cNvPr>
          <p:cNvCxnSpPr/>
          <p:nvPr/>
        </p:nvCxnSpPr>
        <p:spPr>
          <a:xfrm>
            <a:off x="8298873" y="3082636"/>
            <a:ext cx="997527" cy="1849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2C13018-DA86-48D5-8815-732320D54A53}"/>
              </a:ext>
            </a:extLst>
          </p:cNvPr>
          <p:cNvSpPr txBox="1"/>
          <p:nvPr/>
        </p:nvSpPr>
        <p:spPr>
          <a:xfrm>
            <a:off x="6837219" y="2376054"/>
            <a:ext cx="2015836" cy="646331"/>
          </a:xfrm>
          <a:prstGeom prst="rect">
            <a:avLst/>
          </a:prstGeom>
          <a:noFill/>
        </p:spPr>
        <p:txBody>
          <a:bodyPr wrap="square" rtlCol="0">
            <a:spAutoFit/>
          </a:bodyPr>
          <a:lstStyle/>
          <a:p>
            <a:r>
              <a:rPr lang="en-US" dirty="0"/>
              <a:t>Breakeven on fuel costs for Nat Gas</a:t>
            </a:r>
          </a:p>
        </p:txBody>
      </p:sp>
    </p:spTree>
    <p:extLst>
      <p:ext uri="{BB962C8B-B14F-4D97-AF65-F5344CB8AC3E}">
        <p14:creationId xmlns:p14="http://schemas.microsoft.com/office/powerpoint/2010/main" val="674307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PlaceHolder 1"/>
          <p:cNvSpPr>
            <a:spLocks noGrp="1"/>
          </p:cNvSpPr>
          <p:nvPr>
            <p:ph type="title"/>
          </p:nvPr>
        </p:nvSpPr>
        <p:spPr>
          <a:xfrm>
            <a:off x="415080" y="-173880"/>
            <a:ext cx="10972080" cy="1144440"/>
          </a:xfrm>
          <a:prstGeom prst="rect">
            <a:avLst/>
          </a:prstGeom>
          <a:noFill/>
          <a:ln w="0">
            <a:noFill/>
          </a:ln>
        </p:spPr>
        <p:txBody>
          <a:bodyPr lIns="0" tIns="0" rIns="0" bIns="0" anchor="ctr">
            <a:noAutofit/>
          </a:bodyPr>
          <a:lstStyle/>
          <a:p>
            <a:pPr>
              <a:lnSpc>
                <a:spcPct val="90000"/>
              </a:lnSpc>
            </a:pPr>
            <a:r>
              <a:rPr lang="en-US" sz="4400" b="0" strike="noStrike" spc="-1">
                <a:solidFill>
                  <a:srgbClr val="FFFFFF"/>
                </a:solidFill>
                <a:latin typeface="Arial"/>
                <a:ea typeface="DejaVu Sans"/>
              </a:rPr>
              <a:t>The Message</a:t>
            </a:r>
            <a:endParaRPr lang="en-US" sz="4400" b="0" strike="noStrike" spc="-1">
              <a:solidFill>
                <a:srgbClr val="000000"/>
              </a:solidFill>
              <a:latin typeface="Arial"/>
            </a:endParaRPr>
          </a:p>
        </p:txBody>
      </p:sp>
      <p:sp>
        <p:nvSpPr>
          <p:cNvPr id="219" name="PlaceHolder 2"/>
          <p:cNvSpPr>
            <a:spLocks noGrp="1"/>
          </p:cNvSpPr>
          <p:nvPr>
            <p:ph/>
          </p:nvPr>
        </p:nvSpPr>
        <p:spPr>
          <a:xfrm>
            <a:off x="485520" y="970560"/>
            <a:ext cx="10972080" cy="4119914"/>
          </a:xfrm>
          <a:prstGeom prst="rect">
            <a:avLst/>
          </a:prstGeom>
          <a:noFill/>
          <a:ln w="0">
            <a:noFill/>
          </a:ln>
        </p:spPr>
        <p:txBody>
          <a:bodyPr lIns="0" tIns="0" rIns="0" bIns="0" anchor="t">
            <a:normAutofit fontScale="98500" lnSpcReduction="10000"/>
          </a:bodyPr>
          <a:lstStyle/>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Renewables are the least expensive way to produce power in the world today.</a:t>
            </a:r>
            <a:endParaRPr lang="en-US" sz="28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The pace of renewable deployment is staggering.</a:t>
            </a:r>
            <a:endParaRPr lang="en-US" sz="2800" b="0" strike="noStrike" spc="-1" dirty="0">
              <a:solidFill>
                <a:srgbClr val="000000"/>
              </a:solidFill>
              <a:latin typeface="Arial"/>
            </a:endParaRPr>
          </a:p>
          <a:p>
            <a:pPr marL="685800" lvl="1" indent="-228600">
              <a:lnSpc>
                <a:spcPct val="90000"/>
              </a:lnSpc>
              <a:spcBef>
                <a:spcPts val="499"/>
              </a:spcBef>
              <a:buClr>
                <a:srgbClr val="FFFFFF"/>
              </a:buClr>
              <a:buFont typeface="Arial"/>
              <a:buChar char="•"/>
            </a:pPr>
            <a:r>
              <a:rPr lang="en-US" sz="2400" b="0" strike="noStrike" spc="-1" dirty="0">
                <a:solidFill>
                  <a:srgbClr val="FFFFFF"/>
                </a:solidFill>
                <a:latin typeface="Arial"/>
                <a:ea typeface="DejaVu Sans"/>
              </a:rPr>
              <a:t>And gated only by the ability of electrical grids to safely absorb the power</a:t>
            </a:r>
            <a:endParaRPr lang="en-US" sz="24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Controllable loads, particularly loads that can be rapidly reduced, are  critical to maintaining grid stability in the presence of non-constant solar and wind power.</a:t>
            </a:r>
            <a:endParaRPr lang="en-US" sz="28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Computation can be used as the controllable load.</a:t>
            </a:r>
            <a:endParaRPr lang="en-US" sz="2800" b="0" strike="noStrike" spc="-1" dirty="0">
              <a:solidFill>
                <a:srgbClr val="000000"/>
              </a:solidFill>
              <a:latin typeface="Arial"/>
            </a:endParaRPr>
          </a:p>
          <a:p>
            <a:pPr marL="228600" indent="-228600">
              <a:lnSpc>
                <a:spcPct val="90000"/>
              </a:lnSpc>
              <a:spcBef>
                <a:spcPts val="1001"/>
              </a:spcBef>
              <a:buClr>
                <a:srgbClr val="FFFFFF"/>
              </a:buClr>
              <a:buFont typeface="Arial"/>
              <a:buChar char="•"/>
            </a:pPr>
            <a:r>
              <a:rPr lang="en-US" sz="2800" b="0" strike="noStrike" spc="-1" dirty="0">
                <a:solidFill>
                  <a:srgbClr val="FFFFFF"/>
                </a:solidFill>
                <a:latin typeface="Arial"/>
                <a:ea typeface="DejaVu Sans"/>
              </a:rPr>
              <a:t>If we, as a community, can adapt a bit, there are gigawatts of very inexpensive, green, electricity available.</a:t>
            </a:r>
            <a:endParaRPr lang="en-US" sz="2800" b="0" strike="noStrike" spc="-1" dirty="0">
              <a:solidFill>
                <a:srgbClr val="000000"/>
              </a:solidFill>
              <a:latin typeface="Arial"/>
            </a:endParaRPr>
          </a:p>
        </p:txBody>
      </p:sp>
      <p:sp>
        <p:nvSpPr>
          <p:cNvPr id="4" name="TextBox 3">
            <a:extLst>
              <a:ext uri="{FF2B5EF4-FFF2-40B4-BE49-F238E27FC236}">
                <a16:creationId xmlns:a16="http://schemas.microsoft.com/office/drawing/2014/main" id="{D46AC94D-BE8E-C858-8121-1ABE534BD3AB}"/>
              </a:ext>
            </a:extLst>
          </p:cNvPr>
          <p:cNvSpPr/>
          <p:nvPr/>
        </p:nvSpPr>
        <p:spPr>
          <a:xfrm>
            <a:off x="583571" y="5242563"/>
            <a:ext cx="11172678" cy="644877"/>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sz="1800" b="0" strike="noStrike" spc="-1" dirty="0">
                <a:solidFill>
                  <a:srgbClr val="FFFFFF"/>
                </a:solidFill>
                <a:latin typeface="Arial"/>
                <a:ea typeface="DejaVu Sans"/>
              </a:rPr>
              <a:t>1: “Renewables 2020: Analysis and forecast to 2025”, International Energy Agency</a:t>
            </a:r>
            <a:endParaRPr lang="en-US" sz="1800" b="0" strike="noStrike" spc="-1" dirty="0">
              <a:latin typeface="Arial"/>
            </a:endParaRPr>
          </a:p>
          <a:p>
            <a:pPr>
              <a:lnSpc>
                <a:spcPct val="100000"/>
              </a:lnSpc>
            </a:pPr>
            <a:r>
              <a:rPr lang="en-US" sz="1800" b="0" strike="noStrike" spc="-1" dirty="0">
                <a:solidFill>
                  <a:srgbClr val="FFFFFF"/>
                </a:solidFill>
                <a:latin typeface="Arial"/>
                <a:ea typeface="DejaVu Sans"/>
              </a:rPr>
              <a:t>2: Lazard, Levelized Cost of Energy and Levelized Cost of Storage – 2020</a:t>
            </a:r>
            <a:endParaRPr lang="en-US" sz="1800" b="0" strike="noStrike" spc="-1" dirty="0">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19">
                                            <p:txEl>
                                              <p:pRg st="1" end="1"/>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1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21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21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219">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1927D-7906-C132-8A25-E46AA4B8DA15}"/>
              </a:ext>
            </a:extLst>
          </p:cNvPr>
          <p:cNvSpPr>
            <a:spLocks noGrp="1"/>
          </p:cNvSpPr>
          <p:nvPr>
            <p:ph type="title"/>
          </p:nvPr>
        </p:nvSpPr>
        <p:spPr>
          <a:xfrm>
            <a:off x="609480" y="273600"/>
            <a:ext cx="10972080" cy="690563"/>
          </a:xfrm>
        </p:spPr>
        <p:txBody>
          <a:bodyPr/>
          <a:lstStyle/>
          <a:p>
            <a:r>
              <a:rPr lang="en-US" dirty="0"/>
              <a:t>Lithium is not the answer</a:t>
            </a:r>
          </a:p>
        </p:txBody>
      </p:sp>
      <p:pic>
        <p:nvPicPr>
          <p:cNvPr id="5" name="Picture 4">
            <a:extLst>
              <a:ext uri="{FF2B5EF4-FFF2-40B4-BE49-F238E27FC236}">
                <a16:creationId xmlns:a16="http://schemas.microsoft.com/office/drawing/2014/main" id="{CA242F0F-0D4C-949D-44F8-679F3B3D97D2}"/>
              </a:ext>
            </a:extLst>
          </p:cNvPr>
          <p:cNvPicPr>
            <a:picLocks noChangeAspect="1"/>
          </p:cNvPicPr>
          <p:nvPr/>
        </p:nvPicPr>
        <p:blipFill>
          <a:blip r:embed="rId2"/>
          <a:stretch>
            <a:fillRect/>
          </a:stretch>
        </p:blipFill>
        <p:spPr>
          <a:xfrm>
            <a:off x="3571035" y="964163"/>
            <a:ext cx="8010525" cy="5057775"/>
          </a:xfrm>
          <a:prstGeom prst="rect">
            <a:avLst/>
          </a:prstGeom>
        </p:spPr>
      </p:pic>
      <p:sp>
        <p:nvSpPr>
          <p:cNvPr id="6" name="TextBox 5">
            <a:extLst>
              <a:ext uri="{FF2B5EF4-FFF2-40B4-BE49-F238E27FC236}">
                <a16:creationId xmlns:a16="http://schemas.microsoft.com/office/drawing/2014/main" id="{85BA3E6E-E196-E270-FF40-F12B9C0742EC}"/>
              </a:ext>
            </a:extLst>
          </p:cNvPr>
          <p:cNvSpPr txBox="1"/>
          <p:nvPr/>
        </p:nvSpPr>
        <p:spPr>
          <a:xfrm>
            <a:off x="796211" y="5871870"/>
            <a:ext cx="9685176" cy="523220"/>
          </a:xfrm>
          <a:prstGeom prst="rect">
            <a:avLst/>
          </a:prstGeom>
          <a:noFill/>
        </p:spPr>
        <p:txBody>
          <a:bodyPr wrap="square" rtlCol="0">
            <a:spAutoFit/>
          </a:bodyPr>
          <a:lstStyle/>
          <a:p>
            <a:r>
              <a:rPr lang="en-US" sz="1400" dirty="0"/>
              <a:t>Cost Projections for Utility-Scale Battery Storage: 2021 Update Wesley Cole, A. Will Frazier, and Chad Augustine, National Renewable Energy Laboratory, NREL/TP-6A20-79236 June 2021. For non Li, see https://ambri.com/technology/</a:t>
            </a:r>
          </a:p>
        </p:txBody>
      </p:sp>
      <p:sp>
        <p:nvSpPr>
          <p:cNvPr id="8" name="TextBox 7">
            <a:extLst>
              <a:ext uri="{FF2B5EF4-FFF2-40B4-BE49-F238E27FC236}">
                <a16:creationId xmlns:a16="http://schemas.microsoft.com/office/drawing/2014/main" id="{365A98EF-39C9-42DB-E001-6F420534B58A}"/>
              </a:ext>
            </a:extLst>
          </p:cNvPr>
          <p:cNvSpPr txBox="1"/>
          <p:nvPr/>
        </p:nvSpPr>
        <p:spPr>
          <a:xfrm>
            <a:off x="3047215" y="3751024"/>
            <a:ext cx="6094428" cy="369332"/>
          </a:xfrm>
          <a:prstGeom prst="rect">
            <a:avLst/>
          </a:prstGeom>
          <a:noFill/>
        </p:spPr>
        <p:txBody>
          <a:bodyPr wrap="square">
            <a:spAutoFit/>
          </a:bodyPr>
          <a:lstStyle/>
          <a:p>
            <a:r>
              <a:rPr lang="en-US" dirty="0">
                <a:solidFill>
                  <a:schemeClr val="bg1"/>
                </a:solidFill>
                <a:sym typeface="Wingdings" panose="05000000000000000000" pitchFamily="2" charset="2"/>
              </a:rPr>
              <a:t></a:t>
            </a:r>
            <a:endParaRPr lang="en-US" dirty="0">
              <a:solidFill>
                <a:schemeClr val="bg1"/>
              </a:solidFill>
            </a:endParaRPr>
          </a:p>
        </p:txBody>
      </p:sp>
      <p:sp>
        <p:nvSpPr>
          <p:cNvPr id="10" name="TextBox 9">
            <a:extLst>
              <a:ext uri="{FF2B5EF4-FFF2-40B4-BE49-F238E27FC236}">
                <a16:creationId xmlns:a16="http://schemas.microsoft.com/office/drawing/2014/main" id="{0DA0C745-0EF1-6579-B961-9933BBE5FC77}"/>
              </a:ext>
            </a:extLst>
          </p:cNvPr>
          <p:cNvSpPr txBox="1"/>
          <p:nvPr/>
        </p:nvSpPr>
        <p:spPr>
          <a:xfrm>
            <a:off x="3047215" y="3751024"/>
            <a:ext cx="6094428" cy="369332"/>
          </a:xfrm>
          <a:prstGeom prst="rect">
            <a:avLst/>
          </a:prstGeom>
          <a:noFill/>
        </p:spPr>
        <p:txBody>
          <a:bodyPr wrap="square">
            <a:spAutoFit/>
          </a:bodyPr>
          <a:lstStyle/>
          <a:p>
            <a:r>
              <a:rPr lang="en-US" dirty="0">
                <a:solidFill>
                  <a:schemeClr val="bg1"/>
                </a:solidFill>
                <a:sym typeface="Wingdings" panose="05000000000000000000" pitchFamily="2" charset="2"/>
              </a:rPr>
              <a:t></a:t>
            </a:r>
            <a:endParaRPr lang="en-US" dirty="0">
              <a:solidFill>
                <a:schemeClr val="bg1"/>
              </a:solidFill>
            </a:endParaRPr>
          </a:p>
        </p:txBody>
      </p:sp>
      <p:sp>
        <p:nvSpPr>
          <p:cNvPr id="3" name="TextBox 2">
            <a:extLst>
              <a:ext uri="{FF2B5EF4-FFF2-40B4-BE49-F238E27FC236}">
                <a16:creationId xmlns:a16="http://schemas.microsoft.com/office/drawing/2014/main" id="{8781549A-0119-D3D9-428C-7F3B8F8233D4}"/>
              </a:ext>
            </a:extLst>
          </p:cNvPr>
          <p:cNvSpPr txBox="1"/>
          <p:nvPr/>
        </p:nvSpPr>
        <p:spPr>
          <a:xfrm>
            <a:off x="437322" y="1610138"/>
            <a:ext cx="3279913" cy="1200329"/>
          </a:xfrm>
          <a:prstGeom prst="rect">
            <a:avLst/>
          </a:prstGeom>
          <a:noFill/>
        </p:spPr>
        <p:txBody>
          <a:bodyPr wrap="square" rtlCol="0">
            <a:spAutoFit/>
          </a:bodyPr>
          <a:lstStyle/>
          <a:p>
            <a:r>
              <a:rPr lang="en-US" dirty="0"/>
              <a:t>At $100/</a:t>
            </a:r>
            <a:r>
              <a:rPr lang="en-US" dirty="0" err="1"/>
              <a:t>KWh</a:t>
            </a:r>
            <a:r>
              <a:rPr lang="en-US" dirty="0"/>
              <a:t>, one GWh of storage costs $100M</a:t>
            </a:r>
          </a:p>
          <a:p>
            <a:endParaRPr lang="en-US" dirty="0"/>
          </a:p>
          <a:p>
            <a:endParaRPr lang="en-US" dirty="0"/>
          </a:p>
        </p:txBody>
      </p:sp>
    </p:spTree>
    <p:extLst>
      <p:ext uri="{BB962C8B-B14F-4D97-AF65-F5344CB8AC3E}">
        <p14:creationId xmlns:p14="http://schemas.microsoft.com/office/powerpoint/2010/main" val="20669684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B2D6D-A0F9-E22F-D821-74F160A8EDC5}"/>
              </a:ext>
            </a:extLst>
          </p:cNvPr>
          <p:cNvSpPr>
            <a:spLocks noGrp="1"/>
          </p:cNvSpPr>
          <p:nvPr>
            <p:ph type="title"/>
          </p:nvPr>
        </p:nvSpPr>
        <p:spPr/>
        <p:txBody>
          <a:bodyPr/>
          <a:lstStyle/>
          <a:p>
            <a:r>
              <a:rPr lang="en-US" sz="3600" dirty="0"/>
              <a:t>Energy storage (batteries) produced per year (GWh).</a:t>
            </a:r>
          </a:p>
        </p:txBody>
      </p:sp>
      <p:pic>
        <p:nvPicPr>
          <p:cNvPr id="5" name="Picture 4">
            <a:extLst>
              <a:ext uri="{FF2B5EF4-FFF2-40B4-BE49-F238E27FC236}">
                <a16:creationId xmlns:a16="http://schemas.microsoft.com/office/drawing/2014/main" id="{8BC98BF5-1938-685A-D540-0CB848BB9A88}"/>
              </a:ext>
            </a:extLst>
          </p:cNvPr>
          <p:cNvPicPr>
            <a:picLocks noChangeAspect="1"/>
          </p:cNvPicPr>
          <p:nvPr/>
        </p:nvPicPr>
        <p:blipFill>
          <a:blip r:embed="rId2"/>
          <a:stretch>
            <a:fillRect/>
          </a:stretch>
        </p:blipFill>
        <p:spPr>
          <a:xfrm>
            <a:off x="327990" y="1929833"/>
            <a:ext cx="10691191" cy="3919162"/>
          </a:xfrm>
          <a:prstGeom prst="rect">
            <a:avLst/>
          </a:prstGeom>
        </p:spPr>
      </p:pic>
      <p:sp>
        <p:nvSpPr>
          <p:cNvPr id="6" name="TextBox 5">
            <a:extLst>
              <a:ext uri="{FF2B5EF4-FFF2-40B4-BE49-F238E27FC236}">
                <a16:creationId xmlns:a16="http://schemas.microsoft.com/office/drawing/2014/main" id="{0A5C93EE-C2BB-3D5B-9747-3C1DD9F0D133}"/>
              </a:ext>
            </a:extLst>
          </p:cNvPr>
          <p:cNvSpPr txBox="1"/>
          <p:nvPr/>
        </p:nvSpPr>
        <p:spPr>
          <a:xfrm>
            <a:off x="407505" y="5991456"/>
            <a:ext cx="5840125" cy="369332"/>
          </a:xfrm>
          <a:prstGeom prst="rect">
            <a:avLst/>
          </a:prstGeom>
          <a:noFill/>
        </p:spPr>
        <p:txBody>
          <a:bodyPr wrap="none" rtlCol="0">
            <a:spAutoFit/>
          </a:bodyPr>
          <a:lstStyle/>
          <a:p>
            <a:r>
              <a:rPr lang="en-US" dirty="0">
                <a:hlinkClick r:id="rId3"/>
              </a:rPr>
              <a:t>https://www.iea.org/reports/energy-storage</a:t>
            </a:r>
            <a:r>
              <a:rPr lang="en-US" dirty="0"/>
              <a:t>  2022-09-07</a:t>
            </a:r>
          </a:p>
        </p:txBody>
      </p:sp>
    </p:spTree>
    <p:extLst>
      <p:ext uri="{BB962C8B-B14F-4D97-AF65-F5344CB8AC3E}">
        <p14:creationId xmlns:p14="http://schemas.microsoft.com/office/powerpoint/2010/main" val="2277162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609840" y="2128320"/>
            <a:ext cx="10972080" cy="1144440"/>
          </a:xfrm>
          <a:prstGeom prst="rect">
            <a:avLst/>
          </a:prstGeom>
          <a:noFill/>
          <a:ln w="0">
            <a:noFill/>
          </a:ln>
        </p:spPr>
        <p:txBody>
          <a:bodyPr lIns="0" tIns="0" rIns="0" bIns="0" anchor="ctr">
            <a:noAutofit/>
          </a:bodyPr>
          <a:lstStyle/>
          <a:p>
            <a:pPr>
              <a:lnSpc>
                <a:spcPct val="90000"/>
              </a:lnSpc>
            </a:pPr>
            <a:r>
              <a:rPr lang="en-US" sz="4400" b="0" strike="noStrike" spc="-1" dirty="0">
                <a:solidFill>
                  <a:srgbClr val="FFFFFF"/>
                </a:solidFill>
                <a:latin typeface="Arial"/>
                <a:ea typeface="DejaVu Sans"/>
              </a:rPr>
              <a:t>The Renewable Transformation - Texas</a:t>
            </a:r>
            <a:endParaRPr lang="en-US" sz="4400" b="0" strike="noStrike" spc="-1" dirty="0">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C88FC8D7-3350-4C98-A92C-925CE1956C7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4324" y="392349"/>
            <a:ext cx="11723352" cy="6274340"/>
          </a:xfrm>
          <a:prstGeom prst="rect">
            <a:avLst/>
          </a:prstGeom>
        </p:spPr>
      </p:pic>
    </p:spTree>
    <p:extLst>
      <p:ext uri="{BB962C8B-B14F-4D97-AF65-F5344CB8AC3E}">
        <p14:creationId xmlns:p14="http://schemas.microsoft.com/office/powerpoint/2010/main" val="376260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869E294-66E8-4FF8-BAB0-B453E17D601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51" imgH="226" progId="TCLayout.ActiveDocument.1">
                  <p:embed/>
                </p:oleObj>
              </mc:Choice>
              <mc:Fallback>
                <p:oleObj name="think-cell Slide" r:id="rId5" imgW="251" imgH="226" progId="TCLayout.ActiveDocument.1">
                  <p:embed/>
                  <p:pic>
                    <p:nvPicPr>
                      <p:cNvPr id="5" name="Object 4" hidden="1">
                        <a:extLst>
                          <a:ext uri="{FF2B5EF4-FFF2-40B4-BE49-F238E27FC236}">
                            <a16:creationId xmlns:a16="http://schemas.microsoft.com/office/drawing/2014/main" id="{E869E294-66E8-4FF8-BAB0-B453E17D601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859216" y="160084"/>
            <a:ext cx="10300887" cy="450957"/>
          </a:xfrm>
        </p:spPr>
        <p:txBody>
          <a:bodyPr vert="horz">
            <a:noAutofit/>
          </a:bodyPr>
          <a:lstStyle/>
          <a:p>
            <a:r>
              <a:rPr lang="en-US" sz="3200" dirty="0">
                <a:solidFill>
                  <a:schemeClr val="bg1"/>
                </a:solidFill>
              </a:rPr>
              <a:t>ERCOT’s Rapid Renewable Generation Growth...</a:t>
            </a:r>
          </a:p>
        </p:txBody>
      </p:sp>
      <p:graphicFrame>
        <p:nvGraphicFramePr>
          <p:cNvPr id="8" name="Chart 7">
            <a:extLst>
              <a:ext uri="{FF2B5EF4-FFF2-40B4-BE49-F238E27FC236}">
                <a16:creationId xmlns:a16="http://schemas.microsoft.com/office/drawing/2014/main" id="{E8BE506C-8EBE-4C1F-894A-340153280A34}"/>
              </a:ext>
            </a:extLst>
          </p:cNvPr>
          <p:cNvGraphicFramePr>
            <a:graphicFrameLocks/>
          </p:cNvGraphicFramePr>
          <p:nvPr>
            <p:custDataLst>
              <p:tags r:id="rId2"/>
            </p:custDataLst>
            <p:extLst>
              <p:ext uri="{D42A27DB-BD31-4B8C-83A1-F6EECF244321}">
                <p14:modId xmlns:p14="http://schemas.microsoft.com/office/powerpoint/2010/main" val="187462057"/>
              </p:ext>
            </p:extLst>
          </p:nvPr>
        </p:nvGraphicFramePr>
        <p:xfrm>
          <a:off x="420559" y="1390861"/>
          <a:ext cx="11247121" cy="3785958"/>
        </p:xfrm>
        <a:graphic>
          <a:graphicData uri="http://schemas.openxmlformats.org/drawingml/2006/chart">
            <c:chart xmlns:c="http://schemas.openxmlformats.org/drawingml/2006/chart" xmlns:r="http://schemas.openxmlformats.org/officeDocument/2006/relationships" r:id="rId7"/>
          </a:graphicData>
        </a:graphic>
      </p:graphicFrame>
      <p:sp>
        <p:nvSpPr>
          <p:cNvPr id="9" name="Rectangle 8">
            <a:extLst>
              <a:ext uri="{FF2B5EF4-FFF2-40B4-BE49-F238E27FC236}">
                <a16:creationId xmlns:a16="http://schemas.microsoft.com/office/drawing/2014/main" id="{9B897F64-4BED-4D5D-86C9-0968176C25CA}"/>
              </a:ext>
            </a:extLst>
          </p:cNvPr>
          <p:cNvSpPr/>
          <p:nvPr/>
        </p:nvSpPr>
        <p:spPr>
          <a:xfrm>
            <a:off x="9950540" y="5196213"/>
            <a:ext cx="1737360" cy="266057"/>
          </a:xfrm>
          <a:prstGeom prst="rect">
            <a:avLst/>
          </a:prstGeom>
          <a:solidFill>
            <a:schemeClr val="tx1"/>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rPr>
              <a:t>Coal</a:t>
            </a:r>
            <a:endParaRPr lang="en-US" sz="1300" b="1" dirty="0">
              <a:solidFill>
                <a:schemeClr val="bg1"/>
              </a:solidFill>
              <a:ea typeface="Lato Light"/>
              <a:cs typeface="Lato Light"/>
              <a:sym typeface="Lato Light"/>
            </a:endParaRPr>
          </a:p>
        </p:txBody>
      </p:sp>
      <p:sp>
        <p:nvSpPr>
          <p:cNvPr id="10" name="Rectangle 9">
            <a:extLst>
              <a:ext uri="{FF2B5EF4-FFF2-40B4-BE49-F238E27FC236}">
                <a16:creationId xmlns:a16="http://schemas.microsoft.com/office/drawing/2014/main" id="{1982EE34-29B9-4BA1-81FE-8F59048E1805}"/>
              </a:ext>
            </a:extLst>
          </p:cNvPr>
          <p:cNvSpPr/>
          <p:nvPr/>
        </p:nvSpPr>
        <p:spPr>
          <a:xfrm>
            <a:off x="8040499" y="5196213"/>
            <a:ext cx="1737360" cy="266057"/>
          </a:xfrm>
          <a:prstGeom prst="rect">
            <a:avLst/>
          </a:prstGeom>
          <a:solidFill>
            <a:schemeClr val="accent4"/>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rPr>
              <a:t>Natural Gas</a:t>
            </a:r>
            <a:endParaRPr lang="en-US" sz="1300" b="1" dirty="0">
              <a:solidFill>
                <a:schemeClr val="bg1"/>
              </a:solidFill>
              <a:ea typeface="Lato Light"/>
              <a:cs typeface="Lato Light"/>
              <a:sym typeface="Lato Light"/>
            </a:endParaRPr>
          </a:p>
        </p:txBody>
      </p:sp>
      <p:sp>
        <p:nvSpPr>
          <p:cNvPr id="11" name="Rectangle 10">
            <a:extLst>
              <a:ext uri="{FF2B5EF4-FFF2-40B4-BE49-F238E27FC236}">
                <a16:creationId xmlns:a16="http://schemas.microsoft.com/office/drawing/2014/main" id="{9B4152CA-6CDA-441D-A049-723FF0CD7B3F}"/>
              </a:ext>
            </a:extLst>
          </p:cNvPr>
          <p:cNvSpPr/>
          <p:nvPr/>
        </p:nvSpPr>
        <p:spPr>
          <a:xfrm>
            <a:off x="6130459" y="5196213"/>
            <a:ext cx="1737360" cy="266057"/>
          </a:xfrm>
          <a:prstGeom prst="rect">
            <a:avLst/>
          </a:prstGeom>
          <a:solidFill>
            <a:schemeClr val="bg1">
              <a:lumMod val="75000"/>
            </a:schemeClr>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ea typeface="Lato Light"/>
                <a:cs typeface="Lato Light"/>
                <a:sym typeface="Lato Light"/>
              </a:rPr>
              <a:t>Other</a:t>
            </a:r>
          </a:p>
        </p:txBody>
      </p:sp>
      <p:sp>
        <p:nvSpPr>
          <p:cNvPr id="12" name="Rectangle 11">
            <a:extLst>
              <a:ext uri="{FF2B5EF4-FFF2-40B4-BE49-F238E27FC236}">
                <a16:creationId xmlns:a16="http://schemas.microsoft.com/office/drawing/2014/main" id="{B1F42265-0098-484E-92CA-3A86EB6B4BDF}"/>
              </a:ext>
            </a:extLst>
          </p:cNvPr>
          <p:cNvSpPr/>
          <p:nvPr/>
        </p:nvSpPr>
        <p:spPr>
          <a:xfrm>
            <a:off x="4220419" y="5196213"/>
            <a:ext cx="1737360" cy="266057"/>
          </a:xfrm>
          <a:prstGeom prst="rect">
            <a:avLst/>
          </a:prstGeom>
          <a:solidFill>
            <a:schemeClr val="accent2"/>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rPr>
              <a:t>Nuclear</a:t>
            </a:r>
            <a:endParaRPr lang="en-US" sz="1300" b="1" dirty="0">
              <a:solidFill>
                <a:schemeClr val="bg1"/>
              </a:solidFill>
              <a:ea typeface="Lato Light"/>
              <a:cs typeface="Lato Light"/>
              <a:sym typeface="Lato Light"/>
            </a:endParaRPr>
          </a:p>
        </p:txBody>
      </p:sp>
      <p:sp>
        <p:nvSpPr>
          <p:cNvPr id="13" name="Rectangle 12">
            <a:extLst>
              <a:ext uri="{FF2B5EF4-FFF2-40B4-BE49-F238E27FC236}">
                <a16:creationId xmlns:a16="http://schemas.microsoft.com/office/drawing/2014/main" id="{603157DE-FAD7-45C3-93A6-C36C7F267651}"/>
              </a:ext>
            </a:extLst>
          </p:cNvPr>
          <p:cNvSpPr/>
          <p:nvPr/>
        </p:nvSpPr>
        <p:spPr>
          <a:xfrm>
            <a:off x="2310379" y="5196213"/>
            <a:ext cx="1737360" cy="266057"/>
          </a:xfrm>
          <a:prstGeom prst="rect">
            <a:avLst/>
          </a:prstGeom>
          <a:solidFill>
            <a:srgbClr val="FF0000"/>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rPr>
              <a:t>Solar</a:t>
            </a:r>
            <a:endParaRPr lang="en-US" sz="1300" b="1" dirty="0">
              <a:solidFill>
                <a:schemeClr val="bg1"/>
              </a:solidFill>
              <a:ea typeface="Lato Light"/>
              <a:cs typeface="Lato Light"/>
              <a:sym typeface="Lato Light"/>
            </a:endParaRPr>
          </a:p>
        </p:txBody>
      </p:sp>
      <p:sp>
        <p:nvSpPr>
          <p:cNvPr id="14" name="Rectangle 13">
            <a:extLst>
              <a:ext uri="{FF2B5EF4-FFF2-40B4-BE49-F238E27FC236}">
                <a16:creationId xmlns:a16="http://schemas.microsoft.com/office/drawing/2014/main" id="{0A526B56-EE81-4A2A-B4D9-621EAB2E5FE5}"/>
              </a:ext>
            </a:extLst>
          </p:cNvPr>
          <p:cNvSpPr/>
          <p:nvPr/>
        </p:nvSpPr>
        <p:spPr>
          <a:xfrm>
            <a:off x="400339" y="5196213"/>
            <a:ext cx="1737360" cy="266057"/>
          </a:xfrm>
          <a:prstGeom prst="rect">
            <a:avLst/>
          </a:prstGeom>
          <a:solidFill>
            <a:srgbClr val="00B050"/>
          </a:solidFill>
          <a:ln w="12700" cap="flat">
            <a:no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ctr">
            <a:noAutofit/>
          </a:bodyPr>
          <a:lstStyle/>
          <a:p>
            <a:pPr algn="ctr" defTabSz="914217" fontAlgn="auto" hangingPunct="0">
              <a:spcBef>
                <a:spcPts val="0"/>
              </a:spcBef>
              <a:spcAft>
                <a:spcPts val="0"/>
              </a:spcAft>
            </a:pPr>
            <a:r>
              <a:rPr lang="en-US" sz="1300" b="1" dirty="0">
                <a:solidFill>
                  <a:schemeClr val="bg1"/>
                </a:solidFill>
              </a:rPr>
              <a:t>Wind</a:t>
            </a:r>
            <a:endParaRPr lang="en-US" sz="1300" b="1" dirty="0">
              <a:solidFill>
                <a:schemeClr val="bg1"/>
              </a:solidFill>
              <a:ea typeface="Lato Light"/>
              <a:cs typeface="Lato Light"/>
              <a:sym typeface="Lato Light"/>
            </a:endParaRPr>
          </a:p>
        </p:txBody>
      </p:sp>
      <p:sp>
        <p:nvSpPr>
          <p:cNvPr id="15" name="Rectangle 14"/>
          <p:cNvSpPr/>
          <p:nvPr/>
        </p:nvSpPr>
        <p:spPr>
          <a:xfrm>
            <a:off x="400339" y="5535365"/>
            <a:ext cx="11287561" cy="34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endParaRPr lang="en-US" sz="1600" b="1" dirty="0">
              <a:solidFill>
                <a:srgbClr val="FFFFFF"/>
              </a:solidFill>
              <a:ea typeface="Lato" panose="020F0502020204030203" pitchFamily="34" charset="0"/>
              <a:cs typeface="Lato" panose="020F0502020204030203" pitchFamily="34" charset="0"/>
            </a:endParaRPr>
          </a:p>
        </p:txBody>
      </p:sp>
      <p:cxnSp>
        <p:nvCxnSpPr>
          <p:cNvPr id="19" name="Straight Connector 18">
            <a:extLst>
              <a:ext uri="{FF2B5EF4-FFF2-40B4-BE49-F238E27FC236}">
                <a16:creationId xmlns:a16="http://schemas.microsoft.com/office/drawing/2014/main" id="{54BC9821-2B8F-44C8-A9E5-C9CEB26F2D29}"/>
              </a:ext>
            </a:extLst>
          </p:cNvPr>
          <p:cNvCxnSpPr>
            <a:cxnSpLocks/>
          </p:cNvCxnSpPr>
          <p:nvPr/>
        </p:nvCxnSpPr>
        <p:spPr>
          <a:xfrm>
            <a:off x="3194942" y="1541022"/>
            <a:ext cx="0" cy="3483855"/>
          </a:xfrm>
          <a:prstGeom prst="line">
            <a:avLst/>
          </a:prstGeom>
          <a:ln w="1905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FD20250-AAA8-4E5D-9F99-AF170A90225E}"/>
              </a:ext>
            </a:extLst>
          </p:cNvPr>
          <p:cNvSpPr txBox="1"/>
          <p:nvPr/>
        </p:nvSpPr>
        <p:spPr>
          <a:xfrm>
            <a:off x="2648412" y="1301076"/>
            <a:ext cx="1085555" cy="261610"/>
          </a:xfrm>
          <a:prstGeom prst="rect">
            <a:avLst/>
          </a:prstGeom>
          <a:noFill/>
        </p:spPr>
        <p:txBody>
          <a:bodyPr wrap="none" rtlCol="0">
            <a:spAutoFit/>
          </a:bodyPr>
          <a:lstStyle/>
          <a:p>
            <a:pPr algn="ctr"/>
            <a:r>
              <a:rPr lang="en-US" sz="1100" b="1" i="1" dirty="0">
                <a:solidFill>
                  <a:srgbClr val="C00000"/>
                </a:solidFill>
              </a:rPr>
              <a:t>25% renewable</a:t>
            </a:r>
            <a:endParaRPr lang="en-US" sz="1100" i="1" dirty="0">
              <a:solidFill>
                <a:srgbClr val="C00000"/>
              </a:solidFill>
            </a:endParaRPr>
          </a:p>
        </p:txBody>
      </p:sp>
      <p:grpSp>
        <p:nvGrpSpPr>
          <p:cNvPr id="18" name="Group 17">
            <a:extLst>
              <a:ext uri="{FF2B5EF4-FFF2-40B4-BE49-F238E27FC236}">
                <a16:creationId xmlns:a16="http://schemas.microsoft.com/office/drawing/2014/main" id="{A03DB6B6-AB1A-47A3-AFCD-76E36C37B9DD}"/>
              </a:ext>
            </a:extLst>
          </p:cNvPr>
          <p:cNvGrpSpPr/>
          <p:nvPr/>
        </p:nvGrpSpPr>
        <p:grpSpPr>
          <a:xfrm>
            <a:off x="380107" y="888559"/>
            <a:ext cx="11328025" cy="393700"/>
            <a:chOff x="438150" y="1559425"/>
            <a:chExt cx="11328025" cy="393700"/>
          </a:xfrm>
        </p:grpSpPr>
        <p:sp>
          <p:nvSpPr>
            <p:cNvPr id="21" name="Text Placeholder 6">
              <a:extLst>
                <a:ext uri="{FF2B5EF4-FFF2-40B4-BE49-F238E27FC236}">
                  <a16:creationId xmlns:a16="http://schemas.microsoft.com/office/drawing/2014/main" id="{196FB110-29C1-4BA5-8A3B-BE720AF9F404}"/>
                </a:ext>
              </a:extLst>
            </p:cNvPr>
            <p:cNvSpPr txBox="1">
              <a:spLocks/>
            </p:cNvSpPr>
            <p:nvPr/>
          </p:nvSpPr>
          <p:spPr>
            <a:xfrm>
              <a:off x="615762" y="1559425"/>
              <a:ext cx="10972800" cy="393700"/>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800" b="0"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bg1"/>
                  </a:solidFill>
                </a:rPr>
                <a:t>Percent Energy (MWh) Generated in ERCOT by Fuel Type</a:t>
              </a:r>
            </a:p>
          </p:txBody>
        </p:sp>
        <p:cxnSp>
          <p:nvCxnSpPr>
            <p:cNvPr id="23" name="Straight Connector 22">
              <a:extLst>
                <a:ext uri="{FF2B5EF4-FFF2-40B4-BE49-F238E27FC236}">
                  <a16:creationId xmlns:a16="http://schemas.microsoft.com/office/drawing/2014/main" id="{89BB8A04-7FD4-42F3-A875-B9A2236EA16A}"/>
                </a:ext>
              </a:extLst>
            </p:cNvPr>
            <p:cNvCxnSpPr>
              <a:cxnSpLocks/>
            </p:cNvCxnSpPr>
            <p:nvPr/>
          </p:nvCxnSpPr>
          <p:spPr>
            <a:xfrm>
              <a:off x="438150" y="1895069"/>
              <a:ext cx="113280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656E9D31-6906-4BAA-938D-9D6B52ECC613}"/>
              </a:ext>
            </a:extLst>
          </p:cNvPr>
          <p:cNvSpPr txBox="1"/>
          <p:nvPr/>
        </p:nvSpPr>
        <p:spPr>
          <a:xfrm>
            <a:off x="472440" y="6499780"/>
            <a:ext cx="9467124" cy="215444"/>
          </a:xfrm>
          <a:prstGeom prst="rect">
            <a:avLst/>
          </a:prstGeom>
          <a:noFill/>
        </p:spPr>
        <p:txBody>
          <a:bodyPr wrap="square" rtlCol="0">
            <a:spAutoFit/>
          </a:bodyPr>
          <a:lstStyle/>
          <a:p>
            <a:r>
              <a:rPr lang="en-US" sz="800" dirty="0">
                <a:solidFill>
                  <a:schemeClr val="bg1">
                    <a:lumMod val="50000"/>
                  </a:schemeClr>
                </a:solidFill>
              </a:rPr>
              <a:t>Source: ERCOT - Market Data</a:t>
            </a:r>
            <a:endParaRPr lang="en-US" sz="700" baseline="30000" dirty="0">
              <a:solidFill>
                <a:schemeClr val="bg1">
                  <a:lumMod val="50000"/>
                </a:schemeClr>
              </a:solidFill>
            </a:endParaRPr>
          </a:p>
        </p:txBody>
      </p:sp>
      <p:sp>
        <p:nvSpPr>
          <p:cNvPr id="24" name="Slide Number Placeholder 4">
            <a:extLst>
              <a:ext uri="{FF2B5EF4-FFF2-40B4-BE49-F238E27FC236}">
                <a16:creationId xmlns:a16="http://schemas.microsoft.com/office/drawing/2014/main" id="{DF1F9D3C-09B1-4FD9-94EB-B1215CAEE47B}"/>
              </a:ext>
            </a:extLst>
          </p:cNvPr>
          <p:cNvSpPr>
            <a:spLocks noGrp="1"/>
          </p:cNvSpPr>
          <p:nvPr>
            <p:ph type="sldNum" sz="quarter" idx="4"/>
          </p:nvPr>
        </p:nvSpPr>
        <p:spPr>
          <a:xfrm>
            <a:off x="11766175" y="6510467"/>
            <a:ext cx="425824" cy="365125"/>
          </a:xfrm>
        </p:spPr>
        <p:txBody>
          <a:bodyPr/>
          <a:lstStyle/>
          <a:p>
            <a:fld id="{06856027-B3E4-D541-ADCA-1105CA7BC3F2}" type="slidenum">
              <a:rPr lang="en-US" smtClean="0"/>
              <a:t>6</a:t>
            </a:fld>
            <a:endParaRPr lang="en-US" dirty="0"/>
          </a:p>
        </p:txBody>
      </p:sp>
    </p:spTree>
    <p:extLst>
      <p:ext uri="{BB962C8B-B14F-4D97-AF65-F5344CB8AC3E}">
        <p14:creationId xmlns:p14="http://schemas.microsoft.com/office/powerpoint/2010/main" val="46134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514" y="124249"/>
            <a:ext cx="11595370" cy="450957"/>
          </a:xfrm>
        </p:spPr>
        <p:txBody>
          <a:bodyPr>
            <a:noAutofit/>
          </a:bodyPr>
          <a:lstStyle/>
          <a:p>
            <a:r>
              <a:rPr lang="en-US" sz="3200" dirty="0">
                <a:solidFill>
                  <a:schemeClr val="bg1"/>
                </a:solidFill>
              </a:rPr>
              <a:t>West Texas Installed Capacity by Technology</a:t>
            </a:r>
          </a:p>
        </p:txBody>
      </p:sp>
      <p:sp>
        <p:nvSpPr>
          <p:cNvPr id="14" name="Slide Number Placeholder 4">
            <a:extLst>
              <a:ext uri="{FF2B5EF4-FFF2-40B4-BE49-F238E27FC236}">
                <a16:creationId xmlns:a16="http://schemas.microsoft.com/office/drawing/2014/main" id="{B8634666-374B-4EA5-BFDC-99131A78FF6B}"/>
              </a:ext>
            </a:extLst>
          </p:cNvPr>
          <p:cNvSpPr txBox="1">
            <a:spLocks/>
          </p:cNvSpPr>
          <p:nvPr/>
        </p:nvSpPr>
        <p:spPr>
          <a:xfrm>
            <a:off x="11766175" y="6510467"/>
            <a:ext cx="42582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60000"/>
                    <a:lumOff val="4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18</a:t>
            </a:r>
          </a:p>
        </p:txBody>
      </p:sp>
      <p:sp>
        <p:nvSpPr>
          <p:cNvPr id="15" name="Rectangle 14">
            <a:extLst>
              <a:ext uri="{FF2B5EF4-FFF2-40B4-BE49-F238E27FC236}">
                <a16:creationId xmlns:a16="http://schemas.microsoft.com/office/drawing/2014/main" id="{A3ADE78B-F07B-41A4-BECF-51DAFFDA9314}"/>
              </a:ext>
            </a:extLst>
          </p:cNvPr>
          <p:cNvSpPr/>
          <p:nvPr/>
        </p:nvSpPr>
        <p:spPr>
          <a:xfrm>
            <a:off x="304800" y="5611077"/>
            <a:ext cx="1159537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en-US" sz="1600" b="1" dirty="0">
                <a:solidFill>
                  <a:srgbClr val="FFFFFF"/>
                </a:solidFill>
                <a:ea typeface="Lato" panose="020F0502020204030203" pitchFamily="34" charset="0"/>
                <a:cs typeface="Lato" panose="020F0502020204030203" pitchFamily="34" charset="0"/>
              </a:rPr>
              <a:t>In 2021, West Texas load averaged 6GWs with installed capacity at 35GWs (24GWs Wind, 7GWs Solar, 4GWs NatGas) </a:t>
            </a:r>
            <a:endParaRPr lang="en-GB" sz="1600" b="1" dirty="0">
              <a:solidFill>
                <a:srgbClr val="FFFFFF"/>
              </a:solidFill>
              <a:ea typeface="Lato" panose="020F0502020204030203" pitchFamily="34" charset="0"/>
              <a:cs typeface="Lato" panose="020F0502020204030203" pitchFamily="34" charset="0"/>
            </a:endParaRPr>
          </a:p>
        </p:txBody>
      </p:sp>
      <p:sp>
        <p:nvSpPr>
          <p:cNvPr id="17" name="Text Placeholder 5">
            <a:extLst>
              <a:ext uri="{FF2B5EF4-FFF2-40B4-BE49-F238E27FC236}">
                <a16:creationId xmlns:a16="http://schemas.microsoft.com/office/drawing/2014/main" id="{AA397335-4D49-41F0-A4AF-FBBD947708FE}"/>
              </a:ext>
            </a:extLst>
          </p:cNvPr>
          <p:cNvSpPr txBox="1">
            <a:spLocks/>
          </p:cNvSpPr>
          <p:nvPr/>
        </p:nvSpPr>
        <p:spPr>
          <a:xfrm>
            <a:off x="1347282" y="1226634"/>
            <a:ext cx="3475616"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chemeClr val="tx2"/>
                </a:solidFill>
                <a:cs typeface="Segoe UI" panose="020B0502040204020203" pitchFamily="34" charset="0"/>
              </a:rPr>
              <a:t>ERCOT Annual Load Statistics by Zone</a:t>
            </a:r>
          </a:p>
        </p:txBody>
      </p:sp>
      <p:cxnSp>
        <p:nvCxnSpPr>
          <p:cNvPr id="42" name="Straight Connector 41">
            <a:extLst>
              <a:ext uri="{FF2B5EF4-FFF2-40B4-BE49-F238E27FC236}">
                <a16:creationId xmlns:a16="http://schemas.microsoft.com/office/drawing/2014/main" id="{1A3ECB9C-86C6-416C-B75A-CF4ECCC35497}"/>
              </a:ext>
            </a:extLst>
          </p:cNvPr>
          <p:cNvCxnSpPr>
            <a:cxnSpLocks/>
          </p:cNvCxnSpPr>
          <p:nvPr/>
        </p:nvCxnSpPr>
        <p:spPr>
          <a:xfrm flipV="1">
            <a:off x="3313131" y="1627200"/>
            <a:ext cx="5413339" cy="74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 Placeholder 5">
            <a:extLst>
              <a:ext uri="{FF2B5EF4-FFF2-40B4-BE49-F238E27FC236}">
                <a16:creationId xmlns:a16="http://schemas.microsoft.com/office/drawing/2014/main" id="{438DCD7F-1E71-4186-9329-3923BCC4B113}"/>
              </a:ext>
            </a:extLst>
          </p:cNvPr>
          <p:cNvSpPr txBox="1">
            <a:spLocks/>
          </p:cNvSpPr>
          <p:nvPr/>
        </p:nvSpPr>
        <p:spPr>
          <a:xfrm>
            <a:off x="4006064" y="1223963"/>
            <a:ext cx="4324833" cy="393700"/>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chemeClr val="tx2"/>
                </a:solidFill>
                <a:cs typeface="Segoe UI" panose="020B0502040204020203" pitchFamily="34" charset="0"/>
              </a:rPr>
              <a:t>Installed Capacity by Technology for Each Zone</a:t>
            </a:r>
          </a:p>
        </p:txBody>
      </p:sp>
      <p:sp>
        <p:nvSpPr>
          <p:cNvPr id="34" name="Isosceles Triangle 33">
            <a:extLst>
              <a:ext uri="{FF2B5EF4-FFF2-40B4-BE49-F238E27FC236}">
                <a16:creationId xmlns:a16="http://schemas.microsoft.com/office/drawing/2014/main" id="{3E33DF9E-EBFE-447C-B5DA-1379FC955E52}"/>
              </a:ext>
            </a:extLst>
          </p:cNvPr>
          <p:cNvSpPr/>
          <p:nvPr/>
        </p:nvSpPr>
        <p:spPr>
          <a:xfrm rot="5400000">
            <a:off x="5756384" y="2249456"/>
            <a:ext cx="104416" cy="117938"/>
          </a:xfrm>
          <a:prstGeom prst="triangle">
            <a:avLst/>
          </a:prstGeom>
          <a:solidFill>
            <a:schemeClr val="tx2"/>
          </a:solidFill>
          <a:ln>
            <a:solidFill>
              <a:srgbClr val="0E2447"/>
            </a:solidFill>
          </a:ln>
          <a:scene3d>
            <a:camera prst="orthographicFront"/>
            <a:lightRig rig="threePt" dir="t"/>
          </a:scene3d>
          <a:sp3d>
            <a:bevelT w="38100"/>
            <a:bevelB w="1270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Isosceles Triangle 35">
            <a:extLst>
              <a:ext uri="{FF2B5EF4-FFF2-40B4-BE49-F238E27FC236}">
                <a16:creationId xmlns:a16="http://schemas.microsoft.com/office/drawing/2014/main" id="{EBDB5D2C-74C0-4334-BE31-7CB145784704}"/>
              </a:ext>
            </a:extLst>
          </p:cNvPr>
          <p:cNvSpPr/>
          <p:nvPr/>
        </p:nvSpPr>
        <p:spPr>
          <a:xfrm rot="5400000">
            <a:off x="5756384" y="3320691"/>
            <a:ext cx="104416" cy="117938"/>
          </a:xfrm>
          <a:prstGeom prst="triangle">
            <a:avLst/>
          </a:prstGeom>
          <a:solidFill>
            <a:schemeClr val="tx2"/>
          </a:solidFill>
          <a:ln>
            <a:solidFill>
              <a:srgbClr val="0E2447"/>
            </a:solidFill>
          </a:ln>
          <a:scene3d>
            <a:camera prst="orthographicFront"/>
            <a:lightRig rig="threePt" dir="t"/>
          </a:scene3d>
          <a:sp3d>
            <a:bevelT w="38100"/>
            <a:bevelB w="1270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Isosceles Triangle 36">
            <a:extLst>
              <a:ext uri="{FF2B5EF4-FFF2-40B4-BE49-F238E27FC236}">
                <a16:creationId xmlns:a16="http://schemas.microsoft.com/office/drawing/2014/main" id="{C80A8B14-2A9F-41AD-99CD-F49D76B0BA89}"/>
              </a:ext>
            </a:extLst>
          </p:cNvPr>
          <p:cNvSpPr/>
          <p:nvPr/>
        </p:nvSpPr>
        <p:spPr>
          <a:xfrm rot="5400000">
            <a:off x="5756384" y="4230473"/>
            <a:ext cx="104416" cy="117938"/>
          </a:xfrm>
          <a:prstGeom prst="triangle">
            <a:avLst/>
          </a:prstGeom>
          <a:solidFill>
            <a:schemeClr val="tx2"/>
          </a:solidFill>
          <a:ln>
            <a:solidFill>
              <a:srgbClr val="0E2447"/>
            </a:solidFill>
          </a:ln>
          <a:scene3d>
            <a:camera prst="orthographicFront"/>
            <a:lightRig rig="threePt" dir="t"/>
          </a:scene3d>
          <a:sp3d>
            <a:bevelT w="38100"/>
            <a:bevelB w="1270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B222D20D-72C9-429C-90E8-B92A3CF3B9B9}"/>
              </a:ext>
            </a:extLst>
          </p:cNvPr>
          <p:cNvPicPr>
            <a:picLocks noChangeAspect="1"/>
          </p:cNvPicPr>
          <p:nvPr/>
        </p:nvPicPr>
        <p:blipFill>
          <a:blip r:embed="rId2"/>
          <a:stretch>
            <a:fillRect/>
          </a:stretch>
        </p:blipFill>
        <p:spPr>
          <a:xfrm>
            <a:off x="2385391" y="1658292"/>
            <a:ext cx="6265039" cy="3805802"/>
          </a:xfrm>
          <a:prstGeom prst="rect">
            <a:avLst/>
          </a:prstGeom>
        </p:spPr>
      </p:pic>
      <p:cxnSp>
        <p:nvCxnSpPr>
          <p:cNvPr id="45" name="Straight Connector 44">
            <a:extLst>
              <a:ext uri="{FF2B5EF4-FFF2-40B4-BE49-F238E27FC236}">
                <a16:creationId xmlns:a16="http://schemas.microsoft.com/office/drawing/2014/main" id="{DDEAF17B-193B-498F-945A-0F5630AB65ED}"/>
              </a:ext>
            </a:extLst>
          </p:cNvPr>
          <p:cNvCxnSpPr>
            <a:cxnSpLocks/>
          </p:cNvCxnSpPr>
          <p:nvPr/>
        </p:nvCxnSpPr>
        <p:spPr>
          <a:xfrm>
            <a:off x="3266516" y="2048623"/>
            <a:ext cx="556573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5BA6057-D03D-44D0-A4CF-CD689276BD07}"/>
              </a:ext>
            </a:extLst>
          </p:cNvPr>
          <p:cNvCxnSpPr>
            <a:cxnSpLocks/>
          </p:cNvCxnSpPr>
          <p:nvPr/>
        </p:nvCxnSpPr>
        <p:spPr>
          <a:xfrm>
            <a:off x="360940" y="1628696"/>
            <a:ext cx="5448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03E8D2C8-3F21-4134-AB05-B7D4C9EE52FB}"/>
              </a:ext>
            </a:extLst>
          </p:cNvPr>
          <p:cNvSpPr txBox="1"/>
          <p:nvPr/>
        </p:nvSpPr>
        <p:spPr>
          <a:xfrm>
            <a:off x="5107148" y="741553"/>
            <a:ext cx="1613932" cy="738664"/>
          </a:xfrm>
          <a:prstGeom prst="rect">
            <a:avLst/>
          </a:prstGeom>
          <a:solidFill>
            <a:schemeClr val="bg1"/>
          </a:solidFill>
          <a:ln w="28575">
            <a:solidFill>
              <a:srgbClr val="56C08E"/>
            </a:solidFill>
          </a:ln>
        </p:spPr>
        <p:txBody>
          <a:bodyPr wrap="square" rtlCol="0">
            <a:spAutoFit/>
          </a:bodyPr>
          <a:lstStyle/>
          <a:p>
            <a:pPr algn="ctr"/>
            <a:r>
              <a:rPr lang="en-US" sz="1200" b="1" dirty="0">
                <a:solidFill>
                  <a:srgbClr val="0E2447"/>
                </a:solidFill>
              </a:rPr>
              <a:t>West Texas Supply</a:t>
            </a:r>
          </a:p>
          <a:p>
            <a:pPr algn="ctr"/>
            <a:r>
              <a:rPr lang="en-US" sz="1000" b="1" dirty="0"/>
              <a:t>Wind: 24GWs</a:t>
            </a:r>
          </a:p>
          <a:p>
            <a:pPr algn="ctr"/>
            <a:r>
              <a:rPr lang="en-US" sz="1000" b="1" dirty="0"/>
              <a:t>Solar: 7GWs</a:t>
            </a:r>
          </a:p>
          <a:p>
            <a:pPr algn="ctr"/>
            <a:r>
              <a:rPr lang="en-US" sz="1000" b="1" dirty="0"/>
              <a:t>NatGas: 4GWs</a:t>
            </a:r>
          </a:p>
        </p:txBody>
      </p:sp>
      <p:sp>
        <p:nvSpPr>
          <p:cNvPr id="51" name="Arrow: Down 50">
            <a:extLst>
              <a:ext uri="{FF2B5EF4-FFF2-40B4-BE49-F238E27FC236}">
                <a16:creationId xmlns:a16="http://schemas.microsoft.com/office/drawing/2014/main" id="{A18A7197-C3E1-42C9-A830-8826A738DD13}"/>
              </a:ext>
            </a:extLst>
          </p:cNvPr>
          <p:cNvSpPr/>
          <p:nvPr/>
        </p:nvSpPr>
        <p:spPr>
          <a:xfrm>
            <a:off x="5725743" y="1559498"/>
            <a:ext cx="376742" cy="460847"/>
          </a:xfrm>
          <a:prstGeom prst="downArrow">
            <a:avLst/>
          </a:prstGeom>
          <a:solidFill>
            <a:srgbClr val="56C08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542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4E06D-C73C-4678-9F4F-E42180ECF256}"/>
              </a:ext>
            </a:extLst>
          </p:cNvPr>
          <p:cNvSpPr>
            <a:spLocks noGrp="1"/>
          </p:cNvSpPr>
          <p:nvPr>
            <p:ph type="title"/>
          </p:nvPr>
        </p:nvSpPr>
        <p:spPr/>
        <p:txBody>
          <a:bodyPr/>
          <a:lstStyle/>
          <a:p>
            <a:r>
              <a:rPr lang="en-US" dirty="0">
                <a:solidFill>
                  <a:schemeClr val="bg1"/>
                </a:solidFill>
              </a:rPr>
              <a:t>Challenges with Wind/Solar</a:t>
            </a:r>
          </a:p>
        </p:txBody>
      </p:sp>
    </p:spTree>
    <p:extLst>
      <p:ext uri="{BB962C8B-B14F-4D97-AF65-F5344CB8AC3E}">
        <p14:creationId xmlns:p14="http://schemas.microsoft.com/office/powerpoint/2010/main" val="4193594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A7C23A-A3E0-4C36-A111-D95E057674D9}"/>
              </a:ext>
            </a:extLst>
          </p:cNvPr>
          <p:cNvSpPr>
            <a:spLocks noGrp="1"/>
          </p:cNvSpPr>
          <p:nvPr>
            <p:ph idx="1"/>
          </p:nvPr>
        </p:nvSpPr>
        <p:spPr>
          <a:xfrm>
            <a:off x="838200" y="875489"/>
            <a:ext cx="10515600" cy="5226996"/>
          </a:xfrm>
        </p:spPr>
        <p:txBody>
          <a:bodyPr>
            <a:normAutofit fontScale="85000" lnSpcReduction="20000"/>
          </a:bodyPr>
          <a:lstStyle/>
          <a:p>
            <a:r>
              <a:rPr lang="en-US" dirty="0">
                <a:solidFill>
                  <a:schemeClr val="bg1"/>
                </a:solidFill>
              </a:rPr>
              <a:t>Congestion – the load (people, industry) is far from the generation.</a:t>
            </a:r>
          </a:p>
          <a:p>
            <a:r>
              <a:rPr lang="en-US" dirty="0">
                <a:solidFill>
                  <a:schemeClr val="bg1"/>
                </a:solidFill>
              </a:rPr>
              <a:t>They are variable and intermittent. </a:t>
            </a:r>
          </a:p>
          <a:p>
            <a:pPr lvl="1"/>
            <a:r>
              <a:rPr lang="en-US" dirty="0">
                <a:solidFill>
                  <a:schemeClr val="bg1"/>
                </a:solidFill>
              </a:rPr>
              <a:t>Solar is (obviously) diurnal, varies with the seasons, and can change rapidly due to clouds.</a:t>
            </a:r>
          </a:p>
          <a:p>
            <a:pPr lvl="1"/>
            <a:r>
              <a:rPr lang="en-US" dirty="0">
                <a:solidFill>
                  <a:schemeClr val="bg1"/>
                </a:solidFill>
              </a:rPr>
              <a:t>Wind varies constantly, though has trends:</a:t>
            </a:r>
          </a:p>
          <a:p>
            <a:pPr lvl="2"/>
            <a:r>
              <a:rPr lang="en-US" dirty="0">
                <a:solidFill>
                  <a:schemeClr val="bg1"/>
                </a:solidFill>
              </a:rPr>
              <a:t>Stronger in winter than summer. Stronger at night.</a:t>
            </a:r>
          </a:p>
          <a:p>
            <a:r>
              <a:rPr lang="en-US" dirty="0">
                <a:solidFill>
                  <a:schemeClr val="bg1"/>
                </a:solidFill>
              </a:rPr>
              <a:t>As load approaches generation, frequency starts to drift (called an excursion). If load not reduced, or generation increased, generators can be destroyed. The grid operator will not let this happen. They are taken offline to prevent damage. This can lead to blackouts to reduce load.</a:t>
            </a:r>
          </a:p>
          <a:p>
            <a:pPr lvl="1"/>
            <a:r>
              <a:rPr lang="en-US" dirty="0">
                <a:solidFill>
                  <a:schemeClr val="bg1"/>
                </a:solidFill>
              </a:rPr>
              <a:t>Because of this grid operators (ERCOT) keep a significant amount of reserve capacity that can come on-line very quickly (~15s), quickly (~15 minutes), slowly (~3 </a:t>
            </a:r>
            <a:r>
              <a:rPr lang="en-US" dirty="0" err="1">
                <a:solidFill>
                  <a:schemeClr val="bg1"/>
                </a:solidFill>
              </a:rPr>
              <a:t>hrs</a:t>
            </a:r>
            <a:r>
              <a:rPr lang="en-US" dirty="0">
                <a:solidFill>
                  <a:schemeClr val="bg1"/>
                </a:solidFill>
              </a:rPr>
              <a:t>).</a:t>
            </a:r>
          </a:p>
          <a:p>
            <a:pPr lvl="1"/>
            <a:r>
              <a:rPr lang="en-US" dirty="0">
                <a:solidFill>
                  <a:schemeClr val="bg1"/>
                </a:solidFill>
              </a:rPr>
              <a:t>They pay for this .. It is called an “ancillary” service.</a:t>
            </a:r>
          </a:p>
          <a:p>
            <a:pPr lvl="1"/>
            <a:r>
              <a:rPr lang="en-US" dirty="0">
                <a:solidFill>
                  <a:schemeClr val="bg1"/>
                </a:solidFill>
              </a:rPr>
              <a:t>“Capacity” can be increases of generation OR decrease of load.</a:t>
            </a:r>
          </a:p>
          <a:p>
            <a:r>
              <a:rPr lang="en-US" dirty="0">
                <a:solidFill>
                  <a:schemeClr val="bg1"/>
                </a:solidFill>
              </a:rPr>
              <a:t>In the absence of massive (and expensive) energy storage systems, or the ability to rapidly shed load, or increase production, the amount of renewable power the grid can absorb is limited without risking instability and blackouts.</a:t>
            </a:r>
          </a:p>
        </p:txBody>
      </p:sp>
      <p:sp>
        <p:nvSpPr>
          <p:cNvPr id="4" name="Text Placeholder 5">
            <a:extLst>
              <a:ext uri="{FF2B5EF4-FFF2-40B4-BE49-F238E27FC236}">
                <a16:creationId xmlns:a16="http://schemas.microsoft.com/office/drawing/2014/main" id="{A01C51D9-3D11-26D6-4882-BF90951A0507}"/>
              </a:ext>
            </a:extLst>
          </p:cNvPr>
          <p:cNvSpPr txBox="1">
            <a:spLocks/>
          </p:cNvSpPr>
          <p:nvPr/>
        </p:nvSpPr>
        <p:spPr>
          <a:xfrm>
            <a:off x="25244" y="58379"/>
            <a:ext cx="11185031" cy="602927"/>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solidFill>
                <a:latin typeface="+mn-lt"/>
                <a:ea typeface="+mn-ea"/>
                <a:cs typeface="+mn-cs"/>
              </a:defRPr>
            </a:lvl1pPr>
            <a:lvl2pPr marL="36576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2pPr>
            <a:lvl3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73152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dirty="0">
                <a:solidFill>
                  <a:schemeClr val="bg1"/>
                </a:solidFill>
                <a:cs typeface="Segoe UI" panose="020B0502040204020203" pitchFamily="34" charset="0"/>
              </a:rPr>
              <a:t>Challenges</a:t>
            </a:r>
            <a:endParaRPr lang="en-US" sz="2400" dirty="0">
              <a:solidFill>
                <a:schemeClr val="bg1"/>
              </a:solidFill>
              <a:cs typeface="Segoe UI" panose="020B0502040204020203" pitchFamily="34" charset="0"/>
            </a:endParaRPr>
          </a:p>
        </p:txBody>
      </p:sp>
    </p:spTree>
    <p:extLst>
      <p:ext uri="{BB962C8B-B14F-4D97-AF65-F5344CB8AC3E}">
        <p14:creationId xmlns:p14="http://schemas.microsoft.com/office/powerpoint/2010/main" val="2534305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VERSION" val="2"/>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VERSION" val="2"/>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DATA" val="&lt;RowColumnOptions ColStep=&quot;1&quot; Columns=&quot;8&quot; MaxCols=&quot;15&quot; MaxRows=&quot;25&quot; MinCols=&quot;1&quot; MinRows=&quot;1&quot; RowStep=&quot;1&quot; Rows=&quot;8&quot; xmlns=&quot;clr-namespace:JPMC.PitchPro.Tables.Business;assembly=JPMC.PitchPro&quot; /&gt;"/>
  <p:tag name="TYPE" val="Standard Numeric Tabl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447"/>
      </a:dk2>
      <a:lt2>
        <a:srgbClr val="DDE3EC"/>
      </a:lt2>
      <a:accent1>
        <a:srgbClr val="288CD2"/>
      </a:accent1>
      <a:accent2>
        <a:srgbClr val="86C6F8"/>
      </a:accent2>
      <a:accent3>
        <a:srgbClr val="009393"/>
      </a:accent3>
      <a:accent4>
        <a:srgbClr val="97A2B6"/>
      </a:accent4>
      <a:accent5>
        <a:srgbClr val="56C08E"/>
      </a:accent5>
      <a:accent6>
        <a:srgbClr val="DFF0FD"/>
      </a:accent6>
      <a:hlink>
        <a:srgbClr val="418CF1"/>
      </a:hlink>
      <a:folHlink>
        <a:srgbClr val="418CF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24040</TotalTime>
  <Words>2047</Words>
  <Application>Microsoft Office PowerPoint</Application>
  <PresentationFormat>Widescreen</PresentationFormat>
  <Paragraphs>270</Paragraphs>
  <Slides>31</Slides>
  <Notes>12</Notes>
  <HiddenSlides>0</HiddenSlides>
  <MMClips>0</MMClips>
  <ScaleCrop>false</ScaleCrop>
  <HeadingPairs>
    <vt:vector size="8" baseType="variant">
      <vt:variant>
        <vt:lpstr>Fonts Used</vt:lpstr>
      </vt:variant>
      <vt:variant>
        <vt:i4>8</vt:i4>
      </vt:variant>
      <vt:variant>
        <vt:lpstr>Theme</vt:lpstr>
      </vt:variant>
      <vt:variant>
        <vt:i4>5</vt:i4>
      </vt:variant>
      <vt:variant>
        <vt:lpstr>Embedded OLE Servers</vt:lpstr>
      </vt:variant>
      <vt:variant>
        <vt:i4>1</vt:i4>
      </vt:variant>
      <vt:variant>
        <vt:lpstr>Slide Titles</vt:lpstr>
      </vt:variant>
      <vt:variant>
        <vt:i4>31</vt:i4>
      </vt:variant>
    </vt:vector>
  </HeadingPairs>
  <TitlesOfParts>
    <vt:vector size="45" baseType="lpstr">
      <vt:lpstr>Arial</vt:lpstr>
      <vt:lpstr>Calibri</vt:lpstr>
      <vt:lpstr>Courier New</vt:lpstr>
      <vt:lpstr>Slack-Lato</vt:lpstr>
      <vt:lpstr>Symbol</vt:lpstr>
      <vt:lpstr>Times New Roman</vt:lpstr>
      <vt:lpstr>Verdana Pro Cond SemiBold</vt:lpstr>
      <vt:lpstr>Wingdings</vt:lpstr>
      <vt:lpstr>Office Theme</vt:lpstr>
      <vt:lpstr>Office Theme</vt:lpstr>
      <vt:lpstr>Office Theme</vt:lpstr>
      <vt:lpstr>Office Theme</vt:lpstr>
      <vt:lpstr>1_Office Theme</vt:lpstr>
      <vt:lpstr>think-cell Slide</vt:lpstr>
      <vt:lpstr>Dr. Andrew Grimshaw Lancium Compute Emeritus Professor of Computer Science, University of Virginia  September 8, 2022</vt:lpstr>
      <vt:lpstr>Agenda</vt:lpstr>
      <vt:lpstr>The Message</vt:lpstr>
      <vt:lpstr>The Renewable Transformation - Texas</vt:lpstr>
      <vt:lpstr>PowerPoint Presentation</vt:lpstr>
      <vt:lpstr>ERCOT’s Rapid Renewable Generation Growth...</vt:lpstr>
      <vt:lpstr>West Texas Installed Capacity by Technology</vt:lpstr>
      <vt:lpstr>Challenges with Wind/Solar</vt:lpstr>
      <vt:lpstr>PowerPoint Presentation</vt:lpstr>
      <vt:lpstr>Addressing the Challenges</vt:lpstr>
      <vt:lpstr>To address congestion and variability we need:</vt:lpstr>
      <vt:lpstr>Scientific Computing </vt:lpstr>
      <vt:lpstr>Lancium Compute</vt:lpstr>
      <vt:lpstr>Lancium Compute Offerings</vt:lpstr>
      <vt:lpstr>PaaS “run a container” service</vt:lpstr>
      <vt:lpstr>Lancium Compute Today</vt:lpstr>
      <vt:lpstr>OSG/CMS and CVMFS</vt:lpstr>
      <vt:lpstr>Conclusion</vt:lpstr>
      <vt:lpstr>Our vision is to build geographically dispersed data centers.</vt:lpstr>
      <vt:lpstr>END</vt:lpstr>
      <vt:lpstr>Texas West Load Zone</vt:lpstr>
      <vt:lpstr>PowerPoint Presentation</vt:lpstr>
      <vt:lpstr>Wind power production functions</vt:lpstr>
      <vt:lpstr>PowerPoint Presentation</vt:lpstr>
      <vt:lpstr>Frequency Stability</vt:lpstr>
      <vt:lpstr>Frequency &amp; Inertia </vt:lpstr>
      <vt:lpstr>….Causing Increased Prevalence of Negative Power Prices…</vt:lpstr>
      <vt:lpstr>Controllable Loads Are the Best Application of Grid Flexibility</vt:lpstr>
      <vt:lpstr>PowerPoint Presentation</vt:lpstr>
      <vt:lpstr>Lithium is not the answer</vt:lpstr>
      <vt:lpstr>Energy storage (batteries) produced per year (GWh).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Michele Slobin</dc:creator>
  <dc:description/>
  <cp:lastModifiedBy>Andrew Grimshaw</cp:lastModifiedBy>
  <cp:revision>90</cp:revision>
  <cp:lastPrinted>2022-06-03T16:26:54Z</cp:lastPrinted>
  <dcterms:created xsi:type="dcterms:W3CDTF">2022-02-07T17:59:00Z</dcterms:created>
  <dcterms:modified xsi:type="dcterms:W3CDTF">2022-09-13T08:30:32Z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Widescreen</vt:lpwstr>
  </property>
  <property fmtid="{D5CDD505-2E9C-101B-9397-08002B2CF9AE}" pid="4" name="Slides">
    <vt:i4>10</vt:i4>
  </property>
</Properties>
</file>