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9"/>
  </p:notesMasterIdLst>
  <p:handoutMasterIdLst>
    <p:handoutMasterId r:id="rId20"/>
  </p:handoutMasterIdLst>
  <p:sldIdLst>
    <p:sldId id="257" r:id="rId4"/>
    <p:sldId id="277" r:id="rId5"/>
    <p:sldId id="278" r:id="rId6"/>
    <p:sldId id="279" r:id="rId7"/>
    <p:sldId id="280" r:id="rId8"/>
    <p:sldId id="281" r:id="rId9"/>
    <p:sldId id="283" r:id="rId10"/>
    <p:sldId id="282" r:id="rId11"/>
    <p:sldId id="284" r:id="rId12"/>
    <p:sldId id="289" r:id="rId13"/>
    <p:sldId id="285" r:id="rId14"/>
    <p:sldId id="274" r:id="rId15"/>
    <p:sldId id="287" r:id="rId16"/>
    <p:sldId id="260" r:id="rId17"/>
    <p:sldId id="266" r:id="rId18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7"/>
            <p14:sldId id="277"/>
            <p14:sldId id="278"/>
            <p14:sldId id="279"/>
            <p14:sldId id="280"/>
            <p14:sldId id="281"/>
            <p14:sldId id="283"/>
            <p14:sldId id="282"/>
            <p14:sldId id="284"/>
            <p14:sldId id="289"/>
            <p14:sldId id="285"/>
            <p14:sldId id="274"/>
            <p14:sldId id="287"/>
          </p14:sldIdLst>
        </p14:section>
        <p14:section name="Toolbox Slides" id="{878827CB-F001-431E-8642-0DF02B629B71}">
          <p14:sldIdLst>
            <p14:sldId id="26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C00"/>
    <a:srgbClr val="0F124A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327" autoAdjust="0"/>
  </p:normalViewPr>
  <p:slideViewPr>
    <p:cSldViewPr>
      <p:cViewPr varScale="1">
        <p:scale>
          <a:sx n="150" d="100"/>
          <a:sy n="150" d="100"/>
        </p:scale>
        <p:origin x="456" y="12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5D0FCBA-E2FA-4072-A518-FED4B87B57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F13515-6049-45B1-9F3B-C34322AD3BF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7FDCA-AC29-4DA9-AEF4-05FE8A4B8737}" type="datetimeFigureOut">
              <a:rPr lang="en-CA" smtClean="0"/>
              <a:t>2021-09-22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26C76-740E-4BEE-B6C4-A0E49F03CD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1BD1D-C95D-4129-A276-87FEFDC16C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733EC-07D0-4149-8DAC-1B29D2B52B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53113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22.09.2021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95850/contributions/4419415/attachments/2271652/3858072/FCC-ee_Injection_aiba.pdf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phunchak/fccee-injection-studies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ndico.cern.ch/event/995850/contributions/4419415/attachments/2271652/3858072/FCC-ee_Injection_aiba.pdf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FCC-EE Multipole Kicker Injection Studies </a:t>
            </a:r>
            <a:br>
              <a:rPr lang="en-US" dirty="0"/>
            </a:b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9D2DFA-CE14-4D10-99F2-B05BE49514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Patrick Hunchak and Michael Hofer</a:t>
            </a:r>
          </a:p>
          <a:p>
            <a:r>
              <a:rPr lang="en-US" dirty="0"/>
              <a:t>Thanks to </a:t>
            </a:r>
            <a:r>
              <a:rPr lang="en-US" dirty="0" err="1"/>
              <a:t>Masamitsu</a:t>
            </a:r>
            <a:r>
              <a:rPr lang="en-US" dirty="0"/>
              <a:t> </a:t>
            </a:r>
            <a:r>
              <a:rPr lang="en-US" dirty="0" err="1"/>
              <a:t>Aiba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78C352-1E0B-4CA8-9219-0FAA3B34A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DB5C951-8E3B-4A9B-A5B7-BAC65DEE479C}"/>
              </a:ext>
            </a:extLst>
          </p:cNvPr>
          <p:cNvSpPr txBox="1"/>
          <p:nvPr/>
        </p:nvSpPr>
        <p:spPr>
          <a:xfrm>
            <a:off x="1117806" y="61739"/>
            <a:ext cx="2124009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Sept. 21, 2021 – FCC-</a:t>
            </a:r>
            <a:r>
              <a:rPr lang="en-US" sz="900" dirty="0" err="1">
                <a:solidFill>
                  <a:schemeClr val="tx2"/>
                </a:solidFill>
              </a:rPr>
              <a:t>ee</a:t>
            </a:r>
            <a:r>
              <a:rPr lang="en-US" sz="900" dirty="0">
                <a:solidFill>
                  <a:schemeClr val="tx2"/>
                </a:solidFill>
              </a:rPr>
              <a:t> Injection #3</a:t>
            </a:r>
            <a:endParaRPr lang="de-AT" sz="900" dirty="0">
              <a:solidFill>
                <a:schemeClr val="tx2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8EB4D7B-3E05-46FB-9B72-D84D9207026B}"/>
              </a:ext>
            </a:extLst>
          </p:cNvPr>
          <p:cNvSpPr txBox="1"/>
          <p:nvPr/>
        </p:nvSpPr>
        <p:spPr>
          <a:xfrm>
            <a:off x="3552750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tx2"/>
                </a:solidFill>
              </a:rPr>
              <a:t>Patrick Hunchak</a:t>
            </a:r>
            <a:endParaRPr lang="de-AT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F49E7F-3511-4309-A4E7-C27A61640B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B134B14-8ADF-40C0-AB0A-A27872686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Injection Effect on Stored Beam </a:t>
            </a:r>
            <a:br>
              <a:rPr lang="en-CA" dirty="0"/>
            </a:br>
            <a:r>
              <a:rPr lang="en-CA" dirty="0"/>
              <a:t>at Interaction Point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3B28AC-8D53-4430-BC6F-8516F042C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488" y="1458582"/>
            <a:ext cx="4176694" cy="168452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47D816B-F5E5-4EB0-BE95-D11602382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9822"/>
            <a:ext cx="4176862" cy="168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F13758-F16E-4B51-BEC9-B51DC40FB4F7}"/>
                  </a:ext>
                </a:extLst>
              </p:cNvPr>
              <p:cNvSpPr txBox="1"/>
              <p:nvPr/>
            </p:nvSpPr>
            <p:spPr>
              <a:xfrm>
                <a:off x="442800" y="1561749"/>
                <a:ext cx="376189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400" dirty="0"/>
                  <a:t>Without MKIC, increase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i="1" dirty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CA" sz="1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400" dirty="0"/>
                  <a:t> would result in factor of ~5 decrease in luminosity.</a:t>
                </a:r>
              </a:p>
              <a:p>
                <a:r>
                  <a:rPr lang="en-CA" sz="1400" dirty="0"/>
                  <a:t>180</a:t>
                </a:r>
                <a14:m>
                  <m:oMath xmlns:m="http://schemas.openxmlformats.org/officeDocument/2006/math">
                    <m:r>
                      <a:rPr lang="en-CA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400" dirty="0"/>
                  <a:t> phase advance from MKIC to MKI allows for ‘-</a:t>
                </a:r>
                <a:r>
                  <a:rPr lang="en-CA" sz="1400" dirty="0">
                    <a:latin typeface="Amasis MT Pro" panose="020B0604020202020204" pitchFamily="18" charset="0"/>
                  </a:rPr>
                  <a:t>I </a:t>
                </a:r>
                <a:r>
                  <a:rPr lang="en-CA" sz="1400" dirty="0"/>
                  <a:t>transformation’ which counters effect on stored beam.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F13758-F16E-4B51-BEC9-B51DC40FB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" y="1561749"/>
                <a:ext cx="3761892" cy="1169551"/>
              </a:xfrm>
              <a:prstGeom prst="rect">
                <a:avLst/>
              </a:prstGeom>
              <a:blipFill>
                <a:blip r:embed="rId4"/>
                <a:stretch>
                  <a:fillRect l="-486" t="-1042" b="-468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C1E1BCE-807E-4F71-8E77-43A8373D1127}"/>
              </a:ext>
            </a:extLst>
          </p:cNvPr>
          <p:cNvSpPr txBox="1"/>
          <p:nvPr/>
        </p:nvSpPr>
        <p:spPr>
          <a:xfrm>
            <a:off x="811379" y="2850974"/>
            <a:ext cx="3024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1600" dirty="0"/>
              <a:t>Stored beam at MKI location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694857-8A69-4E99-A6F6-1ADE9976E366}"/>
              </a:ext>
            </a:extLst>
          </p:cNvPr>
          <p:cNvSpPr txBox="1"/>
          <p:nvPr/>
        </p:nvSpPr>
        <p:spPr>
          <a:xfrm>
            <a:off x="4981750" y="1018191"/>
            <a:ext cx="1840568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A" sz="1600" dirty="0"/>
              <a:t>Stored beam at IP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B2B6B4-D7B5-402F-8227-A4294BABA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3193008"/>
            <a:ext cx="3240758" cy="186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420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E25A3C-E5CF-4397-AF3E-61E28BA21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4090A-D3DA-430C-825D-C6AB5CCE72C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7583" y="3115817"/>
            <a:ext cx="3816424" cy="1449883"/>
          </a:xfrm>
        </p:spPr>
        <p:txBody>
          <a:bodyPr/>
          <a:lstStyle/>
          <a:p>
            <a:r>
              <a:rPr lang="en-CA" dirty="0"/>
              <a:t>Long term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Error studies – Misalignments, Kicker Misfires,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Beam-beam effects</a:t>
            </a:r>
          </a:p>
          <a:p>
            <a:endParaRPr lang="en-C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AF6C13-0E6E-4524-9C67-BF4953A0F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Next Steps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B4E5F7-AC02-4FD6-ADD3-1DA75E426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8574" y="1216690"/>
            <a:ext cx="4406725" cy="24778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ABD853-150D-4E5E-AE6D-1FEACEB7DCED}"/>
              </a:ext>
            </a:extLst>
          </p:cNvPr>
          <p:cNvSpPr txBox="1"/>
          <p:nvPr/>
        </p:nvSpPr>
        <p:spPr>
          <a:xfrm>
            <a:off x="5404385" y="3723878"/>
            <a:ext cx="3280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800" dirty="0"/>
              <a:t>* M. </a:t>
            </a:r>
            <a:r>
              <a:rPr lang="en-CA" sz="800" dirty="0" err="1"/>
              <a:t>Aiba</a:t>
            </a:r>
            <a:r>
              <a:rPr lang="en-CA" sz="800" dirty="0"/>
              <a:t> “Top-up Injection Status and Next Steps” FCC Week 2021 </a:t>
            </a:r>
            <a:r>
              <a:rPr lang="en-CA" sz="800" dirty="0">
                <a:hlinkClick r:id="rId3"/>
              </a:rPr>
              <a:t>https://indico.cern.ch/event/995850/contributions/4419415/attachments/2271652/3858072/FCC-ee_Injection_aiba.pdf</a:t>
            </a:r>
            <a:r>
              <a:rPr lang="en-CA" sz="80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9BF441-D19C-4173-A409-AA740D9B9B1C}"/>
              </a:ext>
            </a:extLst>
          </p:cNvPr>
          <p:cNvSpPr txBox="1"/>
          <p:nvPr/>
        </p:nvSpPr>
        <p:spPr>
          <a:xfrm>
            <a:off x="827583" y="1422017"/>
            <a:ext cx="296712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600" dirty="0"/>
              <a:t>Short Term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Other optics (tuned for MKI or off-momentum)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Other operation modes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Other injection approaches (conventional orbit bump)</a:t>
            </a:r>
          </a:p>
        </p:txBody>
      </p:sp>
    </p:spTree>
    <p:extLst>
      <p:ext uri="{BB962C8B-B14F-4D97-AF65-F5344CB8AC3E}">
        <p14:creationId xmlns:p14="http://schemas.microsoft.com/office/powerpoint/2010/main" val="3228162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8735D142-6BA2-C345-B6B9-41EE415B0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 lIns="90000"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10" name="Textfeld 1">
            <a:extLst>
              <a:ext uri="{FF2B5EF4-FFF2-40B4-BE49-F238E27FC236}">
                <a16:creationId xmlns:a16="http://schemas.microsoft.com/office/drawing/2014/main" id="{161C6ED0-DEDC-3244-A23A-5CEE864B412D}"/>
              </a:ext>
            </a:extLst>
          </p:cNvPr>
          <p:cNvSpPr txBox="1"/>
          <p:nvPr/>
        </p:nvSpPr>
        <p:spPr>
          <a:xfrm>
            <a:off x="1007830" y="61740"/>
            <a:ext cx="2196017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Sept. 21, 2021 –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Injection #3</a:t>
            </a:r>
          </a:p>
        </p:txBody>
      </p:sp>
      <p:sp>
        <p:nvSpPr>
          <p:cNvPr id="11" name="Textfeld 7">
            <a:extLst>
              <a:ext uri="{FF2B5EF4-FFF2-40B4-BE49-F238E27FC236}">
                <a16:creationId xmlns:a16="http://schemas.microsoft.com/office/drawing/2014/main" id="{04C8036E-2C54-4B4E-A65F-4D2748267312}"/>
              </a:ext>
            </a:extLst>
          </p:cNvPr>
          <p:cNvSpPr txBox="1"/>
          <p:nvPr/>
        </p:nvSpPr>
        <p:spPr>
          <a:xfrm>
            <a:off x="3829644" y="61740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Patrick Hunchak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C8F778-F644-4272-BF21-675117C7D9FF}"/>
              </a:ext>
            </a:extLst>
          </p:cNvPr>
          <p:cNvSpPr txBox="1"/>
          <p:nvPr/>
        </p:nvSpPr>
        <p:spPr>
          <a:xfrm>
            <a:off x="2286000" y="4371950"/>
            <a:ext cx="4572000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Gitlab Repository of Project Work:</a:t>
            </a:r>
          </a:p>
          <a:p>
            <a:pPr algn="ctr"/>
            <a:r>
              <a:rPr lang="en-US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https://gitlab.cern.ch/phunchak/fccee-injection-studies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E25A3C-E5CF-4397-AF3E-61E28BA219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AF6C13-0E6E-4524-9C67-BF4953A0F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Placement of kickers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D709CD-809E-433B-83EF-30BD7E7AB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3363838"/>
            <a:ext cx="5832648" cy="15421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16CCFE-BD68-480A-B464-84655D816E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009170"/>
            <a:ext cx="3528392" cy="23630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548C70-C06F-43D6-BD77-8A0B574AA4E3}"/>
              </a:ext>
            </a:extLst>
          </p:cNvPr>
          <p:cNvSpPr txBox="1"/>
          <p:nvPr/>
        </p:nvSpPr>
        <p:spPr>
          <a:xfrm>
            <a:off x="323528" y="3479400"/>
            <a:ext cx="252028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 FCCee_z_216_nosol_1.seq</a:t>
            </a:r>
          </a:p>
        </p:txBody>
      </p:sp>
    </p:spTree>
    <p:extLst>
      <p:ext uri="{BB962C8B-B14F-4D97-AF65-F5344CB8AC3E}">
        <p14:creationId xmlns:p14="http://schemas.microsoft.com/office/powerpoint/2010/main" val="70024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537144-C76D-41C8-ACC5-BA411A9586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6D5DA51-3330-4566-B80C-F288DCB86C18}"/>
              </a:ext>
            </a:extLst>
          </p:cNvPr>
          <p:cNvSpPr txBox="1"/>
          <p:nvPr/>
        </p:nvSpPr>
        <p:spPr>
          <a:xfrm>
            <a:off x="616061" y="1223226"/>
            <a:ext cx="793807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Colors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F50DB79-DFD0-4C2D-BC16-796F596C5D45}"/>
              </a:ext>
            </a:extLst>
          </p:cNvPr>
          <p:cNvSpPr txBox="1"/>
          <p:nvPr/>
        </p:nvSpPr>
        <p:spPr>
          <a:xfrm>
            <a:off x="5584613" y="1223226"/>
            <a:ext cx="1314784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/>
              <a:t>Backgrounds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1CB30B2-1956-4E04-A9C9-3D842944693F}"/>
              </a:ext>
            </a:extLst>
          </p:cNvPr>
          <p:cNvSpPr/>
          <p:nvPr/>
        </p:nvSpPr>
        <p:spPr>
          <a:xfrm>
            <a:off x="6250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CDAE17F-2564-49A5-8D3F-B1CF9DB1E0A5}"/>
              </a:ext>
            </a:extLst>
          </p:cNvPr>
          <p:cNvSpPr/>
          <p:nvPr/>
        </p:nvSpPr>
        <p:spPr>
          <a:xfrm>
            <a:off x="13459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031C471-F307-4224-A1EE-D0BBCB0D3406}"/>
              </a:ext>
            </a:extLst>
          </p:cNvPr>
          <p:cNvSpPr/>
          <p:nvPr/>
        </p:nvSpPr>
        <p:spPr>
          <a:xfrm>
            <a:off x="20668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073872C-3B69-4EEC-BEA8-1FA590348838}"/>
              </a:ext>
            </a:extLst>
          </p:cNvPr>
          <p:cNvSpPr/>
          <p:nvPr/>
        </p:nvSpPr>
        <p:spPr>
          <a:xfrm>
            <a:off x="27877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A9EFB5A-2738-4869-9E82-C1CC65620E70}"/>
              </a:ext>
            </a:extLst>
          </p:cNvPr>
          <p:cNvSpPr/>
          <p:nvPr/>
        </p:nvSpPr>
        <p:spPr>
          <a:xfrm>
            <a:off x="35100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232CC29E-8085-4203-A5D6-91A976A2086E}"/>
              </a:ext>
            </a:extLst>
          </p:cNvPr>
          <p:cNvSpPr/>
          <p:nvPr/>
        </p:nvSpPr>
        <p:spPr>
          <a:xfrm>
            <a:off x="42309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B604B5B2-2159-4A22-9803-4EA9A2686865}"/>
              </a:ext>
            </a:extLst>
          </p:cNvPr>
          <p:cNvSpPr/>
          <p:nvPr/>
        </p:nvSpPr>
        <p:spPr>
          <a:xfrm>
            <a:off x="625050" y="2465100"/>
            <a:ext cx="433350" cy="433350"/>
          </a:xfrm>
          <a:prstGeom prst="ellipse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3B7F7C5-425C-443D-8EF5-0F75A0D7867A}"/>
              </a:ext>
            </a:extLst>
          </p:cNvPr>
          <p:cNvSpPr/>
          <p:nvPr/>
        </p:nvSpPr>
        <p:spPr>
          <a:xfrm>
            <a:off x="1345950" y="2465100"/>
            <a:ext cx="433350" cy="433350"/>
          </a:xfrm>
          <a:prstGeom prst="ellipse">
            <a:avLst/>
          </a:prstGeom>
          <a:solidFill>
            <a:srgbClr val="F2F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B77E620B-934E-48D4-9826-D2D244F2F335}"/>
              </a:ext>
            </a:extLst>
          </p:cNvPr>
          <p:cNvSpPr/>
          <p:nvPr/>
        </p:nvSpPr>
        <p:spPr>
          <a:xfrm>
            <a:off x="2066850" y="2465100"/>
            <a:ext cx="433350" cy="433350"/>
          </a:xfrm>
          <a:prstGeom prst="ellipse">
            <a:avLst/>
          </a:prstGeom>
          <a:solidFill>
            <a:srgbClr val="BC8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A1E3F34-B0A2-4F28-9505-C3E3AB4FFD59}"/>
              </a:ext>
            </a:extLst>
          </p:cNvPr>
          <p:cNvSpPr/>
          <p:nvPr/>
        </p:nvSpPr>
        <p:spPr>
          <a:xfrm>
            <a:off x="2787750" y="2465100"/>
            <a:ext cx="433350" cy="433350"/>
          </a:xfrm>
          <a:prstGeom prst="ellipse">
            <a:avLst/>
          </a:prstGeom>
          <a:solidFill>
            <a:srgbClr val="8CD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0BBD4064-2DDE-4C96-9AE6-D9DAF9DB8E52}"/>
              </a:ext>
            </a:extLst>
          </p:cNvPr>
          <p:cNvSpPr/>
          <p:nvPr/>
        </p:nvSpPr>
        <p:spPr>
          <a:xfrm>
            <a:off x="3510000" y="2465100"/>
            <a:ext cx="433350" cy="433350"/>
          </a:xfrm>
          <a:prstGeom prst="ellipse">
            <a:avLst/>
          </a:prstGeom>
          <a:solidFill>
            <a:srgbClr val="FF9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A954EF93-4511-4C6D-A0D9-8A2D5549B79D}"/>
              </a:ext>
            </a:extLst>
          </p:cNvPr>
          <p:cNvSpPr/>
          <p:nvPr/>
        </p:nvSpPr>
        <p:spPr>
          <a:xfrm>
            <a:off x="4230900" y="2465100"/>
            <a:ext cx="433350" cy="433350"/>
          </a:xfrm>
          <a:prstGeom prst="ellipse">
            <a:avLst/>
          </a:prstGeom>
          <a:solidFill>
            <a:srgbClr val="6F7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B41BFE32-31AA-4EBF-A3B8-D7B23B53689B}"/>
              </a:ext>
            </a:extLst>
          </p:cNvPr>
          <p:cNvSpPr/>
          <p:nvPr/>
        </p:nvSpPr>
        <p:spPr>
          <a:xfrm>
            <a:off x="625050" y="3049650"/>
            <a:ext cx="433350" cy="433350"/>
          </a:xfrm>
          <a:prstGeom prst="ellipse">
            <a:avLst/>
          </a:prstGeom>
          <a:solidFill>
            <a:srgbClr val="D9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01666D38-4C6B-455A-93DE-D216B947C6E1}"/>
              </a:ext>
            </a:extLst>
          </p:cNvPr>
          <p:cNvSpPr/>
          <p:nvPr/>
        </p:nvSpPr>
        <p:spPr>
          <a:xfrm>
            <a:off x="1345950" y="3049650"/>
            <a:ext cx="433350" cy="433350"/>
          </a:xfrm>
          <a:prstGeom prst="ellipse">
            <a:avLst/>
          </a:prstGeom>
          <a:solidFill>
            <a:srgbClr val="F9F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37A1D7C0-77C1-41B9-832C-032EB6CF56E0}"/>
              </a:ext>
            </a:extLst>
          </p:cNvPr>
          <p:cNvSpPr/>
          <p:nvPr/>
        </p:nvSpPr>
        <p:spPr>
          <a:xfrm>
            <a:off x="2066850" y="3049650"/>
            <a:ext cx="433350" cy="433350"/>
          </a:xfrm>
          <a:prstGeom prst="ellipse">
            <a:avLst/>
          </a:prstGeom>
          <a:solidFill>
            <a:srgbClr val="EE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85BF160-493F-4394-8A1E-50869775F419}"/>
              </a:ext>
            </a:extLst>
          </p:cNvPr>
          <p:cNvSpPr/>
          <p:nvPr/>
        </p:nvSpPr>
        <p:spPr>
          <a:xfrm>
            <a:off x="2787750" y="3049650"/>
            <a:ext cx="433350" cy="433350"/>
          </a:xfrm>
          <a:prstGeom prst="ellipse">
            <a:avLst/>
          </a:prstGeom>
          <a:solidFill>
            <a:srgbClr val="DA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992DA950-A8C6-4869-AED4-4F2B903827F4}"/>
              </a:ext>
            </a:extLst>
          </p:cNvPr>
          <p:cNvSpPr/>
          <p:nvPr/>
        </p:nvSpPr>
        <p:spPr>
          <a:xfrm>
            <a:off x="3510000" y="3049650"/>
            <a:ext cx="433350" cy="433350"/>
          </a:xfrm>
          <a:prstGeom prst="ellipse">
            <a:avLst/>
          </a:prstGeom>
          <a:solidFill>
            <a:srgbClr val="FFE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1D533092-F3C7-4E15-9CE8-1A075E524356}"/>
              </a:ext>
            </a:extLst>
          </p:cNvPr>
          <p:cNvSpPr/>
          <p:nvPr/>
        </p:nvSpPr>
        <p:spPr>
          <a:xfrm>
            <a:off x="4230900" y="3049650"/>
            <a:ext cx="433350" cy="433350"/>
          </a:xfrm>
          <a:prstGeom prst="ellipse">
            <a:avLst/>
          </a:prstGeom>
          <a:solidFill>
            <a:srgbClr val="DBD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4389DBE-6F06-4309-A8E0-A1C043F2F5E6}"/>
              </a:ext>
            </a:extLst>
          </p:cNvPr>
          <p:cNvSpPr txBox="1"/>
          <p:nvPr/>
        </p:nvSpPr>
        <p:spPr>
          <a:xfrm>
            <a:off x="55124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Radiant Blue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1D4EE240-5F29-4E8E-984E-B58835093A6F}"/>
              </a:ext>
            </a:extLst>
          </p:cNvPr>
          <p:cNvSpPr txBox="1"/>
          <p:nvPr/>
        </p:nvSpPr>
        <p:spPr>
          <a:xfrm>
            <a:off x="12721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Flash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44E6D80-4FB6-46ED-804B-DB8C3F433B2F}"/>
              </a:ext>
            </a:extLst>
          </p:cNvPr>
          <p:cNvSpPr txBox="1"/>
          <p:nvPr/>
        </p:nvSpPr>
        <p:spPr>
          <a:xfrm>
            <a:off x="19930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Energy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375A5C9-D1A1-46BA-9E46-80EBB893A07F}"/>
              </a:ext>
            </a:extLst>
          </p:cNvPr>
          <p:cNvSpPr txBox="1"/>
          <p:nvPr/>
        </p:nvSpPr>
        <p:spPr>
          <a:xfrm>
            <a:off x="27139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Green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533FE36A-B45F-44B8-BBCA-56A40DEC8D08}"/>
              </a:ext>
            </a:extLst>
          </p:cNvPr>
          <p:cNvSpPr txBox="1"/>
          <p:nvPr/>
        </p:nvSpPr>
        <p:spPr>
          <a:xfrm>
            <a:off x="343619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Red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831DAFEC-B480-44C2-BDC8-AB17F4B41518}"/>
              </a:ext>
            </a:extLst>
          </p:cNvPr>
          <p:cNvSpPr txBox="1"/>
          <p:nvPr/>
        </p:nvSpPr>
        <p:spPr>
          <a:xfrm>
            <a:off x="415709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Deep</a:t>
            </a:r>
            <a:br>
              <a:rPr lang="en-US" sz="938"/>
            </a:br>
            <a:r>
              <a:rPr lang="en-US" sz="938"/>
              <a:t>Blue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D67998D2-8B49-440A-B50A-A1A4B98E2F50}"/>
              </a:ext>
            </a:extLst>
          </p:cNvPr>
          <p:cNvSpPr txBox="1"/>
          <p:nvPr/>
        </p:nvSpPr>
        <p:spPr>
          <a:xfrm>
            <a:off x="5589240" y="362993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Use for Layout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962AFC47-C193-4846-9CBB-CDFE98D370AE}"/>
              </a:ext>
            </a:extLst>
          </p:cNvPr>
          <p:cNvSpPr/>
          <p:nvPr/>
        </p:nvSpPr>
        <p:spPr>
          <a:xfrm>
            <a:off x="5602500" y="1880550"/>
            <a:ext cx="1409400" cy="799200"/>
          </a:xfrm>
          <a:prstGeom prst="rect">
            <a:avLst/>
          </a:prstGeom>
          <a:solidFill>
            <a:srgbClr val="B8B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Blue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BF4F6612-8A4C-48C3-91AD-15D72BC70B28}"/>
              </a:ext>
            </a:extLst>
          </p:cNvPr>
          <p:cNvSpPr/>
          <p:nvPr/>
        </p:nvSpPr>
        <p:spPr>
          <a:xfrm>
            <a:off x="7044300" y="1880550"/>
            <a:ext cx="1409400" cy="799200"/>
          </a:xfrm>
          <a:prstGeom prst="rect">
            <a:avLst/>
          </a:prstGeom>
          <a:solidFill>
            <a:srgbClr val="D4BE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Purple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102D2A20-0442-4696-911A-7D77C23A3B34}"/>
              </a:ext>
            </a:extLst>
          </p:cNvPr>
          <p:cNvSpPr/>
          <p:nvPr/>
        </p:nvSpPr>
        <p:spPr>
          <a:xfrm>
            <a:off x="5604244" y="2704050"/>
            <a:ext cx="1409400" cy="799200"/>
          </a:xfrm>
          <a:prstGeom prst="rect">
            <a:avLst/>
          </a:prstGeom>
          <a:solidFill>
            <a:srgbClr val="F6FD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Yellow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C10CD40-4FD5-42C1-9F2D-5FA356A4CA38}"/>
              </a:ext>
            </a:extLst>
          </p:cNvPr>
          <p:cNvSpPr/>
          <p:nvPr/>
        </p:nvSpPr>
        <p:spPr>
          <a:xfrm>
            <a:off x="7044300" y="2704050"/>
            <a:ext cx="1409400" cy="79920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Grey</a:t>
            </a:r>
          </a:p>
        </p:txBody>
      </p:sp>
    </p:spTree>
    <p:extLst>
      <p:ext uri="{BB962C8B-B14F-4D97-AF65-F5344CB8AC3E}">
        <p14:creationId xmlns:p14="http://schemas.microsoft.com/office/powerpoint/2010/main" val="3534796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9591405-AFEF-4DB2-B53C-B4F3BE0D2B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DC7241-6C7F-4396-BBE0-E713DD0D0EBD}"/>
              </a:ext>
            </a:extLst>
          </p:cNvPr>
          <p:cNvSpPr txBox="1"/>
          <p:nvPr/>
        </p:nvSpPr>
        <p:spPr>
          <a:xfrm>
            <a:off x="535052" y="845184"/>
            <a:ext cx="1835759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Graphical Elements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3B63A09-AFCE-4666-A5E2-D1B48108B62E}"/>
              </a:ext>
            </a:extLst>
          </p:cNvPr>
          <p:cNvSpPr txBox="1"/>
          <p:nvPr/>
        </p:nvSpPr>
        <p:spPr>
          <a:xfrm>
            <a:off x="6070667" y="845184"/>
            <a:ext cx="78579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Badges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8213BA7-6BBA-4808-B967-EA3E3560253E}"/>
              </a:ext>
            </a:extLst>
          </p:cNvPr>
          <p:cNvSpPr txBox="1"/>
          <p:nvPr/>
        </p:nvSpPr>
        <p:spPr>
          <a:xfrm>
            <a:off x="535052" y="2735394"/>
            <a:ext cx="128272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Infographics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25B431EC-EB71-4137-AF73-FD6748E8E0B6}"/>
              </a:ext>
            </a:extLst>
          </p:cNvPr>
          <p:cNvCxnSpPr/>
          <p:nvPr/>
        </p:nvCxnSpPr>
        <p:spPr>
          <a:xfrm>
            <a:off x="572400" y="1520100"/>
            <a:ext cx="2705400" cy="0"/>
          </a:xfrm>
          <a:prstGeom prst="line">
            <a:avLst/>
          </a:prstGeom>
          <a:ln w="19050">
            <a:solidFill>
              <a:srgbClr val="0F12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36F0B9A-306C-4260-8B9A-2A44A3387FD2}"/>
              </a:ext>
            </a:extLst>
          </p:cNvPr>
          <p:cNvCxnSpPr/>
          <p:nvPr/>
        </p:nvCxnSpPr>
        <p:spPr>
          <a:xfrm>
            <a:off x="572400" y="1625400"/>
            <a:ext cx="2705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Ein Bild, das Gebäude, Fenster, Zeichnung enthält.&#10;&#10;Automatisch generierte Beschreibung">
            <a:extLst>
              <a:ext uri="{FF2B5EF4-FFF2-40B4-BE49-F238E27FC236}">
                <a16:creationId xmlns:a16="http://schemas.microsoft.com/office/drawing/2014/main" id="{6262F2A8-08D8-40E1-B2D0-6BA64D1B0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0" y="3273750"/>
            <a:ext cx="4206600" cy="120654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A81B1E8-81E1-4DB3-8939-0AE9AB984F74}"/>
              </a:ext>
            </a:extLst>
          </p:cNvPr>
          <p:cNvSpPr txBox="1"/>
          <p:nvPr/>
        </p:nvSpPr>
        <p:spPr>
          <a:xfrm>
            <a:off x="535051" y="1785287"/>
            <a:ext cx="1326052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Separation lines 1.5 </a:t>
            </a:r>
            <a:r>
              <a:rPr lang="en-US" sz="938" dirty="0" err="1"/>
              <a:t>pt</a:t>
            </a:r>
            <a:endParaRPr lang="en-US" sz="938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4AE9B2C-233E-4886-AAC4-504E0D58E9DC}"/>
              </a:ext>
            </a:extLst>
          </p:cNvPr>
          <p:cNvSpPr txBox="1"/>
          <p:nvPr/>
        </p:nvSpPr>
        <p:spPr>
          <a:xfrm>
            <a:off x="3626895" y="198781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Arrows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B6243C-3307-4FD5-9EA7-D0761C420828}"/>
              </a:ext>
            </a:extLst>
          </p:cNvPr>
          <p:cNvSpPr txBox="1"/>
          <p:nvPr/>
        </p:nvSpPr>
        <p:spPr>
          <a:xfrm>
            <a:off x="5938519" y="4002909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light badges on dark backgrounds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E0DF808-1074-406B-AE56-AF1E710042F5}"/>
              </a:ext>
            </a:extLst>
          </p:cNvPr>
          <p:cNvSpPr txBox="1"/>
          <p:nvPr/>
        </p:nvSpPr>
        <p:spPr>
          <a:xfrm>
            <a:off x="5938519" y="2571750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blue badges on light backgrounds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B093AFF-5829-4E6A-AB6D-039E164C4D97}"/>
              </a:ext>
            </a:extLst>
          </p:cNvPr>
          <p:cNvSpPr/>
          <p:nvPr/>
        </p:nvSpPr>
        <p:spPr>
          <a:xfrm>
            <a:off x="6022350" y="1371600"/>
            <a:ext cx="1119150" cy="1119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8B3CFDE-37A7-4FCF-9FCF-9B9E0F6A48E0}"/>
              </a:ext>
            </a:extLst>
          </p:cNvPr>
          <p:cNvSpPr/>
          <p:nvPr/>
        </p:nvSpPr>
        <p:spPr>
          <a:xfrm>
            <a:off x="7422300" y="1530900"/>
            <a:ext cx="1119150" cy="79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02B2413-6C41-4949-9AD9-AA125F9AD9F9}"/>
              </a:ext>
            </a:extLst>
          </p:cNvPr>
          <p:cNvSpPr/>
          <p:nvPr/>
        </p:nvSpPr>
        <p:spPr>
          <a:xfrm>
            <a:off x="6022350" y="2921400"/>
            <a:ext cx="1119150" cy="79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1B911DDA-BBDF-46D9-BEF0-D2E7AA764E87}"/>
              </a:ext>
            </a:extLst>
          </p:cNvPr>
          <p:cNvSpPr/>
          <p:nvPr/>
        </p:nvSpPr>
        <p:spPr>
          <a:xfrm>
            <a:off x="7422300" y="2762100"/>
            <a:ext cx="1119150" cy="11191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EA274DA9-BF72-4E87-AAF1-348A0FD64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475452"/>
            <a:ext cx="175022" cy="89297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A69AE9C4-7541-4473-A517-50D6B0C787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734657"/>
            <a:ext cx="175022" cy="89297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EAD51DBA-A8C5-4963-80E3-59B84FAB9D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475452"/>
            <a:ext cx="175022" cy="8929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7AD9C89-C4D2-4449-882E-8AF41EE050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734658"/>
            <a:ext cx="175022" cy="89297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1995F2DC-7DF1-421B-B385-005863FC2D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475452"/>
            <a:ext cx="317897" cy="89297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9078D2F1-A3A5-481F-BC8A-56A7B25A91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734658"/>
            <a:ext cx="317897" cy="8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13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8ADC32-C99E-40F7-A264-293050F15D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8B6559-3737-4AC0-9C8D-D6BC2A57D5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6074" y="1455775"/>
            <a:ext cx="8263350" cy="2747250"/>
          </a:xfrm>
        </p:spPr>
        <p:txBody>
          <a:bodyPr/>
          <a:lstStyle/>
          <a:p>
            <a:r>
              <a:rPr lang="en-CA" dirty="0"/>
              <a:t>Top-up injection is necessary to maximize the integrated luminosity of the collider.</a:t>
            </a:r>
          </a:p>
          <a:p>
            <a:endParaRPr lang="en-CA" dirty="0"/>
          </a:p>
          <a:p>
            <a:r>
              <a:rPr lang="en-CA" dirty="0"/>
              <a:t>Four options have been proposed:</a:t>
            </a:r>
          </a:p>
          <a:p>
            <a:endParaRPr lang="en-CA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0C5E899-A876-4A78-BC10-09AEF1714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Injection Into FCC-</a:t>
            </a:r>
            <a:r>
              <a:rPr lang="en-CA" dirty="0" err="1"/>
              <a:t>ee</a:t>
            </a:r>
            <a:endParaRPr lang="en-CA" dirty="0"/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857B7A78-7B5B-437C-9457-81C7834D7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672741"/>
              </p:ext>
            </p:extLst>
          </p:nvPr>
        </p:nvGraphicFramePr>
        <p:xfrm>
          <a:off x="1187623" y="2715766"/>
          <a:ext cx="6768753" cy="1170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6251">
                  <a:extLst>
                    <a:ext uri="{9D8B030D-6E8A-4147-A177-3AD203B41FA5}">
                      <a16:colId xmlns:a16="http://schemas.microsoft.com/office/drawing/2014/main" val="797550870"/>
                    </a:ext>
                  </a:extLst>
                </a:gridCol>
                <a:gridCol w="2256251">
                  <a:extLst>
                    <a:ext uri="{9D8B030D-6E8A-4147-A177-3AD203B41FA5}">
                      <a16:colId xmlns:a16="http://schemas.microsoft.com/office/drawing/2014/main" val="2512775097"/>
                    </a:ext>
                  </a:extLst>
                </a:gridCol>
                <a:gridCol w="2256251">
                  <a:extLst>
                    <a:ext uri="{9D8B030D-6E8A-4147-A177-3AD203B41FA5}">
                      <a16:colId xmlns:a16="http://schemas.microsoft.com/office/drawing/2014/main" val="2733854178"/>
                    </a:ext>
                  </a:extLst>
                </a:gridCol>
              </a:tblGrid>
              <a:tr h="201949"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On Momentum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Off Momentum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501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Conventional Orbit Bump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9422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Multipole Kicker Injection (MKI)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/>
                        <a:t>Focus of this Work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888957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EEE06DF7-9057-4240-80F9-47BACF06E4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21"/>
          <a:stretch/>
        </p:blipFill>
        <p:spPr>
          <a:xfrm>
            <a:off x="5138123" y="3992537"/>
            <a:ext cx="3769176" cy="51556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4A8488-3B11-49FB-B22D-660D3F7A9F6A}"/>
              </a:ext>
            </a:extLst>
          </p:cNvPr>
          <p:cNvSpPr txBox="1"/>
          <p:nvPr/>
        </p:nvSpPr>
        <p:spPr>
          <a:xfrm>
            <a:off x="5076056" y="4519344"/>
            <a:ext cx="35283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 err="1">
                <a:latin typeface="Amasis MT Pro Light" panose="020B0604020202020204" pitchFamily="18" charset="0"/>
              </a:rPr>
              <a:t>Wienands</a:t>
            </a:r>
            <a:r>
              <a:rPr lang="en-US" sz="800" dirty="0">
                <a:latin typeface="Amasis MT Pro Light" panose="020B0604020202020204" pitchFamily="18" charset="0"/>
              </a:rPr>
              <a:t>, U. “Lepton Collider Operation with Constant Currents”. Proceedings of the 2005 Particle Accelerator Conference. </a:t>
            </a:r>
            <a:r>
              <a:rPr lang="en-US" sz="800" dirty="0">
                <a:solidFill>
                  <a:schemeClr val="tx2">
                    <a:lumMod val="75000"/>
                  </a:schemeClr>
                </a:solidFill>
                <a:latin typeface="Amasis MT Pro Light" panose="020B0604020202020204" pitchFamily="18" charset="0"/>
              </a:rPr>
              <a:t>doi:10.1109/pac.2005.1590385</a:t>
            </a:r>
          </a:p>
        </p:txBody>
      </p:sp>
    </p:spTree>
    <p:extLst>
      <p:ext uri="{BB962C8B-B14F-4D97-AF65-F5344CB8AC3E}">
        <p14:creationId xmlns:p14="http://schemas.microsoft.com/office/powerpoint/2010/main" val="4173409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89B85D-2D47-44A9-8740-D54D51BF5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50" y="1203598"/>
            <a:ext cx="3945144" cy="32330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CDE27C-EF00-4010-8A24-9BE6B0F0BC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BACEFF-F7F8-43EE-A8A1-799A10360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FCC-</a:t>
            </a:r>
            <a:r>
              <a:rPr lang="en-CA" dirty="0" err="1"/>
              <a:t>ee</a:t>
            </a:r>
            <a:r>
              <a:rPr lang="en-CA" dirty="0"/>
              <a:t> Ring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85A843-2C9C-47EC-AB51-C8D38E8CEE2F}"/>
              </a:ext>
            </a:extLst>
          </p:cNvPr>
          <p:cNvSpPr txBox="1"/>
          <p:nvPr/>
        </p:nvSpPr>
        <p:spPr>
          <a:xfrm>
            <a:off x="4569324" y="2776348"/>
            <a:ext cx="28083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Z-mode operation Parameters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F826364-BC98-4FBC-8977-F68F5BF59AA6}"/>
              </a:ext>
            </a:extLst>
          </p:cNvPr>
          <p:cNvSpPr/>
          <p:nvPr/>
        </p:nvSpPr>
        <p:spPr>
          <a:xfrm>
            <a:off x="3110957" y="1671442"/>
            <a:ext cx="432048" cy="42095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EFE8C5-D7AE-4C4C-9EB3-991A37259251}"/>
              </a:ext>
            </a:extLst>
          </p:cNvPr>
          <p:cNvSpPr txBox="1"/>
          <p:nvPr/>
        </p:nvSpPr>
        <p:spPr>
          <a:xfrm>
            <a:off x="3110957" y="1209777"/>
            <a:ext cx="1077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Injection at Point PB </a:t>
            </a:r>
          </a:p>
        </p:txBody>
      </p:sp>
      <p:sp>
        <p:nvSpPr>
          <p:cNvPr id="12" name="Rechteck 26">
            <a:extLst>
              <a:ext uri="{FF2B5EF4-FFF2-40B4-BE49-F238E27FC236}">
                <a16:creationId xmlns:a16="http://schemas.microsoft.com/office/drawing/2014/main" id="{B7ECD526-9DC9-4EA1-96B0-C7FA4EF9508B}"/>
              </a:ext>
            </a:extLst>
          </p:cNvPr>
          <p:cNvSpPr/>
          <p:nvPr/>
        </p:nvSpPr>
        <p:spPr>
          <a:xfrm>
            <a:off x="251520" y="4224150"/>
            <a:ext cx="1119150" cy="78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Layout has been updated recently. Shorter Circumference, longer injection straight.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11F724-AD39-4713-B2F0-B3F096F77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324" y="3087592"/>
            <a:ext cx="3832270" cy="10415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4DC2E0-1723-47DD-8E2E-D2FB98EDA421}"/>
                  </a:ext>
                </a:extLst>
              </p:cNvPr>
              <p:cNvSpPr txBox="1"/>
              <p:nvPr/>
            </p:nvSpPr>
            <p:spPr>
              <a:xfrm>
                <a:off x="4569324" y="1312716"/>
                <a:ext cx="4035124" cy="542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400" dirty="0"/>
                  <a:t>Four operation modes ( Z, WW, ZH, &amp; </a:t>
                </a:r>
                <a14:m>
                  <m:oMath xmlns:m="http://schemas.openxmlformats.org/officeDocument/2006/math">
                    <m:r>
                      <a:rPr lang="en-CA" sz="1400" b="0" i="1" dirty="0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CA" sz="140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CA" sz="1400" i="1" dirty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CA" sz="1400" dirty="0"/>
                  <a:t> ) ranging in beam energy from 45.6 to 182.5 GeV.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94DC2E0-1723-47DD-8E2E-D2FB98EDA4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9324" y="1312716"/>
                <a:ext cx="4035124" cy="542264"/>
              </a:xfrm>
              <a:prstGeom prst="rect">
                <a:avLst/>
              </a:prstGeom>
              <a:blipFill>
                <a:blip r:embed="rId4"/>
                <a:stretch>
                  <a:fillRect l="-454" t="-1124" r="-151" b="-786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37B4D810-4DE8-49A1-88C7-C1B6CF2F290C}"/>
              </a:ext>
            </a:extLst>
          </p:cNvPr>
          <p:cNvSpPr txBox="1"/>
          <p:nvPr/>
        </p:nvSpPr>
        <p:spPr>
          <a:xfrm>
            <a:off x="4569324" y="1898533"/>
            <a:ext cx="39837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CA" sz="1400" dirty="0"/>
              <a:t>Z-mode examined first for machine protection aspect (high stored beam energy).</a:t>
            </a:r>
            <a:endParaRPr lang="en-CA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385D89-22EF-49E7-A1BF-74B519E0C1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657"/>
          <a:stretch/>
        </p:blipFill>
        <p:spPr>
          <a:xfrm>
            <a:off x="5079183" y="4515966"/>
            <a:ext cx="3828116" cy="42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422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D4B8E8-220E-4AEB-800C-67DB23A9E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69" y="1288536"/>
            <a:ext cx="3545262" cy="213758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966486-3D03-4237-A398-E1179246F4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521290-F0F5-41EE-96B2-F303329AD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Machine Parameters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217C22-62EB-4A78-A6C0-FE966DAF24AA}"/>
              </a:ext>
            </a:extLst>
          </p:cNvPr>
          <p:cNvSpPr txBox="1"/>
          <p:nvPr/>
        </p:nvSpPr>
        <p:spPr>
          <a:xfrm>
            <a:off x="929004" y="1059582"/>
            <a:ext cx="905495" cy="228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Full Machine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4FD84D2-08BD-4AB0-8F79-C7340078D030}"/>
              </a:ext>
            </a:extLst>
          </p:cNvPr>
          <p:cNvGrpSpPr/>
          <p:nvPr/>
        </p:nvGrpSpPr>
        <p:grpSpPr>
          <a:xfrm>
            <a:off x="929004" y="2351598"/>
            <a:ext cx="3354964" cy="1502113"/>
            <a:chOff x="929004" y="2351598"/>
            <a:chExt cx="3354964" cy="1502113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6A9F7C3-BE9F-4086-9BBD-86BDDAC5D6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9004" y="2351598"/>
              <a:ext cx="2" cy="15021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92B74AA-D9CB-47FA-A289-0786F387A8D5}"/>
                </a:ext>
              </a:extLst>
            </p:cNvPr>
            <p:cNvCxnSpPr>
              <a:cxnSpLocks/>
            </p:cNvCxnSpPr>
            <p:nvPr/>
          </p:nvCxnSpPr>
          <p:spPr>
            <a:xfrm>
              <a:off x="929004" y="3843150"/>
              <a:ext cx="335496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7A79A02-3418-41AD-9463-C8E4379A5BB0}"/>
              </a:ext>
            </a:extLst>
          </p:cNvPr>
          <p:cNvSpPr txBox="1"/>
          <p:nvPr/>
        </p:nvSpPr>
        <p:spPr>
          <a:xfrm>
            <a:off x="4860032" y="1750175"/>
            <a:ext cx="1332003" cy="228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PB Injection Section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E5E96E-B3EC-40A8-9F25-89366C1A9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1451" y="1980667"/>
            <a:ext cx="4316558" cy="28909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7F040ED-12E9-48CD-8FA2-70682A340839}"/>
                  </a:ext>
                </a:extLst>
              </p:cNvPr>
              <p:cNvSpPr txBox="1"/>
              <p:nvPr/>
            </p:nvSpPr>
            <p:spPr>
              <a:xfrm>
                <a:off x="107504" y="4026520"/>
                <a:ext cx="4392484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400" dirty="0"/>
                  <a:t>Optics matched to allow for both orbit bump and MKI on momentum. </a:t>
                </a:r>
              </a:p>
              <a:p>
                <a:r>
                  <a:rPr lang="en-CA" sz="1400" dirty="0"/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i="1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CA" sz="1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400" dirty="0"/>
                  <a:t> at injection point to minimize effective size of the septum.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7F040ED-12E9-48CD-8FA2-70682A340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026520"/>
                <a:ext cx="4392484" cy="954107"/>
              </a:xfrm>
              <a:prstGeom prst="rect">
                <a:avLst/>
              </a:prstGeom>
              <a:blipFill>
                <a:blip r:embed="rId4"/>
                <a:stretch>
                  <a:fillRect l="-417" t="-1282" b="-576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1543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C65999-5B11-448D-BE7E-2BA20C2B17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FF25F3D-FD60-43A6-87BB-CB0188ED8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Placement of Injection Magnets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1A4884-8E32-48A7-AB23-8F02672E3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58294"/>
            <a:ext cx="4789140" cy="32074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D99AB45-7AA8-4CBF-B72D-20D7119E8555}"/>
                  </a:ext>
                </a:extLst>
              </p:cNvPr>
              <p:cNvSpPr txBox="1"/>
              <p:nvPr/>
            </p:nvSpPr>
            <p:spPr>
              <a:xfrm flipH="1">
                <a:off x="5328692" y="1995686"/>
                <a:ext cx="3740608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1800" dirty="0"/>
                  <a:t>MKI is a </a:t>
                </a:r>
                <a14:m>
                  <m:oMath xmlns:m="http://schemas.openxmlformats.org/officeDocument/2006/math">
                    <m:r>
                      <a:rPr lang="en-CA" sz="1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90</m:t>
                    </m:r>
                    <m:r>
                      <a:rPr lang="en-CA" sz="1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800" dirty="0"/>
                  <a:t> phase advance after the septum.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1800" dirty="0"/>
                  <a:t>Compensation kicker (MKIC) is </a:t>
                </a:r>
                <a14:m>
                  <m:oMath xmlns:m="http://schemas.openxmlformats.org/officeDocument/2006/math">
                    <m:r>
                      <a:rPr lang="en-CA" sz="18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90</m:t>
                    </m:r>
                    <m:r>
                      <a:rPr lang="en-CA" sz="1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800" dirty="0"/>
                  <a:t> ahead of the septum.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sz="1800" dirty="0"/>
                  <a:t>Locations of the two identical kickers share similar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8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800" i="1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CA" sz="18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800" dirty="0"/>
                  <a:t>.      (191m vs 193m)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D99AB45-7AA8-4CBF-B72D-20D7119E85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328692" y="1995686"/>
                <a:ext cx="3740608" cy="2031325"/>
              </a:xfrm>
              <a:prstGeom prst="rect">
                <a:avLst/>
              </a:prstGeom>
              <a:blipFill>
                <a:blip r:embed="rId3"/>
                <a:stretch>
                  <a:fillRect l="-977" t="-1497" r="-1303" b="-359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8043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0F8762-5C3C-4BB6-9C63-1266C637A9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1372BE-4D61-47AF-9A1D-B871F15BD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Dynamic Aperture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70B93F-FD85-4A87-907C-3FDD0BCD7324}"/>
              </a:ext>
            </a:extLst>
          </p:cNvPr>
          <p:cNvSpPr txBox="1"/>
          <p:nvPr/>
        </p:nvSpPr>
        <p:spPr>
          <a:xfrm>
            <a:off x="6035405" y="2520300"/>
            <a:ext cx="2370471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CA" dirty="0"/>
              <a:t>3 mm eddy current septum</a:t>
            </a:r>
          </a:p>
          <a:p>
            <a:pPr marL="342900" indent="-342900">
              <a:buAutoNum type="alphaLcParenR"/>
            </a:pPr>
            <a:r>
              <a:rPr lang="en-CA" dirty="0"/>
              <a:t>0.1 mm electro-static wire septum</a:t>
            </a:r>
          </a:p>
          <a:p>
            <a:r>
              <a:rPr lang="en-CA" dirty="0"/>
              <a:t>The thinner septum reduces dynamic aperture req. but not previously used.*</a:t>
            </a:r>
          </a:p>
          <a:p>
            <a:r>
              <a:rPr lang="en-CA" dirty="0"/>
              <a:t>Our simulations show plenty of DA for either septum.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2D8DA1-968B-419C-88BE-4AC1E5C292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131590"/>
            <a:ext cx="4835540" cy="39399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5D7E316-3934-4160-951E-8D5D1D7892D4}"/>
                  </a:ext>
                </a:extLst>
              </p:cNvPr>
              <p:cNvSpPr txBox="1"/>
              <p:nvPr/>
            </p:nvSpPr>
            <p:spPr>
              <a:xfrm>
                <a:off x="6088721" y="1436134"/>
                <a:ext cx="2736304" cy="9396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dirty="0"/>
                  <a:t>Assume that injected emittance = stored emittance.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=0.27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𝑛𝑚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·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</m:oMath>
                  </m:oMathPara>
                </a14:m>
                <a:endParaRPr lang="en-CA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1.0 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𝑝𝑚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·</m:t>
                      </m:r>
                      <m:r>
                        <a:rPr lang="en-CA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𝑟𝑎𝑑</m:t>
                      </m:r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5D7E316-3934-4160-951E-8D5D1D7892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8721" y="1436134"/>
                <a:ext cx="2736304" cy="939681"/>
              </a:xfrm>
              <a:prstGeom prst="rect">
                <a:avLst/>
              </a:prstGeom>
              <a:blipFill>
                <a:blip r:embed="rId3"/>
                <a:stretch>
                  <a:fillRect l="-668" t="-1299" r="-13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8340367-0B95-435C-BD58-39C1C4E8E4E1}"/>
              </a:ext>
            </a:extLst>
          </p:cNvPr>
          <p:cNvSpPr txBox="1"/>
          <p:nvPr/>
        </p:nvSpPr>
        <p:spPr>
          <a:xfrm>
            <a:off x="5863741" y="4586870"/>
            <a:ext cx="32802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800" dirty="0"/>
              <a:t>* M. </a:t>
            </a:r>
            <a:r>
              <a:rPr lang="en-CA" sz="800" dirty="0" err="1"/>
              <a:t>Aiba</a:t>
            </a:r>
            <a:r>
              <a:rPr lang="en-CA" sz="800" dirty="0"/>
              <a:t> “Top-up Injection Status and Next Steps” FCC Week 2021 </a:t>
            </a:r>
            <a:r>
              <a:rPr lang="en-CA" sz="800" dirty="0">
                <a:hlinkClick r:id="rId4"/>
              </a:rPr>
              <a:t>https://indico.cern.ch/event/995850/contributions/4419415/attachments/2271652/3858072/FCC-ee_Injection_aiba.pdf</a:t>
            </a:r>
            <a:r>
              <a:rPr lang="en-CA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30735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D76EAD-97F4-4A7A-85EE-A1DBD9F278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393A3B-D098-49B0-AD08-512B36B74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Modelling the Multipole Kicker</a:t>
            </a:r>
          </a:p>
        </p:txBody>
      </p:sp>
      <p:sp>
        <p:nvSpPr>
          <p:cNvPr id="6" name="Rechteck 26">
            <a:extLst>
              <a:ext uri="{FF2B5EF4-FFF2-40B4-BE49-F238E27FC236}">
                <a16:creationId xmlns:a16="http://schemas.microsoft.com/office/drawing/2014/main" id="{DD8921EC-190A-431E-8822-3568A504243F}"/>
              </a:ext>
            </a:extLst>
          </p:cNvPr>
          <p:cNvSpPr/>
          <p:nvPr/>
        </p:nvSpPr>
        <p:spPr>
          <a:xfrm>
            <a:off x="1619672" y="4103760"/>
            <a:ext cx="1119150" cy="79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MADX does not currently support arbitrary field elements.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30EBC1-7746-4093-BC66-76F41CF7CFB1}"/>
              </a:ext>
            </a:extLst>
          </p:cNvPr>
          <p:cNvSpPr txBox="1"/>
          <p:nvPr/>
        </p:nvSpPr>
        <p:spPr>
          <a:xfrm flipH="1">
            <a:off x="3419872" y="4241750"/>
            <a:ext cx="5325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400" dirty="0"/>
              <a:t>Maximum of 20</a:t>
            </a:r>
            <a:r>
              <a:rPr lang="en-CA" sz="1400" baseline="30000" dirty="0"/>
              <a:t>th</a:t>
            </a:r>
            <a:r>
              <a:rPr lang="en-CA" sz="1400" dirty="0"/>
              <a:t> order polynomial not a good fit.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400" dirty="0"/>
              <a:t>Split into two fits, for interaction with stored/injected beam.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779F97-A998-4673-A74C-404CC374A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804" y="1785268"/>
            <a:ext cx="8100392" cy="22164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C5252A-5933-4D5F-AA82-6DEAC286CD29}"/>
              </a:ext>
            </a:extLst>
          </p:cNvPr>
          <p:cNvSpPr txBox="1"/>
          <p:nvPr/>
        </p:nvSpPr>
        <p:spPr>
          <a:xfrm flipH="1">
            <a:off x="1007604" y="126204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1400" dirty="0"/>
              <a:t>MKI has zero on-axis field to minimize disturbance of stored beam, large off-axis field to kick the injected beam.</a:t>
            </a:r>
          </a:p>
        </p:txBody>
      </p:sp>
    </p:spTree>
    <p:extLst>
      <p:ext uri="{BB962C8B-B14F-4D97-AF65-F5344CB8AC3E}">
        <p14:creationId xmlns:p14="http://schemas.microsoft.com/office/powerpoint/2010/main" val="415407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EA8699-09C3-4626-B266-59F1007762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837B869-0787-4F72-A7C4-3340EED46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Simulating Injection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3A454A2-D504-4C5D-A0A4-51B44B79062E}"/>
              </a:ext>
            </a:extLst>
          </p:cNvPr>
          <p:cNvGrpSpPr/>
          <p:nvPr/>
        </p:nvGrpSpPr>
        <p:grpSpPr>
          <a:xfrm>
            <a:off x="2810870" y="1794433"/>
            <a:ext cx="3651997" cy="2136988"/>
            <a:chOff x="3923928" y="658509"/>
            <a:chExt cx="3995936" cy="214487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F8A765D-B943-4F58-BBE1-58BC7AB230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23928" y="658509"/>
              <a:ext cx="3995936" cy="2144877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9C56F1B-A41A-4737-A290-B36ACF814ECC}"/>
                </a:ext>
              </a:extLst>
            </p:cNvPr>
            <p:cNvGrpSpPr/>
            <p:nvPr/>
          </p:nvGrpSpPr>
          <p:grpSpPr>
            <a:xfrm>
              <a:off x="6228184" y="1139778"/>
              <a:ext cx="1060702" cy="1158809"/>
              <a:chOff x="6173616" y="1124909"/>
              <a:chExt cx="1115270" cy="1237660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C1C0467A-8DE4-4B18-82D8-B7462273C31A}"/>
                  </a:ext>
                </a:extLst>
              </p:cNvPr>
              <p:cNvSpPr/>
              <p:nvPr/>
            </p:nvSpPr>
            <p:spPr>
              <a:xfrm>
                <a:off x="6256075" y="1124909"/>
                <a:ext cx="1032811" cy="1177537"/>
              </a:xfrm>
              <a:custGeom>
                <a:avLst/>
                <a:gdLst>
                  <a:gd name="connsiteX0" fmla="*/ 1032811 w 1032811"/>
                  <a:gd name="connsiteY0" fmla="*/ 0 h 1177537"/>
                  <a:gd name="connsiteX1" fmla="*/ 743361 w 1032811"/>
                  <a:gd name="connsiteY1" fmla="*/ 861773 h 1177537"/>
                  <a:gd name="connsiteX2" fmla="*/ 0 w 1032811"/>
                  <a:gd name="connsiteY2" fmla="*/ 1177537 h 1177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32811" h="1177537">
                    <a:moveTo>
                      <a:pt x="1032811" y="0"/>
                    </a:moveTo>
                    <a:cubicBezTo>
                      <a:pt x="974153" y="332758"/>
                      <a:pt x="915496" y="665517"/>
                      <a:pt x="743361" y="861773"/>
                    </a:cubicBezTo>
                    <a:cubicBezTo>
                      <a:pt x="571226" y="1058029"/>
                      <a:pt x="124990" y="1111753"/>
                      <a:pt x="0" y="1177537"/>
                    </a:cubicBezTo>
                  </a:path>
                </a:pathLst>
              </a:cu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3" name="Arrow: Right 22">
                <a:extLst>
                  <a:ext uri="{FF2B5EF4-FFF2-40B4-BE49-F238E27FC236}">
                    <a16:creationId xmlns:a16="http://schemas.microsoft.com/office/drawing/2014/main" id="{C140B7D7-22F5-4E84-92A8-379337209C28}"/>
                  </a:ext>
                </a:extLst>
              </p:cNvPr>
              <p:cNvSpPr/>
              <p:nvPr/>
            </p:nvSpPr>
            <p:spPr>
              <a:xfrm rot="9773799">
                <a:off x="6173616" y="2205464"/>
                <a:ext cx="256049" cy="157105"/>
              </a:xfrm>
              <a:prstGeom prst="rightArrow">
                <a:avLst>
                  <a:gd name="adj1" fmla="val 10847"/>
                  <a:gd name="adj2" fmla="val 5751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CFE321E-8493-4EBF-AE10-99F88B9566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84168" y="1290475"/>
              <a:ext cx="0" cy="720080"/>
            </a:xfrm>
            <a:prstGeom prst="straightConnector1">
              <a:avLst/>
            </a:prstGeom>
            <a:ln w="38100">
              <a:solidFill>
                <a:srgbClr val="FF8C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 descr="Chart, scatter chart&#10;&#10;Description automatically generated">
            <a:extLst>
              <a:ext uri="{FF2B5EF4-FFF2-40B4-BE49-F238E27FC236}">
                <a16:creationId xmlns:a16="http://schemas.microsoft.com/office/drawing/2014/main" id="{0618ECE6-D4E1-472D-810C-5A5869B6B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429" y="2743714"/>
            <a:ext cx="2399786" cy="2399786"/>
          </a:xfrm>
          <a:prstGeom prst="rect">
            <a:avLst/>
          </a:prstGeom>
        </p:spPr>
      </p:pic>
      <p:pic>
        <p:nvPicPr>
          <p:cNvPr id="14" name="Picture 13" descr="Chart, scatter chart&#10;&#10;Description automatically generated">
            <a:extLst>
              <a:ext uri="{FF2B5EF4-FFF2-40B4-BE49-F238E27FC236}">
                <a16:creationId xmlns:a16="http://schemas.microsoft.com/office/drawing/2014/main" id="{AD800EF2-B699-4054-AF7F-AB28FD87FB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345" y="577800"/>
            <a:ext cx="2330630" cy="23306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B0C122-068A-4FE5-9D02-9397FBF41CC8}"/>
                  </a:ext>
                </a:extLst>
              </p:cNvPr>
              <p:cNvSpPr txBox="1"/>
              <p:nvPr/>
            </p:nvSpPr>
            <p:spPr>
              <a:xfrm>
                <a:off x="216801" y="1563638"/>
                <a:ext cx="2669781" cy="280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600" dirty="0"/>
                  <a:t>Injection at 20</a:t>
                </a:r>
                <a14:m>
                  <m:oMath xmlns:m="http://schemas.openxmlformats.org/officeDocument/2006/math">
                    <m:r>
                      <a:rPr lang="en-CA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600" dirty="0"/>
                  <a:t> </a:t>
                </a:r>
                <a:r>
                  <a:rPr lang="en-CA" sz="1600" dirty="0" err="1"/>
                  <a:t>horiz</a:t>
                </a:r>
                <a:r>
                  <a:rPr lang="en-CA" sz="1600" dirty="0"/>
                  <a:t>. phase, beam is off-axis at MKI. (90</a:t>
                </a:r>
                <a14:m>
                  <m:oMath xmlns:m="http://schemas.openxmlformats.org/officeDocument/2006/math">
                    <m:r>
                      <a:rPr lang="en-CA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600" dirty="0"/>
                  <a:t> phase advance)</a:t>
                </a:r>
              </a:p>
              <a:p>
                <a:endParaRPr lang="en-CA" sz="1600" dirty="0"/>
              </a:p>
              <a:p>
                <a:r>
                  <a:rPr lang="en-CA" sz="1600" dirty="0"/>
                  <a:t>MKI kicks injected beam and reduces its angle.</a:t>
                </a:r>
              </a:p>
              <a:p>
                <a:endParaRPr lang="en-CA" sz="1600" dirty="0"/>
              </a:p>
              <a:p>
                <a:r>
                  <a:rPr lang="en-CA" sz="1600" dirty="0"/>
                  <a:t>No losses during injection, with preliminary aperture model (no collimators included).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9B0C122-068A-4FE5-9D02-9397FBF41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801" y="1563638"/>
                <a:ext cx="2669781" cy="2800767"/>
              </a:xfrm>
              <a:prstGeom prst="rect">
                <a:avLst/>
              </a:prstGeom>
              <a:blipFill>
                <a:blip r:embed="rId5"/>
                <a:stretch>
                  <a:fillRect l="-1370" t="-654" b="-196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8802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F49E7F-3511-4309-A4E7-C27A61640B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B134B14-8ADF-40C0-AB0A-A27872686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Injection Effect on Stored Beam </a:t>
            </a:r>
            <a:br>
              <a:rPr lang="en-CA" dirty="0"/>
            </a:br>
            <a:r>
              <a:rPr lang="en-CA" dirty="0"/>
              <a:t>at Interaction Point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3B28AC-8D53-4430-BC6F-8516F042C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488" y="1458582"/>
            <a:ext cx="4176694" cy="168452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47D816B-F5E5-4EB0-BE95-D11602382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9822"/>
            <a:ext cx="4176862" cy="168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F13758-F16E-4B51-BEC9-B51DC40FB4F7}"/>
                  </a:ext>
                </a:extLst>
              </p:cNvPr>
              <p:cNvSpPr txBox="1"/>
              <p:nvPr/>
            </p:nvSpPr>
            <p:spPr>
              <a:xfrm>
                <a:off x="442800" y="1561749"/>
                <a:ext cx="376189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400" dirty="0"/>
                  <a:t>Without MKIC, increase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1400" i="1" dirty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CA" sz="1400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400" dirty="0"/>
                  <a:t> would result in factor of ~5 decrease in luminosity.</a:t>
                </a:r>
              </a:p>
              <a:p>
                <a:r>
                  <a:rPr lang="en-CA" sz="1400" dirty="0"/>
                  <a:t>180</a:t>
                </a:r>
                <a14:m>
                  <m:oMath xmlns:m="http://schemas.openxmlformats.org/officeDocument/2006/math">
                    <m:r>
                      <a:rPr lang="en-CA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CA" sz="1400" dirty="0"/>
                  <a:t> phase advance from MKIC to MKI allows for ‘-</a:t>
                </a:r>
                <a:r>
                  <a:rPr lang="en-CA" sz="1400" dirty="0">
                    <a:latin typeface="Amasis MT Pro" panose="020B0604020202020204" pitchFamily="18" charset="0"/>
                  </a:rPr>
                  <a:t>I </a:t>
                </a:r>
                <a:r>
                  <a:rPr lang="en-CA" sz="1400" dirty="0"/>
                  <a:t>transformation’ which counters effect on stored beam.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BF13758-F16E-4B51-BEC9-B51DC40FB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00" y="1561749"/>
                <a:ext cx="3761892" cy="1169551"/>
              </a:xfrm>
              <a:prstGeom prst="rect">
                <a:avLst/>
              </a:prstGeom>
              <a:blipFill>
                <a:blip r:embed="rId4"/>
                <a:stretch>
                  <a:fillRect l="-486" t="-1042" b="-468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3C1E1BCE-807E-4F71-8E77-43A8373D1127}"/>
              </a:ext>
            </a:extLst>
          </p:cNvPr>
          <p:cNvSpPr txBox="1"/>
          <p:nvPr/>
        </p:nvSpPr>
        <p:spPr>
          <a:xfrm>
            <a:off x="811379" y="2850974"/>
            <a:ext cx="3024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CA" sz="1600" dirty="0"/>
              <a:t>Stored beam at MKI location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694857-8A69-4E99-A6F6-1ADE9976E366}"/>
              </a:ext>
            </a:extLst>
          </p:cNvPr>
          <p:cNvSpPr txBox="1"/>
          <p:nvPr/>
        </p:nvSpPr>
        <p:spPr>
          <a:xfrm>
            <a:off x="4981750" y="1018191"/>
            <a:ext cx="1840568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A" sz="1600" dirty="0"/>
              <a:t>Stored beam at IP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3B6C417-942B-4424-BC55-C934348B770F}"/>
              </a:ext>
            </a:extLst>
          </p:cNvPr>
          <p:cNvSpPr/>
          <p:nvPr/>
        </p:nvSpPr>
        <p:spPr>
          <a:xfrm>
            <a:off x="7308304" y="1474712"/>
            <a:ext cx="1496674" cy="34296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B2B6B4-D7B5-402F-8227-A4294BABA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3193008"/>
            <a:ext cx="3240758" cy="186279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4467272-4DC9-4845-A1A1-05755A17454F}"/>
              </a:ext>
            </a:extLst>
          </p:cNvPr>
          <p:cNvSpPr/>
          <p:nvPr/>
        </p:nvSpPr>
        <p:spPr>
          <a:xfrm>
            <a:off x="539552" y="2067694"/>
            <a:ext cx="3528392" cy="663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23F378-CCB7-472B-BC3D-F29BD157A21A}"/>
              </a:ext>
            </a:extLst>
          </p:cNvPr>
          <p:cNvSpPr/>
          <p:nvPr/>
        </p:nvSpPr>
        <p:spPr>
          <a:xfrm>
            <a:off x="2391235" y="3177628"/>
            <a:ext cx="1813457" cy="18781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9768577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FCC-2011110001-BLEED_FCC_PresentationTemplate_16x9_onscreen</Template>
  <TotalTime>5576</TotalTime>
  <Words>769</Words>
  <Application>Microsoft Office PowerPoint</Application>
  <PresentationFormat>On-screen Show (16:9)</PresentationFormat>
  <Paragraphs>115</Paragraphs>
  <Slides>15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Amasis MT Pro</vt:lpstr>
      <vt:lpstr>Amasis MT Pro Light</vt:lpstr>
      <vt:lpstr>Arial</vt:lpstr>
      <vt:lpstr>Calibri</vt:lpstr>
      <vt:lpstr>Cambria Math</vt:lpstr>
      <vt:lpstr>Introslides</vt:lpstr>
      <vt:lpstr>Titleslides, Conclusion</vt:lpstr>
      <vt:lpstr>Content Slides - Deep Blue</vt:lpstr>
      <vt:lpstr>FCC-EE Multipole Kicker Injection Studies  </vt:lpstr>
      <vt:lpstr>Injection Into FCC-ee</vt:lpstr>
      <vt:lpstr>The FCC-ee Ring</vt:lpstr>
      <vt:lpstr>Machine Parameters</vt:lpstr>
      <vt:lpstr>Placement of Injection Magnets</vt:lpstr>
      <vt:lpstr>Dynamic Aperture</vt:lpstr>
      <vt:lpstr>Modelling the Multipole Kicker</vt:lpstr>
      <vt:lpstr>Simulating Injection </vt:lpstr>
      <vt:lpstr>Injection Effect on Stored Beam  at Interaction Point</vt:lpstr>
      <vt:lpstr>Injection Effect on Stored Beam  at Interaction Point</vt:lpstr>
      <vt:lpstr>Next Steps</vt:lpstr>
      <vt:lpstr>Thank you  for your attention.</vt:lpstr>
      <vt:lpstr>Placement of kickers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Hunchak, Patrick</dc:creator>
  <cp:lastModifiedBy>Hunchak, Patrick</cp:lastModifiedBy>
  <cp:revision>5</cp:revision>
  <dcterms:created xsi:type="dcterms:W3CDTF">2021-09-16T20:40:20Z</dcterms:created>
  <dcterms:modified xsi:type="dcterms:W3CDTF">2021-09-22T16:12:32Z</dcterms:modified>
</cp:coreProperties>
</file>