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84" r:id="rId2"/>
    <p:sldMasterId id="2147483703" r:id="rId3"/>
    <p:sldMasterId id="2147483715" r:id="rId4"/>
    <p:sldMasterId id="2147483723" r:id="rId5"/>
    <p:sldMasterId id="2147483736" r:id="rId6"/>
  </p:sldMasterIdLst>
  <p:notesMasterIdLst>
    <p:notesMasterId r:id="rId29"/>
  </p:notesMasterIdLst>
  <p:handoutMasterIdLst>
    <p:handoutMasterId r:id="rId30"/>
  </p:handoutMasterIdLst>
  <p:sldIdLst>
    <p:sldId id="398" r:id="rId7"/>
    <p:sldId id="1357" r:id="rId8"/>
    <p:sldId id="454" r:id="rId9"/>
    <p:sldId id="1406" r:id="rId10"/>
    <p:sldId id="2739" r:id="rId11"/>
    <p:sldId id="1404" r:id="rId12"/>
    <p:sldId id="3162" r:id="rId13"/>
    <p:sldId id="3152" r:id="rId14"/>
    <p:sldId id="3166" r:id="rId15"/>
    <p:sldId id="3171" r:id="rId16"/>
    <p:sldId id="3172" r:id="rId17"/>
    <p:sldId id="3175" r:id="rId18"/>
    <p:sldId id="2740" r:id="rId19"/>
    <p:sldId id="2732" r:id="rId20"/>
    <p:sldId id="3174" r:id="rId21"/>
    <p:sldId id="2734" r:id="rId22"/>
    <p:sldId id="3173" r:id="rId23"/>
    <p:sldId id="2736" r:id="rId24"/>
    <p:sldId id="2738" r:id="rId25"/>
    <p:sldId id="406" r:id="rId26"/>
    <p:sldId id="2737" r:id="rId27"/>
    <p:sldId id="273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252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965" autoAdjust="0"/>
    <p:restoredTop sz="95344" autoAdjust="0"/>
  </p:normalViewPr>
  <p:slideViewPr>
    <p:cSldViewPr snapToGrid="0" snapToObjects="1">
      <p:cViewPr varScale="1">
        <p:scale>
          <a:sx n="103" d="100"/>
          <a:sy n="103" d="100"/>
        </p:scale>
        <p:origin x="200" y="976"/>
      </p:cViewPr>
      <p:guideLst>
        <p:guide orient="horz" pos="2160"/>
        <p:guide pos="3840"/>
      </p:guideLst>
    </p:cSldViewPr>
  </p:slideViewPr>
  <p:notesTextViewPr>
    <p:cViewPr>
      <p:scale>
        <a:sx n="40" d="100"/>
        <a:sy n="4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6BDA77-4F80-4748-96DD-792FAC3E5C9B}" type="datetimeFigureOut">
              <a:rPr lang="en-US" smtClean="0"/>
              <a:t>10/11/21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804A67-32F9-5E4A-8D26-2BDB02F145E3}" type="slidenum">
              <a:rPr lang="en-US" smtClean="0"/>
              <a:t>‹#›</a:t>
            </a:fld>
            <a:endParaRPr lang="en-US"/>
          </a:p>
        </p:txBody>
      </p:sp>
    </p:spTree>
    <p:extLst>
      <p:ext uri="{BB962C8B-B14F-4D97-AF65-F5344CB8AC3E}">
        <p14:creationId xmlns:p14="http://schemas.microsoft.com/office/powerpoint/2010/main" val="35083734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196EE-CD24-E24C-8BAB-56DCE43175D7}" type="datetimeFigureOut">
              <a:rPr lang="en-US" smtClean="0"/>
              <a:t>10/11/21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482A1-C57B-4646-B465-83AF9B114B9C}" type="slidenum">
              <a:rPr lang="en-US" smtClean="0"/>
              <a:t>‹#›</a:t>
            </a:fld>
            <a:endParaRPr lang="en-US"/>
          </a:p>
        </p:txBody>
      </p:sp>
    </p:spTree>
    <p:extLst>
      <p:ext uri="{BB962C8B-B14F-4D97-AF65-F5344CB8AC3E}">
        <p14:creationId xmlns:p14="http://schemas.microsoft.com/office/powerpoint/2010/main" val="195095593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CA702BCF-F495-4045-8CB0-F9AE486BC193}" type="slidenum">
              <a:rPr kumimoji="1" lang="ja-JP" altLang="en-US" smtClean="0"/>
              <a:t>1</a:t>
            </a:fld>
            <a:endParaRPr kumimoji="1" lang="ja-JP" altLang="en-US"/>
          </a:p>
        </p:txBody>
      </p:sp>
    </p:spTree>
    <p:extLst>
      <p:ext uri="{BB962C8B-B14F-4D97-AF65-F5344CB8AC3E}">
        <p14:creationId xmlns:p14="http://schemas.microsoft.com/office/powerpoint/2010/main" val="5052537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981856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16</a:t>
            </a:fld>
            <a:endParaRPr lang="en-US"/>
          </a:p>
        </p:txBody>
      </p:sp>
    </p:spTree>
    <p:extLst>
      <p:ext uri="{BB962C8B-B14F-4D97-AF65-F5344CB8AC3E}">
        <p14:creationId xmlns:p14="http://schemas.microsoft.com/office/powerpoint/2010/main" val="25871099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9BE482A1-C57B-4646-B465-83AF9B114B9C}"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n-ea"/>
                <a:sym typeface="Avenir Book"/>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2</a:t>
            </a:fld>
            <a:endPar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sym typeface="Avenir Book"/>
            </a:endParaRPr>
          </a:p>
        </p:txBody>
      </p:sp>
    </p:spTree>
    <p:extLst>
      <p:ext uri="{BB962C8B-B14F-4D97-AF65-F5344CB8AC3E}">
        <p14:creationId xmlns:p14="http://schemas.microsoft.com/office/powerpoint/2010/main" val="2886869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BDE8472-3FCB-9148-A40C-C6F227C1D939}" type="slidenum">
              <a:rPr lang="en-US" smtClean="0"/>
              <a:t>3</a:t>
            </a:fld>
            <a:endParaRPr lang="en-US"/>
          </a:p>
        </p:txBody>
      </p:sp>
    </p:spTree>
    <p:extLst>
      <p:ext uri="{BB962C8B-B14F-4D97-AF65-F5344CB8AC3E}">
        <p14:creationId xmlns:p14="http://schemas.microsoft.com/office/powerpoint/2010/main" val="468373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10">
            <a:extLst>
              <a:ext uri="{FF2B5EF4-FFF2-40B4-BE49-F238E27FC236}">
                <a16:creationId xmlns:a16="http://schemas.microsoft.com/office/drawing/2014/main" id="{9105F6DD-8297-5148-BF85-253E741C8D0C}"/>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555453E7-8273-F742-9955-E97EE04239CE}"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endParaRPr>
          </a:p>
        </p:txBody>
      </p:sp>
      <p:sp>
        <p:nvSpPr>
          <p:cNvPr id="35843" name="Rectangle 1">
            <a:extLst>
              <a:ext uri="{FF2B5EF4-FFF2-40B4-BE49-F238E27FC236}">
                <a16:creationId xmlns:a16="http://schemas.microsoft.com/office/drawing/2014/main" id="{0B0AEF9A-A143-AA46-8D27-0F0BDF88D596}"/>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5844" name="Text Box 2">
            <a:extLst>
              <a:ext uri="{FF2B5EF4-FFF2-40B4-BE49-F238E27FC236}">
                <a16:creationId xmlns:a16="http://schemas.microsoft.com/office/drawing/2014/main" id="{837753F9-7FFF-484A-8C81-96EB92A33926}"/>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mn-ea"/>
            </a:endParaRPr>
          </a:p>
        </p:txBody>
      </p:sp>
      <p:sp>
        <p:nvSpPr>
          <p:cNvPr id="2" name="Notes Placeholder 1">
            <a:extLst>
              <a:ext uri="{FF2B5EF4-FFF2-40B4-BE49-F238E27FC236}">
                <a16:creationId xmlns:a16="http://schemas.microsoft.com/office/drawing/2014/main" id="{DC7DB50A-F22E-AC40-941F-E51316387845}"/>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25725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E482A1-C57B-4646-B465-83AF9B114B9C}" type="slidenum">
              <a:rPr kumimoji="0" lang="en-US" sz="1200" b="0" i="0" u="none" strike="noStrike" kern="1200" cap="none" spc="0" normalizeH="0" baseline="0" noProof="0" smtClean="0">
                <a:ln>
                  <a:noFill/>
                </a:ln>
                <a:solidFill>
                  <a:prstClr val="black"/>
                </a:solidFill>
                <a:effectLst/>
                <a:uLnTx/>
                <a:uFillTx/>
                <a:latin typeface="Calibri"/>
                <a:ea typeface="+mn-ea"/>
                <a:cs typeface="Gill Sans"/>
                <a:sym typeface="Avenir Book"/>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Gill Sans"/>
              <a:sym typeface="Avenir Book"/>
            </a:endParaRPr>
          </a:p>
        </p:txBody>
      </p:sp>
    </p:spTree>
    <p:extLst>
      <p:ext uri="{BB962C8B-B14F-4D97-AF65-F5344CB8AC3E}">
        <p14:creationId xmlns:p14="http://schemas.microsoft.com/office/powerpoint/2010/main" val="2114009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10">
            <a:extLst>
              <a:ext uri="{FF2B5EF4-FFF2-40B4-BE49-F238E27FC236}">
                <a16:creationId xmlns:a16="http://schemas.microsoft.com/office/drawing/2014/main" id="{C6975029-B440-EA49-9C24-CC17B93CAD4E}"/>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E184E01E-5BCE-9C4D-9267-15A39FB82FD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endParaRPr>
          </a:p>
        </p:txBody>
      </p:sp>
      <p:sp>
        <p:nvSpPr>
          <p:cNvPr id="33795" name="Rectangle 1">
            <a:extLst>
              <a:ext uri="{FF2B5EF4-FFF2-40B4-BE49-F238E27FC236}">
                <a16:creationId xmlns:a16="http://schemas.microsoft.com/office/drawing/2014/main" id="{92AF8994-9C3A-004F-A0BC-138BA4F7CECC}"/>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3796" name="Text Box 2">
            <a:extLst>
              <a:ext uri="{FF2B5EF4-FFF2-40B4-BE49-F238E27FC236}">
                <a16:creationId xmlns:a16="http://schemas.microsoft.com/office/drawing/2014/main" id="{D28E1300-F7F8-B440-88A1-7732EC958F17}"/>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1" fontAlgn="base" latinLnBrk="0" hangingPunct="0">
              <a:lnSpc>
                <a:spcPct val="93000"/>
              </a:lnSpc>
              <a:spcBef>
                <a:spcPct val="0"/>
              </a:spcBef>
              <a:spcAft>
                <a:spcPct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srgbClr val="FFFFFF"/>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1602187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fld id="{6A12A38D-8EC9-4302-BD09-EB2DA5085CA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rPr>
              <a:pPr marL="0" marR="0" lvl="0" indent="0" algn="r" defTabSz="457200" rtl="0" eaLnBrk="1" fontAlgn="base" latinLnBrk="0" hangingPunct="1">
                <a:lnSpc>
                  <a:spcPct val="100000"/>
                </a:lnSpc>
                <a:spcBef>
                  <a:spcPct val="0"/>
                </a:spcBef>
                <a:spcAft>
                  <a:spcPct val="0"/>
                </a:spcAft>
                <a:buClrTx/>
                <a:buSzPct val="100000"/>
                <a:buFontTx/>
                <a:buNone/>
                <a:tabLst>
                  <a:tab pos="457200" algn="l"/>
                  <a:tab pos="914400" algn="l"/>
                  <a:tab pos="1371600" algn="l"/>
                  <a:tab pos="1828800" algn="l"/>
                  <a:tab pos="2286000" algn="l"/>
                  <a:tab pos="2743200" algn="l"/>
                </a:tabLst>
                <a:defRPr/>
              </a:pPr>
              <a:t>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endParaRPr>
          </a:p>
        </p:txBody>
      </p:sp>
    </p:spTree>
    <p:extLst>
      <p:ext uri="{BB962C8B-B14F-4D97-AF65-F5344CB8AC3E}">
        <p14:creationId xmlns:p14="http://schemas.microsoft.com/office/powerpoint/2010/main" val="15398547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E482A1-C57B-4646-B465-83AF9B114B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36426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E482A1-C57B-4646-B465-83AF9B114B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74446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hyperlink" Target="mailto:lars.rickard.stroem@cern.ch" TargetMode="Externa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Master" Target="../slideMasters/slideMaster5.xml"/><Relationship Id="rId1" Type="http://schemas.openxmlformats.org/officeDocument/2006/relationships/themeOverride" Target="../theme/themeOverride1.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themeOverride" Target="../theme/themeOverride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Master" Target="../slideMasters/slideMaster5.xml"/><Relationship Id="rId1" Type="http://schemas.openxmlformats.org/officeDocument/2006/relationships/themeOverride" Target="../theme/themeOverride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Master" Target="../slideMasters/slideMaster5.xml"/><Relationship Id="rId1" Type="http://schemas.openxmlformats.org/officeDocument/2006/relationships/themeOverride" Target="../theme/themeOverride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hyperlink" Target="mailto:lars.rickard.stroem@cern.ch" TargetMode="Externa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2"/>
          <p:cNvSpPr>
            <a:spLocks noGrp="1"/>
          </p:cNvSpPr>
          <p:nvPr>
            <p:ph type="ftr" sz="quarter" idx="10"/>
          </p:nvPr>
        </p:nvSpPr>
        <p:spPr/>
        <p:txBody>
          <a:bodyPr/>
          <a:lstStyle/>
          <a:p>
            <a:r>
              <a:rPr lang="en-US"/>
              <a:t>CERN-KEK committee 2.11.2020</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en-US"/>
              <a:t>September 2020</a:t>
            </a:r>
            <a:endParaRPr lang="en-US" dirty="0"/>
          </a:p>
        </p:txBody>
      </p:sp>
      <p:sp>
        <p:nvSpPr>
          <p:cNvPr id="7" name="Content Placeholder 6"/>
          <p:cNvSpPr>
            <a:spLocks noGrp="1"/>
          </p:cNvSpPr>
          <p:nvPr>
            <p:ph sz="quarter" idx="13" hasCustomPrompt="1"/>
          </p:nvPr>
        </p:nvSpPr>
        <p:spPr>
          <a:xfrm>
            <a:off x="3588181" y="4009334"/>
            <a:ext cx="4711700" cy="505051"/>
          </a:xfrm>
          <a:prstGeom prst="rect">
            <a:avLst/>
          </a:prstGeom>
        </p:spPr>
        <p:txBody>
          <a:bodyPr/>
          <a:lstStyle>
            <a:lvl1pPr>
              <a:defRPr sz="2000" b="0" i="0" baseline="0">
                <a:latin typeface="Avenir Book" charset="0"/>
                <a:ea typeface="Avenir Book" charset="0"/>
                <a:cs typeface="Avenir Book" charset="0"/>
              </a:defRPr>
            </a:lvl1pPr>
          </a:lstStyle>
          <a:p>
            <a:pPr lvl="0"/>
            <a:r>
              <a:rPr lang="en-US" dirty="0"/>
              <a:t>The Conference X, 13 October 2017</a:t>
            </a:r>
          </a:p>
        </p:txBody>
      </p:sp>
      <p:sp>
        <p:nvSpPr>
          <p:cNvPr id="9" name="Content Placeholder 8"/>
          <p:cNvSpPr>
            <a:spLocks noGrp="1"/>
          </p:cNvSpPr>
          <p:nvPr>
            <p:ph sz="quarter" idx="14" hasCustomPrompt="1"/>
          </p:nvPr>
        </p:nvSpPr>
        <p:spPr>
          <a:xfrm>
            <a:off x="4154125" y="5383296"/>
            <a:ext cx="3579812" cy="547688"/>
          </a:xfrm>
          <a:prstGeom prst="rect">
            <a:avLst/>
          </a:prstGeom>
        </p:spPr>
        <p:txBody>
          <a:bodyPr/>
          <a:lstStyle>
            <a:lvl1pPr>
              <a:defRPr sz="1600" b="0" i="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246247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dirty="0"/>
          </a:p>
        </p:txBody>
      </p:sp>
      <p:sp>
        <p:nvSpPr>
          <p:cNvPr id="6"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11 October 2021</a:t>
            </a:fld>
            <a:endParaRPr lang="en-GB" sz="1100" dirty="0"/>
          </a:p>
        </p:txBody>
      </p:sp>
      <p:sp>
        <p:nvSpPr>
          <p:cNvPr id="7"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8" name="Title 10"/>
          <p:cNvSpPr txBox="1">
            <a:spLocks/>
          </p:cNvSpPr>
          <p:nvPr userDrawn="1"/>
        </p:nvSpPr>
        <p:spPr>
          <a:xfrm>
            <a:off x="323325" y="1461601"/>
            <a:ext cx="11545351" cy="880837"/>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rgbClr val="0737A0"/>
                </a:solidFill>
                <a:latin typeface="Lucida Sans Unicode" panose="020B0602030504020204" pitchFamily="34" charset="0"/>
                <a:ea typeface="+mj-ea"/>
                <a:cs typeface="Lucida Sans Unicode" panose="020B0602030504020204" pitchFamily="34" charset="0"/>
              </a:defRPr>
            </a:lvl1pPr>
          </a:lstStyle>
          <a:p>
            <a:r>
              <a:rPr lang="en-US" sz="3300" dirty="0"/>
              <a:t>Click to edit Master title style</a:t>
            </a:r>
            <a:endParaRPr lang="en-GB" sz="3300" dirty="0"/>
          </a:p>
        </p:txBody>
      </p:sp>
    </p:spTree>
    <p:extLst>
      <p:ext uri="{BB962C8B-B14F-4D97-AF65-F5344CB8AC3E}">
        <p14:creationId xmlns:p14="http://schemas.microsoft.com/office/powerpoint/2010/main" val="2695542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
        <p:nvSpPr>
          <p:cNvPr id="5"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11 October 2021</a:t>
            </a:fld>
            <a:endParaRPr lang="en-GB" sz="1100" dirty="0"/>
          </a:p>
        </p:txBody>
      </p:sp>
      <p:sp>
        <p:nvSpPr>
          <p:cNvPr id="8"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Tree>
    <p:extLst>
      <p:ext uri="{BB962C8B-B14F-4D97-AF65-F5344CB8AC3E}">
        <p14:creationId xmlns:p14="http://schemas.microsoft.com/office/powerpoint/2010/main" val="24776325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September 2020</a:t>
            </a:r>
            <a:endParaRPr kumimoji="1" lang="ja-JP" altLang="en-US"/>
          </a:p>
        </p:txBody>
      </p:sp>
      <p:sp>
        <p:nvSpPr>
          <p:cNvPr id="5" name="Footer Placeholder 4"/>
          <p:cNvSpPr>
            <a:spLocks noGrp="1"/>
          </p:cNvSpPr>
          <p:nvPr>
            <p:ph type="ftr" sz="quarter" idx="11"/>
          </p:nvPr>
        </p:nvSpPr>
        <p:spPr/>
        <p:txBody>
          <a:bodyPr/>
          <a:lstStyle/>
          <a:p>
            <a:r>
              <a:rPr kumimoji="1" lang="en-US" altLang="ja-JP"/>
              <a:t>CERN-KEK committee 2.11.2020</a:t>
            </a:r>
            <a:endParaRPr kumimoji="1" lang="ja-JP" altLang="en-US"/>
          </a:p>
        </p:txBody>
      </p:sp>
      <p:sp>
        <p:nvSpPr>
          <p:cNvPr id="6" name="Slide Number Placeholder 5"/>
          <p:cNvSpPr>
            <a:spLocks noGrp="1"/>
          </p:cNvSpPr>
          <p:nvPr>
            <p:ph type="sldNum" sz="quarter" idx="12"/>
          </p:nvPr>
        </p:nvSpPr>
        <p:spPr/>
        <p:txBody>
          <a:bodyPr/>
          <a:lstStyle/>
          <a:p>
            <a:fld id="{58442A47-C5AE-FF42-B2ED-7A69B353F130}" type="slidenum">
              <a:rPr kumimoji="1" lang="ja-JP" altLang="en-US" smtClean="0"/>
              <a:t>‹#›</a:t>
            </a:fld>
            <a:endParaRPr kumimoji="1" lang="ja-JP" altLang="en-US"/>
          </a:p>
        </p:txBody>
      </p:sp>
    </p:spTree>
    <p:extLst>
      <p:ext uri="{BB962C8B-B14F-4D97-AF65-F5344CB8AC3E}">
        <p14:creationId xmlns:p14="http://schemas.microsoft.com/office/powerpoint/2010/main" val="24896388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a:t>September 2020</a:t>
            </a:r>
            <a:endParaRPr kumimoji="1" lang="ja-JP" altLang="en-US"/>
          </a:p>
        </p:txBody>
      </p:sp>
      <p:sp>
        <p:nvSpPr>
          <p:cNvPr id="3" name="Footer Placeholder 2"/>
          <p:cNvSpPr>
            <a:spLocks noGrp="1"/>
          </p:cNvSpPr>
          <p:nvPr>
            <p:ph type="ftr" sz="quarter" idx="11"/>
          </p:nvPr>
        </p:nvSpPr>
        <p:spPr/>
        <p:txBody>
          <a:bodyPr/>
          <a:lstStyle/>
          <a:p>
            <a:r>
              <a:rPr kumimoji="1" lang="en-US" altLang="ja-JP"/>
              <a:t>CERN-KEK committee 2.11.2020</a:t>
            </a:r>
            <a:endParaRPr kumimoji="1" lang="ja-JP" altLang="en-US"/>
          </a:p>
        </p:txBody>
      </p:sp>
      <p:sp>
        <p:nvSpPr>
          <p:cNvPr id="4" name="Slide Number Placeholder 3"/>
          <p:cNvSpPr>
            <a:spLocks noGrp="1"/>
          </p:cNvSpPr>
          <p:nvPr>
            <p:ph type="sldNum" sz="quarter" idx="12"/>
          </p:nvPr>
        </p:nvSpPr>
        <p:spPr/>
        <p:txBody>
          <a:bodyPr/>
          <a:lstStyle/>
          <a:p>
            <a:fld id="{58442A47-C5AE-FF42-B2ED-7A69B353F130}" type="slidenum">
              <a:rPr kumimoji="1" lang="ja-JP" altLang="en-US" smtClean="0"/>
              <a:t>‹#›</a:t>
            </a:fld>
            <a:endParaRPr kumimoji="1" lang="ja-JP" altLang="en-US"/>
          </a:p>
        </p:txBody>
      </p:sp>
    </p:spTree>
    <p:extLst>
      <p:ext uri="{BB962C8B-B14F-4D97-AF65-F5344CB8AC3E}">
        <p14:creationId xmlns:p14="http://schemas.microsoft.com/office/powerpoint/2010/main" val="4278109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el och punkter">
    <p:spTree>
      <p:nvGrpSpPr>
        <p:cNvPr id="1" name=""/>
        <p:cNvGrpSpPr/>
        <p:nvPr/>
      </p:nvGrpSpPr>
      <p:grpSpPr>
        <a:xfrm>
          <a:off x="0" y="0"/>
          <a:ext cx="0" cy="0"/>
          <a:chOff x="0" y="0"/>
          <a:chExt cx="0" cy="0"/>
        </a:xfrm>
      </p:grpSpPr>
      <p:sp>
        <p:nvSpPr>
          <p:cNvPr id="15"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16" name="Title Text"/>
          <p:cNvSpPr>
            <a:spLocks noGrp="1"/>
          </p:cNvSpPr>
          <p:nvPr>
            <p:ph type="title"/>
          </p:nvPr>
        </p:nvSpPr>
        <p:spPr>
          <a:prstGeom prst="rect">
            <a:avLst/>
          </a:prstGeom>
        </p:spPr>
        <p:txBody>
          <a:bodyPr/>
          <a:lstStyle/>
          <a:p>
            <a:r>
              <a:t>Title Text</a:t>
            </a:r>
          </a:p>
        </p:txBody>
      </p:sp>
    </p:spTree>
    <p:extLst>
      <p:ext uri="{BB962C8B-B14F-4D97-AF65-F5344CB8AC3E}">
        <p14:creationId xmlns:p14="http://schemas.microsoft.com/office/powerpoint/2010/main" val="106369260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 name="Spåtind 2020 / Rickard Ström lars.rickard.stroem@cern.ch">
            <a:extLst>
              <a:ext uri="{FF2B5EF4-FFF2-40B4-BE49-F238E27FC236}">
                <a16:creationId xmlns:a16="http://schemas.microsoft.com/office/drawing/2014/main" id="{370AF695-731D-7242-8049-97EEB7D3D329}"/>
              </a:ext>
            </a:extLst>
          </p:cNvPr>
          <p:cNvSpPr txBox="1"/>
          <p:nvPr userDrawn="1"/>
        </p:nvSpPr>
        <p:spPr>
          <a:xfrm>
            <a:off x="4884132" y="6584508"/>
            <a:ext cx="2423741"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PM October 2021</a:t>
            </a:r>
            <a:r>
              <a:rPr sz="1300" dirty="0"/>
              <a:t>/ </a:t>
            </a:r>
            <a:r>
              <a:rPr lang="en-US" sz="1300" dirty="0"/>
              <a:t>Steinar Stapnes</a:t>
            </a:r>
            <a:endParaRPr sz="1300" dirty="0">
              <a:hlinkClick r:id="rId4"/>
            </a:endParaRPr>
          </a:p>
        </p:txBody>
      </p:sp>
    </p:spTree>
    <p:extLst>
      <p:ext uri="{BB962C8B-B14F-4D97-AF65-F5344CB8AC3E}">
        <p14:creationId xmlns:p14="http://schemas.microsoft.com/office/powerpoint/2010/main" val="3584011361"/>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r>
              <a:rPr lang="en-US"/>
              <a:t>Steinar Stapnes</a:t>
            </a:r>
            <a:endParaRPr lang="en-US" dirty="0"/>
          </a:p>
        </p:txBody>
      </p:sp>
      <p:sp>
        <p:nvSpPr>
          <p:cNvPr id="5" name="Slide Number Placeholder 4"/>
          <p:cNvSpPr>
            <a:spLocks noGrp="1"/>
          </p:cNvSpPr>
          <p:nvPr>
            <p:ph type="sldNum" sz="quarter" idx="11"/>
          </p:nvPr>
        </p:nvSpPr>
        <p:spPr>
          <a:xfrm>
            <a:off x="11870885" y="6580110"/>
            <a:ext cx="336630" cy="336630"/>
          </a:xfrm>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9"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2"/>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4196453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3"/>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4513331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2771937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r>
              <a:rPr lang="en-US">
                <a:solidFill>
                  <a:prstClr val="white"/>
                </a:solidFill>
              </a:rPr>
              <a:t>October 2019, Sendai</a:t>
            </a: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r>
              <a:rPr lang="en-US">
                <a:solidFill>
                  <a:prstClr val="white"/>
                </a:solidFill>
              </a:rPr>
              <a:t>Steinar Stapnes</a:t>
            </a: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a:xfrm>
            <a:off x="11870885" y="6580110"/>
            <a:ext cx="336630" cy="336630"/>
          </a:xfrm>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022692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1750243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11821564" y="6579857"/>
            <a:ext cx="382629" cy="283134"/>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544955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2" name="Image 4" descr="logooutline.eps">
            <a:extLst>
              <a:ext uri="{FF2B5EF4-FFF2-40B4-BE49-F238E27FC236}">
                <a16:creationId xmlns:a16="http://schemas.microsoft.com/office/drawing/2014/main" id="{0DE60ED4-FD85-4BD9-958B-8E1B6E74B7B2}"/>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415367" y="2181225"/>
            <a:ext cx="3120793" cy="249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6959428"/>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Fond bleu">
    <p:bg>
      <p:bgPr>
        <a:solidFill>
          <a:srgbClr val="10428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2419649"/>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logo + text">
    <p:bg>
      <p:bgPr>
        <a:solidFill>
          <a:srgbClr val="104282"/>
        </a:solidFill>
        <a:effectLst/>
      </p:bgPr>
    </p:bg>
    <p:spTree>
      <p:nvGrpSpPr>
        <p:cNvPr id="1" name=""/>
        <p:cNvGrpSpPr/>
        <p:nvPr/>
      </p:nvGrpSpPr>
      <p:grpSpPr>
        <a:xfrm>
          <a:off x="0" y="0"/>
          <a:ext cx="0" cy="0"/>
          <a:chOff x="0" y="0"/>
          <a:chExt cx="0" cy="0"/>
        </a:xfrm>
      </p:grpSpPr>
      <p:pic>
        <p:nvPicPr>
          <p:cNvPr id="3" name="Image 4" descr="logooutline.eps">
            <a:extLst>
              <a:ext uri="{FF2B5EF4-FFF2-40B4-BE49-F238E27FC236}">
                <a16:creationId xmlns:a16="http://schemas.microsoft.com/office/drawing/2014/main" id="{989EA90C-335E-4E1D-96FB-5369453F4848}"/>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4883151" y="1636714"/>
            <a:ext cx="2292969"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3"/>
          <p:cNvSpPr>
            <a:spLocks noGrp="1"/>
          </p:cNvSpPr>
          <p:nvPr>
            <p:ph type="title"/>
          </p:nvPr>
        </p:nvSpPr>
        <p:spPr>
          <a:xfrm>
            <a:off x="609600" y="4795413"/>
            <a:ext cx="10969139" cy="940443"/>
          </a:xfrm>
          <a:prstGeom prst="rect">
            <a:avLst/>
          </a:prstGeom>
        </p:spPr>
        <p:txBody>
          <a:bodyPr/>
          <a:lstStyle>
            <a:lvl1pPr>
              <a:defRPr>
                <a:solidFill>
                  <a:srgbClr val="FFFFFF"/>
                </a:solidFill>
              </a:defRPr>
            </a:lvl1pPr>
          </a:lstStyle>
          <a:p>
            <a:r>
              <a:rPr lang="fr-CH" dirty="0"/>
              <a:t>Click to edit Master title style</a:t>
            </a:r>
            <a:endParaRPr lang="en-US" dirty="0"/>
          </a:p>
        </p:txBody>
      </p:sp>
    </p:spTree>
    <p:extLst>
      <p:ext uri="{BB962C8B-B14F-4D97-AF65-F5344CB8AC3E}">
        <p14:creationId xmlns:p14="http://schemas.microsoft.com/office/powerpoint/2010/main" val="1180177991"/>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ulle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Text Placeholder 12"/>
          <p:cNvSpPr>
            <a:spLocks noGrp="1"/>
          </p:cNvSpPr>
          <p:nvPr>
            <p:ph type="body" sz="quarter" idx="13"/>
          </p:nvPr>
        </p:nvSpPr>
        <p:spPr>
          <a:xfrm>
            <a:off x="563671" y="1127987"/>
            <a:ext cx="11018729" cy="4967287"/>
          </a:xfrm>
        </p:spPr>
        <p:txBody>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2">
            <a:extLst>
              <a:ext uri="{FF2B5EF4-FFF2-40B4-BE49-F238E27FC236}">
                <a16:creationId xmlns:a16="http://schemas.microsoft.com/office/drawing/2014/main" id="{8779913A-0EA4-4202-B376-7BE0064FAB29}"/>
              </a:ext>
            </a:extLst>
          </p:cNvPr>
          <p:cNvSpPr>
            <a:spLocks noGrp="1"/>
          </p:cNvSpPr>
          <p:nvPr>
            <p:ph type="dt" sz="half" idx="14"/>
          </p:nvPr>
        </p:nvSpPr>
        <p:spPr/>
        <p:txBody>
          <a:bodyPr/>
          <a:lstStyle>
            <a:lvl1pPr defTabSz="457200" eaLnBrk="0" hangingPunct="0">
              <a:defRPr/>
            </a:lvl1pPr>
          </a:lstStyle>
          <a:p>
            <a:pPr>
              <a:defRPr/>
            </a:pPr>
            <a:endParaRPr lang="en-US" altLang="en-US"/>
          </a:p>
        </p:txBody>
      </p:sp>
      <p:sp>
        <p:nvSpPr>
          <p:cNvPr id="6" name="Slide Number Placeholder 3">
            <a:extLst>
              <a:ext uri="{FF2B5EF4-FFF2-40B4-BE49-F238E27FC236}">
                <a16:creationId xmlns:a16="http://schemas.microsoft.com/office/drawing/2014/main" id="{A4E843F2-C92B-4677-A501-7A34213FE62F}"/>
              </a:ext>
            </a:extLst>
          </p:cNvPr>
          <p:cNvSpPr>
            <a:spLocks noGrp="1"/>
          </p:cNvSpPr>
          <p:nvPr>
            <p:ph type="sldNum" sz="quarter" idx="15"/>
          </p:nvPr>
        </p:nvSpPr>
        <p:spPr/>
        <p:txBody>
          <a:bodyPr/>
          <a:lstStyle>
            <a:lvl1pPr defTabSz="457200" eaLnBrk="0" hangingPunct="0">
              <a:defRPr/>
            </a:lvl1pPr>
          </a:lstStyle>
          <a:p>
            <a:pPr>
              <a:defRPr/>
            </a:pPr>
            <a:fld id="{84CA1A48-680E-414C-97A5-2072CA0912A6}" type="slidenum">
              <a:rPr lang="en-US" altLang="en-US"/>
              <a:pPr>
                <a:defRPr/>
              </a:pPr>
              <a:t>‹#›</a:t>
            </a:fld>
            <a:endParaRPr lang="en-US" altLang="en-US"/>
          </a:p>
        </p:txBody>
      </p:sp>
    </p:spTree>
    <p:extLst>
      <p:ext uri="{BB962C8B-B14F-4D97-AF65-F5344CB8AC3E}">
        <p14:creationId xmlns:p14="http://schemas.microsoft.com/office/powerpoint/2010/main" val="26165392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2" name="Title 1"/>
          <p:cNvSpPr>
            <a:spLocks noGrp="1"/>
          </p:cNvSpPr>
          <p:nvPr>
            <p:ph type="title"/>
          </p:nvPr>
        </p:nvSpPr>
        <p:spPr>
          <a:xfrm>
            <a:off x="1091183" y="0"/>
            <a:ext cx="10483849" cy="771525"/>
          </a:xfrm>
        </p:spPr>
        <p:txBody>
          <a:bodyPr/>
          <a:lstStyle/>
          <a:p>
            <a:r>
              <a:rPr lang="fr-CH"/>
              <a:t>Click to edit Master title style</a:t>
            </a:r>
            <a:endParaRPr lang="en-US"/>
          </a:p>
        </p:txBody>
      </p:sp>
      <p:sp>
        <p:nvSpPr>
          <p:cNvPr id="5" name="Text Placeholder 12"/>
          <p:cNvSpPr>
            <a:spLocks noGrp="1"/>
          </p:cNvSpPr>
          <p:nvPr>
            <p:ph type="body" sz="quarter" idx="13"/>
          </p:nvPr>
        </p:nvSpPr>
        <p:spPr>
          <a:xfrm>
            <a:off x="551384" y="1152526"/>
            <a:ext cx="11250083" cy="4967287"/>
          </a:xfrm>
        </p:spPr>
        <p:txBody>
          <a:bodyPr>
            <a:normAutofit/>
          </a:bodyPr>
          <a:lstStyle>
            <a:lvl1pPr marL="36576" indent="0">
              <a:buFontTx/>
              <a:buNone/>
              <a:defRPr sz="2000"/>
            </a:lvl1pPr>
            <a:lvl2pPr marL="448056" indent="0">
              <a:buFontTx/>
              <a:buNone/>
              <a:defRPr/>
            </a:lvl2pPr>
            <a:lvl3pPr marL="749808" indent="0">
              <a:buFontTx/>
              <a:buNone/>
              <a:defRPr/>
            </a:lvl3pPr>
            <a:lvl4pPr marL="1042416" indent="0">
              <a:buFontTx/>
              <a:buNone/>
              <a:defRPr/>
            </a:lvl4pPr>
            <a:lvl5pPr marL="1307592" indent="0">
              <a:buFontTx/>
              <a:buNone/>
              <a:defRPr/>
            </a:lvl5pPr>
          </a:lstStyle>
          <a:p>
            <a:pPr lvl="0"/>
            <a:r>
              <a:rPr lang="fr-CH" dirty="0"/>
              <a:t>Click to edit Master text styles</a:t>
            </a:r>
          </a:p>
        </p:txBody>
      </p:sp>
      <p:sp>
        <p:nvSpPr>
          <p:cNvPr id="4" name="Date Placeholder 2">
            <a:extLst>
              <a:ext uri="{FF2B5EF4-FFF2-40B4-BE49-F238E27FC236}">
                <a16:creationId xmlns:a16="http://schemas.microsoft.com/office/drawing/2014/main" id="{06012DC1-AEA4-4527-AA2C-F3C5F310638E}"/>
              </a:ext>
            </a:extLst>
          </p:cNvPr>
          <p:cNvSpPr>
            <a:spLocks noGrp="1"/>
          </p:cNvSpPr>
          <p:nvPr>
            <p:ph type="dt" sz="half" idx="14"/>
          </p:nvPr>
        </p:nvSpPr>
        <p:spPr/>
        <p:txBody>
          <a:bodyPr/>
          <a:lstStyle>
            <a:lvl1pPr defTabSz="457200" eaLnBrk="0" hangingPunct="0">
              <a:defRPr/>
            </a:lvl1pPr>
          </a:lstStyle>
          <a:p>
            <a:pPr>
              <a:defRPr/>
            </a:pPr>
            <a:endParaRPr lang="en-US" altLang="en-US"/>
          </a:p>
        </p:txBody>
      </p:sp>
      <p:sp>
        <p:nvSpPr>
          <p:cNvPr id="6" name="Slide Number Placeholder 3">
            <a:extLst>
              <a:ext uri="{FF2B5EF4-FFF2-40B4-BE49-F238E27FC236}">
                <a16:creationId xmlns:a16="http://schemas.microsoft.com/office/drawing/2014/main" id="{A2821C00-7BDA-4FC5-B55F-2287924835CE}"/>
              </a:ext>
            </a:extLst>
          </p:cNvPr>
          <p:cNvSpPr>
            <a:spLocks noGrp="1"/>
          </p:cNvSpPr>
          <p:nvPr>
            <p:ph type="sldNum" sz="quarter" idx="15"/>
          </p:nvPr>
        </p:nvSpPr>
        <p:spPr/>
        <p:txBody>
          <a:bodyPr/>
          <a:lstStyle>
            <a:lvl1pPr defTabSz="457200" eaLnBrk="0" hangingPunct="0">
              <a:defRPr/>
            </a:lvl1pPr>
          </a:lstStyle>
          <a:p>
            <a:pPr>
              <a:defRPr/>
            </a:pPr>
            <a:fld id="{5CB5AED3-26AD-487A-87EB-C04A4C3C2297}" type="slidenum">
              <a:rPr lang="en-US" altLang="en-US"/>
              <a:pPr>
                <a:defRPr/>
              </a:pPr>
              <a:t>‹#›</a:t>
            </a:fld>
            <a:endParaRPr lang="en-US" altLang="en-US"/>
          </a:p>
        </p:txBody>
      </p:sp>
    </p:spTree>
    <p:extLst>
      <p:ext uri="{BB962C8B-B14F-4D97-AF65-F5344CB8AC3E}">
        <p14:creationId xmlns:p14="http://schemas.microsoft.com/office/powerpoint/2010/main" val="188603011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5" name="Espace réservé du texte 2"/>
          <p:cNvSpPr>
            <a:spLocks noGrp="1"/>
          </p:cNvSpPr>
          <p:nvPr>
            <p:ph type="body" idx="1"/>
          </p:nvPr>
        </p:nvSpPr>
        <p:spPr>
          <a:xfrm>
            <a:off x="609600" y="5101967"/>
            <a:ext cx="5386917"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6" name="Espace réservé du texte 3"/>
          <p:cNvSpPr>
            <a:spLocks noGrp="1"/>
          </p:cNvSpPr>
          <p:nvPr>
            <p:ph type="body" sz="half" idx="3"/>
          </p:nvPr>
        </p:nvSpPr>
        <p:spPr>
          <a:xfrm>
            <a:off x="6193368" y="5101967"/>
            <a:ext cx="5389033" cy="838200"/>
          </a:xfrm>
        </p:spPr>
        <p:txBody>
          <a:bodyPr/>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fr-CH"/>
              <a:t>Click to edit Master text styles</a:t>
            </a:r>
          </a:p>
        </p:txBody>
      </p:sp>
      <p:sp>
        <p:nvSpPr>
          <p:cNvPr id="7"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dirty="0"/>
          </a:p>
        </p:txBody>
      </p:sp>
      <p:sp>
        <p:nvSpPr>
          <p:cNvPr id="8"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9" name="Date Placeholder 2">
            <a:extLst>
              <a:ext uri="{FF2B5EF4-FFF2-40B4-BE49-F238E27FC236}">
                <a16:creationId xmlns:a16="http://schemas.microsoft.com/office/drawing/2014/main" id="{9745E43B-DF96-4B2E-B622-A1DF47E92075}"/>
              </a:ext>
            </a:extLst>
          </p:cNvPr>
          <p:cNvSpPr>
            <a:spLocks noGrp="1"/>
          </p:cNvSpPr>
          <p:nvPr>
            <p:ph type="dt" sz="half" idx="10"/>
          </p:nvPr>
        </p:nvSpPr>
        <p:spPr/>
        <p:txBody>
          <a:bodyPr/>
          <a:lstStyle>
            <a:lvl1pPr defTabSz="457200" eaLnBrk="0" hangingPunct="0">
              <a:defRPr/>
            </a:lvl1pPr>
          </a:lstStyle>
          <a:p>
            <a:pPr>
              <a:defRPr/>
            </a:pPr>
            <a:endParaRPr lang="en-US" altLang="en-US"/>
          </a:p>
        </p:txBody>
      </p:sp>
      <p:sp>
        <p:nvSpPr>
          <p:cNvPr id="10" name="Slide Number Placeholder 3">
            <a:extLst>
              <a:ext uri="{FF2B5EF4-FFF2-40B4-BE49-F238E27FC236}">
                <a16:creationId xmlns:a16="http://schemas.microsoft.com/office/drawing/2014/main" id="{79D9ACF9-BA53-425A-AEF6-1CAAD1CA9419}"/>
              </a:ext>
            </a:extLst>
          </p:cNvPr>
          <p:cNvSpPr>
            <a:spLocks noGrp="1"/>
          </p:cNvSpPr>
          <p:nvPr>
            <p:ph type="sldNum" sz="quarter" idx="11"/>
          </p:nvPr>
        </p:nvSpPr>
        <p:spPr/>
        <p:txBody>
          <a:bodyPr/>
          <a:lstStyle>
            <a:lvl1pPr defTabSz="457200" eaLnBrk="0" hangingPunct="0">
              <a:defRPr/>
            </a:lvl1pPr>
          </a:lstStyle>
          <a:p>
            <a:pPr>
              <a:defRPr/>
            </a:pPr>
            <a:fld id="{C01DE9B5-CCB1-4FDB-9459-87D8EC42C943}" type="slidenum">
              <a:rPr lang="en-US" altLang="en-US"/>
              <a:pPr>
                <a:defRPr/>
              </a:pPr>
              <a:t>‹#›</a:t>
            </a:fld>
            <a:endParaRPr lang="en-US" altLang="en-US"/>
          </a:p>
        </p:txBody>
      </p:sp>
    </p:spTree>
    <p:extLst>
      <p:ext uri="{BB962C8B-B14F-4D97-AF65-F5344CB8AC3E}">
        <p14:creationId xmlns:p14="http://schemas.microsoft.com/office/powerpoint/2010/main" val="9915911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 legend">
    <p:spTree>
      <p:nvGrpSpPr>
        <p:cNvPr id="1" name=""/>
        <p:cNvGrpSpPr/>
        <p:nvPr/>
      </p:nvGrpSpPr>
      <p:grpSpPr>
        <a:xfrm>
          <a:off x="0" y="0"/>
          <a:ext cx="0" cy="0"/>
          <a:chOff x="0" y="0"/>
          <a:chExt cx="0" cy="0"/>
        </a:xfrm>
      </p:grpSpPr>
      <p:sp>
        <p:nvSpPr>
          <p:cNvPr id="5" name="Titre 1">
            <a:extLst>
              <a:ext uri="{FF2B5EF4-FFF2-40B4-BE49-F238E27FC236}">
                <a16:creationId xmlns:a16="http://schemas.microsoft.com/office/drawing/2014/main" id="{9E7B05DF-4324-4B57-A1D3-433E9EB3DE9D}"/>
              </a:ext>
            </a:extLst>
          </p:cNvPr>
          <p:cNvSpPr txBox="1">
            <a:spLocks/>
          </p:cNvSpPr>
          <p:nvPr userDrawn="1"/>
        </p:nvSpPr>
        <p:spPr>
          <a:xfrm>
            <a:off x="7408333" y="1835151"/>
            <a:ext cx="4072467" cy="1254125"/>
          </a:xfrm>
          <a:prstGeom prst="rect">
            <a:avLst/>
          </a:prstGeom>
        </p:spPr>
        <p:txBody>
          <a:bodyPr lIns="45720" rIns="45720" anchor="b">
            <a:normAutofit/>
          </a:bodyPr>
          <a:lstStyle>
            <a:lvl1pPr>
              <a:defRPr>
                <a:solidFill>
                  <a:schemeClr val="bg1"/>
                </a:solidFill>
                <a:latin typeface="Arial" panose="020B0604020202020204" pitchFamily="34" charset="0"/>
                <a:ea typeface="Droid Sans Fallback" charset="0"/>
                <a:cs typeface="Droid Sans Fallback" charset="0"/>
              </a:defRPr>
            </a:lvl1pPr>
            <a:lvl2pPr>
              <a:defRPr>
                <a:solidFill>
                  <a:schemeClr val="bg1"/>
                </a:solidFill>
                <a:latin typeface="Arial" panose="020B0604020202020204" pitchFamily="34" charset="0"/>
                <a:ea typeface="Droid Sans Fallback" charset="0"/>
                <a:cs typeface="Droid Sans Fallback" charset="0"/>
              </a:defRPr>
            </a:lvl2pPr>
            <a:lvl3pPr>
              <a:defRPr>
                <a:solidFill>
                  <a:schemeClr val="bg1"/>
                </a:solidFill>
                <a:latin typeface="Arial" panose="020B0604020202020204" pitchFamily="34" charset="0"/>
                <a:ea typeface="Droid Sans Fallback" charset="0"/>
                <a:cs typeface="Droid Sans Fallback" charset="0"/>
              </a:defRPr>
            </a:lvl3pPr>
            <a:lvl4pPr>
              <a:defRPr>
                <a:solidFill>
                  <a:schemeClr val="bg1"/>
                </a:solidFill>
                <a:latin typeface="Arial" panose="020B0604020202020204" pitchFamily="34" charset="0"/>
                <a:ea typeface="Droid Sans Fallback" charset="0"/>
                <a:cs typeface="Droid Sans Fallback" charset="0"/>
              </a:defRPr>
            </a:lvl4pPr>
            <a:lvl5pPr>
              <a:defRPr>
                <a:solidFill>
                  <a:schemeClr val="bg1"/>
                </a:solidFill>
                <a:latin typeface="Arial" panose="020B0604020202020204" pitchFamily="34"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panose="020B0604020202020204" pitchFamily="34" charset="0"/>
                <a:ea typeface="Droid Sans Fallback" charset="0"/>
                <a:cs typeface="Droid Sans Fallback" charset="0"/>
              </a:defRPr>
            </a:lvl9pPr>
          </a:lstStyle>
          <a:p>
            <a:pPr defTabSz="914400" eaLnBrk="1" hangingPunct="1">
              <a:defRPr/>
            </a:pPr>
            <a:r>
              <a:rPr lang="fr-CH" altLang="en-US" sz="2200" b="1">
                <a:solidFill>
                  <a:srgbClr val="0055A0"/>
                </a:solidFill>
              </a:rPr>
              <a:t>Click to edit Master title style</a:t>
            </a:r>
            <a:endParaRPr lang="en-US" altLang="en-US" sz="2200" b="1">
              <a:solidFill>
                <a:srgbClr val="0055A0"/>
              </a:solidFill>
            </a:endParaRPr>
          </a:p>
        </p:txBody>
      </p:sp>
      <p:sp>
        <p:nvSpPr>
          <p:cNvPr id="2" name="Title 1"/>
          <p:cNvSpPr>
            <a:spLocks noGrp="1"/>
          </p:cNvSpPr>
          <p:nvPr>
            <p:ph type="title"/>
          </p:nvPr>
        </p:nvSpPr>
        <p:spPr/>
        <p:txBody>
          <a:bodyPr/>
          <a:lstStyle/>
          <a:p>
            <a:r>
              <a:rPr lang="fr-CH"/>
              <a:t>Click to edit Master title style</a:t>
            </a:r>
            <a:endParaRPr lang="en-US"/>
          </a:p>
        </p:txBody>
      </p:sp>
      <p:sp>
        <p:nvSpPr>
          <p:cNvPr id="6" name="Espace réservé pour une image  2"/>
          <p:cNvSpPr>
            <a:spLocks noGrp="1"/>
          </p:cNvSpPr>
          <p:nvPr>
            <p:ph type="pic" idx="1"/>
          </p:nvPr>
        </p:nvSpPr>
        <p:spPr>
          <a:xfrm>
            <a:off x="745063" y="143291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normAutofit/>
          </a:bodyPr>
          <a:lstStyle>
            <a:lvl1pPr marL="0" indent="0">
              <a:buNone/>
              <a:defRPr sz="3200"/>
            </a:lvl1pPr>
          </a:lstStyle>
          <a:p>
            <a:pPr lvl="0"/>
            <a:r>
              <a:rPr lang="fr-CH" noProof="0" dirty="0"/>
              <a:t>Drag picture to placeholder or click icon to add</a:t>
            </a:r>
            <a:endParaRPr lang="en-US" noProof="0" dirty="0"/>
          </a:p>
        </p:txBody>
      </p:sp>
      <p:sp>
        <p:nvSpPr>
          <p:cNvPr id="7" name="Espace réservé du texte 3"/>
          <p:cNvSpPr>
            <a:spLocks noGrp="1"/>
          </p:cNvSpPr>
          <p:nvPr>
            <p:ph type="body" sz="half" idx="2"/>
          </p:nvPr>
        </p:nvSpPr>
        <p:spPr>
          <a:xfrm>
            <a:off x="7408979" y="31283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fr-CH"/>
              <a:t>Click to edit Master text styles</a:t>
            </a:r>
          </a:p>
        </p:txBody>
      </p:sp>
      <p:sp>
        <p:nvSpPr>
          <p:cNvPr id="8" name="Date Placeholder 2">
            <a:extLst>
              <a:ext uri="{FF2B5EF4-FFF2-40B4-BE49-F238E27FC236}">
                <a16:creationId xmlns:a16="http://schemas.microsoft.com/office/drawing/2014/main" id="{6E0EBA54-3513-4A7C-AE7E-59791746CAB8}"/>
              </a:ext>
            </a:extLst>
          </p:cNvPr>
          <p:cNvSpPr>
            <a:spLocks noGrp="1"/>
          </p:cNvSpPr>
          <p:nvPr>
            <p:ph type="dt" sz="half" idx="10"/>
          </p:nvPr>
        </p:nvSpPr>
        <p:spPr/>
        <p:txBody>
          <a:bodyPr/>
          <a:lstStyle>
            <a:lvl1pPr defTabSz="457200" eaLnBrk="0" hangingPunct="0">
              <a:defRPr/>
            </a:lvl1pPr>
          </a:lstStyle>
          <a:p>
            <a:pPr>
              <a:defRPr/>
            </a:pPr>
            <a:endParaRPr lang="en-US" altLang="en-US"/>
          </a:p>
        </p:txBody>
      </p:sp>
      <p:sp>
        <p:nvSpPr>
          <p:cNvPr id="9" name="Slide Number Placeholder 3">
            <a:extLst>
              <a:ext uri="{FF2B5EF4-FFF2-40B4-BE49-F238E27FC236}">
                <a16:creationId xmlns:a16="http://schemas.microsoft.com/office/drawing/2014/main" id="{49C433D6-E29C-483B-881D-F9D44424AC66}"/>
              </a:ext>
            </a:extLst>
          </p:cNvPr>
          <p:cNvSpPr>
            <a:spLocks noGrp="1"/>
          </p:cNvSpPr>
          <p:nvPr>
            <p:ph type="sldNum" sz="quarter" idx="11"/>
          </p:nvPr>
        </p:nvSpPr>
        <p:spPr/>
        <p:txBody>
          <a:bodyPr/>
          <a:lstStyle>
            <a:lvl1pPr defTabSz="457200" eaLnBrk="0" hangingPunct="0">
              <a:defRPr/>
            </a:lvl1pPr>
          </a:lstStyle>
          <a:p>
            <a:pPr>
              <a:defRPr/>
            </a:pPr>
            <a:fld id="{1C07ACDA-D9B6-4CDB-AD38-5DE80E83E032}" type="slidenum">
              <a:rPr lang="en-US" altLang="en-US"/>
              <a:pPr>
                <a:defRPr/>
              </a:pPr>
              <a:t>‹#›</a:t>
            </a:fld>
            <a:endParaRPr lang="en-US" altLang="en-US"/>
          </a:p>
        </p:txBody>
      </p:sp>
    </p:spTree>
    <p:extLst>
      <p:ext uri="{BB962C8B-B14F-4D97-AF65-F5344CB8AC3E}">
        <p14:creationId xmlns:p14="http://schemas.microsoft.com/office/powerpoint/2010/main" val="30041376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rgbClr val="104282"/>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6A6C4AB8-D3EF-4FD6-B2A1-246ED2CB8BAB}"/>
              </a:ext>
            </a:extLst>
          </p:cNvPr>
          <p:cNvPicPr>
            <a:picLocks noChangeAspect="1"/>
          </p:cNvPicPr>
          <p:nvPr userDrawn="1"/>
        </p:nvPicPr>
        <p:blipFill>
          <a:blip r:embed="rId3">
            <a:extLst>
              <a:ext uri="{28A0092B-C50C-407E-A947-70E740481C1C}">
                <a14:useLocalDpi xmlns:a14="http://schemas.microsoft.com/office/drawing/2010/main"/>
              </a:ext>
            </a:extLst>
          </a:blip>
          <a:srcRect/>
          <a:stretch>
            <a:fillRect/>
          </a:stretch>
        </p:blipFill>
        <p:spPr bwMode="auto">
          <a:xfrm>
            <a:off x="5065185" y="2663825"/>
            <a:ext cx="2061633"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7">
            <a:extLst>
              <a:ext uri="{FF2B5EF4-FFF2-40B4-BE49-F238E27FC236}">
                <a16:creationId xmlns:a16="http://schemas.microsoft.com/office/drawing/2014/main" id="{689341F4-57DE-4373-A0E0-F4A478917459}"/>
              </a:ext>
            </a:extLst>
          </p:cNvPr>
          <p:cNvSpPr txBox="1">
            <a:spLocks noChangeArrowheads="1"/>
          </p:cNvSpPr>
          <p:nvPr userDrawn="1"/>
        </p:nvSpPr>
        <p:spPr bwMode="auto">
          <a:xfrm>
            <a:off x="2637367" y="5230813"/>
            <a:ext cx="6900333" cy="461962"/>
          </a:xfrm>
          <a:prstGeom prst="rect">
            <a:avLst/>
          </a:prstGeom>
          <a:noFill/>
          <a:ln>
            <a:noFill/>
          </a:ln>
        </p:spPr>
        <p:txBody>
          <a:bodyPr>
            <a:spAutoFit/>
          </a:bodyPr>
          <a:lstStyle>
            <a:lvl1pPr>
              <a:defRPr>
                <a:solidFill>
                  <a:schemeClr val="bg1"/>
                </a:solidFill>
                <a:latin typeface="Arial" charset="0"/>
                <a:ea typeface="Droid Sans Fallback" charset="0"/>
                <a:cs typeface="Droid Sans Fallback" charset="0"/>
              </a:defRPr>
            </a:lvl1pPr>
            <a:lvl2pPr>
              <a:defRPr>
                <a:solidFill>
                  <a:schemeClr val="bg1"/>
                </a:solidFill>
                <a:latin typeface="Arial" charset="0"/>
                <a:ea typeface="Droid Sans Fallback" charset="0"/>
                <a:cs typeface="Droid Sans Fallback" charset="0"/>
              </a:defRPr>
            </a:lvl2pPr>
            <a:lvl3pPr>
              <a:defRPr>
                <a:solidFill>
                  <a:schemeClr val="bg1"/>
                </a:solidFill>
                <a:latin typeface="Arial" charset="0"/>
                <a:ea typeface="Droid Sans Fallback" charset="0"/>
                <a:cs typeface="Droid Sans Fallback" charset="0"/>
              </a:defRPr>
            </a:lvl3pPr>
            <a:lvl4pPr>
              <a:defRPr>
                <a:solidFill>
                  <a:schemeClr val="bg1"/>
                </a:solidFill>
                <a:latin typeface="Arial" charset="0"/>
                <a:ea typeface="Droid Sans Fallback" charset="0"/>
                <a:cs typeface="Droid Sans Fallback" charset="0"/>
              </a:defRPr>
            </a:lvl4pPr>
            <a:lvl5pPr>
              <a:defRPr>
                <a:solidFill>
                  <a:schemeClr val="bg1"/>
                </a:solidFill>
                <a:latin typeface="Arial" charset="0"/>
                <a:ea typeface="Droid Sans Fallback" charset="0"/>
                <a:cs typeface="Droid Sans Fallback" charset="0"/>
              </a:defRPr>
            </a:lvl5pPr>
            <a:lvl6pPr marL="25146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6pPr>
            <a:lvl7pPr marL="29718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7pPr>
            <a:lvl8pPr marL="34290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8pPr>
            <a:lvl9pPr marL="3886200" indent="-228600" eaLnBrk="0" fontAlgn="base" hangingPunct="0">
              <a:spcBef>
                <a:spcPct val="0"/>
              </a:spcBef>
              <a:spcAft>
                <a:spcPct val="0"/>
              </a:spcAft>
              <a:defRPr>
                <a:solidFill>
                  <a:schemeClr val="bg1"/>
                </a:solidFill>
                <a:latin typeface="Arial" charset="0"/>
                <a:ea typeface="Droid Sans Fallback" charset="0"/>
                <a:cs typeface="Droid Sans Fallback" charset="0"/>
              </a:defRPr>
            </a:lvl9pPr>
          </a:lstStyle>
          <a:p>
            <a:pPr algn="ctr" defTabSz="914400" eaLnBrk="1" hangingPunct="1">
              <a:defRPr/>
            </a:pPr>
            <a:r>
              <a:rPr lang="en-US" altLang="en-US" sz="2400">
                <a:solidFill>
                  <a:srgbClr val="FFFFFF"/>
                </a:solidFill>
              </a:rPr>
              <a:t>Thank you for your attention.</a:t>
            </a:r>
          </a:p>
        </p:txBody>
      </p:sp>
    </p:spTree>
    <p:extLst>
      <p:ext uri="{BB962C8B-B14F-4D97-AF65-F5344CB8AC3E}">
        <p14:creationId xmlns:p14="http://schemas.microsoft.com/office/powerpoint/2010/main" val="1105198554"/>
      </p:ext>
    </p:extLst>
  </p:cSld>
  <p:clrMapOvr>
    <a:overrideClrMapping bg1="dk1" tx1="lt1" bg2="dk2" tx2="lt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1049355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dirty="0"/>
              <a:t>CERN-KEK committee 7.10.2021</a:t>
            </a:r>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p:txBody>
          <a:bodyPr/>
          <a:lstStyle/>
          <a:p>
            <a:r>
              <a:rPr lang="en-US"/>
              <a:t>September 2020</a:t>
            </a:r>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27926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5"/>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26789" tIns="26789" rIns="26789" bIns="2678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100"/>
          </a:p>
        </p:txBody>
      </p:sp>
      <p:pic>
        <p:nvPicPr>
          <p:cNvPr id="24" name="LogoBadge-01.jpg" descr="LogoBadge-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47517" y="261275"/>
            <a:ext cx="784639" cy="784638"/>
          </a:xfrm>
          <a:prstGeom prst="rect">
            <a:avLst/>
          </a:prstGeom>
          <a:ln w="12700">
            <a:miter lim="400000"/>
          </a:ln>
        </p:spPr>
      </p:pic>
      <p:pic>
        <p:nvPicPr>
          <p:cNvPr id="25" name="CLIC-Logo-Color-72.png" descr="CLIC-Logo-Color-72.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004"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70" y="184944"/>
            <a:ext cx="7358063" cy="950000"/>
          </a:xfrm>
          <a:prstGeom prst="rect">
            <a:avLst/>
          </a:prstGeom>
        </p:spPr>
        <p:txBody>
          <a:bodyPr/>
          <a:lstStyle>
            <a:lvl1pPr>
              <a:defRPr sz="2813"/>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2193699065"/>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28407170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a:extLst>
              <a:ext uri="{FF2B5EF4-FFF2-40B4-BE49-F238E27FC236}">
                <a16:creationId xmlns:a16="http://schemas.microsoft.com/office/drawing/2014/main" id="{48C5D909-708A-EC49-B9E2-3B368555BE17}"/>
              </a:ext>
            </a:extLst>
          </p:cNvPr>
          <p:cNvSpPr>
            <a:spLocks noGrp="1" noChangeArrowheads="1"/>
          </p:cNvSpPr>
          <p:nvPr>
            <p:ph type="dt" idx="10"/>
          </p:nvPr>
        </p:nvSpPr>
        <p:spPr>
          <a:ln/>
        </p:spPr>
        <p:txBody>
          <a:bodyPr/>
          <a:lstStyle>
            <a:lvl1pPr>
              <a:defRPr/>
            </a:lvl1pPr>
          </a:lstStyle>
          <a:p>
            <a:pPr>
              <a:defRPr/>
            </a:pPr>
            <a:r>
              <a:rPr lang="en-US" altLang="en-US"/>
              <a:t>05.11.2015</a:t>
            </a:r>
          </a:p>
        </p:txBody>
      </p:sp>
      <p:sp>
        <p:nvSpPr>
          <p:cNvPr id="3" name="Rectangle 6">
            <a:extLst>
              <a:ext uri="{FF2B5EF4-FFF2-40B4-BE49-F238E27FC236}">
                <a16:creationId xmlns:a16="http://schemas.microsoft.com/office/drawing/2014/main" id="{73948B19-3A91-FC4D-A089-6CE07C2C5A2D}"/>
              </a:ext>
            </a:extLst>
          </p:cNvPr>
          <p:cNvSpPr>
            <a:spLocks noGrp="1" noChangeArrowheads="1"/>
          </p:cNvSpPr>
          <p:nvPr>
            <p:ph type="ftr" idx="11"/>
          </p:nvPr>
        </p:nvSpPr>
        <p:spPr>
          <a:ln/>
        </p:spPr>
        <p:txBody>
          <a:bodyPr/>
          <a:lstStyle>
            <a:lvl1pPr>
              <a:defRPr/>
            </a:lvl1pPr>
          </a:lstStyle>
          <a:p>
            <a:pPr>
              <a:defRPr/>
            </a:pPr>
            <a:r>
              <a:rPr lang="en-US" altLang="en-US"/>
              <a:t>Eucard WS - Firenze</a:t>
            </a:r>
          </a:p>
        </p:txBody>
      </p:sp>
      <p:sp>
        <p:nvSpPr>
          <p:cNvPr id="4" name="Rectangle 7">
            <a:extLst>
              <a:ext uri="{FF2B5EF4-FFF2-40B4-BE49-F238E27FC236}">
                <a16:creationId xmlns:a16="http://schemas.microsoft.com/office/drawing/2014/main" id="{D63075DC-967E-BF42-94D8-CA17654A9C18}"/>
              </a:ext>
            </a:extLst>
          </p:cNvPr>
          <p:cNvSpPr>
            <a:spLocks noGrp="1" noChangeArrowheads="1"/>
          </p:cNvSpPr>
          <p:nvPr>
            <p:ph type="sldNum" idx="12"/>
          </p:nvPr>
        </p:nvSpPr>
        <p:spPr>
          <a:ln/>
        </p:spPr>
        <p:txBody>
          <a:bodyPr/>
          <a:lstStyle>
            <a:lvl1pPr>
              <a:defRPr/>
            </a:lvl1pPr>
          </a:lstStyle>
          <a:p>
            <a:pPr>
              <a:defRPr/>
            </a:pPr>
            <a:fld id="{9C1FEDC3-9567-2E49-A093-B3B1BBFA8465}" type="slidenum">
              <a:rPr lang="en-US" altLang="en-US"/>
              <a:pPr>
                <a:defRPr/>
              </a:pPr>
              <a:t>‹#›</a:t>
            </a:fld>
            <a:endParaRPr lang="en-US" altLang="en-US"/>
          </a:p>
        </p:txBody>
      </p:sp>
    </p:spTree>
    <p:extLst>
      <p:ext uri="{BB962C8B-B14F-4D97-AF65-F5344CB8AC3E}">
        <p14:creationId xmlns:p14="http://schemas.microsoft.com/office/powerpoint/2010/main" val="13532571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357101842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Footer Placeholder 2"/>
          <p:cNvSpPr>
            <a:spLocks noGrp="1"/>
          </p:cNvSpPr>
          <p:nvPr>
            <p:ph type="ftr" sz="quarter" idx="10"/>
          </p:nvPr>
        </p:nvSpPr>
        <p:spPr/>
        <p:txBody>
          <a:bodyPr/>
          <a:lstStyle/>
          <a:p>
            <a:r>
              <a:rPr lang="en-US"/>
              <a:t>IDT </a:t>
            </a:r>
            <a:endParaRPr lang="en-US" dirty="0"/>
          </a:p>
        </p:txBody>
      </p:sp>
      <p:sp>
        <p:nvSpPr>
          <p:cNvPr id="4" name="Slide Number Placeholder 3"/>
          <p:cNvSpPr>
            <a:spLocks noGrp="1"/>
          </p:cNvSpPr>
          <p:nvPr>
            <p:ph type="sldNum" sz="quarter" idx="11"/>
          </p:nvPr>
        </p:nvSpPr>
        <p:spPr/>
        <p:txBody>
          <a:bodyPr/>
          <a:lstStyle/>
          <a:p>
            <a:fld id="{DEF62AA5-A9F9-344C-9738-C68EB5A8EDFF}" type="slidenum">
              <a:rPr lang="en-US" smtClean="0"/>
              <a:pPr/>
              <a:t>‹#›</a:t>
            </a:fld>
            <a:endParaRPr lang="en-US"/>
          </a:p>
        </p:txBody>
      </p:sp>
      <p:sp>
        <p:nvSpPr>
          <p:cNvPr id="5" name="Date Placeholder 4"/>
          <p:cNvSpPr>
            <a:spLocks noGrp="1"/>
          </p:cNvSpPr>
          <p:nvPr>
            <p:ph type="dt" sz="half" idx="12"/>
          </p:nvPr>
        </p:nvSpPr>
        <p:spPr>
          <a:xfrm>
            <a:off x="108422" y="6551048"/>
            <a:ext cx="2743200" cy="365125"/>
          </a:xfrm>
        </p:spPr>
        <p:txBody>
          <a:bodyPr/>
          <a:lstStyle/>
          <a:p>
            <a:fld id="{C3068167-21C7-DD42-BEFE-70D4C2639CF0}" type="datetime3">
              <a:rPr lang="en-US" smtClean="0"/>
              <a:t>11 October 2021</a:t>
            </a:fld>
            <a:endParaRPr lang="en-US" dirty="0"/>
          </a:p>
        </p:txBody>
      </p:sp>
      <p:sp>
        <p:nvSpPr>
          <p:cNvPr id="8" name="Content Placeholder 7"/>
          <p:cNvSpPr>
            <a:spLocks noGrp="1"/>
          </p:cNvSpPr>
          <p:nvPr>
            <p:ph sz="quarter" idx="13"/>
          </p:nvPr>
        </p:nvSpPr>
        <p:spPr>
          <a:xfrm>
            <a:off x="838200" y="1668463"/>
            <a:ext cx="10515600" cy="4311650"/>
          </a:xfrm>
          <a:prstGeom prst="rect">
            <a:avLst/>
          </a:prstGeom>
        </p:spPr>
        <p:txBody>
          <a:bodyPr/>
          <a:lstStyle>
            <a:lvl1pPr marL="342900" indent="-342900" algn="l">
              <a:buFont typeface="Arial" charset="0"/>
              <a:buChar char="•"/>
              <a:defRPr sz="2400" b="0" i="0">
                <a:latin typeface="Avenir Book" charset="0"/>
                <a:ea typeface="Avenir Book" charset="0"/>
                <a:cs typeface="Avenir Book" charset="0"/>
              </a:defRPr>
            </a:lvl1pPr>
            <a:lvl2pPr marL="628650" indent="-285750" algn="l">
              <a:buFont typeface="Arial" charset="0"/>
              <a:buChar char="•"/>
              <a:defRPr sz="2000" b="0" i="0">
                <a:latin typeface="Avenir Book" charset="0"/>
                <a:ea typeface="Avenir Book" charset="0"/>
                <a:cs typeface="Avenir Book" charset="0"/>
              </a:defRPr>
            </a:lvl2pPr>
            <a:lvl3pPr marL="971550" indent="-285750" algn="l">
              <a:buFont typeface="Arial" charset="0"/>
              <a:buChar char="•"/>
              <a:defRPr sz="1800" b="0" i="0">
                <a:latin typeface="Avenir Book" charset="0"/>
                <a:ea typeface="Avenir Book" charset="0"/>
                <a:cs typeface="Avenir Book" charset="0"/>
              </a:defRPr>
            </a:lvl3pPr>
            <a:lvl4pPr marL="1314450" indent="-285750" algn="l">
              <a:buFont typeface="Arial" charset="0"/>
              <a:buChar char="•"/>
              <a:defRPr sz="1600" b="0" i="0">
                <a:latin typeface="Avenir Book" charset="0"/>
                <a:ea typeface="Avenir Book" charset="0"/>
                <a:cs typeface="Avenir Book" charset="0"/>
              </a:defRPr>
            </a:lvl4pPr>
            <a:lvl5pPr marL="1657350" indent="-285750" algn="l">
              <a:buFont typeface="Arial" charset="0"/>
              <a:buChar char="•"/>
              <a:defRPr sz="1400"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036788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9" name="Slide Number Placeholder 8"/>
          <p:cNvSpPr>
            <a:spLocks noGrp="1"/>
          </p:cNvSpPr>
          <p:nvPr>
            <p:ph type="sldNum" sz="quarter" idx="10"/>
          </p:nvPr>
        </p:nvSpPr>
        <p:spPr/>
        <p:txBody>
          <a:bodyPr/>
          <a:lstStyle/>
          <a:p>
            <a:fld id="{D9BF5071-ED05-4944-80F9-6D12E6F81990}" type="slidenum">
              <a:rPr lang="en-US" smtClean="0"/>
              <a:t>‹#›</a:t>
            </a:fld>
            <a:endParaRPr lang="en-US"/>
          </a:p>
        </p:txBody>
      </p:sp>
    </p:spTree>
    <p:extLst>
      <p:ext uri="{BB962C8B-B14F-4D97-AF65-F5344CB8AC3E}">
        <p14:creationId xmlns:p14="http://schemas.microsoft.com/office/powerpoint/2010/main" val="13401004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844550" y="-21110"/>
            <a:ext cx="10502900" cy="760904"/>
          </a:xfrm>
          <a:prstGeom prst="rect">
            <a:avLst/>
          </a:prstGeom>
        </p:spPr>
        <p:txBody>
          <a:bodyPr>
            <a:normAutofit/>
          </a:bodyPr>
          <a:lstStyle>
            <a:lvl1pPr>
              <a:defRPr sz="4400" i="1"/>
            </a:lvl1pPr>
          </a:lstStyle>
          <a:p>
            <a:r>
              <a:rPr lang="en-GB" noProof="0" dirty="0"/>
              <a:t>Title Text</a:t>
            </a:r>
          </a:p>
        </p:txBody>
      </p:sp>
      <p:sp>
        <p:nvSpPr>
          <p:cNvPr id="57" name="Body Level One…"/>
          <p:cNvSpPr txBox="1">
            <a:spLocks noGrp="1"/>
          </p:cNvSpPr>
          <p:nvPr>
            <p:ph type="body" idx="1"/>
          </p:nvPr>
        </p:nvSpPr>
        <p:spPr>
          <a:xfrm>
            <a:off x="342613" y="767460"/>
            <a:ext cx="11642747" cy="5543660"/>
          </a:xfrm>
          <a:prstGeom prst="rect">
            <a:avLst/>
          </a:prstGeom>
        </p:spPr>
        <p:txBody>
          <a:bodyPr anchor="t">
            <a:normAutofit/>
          </a:bodyPr>
          <a:lstStyle>
            <a:lvl1pPr>
              <a:spcBef>
                <a:spcPts val="600"/>
              </a:spcBef>
              <a:defRPr sz="3000"/>
            </a:lvl1pPr>
            <a:lvl2pPr>
              <a:spcBef>
                <a:spcPts val="250"/>
              </a:spcBef>
              <a:buChar char="-"/>
              <a:defRPr sz="3000"/>
            </a:lvl2pPr>
            <a:lvl3pPr>
              <a:spcBef>
                <a:spcPts val="0"/>
              </a:spcBef>
              <a:buClr>
                <a:srgbClr val="000000"/>
              </a:buClr>
              <a:buChar char="‣"/>
              <a:defRPr sz="3000"/>
            </a:lvl3pPr>
            <a:lvl4pPr>
              <a:spcBef>
                <a:spcPts val="0"/>
              </a:spcBef>
              <a:defRPr sz="3000"/>
            </a:lvl4pPr>
            <a:lvl5pPr>
              <a:spcBef>
                <a:spcPts val="0"/>
              </a:spcBef>
              <a:defRPr sz="3000"/>
            </a:lvl5pPr>
          </a:lstStyle>
          <a:p>
            <a:r>
              <a:rPr lang="en-GB" noProof="0"/>
              <a:t>Body Level One</a:t>
            </a:r>
          </a:p>
          <a:p>
            <a:pPr lvl="1"/>
            <a:r>
              <a:rPr lang="en-GB" noProof="0"/>
              <a:t>Body Level Two</a:t>
            </a:r>
          </a:p>
          <a:p>
            <a:pPr lvl="2"/>
            <a:r>
              <a:rPr lang="en-GB" noProof="0"/>
              <a:t>Body Level Three</a:t>
            </a:r>
          </a:p>
          <a:p>
            <a:pPr lvl="3"/>
            <a:r>
              <a:rPr lang="en-GB" noProof="0"/>
              <a:t>Body Level Four</a:t>
            </a:r>
          </a:p>
          <a:p>
            <a:pPr lvl="4"/>
            <a:r>
              <a:rPr lang="en-GB" noProof="0"/>
              <a:t>Body Level Five</a:t>
            </a:r>
          </a:p>
        </p:txBody>
      </p:sp>
      <p:sp>
        <p:nvSpPr>
          <p:cNvPr id="58" name="Slide Number"/>
          <p:cNvSpPr txBox="1">
            <a:spLocks noGrp="1"/>
          </p:cNvSpPr>
          <p:nvPr>
            <p:ph type="sldNum" sz="quarter" idx="2"/>
          </p:nvPr>
        </p:nvSpPr>
        <p:spPr>
          <a:xfrm>
            <a:off x="5984541" y="6540500"/>
            <a:ext cx="216568" cy="235962"/>
          </a:xfrm>
          <a:prstGeom prst="rect">
            <a:avLst/>
          </a:prstGeom>
        </p:spPr>
        <p:txBody>
          <a:bodyPr/>
          <a:lstStyle/>
          <a:p>
            <a:fld id="{86CB4B4D-7CA3-9044-876B-883B54F8677D}" type="slidenum">
              <a:rPr lang="en-GB" noProof="0" smtClean="0"/>
              <a:t>‹#›</a:t>
            </a:fld>
            <a:endParaRPr lang="en-GB" noProof="0"/>
          </a:p>
        </p:txBody>
      </p:sp>
    </p:spTree>
    <p:extLst>
      <p:ext uri="{BB962C8B-B14F-4D97-AF65-F5344CB8AC3E}">
        <p14:creationId xmlns:p14="http://schemas.microsoft.com/office/powerpoint/2010/main" val="33454159"/>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Normal">
    <p:spTree>
      <p:nvGrpSpPr>
        <p:cNvPr id="1" name=""/>
        <p:cNvGrpSpPr/>
        <p:nvPr/>
      </p:nvGrpSpPr>
      <p:grpSpPr>
        <a:xfrm>
          <a:off x="0" y="0"/>
          <a:ext cx="0" cy="0"/>
          <a:chOff x="0" y="0"/>
          <a:chExt cx="0" cy="0"/>
        </a:xfrm>
      </p:grpSpPr>
      <p:sp>
        <p:nvSpPr>
          <p:cNvPr id="2" name="Slide Number Placeholder 11">
            <a:extLst>
              <a:ext uri="{FF2B5EF4-FFF2-40B4-BE49-F238E27FC236}">
                <a16:creationId xmlns:a16="http://schemas.microsoft.com/office/drawing/2014/main" id="{0A03E3CB-6A69-45E8-9666-98F61D90D452}"/>
              </a:ext>
            </a:extLst>
          </p:cNvPr>
          <p:cNvSpPr>
            <a:spLocks noGrp="1"/>
          </p:cNvSpPr>
          <p:nvPr>
            <p:ph type="sldNum" sz="quarter" idx="10"/>
          </p:nvPr>
        </p:nvSpPr>
        <p:spPr>
          <a:xfrm>
            <a:off x="11508317" y="6519864"/>
            <a:ext cx="2844800" cy="365125"/>
          </a:xfrm>
        </p:spPr>
        <p:txBody>
          <a:bodyPr/>
          <a:lstStyle>
            <a:lvl1pPr>
              <a:defRPr sz="1100" b="1">
                <a:solidFill>
                  <a:schemeClr val="tx1"/>
                </a:solidFill>
              </a:defRPr>
            </a:lvl1pPr>
          </a:lstStyle>
          <a:p>
            <a:pPr>
              <a:defRPr/>
            </a:pPr>
            <a:fld id="{E5E6125F-E9C1-411B-8DD5-7660B66BACA5}" type="slidenum">
              <a:rPr lang="en-US" altLang="en-US"/>
              <a:pPr>
                <a:defRPr/>
              </a:pPr>
              <a:t>‹#›</a:t>
            </a:fld>
            <a:endParaRPr lang="en-US" altLang="en-US"/>
          </a:p>
        </p:txBody>
      </p:sp>
    </p:spTree>
    <p:extLst>
      <p:ext uri="{BB962C8B-B14F-4D97-AF65-F5344CB8AC3E}">
        <p14:creationId xmlns:p14="http://schemas.microsoft.com/office/powerpoint/2010/main" val="1590191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a:xfrm>
            <a:off x="609600" y="871650"/>
            <a:ext cx="10972800" cy="5441572"/>
          </a:xfrm>
          <a:prstGeom prst="rect">
            <a:avLst/>
          </a:prstGeom>
        </p:spPr>
        <p:txBody>
          <a:bodyPr lIns="121917" tIns="60958" rIns="121917" bIns="60958"/>
          <a:lstStyle/>
          <a:p>
            <a:pPr lvl="0"/>
            <a:r>
              <a:rPr lang="fr-CH" dirty="0"/>
              <a:t>Click to </a:t>
            </a:r>
            <a:r>
              <a:rPr lang="fr-CH" dirty="0" err="1"/>
              <a:t>edit</a:t>
            </a:r>
            <a:r>
              <a:rPr lang="fr-CH" dirty="0"/>
              <a:t> Master </a:t>
            </a:r>
            <a:r>
              <a:rPr lang="fr-CH" dirty="0" err="1"/>
              <a:t>text</a:t>
            </a:r>
            <a:r>
              <a:rPr lang="fr-CH" dirty="0"/>
              <a:t> styles</a:t>
            </a:r>
          </a:p>
          <a:p>
            <a:pPr lvl="1"/>
            <a:r>
              <a:rPr lang="fr-CH" dirty="0"/>
              <a:t>Second </a:t>
            </a:r>
            <a:r>
              <a:rPr lang="fr-CH" dirty="0" err="1"/>
              <a:t>level</a:t>
            </a:r>
            <a:endParaRPr lang="fr-CH" dirty="0"/>
          </a:p>
          <a:p>
            <a:pPr lvl="2"/>
            <a:r>
              <a:rPr lang="fr-CH" dirty="0" err="1"/>
              <a:t>Third</a:t>
            </a:r>
            <a:r>
              <a:rPr lang="fr-CH" dirty="0"/>
              <a:t> </a:t>
            </a:r>
            <a:r>
              <a:rPr lang="fr-CH" dirty="0" err="1"/>
              <a:t>level</a:t>
            </a:r>
            <a:endParaRPr lang="fr-CH" dirty="0"/>
          </a:p>
          <a:p>
            <a:pPr lvl="3"/>
            <a:r>
              <a:rPr lang="fr-CH" dirty="0" err="1"/>
              <a:t>Fourth</a:t>
            </a:r>
            <a:r>
              <a:rPr lang="fr-CH" dirty="0"/>
              <a:t> </a:t>
            </a:r>
            <a:r>
              <a:rPr lang="fr-CH" dirty="0" err="1"/>
              <a:t>level</a:t>
            </a:r>
            <a:endParaRPr lang="fr-CH" dirty="0"/>
          </a:p>
          <a:p>
            <a:pPr lvl="4"/>
            <a:r>
              <a:rPr lang="fr-CH" dirty="0" err="1"/>
              <a:t>Fifth</a:t>
            </a:r>
            <a:r>
              <a:rPr lang="fr-CH" dirty="0"/>
              <a:t> </a:t>
            </a:r>
            <a:r>
              <a:rPr lang="fr-CH" dirty="0" err="1"/>
              <a:t>level</a:t>
            </a:r>
            <a:endParaRPr lang="en-US" dirty="0"/>
          </a:p>
        </p:txBody>
      </p:sp>
      <p:sp>
        <p:nvSpPr>
          <p:cNvPr id="5" name="Footer Placeholder 4"/>
          <p:cNvSpPr>
            <a:spLocks noGrp="1"/>
          </p:cNvSpPr>
          <p:nvPr>
            <p:ph type="ftr" sz="quarter" idx="11"/>
          </p:nvPr>
        </p:nvSpPr>
        <p:spPr/>
        <p:txBody>
          <a:bodyPr/>
          <a:lstStyle/>
          <a:p>
            <a:r>
              <a:rPr lang="en-US" dirty="0"/>
              <a:t>CERN-KEK committee 7.10.2021</a:t>
            </a:r>
          </a:p>
        </p:txBody>
      </p:sp>
      <p:sp>
        <p:nvSpPr>
          <p:cNvPr id="6" name="Slide Number Placeholder 5"/>
          <p:cNvSpPr>
            <a:spLocks noGrp="1"/>
          </p:cNvSpPr>
          <p:nvPr>
            <p:ph type="sldNum" sz="quarter" idx="12"/>
          </p:nvPr>
        </p:nvSpPr>
        <p:spPr/>
        <p:txBody>
          <a:bodyPr/>
          <a:lstStyle/>
          <a:p>
            <a:fld id="{F3E67704-4D2A-F546-9494-EB9D0210C36D}" type="slidenum">
              <a:rPr lang="en-US" smtClean="0"/>
              <a:t>‹#›</a:t>
            </a:fld>
            <a:endParaRPr lang="en-US"/>
          </a:p>
        </p:txBody>
      </p:sp>
    </p:spTree>
    <p:extLst>
      <p:ext uri="{BB962C8B-B14F-4D97-AF65-F5344CB8AC3E}">
        <p14:creationId xmlns:p14="http://schemas.microsoft.com/office/powerpoint/2010/main" val="2040511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itel och punkter copy">
    <p:spTree>
      <p:nvGrpSpPr>
        <p:cNvPr id="1" name=""/>
        <p:cNvGrpSpPr/>
        <p:nvPr/>
      </p:nvGrpSpPr>
      <p:grpSpPr>
        <a:xfrm>
          <a:off x="0" y="0"/>
          <a:ext cx="0" cy="0"/>
          <a:chOff x="0" y="0"/>
          <a:chExt cx="0" cy="0"/>
        </a:xfrm>
      </p:grpSpPr>
      <p:sp>
        <p:nvSpPr>
          <p:cNvPr id="23"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24" name="LogoBadge-01.jpg" descr="LogoBadge-01.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25" name="CLIC-Logo-Color-72.png" descr="CLIC-Logo-Color-72.png"/>
          <p:cNvPicPr>
            <a:picLocks noChangeAspect="1"/>
          </p:cNvPicPr>
          <p:nvPr/>
        </p:nvPicPr>
        <p:blipFill>
          <a:blip r:embed="rId3">
            <a:extLst/>
          </a:blip>
          <a:stretch>
            <a:fillRect/>
          </a:stretch>
        </p:blipFill>
        <p:spPr>
          <a:xfrm>
            <a:off x="13005" y="58706"/>
            <a:ext cx="1189776" cy="1189776"/>
          </a:xfrm>
          <a:prstGeom prst="rect">
            <a:avLst/>
          </a:prstGeom>
          <a:ln w="12700">
            <a:miter lim="400000"/>
          </a:ln>
        </p:spPr>
      </p:pic>
      <p:sp>
        <p:nvSpPr>
          <p:cNvPr id="26" name="Slide Number"/>
          <p:cNvSpPr>
            <a:spLocks noGrp="1"/>
          </p:cNvSpPr>
          <p:nvPr>
            <p:ph type="sldNum" sz="quarter" idx="2"/>
          </p:nvPr>
        </p:nvSpPr>
        <p:spPr>
          <a:prstGeom prst="rect">
            <a:avLst/>
          </a:prstGeom>
        </p:spPr>
        <p:txBody>
          <a:bodyPr/>
          <a:lstStyle/>
          <a:p>
            <a:fld id="{86CB4B4D-7CA3-9044-876B-883B54F8677D}" type="slidenum">
              <a:t>‹#›</a:t>
            </a:fld>
            <a:endParaRPr/>
          </a:p>
        </p:txBody>
      </p:sp>
      <p:sp>
        <p:nvSpPr>
          <p:cNvPr id="27" name="Title Text"/>
          <p:cNvSpPr>
            <a:spLocks noGrp="1"/>
          </p:cNvSpPr>
          <p:nvPr>
            <p:ph type="title"/>
          </p:nvPr>
        </p:nvSpPr>
        <p:spPr>
          <a:xfrm>
            <a:off x="2416969" y="184944"/>
            <a:ext cx="7358063" cy="950000"/>
          </a:xfrm>
          <a:prstGeom prst="rect">
            <a:avLst/>
          </a:prstGeom>
        </p:spPr>
        <p:txBody>
          <a:bodyPr/>
          <a:lstStyle>
            <a:lvl1pPr>
              <a:defRPr sz="3750"/>
            </a:lvl1pPr>
          </a:lstStyle>
          <a:p>
            <a:r>
              <a:t>Title Text</a:t>
            </a:r>
          </a:p>
        </p:txBody>
      </p:sp>
      <p:sp>
        <p:nvSpPr>
          <p:cNvPr id="28" name="Body Level One…"/>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2" name="Spåtind 2020 / Rickard Ström lars.rickard.stroem@cern.ch">
            <a:extLst>
              <a:ext uri="{FF2B5EF4-FFF2-40B4-BE49-F238E27FC236}">
                <a16:creationId xmlns:a16="http://schemas.microsoft.com/office/drawing/2014/main" id="{70EDF471-1B2A-894B-BF7B-16367FB381D8}"/>
              </a:ext>
            </a:extLst>
          </p:cNvPr>
          <p:cNvSpPr txBox="1"/>
          <p:nvPr userDrawn="1"/>
        </p:nvSpPr>
        <p:spPr>
          <a:xfrm>
            <a:off x="4803188" y="6584508"/>
            <a:ext cx="2585645" cy="2721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ctr">
              <a:defRPr sz="2600">
                <a:solidFill>
                  <a:srgbClr val="FFFFFF"/>
                </a:solidFill>
              </a:defRPr>
            </a:pPr>
            <a:r>
              <a:rPr lang="en-US" sz="1300" dirty="0"/>
              <a:t>CERN-KEK committee, 7.10.2021</a:t>
            </a:r>
            <a:endParaRPr sz="1300" dirty="0">
              <a:hlinkClick r:id="rId4"/>
            </a:endParaRPr>
          </a:p>
        </p:txBody>
      </p:sp>
    </p:spTree>
    <p:extLst>
      <p:ext uri="{BB962C8B-B14F-4D97-AF65-F5344CB8AC3E}">
        <p14:creationId xmlns:p14="http://schemas.microsoft.com/office/powerpoint/2010/main" val="1024415420"/>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9244" y="1644587"/>
            <a:ext cx="11707661" cy="1767235"/>
          </a:xfrm>
        </p:spPr>
        <p:txBody>
          <a:bodyPr anchor="ctr">
            <a:normAutofit/>
          </a:bodyPr>
          <a:lstStyle>
            <a:lvl1pPr algn="r">
              <a:defRPr sz="4800" b="1">
                <a:solidFill>
                  <a:srgbClr val="001489"/>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200894" y="3218930"/>
            <a:ext cx="11707661" cy="1266106"/>
          </a:xfrm>
        </p:spPr>
        <p:txBody>
          <a:bodyPr anchor="ctr">
            <a:normAutofit/>
          </a:bodyPr>
          <a:lstStyle>
            <a:lvl1pPr marL="0" indent="0" algn="r">
              <a:buNone/>
              <a:defRPr lang="en-GB" sz="2800" b="1" kern="1200" dirty="0">
                <a:solidFill>
                  <a:srgbClr val="001489"/>
                </a:solidFill>
                <a:effectLst/>
                <a:latin typeface="Lucida Sans Unicode" panose="020B0602030504020204" pitchFamily="34" charset="0"/>
                <a:ea typeface="+mj-ea"/>
                <a:cs typeface="Lucida Sans Unicode" panose="020B0602030504020204" pitchFamily="34"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a:ext>
            </a:extLst>
          </a:blip>
          <a:srcRect r="7783"/>
          <a:stretch/>
        </p:blipFill>
        <p:spPr>
          <a:xfrm>
            <a:off x="-9526" y="0"/>
            <a:ext cx="8639177" cy="1470788"/>
          </a:xfrm>
          <a:prstGeom prst="rect">
            <a:avLst/>
          </a:prstGeom>
        </p:spPr>
      </p:pic>
      <p:grpSp>
        <p:nvGrpSpPr>
          <p:cNvPr id="9" name="Group 8"/>
          <p:cNvGrpSpPr/>
          <p:nvPr userDrawn="1"/>
        </p:nvGrpSpPr>
        <p:grpSpPr>
          <a:xfrm>
            <a:off x="140566" y="6353135"/>
            <a:ext cx="10825228" cy="417364"/>
            <a:chOff x="767249" y="4044454"/>
            <a:chExt cx="8118921" cy="417364"/>
          </a:xfrm>
        </p:grpSpPr>
        <p:pic>
          <p:nvPicPr>
            <p:cNvPr id="7" name="Picture 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7249" y="4044454"/>
              <a:ext cx="625781" cy="417364"/>
            </a:xfrm>
            <a:prstGeom prst="rect">
              <a:avLst/>
            </a:prstGeom>
          </p:spPr>
        </p:pic>
        <p:sp>
          <p:nvSpPr>
            <p:cNvPr id="8" name="TextBox 7"/>
            <p:cNvSpPr txBox="1"/>
            <p:nvPr userDrawn="1"/>
          </p:nvSpPr>
          <p:spPr>
            <a:xfrm>
              <a:off x="1393029" y="4099247"/>
              <a:ext cx="7493141" cy="292388"/>
            </a:xfrm>
            <a:prstGeom prst="rect">
              <a:avLst/>
            </a:prstGeom>
            <a:noFill/>
          </p:spPr>
          <p:txBody>
            <a:bodyPr wrap="square" rtlCol="0">
              <a:spAutoFit/>
            </a:bodyPr>
            <a:lstStyle/>
            <a:p>
              <a:r>
                <a:rPr lang="en-US" sz="1300" kern="1200" dirty="0">
                  <a:solidFill>
                    <a:srgbClr val="001489"/>
                  </a:solidFill>
                  <a:effectLst/>
                  <a:latin typeface="Arial" panose="020B0604020202020204" pitchFamily="34" charset="0"/>
                  <a:ea typeface="+mn-ea"/>
                  <a:cs typeface="Arial" panose="020B0604020202020204" pitchFamily="34" charset="0"/>
                </a:rPr>
                <a:t>The </a:t>
              </a:r>
              <a:r>
                <a:rPr lang="en-US" sz="1300" kern="1200">
                  <a:solidFill>
                    <a:srgbClr val="001489"/>
                  </a:solidFill>
                  <a:effectLst/>
                  <a:latin typeface="Arial" panose="020B0604020202020204" pitchFamily="34" charset="0"/>
                  <a:ea typeface="+mn-ea"/>
                  <a:cs typeface="Arial" panose="020B0604020202020204" pitchFamily="34" charset="0"/>
                </a:rPr>
                <a:t>project was </a:t>
              </a:r>
              <a:r>
                <a:rPr lang="en-US" sz="1300" kern="1200" dirty="0">
                  <a:solidFill>
                    <a:srgbClr val="001489"/>
                  </a:solidFill>
                  <a:effectLst/>
                  <a:latin typeface="Arial" panose="020B0604020202020204" pitchFamily="34" charset="0"/>
                  <a:ea typeface="+mn-ea"/>
                  <a:cs typeface="Arial" panose="020B0604020202020204" pitchFamily="34" charset="0"/>
                </a:rPr>
                <a:t>funded by the European Union under Grant Agreement no. 645479</a:t>
              </a:r>
              <a:endParaRPr lang="de-DE" sz="1300" dirty="0"/>
            </a:p>
          </p:txBody>
        </p:sp>
      </p:grpSp>
    </p:spTree>
    <p:extLst>
      <p:ext uri="{BB962C8B-B14F-4D97-AF65-F5344CB8AC3E}">
        <p14:creationId xmlns:p14="http://schemas.microsoft.com/office/powerpoint/2010/main" val="20056064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15885" y="1142958"/>
            <a:ext cx="11554691" cy="5150687"/>
          </a:xfrm>
        </p:spPr>
        <p:txBody>
          <a:bodyPr/>
          <a:lstStyle>
            <a:lvl1pPr>
              <a:buClr>
                <a:srgbClr val="C00000"/>
              </a:buClr>
              <a:defRPr b="0">
                <a:solidFill>
                  <a:srgbClr val="001489"/>
                </a:solidFill>
                <a:latin typeface="Lucida Sans Unicode" panose="020B0602030504020204" pitchFamily="34" charset="0"/>
                <a:cs typeface="Lucida Sans Unicode" panose="020B0602030504020204" pitchFamily="34" charset="0"/>
              </a:defRPr>
            </a:lvl1pPr>
            <a:lvl2pPr>
              <a:buClr>
                <a:srgbClr val="C00000"/>
              </a:buClr>
              <a:defRPr b="0">
                <a:solidFill>
                  <a:srgbClr val="001489"/>
                </a:solidFill>
                <a:latin typeface="Lucida Sans Unicode" panose="020B0602030504020204" pitchFamily="34" charset="0"/>
                <a:cs typeface="Lucida Sans Unicode" panose="020B0602030504020204" pitchFamily="34" charset="0"/>
              </a:defRPr>
            </a:lvl2pPr>
            <a:lvl3pPr>
              <a:buClr>
                <a:srgbClr val="C00000"/>
              </a:buClr>
              <a:defRPr b="0">
                <a:solidFill>
                  <a:srgbClr val="001489"/>
                </a:solidFill>
                <a:latin typeface="Lucida Sans Unicode" panose="020B0602030504020204" pitchFamily="34" charset="0"/>
                <a:cs typeface="Lucida Sans Unicode" panose="020B0602030504020204" pitchFamily="34" charset="0"/>
              </a:defRPr>
            </a:lvl3pPr>
            <a:lvl4pPr>
              <a:buClr>
                <a:srgbClr val="C00000"/>
              </a:buClr>
              <a:defRPr b="0">
                <a:solidFill>
                  <a:srgbClr val="001489"/>
                </a:solidFill>
                <a:latin typeface="Lucida Sans Unicode" panose="020B0602030504020204" pitchFamily="34" charset="0"/>
                <a:cs typeface="Lucida Sans Unicode" panose="020B0602030504020204" pitchFamily="34" charset="0"/>
              </a:defRPr>
            </a:lvl4pPr>
            <a:lvl5pPr>
              <a:buClr>
                <a:srgbClr val="C00000"/>
              </a:buClr>
              <a:defRPr b="0">
                <a:solidFill>
                  <a:srgbClr val="001489"/>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Title 10"/>
          <p:cNvSpPr>
            <a:spLocks noGrp="1"/>
          </p:cNvSpPr>
          <p:nvPr>
            <p:ph type="title"/>
          </p:nvPr>
        </p:nvSpPr>
        <p:spPr>
          <a:xfrm>
            <a:off x="322799" y="233546"/>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
        <p:nvSpPr>
          <p:cNvPr id="7"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8" name="Date Placeholder 3"/>
          <p:cNvSpPr txBox="1">
            <a:spLocks/>
          </p:cNvSpPr>
          <p:nvPr userDrawn="1"/>
        </p:nvSpPr>
        <p:spPr>
          <a:xfrm>
            <a:off x="316800" y="6426001"/>
            <a:ext cx="11579925"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solidFill>
                  <a:srgbClr val="001489"/>
                </a:solidFill>
              </a:rPr>
              <a:pPr/>
              <a:t>11 October 2021</a:t>
            </a:fld>
            <a:r>
              <a:rPr lang="en-US" sz="1100" dirty="0">
                <a:solidFill>
                  <a:srgbClr val="001489"/>
                </a:solidFill>
              </a:rPr>
              <a:t>  			 </a:t>
            </a:r>
            <a:endParaRPr lang="en-GB" sz="1100" dirty="0">
              <a:solidFill>
                <a:srgbClr val="001489"/>
              </a:solidFill>
            </a:endParaRPr>
          </a:p>
        </p:txBody>
      </p:sp>
    </p:spTree>
    <p:extLst>
      <p:ext uri="{BB962C8B-B14F-4D97-AF65-F5344CB8AC3E}">
        <p14:creationId xmlns:p14="http://schemas.microsoft.com/office/powerpoint/2010/main" val="14702053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10343" y="1135857"/>
            <a:ext cx="11571315" cy="3725078"/>
          </a:xfrm>
        </p:spPr>
        <p:txBody>
          <a:bodyPr/>
          <a:lstStyle>
            <a:lvl1pPr marL="0" indent="0">
              <a:buNone/>
              <a:defRPr sz="1800">
                <a:solidFill>
                  <a:srgbClr val="001489"/>
                </a:solidFill>
                <a:latin typeface="Lucida Sans Unicode" panose="020B0602030504020204" pitchFamily="34" charset="0"/>
                <a:cs typeface="Lucida Sans Unicode" panose="020B0602030504020204" pitchFamily="34" charset="0"/>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11 October 2021</a:t>
            </a:fld>
            <a:endParaRPr lang="en-GB" sz="1100" dirty="0"/>
          </a:p>
        </p:txBody>
      </p:sp>
      <p:sp>
        <p:nvSpPr>
          <p:cNvPr id="8"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9" name="Title 10"/>
          <p:cNvSpPr>
            <a:spLocks noGrp="1"/>
          </p:cNvSpPr>
          <p:nvPr>
            <p:ph type="title"/>
          </p:nvPr>
        </p:nvSpPr>
        <p:spPr>
          <a:xfrm>
            <a:off x="322799" y="234001"/>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498909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883" y="1144801"/>
            <a:ext cx="5753117" cy="5184563"/>
          </a:xfrm>
        </p:spPr>
        <p:txBody>
          <a:bodyPr/>
          <a:lstStyle>
            <a:lvl1pPr>
              <a:buClr>
                <a:srgbClr val="C00000"/>
              </a:buClr>
              <a:defRPr>
                <a:solidFill>
                  <a:srgbClr val="001489"/>
                </a:solidFill>
                <a:latin typeface="Lucida Sans Unicode" panose="020B0602030504020204" pitchFamily="34" charset="0"/>
                <a:cs typeface="Lucida Sans Unicode" panose="020B0602030504020204" pitchFamily="34" charset="0"/>
              </a:defRPr>
            </a:lvl1pPr>
            <a:lvl2pPr>
              <a:buClr>
                <a:srgbClr val="C00000"/>
              </a:buClr>
              <a:defRPr>
                <a:solidFill>
                  <a:srgbClr val="001489"/>
                </a:solidFill>
                <a:latin typeface="Lucida Sans Unicode" panose="020B0602030504020204" pitchFamily="34" charset="0"/>
                <a:cs typeface="Lucida Sans Unicode" panose="020B0602030504020204" pitchFamily="34" charset="0"/>
              </a:defRPr>
            </a:lvl2pPr>
            <a:lvl3pPr>
              <a:buClr>
                <a:srgbClr val="C00000"/>
              </a:buClr>
              <a:defRPr>
                <a:solidFill>
                  <a:srgbClr val="001489"/>
                </a:solidFill>
                <a:latin typeface="Lucida Sans Unicode" panose="020B0602030504020204" pitchFamily="34" charset="0"/>
                <a:cs typeface="Lucida Sans Unicode" panose="020B0602030504020204" pitchFamily="34" charset="0"/>
              </a:defRPr>
            </a:lvl3pPr>
            <a:lvl4pPr>
              <a:buClr>
                <a:srgbClr val="C00000"/>
              </a:buClr>
              <a:defRPr>
                <a:solidFill>
                  <a:srgbClr val="001489"/>
                </a:solidFill>
                <a:latin typeface="Lucida Sans Unicode" panose="020B0602030504020204" pitchFamily="34" charset="0"/>
                <a:cs typeface="Lucida Sans Unicode" panose="020B0602030504020204" pitchFamily="34" charset="0"/>
              </a:defRPr>
            </a:lvl4pPr>
            <a:lvl5pPr>
              <a:buClr>
                <a:srgbClr val="C00000"/>
              </a:buClr>
              <a:defRPr>
                <a:solidFill>
                  <a:srgbClr val="001489"/>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096000" y="1144801"/>
            <a:ext cx="5791200" cy="5177419"/>
          </a:xfrm>
        </p:spPr>
        <p:txBody>
          <a:bodyPr/>
          <a:lstStyle>
            <a:lvl1pPr>
              <a:buClr>
                <a:srgbClr val="C00000"/>
              </a:buClr>
              <a:defRPr>
                <a:solidFill>
                  <a:srgbClr val="0737A0"/>
                </a:solidFill>
                <a:latin typeface="Lucida Sans Unicode" panose="020B0602030504020204" pitchFamily="34" charset="0"/>
                <a:cs typeface="Lucida Sans Unicode" panose="020B0602030504020204" pitchFamily="34" charset="0"/>
              </a:defRPr>
            </a:lvl1pPr>
            <a:lvl2pPr>
              <a:buClr>
                <a:srgbClr val="C00000"/>
              </a:buClr>
              <a:defRPr>
                <a:solidFill>
                  <a:srgbClr val="0737A0"/>
                </a:solidFill>
                <a:latin typeface="Lucida Sans Unicode" panose="020B0602030504020204" pitchFamily="34" charset="0"/>
                <a:cs typeface="Lucida Sans Unicode" panose="020B0602030504020204" pitchFamily="34" charset="0"/>
              </a:defRPr>
            </a:lvl2pPr>
            <a:lvl3pPr>
              <a:buClr>
                <a:srgbClr val="C00000"/>
              </a:buClr>
              <a:defRPr>
                <a:solidFill>
                  <a:srgbClr val="0737A0"/>
                </a:solidFill>
                <a:latin typeface="Lucida Sans Unicode" panose="020B0602030504020204" pitchFamily="34" charset="0"/>
                <a:cs typeface="Lucida Sans Unicode" panose="020B0602030504020204" pitchFamily="34" charset="0"/>
              </a:defRPr>
            </a:lvl3pPr>
            <a:lvl4pPr>
              <a:buClr>
                <a:srgbClr val="C00000"/>
              </a:buClr>
              <a:defRPr>
                <a:solidFill>
                  <a:srgbClr val="0737A0"/>
                </a:solidFill>
                <a:latin typeface="Lucida Sans Unicode" panose="020B0602030504020204" pitchFamily="34" charset="0"/>
                <a:cs typeface="Lucida Sans Unicode" panose="020B0602030504020204" pitchFamily="34" charset="0"/>
              </a:defRPr>
            </a:lvl4pPr>
            <a:lvl5pPr>
              <a:buClr>
                <a:srgbClr val="C00000"/>
              </a:buClr>
              <a:defRPr>
                <a:solidFill>
                  <a:srgbClr val="0737A0"/>
                </a:solidFill>
                <a:latin typeface="Lucida Sans Unicode" panose="020B0602030504020204" pitchFamily="34" charset="0"/>
                <a:cs typeface="Lucida Sans Unicode" panose="020B060203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8" name="Date Placeholder 3"/>
          <p:cNvSpPr txBox="1">
            <a:spLocks/>
          </p:cNvSpPr>
          <p:nvPr userDrawn="1"/>
        </p:nvSpPr>
        <p:spPr>
          <a:xfrm>
            <a:off x="315886" y="6424613"/>
            <a:ext cx="197575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z="1100" smtClean="0"/>
              <a:pPr/>
              <a:t>11 October 2021</a:t>
            </a:fld>
            <a:endParaRPr lang="en-GB" sz="1100" dirty="0"/>
          </a:p>
        </p:txBody>
      </p:sp>
      <p:sp>
        <p:nvSpPr>
          <p:cNvPr id="9" name="Date Placeholder 3"/>
          <p:cNvSpPr txBox="1">
            <a:spLocks/>
          </p:cNvSpPr>
          <p:nvPr userDrawn="1"/>
        </p:nvSpPr>
        <p:spPr>
          <a:xfrm>
            <a:off x="11220451" y="6406356"/>
            <a:ext cx="8470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z="1100" smtClean="0"/>
              <a:t>‹#›</a:t>
            </a:fld>
            <a:endParaRPr lang="en-GB" sz="1100" dirty="0"/>
          </a:p>
        </p:txBody>
      </p:sp>
      <p:sp>
        <p:nvSpPr>
          <p:cNvPr id="11" name="Title 10"/>
          <p:cNvSpPr>
            <a:spLocks noGrp="1"/>
          </p:cNvSpPr>
          <p:nvPr>
            <p:ph type="title"/>
          </p:nvPr>
        </p:nvSpPr>
        <p:spPr>
          <a:xfrm>
            <a:off x="322799" y="234001"/>
            <a:ext cx="11545351"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a:t>Click to edit Master title style</a:t>
            </a:r>
            <a:endParaRPr lang="en-GB" dirty="0"/>
          </a:p>
        </p:txBody>
      </p:sp>
    </p:spTree>
    <p:extLst>
      <p:ext uri="{BB962C8B-B14F-4D97-AF65-F5344CB8AC3E}">
        <p14:creationId xmlns:p14="http://schemas.microsoft.com/office/powerpoint/2010/main" val="30042197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10" Type="http://schemas.openxmlformats.org/officeDocument/2006/relationships/image" Target="../media/image4.png"/><Relationship Id="rId4" Type="http://schemas.openxmlformats.org/officeDocument/2006/relationships/slideLayout" Target="../slideLayouts/slideLayout9.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hyperlink" Target="mailto:lars.rickard.stroem@cern.ch" TargetMode="External"/><Relationship Id="rId5" Type="http://schemas.openxmlformats.org/officeDocument/2006/relationships/slideLayout" Target="../slideLayouts/slideLayout18.xml"/><Relationship Id="rId10" Type="http://schemas.openxmlformats.org/officeDocument/2006/relationships/image" Target="../media/image3.png"/><Relationship Id="rId4" Type="http://schemas.openxmlformats.org/officeDocument/2006/relationships/slideLayout" Target="../slideLayouts/slideLayout17.xml"/><Relationship Id="rId9"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image" Target="../media/image8.emf"/><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6.xml"/><Relationship Id="rId7" Type="http://schemas.openxmlformats.org/officeDocument/2006/relationships/image" Target="../media/image12.png"/><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image" Target="../media/image11.jpeg"/><Relationship Id="rId5" Type="http://schemas.openxmlformats.org/officeDocument/2006/relationships/theme" Target="../theme/theme6.xml"/><Relationship Id="rId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i="0" dirty="0">
              <a:solidFill>
                <a:schemeClr val="bg1"/>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2870043"/>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r>
              <a:rPr lang="en-US"/>
              <a:t>CERN-KEK committee 2.11.2020</a:t>
            </a:r>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r>
              <a:rPr lang="en-US"/>
              <a:t>September 2020</a:t>
            </a:r>
            <a:endParaRPr lang="en-US" dirty="0"/>
          </a:p>
        </p:txBody>
      </p:sp>
    </p:spTree>
    <p:extLst>
      <p:ext uri="{BB962C8B-B14F-4D97-AF65-F5344CB8AC3E}">
        <p14:creationId xmlns:p14="http://schemas.microsoft.com/office/powerpoint/2010/main" val="1717226057"/>
      </p:ext>
    </p:extLst>
  </p:cSld>
  <p:clrMap bg1="lt1" tx1="dk1" bg2="lt2" tx2="dk2" accent1="accent1" accent2="accent2" accent3="accent3" accent4="accent4" accent5="accent5" accent6="accent6" hlink="hlink" folHlink="folHlink"/>
  <p:sldLayoutIdLst>
    <p:sldLayoutId id="2147483683" r:id="rId1"/>
    <p:sldLayoutId id="2147483693" r:id="rId2"/>
    <p:sldLayoutId id="2147483696" r:id="rId3"/>
  </p:sldLayoutIdLst>
  <p:hf sldNum="0" hdr="0" dt="0"/>
  <p:txStyles>
    <p:titleStyle>
      <a:lvl1pPr algn="ctr" defTabSz="685800" rtl="0" eaLnBrk="1" latinLnBrk="0" hangingPunct="1">
        <a:lnSpc>
          <a:spcPct val="90000"/>
        </a:lnSpc>
        <a:spcBef>
          <a:spcPct val="0"/>
        </a:spcBef>
        <a:buNone/>
        <a:defRPr sz="45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r>
              <a:rPr lang="en-US" dirty="0"/>
              <a:t>CERN-KEK committee 7.10.2021</a:t>
            </a:r>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209020" y="234946"/>
            <a:ext cx="721946" cy="721946"/>
          </a:xfrm>
          <a:prstGeom prst="rect">
            <a:avLst/>
          </a:prstGeom>
        </p:spPr>
      </p:pic>
    </p:spTree>
    <p:extLst>
      <p:ext uri="{BB962C8B-B14F-4D97-AF65-F5344CB8AC3E}">
        <p14:creationId xmlns:p14="http://schemas.microsoft.com/office/powerpoint/2010/main" val="1737518944"/>
      </p:ext>
    </p:extLst>
  </p:cSld>
  <p:clrMap bg1="lt1" tx1="dk1" bg2="lt2" tx2="dk2" accent1="accent1" accent2="accent2" accent3="accent3" accent4="accent4" accent5="accent5" accent6="accent6" hlink="hlink" folHlink="folHlink"/>
  <p:sldLayoutIdLst>
    <p:sldLayoutId id="2147483694" r:id="rId1"/>
    <p:sldLayoutId id="2147483714" r:id="rId2"/>
  </p:sldLayoutIdLst>
  <p:hf sldNum="0" hdr="0" dt="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1823" y="1786898"/>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3291849"/>
            <a:ext cx="10515600" cy="28851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11237428" y="6356350"/>
            <a:ext cx="954577"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pic>
        <p:nvPicPr>
          <p:cNvPr id="4" name="Picture 3"/>
          <p:cNvPicPr>
            <a:picLocks noChangeAspect="1"/>
          </p:cNvPicPr>
          <p:nvPr userDrawn="1"/>
        </p:nvPicPr>
        <p:blipFill rotWithShape="1">
          <a:blip r:embed="rId10"/>
          <a:srcRect/>
          <a:stretch/>
        </p:blipFill>
        <p:spPr>
          <a:xfrm>
            <a:off x="1710815" y="2730588"/>
            <a:ext cx="6356860" cy="1396825"/>
          </a:xfrm>
          <a:prstGeom prst="rect">
            <a:avLst/>
          </a:prstGeom>
        </p:spPr>
      </p:pic>
    </p:spTree>
    <p:extLst>
      <p:ext uri="{BB962C8B-B14F-4D97-AF65-F5344CB8AC3E}">
        <p14:creationId xmlns:p14="http://schemas.microsoft.com/office/powerpoint/2010/main" val="1508655888"/>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Lst>
  <p:hf sldNum="0" hd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1787" y="6580774"/>
            <a:ext cx="12195573" cy="279661"/>
          </a:xfrm>
          <a:prstGeom prst="rect">
            <a:avLst/>
          </a:prstGeom>
          <a:solidFill>
            <a:srgbClr val="0053A1"/>
          </a:solidFill>
          <a:ln w="12700">
            <a:miter lim="400000"/>
          </a:ln>
          <a:effectLst>
            <a:outerShdw blurRad="50800" dist="25400" dir="5400000" rotWithShape="0">
              <a:srgbClr val="000000">
                <a:alpha val="50000"/>
              </a:srgbClr>
            </a:outerShdw>
          </a:effectLst>
        </p:spPr>
        <p:txBody>
          <a:bodyPr lIns="35719" tIns="35719" rIns="35719" bIns="35719" anchor="ctr"/>
          <a:lstStyle/>
          <a:p>
            <a:pPr algn="ctr">
              <a:defRPr sz="5600">
                <a:solidFill>
                  <a:srgbClr val="FFFFFF"/>
                </a:solidFill>
                <a:effectLst>
                  <a:outerShdw blurRad="38100" dist="12700" dir="5400000" rotWithShape="0">
                    <a:srgbClr val="000000">
                      <a:alpha val="50000"/>
                    </a:srgbClr>
                  </a:outerShdw>
                </a:effectLst>
                <a:latin typeface="+mn-lt"/>
                <a:ea typeface="+mn-ea"/>
                <a:cs typeface="+mn-cs"/>
                <a:sym typeface="Gill Sans"/>
              </a:defRPr>
            </a:pPr>
            <a:endParaRPr sz="2800"/>
          </a:p>
        </p:txBody>
      </p:sp>
      <p:pic>
        <p:nvPicPr>
          <p:cNvPr id="3" name="LogoBadge-01.jpg" descr="LogoBadge-01.jpg"/>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11147516" y="261275"/>
            <a:ext cx="784638" cy="784638"/>
          </a:xfrm>
          <a:prstGeom prst="rect">
            <a:avLst/>
          </a:prstGeom>
          <a:ln w="12700">
            <a:miter lim="400000"/>
          </a:ln>
        </p:spPr>
      </p:pic>
      <p:pic>
        <p:nvPicPr>
          <p:cNvPr id="4" name="CLIC-Logo-Color-72.png" descr="CLIC-Logo-Color-72.png"/>
          <p:cNvPicPr>
            <a:picLocks noChangeAspect="1"/>
          </p:cNvPicPr>
          <p:nvPr/>
        </p:nvPicPr>
        <p:blipFill>
          <a:blip r:embed="rId10">
            <a:extLst/>
          </a:blip>
          <a:stretch>
            <a:fillRect/>
          </a:stretch>
        </p:blipFill>
        <p:spPr>
          <a:xfrm>
            <a:off x="9893594" y="60056"/>
            <a:ext cx="1189776" cy="1189776"/>
          </a:xfrm>
          <a:prstGeom prst="rect">
            <a:avLst/>
          </a:prstGeom>
          <a:ln w="12700">
            <a:miter lim="400000"/>
          </a:ln>
        </p:spPr>
      </p:pic>
      <p:sp>
        <p:nvSpPr>
          <p:cNvPr id="5" name="Slide Number"/>
          <p:cNvSpPr>
            <a:spLocks noGrp="1"/>
          </p:cNvSpPr>
          <p:nvPr>
            <p:ph type="sldNum" sz="quarter" idx="2"/>
          </p:nvPr>
        </p:nvSpPr>
        <p:spPr>
          <a:xfrm>
            <a:off x="11870884" y="6580110"/>
            <a:ext cx="336631" cy="336630"/>
          </a:xfrm>
          <a:prstGeom prst="rect">
            <a:avLst/>
          </a:prstGeom>
          <a:ln w="12700">
            <a:miter lim="400000"/>
          </a:ln>
        </p:spPr>
        <p:txBody>
          <a:bodyPr wrap="none" lIns="71437" tIns="71437" rIns="71437" bIns="71437">
            <a:spAutoFit/>
          </a:bodyPr>
          <a:lstStyle>
            <a:lvl1pPr algn="ctr">
              <a:defRPr sz="1250">
                <a:solidFill>
                  <a:srgbClr val="FFFFFF"/>
                </a:solidFill>
              </a:defRPr>
            </a:lvl1pPr>
          </a:lstStyle>
          <a:p>
            <a:fld id="{86CB4B4D-7CA3-9044-876B-883B54F8677D}" type="slidenum">
              <a:t>‹#›</a:t>
            </a:fld>
            <a:endParaRPr/>
          </a:p>
        </p:txBody>
      </p:sp>
      <p:sp>
        <p:nvSpPr>
          <p:cNvPr id="6" name="Title Text"/>
          <p:cNvSpPr>
            <a:spLocks noGrp="1"/>
          </p:cNvSpPr>
          <p:nvPr>
            <p:ph type="title"/>
          </p:nvPr>
        </p:nvSpPr>
        <p:spPr>
          <a:xfrm>
            <a:off x="2416969" y="2319001"/>
            <a:ext cx="7358063" cy="94999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p>
            <a:r>
              <a:t>Title Text</a:t>
            </a:r>
          </a:p>
        </p:txBody>
      </p:sp>
      <p:sp>
        <p:nvSpPr>
          <p:cNvPr id="7" name="Spåtind 2020 / Rickard Ström lars.rickard.stroem@cern.ch"/>
          <p:cNvSpPr txBox="1"/>
          <p:nvPr/>
        </p:nvSpPr>
        <p:spPr>
          <a:xfrm>
            <a:off x="4884132" y="6584508"/>
            <a:ext cx="2423741" cy="2721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lgn="ctr">
              <a:defRPr sz="2600">
                <a:solidFill>
                  <a:srgbClr val="FFFFFF"/>
                </a:solidFill>
              </a:defRPr>
            </a:pPr>
            <a:r>
              <a:rPr lang="en-US" sz="1300" dirty="0"/>
              <a:t>PM October 2021</a:t>
            </a:r>
            <a:r>
              <a:rPr sz="1300" dirty="0"/>
              <a:t>/ </a:t>
            </a:r>
            <a:r>
              <a:rPr lang="en-US" sz="1300" dirty="0"/>
              <a:t>Steinar Stapnes</a:t>
            </a:r>
            <a:endParaRPr sz="1300" dirty="0">
              <a:hlinkClick r:id="rId11"/>
            </a:endParaRPr>
          </a:p>
        </p:txBody>
      </p:sp>
      <p:sp>
        <p:nvSpPr>
          <p:cNvPr id="8" name="Body Level One…"/>
          <p:cNvSpPr>
            <a:spLocks noGrp="1"/>
          </p:cNvSpPr>
          <p:nvPr>
            <p:ph type="body" idx="1"/>
          </p:nvPr>
        </p:nvSpPr>
        <p:spPr>
          <a:xfrm>
            <a:off x="904438" y="1568469"/>
            <a:ext cx="10383124" cy="448974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71437" tIns="71437" rIns="71437" bIns="71437" anchor="ctr"/>
          <a:lstStyle>
            <a:lvl2pPr marL="1117600" indent="-355600">
              <a:buSzPct val="100000"/>
              <a:defRPr sz="4000"/>
            </a:lvl2pPr>
            <a:lvl3pPr marL="1574800" indent="-368300">
              <a:buSzPct val="100000"/>
              <a:defRPr sz="3200"/>
            </a:lvl3pPr>
            <a:lvl4pPr marL="2006600" indent="-355600">
              <a:buSzPct val="100000"/>
              <a:defRPr sz="2500"/>
            </a:lvl4pPr>
            <a:lvl5pPr marL="2451100" indent="-355600">
              <a:buSzPct val="100000"/>
              <a:defRPr sz="2200"/>
            </a:lvl5pPr>
          </a:lstStyle>
          <a:p>
            <a:r>
              <a:t>Body Level One</a:t>
            </a:r>
          </a:p>
          <a:p>
            <a:pPr lvl="1"/>
            <a:r>
              <a:t>Body Level Two</a:t>
            </a:r>
          </a:p>
          <a:p>
            <a:pPr lvl="2"/>
            <a:r>
              <a:t>Body Level Three</a:t>
            </a:r>
          </a:p>
          <a:p>
            <a:pPr lvl="3"/>
            <a:r>
              <a:t>Body Level Four</a:t>
            </a:r>
          </a:p>
          <a:p>
            <a:pPr lvl="4"/>
            <a:r>
              <a:t>Body Level Five</a:t>
            </a:r>
          </a:p>
        </p:txBody>
      </p:sp>
    </p:spTree>
    <p:extLst>
      <p:ext uri="{BB962C8B-B14F-4D97-AF65-F5344CB8AC3E}">
        <p14:creationId xmlns:p14="http://schemas.microsoft.com/office/powerpoint/2010/main" val="1093783913"/>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Lst>
  <p:transition spd="med"/>
  <p:txStyles>
    <p:titleStyle>
      <a:lvl1pPr marL="0" marR="0" indent="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1pPr>
      <a:lvl2pPr marL="0" marR="0" indent="1143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2pPr>
      <a:lvl3pPr marL="0" marR="0" indent="2286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3pPr>
      <a:lvl4pPr marL="0" marR="0" indent="3429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4pPr>
      <a:lvl5pPr marL="0" marR="0" indent="4572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5pPr>
      <a:lvl6pPr marL="0" marR="0" indent="5715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6pPr>
      <a:lvl7pPr marL="0" marR="0" indent="6858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7pPr>
      <a:lvl8pPr marL="0" marR="0" indent="8001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8pPr>
      <a:lvl9pPr marL="0" marR="0" indent="914400" algn="ctr" defTabSz="410766" latinLnBrk="0">
        <a:lnSpc>
          <a:spcPct val="100000"/>
        </a:lnSpc>
        <a:spcBef>
          <a:spcPts val="0"/>
        </a:spcBef>
        <a:spcAft>
          <a:spcPts val="0"/>
        </a:spcAft>
        <a:buClrTx/>
        <a:buSzTx/>
        <a:buFontTx/>
        <a:buNone/>
        <a:tabLst/>
        <a:defRPr sz="4250" b="0" i="0" u="none" strike="noStrike" cap="none" spc="0" baseline="0">
          <a:solidFill>
            <a:srgbClr val="000000"/>
          </a:solidFill>
          <a:uFillTx/>
          <a:latin typeface="Avenir Book"/>
          <a:ea typeface="Avenir Book"/>
          <a:cs typeface="Avenir Book"/>
          <a:sym typeface="Avenir Book"/>
        </a:defRPr>
      </a:lvl9pPr>
    </p:titleStyle>
    <p:bodyStyle>
      <a:lvl1pPr marL="336550" marR="0" indent="-177800" algn="l" defTabSz="410766" latinLnBrk="0">
        <a:lnSpc>
          <a:spcPct val="100000"/>
        </a:lnSpc>
        <a:spcBef>
          <a:spcPts val="1650"/>
        </a:spcBef>
        <a:spcAft>
          <a:spcPts val="0"/>
        </a:spcAft>
        <a:buClrTx/>
        <a:buSzPct val="100000"/>
        <a:buFontTx/>
        <a:buChar char="•"/>
        <a:tabLst/>
        <a:defRPr sz="2600" b="0" i="0" u="none" strike="noStrike" cap="none" spc="0" baseline="0">
          <a:solidFill>
            <a:srgbClr val="000000"/>
          </a:solidFill>
          <a:uFillTx/>
          <a:latin typeface="Avenir Book"/>
          <a:ea typeface="Avenir Book"/>
          <a:cs typeface="Avenir Book"/>
          <a:sym typeface="Avenir Book"/>
        </a:defRPr>
      </a:lvl1pPr>
      <a:lvl2pPr marL="7720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2pPr>
      <a:lvl3pPr marL="9942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3pPr>
      <a:lvl4pPr marL="121652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4pPr>
      <a:lvl5pPr marL="14387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5pPr>
      <a:lvl6pPr marL="16165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6pPr>
      <a:lvl7pPr marL="17943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7pPr>
      <a:lvl8pPr marL="19721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8pPr>
      <a:lvl9pPr marL="2149976" marR="0" indent="-391026" algn="l" defTabSz="410766" latinLnBrk="0">
        <a:lnSpc>
          <a:spcPct val="100000"/>
        </a:lnSpc>
        <a:spcBef>
          <a:spcPts val="1650"/>
        </a:spcBef>
        <a:spcAft>
          <a:spcPts val="0"/>
        </a:spcAft>
        <a:buClrTx/>
        <a:buSzPct val="171000"/>
        <a:buFontTx/>
        <a:buChar char="•"/>
        <a:tabLst/>
        <a:defRPr sz="2600" b="0" i="0" u="none" strike="noStrike" cap="none" spc="0" baseline="0">
          <a:solidFill>
            <a:srgbClr val="000000"/>
          </a:solidFill>
          <a:uFillTx/>
          <a:latin typeface="Avenir Book"/>
          <a:ea typeface="Avenir Book"/>
          <a:cs typeface="Avenir Book"/>
          <a:sym typeface="Avenir Book"/>
        </a:defRPr>
      </a:lvl9pPr>
    </p:bodyStyle>
    <p:otherStyle>
      <a:lvl1pPr marL="0" marR="0" indent="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1pPr>
      <a:lvl2pPr marL="0" marR="0" indent="1143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2pPr>
      <a:lvl3pPr marL="0" marR="0" indent="2286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3pPr>
      <a:lvl4pPr marL="0" marR="0" indent="3429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4pPr>
      <a:lvl5pPr marL="0" marR="0" indent="4572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5pPr>
      <a:lvl6pPr marL="0" marR="0" indent="5715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6pPr>
      <a:lvl7pPr marL="0" marR="0" indent="6858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7pPr>
      <a:lvl8pPr marL="0" marR="0" indent="8001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8pPr>
      <a:lvl9pPr marL="0" marR="0" indent="914400" algn="ctr" defTabSz="410766" latinLnBrk="0">
        <a:lnSpc>
          <a:spcPct val="100000"/>
        </a:lnSpc>
        <a:spcBef>
          <a:spcPts val="0"/>
        </a:spcBef>
        <a:spcAft>
          <a:spcPts val="0"/>
        </a:spcAft>
        <a:buClrTx/>
        <a:buSzTx/>
        <a:buFontTx/>
        <a:buNone/>
        <a:tabLst/>
        <a:defRPr sz="1250" b="0" i="0" u="none" strike="noStrike" cap="none" spc="0" baseline="0">
          <a:solidFill>
            <a:schemeClr val="tx1"/>
          </a:solidFill>
          <a:uFillTx/>
          <a:latin typeface="+mn-lt"/>
          <a:ea typeface="+mn-ea"/>
          <a:cs typeface="+mn-cs"/>
          <a:sym typeface="Avenir Book"/>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9" name="Picture 10">
            <a:extLst>
              <a:ext uri="{FF2B5EF4-FFF2-40B4-BE49-F238E27FC236}">
                <a16:creationId xmlns:a16="http://schemas.microsoft.com/office/drawing/2014/main" id="{E670347F-8862-4E07-B94B-DA052D0182EF}"/>
              </a:ext>
            </a:extLst>
          </p:cNvPr>
          <p:cNvPicPr>
            <a:picLocks noChangeAspect="1"/>
          </p:cNvPicPr>
          <p:nvPr userDrawn="1"/>
        </p:nvPicPr>
        <p:blipFill>
          <a:blip r:embed="rId15">
            <a:extLst>
              <a:ext uri="{28A0092B-C50C-407E-A947-70E740481C1C}">
                <a14:useLocalDpi xmlns:a14="http://schemas.microsoft.com/office/drawing/2010/main"/>
              </a:ext>
            </a:extLst>
          </a:blip>
          <a:srcRect/>
          <a:stretch>
            <a:fillRect/>
          </a:stretch>
        </p:blipFill>
        <p:spPr bwMode="auto">
          <a:xfrm>
            <a:off x="0" y="-27384"/>
            <a:ext cx="12192000"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Espace réservé du texte 29">
            <a:extLst>
              <a:ext uri="{FF2B5EF4-FFF2-40B4-BE49-F238E27FC236}">
                <a16:creationId xmlns:a16="http://schemas.microsoft.com/office/drawing/2014/main" id="{001AD3EE-70A4-4B57-8BF1-E43E1BA55993}"/>
              </a:ext>
            </a:extLst>
          </p:cNvPr>
          <p:cNvSpPr>
            <a:spLocks noGrp="1"/>
          </p:cNvSpPr>
          <p:nvPr>
            <p:ph type="body" idx="1"/>
          </p:nvPr>
        </p:nvSpPr>
        <p:spPr bwMode="auto">
          <a:xfrm>
            <a:off x="609601" y="1325563"/>
            <a:ext cx="10968567" cy="466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en-US" dirty="0"/>
              <a:t>Cliquez pour modifier les styles du texte du masque</a:t>
            </a:r>
          </a:p>
          <a:p>
            <a:pPr lvl="1"/>
            <a:r>
              <a:rPr lang="fr-CH" altLang="en-US" dirty="0"/>
              <a:t>Deuxième niveau</a:t>
            </a:r>
          </a:p>
          <a:p>
            <a:pPr lvl="2"/>
            <a:r>
              <a:rPr lang="fr-CH" altLang="en-US" dirty="0"/>
              <a:t>Troisième niveau</a:t>
            </a:r>
          </a:p>
          <a:p>
            <a:pPr lvl="3"/>
            <a:r>
              <a:rPr lang="fr-CH" altLang="en-US" dirty="0"/>
              <a:t>Quatrième niveau</a:t>
            </a:r>
          </a:p>
          <a:p>
            <a:pPr lvl="4"/>
            <a:r>
              <a:rPr lang="fr-CH" altLang="en-US" dirty="0"/>
              <a:t>Cinquième niveau</a:t>
            </a:r>
            <a:endParaRPr lang="en-US" altLang="en-US" dirty="0"/>
          </a:p>
        </p:txBody>
      </p:sp>
      <p:sp>
        <p:nvSpPr>
          <p:cNvPr id="2" name="Date Placeholder 1">
            <a:extLst>
              <a:ext uri="{FF2B5EF4-FFF2-40B4-BE49-F238E27FC236}">
                <a16:creationId xmlns:a16="http://schemas.microsoft.com/office/drawing/2014/main" id="{07D6AF68-DCC6-42F3-AE75-78D4E4F8912F}"/>
              </a:ext>
            </a:extLst>
          </p:cNvPr>
          <p:cNvSpPr>
            <a:spLocks noGrp="1"/>
          </p:cNvSpPr>
          <p:nvPr>
            <p:ph type="dt" sz="half" idx="2"/>
          </p:nvPr>
        </p:nvSpPr>
        <p:spPr>
          <a:xfrm>
            <a:off x="9376833" y="6500814"/>
            <a:ext cx="1416051" cy="35877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ea typeface="Droid Sans Fallback" charset="0"/>
              </a:defRPr>
            </a:lvl1pPr>
          </a:lstStyle>
          <a:p>
            <a:pPr>
              <a:defRPr/>
            </a:pPr>
            <a:endParaRPr lang="en-US" altLang="en-US"/>
          </a:p>
        </p:txBody>
      </p:sp>
      <p:sp>
        <p:nvSpPr>
          <p:cNvPr id="4" name="Slide Number Placeholder 3">
            <a:extLst>
              <a:ext uri="{FF2B5EF4-FFF2-40B4-BE49-F238E27FC236}">
                <a16:creationId xmlns:a16="http://schemas.microsoft.com/office/drawing/2014/main" id="{469F91CE-EF98-436B-B1A1-A64471410A1A}"/>
              </a:ext>
            </a:extLst>
          </p:cNvPr>
          <p:cNvSpPr>
            <a:spLocks noGrp="1"/>
          </p:cNvSpPr>
          <p:nvPr>
            <p:ph type="sldNum" sz="quarter" idx="4"/>
          </p:nvPr>
        </p:nvSpPr>
        <p:spPr>
          <a:xfrm>
            <a:off x="10913533" y="6494464"/>
            <a:ext cx="668867" cy="365125"/>
          </a:xfrm>
          <a:prstGeom prst="rect">
            <a:avLst/>
          </a:prstGeom>
        </p:spPr>
        <p:txBody>
          <a:bodyPr vert="horz" wrap="square" lIns="91440" tIns="45720" rIns="91440" bIns="45720" numCol="1" anchor="ctr" anchorCtr="0" compatLnSpc="1">
            <a:prstTxWarp prst="textNoShape">
              <a:avLst/>
            </a:prstTxWarp>
          </a:bodyPr>
          <a:lstStyle>
            <a:lvl1pPr algn="r" defTabSz="914400" eaLnBrk="1" hangingPunct="1">
              <a:defRPr sz="800">
                <a:solidFill>
                  <a:srgbClr val="0055A0"/>
                </a:solidFill>
              </a:defRPr>
            </a:lvl1pPr>
          </a:lstStyle>
          <a:p>
            <a:pPr>
              <a:defRPr/>
            </a:pPr>
            <a:fld id="{08A5172A-EE10-4025-82AD-CE3C8BAD5DB6}" type="slidenum">
              <a:rPr lang="en-US" altLang="en-US"/>
              <a:pPr>
                <a:defRPr/>
              </a:pPr>
              <a:t>‹#›</a:t>
            </a:fld>
            <a:endParaRPr lang="en-US" altLang="en-US"/>
          </a:p>
        </p:txBody>
      </p:sp>
      <p:sp>
        <p:nvSpPr>
          <p:cNvPr id="1030" name="Espace réservé du titre 8">
            <a:extLst>
              <a:ext uri="{FF2B5EF4-FFF2-40B4-BE49-F238E27FC236}">
                <a16:creationId xmlns:a16="http://schemas.microsoft.com/office/drawing/2014/main" id="{38955676-60A9-406E-9049-2A44EA337D32}"/>
              </a:ext>
            </a:extLst>
          </p:cNvPr>
          <p:cNvSpPr>
            <a:spLocks noGrp="1"/>
          </p:cNvSpPr>
          <p:nvPr>
            <p:ph type="title"/>
          </p:nvPr>
        </p:nvSpPr>
        <p:spPr bwMode="auto">
          <a:xfrm>
            <a:off x="1059089" y="-27384"/>
            <a:ext cx="10077471" cy="77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fr-CH" altLang="en-US" dirty="0"/>
              <a:t>Cliquez et modifiez le titre</a:t>
            </a:r>
            <a:endParaRPr lang="en-US" altLang="en-US" dirty="0"/>
          </a:p>
        </p:txBody>
      </p:sp>
    </p:spTree>
    <p:extLst>
      <p:ext uri="{BB962C8B-B14F-4D97-AF65-F5344CB8AC3E}">
        <p14:creationId xmlns:p14="http://schemas.microsoft.com/office/powerpoint/2010/main" val="313022546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41" r:id="rId13"/>
  </p:sldLayoutIdLst>
  <p:hf hdr="0" ftr="0" dt="0"/>
  <p:txStyles>
    <p:title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493713" indent="-457200" algn="l" rtl="0" eaLnBrk="0" fontAlgn="base" hangingPunct="0">
        <a:spcBef>
          <a:spcPct val="20000"/>
        </a:spcBef>
        <a:spcAft>
          <a:spcPct val="0"/>
        </a:spcAft>
        <a:buClr>
          <a:schemeClr val="tx1"/>
        </a:buClr>
        <a:buSzPct val="80000"/>
        <a:buFont typeface="Arial" panose="020B0604020202020204" pitchFamily="34" charset="0"/>
        <a:buChar char="•"/>
        <a:defRPr sz="2800" kern="1200">
          <a:solidFill>
            <a:schemeClr val="tx1"/>
          </a:solidFill>
          <a:latin typeface="+mn-lt"/>
          <a:ea typeface="+mn-ea"/>
          <a:cs typeface="+mn-cs"/>
        </a:defRPr>
      </a:lvl1pPr>
      <a:lvl2pPr marL="904875" indent="-457200" algn="l" rtl="0" eaLnBrk="0" fontAlgn="base" hangingPunct="0">
        <a:spcBef>
          <a:spcPct val="20000"/>
        </a:spcBef>
        <a:spcAft>
          <a:spcPct val="0"/>
        </a:spcAft>
        <a:buClr>
          <a:schemeClr val="tx1"/>
        </a:buClr>
        <a:buSzPct val="90000"/>
        <a:buFont typeface="Arial" panose="020B0604020202020204" pitchFamily="34" charset="0"/>
        <a:buChar char="•"/>
        <a:defRPr sz="2600" kern="1200">
          <a:solidFill>
            <a:schemeClr val="tx1"/>
          </a:solidFill>
          <a:latin typeface="+mn-lt"/>
          <a:ea typeface="+mn-ea"/>
          <a:cs typeface="+mn-cs"/>
        </a:defRPr>
      </a:lvl2pPr>
      <a:lvl3pPr marL="1092200" indent="-342900" algn="l" rtl="0" eaLnBrk="0" fontAlgn="base" hangingPunct="0">
        <a:spcBef>
          <a:spcPct val="20000"/>
        </a:spcBef>
        <a:spcAft>
          <a:spcPct val="0"/>
        </a:spcAft>
        <a:buClr>
          <a:schemeClr val="tx1"/>
        </a:buClr>
        <a:buSzPct val="85000"/>
        <a:buFont typeface="Arial" panose="020B0604020202020204" pitchFamily="34" charset="0"/>
        <a:buChar char="•"/>
        <a:defRPr sz="2400" kern="1200">
          <a:solidFill>
            <a:schemeClr val="tx1"/>
          </a:solidFill>
          <a:latin typeface="+mn-lt"/>
          <a:ea typeface="+mn-ea"/>
          <a:cs typeface="+mn-cs"/>
        </a:defRPr>
      </a:lvl3pPr>
      <a:lvl4pPr marL="1384300" indent="-342900" algn="l" rtl="0" eaLnBrk="0" fontAlgn="base" hangingPunct="0">
        <a:spcBef>
          <a:spcPct val="20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4pPr>
      <a:lvl5pPr marL="1649413" indent="-342900" algn="l" rtl="0" eaLnBrk="0" fontAlgn="base" hangingPunct="0">
        <a:spcBef>
          <a:spcPct val="20000"/>
        </a:spcBef>
        <a:spcAft>
          <a:spcPct val="0"/>
        </a:spcAft>
        <a:buClr>
          <a:schemeClr val="tx1"/>
        </a:buClr>
        <a:buSzPct val="100000"/>
        <a:buFont typeface="Arial" panose="020B0604020202020204" pitchFamily="34"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15"/>
          <p:cNvSpPr/>
          <p:nvPr userDrawn="1"/>
        </p:nvSpPr>
        <p:spPr>
          <a:xfrm>
            <a:off x="0" y="6583191"/>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dirty="0">
              <a:solidFill>
                <a:schemeClr val="bg1"/>
              </a:solidFill>
            </a:endParaRPr>
          </a:p>
        </p:txBody>
      </p:sp>
      <p:sp>
        <p:nvSpPr>
          <p:cNvPr id="2" name="Title Placeholder 1"/>
          <p:cNvSpPr>
            <a:spLocks noGrp="1"/>
          </p:cNvSpPr>
          <p:nvPr>
            <p:ph type="title"/>
          </p:nvPr>
        </p:nvSpPr>
        <p:spPr>
          <a:xfrm>
            <a:off x="838200" y="287488"/>
            <a:ext cx="10515600" cy="750434"/>
          </a:xfrm>
          <a:prstGeom prst="rect">
            <a:avLst/>
          </a:prstGeom>
        </p:spPr>
        <p:txBody>
          <a:bodyPr vert="horz" lIns="91440" tIns="45720" rIns="91440" bIns="45720" rtlCol="0" anchor="ctr">
            <a:noAutofit/>
          </a:bodyPr>
          <a:lstStyle/>
          <a:p>
            <a:r>
              <a:rPr lang="en-US" dirty="0"/>
              <a:t>Title</a:t>
            </a:r>
          </a:p>
        </p:txBody>
      </p:sp>
      <p:sp>
        <p:nvSpPr>
          <p:cNvPr id="5" name="Footer Placeholder 4"/>
          <p:cNvSpPr>
            <a:spLocks noGrp="1"/>
          </p:cNvSpPr>
          <p:nvPr>
            <p:ph type="ftr" sz="quarter" idx="3"/>
          </p:nvPr>
        </p:nvSpPr>
        <p:spPr>
          <a:xfrm>
            <a:off x="3926072" y="6551048"/>
            <a:ext cx="4339856" cy="365125"/>
          </a:xfrm>
          <a:prstGeom prst="rect">
            <a:avLst/>
          </a:prstGeom>
        </p:spPr>
        <p:txBody>
          <a:bodyPr vert="horz" lIns="91440" tIns="45720" rIns="91440" bIns="45720" rtlCol="0" anchor="ctr" anchorCtr="0"/>
          <a:lstStyle>
            <a:lvl1pPr algn="ctr">
              <a:defRPr sz="1200" b="0" i="0">
                <a:solidFill>
                  <a:schemeClr val="bg1"/>
                </a:solidFill>
                <a:latin typeface="Avenir Book" charset="0"/>
                <a:ea typeface="Avenir Book" charset="0"/>
                <a:cs typeface="Avenir Book" charset="0"/>
              </a:defRPr>
            </a:lvl1pPr>
          </a:lstStyle>
          <a:p>
            <a:r>
              <a:rPr lang="en-US"/>
              <a:t>IDT </a:t>
            </a:r>
            <a:endParaRPr lang="en-US" dirty="0"/>
          </a:p>
        </p:txBody>
      </p:sp>
      <p:sp>
        <p:nvSpPr>
          <p:cNvPr id="6" name="Slide Number Placeholder 5"/>
          <p:cNvSpPr>
            <a:spLocks noGrp="1"/>
          </p:cNvSpPr>
          <p:nvPr>
            <p:ph type="sldNum" sz="quarter" idx="4"/>
          </p:nvPr>
        </p:nvSpPr>
        <p:spPr>
          <a:xfrm>
            <a:off x="9460992" y="6538857"/>
            <a:ext cx="2743200" cy="365125"/>
          </a:xfrm>
          <a:prstGeom prst="rect">
            <a:avLst/>
          </a:prstGeom>
        </p:spPr>
        <p:txBody>
          <a:bodyPr vert="horz" lIns="91440" tIns="45720" rIns="91440" bIns="45720" rtlCol="0" anchor="ctr"/>
          <a:lstStyle>
            <a:lvl1pPr algn="r">
              <a:defRPr sz="120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39232"/>
            <a:ext cx="2743200" cy="365125"/>
          </a:xfrm>
          <a:prstGeom prst="rect">
            <a:avLst/>
          </a:prstGeom>
        </p:spPr>
        <p:txBody>
          <a:bodyPr vert="horz" lIns="91440" tIns="45720" rIns="91440" bIns="45720" rtlCol="0" anchor="ctr"/>
          <a:lstStyle>
            <a:lvl1pPr algn="l">
              <a:defRPr sz="1200" b="0" i="0">
                <a:solidFill>
                  <a:schemeClr val="bg1"/>
                </a:solidFill>
                <a:latin typeface="Avenir Book" charset="0"/>
                <a:ea typeface="Avenir Book" charset="0"/>
                <a:cs typeface="Avenir Book" charset="0"/>
              </a:defRPr>
            </a:lvl1pPr>
          </a:lstStyle>
          <a:p>
            <a:fld id="{F7BE4347-7A6E-3646-9958-E71351AB9577}" type="datetime3">
              <a:rPr lang="en-US" smtClean="0"/>
              <a:t>11 October 2021</a:t>
            </a:fld>
            <a:endParaRPr lang="en-US" dirty="0"/>
          </a:p>
        </p:txBody>
      </p:sp>
      <p:pic>
        <p:nvPicPr>
          <p:cNvPr id="7" name="Picture 6"/>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1209020" y="234946"/>
            <a:ext cx="721946" cy="721946"/>
          </a:xfrm>
          <a:prstGeom prst="rect">
            <a:avLst/>
          </a:prstGeom>
        </p:spPr>
      </p:pic>
      <p:pic>
        <p:nvPicPr>
          <p:cNvPr id="1025" name="Picture 1" descr="page4image2766581152">
            <a:extLst>
              <a:ext uri="{FF2B5EF4-FFF2-40B4-BE49-F238E27FC236}">
                <a16:creationId xmlns:a16="http://schemas.microsoft.com/office/drawing/2014/main" id="{EED8DA56-D733-6E4A-86A9-E5D0667970C8}"/>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1336" y="245739"/>
            <a:ext cx="816864" cy="74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3987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Lst>
  <p:hf hdr="0" ftr="0"/>
  <p:txStyles>
    <p:titleStyle>
      <a:lvl1pPr algn="ctr" defTabSz="685800" rtl="0" eaLnBrk="1" latinLnBrk="0" hangingPunct="1">
        <a:lnSpc>
          <a:spcPct val="90000"/>
        </a:lnSpc>
        <a:spcBef>
          <a:spcPct val="0"/>
        </a:spcBef>
        <a:buNone/>
        <a:defRPr sz="4000" b="0" i="0" kern="1200">
          <a:solidFill>
            <a:schemeClr val="tx1"/>
          </a:solidFill>
          <a:latin typeface="Avenir Book" charset="0"/>
          <a:ea typeface="Avenir Book" charset="0"/>
          <a:cs typeface="Avenir Book" charset="0"/>
        </a:defRPr>
      </a:lvl1pPr>
    </p:titleStyle>
    <p:bodyStyle>
      <a:lvl1pPr marL="0" indent="0" algn="ctr" defTabSz="685800" rtl="0" eaLnBrk="1" latinLnBrk="0" hangingPunct="1">
        <a:lnSpc>
          <a:spcPct val="90000"/>
        </a:lnSpc>
        <a:spcBef>
          <a:spcPts val="750"/>
        </a:spcBef>
        <a:buFont typeface="Arial"/>
        <a:buNone/>
        <a:defRPr sz="1875" i="0" kern="1200" baseline="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a:buNone/>
        <a:defRPr sz="18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a:buNone/>
        <a:defRPr sz="150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a:buNone/>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5.xml"/><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tiff"/></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8.emf"/><Relationship Id="rId13" Type="http://schemas.openxmlformats.org/officeDocument/2006/relationships/hyperlink" Target="https://indico.cern.ch/event/995633/contributions/4271732/attachments/2209297/3738754/LCWS%20X%20applications%20final.pdf" TargetMode="External"/><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hyperlink" Target="https://indico.cern.ch/event/995633/contributions/4271731/attachments/2209361/3738876/High-Luminosity%20CLIC%20Studies.pdf" TargetMode="External"/><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16.png"/><Relationship Id="rId11" Type="http://schemas.openxmlformats.org/officeDocument/2006/relationships/hyperlink" Target="https://indico.cern.ch/event/995633/contributions/4271717/attachments/2209497/3739115/NanobeamsWS_LCWS2021.pdf" TargetMode="External"/><Relationship Id="rId5" Type="http://schemas.openxmlformats.org/officeDocument/2006/relationships/image" Target="../media/image15.jpeg"/><Relationship Id="rId10" Type="http://schemas.openxmlformats.org/officeDocument/2006/relationships/hyperlink" Target="https://indico.cern.ch/event/995633/contributions/4240502/attachments/2208154/3737187/CLIC_LCWS21_Mar2021.pdf" TargetMode="External"/><Relationship Id="rId4" Type="http://schemas.openxmlformats.org/officeDocument/2006/relationships/image" Target="../media/image14.jpeg"/><Relationship Id="rId9" Type="http://schemas.openxmlformats.org/officeDocument/2006/relationships/image" Target="../media/image19.emf"/><Relationship Id="rId14" Type="http://schemas.openxmlformats.org/officeDocument/2006/relationships/hyperlink" Target="https://indico.cern.ch/event/995633/contributions/4240507/attachments/2211209/3742238/european-reports.pdf"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png"/><Relationship Id="rId1" Type="http://schemas.openxmlformats.org/officeDocument/2006/relationships/slideLayout" Target="../slideLayouts/slideLayout13.xml"/><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32.xml"/><Relationship Id="rId5" Type="http://schemas.openxmlformats.org/officeDocument/2006/relationships/image" Target="../media/image22.emf"/><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6.xml"/><Relationship Id="rId1" Type="http://schemas.openxmlformats.org/officeDocument/2006/relationships/slideLayout" Target="../slideLayouts/slideLayout3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9.emf"/></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hyperlink" Target="https://arxiv.org/abs/2106.00602" TargetMode="External"/><Relationship Id="rId2" Type="http://schemas.openxmlformats.org/officeDocument/2006/relationships/notesSlide" Target="../notesSlides/notesSlide8.xml"/><Relationship Id="rId1" Type="http://schemas.openxmlformats.org/officeDocument/2006/relationships/slideLayout" Target="../slideLayouts/slideLayout25.xml"/><Relationship Id="rId5" Type="http://schemas.openxmlformats.org/officeDocument/2006/relationships/hyperlink" Target="https://zenodo.org/record/4742019#.YLfkLi0RrqY" TargetMode="External"/><Relationship Id="rId4" Type="http://schemas.openxmlformats.org/officeDocument/2006/relationships/hyperlink" Target="http://newsline.linearcollider.org/2021/06/01/ilc-preparatory-laboratory-proposal-released/"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33.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45507" y="193093"/>
            <a:ext cx="8659013" cy="1515405"/>
          </a:xfrm>
          <a:solidFill>
            <a:schemeClr val="accent5">
              <a:lumMod val="75000"/>
            </a:schemeClr>
          </a:solidFill>
          <a:ln>
            <a:noFill/>
          </a:ln>
        </p:spPr>
        <p:txBody>
          <a:bodyPr>
            <a:normAutofit/>
          </a:bodyPr>
          <a:lstStyle/>
          <a:p>
            <a:pPr algn="ctr"/>
            <a:r>
              <a:rPr lang="en-US" altLang="ja-JP" sz="3100" dirty="0">
                <a:solidFill>
                  <a:schemeClr val="bg1"/>
                </a:solidFill>
                <a:latin typeface="Avenir Roman" panose="02000503020000020003" pitchFamily="2" charset="0"/>
              </a:rPr>
              <a:t>CERN-KEK </a:t>
            </a:r>
            <a:r>
              <a:rPr lang="en-US" altLang="ja-JP" sz="3100" b="1" dirty="0">
                <a:solidFill>
                  <a:schemeClr val="bg1"/>
                </a:solidFill>
                <a:latin typeface="Avenir Roman" panose="02000503020000020003" pitchFamily="2" charset="0"/>
              </a:rPr>
              <a:t>Collaborative Activities for </a:t>
            </a:r>
            <a:br>
              <a:rPr lang="en-US" altLang="ja-JP" sz="3100" b="1" dirty="0">
                <a:solidFill>
                  <a:schemeClr val="bg1"/>
                </a:solidFill>
                <a:latin typeface="Avenir Roman" panose="02000503020000020003" pitchFamily="2" charset="0"/>
              </a:rPr>
            </a:br>
            <a:r>
              <a:rPr lang="en-US" altLang="ja-JP" sz="3100" b="1" dirty="0">
                <a:solidFill>
                  <a:schemeClr val="bg1"/>
                </a:solidFill>
                <a:latin typeface="Avenir Roman" panose="02000503020000020003" pitchFamily="2" charset="0"/>
              </a:rPr>
              <a:t>Linear Colliders </a:t>
            </a:r>
            <a:endParaRPr kumimoji="1" lang="ja-JP" altLang="en-US" sz="3600" b="1" dirty="0">
              <a:solidFill>
                <a:schemeClr val="bg1"/>
              </a:solidFill>
              <a:latin typeface="Avenir Roman" panose="02000503020000020003" pitchFamily="2" charset="0"/>
            </a:endParaRPr>
          </a:p>
        </p:txBody>
      </p:sp>
      <p:sp>
        <p:nvSpPr>
          <p:cNvPr id="5" name="コンテンツ プレースホルダー 2">
            <a:extLst>
              <a:ext uri="{FF2B5EF4-FFF2-40B4-BE49-F238E27FC236}">
                <a16:creationId xmlns:a16="http://schemas.microsoft.com/office/drawing/2014/main" id="{A1537E2A-9722-774C-B511-A3DD88AFA4BF}"/>
              </a:ext>
            </a:extLst>
          </p:cNvPr>
          <p:cNvSpPr txBox="1">
            <a:spLocks/>
          </p:cNvSpPr>
          <p:nvPr/>
        </p:nvSpPr>
        <p:spPr>
          <a:xfrm>
            <a:off x="1745507" y="2625861"/>
            <a:ext cx="8659012" cy="3419550"/>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None/>
            </a:pPr>
            <a:r>
              <a:rPr lang="en-US" altLang="ja-JP" sz="1600" dirty="0">
                <a:solidFill>
                  <a:schemeClr val="bg1">
                    <a:lumMod val="65000"/>
                  </a:schemeClr>
                </a:solidFill>
                <a:latin typeface="Avenir Roman" panose="02000503020000020003" pitchFamily="2" charset="0"/>
              </a:rPr>
              <a:t>2019-20 – a few examples:</a:t>
            </a:r>
          </a:p>
          <a:p>
            <a:r>
              <a:rPr kumimoji="1" lang="en-US" altLang="ja-JP" sz="1600" dirty="0">
                <a:solidFill>
                  <a:schemeClr val="bg1">
                    <a:lumMod val="65000"/>
                  </a:schemeClr>
                </a:solidFill>
                <a:latin typeface="Avenir Roman" panose="02000503020000020003" pitchFamily="2" charset="0"/>
              </a:rPr>
              <a:t>X-band facility and industrial studies,  </a:t>
            </a:r>
            <a:r>
              <a:rPr lang="en-US" altLang="ja-JP" sz="1600" dirty="0" err="1">
                <a:solidFill>
                  <a:schemeClr val="bg1">
                    <a:lumMod val="65000"/>
                  </a:schemeClr>
                </a:solidFill>
                <a:latin typeface="Avenir Roman" panose="02000503020000020003" pitchFamily="2" charset="0"/>
              </a:rPr>
              <a:t>HiEff</a:t>
            </a:r>
            <a:r>
              <a:rPr lang="en-US" altLang="ja-JP" sz="1600" dirty="0">
                <a:solidFill>
                  <a:schemeClr val="bg1">
                    <a:lumMod val="65000"/>
                  </a:schemeClr>
                </a:solidFill>
                <a:latin typeface="Avenir Roman" panose="02000503020000020003" pitchFamily="2" charset="0"/>
              </a:rPr>
              <a:t> klystron (superconducting solenoid, for high-efficiency klystrons), Nano-beam technology (using ATF-2)</a:t>
            </a:r>
          </a:p>
          <a:p>
            <a:pPr marL="342891" lvl="1" indent="0">
              <a:buNone/>
            </a:pPr>
            <a:endParaRPr kumimoji="1" lang="en-US" altLang="ja-JP" sz="1600" dirty="0">
              <a:latin typeface="Avenir Roman" panose="02000503020000020003" pitchFamily="2" charset="0"/>
            </a:endParaRPr>
          </a:p>
          <a:p>
            <a:pPr marL="0" indent="0">
              <a:buNone/>
            </a:pPr>
            <a:r>
              <a:rPr kumimoji="1" lang="en-US" altLang="ja-JP" sz="1600" dirty="0">
                <a:solidFill>
                  <a:schemeClr val="tx1"/>
                </a:solidFill>
                <a:latin typeface="Avenir Roman" panose="02000503020000020003" pitchFamily="2" charset="0"/>
              </a:rPr>
              <a:t>2020-21:</a:t>
            </a:r>
          </a:p>
          <a:p>
            <a:r>
              <a:rPr kumimoji="1" lang="en-US" altLang="ja-JP" sz="1600" dirty="0">
                <a:solidFill>
                  <a:schemeClr val="tx1"/>
                </a:solidFill>
                <a:latin typeface="Avenir Roman" panose="02000503020000020003" pitchFamily="2" charset="0"/>
              </a:rPr>
              <a:t>New basis for common work established: CERN LC planning after the ESPP and the ILC IDT startup</a:t>
            </a:r>
          </a:p>
          <a:p>
            <a:pPr lvl="1"/>
            <a:r>
              <a:rPr lang="en-US" altLang="ja-JP" sz="1600" dirty="0">
                <a:solidFill>
                  <a:schemeClr val="tx1"/>
                </a:solidFill>
                <a:latin typeface="Avenir Roman" panose="02000503020000020003" pitchFamily="2" charset="0"/>
              </a:rPr>
              <a:t>CERN – KEK new addendum for ILC-IDT</a:t>
            </a:r>
          </a:p>
          <a:p>
            <a:pPr lvl="1"/>
            <a:r>
              <a:rPr lang="en-US" altLang="ja-JP" sz="1600" dirty="0">
                <a:solidFill>
                  <a:schemeClr val="tx1"/>
                </a:solidFill>
                <a:latin typeface="Avenir Roman" panose="02000503020000020003" pitchFamily="2" charset="0"/>
              </a:rPr>
              <a:t>Active work in IDT, WG1 and 2 </a:t>
            </a:r>
          </a:p>
          <a:p>
            <a:r>
              <a:rPr lang="en-US" altLang="ja-JP" sz="1600" dirty="0">
                <a:solidFill>
                  <a:schemeClr val="tx1"/>
                </a:solidFill>
                <a:latin typeface="Avenir Roman" panose="02000503020000020003" pitchFamily="2" charset="0"/>
              </a:rPr>
              <a:t>High efficiency klystrons</a:t>
            </a:r>
          </a:p>
          <a:p>
            <a:pPr marL="177800" indent="-169863"/>
            <a:r>
              <a:rPr lang="en-US" altLang="ja-JP" sz="1600" dirty="0">
                <a:solidFill>
                  <a:schemeClr val="tx1"/>
                </a:solidFill>
                <a:latin typeface="Avenir Roman" panose="02000503020000020003" pitchFamily="2" charset="0"/>
              </a:rPr>
              <a:t>X-band facility back in operation</a:t>
            </a:r>
          </a:p>
        </p:txBody>
      </p:sp>
      <p:sp>
        <p:nvSpPr>
          <p:cNvPr id="6" name="TextBox 5">
            <a:extLst>
              <a:ext uri="{FF2B5EF4-FFF2-40B4-BE49-F238E27FC236}">
                <a16:creationId xmlns:a16="http://schemas.microsoft.com/office/drawing/2014/main" id="{1DFEEBEE-428E-E44A-8B03-E3902BB57EF9}"/>
              </a:ext>
            </a:extLst>
          </p:cNvPr>
          <p:cNvSpPr txBox="1"/>
          <p:nvPr/>
        </p:nvSpPr>
        <p:spPr>
          <a:xfrm>
            <a:off x="1655805" y="1844014"/>
            <a:ext cx="8748715" cy="646331"/>
          </a:xfrm>
          <a:prstGeom prst="rect">
            <a:avLst/>
          </a:prstGeom>
          <a:noFill/>
        </p:spPr>
        <p:txBody>
          <a:bodyPr wrap="square" rtlCol="0">
            <a:spAutoFit/>
          </a:bodyPr>
          <a:lstStyle/>
          <a:p>
            <a:pPr algn="ctr"/>
            <a:r>
              <a:rPr lang="en-US" dirty="0">
                <a:latin typeface="Avenir Roman" panose="02000503020000020003" pitchFamily="2" charset="0"/>
              </a:rPr>
              <a:t>Steinar Stapnes – with information/slides from Shinichiro </a:t>
            </a:r>
            <a:r>
              <a:rPr lang="en-US" dirty="0" err="1">
                <a:latin typeface="Avenir Roman" panose="02000503020000020003" pitchFamily="2" charset="0"/>
              </a:rPr>
              <a:t>Michizono</a:t>
            </a:r>
            <a:r>
              <a:rPr lang="en-US" dirty="0">
                <a:latin typeface="Avenir Roman" panose="02000503020000020003" pitchFamily="2" charset="0"/>
              </a:rPr>
              <a:t> and Akira Yamamoto</a:t>
            </a:r>
          </a:p>
        </p:txBody>
      </p:sp>
      <p:sp>
        <p:nvSpPr>
          <p:cNvPr id="7" name="Footer Placeholder 6">
            <a:extLst>
              <a:ext uri="{FF2B5EF4-FFF2-40B4-BE49-F238E27FC236}">
                <a16:creationId xmlns:a16="http://schemas.microsoft.com/office/drawing/2014/main" id="{56178AA5-6AE6-694F-9697-4D439FBFBFC2}"/>
              </a:ext>
            </a:extLst>
          </p:cNvPr>
          <p:cNvSpPr>
            <a:spLocks noGrp="1"/>
          </p:cNvSpPr>
          <p:nvPr>
            <p:ph type="ftr" sz="quarter" idx="11"/>
          </p:nvPr>
        </p:nvSpPr>
        <p:spPr/>
        <p:txBody>
          <a:bodyPr/>
          <a:lstStyle/>
          <a:p>
            <a:r>
              <a:rPr lang="en-US" dirty="0"/>
              <a:t>CERN-KEK committee 7.10.2021</a:t>
            </a:r>
          </a:p>
        </p:txBody>
      </p:sp>
    </p:spTree>
    <p:extLst>
      <p:ext uri="{BB962C8B-B14F-4D97-AF65-F5344CB8AC3E}">
        <p14:creationId xmlns:p14="http://schemas.microsoft.com/office/powerpoint/2010/main" val="8645742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A603AA7-7CAA-2E41-8920-B126FA0B3D57}"/>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F5071-ED05-4944-80F9-6D12E6F81990}" type="slidenum">
              <a:rPr kumimoji="0" lang="en-US" sz="1200" b="0" i="0" u="none" strike="noStrike" kern="1200" cap="none" spc="0" normalizeH="0" baseline="0" noProof="0" smtClean="0">
                <a:ln>
                  <a:noFill/>
                </a:ln>
                <a:solidFill>
                  <a:prstClr val="white"/>
                </a:solidFill>
                <a:effectLst/>
                <a:uLnTx/>
                <a:uFillTx/>
                <a:latin typeface="Avenir Book"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white"/>
              </a:solidFill>
              <a:effectLst/>
              <a:uLnTx/>
              <a:uFillTx/>
              <a:latin typeface="Avenir Book" charset="0"/>
            </a:endParaRPr>
          </a:p>
        </p:txBody>
      </p:sp>
      <p:pic>
        <p:nvPicPr>
          <p:cNvPr id="3" name="Picture 2">
            <a:extLst>
              <a:ext uri="{FF2B5EF4-FFF2-40B4-BE49-F238E27FC236}">
                <a16:creationId xmlns:a16="http://schemas.microsoft.com/office/drawing/2014/main" id="{54026D7E-9F4F-2A40-8342-57423F658F08}"/>
              </a:ext>
            </a:extLst>
          </p:cNvPr>
          <p:cNvPicPr>
            <a:picLocks noChangeAspect="1"/>
          </p:cNvPicPr>
          <p:nvPr/>
        </p:nvPicPr>
        <p:blipFill>
          <a:blip r:embed="rId2"/>
          <a:stretch>
            <a:fillRect/>
          </a:stretch>
        </p:blipFill>
        <p:spPr>
          <a:xfrm>
            <a:off x="0" y="0"/>
            <a:ext cx="7043291" cy="3174585"/>
          </a:xfrm>
          <a:prstGeom prst="rect">
            <a:avLst/>
          </a:prstGeom>
        </p:spPr>
      </p:pic>
      <p:pic>
        <p:nvPicPr>
          <p:cNvPr id="4" name="Picture 3">
            <a:extLst>
              <a:ext uri="{FF2B5EF4-FFF2-40B4-BE49-F238E27FC236}">
                <a16:creationId xmlns:a16="http://schemas.microsoft.com/office/drawing/2014/main" id="{4622AD5A-6DAE-2041-9661-91D5FFF82D3A}"/>
              </a:ext>
            </a:extLst>
          </p:cNvPr>
          <p:cNvPicPr>
            <a:picLocks noChangeAspect="1"/>
          </p:cNvPicPr>
          <p:nvPr/>
        </p:nvPicPr>
        <p:blipFill>
          <a:blip r:embed="rId3"/>
          <a:stretch>
            <a:fillRect/>
          </a:stretch>
        </p:blipFill>
        <p:spPr>
          <a:xfrm>
            <a:off x="6425974" y="218972"/>
            <a:ext cx="5766026" cy="2415046"/>
          </a:xfrm>
          <a:prstGeom prst="rect">
            <a:avLst/>
          </a:prstGeom>
        </p:spPr>
      </p:pic>
      <p:pic>
        <p:nvPicPr>
          <p:cNvPr id="5" name="Picture 4">
            <a:extLst>
              <a:ext uri="{FF2B5EF4-FFF2-40B4-BE49-F238E27FC236}">
                <a16:creationId xmlns:a16="http://schemas.microsoft.com/office/drawing/2014/main" id="{E559BE25-40D4-9941-B2B5-13E8270D2E18}"/>
              </a:ext>
            </a:extLst>
          </p:cNvPr>
          <p:cNvPicPr>
            <a:picLocks noChangeAspect="1"/>
          </p:cNvPicPr>
          <p:nvPr/>
        </p:nvPicPr>
        <p:blipFill>
          <a:blip r:embed="rId4"/>
          <a:stretch>
            <a:fillRect/>
          </a:stretch>
        </p:blipFill>
        <p:spPr>
          <a:xfrm>
            <a:off x="1028448" y="3352016"/>
            <a:ext cx="3981734" cy="953373"/>
          </a:xfrm>
          <a:prstGeom prst="rect">
            <a:avLst/>
          </a:prstGeom>
        </p:spPr>
      </p:pic>
      <p:pic>
        <p:nvPicPr>
          <p:cNvPr id="6" name="Picture 5">
            <a:extLst>
              <a:ext uri="{FF2B5EF4-FFF2-40B4-BE49-F238E27FC236}">
                <a16:creationId xmlns:a16="http://schemas.microsoft.com/office/drawing/2014/main" id="{0EFD821B-03C8-C14B-89FB-04976E10BA0A}"/>
              </a:ext>
            </a:extLst>
          </p:cNvPr>
          <p:cNvPicPr>
            <a:picLocks noChangeAspect="1"/>
          </p:cNvPicPr>
          <p:nvPr/>
        </p:nvPicPr>
        <p:blipFill>
          <a:blip r:embed="rId5"/>
          <a:stretch>
            <a:fillRect/>
          </a:stretch>
        </p:blipFill>
        <p:spPr>
          <a:xfrm>
            <a:off x="7043291" y="2918668"/>
            <a:ext cx="4377412" cy="2517526"/>
          </a:xfrm>
          <a:prstGeom prst="rect">
            <a:avLst/>
          </a:prstGeom>
        </p:spPr>
      </p:pic>
      <p:sp>
        <p:nvSpPr>
          <p:cNvPr id="7" name="TextBox 6">
            <a:extLst>
              <a:ext uri="{FF2B5EF4-FFF2-40B4-BE49-F238E27FC236}">
                <a16:creationId xmlns:a16="http://schemas.microsoft.com/office/drawing/2014/main" id="{78D65024-3C10-3C46-B52E-46CABBD1ECF8}"/>
              </a:ext>
            </a:extLst>
          </p:cNvPr>
          <p:cNvSpPr txBox="1"/>
          <p:nvPr/>
        </p:nvSpPr>
        <p:spPr>
          <a:xfrm>
            <a:off x="204533" y="4559031"/>
            <a:ext cx="6497747" cy="1754326"/>
          </a:xfrm>
          <a:prstGeom prst="rect">
            <a:avLst/>
          </a:prstGeom>
          <a:noFill/>
          <a:ln>
            <a:solidFill>
              <a:schemeClr val="bg1">
                <a:lumMod val="8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venir Roman" panose="02000503020000020003" pitchFamily="2" charset="0"/>
                <a:ea typeface="+mn-ea"/>
                <a:cs typeface="+mn-cs"/>
              </a:rPr>
              <a:t>With the IDT proposal numbers (integrated over 4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venir Roman"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venir Roman" panose="02000503020000020003" pitchFamily="2" charset="0"/>
                <a:ea typeface="+mn-ea"/>
                <a:cs typeface="+mn-cs"/>
              </a:rPr>
              <a:t>Personnel from Europe ~200-250 </a:t>
            </a:r>
            <a:r>
              <a:rPr kumimoji="0" lang="en-US" sz="1800" b="0" i="0" u="none" strike="noStrike" kern="1200" cap="none" spc="0" normalizeH="0" baseline="0" noProof="0" dirty="0" err="1">
                <a:ln>
                  <a:noFill/>
                </a:ln>
                <a:solidFill>
                  <a:prstClr val="black"/>
                </a:solidFill>
                <a:effectLst/>
                <a:uLnTx/>
                <a:uFillTx/>
                <a:latin typeface="Avenir Roman" panose="02000503020000020003" pitchFamily="2" charset="0"/>
                <a:ea typeface="+mn-ea"/>
                <a:cs typeface="+mn-cs"/>
              </a:rPr>
              <a:t>FTEy</a:t>
            </a:r>
            <a:endParaRPr kumimoji="0" lang="en-US" sz="1800" b="0" i="0" u="none" strike="noStrike" kern="1200" cap="none" spc="0" normalizeH="0" baseline="0" noProof="0" dirty="0">
              <a:ln>
                <a:noFill/>
              </a:ln>
              <a:solidFill>
                <a:prstClr val="black"/>
              </a:solidFill>
              <a:effectLst/>
              <a:uLnTx/>
              <a:uFillTx/>
              <a:latin typeface="Avenir Roman" panose="02000503020000020003" pitchFamily="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venir Roman" panose="02000503020000020003" pitchFamily="2" charset="0"/>
                <a:ea typeface="+mn-ea"/>
                <a:cs typeface="+mn-cs"/>
              </a:rPr>
              <a:t>Material around 35-40 MEURO (including – very uncertain – 15-20 M for infrastructure)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venir Roman" panose="02000503020000020003" pitchFamily="2" charset="0"/>
                <a:ea typeface="+mn-ea"/>
                <a:cs typeface="+mn-cs"/>
              </a:rPr>
              <a:t>Possible qualification of companies not included </a:t>
            </a:r>
          </a:p>
        </p:txBody>
      </p:sp>
    </p:spTree>
    <p:extLst>
      <p:ext uri="{BB962C8B-B14F-4D97-AF65-F5344CB8AC3E}">
        <p14:creationId xmlns:p14="http://schemas.microsoft.com/office/powerpoint/2010/main" val="4126548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A38E5A-2CE1-D241-8CEA-DC51A2C6C18A}"/>
              </a:ext>
            </a:extLst>
          </p:cNvPr>
          <p:cNvSpPr>
            <a:spLocks noGrp="1"/>
          </p:cNvSpPr>
          <p:nvPr>
            <p:ph type="title"/>
          </p:nvPr>
        </p:nvSpPr>
        <p:spPr/>
        <p:txBody>
          <a:bodyPr/>
          <a:lstStyle/>
          <a:p>
            <a:endParaRPr lang="en-US"/>
          </a:p>
        </p:txBody>
      </p:sp>
      <p:sp>
        <p:nvSpPr>
          <p:cNvPr id="4" name="Slide Number Placeholder 3">
            <a:extLst>
              <a:ext uri="{FF2B5EF4-FFF2-40B4-BE49-F238E27FC236}">
                <a16:creationId xmlns:a16="http://schemas.microsoft.com/office/drawing/2014/main" id="{6F2F78A9-634C-3045-A3D2-3F53BA182DA7}"/>
              </a:ext>
            </a:extLst>
          </p:cNvPr>
          <p:cNvSpPr>
            <a:spLocks noGrp="1"/>
          </p:cNvSpPr>
          <p:nvPr>
            <p:ph type="sldNum" sz="quarter" idx="15"/>
          </p:nvPr>
        </p:nvSpPr>
        <p:spPr/>
        <p:txBody>
          <a:bodyPr/>
          <a:lstStyle/>
          <a:p>
            <a:pPr>
              <a:defRPr/>
            </a:pPr>
            <a:fld id="{5CB5AED3-26AD-487A-87EB-C04A4C3C2297}" type="slidenum">
              <a:rPr lang="en-US" altLang="en-US" smtClean="0"/>
              <a:pPr>
                <a:defRPr/>
              </a:pPr>
              <a:t>11</a:t>
            </a:fld>
            <a:endParaRPr lang="en-US" altLang="en-US"/>
          </a:p>
        </p:txBody>
      </p:sp>
      <p:pic>
        <p:nvPicPr>
          <p:cNvPr id="6" name="Picture 5">
            <a:extLst>
              <a:ext uri="{FF2B5EF4-FFF2-40B4-BE49-F238E27FC236}">
                <a16:creationId xmlns:a16="http://schemas.microsoft.com/office/drawing/2014/main" id="{E9F43893-D401-8744-8153-CD528A590901}"/>
              </a:ext>
            </a:extLst>
          </p:cNvPr>
          <p:cNvPicPr>
            <a:picLocks noChangeAspect="1"/>
          </p:cNvPicPr>
          <p:nvPr/>
        </p:nvPicPr>
        <p:blipFill>
          <a:blip r:embed="rId2"/>
          <a:stretch>
            <a:fillRect/>
          </a:stretch>
        </p:blipFill>
        <p:spPr>
          <a:xfrm>
            <a:off x="1053850" y="0"/>
            <a:ext cx="10084300" cy="6858000"/>
          </a:xfrm>
          <a:prstGeom prst="rect">
            <a:avLst/>
          </a:prstGeom>
        </p:spPr>
      </p:pic>
    </p:spTree>
    <p:extLst>
      <p:ext uri="{BB962C8B-B14F-4D97-AF65-F5344CB8AC3E}">
        <p14:creationId xmlns:p14="http://schemas.microsoft.com/office/powerpoint/2010/main" val="2438442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8570A-F9BC-EF4D-ADBA-2ABFEF7D7E1D}"/>
              </a:ext>
            </a:extLst>
          </p:cNvPr>
          <p:cNvSpPr>
            <a:spLocks noGrp="1"/>
          </p:cNvSpPr>
          <p:nvPr>
            <p:ph type="title"/>
          </p:nvPr>
        </p:nvSpPr>
        <p:spPr/>
        <p:txBody>
          <a:bodyPr/>
          <a:lstStyle/>
          <a:p>
            <a:endParaRPr lang="en-US"/>
          </a:p>
        </p:txBody>
      </p:sp>
      <p:sp>
        <p:nvSpPr>
          <p:cNvPr id="4" name="Slide Number Placeholder 3">
            <a:extLst>
              <a:ext uri="{FF2B5EF4-FFF2-40B4-BE49-F238E27FC236}">
                <a16:creationId xmlns:a16="http://schemas.microsoft.com/office/drawing/2014/main" id="{467FB52F-B786-D344-B1AF-D0E274ABDE54}"/>
              </a:ext>
            </a:extLst>
          </p:cNvPr>
          <p:cNvSpPr>
            <a:spLocks noGrp="1"/>
          </p:cNvSpPr>
          <p:nvPr>
            <p:ph type="sldNum" sz="quarter" idx="15"/>
          </p:nvPr>
        </p:nvSpPr>
        <p:spPr/>
        <p:txBody>
          <a:bodyPr/>
          <a:lstStyle/>
          <a:p>
            <a:pPr>
              <a:defRPr/>
            </a:pPr>
            <a:fld id="{5CB5AED3-26AD-487A-87EB-C04A4C3C2297}" type="slidenum">
              <a:rPr lang="en-US" altLang="en-US" smtClean="0"/>
              <a:pPr>
                <a:defRPr/>
              </a:pPr>
              <a:t>12</a:t>
            </a:fld>
            <a:endParaRPr lang="en-US" altLang="en-US"/>
          </a:p>
        </p:txBody>
      </p:sp>
      <p:pic>
        <p:nvPicPr>
          <p:cNvPr id="5" name="Picture 4">
            <a:extLst>
              <a:ext uri="{FF2B5EF4-FFF2-40B4-BE49-F238E27FC236}">
                <a16:creationId xmlns:a16="http://schemas.microsoft.com/office/drawing/2014/main" id="{49B10C72-EA31-3149-82A3-811A7E53B89E}"/>
              </a:ext>
            </a:extLst>
          </p:cNvPr>
          <p:cNvPicPr>
            <a:picLocks noChangeAspect="1"/>
          </p:cNvPicPr>
          <p:nvPr/>
        </p:nvPicPr>
        <p:blipFill>
          <a:blip r:embed="rId2"/>
          <a:stretch>
            <a:fillRect/>
          </a:stretch>
        </p:blipFill>
        <p:spPr>
          <a:xfrm>
            <a:off x="0" y="0"/>
            <a:ext cx="5243620" cy="3943169"/>
          </a:xfrm>
          <a:prstGeom prst="rect">
            <a:avLst/>
          </a:prstGeom>
          <a:effectLst>
            <a:outerShdw blurRad="63500" sx="102000" sy="102000" algn="ctr" rotWithShape="0">
              <a:prstClr val="black">
                <a:alpha val="40000"/>
              </a:prstClr>
            </a:outerShdw>
          </a:effectLst>
        </p:spPr>
      </p:pic>
      <p:pic>
        <p:nvPicPr>
          <p:cNvPr id="8" name="Picture 7">
            <a:extLst>
              <a:ext uri="{FF2B5EF4-FFF2-40B4-BE49-F238E27FC236}">
                <a16:creationId xmlns:a16="http://schemas.microsoft.com/office/drawing/2014/main" id="{85E77BE0-C622-864B-9AAB-55D066B193BA}"/>
              </a:ext>
            </a:extLst>
          </p:cNvPr>
          <p:cNvPicPr>
            <a:picLocks noChangeAspect="1"/>
          </p:cNvPicPr>
          <p:nvPr/>
        </p:nvPicPr>
        <p:blipFill>
          <a:blip r:embed="rId3"/>
          <a:stretch>
            <a:fillRect/>
          </a:stretch>
        </p:blipFill>
        <p:spPr>
          <a:xfrm>
            <a:off x="5426064" y="220471"/>
            <a:ext cx="3409985" cy="2520778"/>
          </a:xfrm>
          <a:prstGeom prst="rect">
            <a:avLst/>
          </a:prstGeom>
          <a:ln>
            <a:solidFill>
              <a:srgbClr val="22529E"/>
            </a:solidFill>
          </a:ln>
        </p:spPr>
      </p:pic>
      <p:pic>
        <p:nvPicPr>
          <p:cNvPr id="9" name="Picture 8">
            <a:extLst>
              <a:ext uri="{FF2B5EF4-FFF2-40B4-BE49-F238E27FC236}">
                <a16:creationId xmlns:a16="http://schemas.microsoft.com/office/drawing/2014/main" id="{4DCCFE7E-2A72-3D43-B553-CDC97F4E9889}"/>
              </a:ext>
            </a:extLst>
          </p:cNvPr>
          <p:cNvPicPr>
            <a:picLocks noChangeAspect="1"/>
          </p:cNvPicPr>
          <p:nvPr/>
        </p:nvPicPr>
        <p:blipFill>
          <a:blip r:embed="rId4"/>
          <a:stretch>
            <a:fillRect/>
          </a:stretch>
        </p:blipFill>
        <p:spPr>
          <a:xfrm>
            <a:off x="9018494" y="43290"/>
            <a:ext cx="3193166" cy="2385962"/>
          </a:xfrm>
          <a:prstGeom prst="rect">
            <a:avLst/>
          </a:prstGeom>
          <a:ln>
            <a:solidFill>
              <a:srgbClr val="22529E"/>
            </a:solidFill>
          </a:ln>
        </p:spPr>
      </p:pic>
      <p:pic>
        <p:nvPicPr>
          <p:cNvPr id="10" name="Picture 9">
            <a:extLst>
              <a:ext uri="{FF2B5EF4-FFF2-40B4-BE49-F238E27FC236}">
                <a16:creationId xmlns:a16="http://schemas.microsoft.com/office/drawing/2014/main" id="{9EC0C88F-1F2C-914F-B003-990B616BE8B9}"/>
              </a:ext>
            </a:extLst>
          </p:cNvPr>
          <p:cNvPicPr>
            <a:picLocks noChangeAspect="1"/>
          </p:cNvPicPr>
          <p:nvPr/>
        </p:nvPicPr>
        <p:blipFill>
          <a:blip r:embed="rId5"/>
          <a:stretch>
            <a:fillRect/>
          </a:stretch>
        </p:blipFill>
        <p:spPr>
          <a:xfrm>
            <a:off x="8402595" y="3299175"/>
            <a:ext cx="3538394" cy="2658028"/>
          </a:xfrm>
          <a:prstGeom prst="rect">
            <a:avLst/>
          </a:prstGeom>
          <a:ln>
            <a:solidFill>
              <a:srgbClr val="22529E"/>
            </a:solidFill>
          </a:ln>
        </p:spPr>
      </p:pic>
      <p:pic>
        <p:nvPicPr>
          <p:cNvPr id="11" name="Picture 10">
            <a:extLst>
              <a:ext uri="{FF2B5EF4-FFF2-40B4-BE49-F238E27FC236}">
                <a16:creationId xmlns:a16="http://schemas.microsoft.com/office/drawing/2014/main" id="{10618B73-391A-6D47-9502-7D84898A90AD}"/>
              </a:ext>
            </a:extLst>
          </p:cNvPr>
          <p:cNvPicPr>
            <a:picLocks noChangeAspect="1"/>
          </p:cNvPicPr>
          <p:nvPr/>
        </p:nvPicPr>
        <p:blipFill>
          <a:blip r:embed="rId6"/>
          <a:stretch>
            <a:fillRect/>
          </a:stretch>
        </p:blipFill>
        <p:spPr>
          <a:xfrm>
            <a:off x="4847376" y="4192880"/>
            <a:ext cx="2971462" cy="2210824"/>
          </a:xfrm>
          <a:prstGeom prst="rect">
            <a:avLst/>
          </a:prstGeom>
          <a:ln>
            <a:solidFill>
              <a:srgbClr val="22529E"/>
            </a:solidFill>
          </a:ln>
        </p:spPr>
      </p:pic>
      <p:pic>
        <p:nvPicPr>
          <p:cNvPr id="12" name="Picture 11">
            <a:extLst>
              <a:ext uri="{FF2B5EF4-FFF2-40B4-BE49-F238E27FC236}">
                <a16:creationId xmlns:a16="http://schemas.microsoft.com/office/drawing/2014/main" id="{AA7CF805-796B-1641-AE3D-239D32E47529}"/>
              </a:ext>
            </a:extLst>
          </p:cNvPr>
          <p:cNvPicPr>
            <a:picLocks noChangeAspect="1"/>
          </p:cNvPicPr>
          <p:nvPr/>
        </p:nvPicPr>
        <p:blipFill>
          <a:blip r:embed="rId7"/>
          <a:stretch>
            <a:fillRect/>
          </a:stretch>
        </p:blipFill>
        <p:spPr>
          <a:xfrm>
            <a:off x="753035" y="4192880"/>
            <a:ext cx="3083859" cy="2316583"/>
          </a:xfrm>
          <a:prstGeom prst="rect">
            <a:avLst/>
          </a:prstGeom>
          <a:ln>
            <a:solidFill>
              <a:srgbClr val="22529E"/>
            </a:solidFill>
          </a:ln>
        </p:spPr>
      </p:pic>
    </p:spTree>
    <p:extLst>
      <p:ext uri="{BB962C8B-B14F-4D97-AF65-F5344CB8AC3E}">
        <p14:creationId xmlns:p14="http://schemas.microsoft.com/office/powerpoint/2010/main" val="1413514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C47FA41E-A69F-9E48-B04A-6197B781C324}"/>
              </a:ext>
            </a:extLst>
          </p:cNvPr>
          <p:cNvGraphicFramePr>
            <a:graphicFrameLocks noGrp="1"/>
          </p:cNvGraphicFramePr>
          <p:nvPr>
            <p:extLst/>
          </p:nvPr>
        </p:nvGraphicFramePr>
        <p:xfrm>
          <a:off x="407368" y="780864"/>
          <a:ext cx="11321293" cy="5897943"/>
        </p:xfrm>
        <a:graphic>
          <a:graphicData uri="http://schemas.openxmlformats.org/drawingml/2006/table">
            <a:tbl>
              <a:tblPr firstRow="1" bandRow="1">
                <a:tableStyleId>{17292A2E-F333-43FB-9621-5CBBE7FDCDCB}</a:tableStyleId>
              </a:tblPr>
              <a:tblGrid>
                <a:gridCol w="3814322">
                  <a:extLst>
                    <a:ext uri="{9D8B030D-6E8A-4147-A177-3AD203B41FA5}">
                      <a16:colId xmlns:a16="http://schemas.microsoft.com/office/drawing/2014/main" val="344015144"/>
                    </a:ext>
                  </a:extLst>
                </a:gridCol>
                <a:gridCol w="1373885">
                  <a:extLst>
                    <a:ext uri="{9D8B030D-6E8A-4147-A177-3AD203B41FA5}">
                      <a16:colId xmlns:a16="http://schemas.microsoft.com/office/drawing/2014/main" val="1471286697"/>
                    </a:ext>
                  </a:extLst>
                </a:gridCol>
                <a:gridCol w="1565910">
                  <a:extLst>
                    <a:ext uri="{9D8B030D-6E8A-4147-A177-3AD203B41FA5}">
                      <a16:colId xmlns:a16="http://schemas.microsoft.com/office/drawing/2014/main" val="63836558"/>
                    </a:ext>
                  </a:extLst>
                </a:gridCol>
                <a:gridCol w="4567176">
                  <a:extLst>
                    <a:ext uri="{9D8B030D-6E8A-4147-A177-3AD203B41FA5}">
                      <a16:colId xmlns:a16="http://schemas.microsoft.com/office/drawing/2014/main" val="3504550134"/>
                    </a:ext>
                  </a:extLst>
                </a:gridCol>
              </a:tblGrid>
              <a:tr h="445664">
                <a:tc>
                  <a:txBody>
                    <a:bodyPr/>
                    <a:lstStyle/>
                    <a:p>
                      <a:r>
                        <a:rPr lang="en-US" sz="1600" dirty="0"/>
                        <a:t>Topics </a:t>
                      </a:r>
                      <a:endParaRPr lang="en-US" sz="1600" dirty="0">
                        <a:latin typeface="Avenir Roman" panose="02000503020000020003" pitchFamily="2" charset="0"/>
                      </a:endParaRPr>
                    </a:p>
                  </a:txBody>
                  <a:tcPr marL="45720" marR="45720" marT="22860" marB="22860"/>
                </a:tc>
                <a:tc>
                  <a:txBody>
                    <a:bodyPr/>
                    <a:lstStyle/>
                    <a:p>
                      <a:r>
                        <a:rPr lang="en-US" sz="1600" dirty="0"/>
                        <a:t>CLIC – ILC communality</a:t>
                      </a:r>
                      <a:endParaRPr lang="en-US" sz="1600" dirty="0">
                        <a:latin typeface="Avenir Roman" panose="02000503020000020003" pitchFamily="2" charset="0"/>
                      </a:endParaRPr>
                    </a:p>
                  </a:txBody>
                  <a:tcPr marL="45720" marR="45720" marT="22860" marB="22860"/>
                </a:tc>
                <a:tc>
                  <a:txBody>
                    <a:bodyPr/>
                    <a:lstStyle/>
                    <a:p>
                      <a:r>
                        <a:rPr lang="en-US" sz="1600" dirty="0"/>
                        <a:t>Other </a:t>
                      </a:r>
                      <a:endParaRPr lang="en-US" sz="1600" dirty="0">
                        <a:latin typeface="Avenir Roman" panose="02000503020000020003" pitchFamily="2" charset="0"/>
                      </a:endParaRPr>
                    </a:p>
                  </a:txBody>
                  <a:tcPr marL="45720" marR="45720" marT="22860" marB="22860"/>
                </a:tc>
                <a:tc>
                  <a:txBody>
                    <a:bodyPr/>
                    <a:lstStyle/>
                    <a:p>
                      <a:r>
                        <a:rPr lang="en-US" sz="1600" dirty="0"/>
                        <a:t>Status </a:t>
                      </a:r>
                      <a:r>
                        <a:rPr lang="en-US" sz="1600" dirty="0" err="1"/>
                        <a:t>wrt</a:t>
                      </a:r>
                      <a:r>
                        <a:rPr lang="en-US" sz="1600" dirty="0"/>
                        <a:t> ILC and KEK</a:t>
                      </a:r>
                      <a:endParaRPr lang="en-US" sz="1600" dirty="0">
                        <a:latin typeface="Avenir Roman" panose="02000503020000020003" pitchFamily="2" charset="0"/>
                      </a:endParaRPr>
                    </a:p>
                  </a:txBody>
                  <a:tcPr marL="45720" marR="45720" marT="22860" marB="22860"/>
                </a:tc>
                <a:extLst>
                  <a:ext uri="{0D108BD9-81ED-4DB2-BD59-A6C34878D82A}">
                    <a16:rowId xmlns:a16="http://schemas.microsoft.com/office/drawing/2014/main" val="4004929013"/>
                  </a:ext>
                </a:extLst>
              </a:tr>
              <a:tr h="472440">
                <a:tc>
                  <a:txBody>
                    <a:bodyPr/>
                    <a:lstStyle/>
                    <a:p>
                      <a:r>
                        <a:rPr lang="en-US" sz="1400" dirty="0"/>
                        <a:t>CE and </a:t>
                      </a:r>
                      <a:r>
                        <a:rPr lang="en-US" sz="1400" dirty="0" err="1"/>
                        <a:t>Cryo</a:t>
                      </a:r>
                      <a:endParaRPr lang="en-US" sz="1400" b="1" dirty="0">
                        <a:solidFill>
                          <a:srgbClr val="0070C0"/>
                        </a:solidFill>
                        <a:latin typeface="Avenir Roman" panose="02000503020000020003" pitchFamily="2" charset="0"/>
                      </a:endParaRPr>
                    </a:p>
                  </a:txBody>
                  <a:tcPr marL="45720" marR="45720" marT="22860" marB="22860"/>
                </a:tc>
                <a:tc>
                  <a:txBody>
                    <a:bodyPr/>
                    <a:lstStyle/>
                    <a:p>
                      <a:r>
                        <a:rPr lang="en-US" sz="1400" dirty="0"/>
                        <a:t>CE common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LHC, all future project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WG2 reps from CERN</a:t>
                      </a:r>
                      <a:endParaRPr lang="en-US" sz="1400" dirty="0">
                        <a:solidFill>
                          <a:srgbClr val="0070C0"/>
                        </a:solidFill>
                        <a:latin typeface="Avenir Roman" panose="02000503020000020003" pitchFamily="2" charset="0"/>
                      </a:endParaRPr>
                    </a:p>
                  </a:txBody>
                  <a:tcPr marL="45720" marR="45720" marT="22860" marB="22860"/>
                </a:tc>
                <a:extLst>
                  <a:ext uri="{0D108BD9-81ED-4DB2-BD59-A6C34878D82A}">
                    <a16:rowId xmlns:a16="http://schemas.microsoft.com/office/drawing/2014/main" val="3278996147"/>
                  </a:ext>
                </a:extLst>
              </a:tr>
              <a:tr h="521188">
                <a:tc>
                  <a:txBody>
                    <a:bodyPr/>
                    <a:lstStyle/>
                    <a:p>
                      <a:r>
                        <a:rPr lang="en-US" sz="1400" dirty="0"/>
                        <a:t>ATF2(3), BDS,  </a:t>
                      </a:r>
                      <a:r>
                        <a:rPr lang="en-US" sz="1400" dirty="0" err="1"/>
                        <a:t>beamdynamics</a:t>
                      </a:r>
                      <a:r>
                        <a:rPr lang="en-US" sz="1400" dirty="0"/>
                        <a:t>, instrumentation and related beam-elements</a:t>
                      </a:r>
                      <a:endParaRPr lang="en-US" sz="1400" b="1" dirty="0">
                        <a:solidFill>
                          <a:srgbClr val="0070C0"/>
                        </a:solidFill>
                        <a:latin typeface="Avenir Roman" panose="02000503020000020003" pitchFamily="2" charset="0"/>
                      </a:endParaRPr>
                    </a:p>
                  </a:txBody>
                  <a:tcPr marL="45720" marR="45720" marT="22860" marB="22860"/>
                </a:tc>
                <a:tc>
                  <a:txBody>
                    <a:bodyPr/>
                    <a:lstStyle/>
                    <a:p>
                      <a:r>
                        <a:rPr lang="en-US" sz="1400" dirty="0"/>
                        <a:t>Common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Other nanobeam projects</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Participate in ATF3 study – BDS optimization, WG2 rep. from CERN </a:t>
                      </a:r>
                      <a:endParaRPr lang="en-US" sz="1400" dirty="0">
                        <a:solidFill>
                          <a:srgbClr val="0070C0"/>
                        </a:solidFill>
                        <a:latin typeface="Avenir Roman" panose="02000503020000020003" pitchFamily="2" charset="0"/>
                      </a:endParaRPr>
                    </a:p>
                  </a:txBody>
                  <a:tcPr marL="45720" marR="45720" marT="22860" marB="22860"/>
                </a:tc>
                <a:extLst>
                  <a:ext uri="{0D108BD9-81ED-4DB2-BD59-A6C34878D82A}">
                    <a16:rowId xmlns:a16="http://schemas.microsoft.com/office/drawing/2014/main" val="2256286913"/>
                  </a:ext>
                </a:extLst>
              </a:tr>
              <a:tr h="472440">
                <a:tc>
                  <a:txBody>
                    <a:bodyPr/>
                    <a:lstStyle/>
                    <a:p>
                      <a:r>
                        <a:rPr lang="en-US" sz="1400" dirty="0"/>
                        <a:t>Positrons </a:t>
                      </a:r>
                      <a:endParaRPr lang="en-US" sz="1400" b="1" dirty="0">
                        <a:solidFill>
                          <a:srgbClr val="0070C0"/>
                        </a:solidFill>
                        <a:latin typeface="Avenir Roman" panose="02000503020000020003" pitchFamily="2" charset="0"/>
                      </a:endParaRPr>
                    </a:p>
                  </a:txBody>
                  <a:tcPr marL="45720" marR="45720" marT="22860" marB="22860"/>
                </a:tc>
                <a:tc>
                  <a:txBody>
                    <a:bodyPr/>
                    <a:lstStyle/>
                    <a:p>
                      <a:r>
                        <a:rPr lang="en-US" sz="1400" dirty="0"/>
                        <a:t>Common for e-driven</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All </a:t>
                      </a:r>
                      <a:r>
                        <a:rPr lang="en-US" sz="1400" dirty="0" err="1"/>
                        <a:t>e+e</a:t>
                      </a:r>
                      <a:r>
                        <a:rPr lang="en-US" sz="1400" dirty="0"/>
                        <a:t>- colliders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WG2 rep. from CERN, target, AMD, pulsed magnet for undulator version   </a:t>
                      </a:r>
                      <a:endParaRPr lang="en-US" sz="1400" dirty="0">
                        <a:solidFill>
                          <a:srgbClr val="0070C0"/>
                        </a:solidFill>
                        <a:latin typeface="Avenir Roman" panose="02000503020000020003" pitchFamily="2" charset="0"/>
                      </a:endParaRPr>
                    </a:p>
                  </a:txBody>
                  <a:tcPr marL="45720" marR="45720" marT="22860" marB="22860"/>
                </a:tc>
                <a:extLst>
                  <a:ext uri="{0D108BD9-81ED-4DB2-BD59-A6C34878D82A}">
                    <a16:rowId xmlns:a16="http://schemas.microsoft.com/office/drawing/2014/main" val="2984769678"/>
                  </a:ext>
                </a:extLst>
              </a:tr>
              <a:tr h="561870">
                <a:tc>
                  <a:txBody>
                    <a:bodyPr/>
                    <a:lstStyle/>
                    <a:p>
                      <a:r>
                        <a:rPr lang="en-US" sz="1400" dirty="0"/>
                        <a:t>Damping Rings</a:t>
                      </a:r>
                      <a:endParaRPr lang="en-US" sz="1400" b="1" dirty="0">
                        <a:solidFill>
                          <a:srgbClr val="0070C0"/>
                        </a:solidFill>
                        <a:latin typeface="Avenir Roman" panose="02000503020000020003" pitchFamily="2" charset="0"/>
                      </a:endParaRPr>
                    </a:p>
                  </a:txBody>
                  <a:tcPr marL="45720" marR="45720" marT="22860" marB="22860"/>
                </a:tc>
                <a:tc>
                  <a:txBody>
                    <a:bodyPr/>
                    <a:lstStyle/>
                    <a:p>
                      <a:r>
                        <a:rPr lang="en-US" sz="1400" dirty="0"/>
                        <a:t>Common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All low emittance rings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Possible effort (performance studies, design and also kicker for CLIC relevant) – only partly in current LC studies, WG2 rep. from CERN </a:t>
                      </a:r>
                      <a:endParaRPr lang="en-US" sz="1400" dirty="0">
                        <a:solidFill>
                          <a:schemeClr val="tx1"/>
                        </a:solidFill>
                        <a:latin typeface="Avenir Roman" panose="02000503020000020003" pitchFamily="2" charset="0"/>
                      </a:endParaRPr>
                    </a:p>
                  </a:txBody>
                  <a:tcPr marL="45720" marR="45720" marT="22860" marB="22860"/>
                </a:tc>
                <a:extLst>
                  <a:ext uri="{0D108BD9-81ED-4DB2-BD59-A6C34878D82A}">
                    <a16:rowId xmlns:a16="http://schemas.microsoft.com/office/drawing/2014/main" val="658781337"/>
                  </a:ext>
                </a:extLst>
              </a:tr>
              <a:tr h="561870">
                <a:tc>
                  <a:txBody>
                    <a:bodyPr/>
                    <a:lstStyle/>
                    <a:p>
                      <a:r>
                        <a:rPr lang="en-US" sz="1400" dirty="0"/>
                        <a:t>Hi-Eff klystron </a:t>
                      </a:r>
                      <a:endParaRPr lang="en-US" sz="1400" b="1" dirty="0">
                        <a:solidFill>
                          <a:srgbClr val="0070C0"/>
                        </a:solidFill>
                        <a:latin typeface="Avenir Roman" panose="02000503020000020003" pitchFamily="2" charset="0"/>
                      </a:endParaRPr>
                    </a:p>
                  </a:txBody>
                  <a:tcPr marL="45720" marR="45720" marT="22860" marB="22860"/>
                </a:tc>
                <a:tc>
                  <a:txBody>
                    <a:bodyPr/>
                    <a:lstStyle/>
                    <a:p>
                      <a:r>
                        <a:rPr lang="en-US" sz="1400" dirty="0"/>
                        <a:t>Common (L-band)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FCC, CEPC </a:t>
                      </a:r>
                      <a:r>
                        <a:rPr lang="en-US" sz="1400" dirty="0" err="1"/>
                        <a:t>etc</a:t>
                      </a:r>
                      <a:r>
                        <a:rPr lang="en-US" sz="1400" dirty="0"/>
                        <a:t>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Designed (also ongoing SC solenoid work with KEK), now in Hi-Eff klystron project </a:t>
                      </a:r>
                      <a:endParaRPr lang="en-US" sz="1400" dirty="0">
                        <a:solidFill>
                          <a:srgbClr val="0070C0"/>
                        </a:solidFill>
                        <a:latin typeface="Avenir Roman" panose="02000503020000020003" pitchFamily="2" charset="0"/>
                      </a:endParaRPr>
                    </a:p>
                  </a:txBody>
                  <a:tcPr marL="45720" marR="45720" marT="22860" marB="22860"/>
                </a:tc>
                <a:extLst>
                  <a:ext uri="{0D108BD9-81ED-4DB2-BD59-A6C34878D82A}">
                    <a16:rowId xmlns:a16="http://schemas.microsoft.com/office/drawing/2014/main" val="1731228352"/>
                  </a:ext>
                </a:extLst>
              </a:tr>
              <a:tr h="561870">
                <a:tc>
                  <a:txBody>
                    <a:bodyPr/>
                    <a:lstStyle/>
                    <a:p>
                      <a:r>
                        <a:rPr lang="en-US" sz="1400" dirty="0"/>
                        <a:t>SCRF cavities </a:t>
                      </a:r>
                      <a:endParaRPr lang="en-US" sz="1400" b="1" dirty="0">
                        <a:latin typeface="Avenir Roman" panose="02000503020000020003" pitchFamily="2" charset="0"/>
                      </a:endParaRPr>
                    </a:p>
                  </a:txBody>
                  <a:tcPr marL="45720" marR="45720" marT="22860" marB="22860"/>
                </a:tc>
                <a:tc>
                  <a:txBody>
                    <a:bodyPr/>
                    <a:lstStyle/>
                    <a:p>
                      <a:r>
                        <a:rPr lang="en-US" sz="1400" dirty="0"/>
                        <a:t>For ILC</a:t>
                      </a:r>
                      <a:endParaRPr lang="en-US" sz="1400" dirty="0">
                        <a:latin typeface="Avenir Roman" panose="02000503020000020003" pitchFamily="2" charset="0"/>
                      </a:endParaRPr>
                    </a:p>
                  </a:txBody>
                  <a:tcPr marL="45720" marR="45720" marT="22860" marB="22860"/>
                </a:tc>
                <a:tc>
                  <a:txBody>
                    <a:bodyPr/>
                    <a:lstStyle/>
                    <a:p>
                      <a:r>
                        <a:rPr lang="en-US" sz="1400" dirty="0"/>
                        <a:t>SCRF generally </a:t>
                      </a:r>
                      <a:endParaRPr lang="en-US" sz="1400" dirty="0">
                        <a:latin typeface="Avenir Roman" panose="02000503020000020003" pitchFamily="2" charset="0"/>
                      </a:endParaRPr>
                    </a:p>
                  </a:txBody>
                  <a:tcPr marL="45720" marR="45720" marT="22860" marB="22860"/>
                </a:tc>
                <a:tc>
                  <a:txBody>
                    <a:bodyPr/>
                    <a:lstStyle/>
                    <a:p>
                      <a:r>
                        <a:rPr lang="en-US" sz="1400" dirty="0"/>
                        <a:t>Common manufacture studies, e.g. internal EB welding studies/hydro-forming, long term Nb3Sn studies, surface treatment, crab-cavities, WG2 rep. from CERN, recent APT first attempt to include limited personnel in this area</a:t>
                      </a:r>
                      <a:endParaRPr lang="en-US" sz="1400" dirty="0">
                        <a:solidFill>
                          <a:srgbClr val="0070C0"/>
                        </a:solidFill>
                        <a:latin typeface="Avenir Roman" panose="02000503020000020003" pitchFamily="2" charset="0"/>
                      </a:endParaRPr>
                    </a:p>
                  </a:txBody>
                  <a:tcPr marL="45720" marR="45720" marT="22860" marB="22860"/>
                </a:tc>
                <a:extLst>
                  <a:ext uri="{0D108BD9-81ED-4DB2-BD59-A6C34878D82A}">
                    <a16:rowId xmlns:a16="http://schemas.microsoft.com/office/drawing/2014/main" val="1077547315"/>
                  </a:ext>
                </a:extLst>
              </a:tr>
              <a:tr h="311613">
                <a:tc>
                  <a:txBody>
                    <a:bodyPr/>
                    <a:lstStyle/>
                    <a:p>
                      <a:r>
                        <a:rPr lang="en-US" sz="1400" dirty="0"/>
                        <a:t>Couplers </a:t>
                      </a:r>
                      <a:endParaRPr lang="en-US" sz="1400" b="1" dirty="0">
                        <a:latin typeface="Avenir Roman" panose="02000503020000020003" pitchFamily="2" charset="0"/>
                      </a:endParaRPr>
                    </a:p>
                  </a:txBody>
                  <a:tcPr marL="45720" marR="45720" marT="22860" marB="22860"/>
                </a:tc>
                <a:tc>
                  <a:txBody>
                    <a:bodyPr/>
                    <a:lstStyle/>
                    <a:p>
                      <a:r>
                        <a:rPr lang="en-US" sz="1400" dirty="0"/>
                        <a:t>For ILC </a:t>
                      </a:r>
                      <a:endParaRPr lang="en-US" sz="1400" dirty="0">
                        <a:latin typeface="Avenir Roman" panose="02000503020000020003" pitchFamily="2" charset="0"/>
                      </a:endParaRPr>
                    </a:p>
                  </a:txBody>
                  <a:tcPr marL="45720" marR="45720" marT="22860" marB="22860"/>
                </a:tc>
                <a:tc>
                  <a:txBody>
                    <a:bodyPr/>
                    <a:lstStyle/>
                    <a:p>
                      <a:r>
                        <a:rPr lang="en-US" sz="1400" dirty="0"/>
                        <a:t>SCRF generally </a:t>
                      </a:r>
                      <a:endParaRPr lang="en-US" sz="1400" dirty="0">
                        <a:latin typeface="Avenir Roman" panose="02000503020000020003" pitchFamily="2" charset="0"/>
                      </a:endParaRPr>
                    </a:p>
                  </a:txBody>
                  <a:tcPr marL="45720" marR="45720" marT="22860" marB="22860"/>
                </a:tc>
                <a:tc>
                  <a:txBody>
                    <a:bodyPr/>
                    <a:lstStyle/>
                    <a:p>
                      <a:r>
                        <a:rPr lang="en-US" sz="1400" dirty="0"/>
                        <a:t>Possible design effort, also common work in the past </a:t>
                      </a:r>
                      <a:endParaRPr lang="en-US" sz="1400" dirty="0">
                        <a:solidFill>
                          <a:schemeClr val="tx1"/>
                        </a:solidFill>
                        <a:latin typeface="Avenir Roman" panose="02000503020000020003" pitchFamily="2" charset="0"/>
                      </a:endParaRPr>
                    </a:p>
                  </a:txBody>
                  <a:tcPr marL="45720" marR="45720" marT="22860" marB="22860"/>
                </a:tc>
                <a:extLst>
                  <a:ext uri="{0D108BD9-81ED-4DB2-BD59-A6C34878D82A}">
                    <a16:rowId xmlns:a16="http://schemas.microsoft.com/office/drawing/2014/main" val="4076673381"/>
                  </a:ext>
                </a:extLst>
              </a:tr>
              <a:tr h="308123">
                <a:tc>
                  <a:txBody>
                    <a:bodyPr/>
                    <a:lstStyle/>
                    <a:p>
                      <a:r>
                        <a:rPr lang="en-US" sz="1400" dirty="0"/>
                        <a:t>Beam dumps </a:t>
                      </a:r>
                      <a:endParaRPr lang="en-US" sz="1400" b="1" dirty="0">
                        <a:solidFill>
                          <a:srgbClr val="0070C0"/>
                        </a:solidFill>
                        <a:latin typeface="Avenir Roman" panose="02000503020000020003" pitchFamily="2" charset="0"/>
                      </a:endParaRPr>
                    </a:p>
                  </a:txBody>
                  <a:tcPr marL="45720" marR="45720" marT="22860" marB="22860"/>
                </a:tc>
                <a:tc>
                  <a:txBody>
                    <a:bodyPr/>
                    <a:lstStyle/>
                    <a:p>
                      <a:r>
                        <a:rPr lang="en-US" sz="1400" dirty="0"/>
                        <a:t>Common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(HL)LHC/FCC/muons ..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Advisory, visits and common studies to be considered  </a:t>
                      </a:r>
                      <a:endParaRPr lang="en-US" sz="1400" dirty="0">
                        <a:solidFill>
                          <a:srgbClr val="0070C0"/>
                        </a:solidFill>
                        <a:latin typeface="Avenir Roman" panose="02000503020000020003" pitchFamily="2" charset="0"/>
                      </a:endParaRPr>
                    </a:p>
                  </a:txBody>
                  <a:tcPr marL="45720" marR="45720" marT="22860" marB="22860"/>
                </a:tc>
                <a:extLst>
                  <a:ext uri="{0D108BD9-81ED-4DB2-BD59-A6C34878D82A}">
                    <a16:rowId xmlns:a16="http://schemas.microsoft.com/office/drawing/2014/main" val="3590833514"/>
                  </a:ext>
                </a:extLst>
              </a:tr>
              <a:tr h="405722">
                <a:tc>
                  <a:txBody>
                    <a:bodyPr/>
                    <a:lstStyle/>
                    <a:p>
                      <a:r>
                        <a:rPr lang="en-US" sz="1400" dirty="0"/>
                        <a:t>Physics and Detectors </a:t>
                      </a:r>
                      <a:endParaRPr lang="en-US" sz="1400" b="1" dirty="0">
                        <a:latin typeface="Avenir Roman" panose="02000503020000020003" pitchFamily="2" charset="0"/>
                      </a:endParaRPr>
                    </a:p>
                  </a:txBody>
                  <a:tcPr marL="45720" marR="45720" marT="22860" marB="22860"/>
                </a:tc>
                <a:tc>
                  <a:txBody>
                    <a:bodyPr/>
                    <a:lstStyle/>
                    <a:p>
                      <a:r>
                        <a:rPr lang="en-US" sz="1400" dirty="0"/>
                        <a:t>Common </a:t>
                      </a:r>
                      <a:endParaRPr lang="en-US" sz="1400" dirty="0">
                        <a:latin typeface="Avenir Roman" panose="02000503020000020003" pitchFamily="2" charset="0"/>
                      </a:endParaRPr>
                    </a:p>
                  </a:txBody>
                  <a:tcPr marL="45720" marR="45720" marT="22860" marB="22860"/>
                </a:tc>
                <a:tc>
                  <a:txBody>
                    <a:bodyPr/>
                    <a:lstStyle/>
                    <a:p>
                      <a:r>
                        <a:rPr lang="en-US" sz="1400" dirty="0"/>
                        <a:t>Higgs factories </a:t>
                      </a:r>
                      <a:endParaRPr lang="en-US" sz="1400" dirty="0">
                        <a:latin typeface="Avenir Roman" panose="02000503020000020003" pitchFamily="2" charset="0"/>
                      </a:endParaRPr>
                    </a:p>
                  </a:txBody>
                  <a:tcPr marL="45720" marR="45720" marT="22860" marB="22860"/>
                </a:tc>
                <a:tc>
                  <a:txBody>
                    <a:bodyPr/>
                    <a:lstStyle/>
                    <a:p>
                      <a:r>
                        <a:rPr lang="en-US" sz="1400" dirty="0"/>
                        <a:t>Some common tools, not defined longer term </a:t>
                      </a:r>
                      <a:endParaRPr lang="en-US" sz="1400" dirty="0">
                        <a:solidFill>
                          <a:schemeClr val="tx1"/>
                        </a:solidFill>
                        <a:latin typeface="Avenir Roman" panose="02000503020000020003" pitchFamily="2" charset="0"/>
                      </a:endParaRPr>
                    </a:p>
                  </a:txBody>
                  <a:tcPr marL="45720" marR="45720" marT="22860" marB="22860"/>
                </a:tc>
                <a:extLst>
                  <a:ext uri="{0D108BD9-81ED-4DB2-BD59-A6C34878D82A}">
                    <a16:rowId xmlns:a16="http://schemas.microsoft.com/office/drawing/2014/main" val="1242234118"/>
                  </a:ext>
                </a:extLst>
              </a:tr>
              <a:tr h="561870">
                <a:tc>
                  <a:txBody>
                    <a:bodyPr/>
                    <a:lstStyle/>
                    <a:p>
                      <a:r>
                        <a:rPr lang="en-US" sz="1400" dirty="0"/>
                        <a:t>CERN – KEK office, agreements, WEB pages, LCWS </a:t>
                      </a:r>
                      <a:endParaRPr lang="en-US" sz="1400" b="1" dirty="0">
                        <a:solidFill>
                          <a:srgbClr val="0070C0"/>
                        </a:solidFill>
                        <a:latin typeface="Avenir Roman" panose="02000503020000020003" pitchFamily="2" charset="0"/>
                      </a:endParaRPr>
                    </a:p>
                  </a:txBody>
                  <a:tcPr marL="45720" marR="45720" marT="22860" marB="22860"/>
                </a:tc>
                <a:tc>
                  <a:txBody>
                    <a:bodyPr/>
                    <a:lstStyle/>
                    <a:p>
                      <a:r>
                        <a:rPr lang="en-US" sz="1400" dirty="0"/>
                        <a:t>Partly common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NA  </a:t>
                      </a:r>
                      <a:endParaRPr lang="en-US" sz="1400" dirty="0">
                        <a:solidFill>
                          <a:srgbClr val="0070C0"/>
                        </a:solidFill>
                        <a:latin typeface="Avenir Roman" panose="02000503020000020003" pitchFamily="2" charset="0"/>
                      </a:endParaRPr>
                    </a:p>
                  </a:txBody>
                  <a:tcPr marL="45720" marR="45720" marT="22860" marB="22860"/>
                </a:tc>
                <a:tc>
                  <a:txBody>
                    <a:bodyPr/>
                    <a:lstStyle/>
                    <a:p>
                      <a:r>
                        <a:rPr lang="en-US" sz="1400" dirty="0"/>
                        <a:t>LC project office at CERN working with KEK communication and international office </a:t>
                      </a:r>
                      <a:endParaRPr lang="en-US" sz="1400" dirty="0">
                        <a:solidFill>
                          <a:srgbClr val="0070C0"/>
                        </a:solidFill>
                      </a:endParaRPr>
                    </a:p>
                  </a:txBody>
                  <a:tcPr marL="45720" marR="45720" marT="22860" marB="22860"/>
                </a:tc>
                <a:extLst>
                  <a:ext uri="{0D108BD9-81ED-4DB2-BD59-A6C34878D82A}">
                    <a16:rowId xmlns:a16="http://schemas.microsoft.com/office/drawing/2014/main" val="478018148"/>
                  </a:ext>
                </a:extLst>
              </a:tr>
            </a:tbl>
          </a:graphicData>
        </a:graphic>
      </p:graphicFrame>
      <p:sp>
        <p:nvSpPr>
          <p:cNvPr id="3" name="Slide Number Placeholder 2">
            <a:extLst>
              <a:ext uri="{FF2B5EF4-FFF2-40B4-BE49-F238E27FC236}">
                <a16:creationId xmlns:a16="http://schemas.microsoft.com/office/drawing/2014/main" id="{3899078D-BD7D-E94B-8770-90C0A89116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F5071-ED05-4944-80F9-6D12E6F81990}" type="slidenum">
              <a:rPr kumimoji="0" lang="en-US" sz="1200" b="0" i="0" u="none" strike="noStrike" kern="1200" cap="none" spc="0" normalizeH="0" baseline="0" noProof="0" smtClean="0">
                <a:ln>
                  <a:noFill/>
                </a:ln>
                <a:solidFill>
                  <a:prstClr val="black">
                    <a:tint val="75000"/>
                  </a:prstClr>
                </a:solidFill>
                <a:effectLst/>
                <a:uLnTx/>
                <a:uFillTx/>
                <a:latin typeface="Avenir Roman" panose="02000503020000020003" pitchFamily="2"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tint val="75000"/>
                </a:prstClr>
              </a:solidFill>
              <a:effectLst/>
              <a:uLnTx/>
              <a:uFillTx/>
              <a:latin typeface="Avenir Roman" panose="02000503020000020003" pitchFamily="2" charset="0"/>
              <a:ea typeface="+mn-ea"/>
              <a:cs typeface="+mn-cs"/>
            </a:endParaRPr>
          </a:p>
        </p:txBody>
      </p:sp>
      <p:sp>
        <p:nvSpPr>
          <p:cNvPr id="2" name="TextBox 1">
            <a:extLst>
              <a:ext uri="{FF2B5EF4-FFF2-40B4-BE49-F238E27FC236}">
                <a16:creationId xmlns:a16="http://schemas.microsoft.com/office/drawing/2014/main" id="{8E64647F-C269-3049-BB02-4FB5B9D369BD}"/>
              </a:ext>
            </a:extLst>
          </p:cNvPr>
          <p:cNvSpPr txBox="1"/>
          <p:nvPr/>
        </p:nvSpPr>
        <p:spPr>
          <a:xfrm>
            <a:off x="911425" y="219450"/>
            <a:ext cx="108172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Avenir Roman" panose="02000503020000020003" pitchFamily="2" charset="0"/>
                <a:ea typeface="+mn-ea"/>
                <a:cs typeface="+mn-cs"/>
              </a:rPr>
              <a:t>R&amp;D areas with common interests </a:t>
            </a:r>
          </a:p>
        </p:txBody>
      </p:sp>
    </p:spTree>
    <p:extLst>
      <p:ext uri="{BB962C8B-B14F-4D97-AF65-F5344CB8AC3E}">
        <p14:creationId xmlns:p14="http://schemas.microsoft.com/office/powerpoint/2010/main" val="1604483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99FBCFFE-B206-8A40-A7A3-08F6D8EC011A}"/>
              </a:ext>
            </a:extLst>
          </p:cNvPr>
          <p:cNvSpPr>
            <a:spLocks noGrp="1"/>
          </p:cNvSpPr>
          <p:nvPr>
            <p:ph type="ftr" sz="quarter" idx="11"/>
          </p:nvPr>
        </p:nvSpPr>
        <p:spPr/>
        <p:txBody>
          <a:bodyPr/>
          <a:lstStyle/>
          <a:p>
            <a:r>
              <a:rPr lang="en-US"/>
              <a:t>CERN-KEK committee 2.11.2020</a:t>
            </a:r>
            <a:endParaRPr lang="en-US" dirty="0"/>
          </a:p>
        </p:txBody>
      </p:sp>
      <p:pic>
        <p:nvPicPr>
          <p:cNvPr id="7" name="Picture 6">
            <a:extLst>
              <a:ext uri="{FF2B5EF4-FFF2-40B4-BE49-F238E27FC236}">
                <a16:creationId xmlns:a16="http://schemas.microsoft.com/office/drawing/2014/main" id="{CC6E8E20-B0D3-9E4D-AA63-AD522ABC5DAE}"/>
              </a:ext>
            </a:extLst>
          </p:cNvPr>
          <p:cNvPicPr>
            <a:picLocks noChangeAspect="1"/>
          </p:cNvPicPr>
          <p:nvPr/>
        </p:nvPicPr>
        <p:blipFill>
          <a:blip r:embed="rId2"/>
          <a:stretch>
            <a:fillRect/>
          </a:stretch>
        </p:blipFill>
        <p:spPr>
          <a:xfrm>
            <a:off x="268659" y="95956"/>
            <a:ext cx="5260568" cy="2959454"/>
          </a:xfrm>
          <a:prstGeom prst="rect">
            <a:avLst/>
          </a:prstGeom>
          <a:ln>
            <a:solidFill>
              <a:schemeClr val="bg1">
                <a:lumMod val="85000"/>
              </a:schemeClr>
            </a:solidFill>
          </a:ln>
        </p:spPr>
      </p:pic>
      <p:pic>
        <p:nvPicPr>
          <p:cNvPr id="8" name="Picture 7">
            <a:extLst>
              <a:ext uri="{FF2B5EF4-FFF2-40B4-BE49-F238E27FC236}">
                <a16:creationId xmlns:a16="http://schemas.microsoft.com/office/drawing/2014/main" id="{92D62814-031A-F04B-A307-2F6DA263958E}"/>
              </a:ext>
            </a:extLst>
          </p:cNvPr>
          <p:cNvPicPr>
            <a:picLocks noChangeAspect="1"/>
          </p:cNvPicPr>
          <p:nvPr/>
        </p:nvPicPr>
        <p:blipFill>
          <a:blip r:embed="rId3"/>
          <a:stretch>
            <a:fillRect/>
          </a:stretch>
        </p:blipFill>
        <p:spPr>
          <a:xfrm>
            <a:off x="340241" y="3504330"/>
            <a:ext cx="5188986" cy="2913115"/>
          </a:xfrm>
          <a:prstGeom prst="rect">
            <a:avLst/>
          </a:prstGeom>
          <a:ln>
            <a:solidFill>
              <a:schemeClr val="bg1">
                <a:lumMod val="85000"/>
              </a:schemeClr>
            </a:solidFill>
          </a:ln>
        </p:spPr>
      </p:pic>
      <p:pic>
        <p:nvPicPr>
          <p:cNvPr id="10" name="Picture 9">
            <a:extLst>
              <a:ext uri="{FF2B5EF4-FFF2-40B4-BE49-F238E27FC236}">
                <a16:creationId xmlns:a16="http://schemas.microsoft.com/office/drawing/2014/main" id="{50139AE7-01E8-1F41-BEDD-F4188D8EC00C}"/>
              </a:ext>
            </a:extLst>
          </p:cNvPr>
          <p:cNvPicPr>
            <a:picLocks noChangeAspect="1"/>
          </p:cNvPicPr>
          <p:nvPr/>
        </p:nvPicPr>
        <p:blipFill>
          <a:blip r:embed="rId4"/>
          <a:stretch>
            <a:fillRect/>
          </a:stretch>
        </p:blipFill>
        <p:spPr>
          <a:xfrm>
            <a:off x="6547716" y="95956"/>
            <a:ext cx="5372257" cy="2959454"/>
          </a:xfrm>
          <a:prstGeom prst="rect">
            <a:avLst/>
          </a:prstGeom>
          <a:ln>
            <a:solidFill>
              <a:schemeClr val="bg1">
                <a:lumMod val="85000"/>
              </a:schemeClr>
            </a:solidFill>
          </a:ln>
        </p:spPr>
      </p:pic>
      <p:pic>
        <p:nvPicPr>
          <p:cNvPr id="18" name="Picture 17">
            <a:extLst>
              <a:ext uri="{FF2B5EF4-FFF2-40B4-BE49-F238E27FC236}">
                <a16:creationId xmlns:a16="http://schemas.microsoft.com/office/drawing/2014/main" id="{1B273F51-F253-E844-A222-CF2E36A8B904}"/>
              </a:ext>
            </a:extLst>
          </p:cNvPr>
          <p:cNvPicPr>
            <a:picLocks noChangeAspect="1"/>
          </p:cNvPicPr>
          <p:nvPr/>
        </p:nvPicPr>
        <p:blipFill>
          <a:blip r:embed="rId5"/>
          <a:stretch>
            <a:fillRect/>
          </a:stretch>
        </p:blipFill>
        <p:spPr>
          <a:xfrm>
            <a:off x="6547716" y="3504330"/>
            <a:ext cx="5311784" cy="2847291"/>
          </a:xfrm>
          <a:prstGeom prst="rect">
            <a:avLst/>
          </a:prstGeom>
          <a:ln>
            <a:solidFill>
              <a:schemeClr val="bg1">
                <a:lumMod val="85000"/>
              </a:schemeClr>
            </a:solidFill>
          </a:ln>
        </p:spPr>
      </p:pic>
    </p:spTree>
    <p:extLst>
      <p:ext uri="{BB962C8B-B14F-4D97-AF65-F5344CB8AC3E}">
        <p14:creationId xmlns:p14="http://schemas.microsoft.com/office/powerpoint/2010/main" val="2336506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DD1AA-2853-C947-8735-98AB91BA31BD}"/>
              </a:ext>
            </a:extLst>
          </p:cNvPr>
          <p:cNvSpPr>
            <a:spLocks noGrp="1"/>
          </p:cNvSpPr>
          <p:nvPr>
            <p:ph type="title"/>
          </p:nvPr>
        </p:nvSpPr>
        <p:spPr>
          <a:xfrm>
            <a:off x="7339671" y="2087884"/>
            <a:ext cx="3794604" cy="950000"/>
          </a:xfrm>
        </p:spPr>
        <p:txBody>
          <a:bodyPr/>
          <a:lstStyle/>
          <a:p>
            <a:r>
              <a:rPr lang="en-US" dirty="0"/>
              <a:t>Today </a:t>
            </a:r>
          </a:p>
        </p:txBody>
      </p:sp>
      <p:sp>
        <p:nvSpPr>
          <p:cNvPr id="4" name="Rectangle 3">
            <a:extLst>
              <a:ext uri="{FF2B5EF4-FFF2-40B4-BE49-F238E27FC236}">
                <a16:creationId xmlns:a16="http://schemas.microsoft.com/office/drawing/2014/main" id="{51624234-2473-AF44-903B-EBD1BC667A00}"/>
              </a:ext>
            </a:extLst>
          </p:cNvPr>
          <p:cNvSpPr/>
          <p:nvPr/>
        </p:nvSpPr>
        <p:spPr>
          <a:xfrm>
            <a:off x="6660292" y="196516"/>
            <a:ext cx="5783435" cy="369332"/>
          </a:xfrm>
          <a:prstGeom prst="rect">
            <a:avLst/>
          </a:prstGeom>
        </p:spPr>
        <p:txBody>
          <a:bodyPr wrap="square">
            <a:spAutoFit/>
          </a:bodyPr>
          <a:lstStyle/>
          <a:p>
            <a:r>
              <a:rPr lang="en-US" dirty="0">
                <a:solidFill>
                  <a:srgbClr val="1F497D"/>
                </a:solidFill>
                <a:latin typeface="游ゴシック" panose="020B0400000000000000" pitchFamily="34" charset="-128"/>
                <a:ea typeface="游ゴシック" panose="020B0400000000000000" pitchFamily="34" charset="-128"/>
              </a:rPr>
              <a:t>Pictures from </a:t>
            </a:r>
            <a:r>
              <a:rPr lang="en-US" dirty="0" err="1">
                <a:solidFill>
                  <a:srgbClr val="1F497D"/>
                </a:solidFill>
                <a:latin typeface="游ゴシック" panose="020B0400000000000000" pitchFamily="34" charset="-128"/>
                <a:ea typeface="游ゴシック" panose="020B0400000000000000" pitchFamily="34" charset="-128"/>
              </a:rPr>
              <a:t>T.Higo</a:t>
            </a:r>
            <a:r>
              <a:rPr lang="en-US" dirty="0">
                <a:solidFill>
                  <a:srgbClr val="1F497D"/>
                </a:solidFill>
                <a:latin typeface="游ゴシック" panose="020B0400000000000000" pitchFamily="34" charset="-128"/>
                <a:ea typeface="游ゴシック" panose="020B0400000000000000" pitchFamily="34" charset="-128"/>
              </a:rPr>
              <a:t> </a:t>
            </a:r>
            <a:endParaRPr lang="en-US" dirty="0"/>
          </a:p>
        </p:txBody>
      </p:sp>
      <p:pic>
        <p:nvPicPr>
          <p:cNvPr id="5" name="Picture 4">
            <a:extLst>
              <a:ext uri="{FF2B5EF4-FFF2-40B4-BE49-F238E27FC236}">
                <a16:creationId xmlns:a16="http://schemas.microsoft.com/office/drawing/2014/main" id="{613E18E5-B99B-C047-9A41-F783541743D1}"/>
              </a:ext>
            </a:extLst>
          </p:cNvPr>
          <p:cNvPicPr>
            <a:picLocks noChangeAspect="1"/>
          </p:cNvPicPr>
          <p:nvPr/>
        </p:nvPicPr>
        <p:blipFill>
          <a:blip r:embed="rId2"/>
          <a:stretch>
            <a:fillRect/>
          </a:stretch>
        </p:blipFill>
        <p:spPr>
          <a:xfrm>
            <a:off x="0" y="0"/>
            <a:ext cx="5980428" cy="3311611"/>
          </a:xfrm>
          <a:prstGeom prst="rect">
            <a:avLst/>
          </a:prstGeom>
          <a:ln>
            <a:solidFill>
              <a:srgbClr val="000000"/>
            </a:solidFill>
          </a:ln>
        </p:spPr>
      </p:pic>
      <p:pic>
        <p:nvPicPr>
          <p:cNvPr id="6" name="Picture 5">
            <a:extLst>
              <a:ext uri="{FF2B5EF4-FFF2-40B4-BE49-F238E27FC236}">
                <a16:creationId xmlns:a16="http://schemas.microsoft.com/office/drawing/2014/main" id="{0CF9E71C-D55C-EE4D-9251-9548CF2B8140}"/>
              </a:ext>
            </a:extLst>
          </p:cNvPr>
          <p:cNvPicPr>
            <a:picLocks noChangeAspect="1"/>
          </p:cNvPicPr>
          <p:nvPr/>
        </p:nvPicPr>
        <p:blipFill>
          <a:blip r:embed="rId3"/>
          <a:stretch>
            <a:fillRect/>
          </a:stretch>
        </p:blipFill>
        <p:spPr>
          <a:xfrm>
            <a:off x="5980428" y="3418394"/>
            <a:ext cx="6211572" cy="3439605"/>
          </a:xfrm>
          <a:prstGeom prst="rect">
            <a:avLst/>
          </a:prstGeom>
          <a:ln>
            <a:solidFill>
              <a:srgbClr val="000000"/>
            </a:solidFill>
          </a:ln>
        </p:spPr>
      </p:pic>
    </p:spTree>
    <p:extLst>
      <p:ext uri="{BB962C8B-B14F-4D97-AF65-F5344CB8AC3E}">
        <p14:creationId xmlns:p14="http://schemas.microsoft.com/office/powerpoint/2010/main" val="3434959151"/>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E8ED9-C0E0-EC4D-BA96-7AFB704A6B2D}"/>
              </a:ext>
            </a:extLst>
          </p:cNvPr>
          <p:cNvSpPr>
            <a:spLocks noGrp="1"/>
          </p:cNvSpPr>
          <p:nvPr>
            <p:ph type="title"/>
          </p:nvPr>
        </p:nvSpPr>
        <p:spPr>
          <a:xfrm>
            <a:off x="668079" y="159939"/>
            <a:ext cx="10515600" cy="750434"/>
          </a:xfrm>
        </p:spPr>
        <p:txBody>
          <a:bodyPr/>
          <a:lstStyle/>
          <a:p>
            <a:r>
              <a:rPr lang="en-US" sz="3200" dirty="0"/>
              <a:t>SC solenoid for </a:t>
            </a:r>
            <a:r>
              <a:rPr lang="en-US" sz="3200" dirty="0" err="1"/>
              <a:t>HiEff</a:t>
            </a:r>
            <a:r>
              <a:rPr lang="en-US" sz="3200" dirty="0"/>
              <a:t> klystrons</a:t>
            </a:r>
          </a:p>
        </p:txBody>
      </p:sp>
      <p:sp>
        <p:nvSpPr>
          <p:cNvPr id="5" name="Footer Placeholder 4">
            <a:extLst>
              <a:ext uri="{FF2B5EF4-FFF2-40B4-BE49-F238E27FC236}">
                <a16:creationId xmlns:a16="http://schemas.microsoft.com/office/drawing/2014/main" id="{BF566DAB-7796-8042-8B32-C3C794A06623}"/>
              </a:ext>
            </a:extLst>
          </p:cNvPr>
          <p:cNvSpPr>
            <a:spLocks noGrp="1"/>
          </p:cNvSpPr>
          <p:nvPr>
            <p:ph type="ftr" sz="quarter" idx="11"/>
          </p:nvPr>
        </p:nvSpPr>
        <p:spPr/>
        <p:txBody>
          <a:bodyPr/>
          <a:lstStyle/>
          <a:p>
            <a:r>
              <a:rPr lang="en-US"/>
              <a:t>CERN-KEK committee 2.11.2020</a:t>
            </a:r>
            <a:endParaRPr lang="en-US" dirty="0"/>
          </a:p>
        </p:txBody>
      </p:sp>
      <p:pic>
        <p:nvPicPr>
          <p:cNvPr id="6" name="Picture 5">
            <a:extLst>
              <a:ext uri="{FF2B5EF4-FFF2-40B4-BE49-F238E27FC236}">
                <a16:creationId xmlns:a16="http://schemas.microsoft.com/office/drawing/2014/main" id="{EBE21A10-6836-694A-9236-B5E50FB93ECA}"/>
              </a:ext>
            </a:extLst>
          </p:cNvPr>
          <p:cNvPicPr>
            <a:picLocks noChangeAspect="1"/>
          </p:cNvPicPr>
          <p:nvPr/>
        </p:nvPicPr>
        <p:blipFill>
          <a:blip r:embed="rId3"/>
          <a:stretch>
            <a:fillRect/>
          </a:stretch>
        </p:blipFill>
        <p:spPr>
          <a:xfrm>
            <a:off x="2109972" y="4023748"/>
            <a:ext cx="3632200" cy="2311400"/>
          </a:xfrm>
          <a:prstGeom prst="rect">
            <a:avLst/>
          </a:prstGeom>
        </p:spPr>
      </p:pic>
      <p:pic>
        <p:nvPicPr>
          <p:cNvPr id="7" name="Picture 6">
            <a:extLst>
              <a:ext uri="{FF2B5EF4-FFF2-40B4-BE49-F238E27FC236}">
                <a16:creationId xmlns:a16="http://schemas.microsoft.com/office/drawing/2014/main" id="{043F15F5-99EA-184F-AB28-20B49E1DE6E3}"/>
              </a:ext>
            </a:extLst>
          </p:cNvPr>
          <p:cNvPicPr>
            <a:picLocks noChangeAspect="1"/>
          </p:cNvPicPr>
          <p:nvPr/>
        </p:nvPicPr>
        <p:blipFill>
          <a:blip r:embed="rId4"/>
          <a:stretch>
            <a:fillRect/>
          </a:stretch>
        </p:blipFill>
        <p:spPr>
          <a:xfrm>
            <a:off x="176721" y="1126273"/>
            <a:ext cx="2587815" cy="1964473"/>
          </a:xfrm>
          <a:prstGeom prst="rect">
            <a:avLst/>
          </a:prstGeom>
        </p:spPr>
      </p:pic>
      <p:pic>
        <p:nvPicPr>
          <p:cNvPr id="8" name="Picture 7">
            <a:extLst>
              <a:ext uri="{FF2B5EF4-FFF2-40B4-BE49-F238E27FC236}">
                <a16:creationId xmlns:a16="http://schemas.microsoft.com/office/drawing/2014/main" id="{269510F8-1539-CB4B-ABCD-251E2A085A79}"/>
              </a:ext>
            </a:extLst>
          </p:cNvPr>
          <p:cNvPicPr>
            <a:picLocks noChangeAspect="1"/>
          </p:cNvPicPr>
          <p:nvPr/>
        </p:nvPicPr>
        <p:blipFill>
          <a:blip r:embed="rId5"/>
          <a:stretch>
            <a:fillRect/>
          </a:stretch>
        </p:blipFill>
        <p:spPr>
          <a:xfrm>
            <a:off x="176721" y="3847171"/>
            <a:ext cx="2394761" cy="1835116"/>
          </a:xfrm>
          <a:prstGeom prst="rect">
            <a:avLst/>
          </a:prstGeom>
        </p:spPr>
      </p:pic>
      <p:pic>
        <p:nvPicPr>
          <p:cNvPr id="9" name="Picture 8">
            <a:extLst>
              <a:ext uri="{FF2B5EF4-FFF2-40B4-BE49-F238E27FC236}">
                <a16:creationId xmlns:a16="http://schemas.microsoft.com/office/drawing/2014/main" id="{2AD137D0-832B-4545-9817-EDFD9D5C7C3E}"/>
              </a:ext>
            </a:extLst>
          </p:cNvPr>
          <p:cNvPicPr>
            <a:picLocks noChangeAspect="1"/>
          </p:cNvPicPr>
          <p:nvPr/>
        </p:nvPicPr>
        <p:blipFill>
          <a:blip r:embed="rId6"/>
          <a:stretch>
            <a:fillRect/>
          </a:stretch>
        </p:blipFill>
        <p:spPr>
          <a:xfrm>
            <a:off x="8905606" y="1126273"/>
            <a:ext cx="3170322" cy="2546825"/>
          </a:xfrm>
          <a:prstGeom prst="rect">
            <a:avLst/>
          </a:prstGeom>
        </p:spPr>
      </p:pic>
      <p:pic>
        <p:nvPicPr>
          <p:cNvPr id="10" name="Picture 9">
            <a:extLst>
              <a:ext uri="{FF2B5EF4-FFF2-40B4-BE49-F238E27FC236}">
                <a16:creationId xmlns:a16="http://schemas.microsoft.com/office/drawing/2014/main" id="{4DB2E112-8E7E-E944-A71E-9DC7B4564EA1}"/>
              </a:ext>
            </a:extLst>
          </p:cNvPr>
          <p:cNvPicPr>
            <a:picLocks noChangeAspect="1"/>
          </p:cNvPicPr>
          <p:nvPr/>
        </p:nvPicPr>
        <p:blipFill>
          <a:blip r:embed="rId7"/>
          <a:stretch>
            <a:fillRect/>
          </a:stretch>
        </p:blipFill>
        <p:spPr>
          <a:xfrm>
            <a:off x="2805793" y="1126273"/>
            <a:ext cx="2936379" cy="2356207"/>
          </a:xfrm>
          <a:prstGeom prst="rect">
            <a:avLst/>
          </a:prstGeom>
        </p:spPr>
      </p:pic>
      <p:pic>
        <p:nvPicPr>
          <p:cNvPr id="11" name="Picture 10">
            <a:extLst>
              <a:ext uri="{FF2B5EF4-FFF2-40B4-BE49-F238E27FC236}">
                <a16:creationId xmlns:a16="http://schemas.microsoft.com/office/drawing/2014/main" id="{71568F25-A7B8-E746-A120-522D260724E4}"/>
              </a:ext>
            </a:extLst>
          </p:cNvPr>
          <p:cNvPicPr>
            <a:picLocks noChangeAspect="1"/>
          </p:cNvPicPr>
          <p:nvPr/>
        </p:nvPicPr>
        <p:blipFill>
          <a:blip r:embed="rId8"/>
          <a:stretch>
            <a:fillRect/>
          </a:stretch>
        </p:blipFill>
        <p:spPr>
          <a:xfrm>
            <a:off x="6141674" y="1126273"/>
            <a:ext cx="2505478" cy="4315718"/>
          </a:xfrm>
          <a:prstGeom prst="rect">
            <a:avLst/>
          </a:prstGeom>
        </p:spPr>
      </p:pic>
      <p:sp>
        <p:nvSpPr>
          <p:cNvPr id="12" name="TextBox 11">
            <a:extLst>
              <a:ext uri="{FF2B5EF4-FFF2-40B4-BE49-F238E27FC236}">
                <a16:creationId xmlns:a16="http://schemas.microsoft.com/office/drawing/2014/main" id="{F312B7E3-02F6-AC49-BCE4-FBBDAB7E7007}"/>
              </a:ext>
            </a:extLst>
          </p:cNvPr>
          <p:cNvSpPr txBox="1"/>
          <p:nvPr/>
        </p:nvSpPr>
        <p:spPr>
          <a:xfrm>
            <a:off x="8764991" y="6027003"/>
            <a:ext cx="2992339" cy="830997"/>
          </a:xfrm>
          <a:prstGeom prst="rect">
            <a:avLst/>
          </a:prstGeom>
          <a:solidFill>
            <a:schemeClr val="bg1"/>
          </a:solidFill>
        </p:spPr>
        <p:txBody>
          <a:bodyPr wrap="square" rtlCol="0">
            <a:spAutoFit/>
          </a:bodyPr>
          <a:lstStyle/>
          <a:p>
            <a:r>
              <a:rPr lang="en-US" sz="1600" dirty="0">
                <a:latin typeface="Avenir Roman" panose="02000503020000020003" pitchFamily="2" charset="0"/>
              </a:rPr>
              <a:t>Final integrated tests at CERN</a:t>
            </a:r>
          </a:p>
          <a:p>
            <a:r>
              <a:rPr lang="en-US" sz="1600" dirty="0">
                <a:latin typeface="Avenir Roman" panose="02000503020000020003" pitchFamily="2" charset="0"/>
              </a:rPr>
              <a:t>to be done (this was status in November last year) </a:t>
            </a:r>
          </a:p>
        </p:txBody>
      </p:sp>
      <p:pic>
        <p:nvPicPr>
          <p:cNvPr id="13" name="Picture 12">
            <a:extLst>
              <a:ext uri="{FF2B5EF4-FFF2-40B4-BE49-F238E27FC236}">
                <a16:creationId xmlns:a16="http://schemas.microsoft.com/office/drawing/2014/main" id="{4670B3CD-2E7F-C241-82E0-1518532AF4F6}"/>
              </a:ext>
            </a:extLst>
          </p:cNvPr>
          <p:cNvPicPr>
            <a:picLocks noChangeAspect="1"/>
          </p:cNvPicPr>
          <p:nvPr/>
        </p:nvPicPr>
        <p:blipFill>
          <a:blip r:embed="rId9"/>
          <a:stretch>
            <a:fillRect/>
          </a:stretch>
        </p:blipFill>
        <p:spPr>
          <a:xfrm>
            <a:off x="8818034" y="3761449"/>
            <a:ext cx="3079911" cy="2309933"/>
          </a:xfrm>
          <a:prstGeom prst="rect">
            <a:avLst/>
          </a:prstGeom>
        </p:spPr>
      </p:pic>
    </p:spTree>
    <p:extLst>
      <p:ext uri="{BB962C8B-B14F-4D97-AF65-F5344CB8AC3E}">
        <p14:creationId xmlns:p14="http://schemas.microsoft.com/office/powerpoint/2010/main" val="2053689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1A07AFE-7718-664F-BDA3-1E1BC31DEAFB}"/>
              </a:ext>
            </a:extLst>
          </p:cNvPr>
          <p:cNvPicPr>
            <a:picLocks noChangeAspect="1"/>
          </p:cNvPicPr>
          <p:nvPr/>
        </p:nvPicPr>
        <p:blipFill>
          <a:blip r:embed="rId2"/>
          <a:stretch>
            <a:fillRect/>
          </a:stretch>
        </p:blipFill>
        <p:spPr>
          <a:xfrm>
            <a:off x="352029" y="0"/>
            <a:ext cx="5570976" cy="6858000"/>
          </a:xfrm>
          <a:prstGeom prst="rect">
            <a:avLst/>
          </a:prstGeom>
        </p:spPr>
      </p:pic>
      <p:pic>
        <p:nvPicPr>
          <p:cNvPr id="5" name="Picture 4">
            <a:extLst>
              <a:ext uri="{FF2B5EF4-FFF2-40B4-BE49-F238E27FC236}">
                <a16:creationId xmlns:a16="http://schemas.microsoft.com/office/drawing/2014/main" id="{77189542-1325-5949-A27C-25C5F92EC54E}"/>
              </a:ext>
            </a:extLst>
          </p:cNvPr>
          <p:cNvPicPr>
            <a:picLocks noChangeAspect="1"/>
          </p:cNvPicPr>
          <p:nvPr/>
        </p:nvPicPr>
        <p:blipFill>
          <a:blip r:embed="rId3"/>
          <a:stretch>
            <a:fillRect/>
          </a:stretch>
        </p:blipFill>
        <p:spPr>
          <a:xfrm>
            <a:off x="6096000" y="0"/>
            <a:ext cx="5221111" cy="6858000"/>
          </a:xfrm>
          <a:prstGeom prst="rect">
            <a:avLst/>
          </a:prstGeom>
        </p:spPr>
      </p:pic>
    </p:spTree>
    <p:extLst>
      <p:ext uri="{BB962C8B-B14F-4D97-AF65-F5344CB8AC3E}">
        <p14:creationId xmlns:p14="http://schemas.microsoft.com/office/powerpoint/2010/main" val="2800068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8676C-0CF0-2E49-96E8-F2A57460EE61}"/>
              </a:ext>
            </a:extLst>
          </p:cNvPr>
          <p:cNvSpPr>
            <a:spLocks noGrp="1"/>
          </p:cNvSpPr>
          <p:nvPr>
            <p:ph type="title"/>
          </p:nvPr>
        </p:nvSpPr>
        <p:spPr/>
        <p:txBody>
          <a:bodyPr/>
          <a:lstStyle/>
          <a:p>
            <a:r>
              <a:rPr lang="en-US" sz="3200" dirty="0"/>
              <a:t>Conclusion</a:t>
            </a:r>
            <a:r>
              <a:rPr lang="en-US" dirty="0"/>
              <a:t> </a:t>
            </a:r>
          </a:p>
        </p:txBody>
      </p:sp>
      <p:sp>
        <p:nvSpPr>
          <p:cNvPr id="3" name="Content Placeholder 2">
            <a:extLst>
              <a:ext uri="{FF2B5EF4-FFF2-40B4-BE49-F238E27FC236}">
                <a16:creationId xmlns:a16="http://schemas.microsoft.com/office/drawing/2014/main" id="{A9E41128-A5AC-6B4B-8567-802D1BB1ED73}"/>
              </a:ext>
            </a:extLst>
          </p:cNvPr>
          <p:cNvSpPr>
            <a:spLocks noGrp="1"/>
          </p:cNvSpPr>
          <p:nvPr>
            <p:ph idx="1"/>
          </p:nvPr>
        </p:nvSpPr>
        <p:spPr>
          <a:xfrm>
            <a:off x="1545264" y="1037922"/>
            <a:ext cx="9101471" cy="5441572"/>
          </a:xfrm>
        </p:spPr>
        <p:txBody>
          <a:bodyPr/>
          <a:lstStyle/>
          <a:p>
            <a:pPr algn="l"/>
            <a:endParaRPr lang="en-US" dirty="0"/>
          </a:p>
          <a:p>
            <a:pPr marL="342900" indent="-342900" algn="l">
              <a:buFont typeface="Arial" panose="020B0604020202020204" pitchFamily="34" charset="0"/>
              <a:buChar char="•"/>
            </a:pPr>
            <a:r>
              <a:rPr lang="en-US" dirty="0"/>
              <a:t>Collaborative work has continued as much as allowed by the </a:t>
            </a:r>
            <a:r>
              <a:rPr lang="en-US" dirty="0" err="1"/>
              <a:t>Covid</a:t>
            </a:r>
            <a:r>
              <a:rPr lang="en-US" dirty="0"/>
              <a:t> situation </a:t>
            </a:r>
          </a:p>
          <a:p>
            <a:pPr marL="342900" indent="-342900" algn="l">
              <a:buFont typeface="Arial" panose="020B0604020202020204" pitchFamily="34" charset="0"/>
              <a:buChar char="•"/>
            </a:pPr>
            <a:r>
              <a:rPr lang="en-US" dirty="0"/>
              <a:t>A lot of progress in the area of ILC prelab planning – including work between KEK-CERN, still unclear if/when one can get into implementation </a:t>
            </a:r>
          </a:p>
          <a:p>
            <a:pPr marL="342900" indent="-342900" algn="l">
              <a:buFont typeface="Arial" panose="020B0604020202020204" pitchFamily="34" charset="0"/>
              <a:buChar char="•"/>
            </a:pPr>
            <a:r>
              <a:rPr lang="en-US" dirty="0"/>
              <a:t>Hi-efficiency klystron testing done successfully – and a price awarded</a:t>
            </a:r>
          </a:p>
          <a:p>
            <a:pPr marL="342900" indent="-342900" algn="l">
              <a:buFont typeface="Arial" panose="020B0604020202020204" pitchFamily="34" charset="0"/>
              <a:buChar char="•"/>
            </a:pPr>
            <a:r>
              <a:rPr lang="en-US" dirty="0"/>
              <a:t>X-band facility becoming operational again at KEK, potentially important also for other groups as Tsinghua, Shanghai and Melbourne </a:t>
            </a:r>
          </a:p>
          <a:p>
            <a:pPr marL="342900" indent="-342900" algn="l">
              <a:buFont typeface="Arial" panose="020B0604020202020204" pitchFamily="34" charset="0"/>
              <a:buChar char="•"/>
            </a:pPr>
            <a:r>
              <a:rPr lang="en-US" dirty="0"/>
              <a:t>The hope is that in 2022 more personnel exchange, as needed for ATF, positrons, </a:t>
            </a:r>
            <a:r>
              <a:rPr lang="en-US" dirty="0" err="1"/>
              <a:t>beamdumps</a:t>
            </a:r>
            <a:r>
              <a:rPr lang="en-US" dirty="0"/>
              <a:t> etc., can actually take place (this we have funding for)</a:t>
            </a:r>
          </a:p>
          <a:p>
            <a:pPr marL="342900" indent="-342900" algn="l">
              <a:buFont typeface="Arial" panose="020B0604020202020204" pitchFamily="34" charset="0"/>
              <a:buChar char="•"/>
            </a:pPr>
            <a:r>
              <a:rPr lang="en-US" dirty="0"/>
              <a:t>A possible implementation of the ILC prelab would imply a change of gear, expect this to become clearer during 2022 </a:t>
            </a:r>
          </a:p>
          <a:p>
            <a:pPr marL="342900" indent="-342900" algn="l">
              <a:buFont typeface="Arial" panose="020B0604020202020204" pitchFamily="34" charset="0"/>
              <a:buChar char="•"/>
            </a:pPr>
            <a:endParaRPr lang="en-US" dirty="0"/>
          </a:p>
          <a:p>
            <a:pPr marL="342900" indent="-342900" algn="l">
              <a:buFont typeface="Arial" panose="020B0604020202020204" pitchFamily="34" charset="0"/>
              <a:buChar char="•"/>
            </a:pPr>
            <a:endParaRPr lang="en-US" dirty="0"/>
          </a:p>
          <a:p>
            <a:pPr marL="342900" indent="-342900" algn="l">
              <a:buFont typeface="Arial" panose="020B0604020202020204" pitchFamily="34" charset="0"/>
              <a:buChar char="•"/>
            </a:pPr>
            <a:endParaRPr lang="en-US" dirty="0"/>
          </a:p>
          <a:p>
            <a:pPr algn="l"/>
            <a:r>
              <a:rPr lang="en-US" dirty="0"/>
              <a:t>     </a:t>
            </a:r>
            <a:r>
              <a:rPr lang="en-US" sz="1400" dirty="0"/>
              <a:t>Slides/plots and pictures from many colleagues in CLIC and ILC – many thanks </a:t>
            </a:r>
          </a:p>
          <a:p>
            <a:pPr marL="342900" indent="-342900" algn="l">
              <a:buFont typeface="Arial" panose="020B0604020202020204" pitchFamily="34" charset="0"/>
              <a:buChar char="•"/>
            </a:pPr>
            <a:endParaRPr lang="en-US" dirty="0"/>
          </a:p>
          <a:p>
            <a:pPr algn="l"/>
            <a:endParaRPr lang="en-US" dirty="0"/>
          </a:p>
        </p:txBody>
      </p:sp>
      <p:sp>
        <p:nvSpPr>
          <p:cNvPr id="5" name="Footer Placeholder 4">
            <a:extLst>
              <a:ext uri="{FF2B5EF4-FFF2-40B4-BE49-F238E27FC236}">
                <a16:creationId xmlns:a16="http://schemas.microsoft.com/office/drawing/2014/main" id="{2258BEBA-2CAE-5A4A-8886-0B9227998ACC}"/>
              </a:ext>
            </a:extLst>
          </p:cNvPr>
          <p:cNvSpPr>
            <a:spLocks noGrp="1"/>
          </p:cNvSpPr>
          <p:nvPr>
            <p:ph type="ftr" sz="quarter" idx="11"/>
          </p:nvPr>
        </p:nvSpPr>
        <p:spPr/>
        <p:txBody>
          <a:bodyPr/>
          <a:lstStyle/>
          <a:p>
            <a:r>
              <a:rPr lang="en-US" dirty="0"/>
              <a:t>CERN-KEK committee 7.10.2021</a:t>
            </a:r>
          </a:p>
        </p:txBody>
      </p:sp>
    </p:spTree>
    <p:extLst>
      <p:ext uri="{BB962C8B-B14F-4D97-AF65-F5344CB8AC3E}">
        <p14:creationId xmlns:p14="http://schemas.microsoft.com/office/powerpoint/2010/main" val="38954220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B55BD-7D10-034B-B326-49827F8BB12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E2EBFEB-DCC3-E44E-B4EB-BCC70A150939}"/>
              </a:ext>
            </a:extLst>
          </p:cNvPr>
          <p:cNvSpPr>
            <a:spLocks noGrp="1"/>
          </p:cNvSpPr>
          <p:nvPr>
            <p:ph idx="1"/>
          </p:nvPr>
        </p:nvSpPr>
        <p:spPr/>
        <p:txBody>
          <a:bodyPr/>
          <a:lstStyle/>
          <a:p>
            <a:endParaRPr lang="en-US"/>
          </a:p>
        </p:txBody>
      </p:sp>
      <p:sp>
        <p:nvSpPr>
          <p:cNvPr id="4" name="Footer Placeholder 3">
            <a:extLst>
              <a:ext uri="{FF2B5EF4-FFF2-40B4-BE49-F238E27FC236}">
                <a16:creationId xmlns:a16="http://schemas.microsoft.com/office/drawing/2014/main" id="{3C9769AD-1F59-A847-B604-7F56DC6CB066}"/>
              </a:ext>
            </a:extLst>
          </p:cNvPr>
          <p:cNvSpPr>
            <a:spLocks noGrp="1"/>
          </p:cNvSpPr>
          <p:nvPr>
            <p:ph type="ftr" sz="quarter" idx="11"/>
          </p:nvPr>
        </p:nvSpPr>
        <p:spPr/>
        <p:txBody>
          <a:bodyPr/>
          <a:lstStyle/>
          <a:p>
            <a:r>
              <a:rPr lang="en-US"/>
              <a:t>CERN-KEK committee 2.11.2020</a:t>
            </a:r>
            <a:endParaRPr lang="en-US" dirty="0"/>
          </a:p>
        </p:txBody>
      </p:sp>
    </p:spTree>
    <p:extLst>
      <p:ext uri="{BB962C8B-B14F-4D97-AF65-F5344CB8AC3E}">
        <p14:creationId xmlns:p14="http://schemas.microsoft.com/office/powerpoint/2010/main" val="3723856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5C1CAA6-22A1-7B46-A363-D1823E0447D8}"/>
              </a:ext>
            </a:extLst>
          </p:cNvPr>
          <p:cNvSpPr>
            <a:spLocks noGrp="1"/>
          </p:cNvSpPr>
          <p:nvPr>
            <p:ph type="sldNum" sz="quarter" idx="2"/>
          </p:nvPr>
        </p:nvSpPr>
        <p:spPr>
          <a:xfrm>
            <a:off x="5902582" y="3290055"/>
            <a:ext cx="234037" cy="336630"/>
          </a:xfrm>
        </p:spPr>
        <p:txBody>
          <a:bodyPr/>
          <a:lstStyle/>
          <a:p>
            <a:pPr defTabSz="410766" fontAlgn="base" hangingPunct="0">
              <a:spcBef>
                <a:spcPct val="0"/>
              </a:spcBef>
              <a:spcAft>
                <a:spcPct val="0"/>
              </a:spcAft>
              <a:defRPr/>
            </a:pPr>
            <a:fld id="{84CA1A48-680E-414C-97A5-2072CA0912A6}" type="slidenum">
              <a:rPr lang="en-US" altLang="en-US">
                <a:latin typeface="Arial" panose="020B0604020202020204" pitchFamily="34" charset="0"/>
                <a:sym typeface="Avenir Book"/>
              </a:rPr>
              <a:pPr defTabSz="410766" fontAlgn="base" hangingPunct="0">
                <a:spcBef>
                  <a:spcPct val="0"/>
                </a:spcBef>
                <a:spcAft>
                  <a:spcPct val="0"/>
                </a:spcAft>
                <a:defRPr/>
              </a:pPr>
              <a:t>2</a:t>
            </a:fld>
            <a:endParaRPr lang="en-US" altLang="en-US" dirty="0">
              <a:latin typeface="Arial" panose="020B0604020202020204" pitchFamily="34" charset="0"/>
              <a:sym typeface="Avenir Book"/>
            </a:endParaRPr>
          </a:p>
        </p:txBody>
      </p:sp>
      <p:sp>
        <p:nvSpPr>
          <p:cNvPr id="2" name="Title 1">
            <a:extLst>
              <a:ext uri="{FF2B5EF4-FFF2-40B4-BE49-F238E27FC236}">
                <a16:creationId xmlns:a16="http://schemas.microsoft.com/office/drawing/2014/main" id="{5CD0B1C8-0BA4-D340-A2C3-F954F38A897B}"/>
              </a:ext>
            </a:extLst>
          </p:cNvPr>
          <p:cNvSpPr>
            <a:spLocks noGrp="1"/>
          </p:cNvSpPr>
          <p:nvPr>
            <p:ph type="title"/>
          </p:nvPr>
        </p:nvSpPr>
        <p:spPr>
          <a:xfrm>
            <a:off x="2456838" y="16592"/>
            <a:ext cx="7358063" cy="950000"/>
          </a:xfrm>
        </p:spPr>
        <p:txBody>
          <a:bodyPr/>
          <a:lstStyle/>
          <a:p>
            <a:pPr algn="ctr"/>
            <a:r>
              <a:rPr lang="en-US" sz="3300" dirty="0">
                <a:latin typeface="Avenir Roman" panose="02000503020000020003" pitchFamily="2" charset="0"/>
              </a:rPr>
              <a:t>LC  studies CERN 2021-26 </a:t>
            </a:r>
          </a:p>
        </p:txBody>
      </p:sp>
      <p:pic>
        <p:nvPicPr>
          <p:cNvPr id="8" name="Picture 7">
            <a:extLst>
              <a:ext uri="{FF2B5EF4-FFF2-40B4-BE49-F238E27FC236}">
                <a16:creationId xmlns:a16="http://schemas.microsoft.com/office/drawing/2014/main" id="{4CEB8D8E-5A91-A54A-A00C-F4A367CD0F6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45334" y="2818265"/>
            <a:ext cx="4259179" cy="645437"/>
          </a:xfrm>
          <a:prstGeom prst="rect">
            <a:avLst/>
          </a:prstGeom>
          <a:ln>
            <a:noFill/>
          </a:ln>
        </p:spPr>
      </p:pic>
      <p:sp>
        <p:nvSpPr>
          <p:cNvPr id="9" name="Rectangle 8">
            <a:extLst>
              <a:ext uri="{FF2B5EF4-FFF2-40B4-BE49-F238E27FC236}">
                <a16:creationId xmlns:a16="http://schemas.microsoft.com/office/drawing/2014/main" id="{A7D6E50D-ED52-6347-AF8B-11C41C52018F}"/>
              </a:ext>
            </a:extLst>
          </p:cNvPr>
          <p:cNvSpPr/>
          <p:nvPr/>
        </p:nvSpPr>
        <p:spPr>
          <a:xfrm>
            <a:off x="4084763" y="980730"/>
            <a:ext cx="7040437" cy="1415772"/>
          </a:xfrm>
          <a:prstGeom prst="rect">
            <a:avLst/>
          </a:prstGeom>
          <a:ln>
            <a:noFill/>
          </a:ln>
        </p:spPr>
        <p:txBody>
          <a:bodyPr wrap="square">
            <a:spAutoFit/>
          </a:bodyPr>
          <a:lstStyle/>
          <a:p>
            <a:pPr defTabSz="457200" eaLnBrk="0" fontAlgn="base" hangingPunct="0">
              <a:spcBef>
                <a:spcPct val="0"/>
              </a:spcBef>
              <a:spcAft>
                <a:spcPct val="0"/>
              </a:spcAft>
            </a:pPr>
            <a:r>
              <a:rPr lang="en-US" sz="1600" b="1" dirty="0">
                <a:solidFill>
                  <a:srgbClr val="4D4D4D">
                    <a:lumMod val="50000"/>
                  </a:srgbClr>
                </a:solidFill>
                <a:latin typeface="Avenir Medium" panose="02000503020000020003" pitchFamily="2" charset="0"/>
                <a:sym typeface="Avenir Book"/>
              </a:rPr>
              <a:t>CLIC and High Gradient technology:</a:t>
            </a:r>
          </a:p>
          <a:p>
            <a:pPr marL="171450" indent="-171450" defTabSz="457200" eaLnBrk="0" fontAlgn="base" hangingPunct="0">
              <a:spcBef>
                <a:spcPct val="0"/>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Design and manufacturing of X-band structures and components, system interfaces</a:t>
            </a:r>
          </a:p>
          <a:p>
            <a:pPr marL="171450" indent="-171450" defTabSz="457200" eaLnBrk="0" fontAlgn="base" hangingPunct="0">
              <a:spcBef>
                <a:spcPct val="0"/>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Study structures breakdown limits and optimization, operation and conditioning</a:t>
            </a:r>
          </a:p>
          <a:p>
            <a:pPr marL="171450" indent="-171450" defTabSz="457200" eaLnBrk="0" fontAlgn="base" hangingPunct="0">
              <a:spcBef>
                <a:spcPct val="0"/>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Beam-dynamics and parameters: Nanobeams (focus on beam-delivery), pushing multi-</a:t>
            </a:r>
            <a:r>
              <a:rPr lang="en-US" sz="1400" dirty="0" err="1">
                <a:solidFill>
                  <a:srgbClr val="4D4D4D">
                    <a:lumMod val="50000"/>
                  </a:srgbClr>
                </a:solidFill>
                <a:latin typeface="Avenir Medium" panose="02000503020000020003" pitchFamily="2" charset="0"/>
                <a:sym typeface="Avenir Book"/>
              </a:rPr>
              <a:t>TeV</a:t>
            </a:r>
            <a:r>
              <a:rPr lang="en-US" sz="1400" dirty="0">
                <a:solidFill>
                  <a:srgbClr val="4D4D4D">
                    <a:lumMod val="50000"/>
                  </a:srgbClr>
                </a:solidFill>
                <a:latin typeface="Avenir Medium" panose="02000503020000020003" pitchFamily="2" charset="0"/>
                <a:sym typeface="Avenir Book"/>
              </a:rPr>
              <a:t> region (parameters and beam structure vs energy efficiency) </a:t>
            </a:r>
          </a:p>
          <a:p>
            <a:pPr marL="171450" indent="-171450" defTabSz="457200" eaLnBrk="0" fontAlgn="base" hangingPunct="0">
              <a:spcBef>
                <a:spcPct val="0"/>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Tests in CLEAR (wakefields, instrumentation) and other facilities (e.g. ATF2)</a:t>
            </a:r>
          </a:p>
        </p:txBody>
      </p:sp>
      <p:sp>
        <p:nvSpPr>
          <p:cNvPr id="10" name="TextBox 9">
            <a:extLst>
              <a:ext uri="{FF2B5EF4-FFF2-40B4-BE49-F238E27FC236}">
                <a16:creationId xmlns:a16="http://schemas.microsoft.com/office/drawing/2014/main" id="{35C7E928-EFF9-AE41-9B58-C81BE316A5ED}"/>
              </a:ext>
            </a:extLst>
          </p:cNvPr>
          <p:cNvSpPr txBox="1"/>
          <p:nvPr/>
        </p:nvSpPr>
        <p:spPr>
          <a:xfrm>
            <a:off x="1089589" y="3020605"/>
            <a:ext cx="5225234" cy="1677382"/>
          </a:xfrm>
          <a:prstGeom prst="rect">
            <a:avLst/>
          </a:prstGeom>
          <a:solidFill>
            <a:schemeClr val="bg1"/>
          </a:solidFill>
          <a:ln>
            <a:noFill/>
          </a:ln>
        </p:spPr>
        <p:txBody>
          <a:bodyPr wrap="square" rtlCol="0">
            <a:spAutoFit/>
          </a:bodyPr>
          <a:lstStyle/>
          <a:p>
            <a:pPr defTabSz="457200" eaLnBrk="0" fontAlgn="base" hangingPunct="0">
              <a:spcBef>
                <a:spcPts val="75"/>
              </a:spcBef>
              <a:spcAft>
                <a:spcPct val="0"/>
              </a:spcAft>
            </a:pPr>
            <a:r>
              <a:rPr lang="en-US" sz="1600" b="1" dirty="0">
                <a:solidFill>
                  <a:srgbClr val="4D4D4D">
                    <a:lumMod val="50000"/>
                  </a:srgbClr>
                </a:solidFill>
                <a:latin typeface="Avenir Medium" panose="02000503020000020003" pitchFamily="2" charset="0"/>
                <a:sym typeface="Avenir Book"/>
              </a:rPr>
              <a:t>Application of X-band technology (examples):</a:t>
            </a:r>
            <a:endParaRPr lang="en-US" sz="1600" dirty="0">
              <a:solidFill>
                <a:srgbClr val="4D4D4D">
                  <a:lumMod val="50000"/>
                </a:srgbClr>
              </a:solidFill>
              <a:latin typeface="Avenir Medium" panose="02000503020000020003" pitchFamily="2" charset="0"/>
              <a:sym typeface="Avenir Book"/>
            </a:endParaRPr>
          </a:p>
          <a:p>
            <a:pPr marL="228600" indent="-228600" defTabSz="457200" eaLnBrk="0" fontAlgn="base" hangingPunct="0">
              <a:spcBef>
                <a:spcPts val="75"/>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1 GeV X-band linac at LNF</a:t>
            </a:r>
            <a:endParaRPr lang="en-US" sz="1400" b="1" dirty="0">
              <a:solidFill>
                <a:srgbClr val="4D4D4D">
                  <a:lumMod val="50000"/>
                </a:srgbClr>
              </a:solidFill>
              <a:latin typeface="Avenir Medium" panose="02000503020000020003" pitchFamily="2" charset="0"/>
              <a:sym typeface="Avenir Book"/>
            </a:endParaRPr>
          </a:p>
          <a:p>
            <a:pPr marL="214313" indent="-214313" defTabSz="457200" eaLnBrk="0" fontAlgn="base" hangingPunct="0">
              <a:spcBef>
                <a:spcPts val="75"/>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A compact FEL (CompactLight: EU Design Study 2018-21)</a:t>
            </a:r>
          </a:p>
          <a:p>
            <a:pPr marL="214313" indent="-214313" defTabSz="457200" eaLnBrk="0" fontAlgn="base" hangingPunct="0">
              <a:spcBef>
                <a:spcPts val="75"/>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Compact Medical </a:t>
            </a:r>
            <a:r>
              <a:rPr lang="en-US" sz="1400" dirty="0" err="1">
                <a:solidFill>
                  <a:srgbClr val="4D4D4D">
                    <a:lumMod val="50000"/>
                  </a:srgbClr>
                </a:solidFill>
                <a:latin typeface="Avenir Medium" panose="02000503020000020003" pitchFamily="2" charset="0"/>
                <a:sym typeface="Avenir Book"/>
              </a:rPr>
              <a:t>linacs</a:t>
            </a:r>
            <a:r>
              <a:rPr lang="en-US" sz="1400" dirty="0">
                <a:solidFill>
                  <a:srgbClr val="4D4D4D">
                    <a:lumMod val="50000"/>
                  </a:srgbClr>
                </a:solidFill>
                <a:latin typeface="Avenir Medium" panose="02000503020000020003" pitchFamily="2" charset="0"/>
                <a:sym typeface="Avenir Book"/>
              </a:rPr>
              <a:t> (proton and electrons)</a:t>
            </a:r>
          </a:p>
          <a:p>
            <a:pPr marL="214313" indent="-214313" defTabSz="457200" eaLnBrk="0" fontAlgn="base" hangingPunct="0">
              <a:spcBef>
                <a:spcPts val="75"/>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Inverse Compton Scattering Source (Smart-Light)</a:t>
            </a:r>
          </a:p>
          <a:p>
            <a:pPr marL="214313" indent="-214313" defTabSz="457200" eaLnBrk="0" fontAlgn="base" hangingPunct="0">
              <a:spcBef>
                <a:spcPts val="75"/>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Linearizers and deflectors in FELs (PSI, DESY, more)</a:t>
            </a:r>
          </a:p>
          <a:p>
            <a:pPr marL="214313" indent="-214313" defTabSz="457200" eaLnBrk="0" fontAlgn="base" hangingPunct="0">
              <a:spcBef>
                <a:spcPts val="75"/>
              </a:spcBef>
              <a:spcAft>
                <a:spcPct val="0"/>
              </a:spcAft>
              <a:buFont typeface="Arial" panose="020B0604020202020204" pitchFamily="34" charset="0"/>
              <a:buChar char="•"/>
            </a:pPr>
            <a:endParaRPr lang="en-US" sz="1200" dirty="0">
              <a:solidFill>
                <a:srgbClr val="4D4D4D">
                  <a:lumMod val="50000"/>
                </a:srgbClr>
              </a:solidFill>
              <a:latin typeface="Avenir Medium" panose="02000503020000020003" pitchFamily="2" charset="0"/>
              <a:sym typeface="Avenir Book"/>
            </a:endParaRPr>
          </a:p>
        </p:txBody>
      </p:sp>
      <p:pic>
        <p:nvPicPr>
          <p:cNvPr id="12" name="Picture 2">
            <a:extLst>
              <a:ext uri="{FF2B5EF4-FFF2-40B4-BE49-F238E27FC236}">
                <a16:creationId xmlns:a16="http://schemas.microsoft.com/office/drawing/2014/main" id="{23C33A09-3777-104A-841B-E882DEA04BB3}"/>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45332" y="3552172"/>
            <a:ext cx="956798" cy="717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3" name="Picture 12">
            <a:extLst>
              <a:ext uri="{FF2B5EF4-FFF2-40B4-BE49-F238E27FC236}">
                <a16:creationId xmlns:a16="http://schemas.microsoft.com/office/drawing/2014/main" id="{AD4E6FF7-CDBF-7342-82F4-A988E80FE03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97989" y="3552171"/>
            <a:ext cx="1188990" cy="720510"/>
          </a:xfrm>
          <a:prstGeom prst="rect">
            <a:avLst/>
          </a:prstGeom>
        </p:spPr>
      </p:pic>
      <p:pic>
        <p:nvPicPr>
          <p:cNvPr id="15" name="Picture 14">
            <a:extLst>
              <a:ext uri="{FF2B5EF4-FFF2-40B4-BE49-F238E27FC236}">
                <a16:creationId xmlns:a16="http://schemas.microsoft.com/office/drawing/2014/main" id="{B921DFB9-9A80-F647-B8F7-0CC22088536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31363" y="3552173"/>
            <a:ext cx="1767076" cy="788501"/>
          </a:xfrm>
          <a:prstGeom prst="rect">
            <a:avLst/>
          </a:prstGeom>
        </p:spPr>
      </p:pic>
      <p:pic>
        <p:nvPicPr>
          <p:cNvPr id="20" name="Picture 19">
            <a:extLst>
              <a:ext uri="{FF2B5EF4-FFF2-40B4-BE49-F238E27FC236}">
                <a16:creationId xmlns:a16="http://schemas.microsoft.com/office/drawing/2014/main" id="{37637704-885C-CE43-B920-A1860213ED7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089589" y="1031322"/>
            <a:ext cx="790031" cy="1230635"/>
          </a:xfrm>
          <a:prstGeom prst="rect">
            <a:avLst/>
          </a:prstGeom>
        </p:spPr>
      </p:pic>
      <p:pic>
        <p:nvPicPr>
          <p:cNvPr id="21" name="Picture 20">
            <a:extLst>
              <a:ext uri="{FF2B5EF4-FFF2-40B4-BE49-F238E27FC236}">
                <a16:creationId xmlns:a16="http://schemas.microsoft.com/office/drawing/2014/main" id="{E8272363-EC72-DC41-946A-E11D1C3681BB}"/>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698" t="70517" r="63637"/>
          <a:stretch/>
        </p:blipFill>
        <p:spPr>
          <a:xfrm>
            <a:off x="1992483" y="975580"/>
            <a:ext cx="1979414" cy="1286377"/>
          </a:xfrm>
          <a:prstGeom prst="rect">
            <a:avLst/>
          </a:prstGeom>
          <a:solidFill>
            <a:schemeClr val="bg1"/>
          </a:solidFill>
        </p:spPr>
      </p:pic>
      <p:sp>
        <p:nvSpPr>
          <p:cNvPr id="17" name="Rectangle 16">
            <a:extLst>
              <a:ext uri="{FF2B5EF4-FFF2-40B4-BE49-F238E27FC236}">
                <a16:creationId xmlns:a16="http://schemas.microsoft.com/office/drawing/2014/main" id="{D95930C3-1D82-E348-9A32-8B4417F67048}"/>
              </a:ext>
            </a:extLst>
          </p:cNvPr>
          <p:cNvSpPr/>
          <p:nvPr/>
        </p:nvSpPr>
        <p:spPr>
          <a:xfrm>
            <a:off x="3971897" y="4942546"/>
            <a:ext cx="7146841" cy="1415772"/>
          </a:xfrm>
          <a:prstGeom prst="rect">
            <a:avLst/>
          </a:prstGeom>
          <a:ln>
            <a:noFill/>
          </a:ln>
        </p:spPr>
        <p:txBody>
          <a:bodyPr wrap="square">
            <a:spAutoFit/>
          </a:bodyPr>
          <a:lstStyle/>
          <a:p>
            <a:pPr defTabSz="457200" eaLnBrk="0" fontAlgn="base" hangingPunct="0">
              <a:spcBef>
                <a:spcPct val="0"/>
              </a:spcBef>
              <a:spcAft>
                <a:spcPct val="0"/>
              </a:spcAft>
            </a:pPr>
            <a:r>
              <a:rPr lang="en-US" sz="1600" b="1" dirty="0">
                <a:solidFill>
                  <a:srgbClr val="4D4D4D">
                    <a:lumMod val="50000"/>
                  </a:srgbClr>
                </a:solidFill>
                <a:latin typeface="Avenir Medium" panose="02000503020000020003" pitchFamily="2" charset="0"/>
                <a:sym typeface="Avenir Book"/>
              </a:rPr>
              <a:t>ILC related R&amp;D and Pre-lab Planning </a:t>
            </a:r>
          </a:p>
          <a:p>
            <a:pPr marL="171450" indent="-171450" defTabSz="457200" eaLnBrk="0" fontAlgn="base" hangingPunct="0">
              <a:spcBef>
                <a:spcPct val="0"/>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Positron flux concentrator, ATF2/3, Hi-klystrons, various SRF topics, </a:t>
            </a:r>
            <a:r>
              <a:rPr lang="en-US" sz="1400" dirty="0" err="1">
                <a:solidFill>
                  <a:srgbClr val="4D4D4D">
                    <a:lumMod val="50000"/>
                  </a:srgbClr>
                </a:solidFill>
                <a:latin typeface="Avenir Medium" panose="02000503020000020003" pitchFamily="2" charset="0"/>
                <a:sym typeface="Avenir Book"/>
              </a:rPr>
              <a:t>cryo</a:t>
            </a:r>
            <a:r>
              <a:rPr lang="en-US" sz="1400" dirty="0">
                <a:solidFill>
                  <a:srgbClr val="4D4D4D">
                    <a:lumMod val="50000"/>
                  </a:srgbClr>
                </a:solidFill>
                <a:latin typeface="Avenir Medium" panose="02000503020000020003" pitchFamily="2" charset="0"/>
                <a:sym typeface="Avenir Book"/>
              </a:rPr>
              <a:t>, dumps, beam-dynamics, DR, </a:t>
            </a:r>
            <a:r>
              <a:rPr lang="en-US" sz="1400" dirty="0" err="1">
                <a:solidFill>
                  <a:srgbClr val="4D4D4D">
                    <a:lumMod val="50000"/>
                  </a:srgbClr>
                </a:solidFill>
                <a:latin typeface="Avenir Medium" panose="02000503020000020003" pitchFamily="2" charset="0"/>
                <a:sym typeface="Avenir Book"/>
              </a:rPr>
              <a:t>etc</a:t>
            </a:r>
            <a:r>
              <a:rPr lang="en-US" sz="1400" dirty="0">
                <a:solidFill>
                  <a:srgbClr val="4D4D4D">
                    <a:lumMod val="50000"/>
                  </a:srgbClr>
                </a:solidFill>
                <a:latin typeface="Avenir Medium" panose="02000503020000020003" pitchFamily="2" charset="0"/>
                <a:sym typeface="Avenir Book"/>
              </a:rPr>
              <a:t> </a:t>
            </a:r>
          </a:p>
          <a:p>
            <a:pPr marL="171450" indent="-171450" defTabSz="457200" eaLnBrk="0" fontAlgn="base" hangingPunct="0">
              <a:spcBef>
                <a:spcPct val="0"/>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IDT participation and Common Fund contributions.</a:t>
            </a:r>
          </a:p>
          <a:p>
            <a:pPr marL="171450" indent="-171450" defTabSz="457200" eaLnBrk="0" fontAlgn="base" hangingPunct="0">
              <a:spcBef>
                <a:spcPct val="0"/>
              </a:spcBef>
              <a:spcAft>
                <a:spcPct val="0"/>
              </a:spcAft>
              <a:buFont typeface="Arial" panose="020B0604020202020204" pitchFamily="34" charset="0"/>
              <a:buChar char="•"/>
            </a:pPr>
            <a:r>
              <a:rPr lang="en-US" sz="1400" dirty="0">
                <a:solidFill>
                  <a:srgbClr val="4D4D4D">
                    <a:lumMod val="50000"/>
                  </a:srgbClr>
                </a:solidFill>
                <a:latin typeface="Avenir Medium" panose="02000503020000020003" pitchFamily="2" charset="0"/>
                <a:sym typeface="Avenir Book"/>
              </a:rPr>
              <a:t>Numerous ILC and/or KEK collaborative R&amp;Ds, linking to CLIC, generic R&amp;D or SRF for HL LHC and FCC and other CERN activities.   </a:t>
            </a:r>
          </a:p>
        </p:txBody>
      </p:sp>
      <p:pic>
        <p:nvPicPr>
          <p:cNvPr id="18" name="Picture 17">
            <a:extLst>
              <a:ext uri="{FF2B5EF4-FFF2-40B4-BE49-F238E27FC236}">
                <a16:creationId xmlns:a16="http://schemas.microsoft.com/office/drawing/2014/main" id="{4951AD03-7325-0648-AF8D-9C061B2A04D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89589" y="5096233"/>
            <a:ext cx="2888770" cy="1271059"/>
          </a:xfrm>
          <a:prstGeom prst="rect">
            <a:avLst/>
          </a:prstGeom>
        </p:spPr>
      </p:pic>
      <p:sp>
        <p:nvSpPr>
          <p:cNvPr id="5" name="TextBox 4">
            <a:extLst>
              <a:ext uri="{FF2B5EF4-FFF2-40B4-BE49-F238E27FC236}">
                <a16:creationId xmlns:a16="http://schemas.microsoft.com/office/drawing/2014/main" id="{9B1C26EE-B91D-B946-BE4C-C5AAE8424A46}"/>
              </a:ext>
            </a:extLst>
          </p:cNvPr>
          <p:cNvSpPr txBox="1"/>
          <p:nvPr/>
        </p:nvSpPr>
        <p:spPr>
          <a:xfrm>
            <a:off x="1109315" y="2368312"/>
            <a:ext cx="9419173" cy="338554"/>
          </a:xfrm>
          <a:prstGeom prst="rect">
            <a:avLst/>
          </a:prstGeom>
          <a:noFill/>
        </p:spPr>
        <p:txBody>
          <a:bodyPr wrap="square" rtlCol="0">
            <a:spAutoFit/>
          </a:bodyPr>
          <a:lstStyle/>
          <a:p>
            <a:pPr defTabSz="457200" eaLnBrk="0" fontAlgn="base" hangingPunct="0">
              <a:spcBef>
                <a:spcPct val="0"/>
              </a:spcBef>
              <a:spcAft>
                <a:spcPct val="0"/>
              </a:spcAft>
            </a:pPr>
            <a:r>
              <a:rPr lang="en-US" sz="1600" dirty="0">
                <a:solidFill>
                  <a:srgbClr val="0055A0"/>
                </a:solidFill>
                <a:latin typeface="Avenir Roman" panose="02000503020000020003" pitchFamily="2" charset="0"/>
                <a:sym typeface="Avenir Book"/>
              </a:rPr>
              <a:t>See talks by Phil Burrows (</a:t>
            </a:r>
            <a:r>
              <a:rPr lang="en-US" sz="1600" dirty="0">
                <a:solidFill>
                  <a:srgbClr val="0055A0"/>
                </a:solidFill>
                <a:latin typeface="Avenir Roman" panose="02000503020000020003" pitchFamily="2" charset="0"/>
                <a:sym typeface="Avenir Book"/>
                <a:hlinkClick r:id="rId10"/>
              </a:rPr>
              <a:t>CLIC</a:t>
            </a:r>
            <a:r>
              <a:rPr lang="en-US" sz="1600" dirty="0">
                <a:solidFill>
                  <a:srgbClr val="0055A0"/>
                </a:solidFill>
                <a:latin typeface="Avenir Roman" panose="02000503020000020003" pitchFamily="2" charset="0"/>
                <a:sym typeface="Avenir Book"/>
              </a:rPr>
              <a:t>), Nuria Catalan (</a:t>
            </a:r>
            <a:r>
              <a:rPr lang="en-US" sz="1600" dirty="0">
                <a:solidFill>
                  <a:srgbClr val="0055A0"/>
                </a:solidFill>
                <a:latin typeface="Avenir Roman" panose="02000503020000020003" pitchFamily="2" charset="0"/>
                <a:sym typeface="Avenir Book"/>
                <a:hlinkClick r:id="rId11"/>
              </a:rPr>
              <a:t>Nanobeams</a:t>
            </a:r>
            <a:r>
              <a:rPr lang="en-US" sz="1600" dirty="0">
                <a:solidFill>
                  <a:srgbClr val="0055A0"/>
                </a:solidFill>
                <a:latin typeface="Avenir Roman" panose="02000503020000020003" pitchFamily="2" charset="0"/>
                <a:sym typeface="Avenir Book"/>
              </a:rPr>
              <a:t>), Chetan Gohil (</a:t>
            </a:r>
            <a:r>
              <a:rPr lang="en-US" sz="1600" dirty="0">
                <a:solidFill>
                  <a:srgbClr val="0055A0"/>
                </a:solidFill>
                <a:latin typeface="Avenir Roman" panose="02000503020000020003" pitchFamily="2" charset="0"/>
                <a:sym typeface="Avenir Book"/>
                <a:hlinkClick r:id="rId12"/>
              </a:rPr>
              <a:t>Luminosity Performance</a:t>
            </a:r>
            <a:r>
              <a:rPr lang="en-US" sz="1600" dirty="0">
                <a:solidFill>
                  <a:srgbClr val="0055A0"/>
                </a:solidFill>
                <a:latin typeface="Avenir Roman" panose="02000503020000020003" pitchFamily="2" charset="0"/>
                <a:sym typeface="Avenir Book"/>
              </a:rPr>
              <a:t>)</a:t>
            </a:r>
          </a:p>
        </p:txBody>
      </p:sp>
      <p:sp>
        <p:nvSpPr>
          <p:cNvPr id="23" name="TextBox 22">
            <a:extLst>
              <a:ext uri="{FF2B5EF4-FFF2-40B4-BE49-F238E27FC236}">
                <a16:creationId xmlns:a16="http://schemas.microsoft.com/office/drawing/2014/main" id="{F0DE399E-3714-2945-80A9-2026BC402FCD}"/>
              </a:ext>
            </a:extLst>
          </p:cNvPr>
          <p:cNvSpPr txBox="1"/>
          <p:nvPr/>
        </p:nvSpPr>
        <p:spPr>
          <a:xfrm>
            <a:off x="1117092" y="4421872"/>
            <a:ext cx="8257903" cy="338554"/>
          </a:xfrm>
          <a:prstGeom prst="rect">
            <a:avLst/>
          </a:prstGeom>
          <a:noFill/>
        </p:spPr>
        <p:txBody>
          <a:bodyPr wrap="square" rtlCol="0">
            <a:spAutoFit/>
          </a:bodyPr>
          <a:lstStyle/>
          <a:p>
            <a:pPr defTabSz="457200" eaLnBrk="0" fontAlgn="base" hangingPunct="0">
              <a:spcBef>
                <a:spcPct val="0"/>
              </a:spcBef>
              <a:spcAft>
                <a:spcPct val="0"/>
              </a:spcAft>
            </a:pPr>
            <a:r>
              <a:rPr lang="en-US" sz="1600" dirty="0">
                <a:solidFill>
                  <a:srgbClr val="0055A0"/>
                </a:solidFill>
                <a:latin typeface="Avenir Roman" panose="02000503020000020003" pitchFamily="2" charset="0"/>
                <a:sym typeface="Avenir Book"/>
              </a:rPr>
              <a:t>See talk by Walter </a:t>
            </a:r>
            <a:r>
              <a:rPr lang="en-US" sz="1600" dirty="0" err="1">
                <a:solidFill>
                  <a:srgbClr val="0055A0"/>
                </a:solidFill>
                <a:latin typeface="Avenir Roman" panose="02000503020000020003" pitchFamily="2" charset="0"/>
                <a:sym typeface="Avenir Book"/>
              </a:rPr>
              <a:t>Wuensch</a:t>
            </a:r>
            <a:r>
              <a:rPr lang="en-US" sz="1600" dirty="0">
                <a:solidFill>
                  <a:srgbClr val="0055A0"/>
                </a:solidFill>
                <a:latin typeface="Avenir Roman" panose="02000503020000020003" pitchFamily="2" charset="0"/>
                <a:sym typeface="Avenir Book"/>
              </a:rPr>
              <a:t> (</a:t>
            </a:r>
            <a:r>
              <a:rPr lang="en-US" sz="1600" dirty="0">
                <a:solidFill>
                  <a:srgbClr val="0055A0"/>
                </a:solidFill>
                <a:latin typeface="Avenir Roman" panose="02000503020000020003" pitchFamily="2" charset="0"/>
                <a:sym typeface="Avenir Book"/>
                <a:hlinkClick r:id="rId13"/>
              </a:rPr>
              <a:t>Applications of High Gradient Technologies</a:t>
            </a:r>
            <a:r>
              <a:rPr lang="en-US" sz="1600" dirty="0">
                <a:solidFill>
                  <a:srgbClr val="0055A0"/>
                </a:solidFill>
                <a:latin typeface="Avenir Roman" panose="02000503020000020003" pitchFamily="2" charset="0"/>
                <a:sym typeface="Avenir Book"/>
              </a:rPr>
              <a:t>) </a:t>
            </a:r>
          </a:p>
        </p:txBody>
      </p:sp>
      <p:sp>
        <p:nvSpPr>
          <p:cNvPr id="4" name="Rectangle 3">
            <a:extLst>
              <a:ext uri="{FF2B5EF4-FFF2-40B4-BE49-F238E27FC236}">
                <a16:creationId xmlns:a16="http://schemas.microsoft.com/office/drawing/2014/main" id="{3A87C169-29B1-1744-8E36-462C36B1DA6C}"/>
              </a:ext>
            </a:extLst>
          </p:cNvPr>
          <p:cNvSpPr/>
          <p:nvPr/>
        </p:nvSpPr>
        <p:spPr>
          <a:xfrm>
            <a:off x="3993599" y="6307635"/>
            <a:ext cx="7416824" cy="338554"/>
          </a:xfrm>
          <a:prstGeom prst="rect">
            <a:avLst/>
          </a:prstGeom>
        </p:spPr>
        <p:txBody>
          <a:bodyPr wrap="square">
            <a:spAutoFit/>
          </a:bodyPr>
          <a:lstStyle/>
          <a:p>
            <a:pPr defTabSz="457200" eaLnBrk="0" fontAlgn="base" hangingPunct="0">
              <a:spcBef>
                <a:spcPct val="0"/>
              </a:spcBef>
              <a:spcAft>
                <a:spcPct val="0"/>
              </a:spcAft>
            </a:pPr>
            <a:r>
              <a:rPr lang="en-US" sz="1600" dirty="0">
                <a:solidFill>
                  <a:srgbClr val="0055A0"/>
                </a:solidFill>
                <a:latin typeface="Avenir Roman" panose="02000503020000020003" pitchFamily="2" charset="0"/>
                <a:sym typeface="Avenir Book"/>
              </a:rPr>
              <a:t>See talks by Joachim </a:t>
            </a:r>
            <a:r>
              <a:rPr lang="en-US" sz="1600" dirty="0" err="1">
                <a:solidFill>
                  <a:srgbClr val="0055A0"/>
                </a:solidFill>
                <a:latin typeface="Avenir Roman" panose="02000503020000020003" pitchFamily="2" charset="0"/>
                <a:sym typeface="Avenir Book"/>
              </a:rPr>
              <a:t>Mnich</a:t>
            </a:r>
            <a:r>
              <a:rPr lang="en-US" sz="1600" dirty="0">
                <a:solidFill>
                  <a:srgbClr val="0055A0"/>
                </a:solidFill>
                <a:latin typeface="Avenir Roman" panose="02000503020000020003" pitchFamily="2" charset="0"/>
                <a:sym typeface="Avenir Book"/>
              </a:rPr>
              <a:t> and Steinar Stapnes (</a:t>
            </a:r>
            <a:r>
              <a:rPr lang="en-US" sz="1600" dirty="0">
                <a:solidFill>
                  <a:srgbClr val="0055A0"/>
                </a:solidFill>
                <a:latin typeface="Avenir Roman" panose="02000503020000020003" pitchFamily="2" charset="0"/>
                <a:sym typeface="Avenir Book"/>
                <a:hlinkClick r:id="rId14"/>
              </a:rPr>
              <a:t>CERN and European reports</a:t>
            </a:r>
            <a:r>
              <a:rPr lang="en-US" sz="1600" dirty="0">
                <a:solidFill>
                  <a:srgbClr val="0055A0"/>
                </a:solidFill>
                <a:latin typeface="Avenir Roman" panose="02000503020000020003" pitchFamily="2" charset="0"/>
                <a:sym typeface="Avenir Book"/>
              </a:rPr>
              <a:t>)</a:t>
            </a:r>
          </a:p>
        </p:txBody>
      </p:sp>
    </p:spTree>
    <p:extLst>
      <p:ext uri="{BB962C8B-B14F-4D97-AF65-F5344CB8AC3E}">
        <p14:creationId xmlns:p14="http://schemas.microsoft.com/office/powerpoint/2010/main" val="503066615"/>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11"/>
          <p:cNvSpPr txBox="1"/>
          <p:nvPr/>
        </p:nvSpPr>
        <p:spPr>
          <a:xfrm>
            <a:off x="1524001" y="147484"/>
            <a:ext cx="5073445" cy="707886"/>
          </a:xfrm>
          <a:prstGeom prst="rect">
            <a:avLst/>
          </a:prstGeom>
          <a:noFill/>
        </p:spPr>
        <p:txBody>
          <a:bodyPr wrap="square" rtlCol="0">
            <a:spAutoFit/>
          </a:bodyPr>
          <a:lstStyle/>
          <a:p>
            <a:pPr algn="ctr"/>
            <a:r>
              <a:rPr lang="en-US" altLang="ja-JP" sz="4000" dirty="0">
                <a:solidFill>
                  <a:srgbClr val="000000"/>
                </a:solidFill>
                <a:latin typeface="Avenir Roman" panose="02000503020000020003" pitchFamily="2" charset="0"/>
                <a:ea typeface="ＭＳ Ｐゴシック" panose="020B0600070205080204" pitchFamily="34" charset="-128"/>
              </a:rPr>
              <a:t>X-band at KEK</a:t>
            </a:r>
            <a:endParaRPr lang="ja-JP" altLang="en-US" sz="4000" dirty="0">
              <a:solidFill>
                <a:srgbClr val="000000"/>
              </a:solidFill>
              <a:latin typeface="Avenir Roman" panose="02000503020000020003" pitchFamily="2" charset="0"/>
              <a:ea typeface="ＭＳ Ｐゴシック" panose="020B0600070205080204" pitchFamily="34" charset="-128"/>
            </a:endParaRPr>
          </a:p>
        </p:txBody>
      </p:sp>
      <p:pic>
        <p:nvPicPr>
          <p:cNvPr id="7" name="Picture 6">
            <a:extLst>
              <a:ext uri="{FF2B5EF4-FFF2-40B4-BE49-F238E27FC236}">
                <a16:creationId xmlns:a16="http://schemas.microsoft.com/office/drawing/2014/main" id="{B06B7086-1443-814C-9B22-1B05CFE1A1A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732042" y="729247"/>
            <a:ext cx="3834281" cy="2708283"/>
          </a:xfrm>
          <a:prstGeom prst="rect">
            <a:avLst/>
          </a:prstGeom>
          <a:solidFill>
            <a:schemeClr val="bg1"/>
          </a:solidFill>
        </p:spPr>
      </p:pic>
      <p:pic>
        <p:nvPicPr>
          <p:cNvPr id="99" name="Picture 98">
            <a:extLst>
              <a:ext uri="{FF2B5EF4-FFF2-40B4-BE49-F238E27FC236}">
                <a16:creationId xmlns:a16="http://schemas.microsoft.com/office/drawing/2014/main" id="{8A5CB33C-2E13-6F41-BFC7-46ED1C668BEC}"/>
              </a:ext>
            </a:extLst>
          </p:cNvPr>
          <p:cNvPicPr>
            <a:picLocks noChangeAspect="1"/>
          </p:cNvPicPr>
          <p:nvPr/>
        </p:nvPicPr>
        <p:blipFill>
          <a:blip r:embed="rId3"/>
          <a:stretch>
            <a:fillRect/>
          </a:stretch>
        </p:blipFill>
        <p:spPr>
          <a:xfrm>
            <a:off x="2882782" y="3292865"/>
            <a:ext cx="6238430" cy="3517781"/>
          </a:xfrm>
          <a:prstGeom prst="rect">
            <a:avLst/>
          </a:prstGeom>
        </p:spPr>
      </p:pic>
      <p:sp>
        <p:nvSpPr>
          <p:cNvPr id="101" name="タイトル 1">
            <a:extLst>
              <a:ext uri="{FF2B5EF4-FFF2-40B4-BE49-F238E27FC236}">
                <a16:creationId xmlns:a16="http://schemas.microsoft.com/office/drawing/2014/main" id="{D9FB24F4-AF67-FE41-B0AA-98ECED069064}"/>
              </a:ext>
            </a:extLst>
          </p:cNvPr>
          <p:cNvSpPr txBox="1">
            <a:spLocks/>
          </p:cNvSpPr>
          <p:nvPr/>
        </p:nvSpPr>
        <p:spPr>
          <a:xfrm>
            <a:off x="2006903" y="147484"/>
            <a:ext cx="8944632" cy="557570"/>
          </a:xfrm>
          <a:prstGeom prst="rect">
            <a:avLst/>
          </a:prstGeom>
          <a:solidFill>
            <a:schemeClr val="bg1"/>
          </a:solidFill>
        </p:spPr>
        <p:txBody>
          <a:bodyPr>
            <a:noAutofit/>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ja-JP" sz="3200" dirty="0">
                <a:solidFill>
                  <a:srgbClr val="000000"/>
                </a:solidFill>
                <a:latin typeface="Avenir Roman" panose="02000503020000020003" pitchFamily="2" charset="0"/>
                <a:ea typeface="ＭＳ Ｐゴシック" panose="020B0600070205080204" pitchFamily="34" charset="-128"/>
              </a:rPr>
              <a:t>NEXTEF: New X-band Test Facility (11.4 GHz)</a:t>
            </a:r>
            <a:endParaRPr kumimoji="1" lang="ja-JP" altLang="en-US" sz="3200" dirty="0">
              <a:solidFill>
                <a:srgbClr val="000000"/>
              </a:solidFill>
              <a:latin typeface="Avenir Roman" panose="02000503020000020003" pitchFamily="2" charset="0"/>
              <a:ea typeface="ＭＳ Ｐゴシック" panose="020B0600070205080204" pitchFamily="34" charset="-128"/>
            </a:endParaRPr>
          </a:p>
        </p:txBody>
      </p:sp>
      <p:pic>
        <p:nvPicPr>
          <p:cNvPr id="8" name="Picture 7">
            <a:extLst>
              <a:ext uri="{FF2B5EF4-FFF2-40B4-BE49-F238E27FC236}">
                <a16:creationId xmlns:a16="http://schemas.microsoft.com/office/drawing/2014/main" id="{B1667DF6-502B-E94A-813C-86136371DF98}"/>
              </a:ext>
            </a:extLst>
          </p:cNvPr>
          <p:cNvPicPr>
            <a:picLocks noChangeAspect="1"/>
          </p:cNvPicPr>
          <p:nvPr/>
        </p:nvPicPr>
        <p:blipFill>
          <a:blip r:embed="rId4"/>
          <a:stretch>
            <a:fillRect/>
          </a:stretch>
        </p:blipFill>
        <p:spPr>
          <a:xfrm>
            <a:off x="831045" y="729247"/>
            <a:ext cx="4710156" cy="2655316"/>
          </a:xfrm>
          <a:prstGeom prst="rect">
            <a:avLst/>
          </a:prstGeom>
        </p:spPr>
      </p:pic>
    </p:spTree>
    <p:extLst>
      <p:ext uri="{BB962C8B-B14F-4D97-AF65-F5344CB8AC3E}">
        <p14:creationId xmlns:p14="http://schemas.microsoft.com/office/powerpoint/2010/main" val="32302359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7A7F5-26BA-D643-8611-0D1444F5F9DA}"/>
              </a:ext>
            </a:extLst>
          </p:cNvPr>
          <p:cNvSpPr>
            <a:spLocks noGrp="1"/>
          </p:cNvSpPr>
          <p:nvPr>
            <p:ph type="title"/>
          </p:nvPr>
        </p:nvSpPr>
        <p:spPr>
          <a:xfrm>
            <a:off x="838200" y="287488"/>
            <a:ext cx="6329855" cy="750434"/>
          </a:xfrm>
        </p:spPr>
        <p:txBody>
          <a:bodyPr/>
          <a:lstStyle/>
          <a:p>
            <a:r>
              <a:rPr lang="en-US" sz="3200" dirty="0"/>
              <a:t>ATF2-3 for nanobeams</a:t>
            </a:r>
          </a:p>
        </p:txBody>
      </p:sp>
      <p:sp>
        <p:nvSpPr>
          <p:cNvPr id="5" name="Footer Placeholder 4">
            <a:extLst>
              <a:ext uri="{FF2B5EF4-FFF2-40B4-BE49-F238E27FC236}">
                <a16:creationId xmlns:a16="http://schemas.microsoft.com/office/drawing/2014/main" id="{A04629B3-F666-F345-A28B-307A50FD0B56}"/>
              </a:ext>
            </a:extLst>
          </p:cNvPr>
          <p:cNvSpPr>
            <a:spLocks noGrp="1"/>
          </p:cNvSpPr>
          <p:nvPr>
            <p:ph type="ftr" sz="quarter" idx="11"/>
          </p:nvPr>
        </p:nvSpPr>
        <p:spPr/>
        <p:txBody>
          <a:bodyPr/>
          <a:lstStyle/>
          <a:p>
            <a:r>
              <a:rPr lang="en-US"/>
              <a:t>CERN-KEK committee 2.11.2020</a:t>
            </a:r>
            <a:endParaRPr lang="en-US" dirty="0"/>
          </a:p>
        </p:txBody>
      </p:sp>
      <p:pic>
        <p:nvPicPr>
          <p:cNvPr id="7" name="Picture 6">
            <a:extLst>
              <a:ext uri="{FF2B5EF4-FFF2-40B4-BE49-F238E27FC236}">
                <a16:creationId xmlns:a16="http://schemas.microsoft.com/office/drawing/2014/main" id="{895BFF89-4C6B-BF49-B930-7AF6520D64D5}"/>
              </a:ext>
            </a:extLst>
          </p:cNvPr>
          <p:cNvPicPr>
            <a:picLocks noChangeAspect="1"/>
          </p:cNvPicPr>
          <p:nvPr/>
        </p:nvPicPr>
        <p:blipFill>
          <a:blip r:embed="rId2"/>
          <a:stretch>
            <a:fillRect/>
          </a:stretch>
        </p:blipFill>
        <p:spPr>
          <a:xfrm>
            <a:off x="9191522" y="2810126"/>
            <a:ext cx="2904160" cy="1607420"/>
          </a:xfrm>
          <a:prstGeom prst="rect">
            <a:avLst/>
          </a:prstGeom>
        </p:spPr>
      </p:pic>
      <p:sp>
        <p:nvSpPr>
          <p:cNvPr id="8" name="Rectangle 7">
            <a:extLst>
              <a:ext uri="{FF2B5EF4-FFF2-40B4-BE49-F238E27FC236}">
                <a16:creationId xmlns:a16="http://schemas.microsoft.com/office/drawing/2014/main" id="{E8140054-18C2-B647-A1D0-024FBA2A5796}"/>
              </a:ext>
            </a:extLst>
          </p:cNvPr>
          <p:cNvSpPr/>
          <p:nvPr/>
        </p:nvSpPr>
        <p:spPr>
          <a:xfrm>
            <a:off x="441434" y="1412453"/>
            <a:ext cx="8660525" cy="4893647"/>
          </a:xfrm>
          <a:prstGeom prst="rect">
            <a:avLst/>
          </a:prstGeom>
          <a:solidFill>
            <a:schemeClr val="bg1"/>
          </a:solidFill>
        </p:spPr>
        <p:txBody>
          <a:bodyPr wrap="square">
            <a:spAutoFit/>
          </a:bodyPr>
          <a:lstStyle/>
          <a:p>
            <a:r>
              <a:rPr lang="en-US" sz="1200" b="1" dirty="0">
                <a:latin typeface="Avenir Roman" panose="02000503020000020003" pitchFamily="2" charset="0"/>
              </a:rPr>
              <a:t>Scientific results at ATF/ATF2 </a:t>
            </a:r>
            <a:endParaRPr lang="en-US" sz="1200" dirty="0">
              <a:latin typeface="Avenir Roman" panose="02000503020000020003" pitchFamily="2" charset="0"/>
            </a:endParaRPr>
          </a:p>
          <a:p>
            <a:r>
              <a:rPr lang="en-US" sz="1200" dirty="0">
                <a:latin typeface="Avenir Roman" panose="02000503020000020003" pitchFamily="2" charset="0"/>
              </a:rPr>
              <a:t>The committee has been impressed on outstanding and unique results achieved in ATF/ATF2: </a:t>
            </a:r>
          </a:p>
          <a:p>
            <a:r>
              <a:rPr lang="en-US" sz="1200" dirty="0">
                <a:latin typeface="Avenir Roman" panose="02000503020000020003" pitchFamily="2" charset="0"/>
              </a:rPr>
              <a:t>●  The smallest spot size, 40 nm, in any accelerators. </a:t>
            </a:r>
          </a:p>
          <a:p>
            <a:r>
              <a:rPr lang="en-US" sz="1200" dirty="0">
                <a:latin typeface="Avenir Roman" panose="02000503020000020003" pitchFamily="2" charset="0"/>
              </a:rPr>
              <a:t>●  Intra-train bunch orbit feedback (FONT). </a:t>
            </a:r>
          </a:p>
          <a:p>
            <a:r>
              <a:rPr lang="en-US" sz="1200" dirty="0">
                <a:latin typeface="Avenir Roman" panose="02000503020000020003" pitchFamily="2" charset="0"/>
              </a:rPr>
              <a:t>●  Vertical emittance in the ring, 4 pm, smallest at the beginning of the century. </a:t>
            </a:r>
          </a:p>
          <a:p>
            <a:r>
              <a:rPr lang="en-US" sz="1200" dirty="0">
                <a:latin typeface="Avenir Roman" panose="02000503020000020003" pitchFamily="2" charset="0"/>
              </a:rPr>
              <a:t>The committee also applauds pioneering developments on various accelerator components: </a:t>
            </a:r>
          </a:p>
          <a:p>
            <a:r>
              <a:rPr lang="en-US" sz="1200" dirty="0">
                <a:latin typeface="Avenir Roman" panose="02000503020000020003" pitchFamily="2" charset="0"/>
              </a:rPr>
              <a:t>●  Fast extraction kickers with rise/fall time less than 3 ns </a:t>
            </a:r>
          </a:p>
          <a:p>
            <a:r>
              <a:rPr lang="en-US" sz="1200" dirty="0">
                <a:latin typeface="Avenir Roman" panose="02000503020000020003" pitchFamily="2" charset="0"/>
              </a:rPr>
              <a:t>●  Laser wires measuring 1 </a:t>
            </a:r>
            <a:r>
              <a:rPr lang="el-GR" sz="1200" dirty="0">
                <a:latin typeface="Avenir Roman" panose="02000503020000020003" pitchFamily="2" charset="0"/>
              </a:rPr>
              <a:t>μ</a:t>
            </a:r>
            <a:r>
              <a:rPr lang="en-US" sz="1200" dirty="0">
                <a:latin typeface="Avenir Roman" panose="02000503020000020003" pitchFamily="2" charset="0"/>
              </a:rPr>
              <a:t>m beam size </a:t>
            </a:r>
          </a:p>
          <a:p>
            <a:r>
              <a:rPr lang="en-US" sz="1200" dirty="0">
                <a:latin typeface="Avenir Roman" panose="02000503020000020003" pitchFamily="2" charset="0"/>
              </a:rPr>
              <a:t>●  Cavity BPMs with 20 nm resolution </a:t>
            </a:r>
          </a:p>
          <a:p>
            <a:r>
              <a:rPr lang="en-US" sz="1200" dirty="0">
                <a:latin typeface="Avenir Roman" panose="02000503020000020003" pitchFamily="2" charset="0"/>
              </a:rPr>
              <a:t>●  Single- and multi- OTR/ODR beam profile monitors</a:t>
            </a:r>
            <a:br>
              <a:rPr lang="en-US" sz="1200" dirty="0">
                <a:latin typeface="Avenir Roman" panose="02000503020000020003" pitchFamily="2" charset="0"/>
              </a:rPr>
            </a:br>
            <a:r>
              <a:rPr lang="en-US" sz="1200" dirty="0">
                <a:latin typeface="Avenir Roman" panose="02000503020000020003" pitchFamily="2" charset="0"/>
              </a:rPr>
              <a:t>Some of these devices have been spread to other accelerators including CERN PS and light sources. </a:t>
            </a:r>
          </a:p>
          <a:p>
            <a:r>
              <a:rPr lang="en-US" sz="1200" dirty="0">
                <a:latin typeface="Avenir Roman" panose="02000503020000020003" pitchFamily="2" charset="0"/>
              </a:rPr>
              <a:t>Educating graduate students and young scientists under international collaboration was another achievement of ATF, which is the best project at KEK in this aspect. </a:t>
            </a:r>
          </a:p>
          <a:p>
            <a:endParaRPr lang="en-US" sz="1200" dirty="0">
              <a:latin typeface="Avenir Roman" panose="02000503020000020003" pitchFamily="2" charset="0"/>
            </a:endParaRPr>
          </a:p>
          <a:p>
            <a:r>
              <a:rPr lang="en-US" sz="1200" b="1" dirty="0">
                <a:latin typeface="Avenir Roman" panose="02000503020000020003" pitchFamily="2" charset="0"/>
              </a:rPr>
              <a:t>Future ATF operation for LC R&amp;Ds </a:t>
            </a:r>
            <a:endParaRPr lang="en-US" sz="1200" dirty="0">
              <a:latin typeface="Avenir Roman" panose="02000503020000020003" pitchFamily="2" charset="0"/>
            </a:endParaRPr>
          </a:p>
          <a:p>
            <a:r>
              <a:rPr lang="en-US" sz="1200" dirty="0">
                <a:latin typeface="Avenir Roman" panose="02000503020000020003" pitchFamily="2" charset="0"/>
              </a:rPr>
              <a:t>The committee recognizes that the achievements at ATF/ATF2 have already verified the minimum technical feasibility on the beam focusing and control for the ILC. However there will be a number of possibilities for further extensions to investigate: </a:t>
            </a:r>
          </a:p>
          <a:p>
            <a:r>
              <a:rPr lang="en-US" sz="1200" dirty="0">
                <a:latin typeface="Avenir Roman" panose="02000503020000020003" pitchFamily="2" charset="0"/>
              </a:rPr>
              <a:t>●  intensity dependent effects on the spot size </a:t>
            </a:r>
          </a:p>
          <a:p>
            <a:r>
              <a:rPr lang="en-US" sz="1200" dirty="0">
                <a:latin typeface="Avenir Roman" panose="02000503020000020003" pitchFamily="2" charset="0"/>
              </a:rPr>
              <a:t>●  optical aberrations, esp. with smaller horizontal </a:t>
            </a:r>
            <a:r>
              <a:rPr lang="el-GR" sz="1200" dirty="0">
                <a:latin typeface="Avenir Roman" panose="02000503020000020003" pitchFamily="2" charset="0"/>
              </a:rPr>
              <a:t>β* </a:t>
            </a:r>
          </a:p>
          <a:p>
            <a:r>
              <a:rPr lang="el-GR" sz="1200" dirty="0">
                <a:latin typeface="Avenir Roman" panose="02000503020000020003" pitchFamily="2" charset="0"/>
              </a:rPr>
              <a:t>●  </a:t>
            </a:r>
            <a:r>
              <a:rPr lang="en-US" sz="1200" dirty="0">
                <a:latin typeface="Avenir Roman" panose="02000503020000020003" pitchFamily="2" charset="0"/>
              </a:rPr>
              <a:t>beam halo and collimation </a:t>
            </a:r>
          </a:p>
          <a:p>
            <a:r>
              <a:rPr lang="en-US" sz="1200" dirty="0">
                <a:latin typeface="Avenir Roman" panose="02000503020000020003" pitchFamily="2" charset="0"/>
              </a:rPr>
              <a:t>●  even smaller spot sizes with higher </a:t>
            </a:r>
            <a:r>
              <a:rPr lang="en-US" sz="1200" dirty="0" err="1">
                <a:latin typeface="Avenir Roman" panose="02000503020000020003" pitchFamily="2" charset="0"/>
              </a:rPr>
              <a:t>chromaticities</a:t>
            </a:r>
            <a:r>
              <a:rPr lang="en-US" sz="1200" dirty="0">
                <a:latin typeface="Avenir Roman" panose="02000503020000020003" pitchFamily="2" charset="0"/>
              </a:rPr>
              <a:t> </a:t>
            </a:r>
          </a:p>
          <a:p>
            <a:r>
              <a:rPr lang="en-US" sz="1200" dirty="0">
                <a:latin typeface="Avenir Roman" panose="02000503020000020003" pitchFamily="2" charset="0"/>
              </a:rPr>
              <a:t>Besides the studies on the beam spot, the committee notices some possibilities of ATF to explore other components which will benefit the ILC preparation: </a:t>
            </a:r>
          </a:p>
          <a:p>
            <a:r>
              <a:rPr lang="en-US" sz="1200" dirty="0">
                <a:latin typeface="Avenir Roman" panose="02000503020000020003" pitchFamily="2" charset="0"/>
              </a:rPr>
              <a:t>●  polarized electron source, transport, and storage in the damping ring. </a:t>
            </a:r>
          </a:p>
          <a:p>
            <a:r>
              <a:rPr lang="en-US" sz="1200" dirty="0">
                <a:latin typeface="Avenir Roman" panose="02000503020000020003" pitchFamily="2" charset="0"/>
              </a:rPr>
              <a:t>●  beam collimation study using fancy devices such as using a laser or another beam. </a:t>
            </a:r>
          </a:p>
          <a:p>
            <a:r>
              <a:rPr lang="en-US" sz="1200" dirty="0">
                <a:latin typeface="Avenir Roman" panose="02000503020000020003" pitchFamily="2" charset="0"/>
              </a:rPr>
              <a:t>●  beam feedback within one turn of the ring circulation to simulate a fast feedback at the extraction of the ILC DR </a:t>
            </a:r>
            <a:endParaRPr lang="en-US" sz="1200" dirty="0">
              <a:effectLst/>
              <a:latin typeface="Avenir Roman" panose="02000503020000020003" pitchFamily="2" charset="0"/>
            </a:endParaRPr>
          </a:p>
        </p:txBody>
      </p:sp>
      <p:pic>
        <p:nvPicPr>
          <p:cNvPr id="6" name="Picture 5">
            <a:extLst>
              <a:ext uri="{FF2B5EF4-FFF2-40B4-BE49-F238E27FC236}">
                <a16:creationId xmlns:a16="http://schemas.microsoft.com/office/drawing/2014/main" id="{B9127B8D-8B08-4744-9F8F-748B6EC66C8C}"/>
              </a:ext>
            </a:extLst>
          </p:cNvPr>
          <p:cNvPicPr>
            <a:picLocks noChangeAspect="1"/>
          </p:cNvPicPr>
          <p:nvPr/>
        </p:nvPicPr>
        <p:blipFill>
          <a:blip r:embed="rId3"/>
          <a:stretch>
            <a:fillRect/>
          </a:stretch>
        </p:blipFill>
        <p:spPr>
          <a:xfrm>
            <a:off x="9191522" y="4678420"/>
            <a:ext cx="2904160" cy="1627680"/>
          </a:xfrm>
          <a:prstGeom prst="rect">
            <a:avLst/>
          </a:prstGeom>
        </p:spPr>
      </p:pic>
      <p:sp>
        <p:nvSpPr>
          <p:cNvPr id="3" name="Content Placeholder 2">
            <a:extLst>
              <a:ext uri="{FF2B5EF4-FFF2-40B4-BE49-F238E27FC236}">
                <a16:creationId xmlns:a16="http://schemas.microsoft.com/office/drawing/2014/main" id="{3089E0C4-09AE-2143-BC74-C61CA3391AC9}"/>
              </a:ext>
            </a:extLst>
          </p:cNvPr>
          <p:cNvSpPr>
            <a:spLocks noGrp="1"/>
          </p:cNvSpPr>
          <p:nvPr>
            <p:ph idx="1"/>
          </p:nvPr>
        </p:nvSpPr>
        <p:spPr>
          <a:xfrm>
            <a:off x="7094713" y="127606"/>
            <a:ext cx="5023945" cy="2324747"/>
          </a:xfrm>
          <a:solidFill>
            <a:schemeClr val="bg1"/>
          </a:solidFill>
        </p:spPr>
        <p:txBody>
          <a:bodyPr/>
          <a:lstStyle/>
          <a:p>
            <a:pPr marL="342900" indent="-342900" algn="l">
              <a:buFont typeface="Arial" panose="020B0604020202020204" pitchFamily="34" charset="0"/>
              <a:buChar char="•"/>
            </a:pPr>
            <a:r>
              <a:rPr lang="en-US" dirty="0">
                <a:latin typeface="Avenir Roman" panose="02000503020000020003" pitchFamily="2" charset="0"/>
              </a:rPr>
              <a:t>ATF2 work has continued (affected by </a:t>
            </a:r>
            <a:r>
              <a:rPr lang="en-US" dirty="0" err="1">
                <a:latin typeface="Avenir Roman" panose="02000503020000020003" pitchFamily="2" charset="0"/>
              </a:rPr>
              <a:t>Covid</a:t>
            </a:r>
            <a:r>
              <a:rPr lang="en-US" dirty="0">
                <a:latin typeface="Avenir Roman" panose="02000503020000020003" pitchFamily="2" charset="0"/>
              </a:rPr>
              <a:t>)</a:t>
            </a:r>
          </a:p>
          <a:p>
            <a:pPr marL="342900" indent="-342900" algn="l">
              <a:buFont typeface="Arial" panose="020B0604020202020204" pitchFamily="34" charset="0"/>
              <a:buChar char="•"/>
            </a:pPr>
            <a:r>
              <a:rPr lang="en-US" dirty="0">
                <a:latin typeface="Avenir Roman" panose="02000503020000020003" pitchFamily="2" charset="0"/>
              </a:rPr>
              <a:t>AFT2 analysis – PhD students, some at CERN – also </a:t>
            </a:r>
          </a:p>
          <a:p>
            <a:pPr marL="342900" indent="-342900" algn="l">
              <a:buFont typeface="Arial" panose="020B0604020202020204" pitchFamily="34" charset="0"/>
              <a:buChar char="•"/>
            </a:pPr>
            <a:r>
              <a:rPr lang="en-US" dirty="0">
                <a:latin typeface="Avenir Roman" panose="02000503020000020003" pitchFamily="2" charset="0"/>
              </a:rPr>
              <a:t>AFT2 review in September (extract from draft report on the left) </a:t>
            </a:r>
          </a:p>
          <a:p>
            <a:pPr marL="342900" indent="-342900" algn="l">
              <a:buFont typeface="Arial" panose="020B0604020202020204" pitchFamily="34" charset="0"/>
              <a:buChar char="•"/>
            </a:pPr>
            <a:r>
              <a:rPr lang="en-US" dirty="0">
                <a:latin typeface="Avenir Roman" panose="02000503020000020003" pitchFamily="2" charset="0"/>
              </a:rPr>
              <a:t>ATF3 planning started </a:t>
            </a:r>
          </a:p>
          <a:p>
            <a:pPr marL="342900" indent="-342900" algn="l">
              <a:buFont typeface="Arial" panose="020B0604020202020204" pitchFamily="34" charset="0"/>
              <a:buChar char="•"/>
            </a:pPr>
            <a:r>
              <a:rPr lang="en-US" dirty="0">
                <a:latin typeface="Avenir Roman" panose="02000503020000020003" pitchFamily="2" charset="0"/>
              </a:rPr>
              <a:t>In all cases with CERN involvement</a:t>
            </a:r>
          </a:p>
        </p:txBody>
      </p:sp>
    </p:spTree>
    <p:extLst>
      <p:ext uri="{BB962C8B-B14F-4D97-AF65-F5344CB8AC3E}">
        <p14:creationId xmlns:p14="http://schemas.microsoft.com/office/powerpoint/2010/main" val="14825542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4D948-85CC-9746-A977-EB8AE67EEA1A}"/>
              </a:ext>
            </a:extLst>
          </p:cNvPr>
          <p:cNvSpPr>
            <a:spLocks noGrp="1"/>
          </p:cNvSpPr>
          <p:nvPr>
            <p:ph type="title"/>
          </p:nvPr>
        </p:nvSpPr>
        <p:spPr/>
        <p:txBody>
          <a:bodyPr/>
          <a:lstStyle/>
          <a:p>
            <a:r>
              <a:rPr lang="en-US" sz="3200" dirty="0"/>
              <a:t>Positrons</a:t>
            </a:r>
            <a:r>
              <a:rPr lang="en-US" dirty="0"/>
              <a:t> </a:t>
            </a:r>
          </a:p>
        </p:txBody>
      </p:sp>
      <p:sp>
        <p:nvSpPr>
          <p:cNvPr id="3" name="Content Placeholder 2">
            <a:extLst>
              <a:ext uri="{FF2B5EF4-FFF2-40B4-BE49-F238E27FC236}">
                <a16:creationId xmlns:a16="http://schemas.microsoft.com/office/drawing/2014/main" id="{71308E7C-6C76-5F47-8C53-C3AD6C3061C6}"/>
              </a:ext>
            </a:extLst>
          </p:cNvPr>
          <p:cNvSpPr>
            <a:spLocks noGrp="1"/>
          </p:cNvSpPr>
          <p:nvPr>
            <p:ph idx="1"/>
          </p:nvPr>
        </p:nvSpPr>
        <p:spPr>
          <a:xfrm>
            <a:off x="7473301" y="1330298"/>
            <a:ext cx="4033012" cy="4887504"/>
          </a:xfrm>
        </p:spPr>
        <p:txBody>
          <a:bodyPr/>
          <a:lstStyle/>
          <a:p>
            <a:pPr algn="l"/>
            <a:r>
              <a:rPr lang="en-US" dirty="0">
                <a:latin typeface="Avenir Roman" panose="02000503020000020003" pitchFamily="2" charset="0"/>
              </a:rPr>
              <a:t>Positron production modelling and target, AMD optimization </a:t>
            </a:r>
          </a:p>
          <a:p>
            <a:pPr algn="l"/>
            <a:endParaRPr lang="en-US" dirty="0">
              <a:latin typeface="Avenir Roman" panose="02000503020000020003" pitchFamily="2" charset="0"/>
            </a:endParaRPr>
          </a:p>
          <a:p>
            <a:pPr algn="l"/>
            <a:r>
              <a:rPr lang="en-US" dirty="0">
                <a:latin typeface="Avenir Roman" panose="02000503020000020003" pitchFamily="2" charset="0"/>
              </a:rPr>
              <a:t>Common Project with </a:t>
            </a:r>
            <a:r>
              <a:rPr lang="en-US" dirty="0" err="1">
                <a:latin typeface="Avenir Roman" panose="02000503020000020003" pitchFamily="2" charset="0"/>
              </a:rPr>
              <a:t>Shandung</a:t>
            </a:r>
            <a:r>
              <a:rPr lang="en-US" dirty="0">
                <a:latin typeface="Avenir Roman" panose="02000503020000020003" pitchFamily="2" charset="0"/>
              </a:rPr>
              <a:t> University</a:t>
            </a:r>
          </a:p>
          <a:p>
            <a:pPr algn="l"/>
            <a:endParaRPr lang="en-US" dirty="0">
              <a:latin typeface="Avenir Roman" panose="02000503020000020003" pitchFamily="2" charset="0"/>
            </a:endParaRPr>
          </a:p>
          <a:p>
            <a:pPr algn="l"/>
            <a:r>
              <a:rPr lang="en-US" dirty="0">
                <a:latin typeface="Avenir Roman" panose="02000503020000020003" pitchFamily="2" charset="0"/>
              </a:rPr>
              <a:t>Evaluating next stages with KEK (</a:t>
            </a:r>
            <a:r>
              <a:rPr lang="en-US" dirty="0" err="1">
                <a:latin typeface="Avenir Roman" panose="02000503020000020003" pitchFamily="2" charset="0"/>
              </a:rPr>
              <a:t>SuperKEKb</a:t>
            </a:r>
            <a:r>
              <a:rPr lang="en-US" dirty="0">
                <a:latin typeface="Avenir Roman" panose="02000503020000020003" pitchFamily="2" charset="0"/>
              </a:rPr>
              <a:t> and ILC) and Orsay and PSI (FCC-</a:t>
            </a:r>
            <a:r>
              <a:rPr lang="en-US" dirty="0" err="1">
                <a:latin typeface="Avenir Roman" panose="02000503020000020003" pitchFamily="2" charset="0"/>
              </a:rPr>
              <a:t>ee</a:t>
            </a:r>
            <a:r>
              <a:rPr lang="en-US" dirty="0">
                <a:latin typeface="Avenir Roman" panose="02000503020000020003" pitchFamily="2" charset="0"/>
              </a:rPr>
              <a:t>)</a:t>
            </a:r>
          </a:p>
          <a:p>
            <a:pPr algn="l"/>
            <a:r>
              <a:rPr lang="en-US" dirty="0">
                <a:latin typeface="Avenir Roman" panose="02000503020000020003" pitchFamily="2" charset="0"/>
              </a:rPr>
              <a:t>--------</a:t>
            </a:r>
          </a:p>
          <a:p>
            <a:pPr algn="l"/>
            <a:r>
              <a:rPr lang="en-US" dirty="0">
                <a:latin typeface="Avenir Roman" panose="02000503020000020003" pitchFamily="2" charset="0"/>
              </a:rPr>
              <a:t>Target studies and simulation studies for CLIC are very relevant – and visa versa, example on the left where ILC studies are used as code validation for CLIC</a:t>
            </a:r>
          </a:p>
          <a:p>
            <a:endParaRPr lang="en-US" dirty="0"/>
          </a:p>
          <a:p>
            <a:endParaRPr lang="en-US" dirty="0"/>
          </a:p>
          <a:p>
            <a:endParaRPr lang="en-US" dirty="0"/>
          </a:p>
          <a:p>
            <a:endParaRPr lang="en-US" dirty="0"/>
          </a:p>
        </p:txBody>
      </p:sp>
      <p:sp>
        <p:nvSpPr>
          <p:cNvPr id="5" name="Footer Placeholder 4">
            <a:extLst>
              <a:ext uri="{FF2B5EF4-FFF2-40B4-BE49-F238E27FC236}">
                <a16:creationId xmlns:a16="http://schemas.microsoft.com/office/drawing/2014/main" id="{B4C9EC81-7E97-A540-BA80-BD4C8D93AD86}"/>
              </a:ext>
            </a:extLst>
          </p:cNvPr>
          <p:cNvSpPr>
            <a:spLocks noGrp="1"/>
          </p:cNvSpPr>
          <p:nvPr>
            <p:ph type="ftr" sz="quarter" idx="11"/>
          </p:nvPr>
        </p:nvSpPr>
        <p:spPr/>
        <p:txBody>
          <a:bodyPr/>
          <a:lstStyle/>
          <a:p>
            <a:r>
              <a:rPr lang="en-US" dirty="0"/>
              <a:t>CERN-KEK committee 7.10.2021</a:t>
            </a:r>
          </a:p>
        </p:txBody>
      </p:sp>
      <p:pic>
        <p:nvPicPr>
          <p:cNvPr id="6" name="Picture 5">
            <a:extLst>
              <a:ext uri="{FF2B5EF4-FFF2-40B4-BE49-F238E27FC236}">
                <a16:creationId xmlns:a16="http://schemas.microsoft.com/office/drawing/2014/main" id="{2F469E5F-B045-F746-AD4B-D525A0F41E64}"/>
              </a:ext>
            </a:extLst>
          </p:cNvPr>
          <p:cNvPicPr>
            <a:picLocks noChangeAspect="1"/>
          </p:cNvPicPr>
          <p:nvPr/>
        </p:nvPicPr>
        <p:blipFill>
          <a:blip r:embed="rId2"/>
          <a:stretch>
            <a:fillRect/>
          </a:stretch>
        </p:blipFill>
        <p:spPr>
          <a:xfrm>
            <a:off x="392814" y="1147456"/>
            <a:ext cx="6832600" cy="4737100"/>
          </a:xfrm>
          <a:prstGeom prst="rect">
            <a:avLst/>
          </a:prstGeom>
        </p:spPr>
      </p:pic>
    </p:spTree>
    <p:extLst>
      <p:ext uri="{BB962C8B-B14F-4D97-AF65-F5344CB8AC3E}">
        <p14:creationId xmlns:p14="http://schemas.microsoft.com/office/powerpoint/2010/main" val="2639968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EB5B553-B2FA-0744-9003-33C2F7F07679}"/>
              </a:ext>
            </a:extLst>
          </p:cNvPr>
          <p:cNvSpPr txBox="1"/>
          <p:nvPr/>
        </p:nvSpPr>
        <p:spPr>
          <a:xfrm rot="19643644">
            <a:off x="1916617" y="3585060"/>
            <a:ext cx="6759500" cy="8107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5719" tIns="35719" rIns="35719" bIns="35719" numCol="1" spcCol="38100" rtlCol="0" anchor="ctr">
            <a:spAutoFit/>
          </a:bodyPr>
          <a:lstStyle/>
          <a:p>
            <a:pPr algn="ctr" defTabSz="410766" hangingPunct="0"/>
            <a:r>
              <a:rPr lang="en-US" sz="4800" dirty="0">
                <a:solidFill>
                  <a:schemeClr val="bg1">
                    <a:lumMod val="85000"/>
                  </a:schemeClr>
                </a:solidFill>
                <a:latin typeface="Avenir Roman" panose="02000503020000020003" pitchFamily="2" charset="0"/>
                <a:ea typeface="Avenir Book"/>
                <a:cs typeface="Avenir Book"/>
                <a:sym typeface="Avenir Book"/>
              </a:rPr>
              <a:t>For re</a:t>
            </a:r>
            <a:r>
              <a:rPr lang="en-US" sz="4800" b="1" dirty="0">
                <a:solidFill>
                  <a:schemeClr val="bg1">
                    <a:lumMod val="85000"/>
                  </a:schemeClr>
                </a:solidFill>
                <a:latin typeface="Avenir Roman" panose="02000503020000020003" pitchFamily="2" charset="0"/>
                <a:ea typeface="Avenir Book"/>
                <a:cs typeface="Avenir Book"/>
                <a:sym typeface="Avenir Book"/>
              </a:rPr>
              <a:t>ference </a:t>
            </a:r>
            <a:endParaRPr lang="en-US" sz="4800" dirty="0">
              <a:solidFill>
                <a:schemeClr val="bg1">
                  <a:lumMod val="85000"/>
                </a:schemeClr>
              </a:solidFill>
              <a:latin typeface="Avenir Roman" panose="02000503020000020003" pitchFamily="2" charset="0"/>
              <a:ea typeface="Avenir Book"/>
              <a:cs typeface="Avenir Book"/>
              <a:sym typeface="Avenir Book"/>
            </a:endParaRPr>
          </a:p>
        </p:txBody>
      </p:sp>
      <p:sp>
        <p:nvSpPr>
          <p:cNvPr id="3" name="Content Placeholder 2">
            <a:extLst>
              <a:ext uri="{FF2B5EF4-FFF2-40B4-BE49-F238E27FC236}">
                <a16:creationId xmlns:a16="http://schemas.microsoft.com/office/drawing/2014/main" id="{5F4C148B-271E-E249-9C60-A7CB3E585BA2}"/>
              </a:ext>
            </a:extLst>
          </p:cNvPr>
          <p:cNvSpPr>
            <a:spLocks noGrp="1"/>
          </p:cNvSpPr>
          <p:nvPr>
            <p:ph type="body" idx="1"/>
          </p:nvPr>
        </p:nvSpPr>
        <p:spPr>
          <a:xfrm>
            <a:off x="441737" y="184944"/>
            <a:ext cx="5950284" cy="4489748"/>
          </a:xfrm>
        </p:spPr>
        <p:txBody>
          <a:bodyPr anchor="t">
            <a:noAutofit/>
          </a:bodyPr>
          <a:lstStyle/>
          <a:p>
            <a:pPr algn="just"/>
            <a:r>
              <a:rPr lang="en-GB" sz="1200" dirty="0">
                <a:latin typeface="Avenir Roman" panose="02000503020000020003" pitchFamily="2" charset="0"/>
              </a:rPr>
              <a:t>The design and implementation studies for the CLIC e</a:t>
            </a:r>
            <a:r>
              <a:rPr lang="en-GB" sz="1200" baseline="30000" dirty="0">
                <a:latin typeface="Avenir Roman" panose="02000503020000020003" pitchFamily="2" charset="0"/>
              </a:rPr>
              <a:t>+</a:t>
            </a:r>
            <a:r>
              <a:rPr lang="en-GB" sz="1200" dirty="0">
                <a:latin typeface="Avenir Roman" panose="02000503020000020003" pitchFamily="2" charset="0"/>
              </a:rPr>
              <a:t>/e</a:t>
            </a:r>
            <a:r>
              <a:rPr lang="en-GB" sz="1200" baseline="30000" dirty="0">
                <a:latin typeface="Avenir Roman" panose="02000503020000020003" pitchFamily="2" charset="0"/>
              </a:rPr>
              <a:t>-</a:t>
            </a:r>
            <a:r>
              <a:rPr lang="en-GB" sz="1200" dirty="0">
                <a:latin typeface="Avenir Roman" panose="02000503020000020003" pitchFamily="2" charset="0"/>
              </a:rPr>
              <a:t> multi-</a:t>
            </a:r>
            <a:r>
              <a:rPr lang="en-GB" sz="1200" dirty="0" err="1">
                <a:latin typeface="Avenir Roman" panose="02000503020000020003" pitchFamily="2" charset="0"/>
              </a:rPr>
              <a:t>TeV</a:t>
            </a:r>
            <a:r>
              <a:rPr lang="en-GB" sz="1200" dirty="0">
                <a:latin typeface="Avenir Roman" panose="02000503020000020003" pitchFamily="2" charset="0"/>
              </a:rPr>
              <a:t> linear collider are at an advanced stage. The main feasibility issues, cost and project timelines have been developed, demonstrated and documented in a comprehensive project implementation plan for the accelerator, and a summary report covering the physics, detector and accelerator status, including future plans. An initial stage at 380 GeV was presented in detail for the European Strategy update (ESPP), together with upgrade paths to higher energy stages, 1.5 and 3 </a:t>
            </a:r>
            <a:r>
              <a:rPr lang="en-GB" sz="1200" dirty="0" err="1">
                <a:latin typeface="Avenir Roman" panose="02000503020000020003" pitchFamily="2" charset="0"/>
              </a:rPr>
              <a:t>TeV</a:t>
            </a:r>
            <a:r>
              <a:rPr lang="en-GB" sz="1200" dirty="0">
                <a:latin typeface="Avenir Roman" panose="02000503020000020003" pitchFamily="2" charset="0"/>
              </a:rPr>
              <a:t>. During 2019-20 further potential improvements in luminosity performance and components designs were introduced and will be a focus of further studied. On the design side the parameters for running at multi-</a:t>
            </a:r>
            <a:r>
              <a:rPr lang="en-GB" sz="1200" dirty="0" err="1">
                <a:latin typeface="Avenir Roman" panose="02000503020000020003" pitchFamily="2" charset="0"/>
              </a:rPr>
              <a:t>TeV</a:t>
            </a:r>
            <a:r>
              <a:rPr lang="en-GB" sz="1200" dirty="0">
                <a:latin typeface="Avenir Roman" panose="02000503020000020003" pitchFamily="2" charset="0"/>
              </a:rPr>
              <a:t> energies, with X-band or other RF technologies, will be studied further, in particular with energy efficiency guiding the designs. The work-programme, technical R&amp;D and design studies, are carried out by a collaboration of 53 institutes providing the overall (M&amp;P) resources for the activities. The CLIC accelerator studies are closely connected with associated physics and detector studies with 30 institutes involved. </a:t>
            </a:r>
            <a:endParaRPr lang="en-US" sz="1200" dirty="0">
              <a:latin typeface="Avenir Roman" panose="02000503020000020003" pitchFamily="2" charset="0"/>
            </a:endParaRPr>
          </a:p>
          <a:p>
            <a:pPr algn="just"/>
            <a:r>
              <a:rPr lang="en-GB" sz="1200" dirty="0">
                <a:latin typeface="Avenir Roman" panose="02000503020000020003" pitchFamily="2" charset="0"/>
              </a:rPr>
              <a:t>During the coming years the focus will remain on core technology development and spread making use of existing facilities (High Gradient Test Stand and the CLEAR beam facility), optimising X-band components for performance and manufacturability towards full modules, and efficient use of the abovementioned collaborations with the many laboratories and universities now using the technology in linac systems. This allows CLIC to remain a future accelerator option for CERN, and increases the overall availability and knowledge of the technology, with modest investments. The use of the CLIC technology - primarily X-band RF, associated components and </a:t>
            </a:r>
            <a:r>
              <a:rPr lang="en-GB" sz="1200" dirty="0" err="1">
                <a:latin typeface="Avenir Roman" panose="02000503020000020003" pitchFamily="2" charset="0"/>
              </a:rPr>
              <a:t>nano</a:t>
            </a:r>
            <a:r>
              <a:rPr lang="en-GB" sz="1200" dirty="0">
                <a:latin typeface="Avenir Roman" panose="02000503020000020003" pitchFamily="2" charset="0"/>
              </a:rPr>
              <a:t>-beams - in compact medical, industrial and research accelerators in many of the CERN Member States has become increasingly important development and test grounds for CLIC, and is destined to grow further. An EC supported design study with 24 partners pursue the use of the technology in future FELs facilities (CompactLight). </a:t>
            </a:r>
            <a:endParaRPr lang="en-US" sz="1200" dirty="0">
              <a:latin typeface="Avenir Roman" panose="02000503020000020003" pitchFamily="2" charset="0"/>
            </a:endParaRPr>
          </a:p>
          <a:p>
            <a:pPr algn="just"/>
            <a:r>
              <a:rPr lang="en-US" sz="1200" dirty="0">
                <a:solidFill>
                  <a:srgbClr val="C00000"/>
                </a:solidFill>
                <a:latin typeface="Avenir Roman" panose="02000503020000020003" pitchFamily="2" charset="0"/>
              </a:rPr>
              <a:t>The International Linear Collider (ILC) studies are progressing rapidly lead by an International Development Team (IDT) where CERN participates. The CERN linear collider studies support this effort through combined activities with CLIC, co-operation with KEK for specific technology developments where CERN has expertise, and studies using ATF2 facility. The future of the ILC focused part of linear collider activities will depend on the progress of the ILC project in Japan, building on the commonalities between CLIC and ILC, common R&amp;D interests between CERN and KEK, and extensive European activities and capabilities related to ILC studies and technologies, inside and outside CERN.</a:t>
            </a:r>
          </a:p>
        </p:txBody>
      </p:sp>
      <p:sp>
        <p:nvSpPr>
          <p:cNvPr id="2" name="Title 1">
            <a:extLst>
              <a:ext uri="{FF2B5EF4-FFF2-40B4-BE49-F238E27FC236}">
                <a16:creationId xmlns:a16="http://schemas.microsoft.com/office/drawing/2014/main" id="{3775E402-52AC-FB47-96F6-76776DDE9A6D}"/>
              </a:ext>
            </a:extLst>
          </p:cNvPr>
          <p:cNvSpPr>
            <a:spLocks noGrp="1"/>
          </p:cNvSpPr>
          <p:nvPr>
            <p:ph type="title"/>
          </p:nvPr>
        </p:nvSpPr>
        <p:spPr>
          <a:xfrm>
            <a:off x="7232280" y="184944"/>
            <a:ext cx="3383011" cy="950000"/>
          </a:xfrm>
        </p:spPr>
        <p:txBody>
          <a:bodyPr/>
          <a:lstStyle/>
          <a:p>
            <a:r>
              <a:rPr lang="en-US" sz="3200" dirty="0">
                <a:latin typeface="Avenir Roman" panose="02000503020000020003" pitchFamily="2" charset="0"/>
              </a:rPr>
              <a:t>MTP text and goals 2022 </a:t>
            </a:r>
            <a:br>
              <a:rPr lang="en-US" sz="3200" dirty="0">
                <a:latin typeface="Avenir Roman" panose="02000503020000020003" pitchFamily="2" charset="0"/>
              </a:rPr>
            </a:br>
            <a:endParaRPr lang="en-US" sz="3200" dirty="0">
              <a:latin typeface="Avenir Roman" panose="02000503020000020003" pitchFamily="2" charset="0"/>
            </a:endParaRPr>
          </a:p>
        </p:txBody>
      </p:sp>
      <p:sp>
        <p:nvSpPr>
          <p:cNvPr id="5" name="Content Placeholder 2">
            <a:extLst>
              <a:ext uri="{FF2B5EF4-FFF2-40B4-BE49-F238E27FC236}">
                <a16:creationId xmlns:a16="http://schemas.microsoft.com/office/drawing/2014/main" id="{CF0AC0E7-F41B-D844-9DF5-B59B88DE552A}"/>
              </a:ext>
            </a:extLst>
          </p:cNvPr>
          <p:cNvSpPr txBox="1">
            <a:spLocks/>
          </p:cNvSpPr>
          <p:nvPr/>
        </p:nvSpPr>
        <p:spPr>
          <a:xfrm>
            <a:off x="6557211" y="1134943"/>
            <a:ext cx="5402179" cy="448974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t">
            <a:noAutofit/>
          </a:bodyPr>
          <a:lstStyle>
            <a:lvl1pPr marL="673100" marR="0" indent="-355600" algn="l" defTabSz="821531" latinLnBrk="0">
              <a:lnSpc>
                <a:spcPct val="100000"/>
              </a:lnSpc>
              <a:spcBef>
                <a:spcPts val="3300"/>
              </a:spcBef>
              <a:spcAft>
                <a:spcPts val="0"/>
              </a:spcAft>
              <a:buClrTx/>
              <a:buSzPct val="100000"/>
              <a:buFontTx/>
              <a:buChar char="•"/>
              <a:tabLst/>
              <a:defRPr sz="5200" b="0" i="0" u="none" strike="noStrike" cap="none" spc="0" baseline="0">
                <a:solidFill>
                  <a:srgbClr val="000000"/>
                </a:solidFill>
                <a:uFillTx/>
                <a:latin typeface="Avenir Book"/>
                <a:ea typeface="Avenir Book"/>
                <a:cs typeface="Avenir Book"/>
                <a:sym typeface="Avenir Book"/>
              </a:defRPr>
            </a:lvl1pPr>
            <a:lvl2pPr marL="1117600" marR="0" indent="-355600" algn="l" defTabSz="821531" latinLnBrk="0">
              <a:lnSpc>
                <a:spcPct val="100000"/>
              </a:lnSpc>
              <a:spcBef>
                <a:spcPts val="3300"/>
              </a:spcBef>
              <a:spcAft>
                <a:spcPts val="0"/>
              </a:spcAft>
              <a:buClrTx/>
              <a:buSzPct val="100000"/>
              <a:buFontTx/>
              <a:buChar char="•"/>
              <a:tabLst/>
              <a:defRPr sz="4000" b="0" i="0" u="none" strike="noStrike" cap="none" spc="0" baseline="0">
                <a:solidFill>
                  <a:srgbClr val="000000"/>
                </a:solidFill>
                <a:uFillTx/>
                <a:latin typeface="Avenir Book"/>
                <a:ea typeface="Avenir Book"/>
                <a:cs typeface="Avenir Book"/>
                <a:sym typeface="Avenir Book"/>
              </a:defRPr>
            </a:lvl2pPr>
            <a:lvl3pPr marL="1574800" marR="0" indent="-368300" algn="l" defTabSz="821531" latinLnBrk="0">
              <a:lnSpc>
                <a:spcPct val="100000"/>
              </a:lnSpc>
              <a:spcBef>
                <a:spcPts val="3300"/>
              </a:spcBef>
              <a:spcAft>
                <a:spcPts val="0"/>
              </a:spcAft>
              <a:buClrTx/>
              <a:buSzPct val="100000"/>
              <a:buFontTx/>
              <a:buChar char="•"/>
              <a:tabLst/>
              <a:defRPr sz="3200" b="0" i="0" u="none" strike="noStrike" cap="none" spc="0" baseline="0">
                <a:solidFill>
                  <a:srgbClr val="000000"/>
                </a:solidFill>
                <a:uFillTx/>
                <a:latin typeface="Avenir Book"/>
                <a:ea typeface="Avenir Book"/>
                <a:cs typeface="Avenir Book"/>
                <a:sym typeface="Avenir Book"/>
              </a:defRPr>
            </a:lvl3pPr>
            <a:lvl4pPr marL="2006600" marR="0" indent="-355600" algn="l" defTabSz="821531" latinLnBrk="0">
              <a:lnSpc>
                <a:spcPct val="100000"/>
              </a:lnSpc>
              <a:spcBef>
                <a:spcPts val="3300"/>
              </a:spcBef>
              <a:spcAft>
                <a:spcPts val="0"/>
              </a:spcAft>
              <a:buClrTx/>
              <a:buSzPct val="100000"/>
              <a:buFontTx/>
              <a:buChar char="•"/>
              <a:tabLst/>
              <a:defRPr sz="2500" b="0" i="0" u="none" strike="noStrike" cap="none" spc="0" baseline="0">
                <a:solidFill>
                  <a:srgbClr val="000000"/>
                </a:solidFill>
                <a:uFillTx/>
                <a:latin typeface="Avenir Book"/>
                <a:ea typeface="Avenir Book"/>
                <a:cs typeface="Avenir Book"/>
                <a:sym typeface="Avenir Book"/>
              </a:defRPr>
            </a:lvl4pPr>
            <a:lvl5pPr marL="2451100" marR="0" indent="-355600" algn="l" defTabSz="821531" latinLnBrk="0">
              <a:lnSpc>
                <a:spcPct val="100000"/>
              </a:lnSpc>
              <a:spcBef>
                <a:spcPts val="3300"/>
              </a:spcBef>
              <a:spcAft>
                <a:spcPts val="0"/>
              </a:spcAft>
              <a:buClrTx/>
              <a:buSzPct val="100000"/>
              <a:buFontTx/>
              <a:buChar char="•"/>
              <a:tabLst/>
              <a:defRPr sz="2200" b="0" i="0" u="none" strike="noStrike" cap="none" spc="0" baseline="0">
                <a:solidFill>
                  <a:srgbClr val="000000"/>
                </a:solidFill>
                <a:uFillTx/>
                <a:latin typeface="Avenir Book"/>
                <a:ea typeface="Avenir Book"/>
                <a:cs typeface="Avenir Book"/>
                <a:sym typeface="Avenir Book"/>
              </a:defRPr>
            </a:lvl5pPr>
            <a:lvl6pPr marL="32331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6pPr>
            <a:lvl7pPr marL="35887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7pPr>
            <a:lvl8pPr marL="39443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8pPr>
            <a:lvl9pPr marL="4299952" marR="0" indent="-782052" algn="l" defTabSz="821531" latinLnBrk="0">
              <a:lnSpc>
                <a:spcPct val="100000"/>
              </a:lnSpc>
              <a:spcBef>
                <a:spcPts val="3300"/>
              </a:spcBef>
              <a:spcAft>
                <a:spcPts val="0"/>
              </a:spcAft>
              <a:buClrTx/>
              <a:buSzPct val="171000"/>
              <a:buFontTx/>
              <a:buChar char="•"/>
              <a:tabLst/>
              <a:defRPr sz="5200" b="0" i="0" u="none" strike="noStrike" cap="none" spc="0" baseline="0">
                <a:solidFill>
                  <a:srgbClr val="000000"/>
                </a:solidFill>
                <a:uFillTx/>
                <a:latin typeface="Avenir Book"/>
                <a:ea typeface="Avenir Book"/>
                <a:cs typeface="Avenir Book"/>
                <a:sym typeface="Avenir Book"/>
              </a:defRPr>
            </a:lvl9pPr>
          </a:lstStyle>
          <a:p>
            <a:pPr marL="171450" marR="90170" indent="-171450" algn="just">
              <a:spcBef>
                <a:spcPts val="0"/>
              </a:spcBef>
              <a:tabLst>
                <a:tab pos="357505" algn="l"/>
              </a:tabLst>
            </a:pPr>
            <a:r>
              <a:rPr lang="en-US" sz="1400" dirty="0">
                <a:solidFill>
                  <a:schemeClr val="tx1"/>
                </a:solidFill>
                <a:latin typeface="Avenir Medium" panose="02000503020000020003" pitchFamily="2" charset="0"/>
                <a:ea typeface="Times New Roman" panose="02020603050405020304" pitchFamily="18" charset="0"/>
                <a:cs typeface="Times New Roman" panose="02020603050405020304" pitchFamily="18" charset="0"/>
              </a:rPr>
              <a:t>Development of </a:t>
            </a:r>
            <a:r>
              <a:rPr lang="en-US" sz="1400" dirty="0">
                <a:solidFill>
                  <a:srgbClr val="C00000"/>
                </a:solidFill>
                <a:latin typeface="Avenir Medium" panose="02000503020000020003" pitchFamily="2" charset="0"/>
                <a:ea typeface="Times New Roman" panose="02020603050405020304" pitchFamily="18" charset="0"/>
                <a:cs typeface="Times New Roman" panose="02020603050405020304" pitchFamily="18" charset="0"/>
              </a:rPr>
              <a:t>X-band technology </a:t>
            </a:r>
            <a:r>
              <a:rPr lang="en-US" sz="1400" dirty="0">
                <a:solidFill>
                  <a:schemeClr val="tx1"/>
                </a:solidFill>
                <a:latin typeface="Avenir Medium" panose="02000503020000020003" pitchFamily="2" charset="0"/>
                <a:ea typeface="Times New Roman" panose="02020603050405020304" pitchFamily="18" charset="0"/>
                <a:cs typeface="Times New Roman" panose="02020603050405020304" pitchFamily="18" charset="0"/>
              </a:rPr>
              <a:t>with industry and collaboration partners; structures, RF networks and high efficiency power units, as needed for CLIC R&amp;D, the high gradient test-stands and applications in compact linacs in general </a:t>
            </a:r>
          </a:p>
          <a:p>
            <a:pPr marL="171450" marR="90170" indent="-171450" algn="just">
              <a:spcBef>
                <a:spcPts val="0"/>
              </a:spcBef>
              <a:tabLst>
                <a:tab pos="357505" algn="l"/>
              </a:tabLst>
            </a:pPr>
            <a:endParaRPr lang="en-US" sz="1400" dirty="0">
              <a:solidFill>
                <a:schemeClr val="tx1"/>
              </a:solidFill>
              <a:latin typeface="Avenir Medium" panose="02000503020000020003" pitchFamily="2" charset="0"/>
              <a:ea typeface="Times New Roman" panose="02020603050405020304" pitchFamily="18" charset="0"/>
              <a:cs typeface="Times New Roman" panose="02020603050405020304" pitchFamily="18" charset="0"/>
            </a:endParaRPr>
          </a:p>
          <a:p>
            <a:pPr marL="171450" marR="90170" indent="-171450" algn="just">
              <a:spcBef>
                <a:spcPts val="0"/>
              </a:spcBef>
              <a:tabLst>
                <a:tab pos="357505" algn="l"/>
              </a:tabLst>
            </a:pPr>
            <a:r>
              <a:rPr lang="en-US" sz="1400" dirty="0">
                <a:solidFill>
                  <a:schemeClr val="tx1"/>
                </a:solidFill>
                <a:latin typeface="Avenir Medium" panose="02000503020000020003" pitchFamily="2" charset="0"/>
                <a:ea typeface="Times New Roman" panose="02020603050405020304" pitchFamily="18" charset="0"/>
                <a:cs typeface="Times New Roman" panose="02020603050405020304" pitchFamily="18" charset="0"/>
              </a:rPr>
              <a:t>Continue studies of the </a:t>
            </a:r>
            <a:r>
              <a:rPr lang="en-US" sz="1400" dirty="0">
                <a:solidFill>
                  <a:srgbClr val="C00000"/>
                </a:solidFill>
                <a:latin typeface="Avenir Medium" panose="02000503020000020003" pitchFamily="2" charset="0"/>
                <a:ea typeface="Times New Roman" panose="02020603050405020304" pitchFamily="18" charset="0"/>
                <a:cs typeface="Times New Roman" panose="02020603050405020304" pitchFamily="18" charset="0"/>
              </a:rPr>
              <a:t>luminosity performance </a:t>
            </a:r>
            <a:r>
              <a:rPr lang="en-US" sz="1400" dirty="0">
                <a:solidFill>
                  <a:schemeClr val="tx1"/>
                </a:solidFill>
                <a:latin typeface="Avenir Medium" panose="02000503020000020003" pitchFamily="2" charset="0"/>
                <a:ea typeface="Times New Roman" panose="02020603050405020304" pitchFamily="18" charset="0"/>
                <a:cs typeface="Times New Roman" panose="02020603050405020304" pitchFamily="18" charset="0"/>
              </a:rPr>
              <a:t>at 380 GeV and multi-</a:t>
            </a:r>
            <a:r>
              <a:rPr lang="en-US" sz="1400" dirty="0" err="1">
                <a:solidFill>
                  <a:schemeClr val="tx1"/>
                </a:solidFill>
                <a:latin typeface="Avenir Medium" panose="02000503020000020003" pitchFamily="2" charset="0"/>
                <a:ea typeface="Times New Roman" panose="02020603050405020304" pitchFamily="18" charset="0"/>
                <a:cs typeface="Times New Roman" panose="02020603050405020304" pitchFamily="18" charset="0"/>
              </a:rPr>
              <a:t>TeV</a:t>
            </a:r>
            <a:r>
              <a:rPr lang="en-US" sz="1400" dirty="0">
                <a:solidFill>
                  <a:schemeClr val="tx1"/>
                </a:solidFill>
                <a:latin typeface="Avenir Medium" panose="02000503020000020003" pitchFamily="2" charset="0"/>
                <a:ea typeface="Times New Roman" panose="02020603050405020304" pitchFamily="18" charset="0"/>
                <a:cs typeface="Times New Roman" panose="02020603050405020304" pitchFamily="18" charset="0"/>
              </a:rPr>
              <a:t> energies, including </a:t>
            </a:r>
            <a:r>
              <a:rPr lang="en-US" sz="1400" dirty="0">
                <a:solidFill>
                  <a:srgbClr val="C00000"/>
                </a:solidFill>
                <a:latin typeface="Avenir Medium" panose="02000503020000020003" pitchFamily="2" charset="0"/>
                <a:ea typeface="Times New Roman" panose="02020603050405020304" pitchFamily="18" charset="0"/>
                <a:cs typeface="Times New Roman" panose="02020603050405020304" pitchFamily="18" charset="0"/>
              </a:rPr>
              <a:t>nanobeam hardware developments as needed for these, and power efficiency studies.</a:t>
            </a:r>
          </a:p>
          <a:p>
            <a:pPr marL="171450" marR="90170" indent="-171450" algn="just">
              <a:spcBef>
                <a:spcPts val="0"/>
              </a:spcBef>
              <a:tabLst>
                <a:tab pos="357505" algn="l"/>
              </a:tabLst>
            </a:pPr>
            <a:endParaRPr lang="en-US" sz="1400" dirty="0">
              <a:solidFill>
                <a:schemeClr val="tx1"/>
              </a:solidFill>
              <a:latin typeface="Avenir Medium" panose="02000503020000020003" pitchFamily="2" charset="0"/>
              <a:ea typeface="Times New Roman" panose="02020603050405020304" pitchFamily="18" charset="0"/>
              <a:cs typeface="Times New Roman" panose="02020603050405020304" pitchFamily="18" charset="0"/>
            </a:endParaRPr>
          </a:p>
          <a:p>
            <a:pPr marL="171450" marR="90170" indent="-171450" algn="just">
              <a:spcBef>
                <a:spcPts val="0"/>
              </a:spcBef>
              <a:tabLst>
                <a:tab pos="90805" algn="l"/>
                <a:tab pos="357505" algn="l"/>
              </a:tabLst>
            </a:pPr>
            <a:r>
              <a:rPr lang="en-US" sz="1400" dirty="0">
                <a:solidFill>
                  <a:schemeClr val="tx1"/>
                </a:solidFill>
                <a:latin typeface="Avenir Medium" panose="02000503020000020003" pitchFamily="2" charset="0"/>
                <a:ea typeface="Times New Roman" panose="02020603050405020304" pitchFamily="18" charset="0"/>
                <a:cs typeface="Times New Roman" panose="02020603050405020304" pitchFamily="18" charset="0"/>
              </a:rPr>
              <a:t>Conclude the most central collaboration agreements for the period 2022-2025, including collaborations for applications of the core technologies in research and medical linacs </a:t>
            </a:r>
          </a:p>
          <a:p>
            <a:pPr marL="171450" marR="90170" indent="-171450" algn="just">
              <a:spcBef>
                <a:spcPts val="0"/>
              </a:spcBef>
              <a:tabLst>
                <a:tab pos="90805" algn="l"/>
                <a:tab pos="357505" algn="l"/>
              </a:tabLst>
            </a:pPr>
            <a:endParaRPr lang="en-US" sz="1400" dirty="0">
              <a:solidFill>
                <a:schemeClr val="tx1"/>
              </a:solidFill>
              <a:latin typeface="Avenir Medium" panose="02000503020000020003" pitchFamily="2" charset="0"/>
              <a:ea typeface="Times New Roman" panose="02020603050405020304" pitchFamily="18" charset="0"/>
              <a:cs typeface="Times New Roman" panose="02020603050405020304" pitchFamily="18" charset="0"/>
            </a:endParaRPr>
          </a:p>
          <a:p>
            <a:pPr marL="171450" marR="90170" indent="-171450" algn="just">
              <a:spcBef>
                <a:spcPts val="0"/>
              </a:spcBef>
              <a:tabLst>
                <a:tab pos="357505" algn="l"/>
              </a:tabLst>
            </a:pPr>
            <a:r>
              <a:rPr lang="en-US" sz="1400" dirty="0">
                <a:solidFill>
                  <a:srgbClr val="C00000"/>
                </a:solidFill>
                <a:latin typeface="Avenir Medium" panose="02000503020000020003" pitchFamily="2" charset="0"/>
                <a:ea typeface="Times New Roman" panose="02020603050405020304" pitchFamily="18" charset="0"/>
                <a:cs typeface="Times New Roman" panose="02020603050405020304" pitchFamily="18" charset="0"/>
              </a:rPr>
              <a:t>Participate in relevant working groups for ILC and organize collaborative R&amp;D efforts with KEK for ILC and CLIC</a:t>
            </a:r>
          </a:p>
          <a:p>
            <a:pPr marL="171450" marR="90170" indent="-171450" algn="just">
              <a:spcBef>
                <a:spcPts val="0"/>
              </a:spcBef>
              <a:tabLst>
                <a:tab pos="357505" algn="l"/>
              </a:tabLst>
            </a:pPr>
            <a:endParaRPr lang="en-US" sz="1400" dirty="0">
              <a:solidFill>
                <a:srgbClr val="C00000"/>
              </a:solidFill>
              <a:latin typeface="Avenir Medium" panose="02000503020000020003" pitchFamily="2" charset="0"/>
              <a:ea typeface="Times New Roman" panose="02020603050405020304" pitchFamily="18" charset="0"/>
              <a:cs typeface="Times New Roman" panose="02020603050405020304" pitchFamily="18" charset="0"/>
            </a:endParaRPr>
          </a:p>
          <a:p>
            <a:pPr marL="184150" indent="-184150">
              <a:spcBef>
                <a:spcPts val="0"/>
              </a:spcBef>
            </a:pPr>
            <a:r>
              <a:rPr lang="en-US" sz="1400" dirty="0">
                <a:solidFill>
                  <a:srgbClr val="C00000"/>
                </a:solidFill>
                <a:latin typeface="Avenir Medium" panose="02000503020000020003" pitchFamily="2" charset="0"/>
                <a:ea typeface="Times New Roman" panose="02020603050405020304" pitchFamily="18" charset="0"/>
                <a:cs typeface="Times New Roman" panose="02020603050405020304" pitchFamily="18" charset="0"/>
              </a:rPr>
              <a:t>Continue to play a coordinating and facilitating role for European planning and contributions to the ILC as the project evolves</a:t>
            </a:r>
            <a:endParaRPr lang="en-US" sz="500" dirty="0">
              <a:solidFill>
                <a:srgbClr val="C00000"/>
              </a:solidFill>
              <a:latin typeface="Avenir Medium" panose="02000503020000020003" pitchFamily="2" charset="0"/>
            </a:endParaRPr>
          </a:p>
        </p:txBody>
      </p:sp>
    </p:spTree>
    <p:extLst>
      <p:ext uri="{BB962C8B-B14F-4D97-AF65-F5344CB8AC3E}">
        <p14:creationId xmlns:p14="http://schemas.microsoft.com/office/powerpoint/2010/main" val="334145795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a:extLst>
              <a:ext uri="{FF2B5EF4-FFF2-40B4-BE49-F238E27FC236}">
                <a16:creationId xmlns:a16="http://schemas.microsoft.com/office/drawing/2014/main" id="{2531ACD5-3D41-AB4E-AA46-1BCFC048A3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1384" y="1124744"/>
            <a:ext cx="6714256" cy="37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TextBox 2">
            <a:extLst>
              <a:ext uri="{FF2B5EF4-FFF2-40B4-BE49-F238E27FC236}">
                <a16:creationId xmlns:a16="http://schemas.microsoft.com/office/drawing/2014/main" id="{B869802C-FC24-1B4B-A5B9-DDF21EF8E797}"/>
              </a:ext>
            </a:extLst>
          </p:cNvPr>
          <p:cNvSpPr txBox="1">
            <a:spLocks noChangeArrowheads="1"/>
          </p:cNvSpPr>
          <p:nvPr/>
        </p:nvSpPr>
        <p:spPr bwMode="auto">
          <a:xfrm>
            <a:off x="2855640" y="116632"/>
            <a:ext cx="62084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3200" b="0" i="0" u="none" strike="noStrike" kern="1200" cap="none" spc="0" normalizeH="0" baseline="0" noProof="0" dirty="0">
                <a:ln>
                  <a:noFill/>
                </a:ln>
                <a:solidFill>
                  <a:prstClr val="white"/>
                </a:solidFill>
                <a:effectLst/>
                <a:uLnTx/>
                <a:uFillTx/>
                <a:latin typeface="Avenir Roman" panose="02000503020000020003" pitchFamily="2" charset="0"/>
                <a:ea typeface="+mn-ea"/>
              </a:rPr>
              <a:t>IDT structure from Summer 2020</a:t>
            </a:r>
          </a:p>
        </p:txBody>
      </p:sp>
      <p:pic>
        <p:nvPicPr>
          <p:cNvPr id="2" name="Picture 1">
            <a:extLst>
              <a:ext uri="{FF2B5EF4-FFF2-40B4-BE49-F238E27FC236}">
                <a16:creationId xmlns:a16="http://schemas.microsoft.com/office/drawing/2014/main" id="{D3328D59-BA94-6045-BE29-D34A9FDFA1CF}"/>
              </a:ext>
            </a:extLst>
          </p:cNvPr>
          <p:cNvPicPr>
            <a:picLocks noChangeAspect="1"/>
          </p:cNvPicPr>
          <p:nvPr/>
        </p:nvPicPr>
        <p:blipFill>
          <a:blip r:embed="rId4"/>
          <a:stretch>
            <a:fillRect/>
          </a:stretch>
        </p:blipFill>
        <p:spPr>
          <a:xfrm>
            <a:off x="6959885" y="4365104"/>
            <a:ext cx="5034632" cy="2311157"/>
          </a:xfrm>
          <a:prstGeom prst="rect">
            <a:avLst/>
          </a:prstGeom>
        </p:spPr>
      </p:pic>
      <p:pic>
        <p:nvPicPr>
          <p:cNvPr id="3" name="Picture 2">
            <a:extLst>
              <a:ext uri="{FF2B5EF4-FFF2-40B4-BE49-F238E27FC236}">
                <a16:creationId xmlns:a16="http://schemas.microsoft.com/office/drawing/2014/main" id="{6F43C97B-09C9-9C4C-81D3-089EEFAE82A5}"/>
              </a:ext>
            </a:extLst>
          </p:cNvPr>
          <p:cNvPicPr>
            <a:picLocks noChangeAspect="1"/>
          </p:cNvPicPr>
          <p:nvPr/>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163974039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160DE-89E2-BC49-9CC0-BA4333C33B89}"/>
              </a:ext>
            </a:extLst>
          </p:cNvPr>
          <p:cNvSpPr>
            <a:spLocks noGrp="1"/>
          </p:cNvSpPr>
          <p:nvPr>
            <p:ph type="title" idx="4294967295"/>
          </p:nvPr>
        </p:nvSpPr>
        <p:spPr>
          <a:xfrm>
            <a:off x="1559496" y="116633"/>
            <a:ext cx="8856984" cy="561975"/>
          </a:xfrm>
        </p:spPr>
        <p:txBody>
          <a:bodyPr/>
          <a:lstStyle/>
          <a:p>
            <a:r>
              <a:rPr lang="en-US" dirty="0">
                <a:latin typeface="Avenir Roman" panose="02000503020000020003" pitchFamily="2" charset="0"/>
              </a:rPr>
              <a:t>CERN – KEK agreement for the ILC IDT in 2020</a:t>
            </a:r>
          </a:p>
        </p:txBody>
      </p:sp>
      <p:pic>
        <p:nvPicPr>
          <p:cNvPr id="4" name="Picture 3">
            <a:extLst>
              <a:ext uri="{FF2B5EF4-FFF2-40B4-BE49-F238E27FC236}">
                <a16:creationId xmlns:a16="http://schemas.microsoft.com/office/drawing/2014/main" id="{211DAB63-D216-AE4E-9287-C378FDDA4F24}"/>
              </a:ext>
            </a:extLst>
          </p:cNvPr>
          <p:cNvPicPr>
            <a:picLocks noChangeAspect="1"/>
          </p:cNvPicPr>
          <p:nvPr/>
        </p:nvPicPr>
        <p:blipFill>
          <a:blip r:embed="rId3"/>
          <a:stretch>
            <a:fillRect/>
          </a:stretch>
        </p:blipFill>
        <p:spPr>
          <a:xfrm>
            <a:off x="1271464" y="908720"/>
            <a:ext cx="9289032" cy="4887065"/>
          </a:xfrm>
          <a:prstGeom prst="rect">
            <a:avLst/>
          </a:prstGeom>
        </p:spPr>
      </p:pic>
      <p:sp>
        <p:nvSpPr>
          <p:cNvPr id="3" name="Slide Number Placeholder 2">
            <a:extLst>
              <a:ext uri="{FF2B5EF4-FFF2-40B4-BE49-F238E27FC236}">
                <a16:creationId xmlns:a16="http://schemas.microsoft.com/office/drawing/2014/main" id="{FDAC5547-A6F0-2047-8622-2CB58846851A}"/>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5E6125F-E9C1-411B-8DD5-7660B66BACA5}" type="slidenum">
              <a:rPr kumimoji="0" lang="en-US" altLang="en-US" sz="1100" b="1" i="0" u="none" strike="noStrike" kern="1200" cap="none" spc="0" normalizeH="0" baseline="0" noProof="0" smtClean="0">
                <a:ln>
                  <a:noFill/>
                </a:ln>
                <a:solidFill>
                  <a:srgbClr val="0055A0"/>
                </a:solidFill>
                <a:effectLst/>
                <a:uLnTx/>
                <a:uFillTx/>
                <a:latin typeface="Arial" panose="020B0604020202020204" pitchFamily="34" charset="0"/>
                <a:ea typeface="+mn-ea"/>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US" altLang="en-US" sz="1100" b="1" i="0" u="none" strike="noStrike" kern="1200" cap="none" spc="0" normalizeH="0" baseline="0" noProof="0">
              <a:ln>
                <a:noFill/>
              </a:ln>
              <a:solidFill>
                <a:srgbClr val="0055A0"/>
              </a:solidFill>
              <a:effectLst/>
              <a:uLnTx/>
              <a:uFillTx/>
              <a:latin typeface="Arial" panose="020B0604020202020204" pitchFamily="34" charset="0"/>
              <a:ea typeface="+mn-ea"/>
            </a:endParaRPr>
          </a:p>
        </p:txBody>
      </p:sp>
      <p:sp>
        <p:nvSpPr>
          <p:cNvPr id="5" name="TextBox 4">
            <a:extLst>
              <a:ext uri="{FF2B5EF4-FFF2-40B4-BE49-F238E27FC236}">
                <a16:creationId xmlns:a16="http://schemas.microsoft.com/office/drawing/2014/main" id="{AF413164-CD11-0049-B198-5FC61F1B469D}"/>
              </a:ext>
            </a:extLst>
          </p:cNvPr>
          <p:cNvSpPr txBox="1"/>
          <p:nvPr/>
        </p:nvSpPr>
        <p:spPr>
          <a:xfrm>
            <a:off x="1271464" y="6006532"/>
            <a:ext cx="9217523" cy="646331"/>
          </a:xfrm>
          <a:prstGeom prst="rect">
            <a:avLst/>
          </a:prstGeom>
          <a:noFill/>
        </p:spPr>
        <p:txBody>
          <a:bodyPr wrap="none" rtlCol="0">
            <a:spAutoFit/>
          </a:bodyPr>
          <a:lstStyle/>
          <a:p>
            <a:pPr marL="285750" marR="0" lvl="0" indent="-285750" algn="l" defTabSz="457200" rtl="0" eaLnBrk="0" fontAlgn="base" latinLnBrk="0" hangingPunct="0">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70C0"/>
                </a:solidFill>
                <a:effectLst/>
                <a:uLnTx/>
                <a:uFillTx/>
                <a:latin typeface="Avenir Roman" panose="02000503020000020003" pitchFamily="2" charset="0"/>
                <a:ea typeface="+mn-ea"/>
              </a:rPr>
              <a:t>Add annexes for specific common studies, positrons, possibly klystrons, dumps, </a:t>
            </a:r>
            <a:r>
              <a:rPr kumimoji="0" lang="en-US" sz="1800" b="0" i="0" u="none" strike="noStrike" kern="1200" cap="none" spc="0" normalizeH="0" baseline="0" noProof="0" dirty="0" err="1">
                <a:ln>
                  <a:noFill/>
                </a:ln>
                <a:solidFill>
                  <a:srgbClr val="0070C0"/>
                </a:solidFill>
                <a:effectLst/>
                <a:uLnTx/>
                <a:uFillTx/>
                <a:latin typeface="Avenir Roman" panose="02000503020000020003" pitchFamily="2" charset="0"/>
                <a:ea typeface="+mn-ea"/>
              </a:rPr>
              <a:t>etc</a:t>
            </a:r>
            <a:r>
              <a:rPr kumimoji="0" lang="en-US" sz="1800" b="0" i="0" u="none" strike="noStrike" kern="1200" cap="none" spc="0" normalizeH="0" baseline="0" noProof="0" dirty="0">
                <a:ln>
                  <a:noFill/>
                </a:ln>
                <a:solidFill>
                  <a:srgbClr val="0070C0"/>
                </a:solidFill>
                <a:effectLst/>
                <a:uLnTx/>
                <a:uFillTx/>
                <a:latin typeface="Avenir Roman" panose="02000503020000020003" pitchFamily="2" charset="0"/>
                <a:ea typeface="+mn-ea"/>
              </a:rPr>
              <a:t>  </a:t>
            </a:r>
          </a:p>
          <a:p>
            <a:pPr marL="285750" marR="0" lvl="0" indent="-285750" algn="l" defTabSz="457200" rtl="0" eaLnBrk="0" fontAlgn="base" latinLnBrk="0" hangingPunct="0">
              <a:lnSpc>
                <a:spcPct val="100000"/>
              </a:lnSpc>
              <a:spcBef>
                <a:spcPct val="0"/>
              </a:spcBef>
              <a:spcAft>
                <a:spcPct val="0"/>
              </a:spcAft>
              <a:buClrTx/>
              <a:buSzTx/>
              <a:buFontTx/>
              <a:buChar char="-"/>
              <a:tabLst/>
              <a:defRPr/>
            </a:pPr>
            <a:r>
              <a:rPr kumimoji="0" lang="en-US" sz="1800" b="0" i="0" u="none" strike="noStrike" kern="1200" cap="none" spc="0" normalizeH="0" baseline="0" noProof="0" dirty="0">
                <a:ln>
                  <a:noFill/>
                </a:ln>
                <a:solidFill>
                  <a:srgbClr val="0070C0"/>
                </a:solidFill>
                <a:effectLst/>
                <a:uLnTx/>
                <a:uFillTx/>
                <a:latin typeface="Avenir Roman" panose="02000503020000020003" pitchFamily="2" charset="0"/>
                <a:ea typeface="+mn-ea"/>
              </a:rPr>
              <a:t>In some areas we have other appendixes ..  </a:t>
            </a:r>
          </a:p>
        </p:txBody>
      </p:sp>
    </p:spTree>
    <p:extLst>
      <p:ext uri="{BB962C8B-B14F-4D97-AF65-F5344CB8AC3E}">
        <p14:creationId xmlns:p14="http://schemas.microsoft.com/office/powerpoint/2010/main" val="39899153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2">
            <a:extLst>
              <a:ext uri="{FF2B5EF4-FFF2-40B4-BE49-F238E27FC236}">
                <a16:creationId xmlns:a16="http://schemas.microsoft.com/office/drawing/2014/main" id="{AEF311A7-20B9-604B-9693-CE7886219153}"/>
              </a:ext>
            </a:extLst>
          </p:cNvPr>
          <p:cNvSpPr txBox="1">
            <a:spLocks noChangeArrowheads="1"/>
          </p:cNvSpPr>
          <p:nvPr/>
        </p:nvSpPr>
        <p:spPr bwMode="auto">
          <a:xfrm>
            <a:off x="4722813" y="115888"/>
            <a:ext cx="37060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3200" b="0" i="0" u="none" strike="noStrike" kern="1200" cap="none" spc="0" normalizeH="0" baseline="0" noProof="0" dirty="0">
                <a:ln>
                  <a:noFill/>
                </a:ln>
                <a:solidFill>
                  <a:prstClr val="white"/>
                </a:solidFill>
                <a:effectLst/>
                <a:uLnTx/>
                <a:uFillTx/>
                <a:latin typeface="Avenir Roman" panose="02000503020000020003" pitchFamily="2" charset="0"/>
                <a:ea typeface="+mn-ea"/>
              </a:rPr>
              <a:t>ILC overall timeline</a:t>
            </a:r>
          </a:p>
        </p:txBody>
      </p:sp>
      <p:grpSp>
        <p:nvGrpSpPr>
          <p:cNvPr id="32770" name="Group 1">
            <a:extLst>
              <a:ext uri="{FF2B5EF4-FFF2-40B4-BE49-F238E27FC236}">
                <a16:creationId xmlns:a16="http://schemas.microsoft.com/office/drawing/2014/main" id="{FA08555E-1BED-1045-9D7B-66F865503704}"/>
              </a:ext>
            </a:extLst>
          </p:cNvPr>
          <p:cNvGrpSpPr>
            <a:grpSpLocks/>
          </p:cNvGrpSpPr>
          <p:nvPr/>
        </p:nvGrpSpPr>
        <p:grpSpPr bwMode="auto">
          <a:xfrm>
            <a:off x="1487489" y="764704"/>
            <a:ext cx="9510048" cy="3364102"/>
            <a:chOff x="35496" y="1556792"/>
            <a:chExt cx="9013652" cy="3364488"/>
          </a:xfrm>
        </p:grpSpPr>
        <p:pic>
          <p:nvPicPr>
            <p:cNvPr id="32772" name="図 3">
              <a:extLst>
                <a:ext uri="{FF2B5EF4-FFF2-40B4-BE49-F238E27FC236}">
                  <a16:creationId xmlns:a16="http://schemas.microsoft.com/office/drawing/2014/main" id="{7BE63E26-74C2-444A-979D-7D84A20489C9}"/>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556792"/>
              <a:ext cx="8615134" cy="12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ILC Pre-laboratory (~4 years)…">
              <a:extLst>
                <a:ext uri="{FF2B5EF4-FFF2-40B4-BE49-F238E27FC236}">
                  <a16:creationId xmlns:a16="http://schemas.microsoft.com/office/drawing/2014/main" id="{F36A0EDB-A57C-2846-95C7-68A3E6294262}"/>
                </a:ext>
              </a:extLst>
            </p:cNvPr>
            <p:cNvSpPr txBox="1"/>
            <p:nvPr/>
          </p:nvSpPr>
          <p:spPr>
            <a:xfrm>
              <a:off x="3059626" y="3114308"/>
              <a:ext cx="3025717" cy="1713110"/>
            </a:xfrm>
            <a:prstGeom prst="rect">
              <a:avLst/>
            </a:prstGeom>
            <a:ln w="12700">
              <a:miter lim="400000"/>
            </a:ln>
          </p:spPr>
          <p:txBody>
            <a:bodyPr lIns="25400" tIns="25400" rIns="25400" bIns="25400" anchor="ctr">
              <a:spAutoFit/>
            </a:bodyPr>
            <a:lstStyle/>
            <a:p>
              <a:pPr marL="0" marR="0" lvl="0" indent="0" algn="l" defTabSz="412750" rtl="0" eaLnBrk="0" fontAlgn="base" latinLnBrk="0" hangingPunct="0">
                <a:lnSpc>
                  <a:spcPct val="100000"/>
                </a:lnSpc>
                <a:spcBef>
                  <a:spcPct val="0"/>
                </a:spcBef>
                <a:spcAft>
                  <a:spcPct val="0"/>
                </a:spcAft>
                <a:buClrTx/>
                <a:buSzTx/>
                <a:buFontTx/>
                <a:buNone/>
                <a:tabLst/>
                <a:defRPr sz="4000" b="0">
                  <a:latin typeface="+mj-lt"/>
                  <a:ea typeface="+mj-ea"/>
                  <a:cs typeface="+mj-cs"/>
                  <a:sym typeface="Times Roman"/>
                </a:defRPr>
              </a:pPr>
              <a:r>
                <a:rPr kumimoji="0" lang="en-GB" sz="1200" b="0" i="0" u="none" strike="noStrike" kern="0" cap="none" spc="0" normalizeH="0" baseline="0" noProof="0" dirty="0">
                  <a:ln>
                    <a:noFill/>
                  </a:ln>
                  <a:solidFill>
                    <a:srgbClr val="008000"/>
                  </a:solidFill>
                  <a:effectLst/>
                  <a:uLnTx/>
                  <a:uFillTx/>
                  <a:latin typeface="Avenir Roman" panose="02000503020000020003" pitchFamily="2" charset="0"/>
                  <a:ea typeface="+mn-ea"/>
                  <a:cs typeface="+mj-cs"/>
                  <a:sym typeface="Times Roman"/>
                </a:rPr>
                <a:t>ILC Pre-Laboratory (~4 years)</a:t>
              </a:r>
            </a:p>
            <a:p>
              <a:pPr marL="273050" marR="0" lvl="1" indent="-266700" algn="l" defTabSz="412750" rtl="0" eaLnBrk="0" fontAlgn="base" latinLnBrk="0" hangingPunct="0">
                <a:lnSpc>
                  <a:spcPct val="100000"/>
                </a:lnSpc>
                <a:spcBef>
                  <a:spcPct val="0"/>
                </a:spcBef>
                <a:spcAft>
                  <a:spcPct val="0"/>
                </a:spcAft>
                <a:buClrTx/>
                <a:buSzPct val="125000"/>
                <a:buFontTx/>
                <a:buChar char="-"/>
                <a:tabLst/>
                <a:defRPr sz="4000" b="0">
                  <a:latin typeface="+mj-lt"/>
                  <a:ea typeface="+mj-ea"/>
                  <a:cs typeface="+mj-cs"/>
                  <a:sym typeface="Times Roman"/>
                </a:defRPr>
              </a:pPr>
              <a:r>
                <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rPr>
                <a:t>Complete all the technical preparation necessary to start the ILC project (infrastructure, environmental impact</a:t>
              </a:r>
              <a:br>
                <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rPr>
              </a:br>
              <a:r>
                <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rPr>
                <a:t>and accelerator facility) </a:t>
              </a:r>
            </a:p>
            <a:p>
              <a:pPr marL="273050" marR="0" lvl="1" indent="-266700" algn="l" defTabSz="412750" rtl="0" eaLnBrk="0" fontAlgn="base" latinLnBrk="0" hangingPunct="0">
                <a:lnSpc>
                  <a:spcPct val="100000"/>
                </a:lnSpc>
                <a:spcBef>
                  <a:spcPct val="0"/>
                </a:spcBef>
                <a:spcAft>
                  <a:spcPct val="0"/>
                </a:spcAft>
                <a:buClrTx/>
                <a:buSzPct val="125000"/>
                <a:buFontTx/>
                <a:buChar char="-"/>
                <a:tabLst/>
                <a:defRPr sz="4000" b="0">
                  <a:latin typeface="+mj-lt"/>
                  <a:ea typeface="+mj-ea"/>
                  <a:cs typeface="+mj-cs"/>
                  <a:sym typeface="Times Roman"/>
                </a:defRPr>
              </a:pPr>
              <a:r>
                <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rPr>
                <a:t>Prepare scenarios for the regional contributions to and organisation for the ILC.</a:t>
              </a:r>
            </a:p>
            <a:p>
              <a:pPr marL="615156" marR="0" lvl="1" indent="-297656" algn="l" defTabSz="412750" rtl="0" eaLnBrk="0" fontAlgn="base" latinLnBrk="0" hangingPunct="0">
                <a:lnSpc>
                  <a:spcPct val="100000"/>
                </a:lnSpc>
                <a:spcBef>
                  <a:spcPct val="0"/>
                </a:spcBef>
                <a:spcAft>
                  <a:spcPct val="0"/>
                </a:spcAft>
                <a:buClrTx/>
                <a:buSzPct val="125000"/>
                <a:buFontTx/>
                <a:buChar char="-"/>
                <a:tabLst/>
                <a:defRPr sz="4000" b="0">
                  <a:latin typeface="+mj-lt"/>
                  <a:ea typeface="+mj-ea"/>
                  <a:cs typeface="+mj-cs"/>
                  <a:sym typeface="Times Roman"/>
                </a:defRPr>
              </a:pPr>
              <a:endPar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endParaRPr>
            </a:p>
          </p:txBody>
        </p:sp>
        <p:sp>
          <p:nvSpPr>
            <p:cNvPr id="5" name="ILC laboratory (many many years)…">
              <a:extLst>
                <a:ext uri="{FF2B5EF4-FFF2-40B4-BE49-F238E27FC236}">
                  <a16:creationId xmlns:a16="http://schemas.microsoft.com/office/drawing/2014/main" id="{1C7CCF84-2759-1D45-A77D-60942951A59F}"/>
                </a:ext>
              </a:extLst>
            </p:cNvPr>
            <p:cNvSpPr txBox="1"/>
            <p:nvPr/>
          </p:nvSpPr>
          <p:spPr>
            <a:xfrm>
              <a:off x="6156779" y="3114308"/>
              <a:ext cx="2892369" cy="1159008"/>
            </a:xfrm>
            <a:prstGeom prst="rect">
              <a:avLst/>
            </a:prstGeom>
            <a:ln w="12700">
              <a:miter lim="400000"/>
            </a:ln>
          </p:spPr>
          <p:txBody>
            <a:bodyPr lIns="25400" tIns="25400" rIns="25400" bIns="25400" anchor="ctr">
              <a:spAutoFit/>
            </a:bodyPr>
            <a:lstStyle/>
            <a:p>
              <a:pPr marL="0" marR="0" lvl="0" indent="0" algn="l" defTabSz="412750" rtl="0" eaLnBrk="0" fontAlgn="base" latinLnBrk="0" hangingPunct="0">
                <a:lnSpc>
                  <a:spcPct val="100000"/>
                </a:lnSpc>
                <a:spcBef>
                  <a:spcPct val="0"/>
                </a:spcBef>
                <a:spcAft>
                  <a:spcPct val="0"/>
                </a:spcAft>
                <a:buClrTx/>
                <a:buSzTx/>
                <a:buFontTx/>
                <a:buNone/>
                <a:tabLst/>
                <a:defRPr sz="4000" b="0">
                  <a:latin typeface="+mj-lt"/>
                  <a:ea typeface="+mj-ea"/>
                  <a:cs typeface="+mj-cs"/>
                  <a:sym typeface="Times Roman"/>
                </a:defRPr>
              </a:pPr>
              <a:r>
                <a:rPr kumimoji="0" lang="en-GB" sz="1200" b="0" i="0" u="none" strike="noStrike" kern="0" cap="none" spc="0" normalizeH="0" baseline="0" noProof="0" dirty="0">
                  <a:ln>
                    <a:noFill/>
                  </a:ln>
                  <a:solidFill>
                    <a:srgbClr val="008000"/>
                  </a:solidFill>
                  <a:effectLst/>
                  <a:uLnTx/>
                  <a:uFillTx/>
                  <a:latin typeface="Avenir Roman" panose="02000503020000020003" pitchFamily="2" charset="0"/>
                  <a:ea typeface="+mn-ea"/>
                  <a:cs typeface="+mj-cs"/>
                  <a:sym typeface="Times Roman"/>
                </a:rPr>
                <a:t>ILC laboratory </a:t>
              </a:r>
            </a:p>
            <a:p>
              <a:pPr marL="273050" marR="0" lvl="1" indent="-266700" algn="l" defTabSz="412750" rtl="0" eaLnBrk="0" fontAlgn="base" latinLnBrk="0" hangingPunct="0">
                <a:lnSpc>
                  <a:spcPct val="100000"/>
                </a:lnSpc>
                <a:spcBef>
                  <a:spcPct val="0"/>
                </a:spcBef>
                <a:spcAft>
                  <a:spcPct val="0"/>
                </a:spcAft>
                <a:buClrTx/>
                <a:buSzPct val="125000"/>
                <a:buFontTx/>
                <a:buChar char="-"/>
                <a:tabLst/>
                <a:defRPr sz="4000" b="0">
                  <a:latin typeface="+mj-lt"/>
                  <a:ea typeface="+mj-ea"/>
                  <a:cs typeface="+mj-cs"/>
                  <a:sym typeface="Times Roman"/>
                </a:defRPr>
              </a:pPr>
              <a:r>
                <a:rPr kumimoji="0" lang="en-GB" sz="1200" b="0" i="0" u="none" strike="noStrike" kern="0" cap="none" spc="0" normalizeH="0" baseline="0" noProof="0" dirty="0">
                  <a:ln>
                    <a:noFill/>
                  </a:ln>
                  <a:solidFill>
                    <a:srgbClr val="0055A0"/>
                  </a:solidFill>
                  <a:effectLst/>
                  <a:uLnTx/>
                  <a:uFillTx/>
                  <a:latin typeface="Avenir Roman" panose="02000503020000020003" pitchFamily="2" charset="0"/>
                  <a:ea typeface="+mn-ea"/>
                  <a:cs typeface="+mj-cs"/>
                  <a:sym typeface="Times Roman"/>
                </a:rPr>
                <a:t>Construction and commissioning of the ILC (~9-10 years)</a:t>
              </a:r>
            </a:p>
            <a:p>
              <a:pPr marL="273050" marR="0" lvl="1" indent="-266700" algn="l" defTabSz="412750" rtl="0" eaLnBrk="0" fontAlgn="base" latinLnBrk="0" hangingPunct="0">
                <a:lnSpc>
                  <a:spcPct val="100000"/>
                </a:lnSpc>
                <a:spcBef>
                  <a:spcPct val="0"/>
                </a:spcBef>
                <a:spcAft>
                  <a:spcPct val="0"/>
                </a:spcAft>
                <a:buClrTx/>
                <a:buSzPct val="125000"/>
                <a:buFontTx/>
                <a:buChar char="-"/>
                <a:tabLst/>
                <a:defRPr sz="4000" b="0">
                  <a:latin typeface="+mj-lt"/>
                  <a:ea typeface="+mj-ea"/>
                  <a:cs typeface="+mj-cs"/>
                  <a:sym typeface="Times Roman"/>
                </a:defRPr>
              </a:pPr>
              <a:r>
                <a:rPr kumimoji="0" lang="en-GB" sz="1200" b="0" i="0" u="none" strike="noStrike" kern="0" cap="none" spc="0" normalizeH="0" baseline="0" noProof="0" dirty="0">
                  <a:ln>
                    <a:noFill/>
                  </a:ln>
                  <a:solidFill>
                    <a:srgbClr val="0055A0"/>
                  </a:solidFill>
                  <a:effectLst/>
                  <a:uLnTx/>
                  <a:uFillTx/>
                  <a:latin typeface="Avenir Roman" panose="02000503020000020003" pitchFamily="2" charset="0"/>
                  <a:ea typeface="+mn-ea"/>
                  <a:cs typeface="+mj-cs"/>
                  <a:sym typeface="Times Roman"/>
                </a:rPr>
                <a:t>Followed by the operation of the ILC </a:t>
              </a:r>
            </a:p>
            <a:p>
              <a:pPr marL="273050" marR="0" lvl="1" indent="-266700" algn="l" defTabSz="412750" rtl="0" eaLnBrk="0" fontAlgn="base" latinLnBrk="0" hangingPunct="0">
                <a:lnSpc>
                  <a:spcPct val="100000"/>
                </a:lnSpc>
                <a:spcBef>
                  <a:spcPct val="0"/>
                </a:spcBef>
                <a:spcAft>
                  <a:spcPct val="0"/>
                </a:spcAft>
                <a:buClrTx/>
                <a:buSzPct val="125000"/>
                <a:buFontTx/>
                <a:buChar char="-"/>
                <a:tabLst/>
                <a:defRPr sz="4000" b="0">
                  <a:latin typeface="+mj-lt"/>
                  <a:ea typeface="+mj-ea"/>
                  <a:cs typeface="+mj-cs"/>
                  <a:sym typeface="Times Roman"/>
                </a:defRPr>
              </a:pPr>
              <a:r>
                <a:rPr kumimoji="0" lang="en-GB" sz="1200" b="0" i="0" u="none" strike="noStrike" kern="0" cap="none" spc="0" normalizeH="0" baseline="0" noProof="0" dirty="0">
                  <a:ln>
                    <a:noFill/>
                  </a:ln>
                  <a:solidFill>
                    <a:srgbClr val="0055A0"/>
                  </a:solidFill>
                  <a:effectLst/>
                  <a:uLnTx/>
                  <a:uFillTx/>
                  <a:latin typeface="Avenir Roman" panose="02000503020000020003" pitchFamily="2" charset="0"/>
                  <a:ea typeface="+mn-ea"/>
                  <a:cs typeface="+mj-cs"/>
                  <a:sym typeface="Times Roman"/>
                </a:rPr>
                <a:t>Managing the scientific programme of the ILC</a:t>
              </a:r>
            </a:p>
          </p:txBody>
        </p:sp>
        <p:sp>
          <p:nvSpPr>
            <p:cNvPr id="6" name="ILC IDT (1.5 to ~2 years)…">
              <a:extLst>
                <a:ext uri="{FF2B5EF4-FFF2-40B4-BE49-F238E27FC236}">
                  <a16:creationId xmlns:a16="http://schemas.microsoft.com/office/drawing/2014/main" id="{1974CAC3-C308-7C4F-BE05-11CE086A0DF1}"/>
                </a:ext>
              </a:extLst>
            </p:cNvPr>
            <p:cNvSpPr txBox="1"/>
            <p:nvPr/>
          </p:nvSpPr>
          <p:spPr>
            <a:xfrm>
              <a:off x="35496" y="3207793"/>
              <a:ext cx="2924119" cy="1713487"/>
            </a:xfrm>
            <a:prstGeom prst="rect">
              <a:avLst/>
            </a:prstGeom>
            <a:ln w="12700">
              <a:miter lim="400000"/>
            </a:ln>
          </p:spPr>
          <p:txBody>
            <a:bodyPr lIns="25400" tIns="25400" rIns="25400" bIns="25400" anchor="ctr">
              <a:spAutoFit/>
            </a:bodyPr>
            <a:lstStyle/>
            <a:p>
              <a:pPr marL="0" marR="0" lvl="0" indent="0" algn="l" defTabSz="412750" rtl="0" eaLnBrk="0" fontAlgn="base" latinLnBrk="0" hangingPunct="0">
                <a:lnSpc>
                  <a:spcPct val="100000"/>
                </a:lnSpc>
                <a:spcBef>
                  <a:spcPct val="0"/>
                </a:spcBef>
                <a:spcAft>
                  <a:spcPct val="0"/>
                </a:spcAft>
                <a:buClrTx/>
                <a:buSzTx/>
                <a:buFontTx/>
                <a:buNone/>
                <a:tabLst/>
                <a:defRPr sz="4000" b="0">
                  <a:latin typeface="+mj-lt"/>
                  <a:ea typeface="+mj-ea"/>
                  <a:cs typeface="+mj-cs"/>
                  <a:sym typeface="Times Roman"/>
                </a:defRPr>
              </a:pPr>
              <a:r>
                <a:rPr kumimoji="0" lang="en-GB" sz="1200" b="0" i="0" u="none" strike="noStrike" kern="0" cap="none" spc="0" normalizeH="0" baseline="0" noProof="0" dirty="0">
                  <a:ln>
                    <a:noFill/>
                  </a:ln>
                  <a:solidFill>
                    <a:srgbClr val="008000"/>
                  </a:solidFill>
                  <a:effectLst/>
                  <a:uLnTx/>
                  <a:uFillTx/>
                  <a:latin typeface="Avenir Roman" panose="02000503020000020003" pitchFamily="2" charset="0"/>
                  <a:ea typeface="+mn-ea"/>
                  <a:cs typeface="Times Bold"/>
                  <a:sym typeface="Times Roman"/>
                </a:rPr>
                <a:t>IDT (~1.5 years)</a:t>
              </a:r>
            </a:p>
            <a:p>
              <a:pPr marL="227013" marR="0" lvl="1" indent="-220663" algn="l" defTabSz="412750" rtl="0" eaLnBrk="0" fontAlgn="base" latinLnBrk="0" hangingPunct="0">
                <a:lnSpc>
                  <a:spcPct val="100000"/>
                </a:lnSpc>
                <a:spcBef>
                  <a:spcPct val="0"/>
                </a:spcBef>
                <a:spcAft>
                  <a:spcPct val="0"/>
                </a:spcAft>
                <a:buClrTx/>
                <a:buSzPct val="125000"/>
                <a:buFontTx/>
                <a:buChar char="-"/>
                <a:tabLst/>
                <a:defRPr sz="4000" b="0">
                  <a:latin typeface="+mj-lt"/>
                  <a:ea typeface="+mj-ea"/>
                  <a:cs typeface="+mj-cs"/>
                  <a:sym typeface="Times Roman"/>
                </a:defRPr>
              </a:pPr>
              <a:r>
                <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rPr>
                <a:t>Prepare the work and deliverables of the ILC Pre-Laboratory and work out, with national and regional laboratories, a scenario for their contributions</a:t>
              </a:r>
            </a:p>
            <a:p>
              <a:pPr marL="227013" marR="0" lvl="1" indent="-220663" algn="l" defTabSz="412750" rtl="0" eaLnBrk="0" fontAlgn="base" latinLnBrk="0" hangingPunct="0">
                <a:lnSpc>
                  <a:spcPct val="100000"/>
                </a:lnSpc>
                <a:spcBef>
                  <a:spcPct val="0"/>
                </a:spcBef>
                <a:spcAft>
                  <a:spcPct val="0"/>
                </a:spcAft>
                <a:buClrTx/>
                <a:buSzPct val="125000"/>
                <a:buFontTx/>
                <a:buChar char="-"/>
                <a:tabLst/>
                <a:defRPr sz="4000" b="0">
                  <a:latin typeface="+mj-lt"/>
                  <a:ea typeface="+mj-ea"/>
                  <a:cs typeface="+mj-cs"/>
                  <a:sym typeface="Times Roman"/>
                </a:defRPr>
              </a:pPr>
              <a:r>
                <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rPr>
                <a:t>Prepare a proposal for the organisation and governance </a:t>
              </a:r>
              <a:br>
                <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rPr>
              </a:br>
              <a:r>
                <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rPr>
                <a:t>of the ILC Pre-Laboratory</a:t>
              </a:r>
            </a:p>
            <a:p>
              <a:pPr marL="615156" marR="0" lvl="1" indent="-297656" algn="l" defTabSz="412750" rtl="0" eaLnBrk="0" fontAlgn="base" latinLnBrk="0" hangingPunct="0">
                <a:lnSpc>
                  <a:spcPct val="100000"/>
                </a:lnSpc>
                <a:spcBef>
                  <a:spcPct val="0"/>
                </a:spcBef>
                <a:spcAft>
                  <a:spcPct val="0"/>
                </a:spcAft>
                <a:buClrTx/>
                <a:buSzPct val="125000"/>
                <a:buFontTx/>
                <a:buChar char="-"/>
                <a:tabLst/>
                <a:defRPr sz="4000" b="0">
                  <a:latin typeface="+mj-lt"/>
                  <a:ea typeface="+mj-ea"/>
                  <a:cs typeface="+mj-cs"/>
                  <a:sym typeface="Times Roman"/>
                </a:defRPr>
              </a:pPr>
              <a:endParaRPr kumimoji="0" lang="en-GB" sz="1200" b="0" i="0" u="none" strike="noStrike" kern="0" cap="none" spc="0" normalizeH="0" baseline="0" noProof="0" dirty="0">
                <a:ln>
                  <a:noFill/>
                </a:ln>
                <a:solidFill>
                  <a:srgbClr val="000000"/>
                </a:solidFill>
                <a:effectLst/>
                <a:uLnTx/>
                <a:uFillTx/>
                <a:latin typeface="Avenir Roman" panose="02000503020000020003" pitchFamily="2" charset="0"/>
                <a:ea typeface="+mn-ea"/>
                <a:cs typeface="+mj-cs"/>
                <a:sym typeface="Times Roman"/>
              </a:endParaRPr>
            </a:p>
          </p:txBody>
        </p:sp>
      </p:grpSp>
      <p:pic>
        <p:nvPicPr>
          <p:cNvPr id="9" name="Picture 8">
            <a:extLst>
              <a:ext uri="{FF2B5EF4-FFF2-40B4-BE49-F238E27FC236}">
                <a16:creationId xmlns:a16="http://schemas.microsoft.com/office/drawing/2014/main" id="{FE8DA038-8B15-2A44-B8F9-6A99303B96E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26458" y="3975272"/>
            <a:ext cx="3125732" cy="1375322"/>
          </a:xfrm>
          <a:prstGeom prst="rect">
            <a:avLst/>
          </a:prstGeom>
        </p:spPr>
      </p:pic>
      <p:sp>
        <p:nvSpPr>
          <p:cNvPr id="2" name="TextBox 1">
            <a:extLst>
              <a:ext uri="{FF2B5EF4-FFF2-40B4-BE49-F238E27FC236}">
                <a16:creationId xmlns:a16="http://schemas.microsoft.com/office/drawing/2014/main" id="{622B9B2A-8B65-A74C-B78D-FB5CDC0C3C95}"/>
              </a:ext>
            </a:extLst>
          </p:cNvPr>
          <p:cNvSpPr txBox="1"/>
          <p:nvPr/>
        </p:nvSpPr>
        <p:spPr>
          <a:xfrm>
            <a:off x="1603328" y="5736158"/>
            <a:ext cx="2764479" cy="738664"/>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70C0"/>
                </a:solidFill>
                <a:effectLst/>
                <a:uLnTx/>
                <a:uFillTx/>
                <a:latin typeface="Avenir Roman" panose="02000503020000020003" pitchFamily="2" charset="0"/>
                <a:ea typeface="+mn-ea"/>
              </a:rPr>
              <a:t>R&amp;D and common work with ILC/KEK – already accounted for. Expect to run 2021-23</a:t>
            </a:r>
          </a:p>
        </p:txBody>
      </p:sp>
      <p:pic>
        <p:nvPicPr>
          <p:cNvPr id="11" name="Picture 10">
            <a:extLst>
              <a:ext uri="{FF2B5EF4-FFF2-40B4-BE49-F238E27FC236}">
                <a16:creationId xmlns:a16="http://schemas.microsoft.com/office/drawing/2014/main" id="{BAF89D82-01E4-BE4B-8C81-096D43B30B3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34269" y="3888458"/>
            <a:ext cx="2887279" cy="1758890"/>
          </a:xfrm>
          <a:prstGeom prst="rect">
            <a:avLst/>
          </a:prstGeom>
        </p:spPr>
      </p:pic>
      <p:sp>
        <p:nvSpPr>
          <p:cNvPr id="3" name="TextBox 2">
            <a:extLst>
              <a:ext uri="{FF2B5EF4-FFF2-40B4-BE49-F238E27FC236}">
                <a16:creationId xmlns:a16="http://schemas.microsoft.com/office/drawing/2014/main" id="{4BF643DA-D4F5-AA43-8BFF-E5020C345146}"/>
              </a:ext>
            </a:extLst>
          </p:cNvPr>
          <p:cNvSpPr txBox="1"/>
          <p:nvPr/>
        </p:nvSpPr>
        <p:spPr>
          <a:xfrm>
            <a:off x="4934269" y="5733256"/>
            <a:ext cx="2382199" cy="523220"/>
          </a:xfrm>
          <a:prstGeom prst="rect">
            <a:avLst/>
          </a:prstGeom>
          <a:noFill/>
        </p:spPr>
        <p:txBody>
          <a:bodyPr wrap="squar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70C0"/>
                </a:solidFill>
                <a:effectLst/>
                <a:uLnTx/>
                <a:uFillTx/>
                <a:latin typeface="Avenir Roman" panose="02000503020000020003" pitchFamily="2" charset="0"/>
                <a:ea typeface="+mn-ea"/>
              </a:rPr>
              <a:t>Planning, except to start in 2022 at the earliest </a:t>
            </a:r>
          </a:p>
        </p:txBody>
      </p:sp>
      <p:sp>
        <p:nvSpPr>
          <p:cNvPr id="7" name="TextBox 6">
            <a:extLst>
              <a:ext uri="{FF2B5EF4-FFF2-40B4-BE49-F238E27FC236}">
                <a16:creationId xmlns:a16="http://schemas.microsoft.com/office/drawing/2014/main" id="{BBB35D82-D162-794D-83DC-5EBA163B0957}"/>
              </a:ext>
            </a:extLst>
          </p:cNvPr>
          <p:cNvSpPr txBox="1"/>
          <p:nvPr/>
        </p:nvSpPr>
        <p:spPr>
          <a:xfrm>
            <a:off x="8152777" y="5754742"/>
            <a:ext cx="641522" cy="307777"/>
          </a:xfrm>
          <a:prstGeom prst="rect">
            <a:avLst/>
          </a:prstGeom>
          <a:noFill/>
        </p:spPr>
        <p:txBody>
          <a:bodyPr wrap="none"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70C0"/>
                </a:solidFill>
                <a:effectLst/>
                <a:uLnTx/>
                <a:uFillTx/>
                <a:latin typeface="Avenir Roman" panose="02000503020000020003" pitchFamily="2" charset="0"/>
                <a:ea typeface="+mn-ea"/>
              </a:rPr>
              <a:t>Later </a:t>
            </a:r>
          </a:p>
        </p:txBody>
      </p:sp>
      <p:pic>
        <p:nvPicPr>
          <p:cNvPr id="8" name="Picture 7">
            <a:extLst>
              <a:ext uri="{FF2B5EF4-FFF2-40B4-BE49-F238E27FC236}">
                <a16:creationId xmlns:a16="http://schemas.microsoft.com/office/drawing/2014/main" id="{52DB1DD0-FFCC-C049-B959-0B4C42445BF9}"/>
              </a:ext>
            </a:extLst>
          </p:cNvPr>
          <p:cNvPicPr>
            <a:picLocks noChangeAspect="1"/>
          </p:cNvPicPr>
          <p:nvPr/>
        </p:nvPicPr>
        <p:blipFill>
          <a:blip r:embed="rId6"/>
          <a:stretch>
            <a:fillRect/>
          </a:stretch>
        </p:blipFill>
        <p:spPr>
          <a:xfrm>
            <a:off x="1714778" y="3984618"/>
            <a:ext cx="2076965" cy="1741590"/>
          </a:xfrm>
          <a:prstGeom prst="rect">
            <a:avLst/>
          </a:prstGeom>
        </p:spPr>
      </p:pic>
    </p:spTree>
    <p:extLst>
      <p:ext uri="{BB962C8B-B14F-4D97-AF65-F5344CB8AC3E}">
        <p14:creationId xmlns:p14="http://schemas.microsoft.com/office/powerpoint/2010/main" val="35981348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A8400FC-8648-6140-B0A6-6C2123132FF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41315" y="764704"/>
            <a:ext cx="6974013" cy="4248472"/>
          </a:xfrm>
          <a:prstGeom prst="rect">
            <a:avLst/>
          </a:prstGeom>
        </p:spPr>
      </p:pic>
      <p:sp>
        <p:nvSpPr>
          <p:cNvPr id="5" name="Rectangle 4">
            <a:extLst>
              <a:ext uri="{FF2B5EF4-FFF2-40B4-BE49-F238E27FC236}">
                <a16:creationId xmlns:a16="http://schemas.microsoft.com/office/drawing/2014/main" id="{017A6327-930A-464D-B04E-E849FA7FAC33}"/>
              </a:ext>
            </a:extLst>
          </p:cNvPr>
          <p:cNvSpPr/>
          <p:nvPr/>
        </p:nvSpPr>
        <p:spPr>
          <a:xfrm>
            <a:off x="10145801" y="1412776"/>
            <a:ext cx="1926863" cy="5047536"/>
          </a:xfrm>
          <a:prstGeom prst="rect">
            <a:avLst/>
          </a:prstGeom>
          <a:ln>
            <a:solidFill>
              <a:schemeClr val="accent4">
                <a:lumMod val="75000"/>
              </a:schemeClr>
            </a:solidFill>
          </a:ln>
        </p:spPr>
        <p:txBody>
          <a:bodyPr wrap="square">
            <a:spAutoFit/>
          </a:bodyPr>
          <a:lstStyle/>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4D4D4D">
                    <a:lumMod val="50000"/>
                  </a:srgbClr>
                </a:solidFill>
                <a:effectLst/>
                <a:uLnTx/>
                <a:uFillTx/>
                <a:latin typeface="Avenir Heavy" panose="02000503020000020003" pitchFamily="2" charset="0"/>
                <a:ea typeface="Calibri" panose="020F0502020204030204" pitchFamily="34" charset="0"/>
                <a:cs typeface="Times New Roman" panose="02020603050405020304" pitchFamily="18" charset="0"/>
              </a:rPr>
              <a:t>Engineering Design </a:t>
            </a:r>
            <a:r>
              <a:rPr kumimoji="0" lang="en-US" sz="1400" b="0" i="0" u="none" strike="noStrike" kern="1200" cap="none" spc="0" normalizeH="0" baseline="0" noProof="0" dirty="0">
                <a:ln>
                  <a:noFill/>
                </a:ln>
                <a:solidFill>
                  <a:srgbClr val="4D4D4D">
                    <a:lumMod val="50000"/>
                  </a:srgbClr>
                </a:solidFill>
                <a:effectLst/>
                <a:uLnTx/>
                <a:uFillTx/>
                <a:latin typeface="Avenir Roman" panose="02000503020000020003" pitchFamily="2" charset="0"/>
                <a:ea typeface="Calibri" panose="020F0502020204030204" pitchFamily="34" charset="0"/>
                <a:cs typeface="Times New Roman" panose="02020603050405020304" pitchFamily="18" charset="0"/>
              </a:rPr>
              <a:t>working group being set up </a:t>
            </a:r>
            <a:endParaRPr kumimoji="0" lang="en-US" sz="1800" b="0" i="0" u="none" strike="noStrike" kern="1200" cap="none" spc="0" normalizeH="0" baseline="0" noProof="0" dirty="0">
              <a:ln>
                <a:noFill/>
              </a:ln>
              <a:solidFill>
                <a:srgbClr val="4D4D4D">
                  <a:lumMod val="50000"/>
                </a:srgbClr>
              </a:solidFill>
              <a:effectLst/>
              <a:uLnTx/>
              <a:uFillTx/>
              <a:latin typeface="Avenir Roman"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Also in WG2, but related to </a:t>
            </a:r>
            <a:r>
              <a:rPr kumimoji="0" lang="en-US" sz="1400" b="1" i="0" u="none" strike="noStrike" kern="1200" cap="none" spc="0" normalizeH="0" baseline="0" noProof="0" dirty="0">
                <a:ln>
                  <a:noFill/>
                </a:ln>
                <a:solidFill>
                  <a:srgbClr val="4D4D4D">
                    <a:lumMod val="50000"/>
                  </a:srgbClr>
                </a:solidFill>
                <a:effectLst/>
                <a:uLnTx/>
                <a:uFillTx/>
                <a:latin typeface="Avenir Heavy" panose="02000503020000020003" pitchFamily="2" charset="0"/>
                <a:ea typeface="Calibri" panose="020F0502020204030204" pitchFamily="34" charset="0"/>
                <a:cs typeface="Times New Roman" panose="02020603050405020304" pitchFamily="18" charset="0"/>
              </a:rPr>
              <a:t>Civil Engineering </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John Osborne CERN </a:t>
            </a:r>
          </a:p>
          <a:p>
            <a:pPr marL="0" marR="0" lvl="0" indent="0" algn="l" defTabSz="457200" rtl="0" eaLnBrk="0" fontAlgn="base" latinLnBrk="0" hangingPunct="0">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D4D4D">
                    <a:lumMod val="50000"/>
                  </a:srgbClr>
                </a:solidFill>
                <a:effectLst/>
                <a:uLnTx/>
                <a:uFillTx/>
                <a:latin typeface="Avenir Heavy" panose="02000503020000020003" pitchFamily="2" charset="0"/>
                <a:ea typeface="Calibri" panose="020F0502020204030204" pitchFamily="34" charset="0"/>
                <a:cs typeface="Times New Roman" panose="02020603050405020304" pitchFamily="18" charset="0"/>
              </a:rPr>
              <a:t>Accelerator WP reviewers: </a:t>
            </a: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Erk</a:t>
            </a: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 Jensen CERN</a:t>
            </a: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Deepa </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Angal</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Kalinin STFC </a:t>
            </a:r>
          </a:p>
          <a:p>
            <a:pPr marL="0" marR="0" lvl="0" indent="0" algn="l" defTabSz="457200" rtl="0" eaLnBrk="0" fontAlgn="base" latinLnBrk="0" hangingPunct="0">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Nick Walker DESY </a:t>
            </a:r>
          </a:p>
          <a:p>
            <a:pPr marL="0" marR="0" lvl="0" indent="0" algn="l" defTabSz="457200" rtl="0" eaLnBrk="0" fontAlgn="base" latinLnBrk="0" hangingPunct="0">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p:txBody>
      </p:sp>
      <p:sp>
        <p:nvSpPr>
          <p:cNvPr id="2" name="Rectangle 1">
            <a:extLst>
              <a:ext uri="{FF2B5EF4-FFF2-40B4-BE49-F238E27FC236}">
                <a16:creationId xmlns:a16="http://schemas.microsoft.com/office/drawing/2014/main" id="{5C66EE1C-D52A-7A48-BA55-572B97E64167}"/>
              </a:ext>
            </a:extLst>
          </p:cNvPr>
          <p:cNvSpPr/>
          <p:nvPr/>
        </p:nvSpPr>
        <p:spPr>
          <a:xfrm>
            <a:off x="3881475" y="5074821"/>
            <a:ext cx="5040560" cy="1384995"/>
          </a:xfrm>
          <a:prstGeom prst="rect">
            <a:avLst/>
          </a:prstGeom>
          <a:solidFill>
            <a:schemeClr val="bg1"/>
          </a:solidFill>
        </p:spPr>
        <p:txBody>
          <a:bodyPr wrap="square">
            <a:spAutoFit/>
          </a:bodyPr>
          <a:lstStyle/>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4D4D4D">
                    <a:lumMod val="50000"/>
                  </a:srgbClr>
                </a:solidFill>
                <a:effectLst/>
                <a:uLnTx/>
                <a:uFillTx/>
                <a:latin typeface="Avenir Heavy" panose="02000503020000020003" pitchFamily="2" charset="0"/>
                <a:ea typeface="Calibri" panose="020F0502020204030204" pitchFamily="34" charset="0"/>
                <a:cs typeface="Times New Roman" panose="02020603050405020304" pitchFamily="18" charset="0"/>
              </a:rPr>
              <a:t>Sources</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Jim Clarke UK</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Steffen </a:t>
            </a:r>
            <a:r>
              <a:rPr kumimoji="0" lang="en-US" sz="1400" b="0" i="0" u="none" strike="noStrike" kern="1200" cap="none" spc="0" normalizeH="0" baseline="0" noProof="0" dirty="0" err="1">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Doebert</a:t>
            </a: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 CERN</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and Peter Sievers, CERN retired </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Benno List, Jenny List, Sabine Riemann, </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Gudrid</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Moortgat</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-Pick DESY </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IJCLab</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also, other groups also possible (FCC-</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ee</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Dafne)  </a:t>
            </a:r>
          </a:p>
        </p:txBody>
      </p:sp>
      <p:sp>
        <p:nvSpPr>
          <p:cNvPr id="3" name="Rectangle 2">
            <a:extLst>
              <a:ext uri="{FF2B5EF4-FFF2-40B4-BE49-F238E27FC236}">
                <a16:creationId xmlns:a16="http://schemas.microsoft.com/office/drawing/2014/main" id="{92BDA98E-06E6-AC46-A1AF-A6B5617D5A1C}"/>
              </a:ext>
            </a:extLst>
          </p:cNvPr>
          <p:cNvSpPr/>
          <p:nvPr/>
        </p:nvSpPr>
        <p:spPr>
          <a:xfrm>
            <a:off x="5927660" y="3012916"/>
            <a:ext cx="4127753" cy="2246769"/>
          </a:xfrm>
          <a:prstGeom prst="rect">
            <a:avLst/>
          </a:prstGeom>
          <a:solidFill>
            <a:schemeClr val="bg1"/>
          </a:solidFill>
        </p:spPr>
        <p:txBody>
          <a:bodyPr wrap="square">
            <a:spAutoFit/>
          </a:bodyPr>
          <a:lstStyle/>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4D4D4D">
                    <a:lumMod val="50000"/>
                  </a:srgbClr>
                </a:solidFill>
                <a:effectLst/>
                <a:uLnTx/>
                <a:uFillTx/>
                <a:latin typeface="Avenir Heavy" panose="02000503020000020003" pitchFamily="2" charset="0"/>
                <a:ea typeface="Calibri" panose="020F0502020204030204" pitchFamily="34" charset="0"/>
                <a:cs typeface="Times New Roman" panose="02020603050405020304" pitchFamily="18" charset="0"/>
              </a:rPr>
              <a:t>DR/BDS </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nb-NO"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Karsten </a:t>
            </a:r>
            <a:r>
              <a:rPr kumimoji="0" lang="nb-NO"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Buesser</a:t>
            </a:r>
            <a:r>
              <a:rPr kumimoji="0" lang="nb-NO"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and Jenny List DESY</a:t>
            </a:r>
            <a:endPar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endParaRP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Philip Burrows UK </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Angeles </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Faus-Golfe</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IJClab</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(France)</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Andrea Latina CERN</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Ivan </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Podadera</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CIEMAT (Spain) </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Mikhail </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Zobov</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INFN LNF</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ATF3 interests </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UK, Germany, France</a:t>
            </a:r>
            <a:r>
              <a:rPr kumimoji="0" lang="en-US" sz="1400" b="0" i="0" u="none" strike="noStrike" kern="1200" cap="none" spc="0" normalizeH="0" baseline="0" noProof="0" dirty="0">
                <a:ln>
                  <a:noFill/>
                </a:ln>
                <a:solidFill>
                  <a:srgbClr val="7030A0"/>
                </a:solidFill>
                <a:effectLst/>
                <a:uLnTx/>
                <a:uFillTx/>
                <a:latin typeface="Avenir Book" panose="02000503020000020003" pitchFamily="2" charset="0"/>
                <a:ea typeface="Calibri" panose="020F0502020204030204" pitchFamily="34" charset="0"/>
                <a:cs typeface="Times New Roman" panose="02020603050405020304" pitchFamily="18" charset="0"/>
              </a:rPr>
              <a:t>, </a:t>
            </a: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CERN</a:t>
            </a:r>
            <a:r>
              <a:rPr kumimoji="0" lang="en-US" sz="1400" b="0" i="0" u="none" strike="noStrike" kern="1200" cap="none" spc="0" normalizeH="0" baseline="0" noProof="0" dirty="0">
                <a:ln>
                  <a:noFill/>
                </a:ln>
                <a:solidFill>
                  <a:srgbClr val="7030A0"/>
                </a:solidFill>
                <a:effectLst/>
                <a:uLnTx/>
                <a:uFillTx/>
                <a:latin typeface="Avenir Book" panose="02000503020000020003" pitchFamily="2" charset="0"/>
                <a:ea typeface="Calibri" panose="020F0502020204030204" pitchFamily="34" charset="0"/>
                <a:cs typeface="Times New Roman" panose="02020603050405020304" pitchFamily="18" charset="0"/>
              </a:rPr>
              <a:t>, </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Spain </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Other light-sources labs possible (DR) </a:t>
            </a:r>
          </a:p>
        </p:txBody>
      </p:sp>
      <p:sp>
        <p:nvSpPr>
          <p:cNvPr id="6" name="Rectangle 5">
            <a:extLst>
              <a:ext uri="{FF2B5EF4-FFF2-40B4-BE49-F238E27FC236}">
                <a16:creationId xmlns:a16="http://schemas.microsoft.com/office/drawing/2014/main" id="{4C33CEE6-D55C-D047-8AF0-779AB13933DC}"/>
              </a:ext>
            </a:extLst>
          </p:cNvPr>
          <p:cNvSpPr/>
          <p:nvPr/>
        </p:nvSpPr>
        <p:spPr>
          <a:xfrm>
            <a:off x="8400257" y="2596259"/>
            <a:ext cx="1800200" cy="523220"/>
          </a:xfrm>
          <a:prstGeom prst="rect">
            <a:avLst/>
          </a:prstGeom>
        </p:spPr>
        <p:txBody>
          <a:bodyPr wrap="square">
            <a:spAutoFit/>
          </a:bodyPr>
          <a:lstStyle/>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4D4D4D">
                    <a:lumMod val="50000"/>
                  </a:srgbClr>
                </a:solidFill>
                <a:effectLst/>
                <a:uLnTx/>
                <a:uFillTx/>
                <a:latin typeface="Avenir Heavy" panose="02000503020000020003" pitchFamily="2" charset="0"/>
                <a:ea typeface="Calibri" panose="020F0502020204030204" pitchFamily="34" charset="0"/>
                <a:cs typeface="Times New Roman" panose="02020603050405020304" pitchFamily="18" charset="0"/>
              </a:rPr>
              <a:t>Dumps</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Medium" panose="02000503020000020003" pitchFamily="2" charset="0"/>
                <a:ea typeface="Calibri" panose="020F0502020204030204" pitchFamily="34" charset="0"/>
                <a:cs typeface="Times New Roman" panose="02020603050405020304" pitchFamily="18" charset="0"/>
              </a:rPr>
              <a:t>CERN, Spain, </a:t>
            </a:r>
            <a:r>
              <a:rPr kumimoji="0" lang="en-US" sz="1400" b="0" i="0" u="none" strike="noStrike" kern="1200" cap="none" spc="0" normalizeH="0" baseline="0" noProof="0" dirty="0">
                <a:ln>
                  <a:noFill/>
                </a:ln>
                <a:solidFill>
                  <a:srgbClr val="FF0000"/>
                </a:solidFill>
                <a:effectLst/>
                <a:uLnTx/>
                <a:uFillTx/>
                <a:latin typeface="Avenir Medium" panose="02000503020000020003" pitchFamily="2" charset="0"/>
                <a:ea typeface="Calibri" panose="020F0502020204030204" pitchFamily="34" charset="0"/>
                <a:cs typeface="Times New Roman" panose="02020603050405020304" pitchFamily="18" charset="0"/>
              </a:rPr>
              <a:t>CERN</a:t>
            </a:r>
          </a:p>
        </p:txBody>
      </p:sp>
      <p:sp>
        <p:nvSpPr>
          <p:cNvPr id="7" name="Slide Number Placeholder 6">
            <a:extLst>
              <a:ext uri="{FF2B5EF4-FFF2-40B4-BE49-F238E27FC236}">
                <a16:creationId xmlns:a16="http://schemas.microsoft.com/office/drawing/2014/main" id="{036F432D-EAE6-924C-9ECD-33A3F5A1AC18}"/>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5E6125F-E9C1-411B-8DD5-7660B66BACA5}" type="slidenum">
              <a:rPr kumimoji="0" lang="en-US" altLang="en-US" sz="1100" b="1" i="0" u="none" strike="noStrike" kern="1200" cap="none" spc="0" normalizeH="0" baseline="0" noProof="0" smtClean="0">
                <a:ln>
                  <a:noFill/>
                </a:ln>
                <a:solidFill>
                  <a:srgbClr val="0055A0"/>
                </a:solidFill>
                <a:effectLst/>
                <a:uLnTx/>
                <a:uFillTx/>
                <a:latin typeface="Arial" panose="020B0604020202020204" pitchFamily="34" charset="0"/>
                <a:ea typeface="+mn-ea"/>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en-US" sz="1100" b="1" i="0" u="none" strike="noStrike" kern="1200" cap="none" spc="0" normalizeH="0" baseline="0" noProof="0">
              <a:ln>
                <a:noFill/>
              </a:ln>
              <a:solidFill>
                <a:srgbClr val="0055A0"/>
              </a:solidFill>
              <a:effectLst/>
              <a:uLnTx/>
              <a:uFillTx/>
              <a:latin typeface="Arial" panose="020B0604020202020204" pitchFamily="34" charset="0"/>
              <a:ea typeface="+mn-ea"/>
            </a:endParaRPr>
          </a:p>
        </p:txBody>
      </p:sp>
      <p:sp>
        <p:nvSpPr>
          <p:cNvPr id="8" name="Title 1">
            <a:extLst>
              <a:ext uri="{FF2B5EF4-FFF2-40B4-BE49-F238E27FC236}">
                <a16:creationId xmlns:a16="http://schemas.microsoft.com/office/drawing/2014/main" id="{7656205F-F8E7-DC4A-8D5C-DEDF1D7E86C0}"/>
              </a:ext>
            </a:extLst>
          </p:cNvPr>
          <p:cNvSpPr txBox="1">
            <a:spLocks/>
          </p:cNvSpPr>
          <p:nvPr/>
        </p:nvSpPr>
        <p:spPr bwMode="auto">
          <a:xfrm>
            <a:off x="4700" y="-26988"/>
            <a:ext cx="12187300" cy="771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sz="3200" b="0" i="0" u="none" strike="noStrike" kern="1200" cap="none" spc="0" normalizeH="0" baseline="0" noProof="0" dirty="0">
                <a:ln>
                  <a:noFill/>
                </a:ln>
                <a:solidFill>
                  <a:prstClr val="white"/>
                </a:solidFill>
                <a:effectLst/>
                <a:uLnTx/>
                <a:uFillTx/>
                <a:latin typeface="Avenir Book" panose="02000503020000020003" pitchFamily="2" charset="0"/>
                <a:ea typeface="+mj-ea"/>
                <a:cs typeface="+mj-cs"/>
              </a:rPr>
              <a:t>Pre-lab work-packages  </a:t>
            </a:r>
          </a:p>
        </p:txBody>
      </p:sp>
      <p:sp>
        <p:nvSpPr>
          <p:cNvPr id="9" name="Rectangle 8">
            <a:extLst>
              <a:ext uri="{FF2B5EF4-FFF2-40B4-BE49-F238E27FC236}">
                <a16:creationId xmlns:a16="http://schemas.microsoft.com/office/drawing/2014/main" id="{A92B30EE-FA6C-5F4D-82C8-D668F69CD271}"/>
              </a:ext>
            </a:extLst>
          </p:cNvPr>
          <p:cNvSpPr/>
          <p:nvPr/>
        </p:nvSpPr>
        <p:spPr>
          <a:xfrm>
            <a:off x="80090" y="3273946"/>
            <a:ext cx="3639705" cy="3323987"/>
          </a:xfrm>
          <a:prstGeom prst="rect">
            <a:avLst/>
          </a:prstGeom>
          <a:solidFill>
            <a:schemeClr val="bg1"/>
          </a:solidFill>
        </p:spPr>
        <p:txBody>
          <a:bodyPr wrap="square">
            <a:spAutoFit/>
          </a:bodyPr>
          <a:lstStyle/>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4D4D4D">
                    <a:lumMod val="50000"/>
                  </a:srgbClr>
                </a:solidFill>
                <a:effectLst/>
                <a:uLnTx/>
                <a:uFillTx/>
                <a:latin typeface="Avenir Heavy" panose="02000503020000020003" pitchFamily="2" charset="0"/>
                <a:ea typeface="Calibri" panose="020F0502020204030204" pitchFamily="34" charset="0"/>
                <a:cs typeface="Times New Roman" panose="02020603050405020304" pitchFamily="18" charset="0"/>
              </a:rPr>
              <a:t>ML &amp; SRF </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Nuria Catalan and Dimitri </a:t>
            </a:r>
            <a:r>
              <a:rPr kumimoji="0" lang="en-US" sz="1400" b="0" i="0" u="none" strike="noStrike" kern="1200" cap="none" spc="0" normalizeH="0" baseline="0" noProof="0" dirty="0" err="1">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Delikaris</a:t>
            </a: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 CERN</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Enrico </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Cenni</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and Olivier </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Napoly</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CEA</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Luis Garcia-</a:t>
            </a:r>
            <a:r>
              <a:rPr kumimoji="0" lang="en-US" sz="1400" b="0" i="0" u="none" strike="noStrike" kern="1200" cap="none" spc="0" normalizeH="0" baseline="0" noProof="0" dirty="0" err="1">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Tabares</a:t>
            </a: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 CIEMAT</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Peter McIntosh UK</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Laura Monaco INFN Milano</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Hans Weise DESY </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Not all European SRF labs represented</a:t>
            </a:r>
          </a:p>
          <a:p>
            <a:pPr marL="0" marR="0" lvl="0" indent="0" algn="l" defTabSz="457200" rtl="0" eaLnBrk="0" fontAlgn="base" latinLnBrk="0" hangingPunct="0">
              <a:lnSpc>
                <a:spcPct val="100000"/>
              </a:lnSpc>
              <a:spcBef>
                <a:spcPct val="0"/>
              </a:spcBef>
              <a:spcAft>
                <a:spcPts val="0"/>
              </a:spcAft>
              <a:buClrTx/>
              <a:buSzTx/>
              <a:buFontTx/>
              <a:buNone/>
              <a:tabLst/>
              <a:defRPr/>
            </a:pPr>
            <a:r>
              <a:rPr kumimoji="0" lang="en-US" sz="1400" b="0" i="0" u="none" strike="noStrike" kern="1200" cap="none" spc="0" normalizeH="0" baseline="0" noProof="0" dirty="0">
                <a:ln>
                  <a:noFill/>
                </a:ln>
                <a:solidFill>
                  <a:srgbClr val="4D4D4D">
                    <a:lumMod val="50000"/>
                  </a:srgbClr>
                </a:solidFill>
                <a:effectLst/>
                <a:uLnTx/>
                <a:uFillTx/>
                <a:latin typeface="Avenir Book" panose="02000503020000020003" pitchFamily="2" charset="0"/>
                <a:ea typeface="Calibri" panose="020F0502020204030204" pitchFamily="34" charset="0"/>
                <a:cs typeface="Times New Roman" panose="02020603050405020304" pitchFamily="18" charset="0"/>
              </a:rPr>
              <a:t>Additionally:</a:t>
            </a:r>
          </a:p>
          <a:p>
            <a:pPr marL="285750" marR="0" lvl="0" indent="-285750" algn="l" defTabSz="457200" rtl="0" eaLnBrk="0" fontAlgn="base" latinLnBrk="0" hangingPunct="0">
              <a:lnSpc>
                <a:spcPct val="100000"/>
              </a:lnSpc>
              <a:spcBef>
                <a:spcPct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Long term </a:t>
            </a:r>
            <a:r>
              <a:rPr kumimoji="0" lang="en-US" sz="1400" b="0" i="0" u="none" strike="noStrike" kern="1200" cap="none" spc="0" normalizeH="0" baseline="0" noProof="0" dirty="0" err="1">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cryo</a:t>
            </a: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 collaboration with CERN. </a:t>
            </a:r>
            <a:r>
              <a:rPr kumimoji="0" lang="en-US" sz="1400" b="0" i="0" u="none" strike="noStrike" kern="1200" cap="none" spc="0" normalizeH="0" baseline="0" noProof="0" dirty="0" err="1">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HiEff</a:t>
            </a: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 RF another relevant activity </a:t>
            </a:r>
          </a:p>
          <a:p>
            <a:pPr marL="285750" marR="0" lvl="0" indent="-285750" algn="l" defTabSz="457200" rtl="0" eaLnBrk="0" fontAlgn="base" latinLnBrk="0" hangingPunct="0">
              <a:lnSpc>
                <a:spcPct val="100000"/>
              </a:lnSpc>
              <a:spcBef>
                <a:spcPct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C00000"/>
                </a:solidFill>
                <a:effectLst/>
                <a:uLnTx/>
                <a:uFillTx/>
                <a:latin typeface="Avenir Book" panose="02000503020000020003" pitchFamily="2" charset="0"/>
                <a:ea typeface="Calibri" panose="020F0502020204030204" pitchFamily="34" charset="0"/>
                <a:cs typeface="Times New Roman" panose="02020603050405020304" pitchFamily="18" charset="0"/>
              </a:rPr>
              <a:t>SRF “basic” R&amp;D for fabrication improvements or long term performance improvements (i.e. for upgrades) </a:t>
            </a:r>
          </a:p>
        </p:txBody>
      </p:sp>
    </p:spTree>
    <p:extLst>
      <p:ext uri="{BB962C8B-B14F-4D97-AF65-F5344CB8AC3E}">
        <p14:creationId xmlns:p14="http://schemas.microsoft.com/office/powerpoint/2010/main" val="3618398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AB9CB79-721D-0F43-AD8D-53A276C0E93F}"/>
              </a:ext>
            </a:extLst>
          </p:cNvPr>
          <p:cNvSpPr>
            <a:spLocks noGrp="1"/>
          </p:cNvSpPr>
          <p:nvPr>
            <p:ph type="title"/>
          </p:nvPr>
        </p:nvSpPr>
        <p:spPr/>
        <p:txBody>
          <a:bodyPr/>
          <a:lstStyle/>
          <a:p>
            <a:r>
              <a:rPr lang="en-US" dirty="0">
                <a:latin typeface="Avenir Roman" panose="02000503020000020003" pitchFamily="2" charset="0"/>
              </a:rPr>
              <a:t>ILC</a:t>
            </a:r>
            <a:r>
              <a:rPr lang="en-US" dirty="0"/>
              <a:t> IDT EB – news </a:t>
            </a:r>
          </a:p>
        </p:txBody>
      </p:sp>
      <p:sp>
        <p:nvSpPr>
          <p:cNvPr id="8" name="Content Placeholder 7">
            <a:extLst>
              <a:ext uri="{FF2B5EF4-FFF2-40B4-BE49-F238E27FC236}">
                <a16:creationId xmlns:a16="http://schemas.microsoft.com/office/drawing/2014/main" id="{EAE73676-CF68-2444-9047-7F1786CDABA6}"/>
              </a:ext>
            </a:extLst>
          </p:cNvPr>
          <p:cNvSpPr>
            <a:spLocks noGrp="1"/>
          </p:cNvSpPr>
          <p:nvPr>
            <p:ph type="body" sz="quarter" idx="13"/>
          </p:nvPr>
        </p:nvSpPr>
        <p:spPr>
          <a:xfrm>
            <a:off x="551384" y="1152526"/>
            <a:ext cx="11287690" cy="5341938"/>
          </a:xfrm>
          <a:ln>
            <a:noFill/>
          </a:ln>
        </p:spPr>
        <p:txBody>
          <a:bodyPr>
            <a:normAutofit fontScale="70000" lnSpcReduction="20000"/>
          </a:bodyPr>
          <a:lstStyle/>
          <a:p>
            <a:pPr marL="0" indent="0">
              <a:buNone/>
            </a:pPr>
            <a:r>
              <a:rPr lang="en-US" sz="2300" b="1" dirty="0">
                <a:latin typeface="Avenir Roman" panose="02000503020000020003" pitchFamily="2" charset="0"/>
              </a:rPr>
              <a:t>The Proposal for the ILC Preparatory Laboratory is now published: </a:t>
            </a:r>
            <a:r>
              <a:rPr lang="en-US" sz="2300" b="1" dirty="0">
                <a:latin typeface="Avenir Roman" panose="02000503020000020003" pitchFamily="2" charset="0"/>
                <a:hlinkClick r:id="rId3"/>
              </a:rPr>
              <a:t>https://arxiv.org/abs/2106.00602</a:t>
            </a:r>
            <a:endParaRPr lang="en-US" sz="1300" b="1" dirty="0">
              <a:latin typeface="Avenir Roman" panose="02000503020000020003" pitchFamily="2" charset="0"/>
            </a:endParaRPr>
          </a:p>
          <a:p>
            <a:pPr marL="0" indent="0">
              <a:buNone/>
            </a:pPr>
            <a:r>
              <a:rPr lang="en-US" sz="2300" b="1" dirty="0">
                <a:latin typeface="Avenir Roman" panose="02000503020000020003" pitchFamily="2" charset="0"/>
              </a:rPr>
              <a:t>“</a:t>
            </a:r>
            <a:r>
              <a:rPr lang="en-US" sz="2300" dirty="0">
                <a:latin typeface="Avenir Roman" panose="02000503020000020003" pitchFamily="2" charset="0"/>
              </a:rPr>
              <a:t>This proposal is intended to provide information to the laboratories and governmental authorities interested in the ILC project to allow them to consider participation”</a:t>
            </a:r>
          </a:p>
          <a:p>
            <a:pPr marL="0" indent="0">
              <a:buNone/>
            </a:pPr>
            <a:endParaRPr lang="en-US" sz="1300" b="1" dirty="0">
              <a:latin typeface="Avenir Roman" panose="02000503020000020003" pitchFamily="2" charset="0"/>
            </a:endParaRPr>
          </a:p>
          <a:p>
            <a:r>
              <a:rPr lang="en-US" sz="2300" b="1" dirty="0">
                <a:latin typeface="Avenir Roman" panose="02000503020000020003" pitchFamily="2" charset="0"/>
              </a:rPr>
              <a:t>Several announcements, </a:t>
            </a:r>
            <a:r>
              <a:rPr lang="en-US" sz="2300" b="1" dirty="0" err="1">
                <a:latin typeface="Avenir Roman" panose="02000503020000020003" pitchFamily="2" charset="0"/>
              </a:rPr>
              <a:t>e.g</a:t>
            </a:r>
            <a:r>
              <a:rPr lang="en-US" sz="2300" b="1" dirty="0">
                <a:latin typeface="Avenir Roman" panose="02000503020000020003" pitchFamily="2" charset="0"/>
              </a:rPr>
              <a:t> </a:t>
            </a:r>
            <a:r>
              <a:rPr lang="en-US" sz="2300" b="1" dirty="0">
                <a:latin typeface="Avenir Roman" panose="02000503020000020003" pitchFamily="2" charset="0"/>
                <a:hlinkClick r:id="rId4"/>
              </a:rPr>
              <a:t>http://newsline.linearcollider.org/2021/06/01/ilc-preparatory-laboratory-proposal-released/</a:t>
            </a:r>
            <a:endParaRPr lang="en-US" sz="1300" b="1" dirty="0">
              <a:latin typeface="Avenir Roman" panose="02000503020000020003" pitchFamily="2" charset="0"/>
            </a:endParaRPr>
          </a:p>
          <a:p>
            <a:r>
              <a:rPr lang="en-US" sz="2300" b="1" dirty="0">
                <a:latin typeface="Avenir Roman" panose="02000503020000020003" pitchFamily="2" charset="0"/>
              </a:rPr>
              <a:t>Endorsed by IFCA, (being) sent to IDT WGs, ICFA, ECFA and Lab directors</a:t>
            </a:r>
            <a:endParaRPr lang="en-US" sz="1300" b="1" dirty="0">
              <a:latin typeface="Avenir Roman" panose="02000503020000020003" pitchFamily="2" charset="0"/>
            </a:endParaRPr>
          </a:p>
          <a:p>
            <a:pPr marL="0" indent="0">
              <a:buNone/>
            </a:pPr>
            <a:endParaRPr lang="en-US" sz="1300" dirty="0">
              <a:latin typeface="Avenir Roman" panose="02000503020000020003" pitchFamily="2" charset="0"/>
            </a:endParaRPr>
          </a:p>
          <a:p>
            <a:pPr marL="0" indent="0">
              <a:buNone/>
            </a:pPr>
            <a:endParaRPr lang="en-US" sz="1300" dirty="0">
              <a:latin typeface="Avenir Roman" panose="02000503020000020003" pitchFamily="2" charset="0"/>
            </a:endParaRPr>
          </a:p>
          <a:p>
            <a:pPr marL="0" indent="0">
              <a:buNone/>
            </a:pPr>
            <a:r>
              <a:rPr lang="en-US" sz="2300" dirty="0">
                <a:latin typeface="Avenir Roman" panose="02000503020000020003" pitchFamily="2" charset="0"/>
              </a:rPr>
              <a:t>The Technical Preparation Document describing the 18 WPs is at: (</a:t>
            </a:r>
            <a:r>
              <a:rPr lang="en-US" sz="2300" dirty="0">
                <a:latin typeface="Avenir Roman" panose="02000503020000020003" pitchFamily="2" charset="0"/>
                <a:hlinkClick r:id="rId5"/>
              </a:rPr>
              <a:t>https://zenodo.org/record/4742019#.YLfkLi0RrqY</a:t>
            </a:r>
            <a:r>
              <a:rPr lang="en-US" sz="2300" dirty="0">
                <a:latin typeface="Avenir Roman" panose="02000503020000020003" pitchFamily="2" charset="0"/>
              </a:rPr>
              <a:t>)</a:t>
            </a:r>
          </a:p>
          <a:p>
            <a:pPr marL="0" indent="0">
              <a:buNone/>
            </a:pPr>
            <a:endParaRPr lang="en-US" sz="1300" dirty="0">
              <a:latin typeface="Avenir Roman" panose="02000503020000020003" pitchFamily="2" charset="0"/>
            </a:endParaRPr>
          </a:p>
          <a:p>
            <a:pPr marL="0" indent="0">
              <a:buNone/>
            </a:pPr>
            <a:endParaRPr lang="en-US" sz="1300" dirty="0">
              <a:latin typeface="Avenir Roman" panose="02000503020000020003" pitchFamily="2" charset="0"/>
            </a:endParaRPr>
          </a:p>
          <a:p>
            <a:pPr marL="0" indent="0">
              <a:buNone/>
            </a:pPr>
            <a:r>
              <a:rPr lang="en-US" sz="2300" dirty="0">
                <a:latin typeface="Avenir Roman" panose="02000503020000020003" pitchFamily="2" charset="0"/>
              </a:rPr>
              <a:t>And a document (in Japanese) addressing, “key issues related to the ILC project”, as identified in various reviews, is also sent</a:t>
            </a:r>
          </a:p>
          <a:p>
            <a:pPr marL="0" indent="0">
              <a:buNone/>
            </a:pPr>
            <a:endParaRPr lang="en-US" sz="2300" dirty="0">
              <a:latin typeface="Avenir Roman" panose="02000503020000020003" pitchFamily="2" charset="0"/>
            </a:endParaRPr>
          </a:p>
          <a:p>
            <a:pPr marL="0" indent="0">
              <a:buNone/>
            </a:pPr>
            <a:r>
              <a:rPr lang="en-US" sz="2300" dirty="0">
                <a:latin typeface="Avenir Roman" panose="02000503020000020003" pitchFamily="2" charset="0"/>
              </a:rPr>
              <a:t>Further information about Japanese funding needs also provided </a:t>
            </a:r>
          </a:p>
          <a:p>
            <a:pPr marL="0" indent="0">
              <a:buNone/>
            </a:pPr>
            <a:endParaRPr lang="en-US" sz="2300" dirty="0">
              <a:latin typeface="Avenir Roman" panose="02000503020000020003" pitchFamily="2" charset="0"/>
            </a:endParaRPr>
          </a:p>
          <a:p>
            <a:pPr marL="0" indent="0">
              <a:buNone/>
            </a:pPr>
            <a:endParaRPr lang="en-US" sz="2300" dirty="0">
              <a:latin typeface="Avenir Roman" panose="02000503020000020003" pitchFamily="2" charset="0"/>
            </a:endParaRPr>
          </a:p>
          <a:p>
            <a:pPr marL="0" indent="0">
              <a:buNone/>
            </a:pPr>
            <a:endParaRPr lang="en-US" sz="2300" dirty="0">
              <a:latin typeface="Avenir Roman" panose="02000503020000020003" pitchFamily="2" charset="0"/>
            </a:endParaRPr>
          </a:p>
          <a:p>
            <a:pPr marL="0" indent="0">
              <a:buNone/>
            </a:pPr>
            <a:r>
              <a:rPr lang="en-US" sz="2300" b="1" dirty="0">
                <a:latin typeface="Avenir Roman" panose="02000503020000020003" pitchFamily="2" charset="0"/>
              </a:rPr>
              <a:t>Ongoing: </a:t>
            </a:r>
          </a:p>
          <a:p>
            <a:pPr marL="0" indent="0">
              <a:buNone/>
            </a:pPr>
            <a:r>
              <a:rPr lang="en-US" sz="2300" dirty="0">
                <a:latin typeface="Avenir Roman" panose="02000503020000020003" pitchFamily="2" charset="0"/>
              </a:rPr>
              <a:t>MEXT review panel meetings 14 and 18.10, presentations and background slides include information about CERNs recent work related to ILC and its key technologies, and indicate capabilities for the ILC Prelab (next slides) </a:t>
            </a:r>
          </a:p>
          <a:p>
            <a:pPr marL="0" indent="0">
              <a:buNone/>
            </a:pPr>
            <a:endParaRPr lang="en-US" sz="1800" dirty="0">
              <a:latin typeface="Avenir Roman" panose="02000503020000020003" pitchFamily="2" charset="0"/>
            </a:endParaRPr>
          </a:p>
          <a:p>
            <a:pPr marL="0" indent="0">
              <a:buNone/>
            </a:pPr>
            <a:endParaRPr lang="en-US" sz="2000" b="1" dirty="0"/>
          </a:p>
          <a:p>
            <a:pPr marL="0" indent="0">
              <a:buNone/>
            </a:pPr>
            <a:endParaRPr lang="en-US" sz="2000" dirty="0">
              <a:latin typeface="Avenir Light" panose="020B0402020203020204" pitchFamily="34" charset="77"/>
            </a:endParaRPr>
          </a:p>
          <a:p>
            <a:endParaRPr lang="en-US" sz="2000" dirty="0">
              <a:latin typeface="Avenir Light" panose="020B0402020203020204" pitchFamily="34" charset="77"/>
            </a:endParaRPr>
          </a:p>
          <a:p>
            <a:pPr marL="0" indent="0">
              <a:buNone/>
            </a:pPr>
            <a:endParaRPr lang="en-US" sz="2000" dirty="0">
              <a:latin typeface="Avenir Light" panose="020B0402020203020204" pitchFamily="34" charset="77"/>
            </a:endParaRPr>
          </a:p>
          <a:p>
            <a:pPr marL="0" indent="0">
              <a:buNone/>
            </a:pPr>
            <a:endParaRPr lang="en-US" sz="2000" dirty="0">
              <a:latin typeface="Avenir Light" panose="020B0402020203020204" pitchFamily="34" charset="77"/>
            </a:endParaRPr>
          </a:p>
          <a:p>
            <a:pPr marL="0" indent="0">
              <a:buNone/>
            </a:pPr>
            <a:endParaRPr lang="en-US" sz="2000" dirty="0">
              <a:latin typeface="Avenir Light" panose="020B0402020203020204" pitchFamily="34" charset="77"/>
            </a:endParaRPr>
          </a:p>
          <a:p>
            <a:pPr marL="0" indent="0">
              <a:buNone/>
            </a:pPr>
            <a:endParaRPr lang="en-US" dirty="0"/>
          </a:p>
          <a:p>
            <a:pPr marL="0" indent="0">
              <a:buNone/>
            </a:pPr>
            <a:endParaRPr lang="en-US" dirty="0"/>
          </a:p>
        </p:txBody>
      </p:sp>
      <p:sp>
        <p:nvSpPr>
          <p:cNvPr id="2" name="Slide Number Placeholder 1">
            <a:extLst>
              <a:ext uri="{FF2B5EF4-FFF2-40B4-BE49-F238E27FC236}">
                <a16:creationId xmlns:a16="http://schemas.microsoft.com/office/drawing/2014/main" id="{A52719B0-F89B-6E44-BFF6-A2A86384E1CC}"/>
              </a:ext>
            </a:extLst>
          </p:cNvPr>
          <p:cNvSpPr>
            <a:spLocks noGrp="1"/>
          </p:cNvSpPr>
          <p:nvPr>
            <p:ph type="sldNum" sz="quarter" idx="1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F5071-ED05-4944-80F9-6D12E6F81990}" type="slidenum">
              <a:rPr kumimoji="0" lang="en-US" sz="1200" b="0" i="0" u="none" strike="noStrike" kern="1200" cap="none" spc="0" normalizeH="0" baseline="0" noProof="0" smtClean="0">
                <a:ln>
                  <a:noFill/>
                </a:ln>
                <a:solidFill>
                  <a:prstClr val="white"/>
                </a:solidFill>
                <a:effectLst/>
                <a:uLnTx/>
                <a:uFillTx/>
                <a:latin typeface="Avenir Book" charset="0"/>
                <a:ea typeface="+mn-ea"/>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white"/>
              </a:solidFill>
              <a:effectLst/>
              <a:uLnTx/>
              <a:uFillTx/>
              <a:latin typeface="Avenir Book" charset="0"/>
              <a:ea typeface="+mn-ea"/>
            </a:endParaRPr>
          </a:p>
        </p:txBody>
      </p:sp>
    </p:spTree>
    <p:extLst>
      <p:ext uri="{BB962C8B-B14F-4D97-AF65-F5344CB8AC3E}">
        <p14:creationId xmlns:p14="http://schemas.microsoft.com/office/powerpoint/2010/main" val="25763207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347885F-A964-8742-B6D6-5A8451A6D9FB}"/>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9BF5071-ED05-4944-80F9-6D12E6F81990}" type="slidenum">
              <a:rPr kumimoji="0" lang="en-US" sz="1200" b="0" i="0" u="none" strike="noStrike" kern="1200" cap="none" spc="0" normalizeH="0" baseline="0" noProof="0" smtClean="0">
                <a:ln>
                  <a:noFill/>
                </a:ln>
                <a:solidFill>
                  <a:prstClr val="white"/>
                </a:solidFill>
                <a:effectLst/>
                <a:uLnTx/>
                <a:uFillTx/>
                <a:latin typeface="Avenir Book"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white"/>
              </a:solidFill>
              <a:effectLst/>
              <a:uLnTx/>
              <a:uFillTx/>
              <a:latin typeface="Avenir Book" charset="0"/>
            </a:endParaRPr>
          </a:p>
        </p:txBody>
      </p:sp>
      <p:pic>
        <p:nvPicPr>
          <p:cNvPr id="3" name="Picture 2">
            <a:extLst>
              <a:ext uri="{FF2B5EF4-FFF2-40B4-BE49-F238E27FC236}">
                <a16:creationId xmlns:a16="http://schemas.microsoft.com/office/drawing/2014/main" id="{EDD7A4BD-BE12-DA49-B913-CB6CC1D2BB5F}"/>
              </a:ext>
            </a:extLst>
          </p:cNvPr>
          <p:cNvPicPr>
            <a:picLocks noChangeAspect="1"/>
          </p:cNvPicPr>
          <p:nvPr/>
        </p:nvPicPr>
        <p:blipFill>
          <a:blip r:embed="rId3"/>
          <a:stretch>
            <a:fillRect/>
          </a:stretch>
        </p:blipFill>
        <p:spPr>
          <a:xfrm>
            <a:off x="0" y="0"/>
            <a:ext cx="5728838" cy="6858000"/>
          </a:xfrm>
          <a:prstGeom prst="rect">
            <a:avLst/>
          </a:prstGeom>
        </p:spPr>
      </p:pic>
      <p:pic>
        <p:nvPicPr>
          <p:cNvPr id="4" name="Picture 3">
            <a:extLst>
              <a:ext uri="{FF2B5EF4-FFF2-40B4-BE49-F238E27FC236}">
                <a16:creationId xmlns:a16="http://schemas.microsoft.com/office/drawing/2014/main" id="{27C8925D-2DFA-E04E-9941-3A9283393AA9}"/>
              </a:ext>
            </a:extLst>
          </p:cNvPr>
          <p:cNvPicPr>
            <a:picLocks noChangeAspect="1"/>
          </p:cNvPicPr>
          <p:nvPr/>
        </p:nvPicPr>
        <p:blipFill>
          <a:blip r:embed="rId4"/>
          <a:stretch>
            <a:fillRect/>
          </a:stretch>
        </p:blipFill>
        <p:spPr>
          <a:xfrm>
            <a:off x="5728838" y="8911"/>
            <a:ext cx="6500027" cy="6858000"/>
          </a:xfrm>
          <a:prstGeom prst="rect">
            <a:avLst/>
          </a:prstGeom>
        </p:spPr>
      </p:pic>
    </p:spTree>
    <p:extLst>
      <p:ext uri="{BB962C8B-B14F-4D97-AF65-F5344CB8AC3E}">
        <p14:creationId xmlns:p14="http://schemas.microsoft.com/office/powerpoint/2010/main" val="348684845"/>
      </p:ext>
    </p:extLst>
  </p:cSld>
  <p:clrMapOvr>
    <a:masterClrMapping/>
  </p:clrMapOvr>
</p:sld>
</file>

<file path=ppt/theme/_rels/theme4.xml.rels><?xml version="1.0" encoding="UTF-8" standalone="yes"?>
<Relationships xmlns="http://schemas.openxmlformats.org/package/2006/relationships"><Relationship Id="rId1" Type="http://schemas.openxmlformats.org/officeDocument/2006/relationships/image" Target="../media/image7.pn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7B92BBB4-6628-0942-95AC-354ED2170241}"/>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3.xml><?xml version="1.0" encoding="utf-8"?>
<a:theme xmlns:a="http://schemas.openxmlformats.org/drawingml/2006/main" name="3_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4.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50800" dist="25400" dir="5400000" rotWithShape="0">
            <a:srgbClr val="000000">
              <a:alpha val="50000"/>
            </a:srgbClr>
          </a:outerShdw>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000000"/>
            </a:solidFill>
            <a:effectLst/>
            <a:uFillTx/>
            <a:latin typeface="Avenir Book"/>
            <a:ea typeface="Avenir Book"/>
            <a:cs typeface="Avenir Book"/>
            <a:sym typeface="Avenir Book"/>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1_CERN-logo-badge">
  <a:themeElements>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C8C3760-DAEF-1942-836E-B1AB4D76D3FC}" vid="{4F30340B-B408-7B4E-9168-96FD07A6A802}"/>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2.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3.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ppt/theme/themeOverride4.xml><?xml version="1.0" encoding="utf-8"?>
<a:themeOverride xmlns:a="http://schemas.openxmlformats.org/drawingml/2006/main">
  <a:clrScheme name="CERN - DG">
    <a:dk1>
      <a:srgbClr val="0055A0"/>
    </a:dk1>
    <a:lt1>
      <a:sysClr val="window" lastClr="FFFFFF"/>
    </a:lt1>
    <a:dk2>
      <a:srgbClr val="0055A0"/>
    </a:dk2>
    <a:lt2>
      <a:srgbClr val="F8F8F8"/>
    </a:lt2>
    <a:accent1>
      <a:srgbClr val="DC642D"/>
    </a:accent1>
    <a:accent2>
      <a:srgbClr val="405B6D"/>
    </a:accent2>
    <a:accent3>
      <a:srgbClr val="45AED4"/>
    </a:accent3>
    <a:accent4>
      <a:srgbClr val="808080"/>
    </a:accent4>
    <a:accent5>
      <a:srgbClr val="5F5F5F"/>
    </a:accent5>
    <a:accent6>
      <a:srgbClr val="4D4D4D"/>
    </a:accent6>
    <a:hlink>
      <a:srgbClr val="5F5F5F"/>
    </a:hlink>
    <a:folHlink>
      <a:srgbClr val="919191"/>
    </a:folHlink>
  </a:clrScheme>
</a:themeOverride>
</file>

<file path=docProps/app.xml><?xml version="1.0" encoding="utf-8"?>
<Properties xmlns="http://schemas.openxmlformats.org/officeDocument/2006/extended-properties" xmlns:vt="http://schemas.openxmlformats.org/officeDocument/2006/docPropsVTypes">
  <Template>clic</Template>
  <TotalTime>16022</TotalTime>
  <Words>2459</Words>
  <Application>Microsoft Macintosh PowerPoint</Application>
  <PresentationFormat>Widescreen</PresentationFormat>
  <Paragraphs>265</Paragraphs>
  <Slides>22</Slides>
  <Notes>11</Notes>
  <HiddenSlides>0</HiddenSlides>
  <MMClips>0</MMClips>
  <ScaleCrop>false</ScaleCrop>
  <HeadingPairs>
    <vt:vector size="6" baseType="variant">
      <vt:variant>
        <vt:lpstr>Fonts Used</vt:lpstr>
      </vt:variant>
      <vt:variant>
        <vt:i4>16</vt:i4>
      </vt:variant>
      <vt:variant>
        <vt:lpstr>Theme</vt:lpstr>
      </vt:variant>
      <vt:variant>
        <vt:i4>6</vt:i4>
      </vt:variant>
      <vt:variant>
        <vt:lpstr>Slide Titles</vt:lpstr>
      </vt:variant>
      <vt:variant>
        <vt:i4>22</vt:i4>
      </vt:variant>
    </vt:vector>
  </HeadingPairs>
  <TitlesOfParts>
    <vt:vector size="44" baseType="lpstr">
      <vt:lpstr>ＭＳ Ｐゴシック</vt:lpstr>
      <vt:lpstr>游ゴシック</vt:lpstr>
      <vt:lpstr>Arial</vt:lpstr>
      <vt:lpstr>Avenir Book</vt:lpstr>
      <vt:lpstr>Avenir Heavy</vt:lpstr>
      <vt:lpstr>Avenir Light</vt:lpstr>
      <vt:lpstr>Avenir Medium</vt:lpstr>
      <vt:lpstr>Avenir Roman</vt:lpstr>
      <vt:lpstr>Calibri</vt:lpstr>
      <vt:lpstr>Calibri Light</vt:lpstr>
      <vt:lpstr>Droid Sans Fallback</vt:lpstr>
      <vt:lpstr>Gill Sans</vt:lpstr>
      <vt:lpstr>Lucida Sans Unicode</vt:lpstr>
      <vt:lpstr>Times Bold</vt:lpstr>
      <vt:lpstr>Times New Roman</vt:lpstr>
      <vt:lpstr>Times Roman</vt:lpstr>
      <vt:lpstr>1_Office Theme</vt:lpstr>
      <vt:lpstr>2_Office Theme</vt:lpstr>
      <vt:lpstr>3_Office Theme</vt:lpstr>
      <vt:lpstr>White</vt:lpstr>
      <vt:lpstr>1_CERN-logo-badge</vt:lpstr>
      <vt:lpstr>4_Office Theme</vt:lpstr>
      <vt:lpstr>CERN-KEK Collaborative Activities for  Linear Colliders </vt:lpstr>
      <vt:lpstr>LC  studies CERN 2021-26 </vt:lpstr>
      <vt:lpstr>MTP text and goals 2022  </vt:lpstr>
      <vt:lpstr>PowerPoint Presentation</vt:lpstr>
      <vt:lpstr>CERN – KEK agreement for the ILC IDT in 2020</vt:lpstr>
      <vt:lpstr>PowerPoint Presentation</vt:lpstr>
      <vt:lpstr>PowerPoint Presentation</vt:lpstr>
      <vt:lpstr>ILC IDT EB – news </vt:lpstr>
      <vt:lpstr>PowerPoint Presentation</vt:lpstr>
      <vt:lpstr>PowerPoint Presentation</vt:lpstr>
      <vt:lpstr>PowerPoint Presentation</vt:lpstr>
      <vt:lpstr>PowerPoint Presentation</vt:lpstr>
      <vt:lpstr>PowerPoint Presentation</vt:lpstr>
      <vt:lpstr>PowerPoint Presentation</vt:lpstr>
      <vt:lpstr>Today </vt:lpstr>
      <vt:lpstr>SC solenoid for HiEff klystrons</vt:lpstr>
      <vt:lpstr>PowerPoint Presentation</vt:lpstr>
      <vt:lpstr>Conclusion </vt:lpstr>
      <vt:lpstr>PowerPoint Presentation</vt:lpstr>
      <vt:lpstr>PowerPoint Presentation</vt:lpstr>
      <vt:lpstr>ATF2-3 for nanobeams</vt:lpstr>
      <vt:lpstr>Positrons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CLIC accelerator studies</dc:title>
  <dc:creator>Steinar Stapnes</dc:creator>
  <cp:lastModifiedBy>Steinar Stapnes</cp:lastModifiedBy>
  <cp:revision>288</cp:revision>
  <dcterms:created xsi:type="dcterms:W3CDTF">2018-04-10T10:06:17Z</dcterms:created>
  <dcterms:modified xsi:type="dcterms:W3CDTF">2021-10-11T07:49:31Z</dcterms:modified>
</cp:coreProperties>
</file>